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6" r:id="rId5"/>
    <p:sldId id="259" r:id="rId6"/>
    <p:sldId id="258" r:id="rId7"/>
    <p:sldId id="267" r:id="rId8"/>
    <p:sldId id="260" r:id="rId9"/>
    <p:sldId id="268" r:id="rId10"/>
    <p:sldId id="270" r:id="rId11"/>
    <p:sldId id="271" r:id="rId12"/>
    <p:sldId id="269" r:id="rId13"/>
    <p:sldId id="272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63F1-5188-614F-9733-2873C74FB6E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2A7C-05F2-D04B-93EF-EC0C272B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1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63F1-5188-614F-9733-2873C74FB6E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2A7C-05F2-D04B-93EF-EC0C272B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0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63F1-5188-614F-9733-2873C74FB6E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2A7C-05F2-D04B-93EF-EC0C272B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63F1-5188-614F-9733-2873C74FB6E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2A7C-05F2-D04B-93EF-EC0C272B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8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63F1-5188-614F-9733-2873C74FB6E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2A7C-05F2-D04B-93EF-EC0C272B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3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63F1-5188-614F-9733-2873C74FB6E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2A7C-05F2-D04B-93EF-EC0C272B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1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63F1-5188-614F-9733-2873C74FB6E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2A7C-05F2-D04B-93EF-EC0C272B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9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63F1-5188-614F-9733-2873C74FB6E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2A7C-05F2-D04B-93EF-EC0C272B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63F1-5188-614F-9733-2873C74FB6E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2A7C-05F2-D04B-93EF-EC0C272B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4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63F1-5188-614F-9733-2873C74FB6E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2A7C-05F2-D04B-93EF-EC0C272B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63F1-5188-614F-9733-2873C74FB6E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32A7C-05F2-D04B-93EF-EC0C272B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63F1-5188-614F-9733-2873C74FB6E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32A7C-05F2-D04B-93EF-EC0C272B7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0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GIS approach to understanding groundwater – surface water interactions in the Logan River and Red Butte Creek, Utah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00380"/>
            <a:ext cx="6400800" cy="1752600"/>
          </a:xfrm>
        </p:spPr>
        <p:txBody>
          <a:bodyPr/>
          <a:lstStyle/>
          <a:p>
            <a:r>
              <a:rPr lang="en-US" dirty="0" smtClean="0"/>
              <a:t>Trinity Stout</a:t>
            </a:r>
          </a:p>
          <a:p>
            <a:r>
              <a:rPr lang="en-US" dirty="0" smtClean="0"/>
              <a:t>CEE 6440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1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Objective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Needed Python script to delineate multiple watersheds</a:t>
            </a:r>
          </a:p>
          <a:p>
            <a:r>
              <a:rPr lang="en-US" dirty="0" smtClean="0"/>
              <a:t>Watershed tool in Hydro ArcGIS server</a:t>
            </a:r>
          </a:p>
          <a:p>
            <a:r>
              <a:rPr lang="en-US" dirty="0" smtClean="0"/>
              <a:t>Wanted to be able to alter drainage density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eveloped  code</a:t>
            </a:r>
          </a:p>
          <a:p>
            <a:pPr lvl="1"/>
            <a:r>
              <a:rPr lang="en-US" dirty="0" smtClean="0"/>
              <a:t>Time sink…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059" y="1701475"/>
            <a:ext cx="3943350" cy="4705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715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Objective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 file </a:t>
            </a:r>
            <a:r>
              <a:rPr lang="en-US" dirty="0" err="1" smtClean="0"/>
              <a:t>geodatabase</a:t>
            </a:r>
            <a:r>
              <a:rPr lang="en-US" dirty="0" smtClean="0"/>
              <a:t> of layers from Landscape and Elevation GIS servers</a:t>
            </a:r>
          </a:p>
          <a:p>
            <a:r>
              <a:rPr lang="en-US" dirty="0" smtClean="0"/>
              <a:t>Zonal statistics by nested watershed</a:t>
            </a:r>
          </a:p>
          <a:p>
            <a:pPr lvl="1"/>
            <a:r>
              <a:rPr lang="en-US" dirty="0" smtClean="0"/>
              <a:t>Write to </a:t>
            </a:r>
            <a:r>
              <a:rPr lang="en-US" dirty="0" err="1" smtClean="0"/>
              <a:t>csv</a:t>
            </a:r>
            <a:endParaRPr lang="en-US" dirty="0" smtClean="0"/>
          </a:p>
          <a:p>
            <a:r>
              <a:rPr lang="en-US" dirty="0" smtClean="0"/>
              <a:t>There is a hole in the surface data right over Logan Canyon…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0200"/>
            <a:ext cx="4076700" cy="4600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223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1143000"/>
          </a:xfrm>
        </p:spPr>
        <p:txBody>
          <a:bodyPr/>
          <a:lstStyle/>
          <a:p>
            <a:r>
              <a:rPr lang="en-US" dirty="0" smtClean="0"/>
              <a:t>Results – Objective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44" y="1670506"/>
            <a:ext cx="4069591" cy="3078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728" y="1670506"/>
            <a:ext cx="4486583" cy="3185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275" y="1110258"/>
            <a:ext cx="85317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Baseflow</a:t>
            </a:r>
            <a:r>
              <a:rPr lang="en-US" sz="3200" dirty="0" smtClean="0"/>
              <a:t> and Precipitation data from 1981 – 2014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47275" y="4893731"/>
            <a:ext cx="8439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USGS gaging station on the Logan River does not represent </a:t>
            </a:r>
            <a:r>
              <a:rPr lang="en-US" sz="2400" dirty="0" err="1" smtClean="0"/>
              <a:t>baseflow</a:t>
            </a:r>
            <a:r>
              <a:rPr lang="en-US" sz="2400" dirty="0" smtClean="0"/>
              <a:t>…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Highline Canal Diversion – irrigation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Dewitt Springs – drinking water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987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GIS approach to understanding groundwater – surface water interactions in the Logan River and Red Butte Creek, Utah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00380"/>
            <a:ext cx="6400800" cy="1752600"/>
          </a:xfrm>
        </p:spPr>
        <p:txBody>
          <a:bodyPr/>
          <a:lstStyle/>
          <a:p>
            <a:r>
              <a:rPr lang="en-US" dirty="0" smtClean="0"/>
              <a:t>Trinity Stout</a:t>
            </a:r>
          </a:p>
          <a:p>
            <a:r>
              <a:rPr lang="en-US" dirty="0" smtClean="0"/>
              <a:t>CEE 6440</a:t>
            </a:r>
            <a:endParaRPr lang="en-US" dirty="0"/>
          </a:p>
        </p:txBody>
      </p:sp>
      <p:sp>
        <p:nvSpPr>
          <p:cNvPr id="4" name="Multiply 3"/>
          <p:cNvSpPr/>
          <p:nvPr/>
        </p:nvSpPr>
        <p:spPr>
          <a:xfrm>
            <a:off x="2305414" y="2471227"/>
            <a:ext cx="7675506" cy="9144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(Current work) – Objective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1616537"/>
          </a:xfrm>
        </p:spPr>
        <p:txBody>
          <a:bodyPr>
            <a:normAutofit/>
          </a:bodyPr>
          <a:lstStyle/>
          <a:p>
            <a:r>
              <a:rPr lang="en-US" dirty="0" smtClean="0"/>
              <a:t>Use the summary of surface characteristics and the average R/P to check the applicability of </a:t>
            </a:r>
            <a:r>
              <a:rPr lang="en-US" dirty="0" err="1" smtClean="0"/>
              <a:t>Cherkauer</a:t>
            </a:r>
            <a:r>
              <a:rPr lang="en-US" dirty="0" smtClean="0"/>
              <a:t> and Ansari’s method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35406"/>
            <a:ext cx="7951604" cy="10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6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– Objective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What can be done to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improve the applicability of the method</a:t>
            </a:r>
            <a:r>
              <a:rPr lang="en-US" sz="3200" dirty="0"/>
              <a:t> so it better represents our watersheds of interest? 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lvl="1"/>
            <a:r>
              <a:rPr lang="en-US" sz="2800" dirty="0" err="1" smtClean="0">
                <a:solidFill>
                  <a:srgbClr val="008000"/>
                </a:solidFill>
              </a:rPr>
              <a:t>Macropores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8000"/>
                </a:solidFill>
              </a:rPr>
              <a:t>fracture flow </a:t>
            </a:r>
            <a:r>
              <a:rPr lang="en-US" sz="2800" dirty="0" smtClean="0"/>
              <a:t>dominate hydrology in Logan canyon</a:t>
            </a:r>
          </a:p>
          <a:p>
            <a:pPr lvl="1"/>
            <a:r>
              <a:rPr lang="en-US" sz="2800" dirty="0" smtClean="0"/>
              <a:t>Include data regarding </a:t>
            </a:r>
            <a:r>
              <a:rPr lang="en-US" sz="2800" dirty="0" smtClean="0">
                <a:solidFill>
                  <a:srgbClr val="3366FF"/>
                </a:solidFill>
              </a:rPr>
              <a:t>sinks, faults, springs</a:t>
            </a:r>
            <a:r>
              <a:rPr lang="en-US" sz="2800" dirty="0" smtClean="0"/>
              <a:t>?</a:t>
            </a: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440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1180566"/>
            <a:ext cx="4699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Groundwater-Surface Water (GW-SW) interactions significantly vary </a:t>
            </a:r>
            <a:r>
              <a:rPr lang="en-US" dirty="0" smtClean="0">
                <a:solidFill>
                  <a:srgbClr val="FF6600"/>
                </a:solidFill>
              </a:rPr>
              <a:t>temporally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6600"/>
                </a:solidFill>
              </a:rPr>
              <a:t>spatially</a:t>
            </a:r>
          </a:p>
          <a:p>
            <a:r>
              <a:rPr lang="en-US" dirty="0" smtClean="0"/>
              <a:t>The majority of GW research focuses on </a:t>
            </a:r>
            <a:r>
              <a:rPr lang="en-US" dirty="0" smtClean="0">
                <a:solidFill>
                  <a:srgbClr val="008000"/>
                </a:solidFill>
              </a:rPr>
              <a:t>basin-fill aquifers</a:t>
            </a:r>
            <a:r>
              <a:rPr lang="en-US" dirty="0" smtClean="0"/>
              <a:t>, with little attention given to mountain regions</a:t>
            </a:r>
          </a:p>
          <a:p>
            <a:r>
              <a:rPr lang="en-US" dirty="0" smtClean="0"/>
              <a:t>Estimating recharge to aquifers includes a variety of methods, all of which require </a:t>
            </a:r>
            <a:r>
              <a:rPr lang="en-US" dirty="0" smtClean="0">
                <a:solidFill>
                  <a:srgbClr val="3366FF"/>
                </a:solidFill>
              </a:rPr>
              <a:t>instrumentation</a:t>
            </a:r>
            <a:r>
              <a:rPr lang="en-US" dirty="0" smtClean="0"/>
              <a:t> and relatively </a:t>
            </a:r>
            <a:r>
              <a:rPr lang="en-US" dirty="0" smtClean="0">
                <a:solidFill>
                  <a:srgbClr val="3366FF"/>
                </a:solidFill>
              </a:rPr>
              <a:t>extensive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7649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Cherkauer</a:t>
            </a:r>
            <a:r>
              <a:rPr lang="en-US" dirty="0" smtClean="0"/>
              <a:t> and Ansari (2005) developed a method to </a:t>
            </a:r>
            <a:r>
              <a:rPr lang="en-US" dirty="0" smtClean="0">
                <a:solidFill>
                  <a:srgbClr val="3366FF"/>
                </a:solidFill>
              </a:rPr>
              <a:t>estimate groundwater recharge </a:t>
            </a:r>
            <a:r>
              <a:rPr lang="en-US" dirty="0" smtClean="0"/>
              <a:t>based on readily available </a:t>
            </a:r>
            <a:r>
              <a:rPr lang="en-US" dirty="0" smtClean="0">
                <a:solidFill>
                  <a:srgbClr val="3366FF"/>
                </a:solidFill>
              </a:rPr>
              <a:t>GIS data</a:t>
            </a:r>
          </a:p>
          <a:p>
            <a:r>
              <a:rPr lang="en-US" dirty="0" smtClean="0"/>
              <a:t>They developed a relationship between </a:t>
            </a:r>
            <a:r>
              <a:rPr lang="en-US" dirty="0" smtClean="0">
                <a:solidFill>
                  <a:srgbClr val="008000"/>
                </a:solidFill>
              </a:rPr>
              <a:t>precipitation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DAC15F"/>
                </a:solidFill>
              </a:rPr>
              <a:t>aquifer recharge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6600"/>
                </a:solidFill>
              </a:rPr>
              <a:t>surface characteristics</a:t>
            </a:r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err="1" smtClean="0"/>
              <a:t>Baseflow</a:t>
            </a:r>
            <a:r>
              <a:rPr lang="en-US" dirty="0" smtClean="0"/>
              <a:t> records can be used as estimate of aquifer recharge</a:t>
            </a:r>
          </a:p>
          <a:p>
            <a:pPr lvl="1"/>
            <a:r>
              <a:rPr lang="en-US" dirty="0" smtClean="0"/>
              <a:t>Surface and groundwater drainage basin boundaries coincide</a:t>
            </a:r>
          </a:p>
          <a:p>
            <a:pPr lvl="1"/>
            <a:r>
              <a:rPr lang="en-US" dirty="0" smtClean="0"/>
              <a:t>Uniform precipitation across the watershed</a:t>
            </a:r>
          </a:p>
          <a:p>
            <a:pPr lvl="1"/>
            <a:r>
              <a:rPr lang="en-US" dirty="0" smtClean="0"/>
              <a:t>Heterogeneity in soil, geology, and precipitation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2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29" y="653000"/>
            <a:ext cx="7951604" cy="1072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6079"/>
          <a:stretch/>
        </p:blipFill>
        <p:spPr>
          <a:xfrm>
            <a:off x="1395913" y="1826489"/>
            <a:ext cx="6417648" cy="467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0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742893" cy="452596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How </a:t>
            </a:r>
            <a:r>
              <a:rPr lang="en-US" dirty="0"/>
              <a:t>do GW-SW interactions vary </a:t>
            </a:r>
            <a:r>
              <a:rPr lang="en-US" dirty="0">
                <a:solidFill>
                  <a:srgbClr val="FF6600"/>
                </a:solidFill>
              </a:rPr>
              <a:t>temporally and spatially</a:t>
            </a:r>
            <a:r>
              <a:rPr lang="en-US" dirty="0"/>
              <a:t> on Red Butte Creek and Logan River?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What </a:t>
            </a:r>
            <a:r>
              <a:rPr lang="en-US" dirty="0">
                <a:solidFill>
                  <a:srgbClr val="77933C"/>
                </a:solidFill>
              </a:rPr>
              <a:t>surface characteristics are most correlated </a:t>
            </a:r>
            <a:r>
              <a:rPr lang="en-US" dirty="0"/>
              <a:t>with increased GW-SW interactions? </a:t>
            </a:r>
          </a:p>
          <a:p>
            <a:pPr marL="514350" indent="-514350">
              <a:buAutoNum type="arabicParenR"/>
            </a:pPr>
            <a:r>
              <a:rPr lang="en-US" dirty="0" smtClean="0"/>
              <a:t>How </a:t>
            </a:r>
            <a:r>
              <a:rPr lang="en-US" dirty="0"/>
              <a:t>do earlier methods of using surface characteristics to estimate groundwater recharge compare when </a:t>
            </a:r>
            <a:r>
              <a:rPr lang="en-US" dirty="0">
                <a:solidFill>
                  <a:srgbClr val="3366FF"/>
                </a:solidFill>
              </a:rPr>
              <a:t>applied in karst watersheds</a:t>
            </a:r>
            <a:r>
              <a:rPr lang="en-US" dirty="0"/>
              <a:t>?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What </a:t>
            </a:r>
            <a:r>
              <a:rPr lang="en-US" dirty="0"/>
              <a:t>can be done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improve the applicability of the method</a:t>
            </a:r>
            <a:r>
              <a:rPr lang="en-US" dirty="0"/>
              <a:t> so it better represents our watersheds of interest? </a:t>
            </a:r>
          </a:p>
        </p:txBody>
      </p:sp>
    </p:spTree>
    <p:extLst>
      <p:ext uri="{BB962C8B-B14F-4D97-AF65-F5344CB8AC3E}">
        <p14:creationId xmlns:p14="http://schemas.microsoft.com/office/powerpoint/2010/main" val="3888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 terms:</a:t>
            </a:r>
          </a:p>
          <a:p>
            <a:r>
              <a:rPr lang="en-US" dirty="0" err="1" smtClean="0">
                <a:solidFill>
                  <a:srgbClr val="3366FF"/>
                </a:solidFill>
              </a:rPr>
              <a:t>iUTAH</a:t>
            </a:r>
            <a:r>
              <a:rPr lang="en-US" dirty="0" smtClean="0"/>
              <a:t>: </a:t>
            </a:r>
            <a:r>
              <a:rPr lang="en-US" dirty="0"/>
              <a:t>innovative Urban Transitions and </a:t>
            </a:r>
            <a:r>
              <a:rPr lang="en-US" dirty="0" err="1"/>
              <a:t>Aridregion</a:t>
            </a:r>
            <a:r>
              <a:rPr lang="en-US" dirty="0"/>
              <a:t> Hydro-sustainability </a:t>
            </a:r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GAMUT</a:t>
            </a:r>
            <a:r>
              <a:rPr lang="en-US" dirty="0" smtClean="0"/>
              <a:t>: </a:t>
            </a:r>
            <a:r>
              <a:rPr lang="en-US" dirty="0"/>
              <a:t>Gradient Along Mountain to Urban Transitions </a:t>
            </a:r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Intermediate sites </a:t>
            </a:r>
            <a:r>
              <a:rPr lang="en-US" dirty="0" smtClean="0"/>
              <a:t>to measure temporal and spatial variability in GW-SW interactions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Nested watersheds </a:t>
            </a:r>
            <a:r>
              <a:rPr lang="en-US" dirty="0" smtClean="0"/>
              <a:t>delineated at each differential gaging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4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540" y="1361786"/>
            <a:ext cx="4038600" cy="63633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Logan River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1786"/>
            <a:ext cx="4038600" cy="63633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Red Butte Creek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1540" y="1932799"/>
            <a:ext cx="4191000" cy="4362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89616" y="1932800"/>
            <a:ext cx="4191000" cy="4362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647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1546"/>
            <a:ext cx="8229600" cy="510812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Develop </a:t>
            </a:r>
            <a:r>
              <a:rPr lang="en-US" dirty="0" smtClean="0">
                <a:solidFill>
                  <a:srgbClr val="FF6600"/>
                </a:solidFill>
              </a:rPr>
              <a:t>shapefiles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represent </a:t>
            </a:r>
            <a:r>
              <a:rPr lang="en-US" dirty="0" smtClean="0"/>
              <a:t>differential gaging </a:t>
            </a:r>
            <a:r>
              <a:rPr lang="en-US" dirty="0"/>
              <a:t>sites </a:t>
            </a:r>
            <a:r>
              <a:rPr lang="en-US" dirty="0" smtClean="0"/>
              <a:t>and </a:t>
            </a:r>
            <a:r>
              <a:rPr lang="en-US" dirty="0"/>
              <a:t>determine gain and loss </a:t>
            </a:r>
            <a:r>
              <a:rPr lang="en-US" dirty="0" smtClean="0"/>
              <a:t>areas.</a:t>
            </a:r>
          </a:p>
          <a:p>
            <a:pPr marL="514350" indent="-514350">
              <a:buAutoNum type="arabicParenR"/>
            </a:pPr>
            <a:r>
              <a:rPr lang="en-US" dirty="0" smtClean="0"/>
              <a:t>Obtain </a:t>
            </a:r>
            <a:r>
              <a:rPr lang="en-US" dirty="0">
                <a:solidFill>
                  <a:srgbClr val="3366FF"/>
                </a:solidFill>
              </a:rPr>
              <a:t>surface datasets </a:t>
            </a:r>
            <a:r>
              <a:rPr lang="en-US" dirty="0"/>
              <a:t>including: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geology, soil, hydrogeology, land cover, topography,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precipitation</a:t>
            </a:r>
            <a:r>
              <a:rPr lang="en-US" dirty="0" smtClean="0"/>
              <a:t>.</a:t>
            </a:r>
          </a:p>
          <a:p>
            <a:pPr marL="514350" indent="-514350">
              <a:buAutoNum type="arabicParenR"/>
            </a:pPr>
            <a:r>
              <a:rPr lang="en-US" dirty="0" smtClean="0"/>
              <a:t>Delineate </a:t>
            </a:r>
            <a:r>
              <a:rPr lang="en-US" dirty="0" smtClean="0">
                <a:solidFill>
                  <a:srgbClr val="DAC15F"/>
                </a:solidFill>
              </a:rPr>
              <a:t>nested watersheds </a:t>
            </a:r>
            <a:r>
              <a:rPr lang="en-US" dirty="0"/>
              <a:t>from each gaging </a:t>
            </a:r>
            <a:r>
              <a:rPr lang="en-US" dirty="0" smtClean="0"/>
              <a:t>site. Return </a:t>
            </a:r>
            <a:r>
              <a:rPr lang="en-US" dirty="0"/>
              <a:t>statistics for each coverage.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Perform </a:t>
            </a:r>
            <a:r>
              <a:rPr lang="en-US" dirty="0"/>
              <a:t>a hydrograph </a:t>
            </a:r>
            <a:r>
              <a:rPr lang="en-US" dirty="0" err="1">
                <a:solidFill>
                  <a:srgbClr val="008000"/>
                </a:solidFill>
              </a:rPr>
              <a:t>baseflow</a:t>
            </a:r>
            <a:r>
              <a:rPr lang="en-US" dirty="0">
                <a:solidFill>
                  <a:srgbClr val="008000"/>
                </a:solidFill>
              </a:rPr>
              <a:t> separation </a:t>
            </a:r>
            <a:r>
              <a:rPr lang="en-US" dirty="0"/>
              <a:t>for USGS and GAMUT flow data as an estimate of GW recharge to compare to </a:t>
            </a:r>
            <a:r>
              <a:rPr lang="en-US" dirty="0" err="1"/>
              <a:t>Cherkauer</a:t>
            </a:r>
            <a:r>
              <a:rPr lang="en-US" dirty="0"/>
              <a:t> and Ansari’s method. 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Automate portions of the project with </a:t>
            </a:r>
            <a:r>
              <a:rPr lang="en-US" dirty="0" smtClean="0">
                <a:solidFill>
                  <a:srgbClr val="FF6600"/>
                </a:solidFill>
              </a:rPr>
              <a:t>Python</a:t>
            </a:r>
            <a:r>
              <a:rPr lang="en-US" dirty="0" smtClean="0"/>
              <a:t> (piece of cake, right?)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0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1143000"/>
          </a:xfrm>
        </p:spPr>
        <p:txBody>
          <a:bodyPr/>
          <a:lstStyle/>
          <a:p>
            <a:r>
              <a:rPr lang="en-US" dirty="0" smtClean="0"/>
              <a:t>Results – Objective 1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9" y="1074205"/>
            <a:ext cx="4760182" cy="3046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996" y="3584221"/>
            <a:ext cx="5688894" cy="313893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510" y="1074205"/>
            <a:ext cx="3988380" cy="23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0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7978</TotalTime>
  <Words>539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A GIS approach to understanding groundwater – surface water interactions in the Logan River and Red Butte Creek, Utah </vt:lpstr>
      <vt:lpstr>Introduction</vt:lpstr>
      <vt:lpstr>Introduction</vt:lpstr>
      <vt:lpstr>PowerPoint Presentation</vt:lpstr>
      <vt:lpstr>Objectives</vt:lpstr>
      <vt:lpstr>Site Description</vt:lpstr>
      <vt:lpstr>Site Description</vt:lpstr>
      <vt:lpstr>Methods</vt:lpstr>
      <vt:lpstr>Results – Objective 1</vt:lpstr>
      <vt:lpstr>Results – Objective 2</vt:lpstr>
      <vt:lpstr>Results – Objective 2</vt:lpstr>
      <vt:lpstr>Results – Objective 3</vt:lpstr>
      <vt:lpstr>A GIS approach to understanding groundwater – surface water interactions in the Logan River and Red Butte Creek, Utah </vt:lpstr>
      <vt:lpstr>Results (Current work) – Objective 3</vt:lpstr>
      <vt:lpstr>Future work – Objective 4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Seepage Studies in the Logan River and Red Butte Creek, Utah</dc:title>
  <dc:creator>Trinity Stout</dc:creator>
  <cp:lastModifiedBy>admin</cp:lastModifiedBy>
  <cp:revision>31</cp:revision>
  <dcterms:created xsi:type="dcterms:W3CDTF">2015-11-26T02:19:52Z</dcterms:created>
  <dcterms:modified xsi:type="dcterms:W3CDTF">2015-12-02T06:18:00Z</dcterms:modified>
</cp:coreProperties>
</file>