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9" r:id="rId4"/>
    <p:sldId id="278" r:id="rId5"/>
    <p:sldId id="258" r:id="rId6"/>
    <p:sldId id="276" r:id="rId7"/>
    <p:sldId id="259" r:id="rId8"/>
    <p:sldId id="280" r:id="rId9"/>
    <p:sldId id="264" r:id="rId10"/>
    <p:sldId id="265" r:id="rId11"/>
    <p:sldId id="266" r:id="rId12"/>
    <p:sldId id="267" r:id="rId13"/>
    <p:sldId id="277" r:id="rId14"/>
    <p:sldId id="269" r:id="rId15"/>
    <p:sldId id="270" r:id="rId16"/>
    <p:sldId id="272" r:id="rId17"/>
    <p:sldId id="281" r:id="rId18"/>
    <p:sldId id="275" r:id="rId19"/>
    <p:sldId id="271"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showGuides="1">
      <p:cViewPr varScale="1">
        <p:scale>
          <a:sx n="67" d="100"/>
          <a:sy n="67" d="100"/>
        </p:scale>
        <p:origin x="7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4C33C-A7E6-48FA-8012-83F16FA80A0C}" type="datetimeFigureOut">
              <a:rPr lang="en-US" smtClean="0"/>
              <a:t>12/1/2015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B23CC-A545-4F44-A03F-1E4AD119BCD2}" type="slidenum">
              <a:rPr lang="en-US" smtClean="0"/>
              <a:t>‹#›</a:t>
            </a:fld>
            <a:endParaRPr lang="en-US"/>
          </a:p>
        </p:txBody>
      </p:sp>
    </p:spTree>
    <p:extLst>
      <p:ext uri="{BB962C8B-B14F-4D97-AF65-F5344CB8AC3E}">
        <p14:creationId xmlns:p14="http://schemas.microsoft.com/office/powerpoint/2010/main" val="90980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B23CC-A545-4F44-A03F-1E4AD119BCD2}" type="slidenum">
              <a:rPr lang="en-US" smtClean="0"/>
              <a:t>5</a:t>
            </a:fld>
            <a:endParaRPr lang="en-US"/>
          </a:p>
        </p:txBody>
      </p:sp>
    </p:spTree>
    <p:extLst>
      <p:ext uri="{BB962C8B-B14F-4D97-AF65-F5344CB8AC3E}">
        <p14:creationId xmlns:p14="http://schemas.microsoft.com/office/powerpoint/2010/main" val="28467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Decision-tree classification of 2011 Landsat</a:t>
            </a:r>
            <a:r>
              <a:rPr lang="en-US" baseline="0" dirty="0" smtClean="0"/>
              <a:t> satellite data</a:t>
            </a:r>
            <a:endParaRPr lang="en-US" dirty="0"/>
          </a:p>
        </p:txBody>
      </p:sp>
      <p:sp>
        <p:nvSpPr>
          <p:cNvPr id="4" name="Slide Number Placeholder 3"/>
          <p:cNvSpPr>
            <a:spLocks noGrp="1"/>
          </p:cNvSpPr>
          <p:nvPr>
            <p:ph type="sldNum" sz="quarter" idx="10"/>
          </p:nvPr>
        </p:nvSpPr>
        <p:spPr/>
        <p:txBody>
          <a:bodyPr/>
          <a:lstStyle/>
          <a:p>
            <a:fld id="{741B23CC-A545-4F44-A03F-1E4AD119BCD2}" type="slidenum">
              <a:rPr lang="en-US" smtClean="0"/>
              <a:t>9</a:t>
            </a:fld>
            <a:endParaRPr lang="en-US"/>
          </a:p>
        </p:txBody>
      </p:sp>
    </p:spTree>
    <p:extLst>
      <p:ext uri="{BB962C8B-B14F-4D97-AF65-F5344CB8AC3E}">
        <p14:creationId xmlns:p14="http://schemas.microsoft.com/office/powerpoint/2010/main" val="265768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Spencer Logan, Forecaster, Colorado Avalanche Information Center- subjective rating and descriptors are the best way researchers have found to quantify avalanche risk.  The observational data is not available to</a:t>
            </a:r>
            <a:r>
              <a:rPr lang="en-US" baseline="0" dirty="0" smtClean="0"/>
              <a:t> attempt to model risk in a statistically valid way.</a:t>
            </a:r>
          </a:p>
          <a:p>
            <a:endParaRPr lang="en-US" dirty="0"/>
          </a:p>
        </p:txBody>
      </p:sp>
      <p:sp>
        <p:nvSpPr>
          <p:cNvPr id="4" name="Slide Number Placeholder 3"/>
          <p:cNvSpPr>
            <a:spLocks noGrp="1"/>
          </p:cNvSpPr>
          <p:nvPr>
            <p:ph type="sldNum" sz="quarter" idx="10"/>
          </p:nvPr>
        </p:nvSpPr>
        <p:spPr/>
        <p:txBody>
          <a:bodyPr/>
          <a:lstStyle/>
          <a:p>
            <a:fld id="{741B23CC-A545-4F44-A03F-1E4AD119BCD2}" type="slidenum">
              <a:rPr lang="en-US" smtClean="0"/>
              <a:t>15</a:t>
            </a:fld>
            <a:endParaRPr lang="en-US"/>
          </a:p>
        </p:txBody>
      </p:sp>
    </p:spTree>
    <p:extLst>
      <p:ext uri="{BB962C8B-B14F-4D97-AF65-F5344CB8AC3E}">
        <p14:creationId xmlns:p14="http://schemas.microsoft.com/office/powerpoint/2010/main" val="152742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260687-23FB-4942-B989-06E2E3136966}"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85BDFB-1C0D-40F8-AFFA-3FCB5902AF06}" type="slidenum">
              <a:rPr lang="en-US" smtClean="0"/>
              <a:t>‹#›</a:t>
            </a:fld>
            <a:endParaRPr lang="en-US" dirty="0"/>
          </a:p>
        </p:txBody>
      </p:sp>
    </p:spTree>
    <p:extLst>
      <p:ext uri="{BB962C8B-B14F-4D97-AF65-F5344CB8AC3E}">
        <p14:creationId xmlns:p14="http://schemas.microsoft.com/office/powerpoint/2010/main" val="405658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60687-23FB-4942-B989-06E2E3136966}"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85BDFB-1C0D-40F8-AFFA-3FCB5902AF06}" type="slidenum">
              <a:rPr lang="en-US" smtClean="0"/>
              <a:t>‹#›</a:t>
            </a:fld>
            <a:endParaRPr lang="en-US" dirty="0"/>
          </a:p>
        </p:txBody>
      </p:sp>
    </p:spTree>
    <p:extLst>
      <p:ext uri="{BB962C8B-B14F-4D97-AF65-F5344CB8AC3E}">
        <p14:creationId xmlns:p14="http://schemas.microsoft.com/office/powerpoint/2010/main" val="157090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60687-23FB-4942-B989-06E2E3136966}"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85BDFB-1C0D-40F8-AFFA-3FCB5902AF06}" type="slidenum">
              <a:rPr lang="en-US" smtClean="0"/>
              <a:t>‹#›</a:t>
            </a:fld>
            <a:endParaRPr lang="en-US" dirty="0"/>
          </a:p>
        </p:txBody>
      </p:sp>
    </p:spTree>
    <p:extLst>
      <p:ext uri="{BB962C8B-B14F-4D97-AF65-F5344CB8AC3E}">
        <p14:creationId xmlns:p14="http://schemas.microsoft.com/office/powerpoint/2010/main" val="134904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60687-23FB-4942-B989-06E2E3136966}"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85BDFB-1C0D-40F8-AFFA-3FCB5902AF06}" type="slidenum">
              <a:rPr lang="en-US" smtClean="0"/>
              <a:t>‹#›</a:t>
            </a:fld>
            <a:endParaRPr lang="en-US" dirty="0"/>
          </a:p>
        </p:txBody>
      </p:sp>
    </p:spTree>
    <p:extLst>
      <p:ext uri="{BB962C8B-B14F-4D97-AF65-F5344CB8AC3E}">
        <p14:creationId xmlns:p14="http://schemas.microsoft.com/office/powerpoint/2010/main" val="398075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260687-23FB-4942-B989-06E2E3136966}"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85BDFB-1C0D-40F8-AFFA-3FCB5902AF06}" type="slidenum">
              <a:rPr lang="en-US" smtClean="0"/>
              <a:t>‹#›</a:t>
            </a:fld>
            <a:endParaRPr lang="en-US" dirty="0"/>
          </a:p>
        </p:txBody>
      </p:sp>
    </p:spTree>
    <p:extLst>
      <p:ext uri="{BB962C8B-B14F-4D97-AF65-F5344CB8AC3E}">
        <p14:creationId xmlns:p14="http://schemas.microsoft.com/office/powerpoint/2010/main" val="387638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260687-23FB-4942-B989-06E2E3136966}"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85BDFB-1C0D-40F8-AFFA-3FCB5902AF06}" type="slidenum">
              <a:rPr lang="en-US" smtClean="0"/>
              <a:t>‹#›</a:t>
            </a:fld>
            <a:endParaRPr lang="en-US" dirty="0"/>
          </a:p>
        </p:txBody>
      </p:sp>
    </p:spTree>
    <p:extLst>
      <p:ext uri="{BB962C8B-B14F-4D97-AF65-F5344CB8AC3E}">
        <p14:creationId xmlns:p14="http://schemas.microsoft.com/office/powerpoint/2010/main" val="307954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260687-23FB-4942-B989-06E2E3136966}" type="datetimeFigureOut">
              <a:rPr lang="en-US" smtClean="0"/>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85BDFB-1C0D-40F8-AFFA-3FCB5902AF06}" type="slidenum">
              <a:rPr lang="en-US" smtClean="0"/>
              <a:t>‹#›</a:t>
            </a:fld>
            <a:endParaRPr lang="en-US" dirty="0"/>
          </a:p>
        </p:txBody>
      </p:sp>
    </p:spTree>
    <p:extLst>
      <p:ext uri="{BB962C8B-B14F-4D97-AF65-F5344CB8AC3E}">
        <p14:creationId xmlns:p14="http://schemas.microsoft.com/office/powerpoint/2010/main" val="109908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260687-23FB-4942-B989-06E2E3136966}" type="datetimeFigureOut">
              <a:rPr lang="en-US" smtClean="0"/>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85BDFB-1C0D-40F8-AFFA-3FCB5902AF06}" type="slidenum">
              <a:rPr lang="en-US" smtClean="0"/>
              <a:t>‹#›</a:t>
            </a:fld>
            <a:endParaRPr lang="en-US" dirty="0"/>
          </a:p>
        </p:txBody>
      </p:sp>
    </p:spTree>
    <p:extLst>
      <p:ext uri="{BB962C8B-B14F-4D97-AF65-F5344CB8AC3E}">
        <p14:creationId xmlns:p14="http://schemas.microsoft.com/office/powerpoint/2010/main" val="320823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60687-23FB-4942-B989-06E2E3136966}" type="datetimeFigureOut">
              <a:rPr lang="en-US" smtClean="0"/>
              <a:t>12/1/2015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85BDFB-1C0D-40F8-AFFA-3FCB5902AF06}" type="slidenum">
              <a:rPr lang="en-US" smtClean="0"/>
              <a:t>‹#›</a:t>
            </a:fld>
            <a:endParaRPr lang="en-US" dirty="0"/>
          </a:p>
        </p:txBody>
      </p:sp>
    </p:spTree>
    <p:extLst>
      <p:ext uri="{BB962C8B-B14F-4D97-AF65-F5344CB8AC3E}">
        <p14:creationId xmlns:p14="http://schemas.microsoft.com/office/powerpoint/2010/main" val="95724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60687-23FB-4942-B989-06E2E3136966}"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85BDFB-1C0D-40F8-AFFA-3FCB5902AF06}" type="slidenum">
              <a:rPr lang="en-US" smtClean="0"/>
              <a:t>‹#›</a:t>
            </a:fld>
            <a:endParaRPr lang="en-US" dirty="0"/>
          </a:p>
        </p:txBody>
      </p:sp>
    </p:spTree>
    <p:extLst>
      <p:ext uri="{BB962C8B-B14F-4D97-AF65-F5344CB8AC3E}">
        <p14:creationId xmlns:p14="http://schemas.microsoft.com/office/powerpoint/2010/main" val="156280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60687-23FB-4942-B989-06E2E3136966}"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85BDFB-1C0D-40F8-AFFA-3FCB5902AF06}" type="slidenum">
              <a:rPr lang="en-US" smtClean="0"/>
              <a:t>‹#›</a:t>
            </a:fld>
            <a:endParaRPr lang="en-US" dirty="0"/>
          </a:p>
        </p:txBody>
      </p:sp>
    </p:spTree>
    <p:extLst>
      <p:ext uri="{BB962C8B-B14F-4D97-AF65-F5344CB8AC3E}">
        <p14:creationId xmlns:p14="http://schemas.microsoft.com/office/powerpoint/2010/main" val="360179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60687-23FB-4942-B989-06E2E3136966}" type="datetimeFigureOut">
              <a:rPr lang="en-US" smtClean="0"/>
              <a:t>12/1/2015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5BDFB-1C0D-40F8-AFFA-3FCB5902AF06}" type="slidenum">
              <a:rPr lang="en-US" smtClean="0"/>
              <a:t>‹#›</a:t>
            </a:fld>
            <a:endParaRPr lang="en-US" dirty="0"/>
          </a:p>
        </p:txBody>
      </p:sp>
    </p:spTree>
    <p:extLst>
      <p:ext uri="{BB962C8B-B14F-4D97-AF65-F5344CB8AC3E}">
        <p14:creationId xmlns:p14="http://schemas.microsoft.com/office/powerpoint/2010/main" val="175434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rlc.gov/nlcd11_leg.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hydrology.usu.edu/taudem/taudem5/help53/DInfinityAvalancheRunout.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ationalmap.gov/elevatio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rlc.gov/nlcd2011.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Avalanche Risk</a:t>
            </a:r>
            <a:endParaRPr lang="en-US" dirty="0"/>
          </a:p>
        </p:txBody>
      </p:sp>
      <p:sp>
        <p:nvSpPr>
          <p:cNvPr id="3" name="Subtitle 2"/>
          <p:cNvSpPr>
            <a:spLocks noGrp="1"/>
          </p:cNvSpPr>
          <p:nvPr>
            <p:ph type="subTitle" idx="1"/>
          </p:nvPr>
        </p:nvSpPr>
        <p:spPr/>
        <p:txBody>
          <a:bodyPr/>
          <a:lstStyle/>
          <a:p>
            <a:r>
              <a:rPr lang="en-US" dirty="0" smtClean="0"/>
              <a:t>Terrain Susceptibility</a:t>
            </a:r>
          </a:p>
          <a:p>
            <a:r>
              <a:rPr lang="en-US" dirty="0" smtClean="0"/>
              <a:t>Kyle Renner</a:t>
            </a:r>
          </a:p>
          <a:p>
            <a:r>
              <a:rPr lang="en-US" dirty="0" smtClean="0"/>
              <a:t>GIS in Water Resources 2015</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575" y="273049"/>
            <a:ext cx="3576638" cy="23844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7868" y="4023596"/>
            <a:ext cx="3731489" cy="246840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711" y="273049"/>
            <a:ext cx="3157714" cy="2618592"/>
          </a:xfrm>
          <a:prstGeom prst="rect">
            <a:avLst/>
          </a:prstGeom>
        </p:spPr>
      </p:pic>
    </p:spTree>
    <p:extLst>
      <p:ext uri="{BB962C8B-B14F-4D97-AF65-F5344CB8AC3E}">
        <p14:creationId xmlns:p14="http://schemas.microsoft.com/office/powerpoint/2010/main" val="2664724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t>
            </a:r>
            <a:endParaRPr lang="en-US" dirty="0"/>
          </a:p>
        </p:txBody>
      </p:sp>
      <p:sp>
        <p:nvSpPr>
          <p:cNvPr id="3" name="Content Placeholder 2"/>
          <p:cNvSpPr>
            <a:spLocks noGrp="1"/>
          </p:cNvSpPr>
          <p:nvPr>
            <p:ph idx="1"/>
          </p:nvPr>
        </p:nvSpPr>
        <p:spPr/>
        <p:txBody>
          <a:bodyPr>
            <a:normAutofit lnSpcReduction="10000"/>
          </a:bodyPr>
          <a:lstStyle/>
          <a:p>
            <a:r>
              <a:rPr lang="en-US" dirty="0" smtClean="0"/>
              <a:t>Elevational Data will be the input raster in several tools</a:t>
            </a:r>
          </a:p>
          <a:p>
            <a:endParaRPr lang="en-US" dirty="0" smtClean="0"/>
          </a:p>
          <a:p>
            <a:pPr lvl="1"/>
            <a:r>
              <a:rPr lang="en-US" dirty="0" smtClean="0"/>
              <a:t>Slope Tool- the rate of maximum change in the z-value (elevation). Expressed as degrees ranging from 0 to 90.</a:t>
            </a:r>
          </a:p>
          <a:p>
            <a:pPr lvl="1"/>
            <a:endParaRPr lang="en-US" dirty="0" smtClean="0"/>
          </a:p>
          <a:p>
            <a:pPr lvl="1"/>
            <a:r>
              <a:rPr lang="en-US" dirty="0" smtClean="0"/>
              <a:t>Aspect Tool- identifies the downslope direction of the maximum rate of change. (Slope Direction)</a:t>
            </a:r>
          </a:p>
          <a:p>
            <a:pPr lvl="1"/>
            <a:endParaRPr lang="en-US" dirty="0" smtClean="0"/>
          </a:p>
          <a:p>
            <a:pPr lvl="1"/>
            <a:r>
              <a:rPr lang="en-US" dirty="0" smtClean="0"/>
              <a:t>Curvature Tool-  curvature is the second derivative of the surface, or the slope of the slope. Optional output curvature types are profile curvature, the direction of the maximum slope, and the plan curvature is perpendicular to the direction of the maximum slope. </a:t>
            </a:r>
          </a:p>
        </p:txBody>
      </p:sp>
      <p:pic>
        <p:nvPicPr>
          <p:cNvPr id="1026" name="Picture 2" descr="http://www.geography.hunter.cuny.edu/~jochen/GTECH361/lectures/lecture11/concepts/Aspect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150" y="248983"/>
            <a:ext cx="2416175" cy="188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90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8549"/>
          </a:xfrm>
        </p:spPr>
        <p:txBody>
          <a:bodyPr/>
          <a:lstStyle/>
          <a:p>
            <a:pPr algn="ctr"/>
            <a:r>
              <a:rPr lang="en-US" dirty="0" smtClean="0"/>
              <a:t>Reclassifications</a:t>
            </a:r>
            <a:endParaRPr lang="en-US" dirty="0"/>
          </a:p>
        </p:txBody>
      </p:sp>
      <p:sp>
        <p:nvSpPr>
          <p:cNvPr id="3" name="Content Placeholder 2"/>
          <p:cNvSpPr>
            <a:spLocks noGrp="1"/>
          </p:cNvSpPr>
          <p:nvPr>
            <p:ph idx="1"/>
          </p:nvPr>
        </p:nvSpPr>
        <p:spPr>
          <a:xfrm>
            <a:off x="838200" y="1542234"/>
            <a:ext cx="10515600" cy="4351338"/>
          </a:xfrm>
        </p:spPr>
        <p:txBody>
          <a:bodyPr>
            <a:normAutofit/>
          </a:bodyPr>
          <a:lstStyle/>
          <a:p>
            <a:r>
              <a:rPr lang="en-US" dirty="0" smtClean="0"/>
              <a:t>All four layers reclassified to a value of between 0 and 3. </a:t>
            </a:r>
          </a:p>
          <a:p>
            <a:r>
              <a:rPr lang="en-US" dirty="0" smtClean="0"/>
              <a:t>A value of zero corresponds to a extremely unlikely chance of a slide occurring in the given conditions (example: open water land classification). </a:t>
            </a:r>
          </a:p>
          <a:p>
            <a:r>
              <a:rPr lang="en-US" dirty="0" smtClean="0"/>
              <a:t>A value of three indicates an extremely likely chance of a slide occurring, such as in the case of a slope between thirty and forty-five degrees or over barren land. </a:t>
            </a:r>
          </a:p>
          <a:p>
            <a:r>
              <a:rPr lang="en-US" dirty="0" smtClean="0"/>
              <a:t>Values of one or two will indicate low or moderate risk. </a:t>
            </a:r>
            <a:endParaRPr lang="en-US" sz="2000"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sz="2000" dirty="0" smtClean="0"/>
          </a:p>
          <a:p>
            <a:pPr marL="0" indent="0">
              <a:buNone/>
            </a:pPr>
            <a:endParaRPr lang="en-US" dirty="0" smtClean="0"/>
          </a:p>
          <a:p>
            <a:pPr marL="0" indent="0">
              <a:buNone/>
            </a:pPr>
            <a:endParaRPr lang="en-US" dirty="0" smtClean="0"/>
          </a:p>
        </p:txBody>
      </p:sp>
      <p:sp>
        <p:nvSpPr>
          <p:cNvPr id="7" name="AutoShape 2" descr="https://utahavalanchecenter.org/sites/default/files/images/staff/Bruce/Slide5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38584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7509153"/>
              </p:ext>
            </p:extLst>
          </p:nvPr>
        </p:nvGraphicFramePr>
        <p:xfrm>
          <a:off x="1285874" y="642937"/>
          <a:ext cx="9558339" cy="5343526"/>
        </p:xfrm>
        <a:graphic>
          <a:graphicData uri="http://schemas.openxmlformats.org/drawingml/2006/table">
            <a:tbl>
              <a:tblPr firstRow="1" bandRow="1">
                <a:tableStyleId>{5940675A-B579-460E-94D1-54222C63F5DA}</a:tableStyleId>
              </a:tblPr>
              <a:tblGrid>
                <a:gridCol w="3259443"/>
                <a:gridCol w="1519726"/>
                <a:gridCol w="3409841"/>
                <a:gridCol w="1369329"/>
              </a:tblGrid>
              <a:tr h="472481">
                <a:tc>
                  <a:txBody>
                    <a:bodyPr/>
                    <a:lstStyle/>
                    <a:p>
                      <a:r>
                        <a:rPr lang="en-US" sz="1800" dirty="0" smtClean="0"/>
                        <a:t>Land Class</a:t>
                      </a:r>
                      <a:endParaRPr lang="en-US" sz="1800" dirty="0"/>
                    </a:p>
                  </a:txBody>
                  <a:tcPr/>
                </a:tc>
                <a:tc>
                  <a:txBody>
                    <a:bodyPr/>
                    <a:lstStyle/>
                    <a:p>
                      <a:r>
                        <a:rPr lang="en-US" sz="1800" dirty="0" smtClean="0"/>
                        <a:t>Value</a:t>
                      </a:r>
                      <a:endParaRPr lang="en-US" sz="1800" dirty="0"/>
                    </a:p>
                  </a:txBody>
                  <a:tcPr/>
                </a:tc>
                <a:tc>
                  <a:txBody>
                    <a:bodyPr/>
                    <a:lstStyle/>
                    <a:p>
                      <a:r>
                        <a:rPr lang="en-US" sz="1800" dirty="0" smtClean="0"/>
                        <a:t>Land</a:t>
                      </a:r>
                      <a:r>
                        <a:rPr lang="en-US" sz="1800" baseline="0" dirty="0" smtClean="0"/>
                        <a:t> Class</a:t>
                      </a:r>
                      <a:endParaRPr lang="en-US" sz="1800" dirty="0"/>
                    </a:p>
                  </a:txBody>
                  <a:tcPr/>
                </a:tc>
                <a:tc>
                  <a:txBody>
                    <a:bodyPr/>
                    <a:lstStyle/>
                    <a:p>
                      <a:r>
                        <a:rPr lang="en-US" sz="1800" dirty="0" smtClean="0"/>
                        <a:t>Value</a:t>
                      </a:r>
                      <a:endParaRPr lang="en-US" sz="1800" dirty="0"/>
                    </a:p>
                  </a:txBody>
                  <a:tcPr/>
                </a:tc>
              </a:tr>
              <a:tr h="340025">
                <a:tc>
                  <a:txBody>
                    <a:bodyPr/>
                    <a:lstStyle/>
                    <a:p>
                      <a:r>
                        <a:rPr lang="en-US" sz="1800" dirty="0" smtClean="0"/>
                        <a:t>Open Water</a:t>
                      </a:r>
                      <a:endParaRPr lang="en-US" sz="1800" dirty="0"/>
                    </a:p>
                  </a:txBody>
                  <a:tcPr/>
                </a:tc>
                <a:tc>
                  <a:txBody>
                    <a:bodyPr/>
                    <a:lstStyle/>
                    <a:p>
                      <a:r>
                        <a:rPr lang="en-US" sz="1800" dirty="0" smtClean="0"/>
                        <a:t>0</a:t>
                      </a:r>
                      <a:endParaRPr lang="en-US" sz="1800" dirty="0"/>
                    </a:p>
                  </a:txBody>
                  <a:tcPr/>
                </a:tc>
                <a:tc>
                  <a:txBody>
                    <a:bodyPr/>
                    <a:lstStyle/>
                    <a:p>
                      <a:r>
                        <a:rPr lang="en-US" sz="1800" dirty="0" smtClean="0"/>
                        <a:t>Dwarf</a:t>
                      </a:r>
                      <a:r>
                        <a:rPr lang="en-US" sz="1800" baseline="0" dirty="0" smtClean="0"/>
                        <a:t> Scrub (Alaska Only)</a:t>
                      </a:r>
                      <a:endParaRPr lang="en-US" sz="1800" dirty="0"/>
                    </a:p>
                  </a:txBody>
                  <a:tcPr/>
                </a:tc>
                <a:tc>
                  <a:txBody>
                    <a:bodyPr/>
                    <a:lstStyle/>
                    <a:p>
                      <a:r>
                        <a:rPr lang="en-US" sz="1800" dirty="0" smtClean="0"/>
                        <a:t>2</a:t>
                      </a:r>
                      <a:endParaRPr lang="en-US" sz="1800" dirty="0"/>
                    </a:p>
                  </a:txBody>
                  <a:tcPr/>
                </a:tc>
              </a:tr>
              <a:tr h="595042">
                <a:tc>
                  <a:txBody>
                    <a:bodyPr/>
                    <a:lstStyle/>
                    <a:p>
                      <a:r>
                        <a:rPr lang="en-US" sz="1800" dirty="0" smtClean="0"/>
                        <a:t>Perennial Ice/Snow</a:t>
                      </a:r>
                      <a:endParaRPr lang="en-US" sz="1800" dirty="0"/>
                    </a:p>
                  </a:txBody>
                  <a:tcPr/>
                </a:tc>
                <a:tc>
                  <a:txBody>
                    <a:bodyPr/>
                    <a:lstStyle/>
                    <a:p>
                      <a:r>
                        <a:rPr lang="en-US" sz="1800" dirty="0" smtClean="0"/>
                        <a:t>3</a:t>
                      </a:r>
                      <a:endParaRPr lang="en-US" sz="1800" dirty="0"/>
                    </a:p>
                  </a:txBody>
                  <a:tcPr/>
                </a:tc>
                <a:tc>
                  <a:txBody>
                    <a:bodyPr/>
                    <a:lstStyle/>
                    <a:p>
                      <a:r>
                        <a:rPr lang="en-US" sz="1800" dirty="0" smtClean="0"/>
                        <a:t>Shrub/Scrub</a:t>
                      </a:r>
                      <a:endParaRPr lang="en-US" sz="1800" dirty="0"/>
                    </a:p>
                  </a:txBody>
                  <a:tcPr/>
                </a:tc>
                <a:tc>
                  <a:txBody>
                    <a:bodyPr/>
                    <a:lstStyle/>
                    <a:p>
                      <a:r>
                        <a:rPr lang="en-US" sz="1800" dirty="0" smtClean="0"/>
                        <a:t>2</a:t>
                      </a:r>
                      <a:endParaRPr lang="en-US" sz="1800" dirty="0"/>
                    </a:p>
                  </a:txBody>
                  <a:tcPr/>
                </a:tc>
              </a:tr>
              <a:tr h="595042">
                <a:tc>
                  <a:txBody>
                    <a:bodyPr/>
                    <a:lstStyle/>
                    <a:p>
                      <a:r>
                        <a:rPr lang="en-US" sz="1800" dirty="0" smtClean="0"/>
                        <a:t>Developed, Open Space</a:t>
                      </a:r>
                      <a:endParaRPr lang="en-US" sz="1800" dirty="0"/>
                    </a:p>
                  </a:txBody>
                  <a:tcPr/>
                </a:tc>
                <a:tc>
                  <a:txBody>
                    <a:bodyPr/>
                    <a:lstStyle/>
                    <a:p>
                      <a:r>
                        <a:rPr lang="en-US" sz="1800" dirty="0" smtClean="0"/>
                        <a:t>0</a:t>
                      </a:r>
                      <a:endParaRPr lang="en-US" sz="1800" dirty="0"/>
                    </a:p>
                  </a:txBody>
                  <a:tcPr/>
                </a:tc>
                <a:tc>
                  <a:txBody>
                    <a:bodyPr/>
                    <a:lstStyle/>
                    <a:p>
                      <a:r>
                        <a:rPr lang="en-US" sz="1800" dirty="0" smtClean="0"/>
                        <a:t>Grassland/Herbaceous</a:t>
                      </a:r>
                      <a:endParaRPr lang="en-US" sz="1800" dirty="0"/>
                    </a:p>
                  </a:txBody>
                  <a:tcPr/>
                </a:tc>
                <a:tc>
                  <a:txBody>
                    <a:bodyPr/>
                    <a:lstStyle/>
                    <a:p>
                      <a:r>
                        <a:rPr lang="en-US" sz="1800" dirty="0" smtClean="0"/>
                        <a:t>3</a:t>
                      </a:r>
                      <a:endParaRPr lang="en-US" sz="1800" dirty="0"/>
                    </a:p>
                  </a:txBody>
                  <a:tcPr/>
                </a:tc>
              </a:tr>
              <a:tr h="595042">
                <a:tc>
                  <a:txBody>
                    <a:bodyPr/>
                    <a:lstStyle/>
                    <a:p>
                      <a:r>
                        <a:rPr lang="en-US" sz="1800" dirty="0" smtClean="0"/>
                        <a:t>Developed, Low Intensity</a:t>
                      </a:r>
                      <a:endParaRPr lang="en-US" sz="1800" dirty="0"/>
                    </a:p>
                  </a:txBody>
                  <a:tcPr/>
                </a:tc>
                <a:tc>
                  <a:txBody>
                    <a:bodyPr/>
                    <a:lstStyle/>
                    <a:p>
                      <a:r>
                        <a:rPr lang="en-US" sz="1800" dirty="0" smtClean="0"/>
                        <a:t>0</a:t>
                      </a:r>
                      <a:endParaRPr lang="en-US" sz="1800" dirty="0"/>
                    </a:p>
                  </a:txBody>
                  <a:tcPr/>
                </a:tc>
                <a:tc>
                  <a:txBody>
                    <a:bodyPr/>
                    <a:lstStyle/>
                    <a:p>
                      <a:r>
                        <a:rPr lang="en-US" sz="1800" dirty="0" smtClean="0"/>
                        <a:t>Sedge/Herbaceous</a:t>
                      </a:r>
                      <a:endParaRPr lang="en-US" sz="1800" dirty="0"/>
                    </a:p>
                  </a:txBody>
                  <a:tcPr/>
                </a:tc>
                <a:tc>
                  <a:txBody>
                    <a:bodyPr/>
                    <a:lstStyle/>
                    <a:p>
                      <a:r>
                        <a:rPr lang="en-US" sz="1800" dirty="0" smtClean="0"/>
                        <a:t>3</a:t>
                      </a:r>
                      <a:endParaRPr lang="en-US" sz="1800" dirty="0"/>
                    </a:p>
                  </a:txBody>
                  <a:tcPr/>
                </a:tc>
              </a:tr>
              <a:tr h="595042">
                <a:tc>
                  <a:txBody>
                    <a:bodyPr/>
                    <a:lstStyle/>
                    <a:p>
                      <a:r>
                        <a:rPr lang="en-US" sz="1800" dirty="0" smtClean="0"/>
                        <a:t>Developed, Medium Intensity</a:t>
                      </a:r>
                      <a:endParaRPr lang="en-US" sz="1800" dirty="0"/>
                    </a:p>
                  </a:txBody>
                  <a:tcPr/>
                </a:tc>
                <a:tc>
                  <a:txBody>
                    <a:bodyPr/>
                    <a:lstStyle/>
                    <a:p>
                      <a:r>
                        <a:rPr lang="en-US" sz="1800" dirty="0" smtClean="0"/>
                        <a:t>0</a:t>
                      </a:r>
                      <a:endParaRPr lang="en-US" sz="1800" dirty="0"/>
                    </a:p>
                  </a:txBody>
                  <a:tcPr/>
                </a:tc>
                <a:tc>
                  <a:txBody>
                    <a:bodyPr/>
                    <a:lstStyle/>
                    <a:p>
                      <a:r>
                        <a:rPr lang="en-US" sz="1800" dirty="0" smtClean="0"/>
                        <a:t>Lichens (Alaska Only)</a:t>
                      </a:r>
                      <a:endParaRPr lang="en-US" sz="1800" dirty="0"/>
                    </a:p>
                  </a:txBody>
                  <a:tcPr/>
                </a:tc>
                <a:tc>
                  <a:txBody>
                    <a:bodyPr/>
                    <a:lstStyle/>
                    <a:p>
                      <a:r>
                        <a:rPr lang="en-US" sz="1800" dirty="0" smtClean="0"/>
                        <a:t>3</a:t>
                      </a:r>
                      <a:endParaRPr lang="en-US" sz="1800" dirty="0"/>
                    </a:p>
                  </a:txBody>
                  <a:tcPr/>
                </a:tc>
              </a:tr>
              <a:tr h="595042">
                <a:tc>
                  <a:txBody>
                    <a:bodyPr/>
                    <a:lstStyle/>
                    <a:p>
                      <a:r>
                        <a:rPr lang="en-US" sz="1800" dirty="0" smtClean="0"/>
                        <a:t>Developed,</a:t>
                      </a:r>
                      <a:r>
                        <a:rPr lang="en-US" sz="1800" baseline="0" dirty="0" smtClean="0"/>
                        <a:t> High Intensity</a:t>
                      </a:r>
                      <a:endParaRPr lang="en-US" sz="1800" dirty="0"/>
                    </a:p>
                  </a:txBody>
                  <a:tcPr/>
                </a:tc>
                <a:tc>
                  <a:txBody>
                    <a:bodyPr/>
                    <a:lstStyle/>
                    <a:p>
                      <a:r>
                        <a:rPr lang="en-US" sz="1800" dirty="0" smtClean="0"/>
                        <a:t>0</a:t>
                      </a:r>
                      <a:endParaRPr lang="en-US" sz="1800" dirty="0"/>
                    </a:p>
                  </a:txBody>
                  <a:tcPr/>
                </a:tc>
                <a:tc>
                  <a:txBody>
                    <a:bodyPr/>
                    <a:lstStyle/>
                    <a:p>
                      <a:r>
                        <a:rPr lang="en-US" sz="1800" dirty="0" smtClean="0"/>
                        <a:t>Moss (Alaska Only)</a:t>
                      </a:r>
                      <a:endParaRPr lang="en-US" sz="1800" dirty="0"/>
                    </a:p>
                  </a:txBody>
                  <a:tcPr/>
                </a:tc>
                <a:tc>
                  <a:txBody>
                    <a:bodyPr/>
                    <a:lstStyle/>
                    <a:p>
                      <a:r>
                        <a:rPr lang="en-US" sz="1800" dirty="0" smtClean="0"/>
                        <a:t>3</a:t>
                      </a:r>
                      <a:endParaRPr lang="en-US" sz="1800" dirty="0"/>
                    </a:p>
                  </a:txBody>
                  <a:tcPr/>
                </a:tc>
              </a:tr>
              <a:tr h="340025">
                <a:tc>
                  <a:txBody>
                    <a:bodyPr/>
                    <a:lstStyle/>
                    <a:p>
                      <a:r>
                        <a:rPr lang="en-US" sz="1800" dirty="0" smtClean="0"/>
                        <a:t>Barren Land</a:t>
                      </a:r>
                      <a:endParaRPr lang="en-US" sz="1800" dirty="0"/>
                    </a:p>
                  </a:txBody>
                  <a:tcPr/>
                </a:tc>
                <a:tc>
                  <a:txBody>
                    <a:bodyPr/>
                    <a:lstStyle/>
                    <a:p>
                      <a:r>
                        <a:rPr lang="en-US" sz="1800" dirty="0" smtClean="0"/>
                        <a:t>3</a:t>
                      </a:r>
                      <a:endParaRPr lang="en-US" sz="1800" dirty="0"/>
                    </a:p>
                  </a:txBody>
                  <a:tcPr/>
                </a:tc>
                <a:tc>
                  <a:txBody>
                    <a:bodyPr/>
                    <a:lstStyle/>
                    <a:p>
                      <a:r>
                        <a:rPr lang="en-US" sz="1800" dirty="0" smtClean="0"/>
                        <a:t>Pasture/Hay</a:t>
                      </a:r>
                      <a:endParaRPr lang="en-US" sz="1800" dirty="0"/>
                    </a:p>
                  </a:txBody>
                  <a:tcPr/>
                </a:tc>
                <a:tc>
                  <a:txBody>
                    <a:bodyPr/>
                    <a:lstStyle/>
                    <a:p>
                      <a:r>
                        <a:rPr lang="en-US" sz="1800" dirty="0" smtClean="0"/>
                        <a:t>2</a:t>
                      </a:r>
                      <a:endParaRPr lang="en-US" sz="1800" dirty="0"/>
                    </a:p>
                  </a:txBody>
                  <a:tcPr/>
                </a:tc>
              </a:tr>
              <a:tr h="340025">
                <a:tc>
                  <a:txBody>
                    <a:bodyPr/>
                    <a:lstStyle/>
                    <a:p>
                      <a:r>
                        <a:rPr lang="en-US" sz="1800" dirty="0" smtClean="0"/>
                        <a:t>Deciduous Forest</a:t>
                      </a:r>
                      <a:endParaRPr lang="en-US" sz="1800" dirty="0"/>
                    </a:p>
                  </a:txBody>
                  <a:tcPr/>
                </a:tc>
                <a:tc>
                  <a:txBody>
                    <a:bodyPr/>
                    <a:lstStyle/>
                    <a:p>
                      <a:r>
                        <a:rPr lang="en-US" sz="1800" dirty="0" smtClean="0"/>
                        <a:t>1</a:t>
                      </a:r>
                      <a:endParaRPr lang="en-US" sz="1800" dirty="0"/>
                    </a:p>
                  </a:txBody>
                  <a:tcPr/>
                </a:tc>
                <a:tc>
                  <a:txBody>
                    <a:bodyPr/>
                    <a:lstStyle/>
                    <a:p>
                      <a:r>
                        <a:rPr lang="en-US" sz="1800" dirty="0" smtClean="0"/>
                        <a:t>Cultivated Crops</a:t>
                      </a:r>
                      <a:endParaRPr lang="en-US" sz="1800" dirty="0"/>
                    </a:p>
                  </a:txBody>
                  <a:tcPr/>
                </a:tc>
                <a:tc>
                  <a:txBody>
                    <a:bodyPr/>
                    <a:lstStyle/>
                    <a:p>
                      <a:r>
                        <a:rPr lang="en-US" sz="1800" dirty="0" smtClean="0"/>
                        <a:t>2</a:t>
                      </a:r>
                      <a:endParaRPr lang="en-US" sz="1800" dirty="0"/>
                    </a:p>
                  </a:txBody>
                  <a:tcPr/>
                </a:tc>
              </a:tr>
              <a:tr h="340025">
                <a:tc>
                  <a:txBody>
                    <a:bodyPr/>
                    <a:lstStyle/>
                    <a:p>
                      <a:r>
                        <a:rPr lang="en-US" sz="1800" dirty="0" smtClean="0"/>
                        <a:t>Evergreen</a:t>
                      </a:r>
                      <a:r>
                        <a:rPr lang="en-US" sz="1800" baseline="0" dirty="0" smtClean="0"/>
                        <a:t> Forest</a:t>
                      </a:r>
                      <a:endParaRPr lang="en-US" sz="1800" dirty="0"/>
                    </a:p>
                  </a:txBody>
                  <a:tcPr/>
                </a:tc>
                <a:tc>
                  <a:txBody>
                    <a:bodyPr/>
                    <a:lstStyle/>
                    <a:p>
                      <a:r>
                        <a:rPr lang="en-US" sz="1800" dirty="0" smtClean="0"/>
                        <a:t>1</a:t>
                      </a:r>
                      <a:endParaRPr lang="en-US" sz="1800" dirty="0"/>
                    </a:p>
                  </a:txBody>
                  <a:tcPr/>
                </a:tc>
                <a:tc>
                  <a:txBody>
                    <a:bodyPr/>
                    <a:lstStyle/>
                    <a:p>
                      <a:r>
                        <a:rPr lang="en-US" sz="1800" dirty="0" smtClean="0"/>
                        <a:t>Woody Wetlands</a:t>
                      </a:r>
                      <a:endParaRPr lang="en-US" sz="1800" dirty="0"/>
                    </a:p>
                  </a:txBody>
                  <a:tcPr/>
                </a:tc>
                <a:tc>
                  <a:txBody>
                    <a:bodyPr/>
                    <a:lstStyle/>
                    <a:p>
                      <a:r>
                        <a:rPr lang="en-US" sz="1800" dirty="0" smtClean="0"/>
                        <a:t>1</a:t>
                      </a:r>
                      <a:endParaRPr lang="en-US" sz="1800" dirty="0"/>
                    </a:p>
                  </a:txBody>
                  <a:tcPr/>
                </a:tc>
              </a:tr>
              <a:tr h="432795">
                <a:tc>
                  <a:txBody>
                    <a:bodyPr/>
                    <a:lstStyle/>
                    <a:p>
                      <a:r>
                        <a:rPr lang="en-US" sz="1800" dirty="0" smtClean="0"/>
                        <a:t>Mixed Forest</a:t>
                      </a:r>
                      <a:endParaRPr lang="en-US" sz="1800" dirty="0"/>
                    </a:p>
                  </a:txBody>
                  <a:tcPr/>
                </a:tc>
                <a:tc>
                  <a:txBody>
                    <a:bodyPr/>
                    <a:lstStyle/>
                    <a:p>
                      <a:r>
                        <a:rPr lang="en-US" sz="1800" dirty="0" smtClean="0"/>
                        <a:t>1</a:t>
                      </a:r>
                      <a:endParaRPr lang="en-US" sz="1800" dirty="0"/>
                    </a:p>
                  </a:txBody>
                  <a:tcPr/>
                </a:tc>
                <a:tc>
                  <a:txBody>
                    <a:bodyPr/>
                    <a:lstStyle/>
                    <a:p>
                      <a:r>
                        <a:rPr lang="en-US" sz="1800" dirty="0" smtClean="0"/>
                        <a:t>Emergent Herbaceous Wetlands</a:t>
                      </a:r>
                      <a:endParaRPr lang="en-US" sz="1800" dirty="0"/>
                    </a:p>
                  </a:txBody>
                  <a:tcPr/>
                </a:tc>
                <a:tc>
                  <a:txBody>
                    <a:bodyPr/>
                    <a:lstStyle/>
                    <a:p>
                      <a:r>
                        <a:rPr lang="en-US" sz="1800" dirty="0" smtClean="0"/>
                        <a:t>1</a:t>
                      </a:r>
                      <a:endParaRPr lang="en-US" sz="1800" dirty="0"/>
                    </a:p>
                  </a:txBody>
                  <a:tcPr/>
                </a:tc>
              </a:tr>
            </a:tbl>
          </a:graphicData>
        </a:graphic>
      </p:graphicFrame>
      <p:sp>
        <p:nvSpPr>
          <p:cNvPr id="2" name="TextBox 1"/>
          <p:cNvSpPr txBox="1"/>
          <p:nvPr/>
        </p:nvSpPr>
        <p:spPr>
          <a:xfrm>
            <a:off x="1285874" y="6143626"/>
            <a:ext cx="7386639" cy="646331"/>
          </a:xfrm>
          <a:prstGeom prst="rect">
            <a:avLst/>
          </a:prstGeom>
          <a:noFill/>
        </p:spPr>
        <p:txBody>
          <a:bodyPr wrap="square" rtlCol="0">
            <a:spAutoFit/>
          </a:bodyPr>
          <a:lstStyle/>
          <a:p>
            <a:r>
              <a:rPr lang="en-US" dirty="0" smtClean="0"/>
              <a:t>Legend and </a:t>
            </a:r>
            <a:r>
              <a:rPr lang="en-US" dirty="0"/>
              <a:t>Description available at </a:t>
            </a:r>
            <a:r>
              <a:rPr lang="en-US" dirty="0">
                <a:hlinkClick r:id="rId2"/>
              </a:rPr>
              <a:t>http://</a:t>
            </a:r>
            <a:r>
              <a:rPr lang="en-US" dirty="0" smtClean="0">
                <a:hlinkClick r:id="rId2"/>
              </a:rPr>
              <a:t>www.mrlc.gov/nlcd11_leg.php</a:t>
            </a:r>
            <a:endParaRPr lang="en-US" dirty="0" smtClean="0"/>
          </a:p>
          <a:p>
            <a:endParaRPr lang="en-US" dirty="0"/>
          </a:p>
        </p:txBody>
      </p:sp>
      <p:sp>
        <p:nvSpPr>
          <p:cNvPr id="3" name="TextBox 2"/>
          <p:cNvSpPr txBox="1"/>
          <p:nvPr/>
        </p:nvSpPr>
        <p:spPr>
          <a:xfrm>
            <a:off x="3857625" y="185738"/>
            <a:ext cx="4000500" cy="369332"/>
          </a:xfrm>
          <a:prstGeom prst="rect">
            <a:avLst/>
          </a:prstGeom>
          <a:noFill/>
        </p:spPr>
        <p:txBody>
          <a:bodyPr wrap="square" rtlCol="0">
            <a:spAutoFit/>
          </a:bodyPr>
          <a:lstStyle/>
          <a:p>
            <a:r>
              <a:rPr lang="en-US" dirty="0" smtClean="0"/>
              <a:t>Land Classification Reclassification Table</a:t>
            </a:r>
            <a:endParaRPr lang="en-US" dirty="0"/>
          </a:p>
        </p:txBody>
      </p:sp>
    </p:spTree>
    <p:extLst>
      <p:ext uri="{BB962C8B-B14F-4D97-AF65-F5344CB8AC3E}">
        <p14:creationId xmlns:p14="http://schemas.microsoft.com/office/powerpoint/2010/main" val="3435145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 Aspect, and Curvature Reclassification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Slope:</a:t>
            </a:r>
          </a:p>
          <a:p>
            <a:pPr lvl="1"/>
            <a:r>
              <a:rPr lang="en-US" dirty="0" smtClean="0"/>
              <a:t>Between 30-45 degrees – 3 (high risk)</a:t>
            </a:r>
          </a:p>
          <a:p>
            <a:pPr lvl="1"/>
            <a:r>
              <a:rPr lang="en-US" dirty="0" smtClean="0"/>
              <a:t>Below 25 degrees, Above 60 degrees – 1 (low risk)</a:t>
            </a:r>
          </a:p>
          <a:p>
            <a:pPr lvl="1"/>
            <a:endParaRPr lang="en-US" dirty="0"/>
          </a:p>
          <a:p>
            <a:r>
              <a:rPr lang="en-US" dirty="0" smtClean="0"/>
              <a:t>Aspect:</a:t>
            </a:r>
          </a:p>
          <a:p>
            <a:pPr lvl="1"/>
            <a:r>
              <a:rPr lang="en-US" dirty="0" smtClean="0"/>
              <a:t>Northern – 3 (high risk)</a:t>
            </a:r>
          </a:p>
          <a:p>
            <a:pPr lvl="1"/>
            <a:r>
              <a:rPr lang="en-US" dirty="0" smtClean="0"/>
              <a:t>Eastern – 2 (moderate risk)</a:t>
            </a:r>
          </a:p>
          <a:p>
            <a:pPr lvl="1"/>
            <a:r>
              <a:rPr lang="en-US" dirty="0" smtClean="0"/>
              <a:t>Southern, Western – 1 (lower risk)</a:t>
            </a:r>
          </a:p>
          <a:p>
            <a:pPr lvl="1"/>
            <a:endParaRPr lang="en-US" dirty="0" smtClean="0"/>
          </a:p>
          <a:p>
            <a:r>
              <a:rPr lang="en-US" dirty="0" smtClean="0"/>
              <a:t>Curvature</a:t>
            </a:r>
          </a:p>
          <a:p>
            <a:pPr lvl="1"/>
            <a:r>
              <a:rPr lang="en-US" dirty="0" smtClean="0"/>
              <a:t>Convex – 3 (more likely)</a:t>
            </a:r>
          </a:p>
          <a:p>
            <a:pPr lvl="1"/>
            <a:r>
              <a:rPr lang="en-US" dirty="0" smtClean="0"/>
              <a:t>Concave – 1 (less likely)</a:t>
            </a:r>
            <a:endParaRPr lang="en-US" dirty="0"/>
          </a:p>
        </p:txBody>
      </p:sp>
    </p:spTree>
    <p:extLst>
      <p:ext uri="{BB962C8B-B14F-4D97-AF65-F5344CB8AC3E}">
        <p14:creationId xmlns:p14="http://schemas.microsoft.com/office/powerpoint/2010/main" val="2964947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8650"/>
            <a:ext cx="10515600" cy="5548313"/>
          </a:xfrm>
        </p:spPr>
        <p:txBody>
          <a:bodyPr>
            <a:normAutofit lnSpcReduction="10000"/>
          </a:bodyPr>
          <a:lstStyle/>
          <a:p>
            <a:r>
              <a:rPr lang="en-US" dirty="0" smtClean="0"/>
              <a:t>The following equation will then be utilized using Map Algebra:</a:t>
            </a:r>
          </a:p>
          <a:p>
            <a:pPr marL="0" indent="0" algn="ctr">
              <a:buNone/>
            </a:pPr>
            <a:r>
              <a:rPr lang="en-US" u="sng" dirty="0" smtClean="0"/>
              <a:t>Risk</a:t>
            </a:r>
            <a:r>
              <a:rPr lang="en-US" dirty="0" smtClean="0"/>
              <a:t> = </a:t>
            </a:r>
            <a:r>
              <a:rPr lang="el-GR" sz="4400" dirty="0" smtClean="0"/>
              <a:t>Σ</a:t>
            </a:r>
            <a:r>
              <a:rPr lang="en-US" dirty="0" smtClean="0"/>
              <a:t>[ </a:t>
            </a:r>
            <a:r>
              <a:rPr lang="en-US" sz="2400" dirty="0" smtClean="0"/>
              <a:t>slope + aspect + curvature + land-cover ]</a:t>
            </a:r>
            <a:endParaRPr lang="en-US" dirty="0" smtClean="0"/>
          </a:p>
          <a:p>
            <a:pPr marL="0" indent="0" algn="ctr">
              <a:buNone/>
            </a:pPr>
            <a:r>
              <a:rPr lang="en-US" dirty="0" smtClean="0"/>
              <a:t>-or-</a:t>
            </a:r>
          </a:p>
          <a:p>
            <a:pPr marL="0" indent="0">
              <a:buNone/>
            </a:pPr>
            <a:r>
              <a:rPr lang="en-US" u="sng" dirty="0" smtClean="0"/>
              <a:t>Risk</a:t>
            </a:r>
            <a:r>
              <a:rPr lang="en-US" dirty="0" smtClean="0"/>
              <a:t> = (0.4)(slope reclassification) + (0.15)(aspect reclassification) + (0.2)(curvature reclassification) + (0.25)(land cover reclassification)</a:t>
            </a:r>
          </a:p>
          <a:p>
            <a:pPr marL="0" indent="0">
              <a:buNone/>
            </a:pPr>
            <a:endParaRPr lang="en-US" dirty="0"/>
          </a:p>
          <a:p>
            <a:pPr marL="0" indent="0">
              <a:buNone/>
            </a:pPr>
            <a:endParaRPr lang="en-US" dirty="0" smtClean="0"/>
          </a:p>
          <a:p>
            <a:r>
              <a:rPr lang="en-US" dirty="0" smtClean="0"/>
              <a:t>An output raster displaying the ‘Avalanche Risk Scale’</a:t>
            </a:r>
          </a:p>
          <a:p>
            <a:pPr lvl="1"/>
            <a:r>
              <a:rPr lang="en-US" dirty="0" smtClean="0"/>
              <a:t>A value of 0 indicates no risk</a:t>
            </a:r>
          </a:p>
          <a:p>
            <a:pPr lvl="1"/>
            <a:r>
              <a:rPr lang="en-US" dirty="0" smtClean="0"/>
              <a:t>A value of 1 indicates low risk</a:t>
            </a:r>
          </a:p>
          <a:p>
            <a:pPr lvl="1"/>
            <a:r>
              <a:rPr lang="en-US" dirty="0" smtClean="0"/>
              <a:t>A value of 2 indicates moderate risk</a:t>
            </a:r>
          </a:p>
          <a:p>
            <a:pPr lvl="1"/>
            <a:r>
              <a:rPr lang="en-US" dirty="0" smtClean="0"/>
              <a:t>A value of 3 indicates extreme or high risk</a:t>
            </a:r>
          </a:p>
        </p:txBody>
      </p:sp>
      <p:cxnSp>
        <p:nvCxnSpPr>
          <p:cNvPr id="7" name="Straight Connector 6"/>
          <p:cNvCxnSpPr/>
          <p:nvPr/>
        </p:nvCxnSpPr>
        <p:spPr>
          <a:xfrm>
            <a:off x="6284686" y="2960914"/>
            <a:ext cx="0" cy="333829"/>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284686" y="3280229"/>
            <a:ext cx="986971" cy="0"/>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71657" y="3125807"/>
            <a:ext cx="1611086" cy="276999"/>
          </a:xfrm>
          <a:prstGeom prst="rect">
            <a:avLst/>
          </a:prstGeom>
          <a:noFill/>
        </p:spPr>
        <p:txBody>
          <a:bodyPr wrap="square" rtlCol="0">
            <a:spAutoFit/>
          </a:bodyPr>
          <a:lstStyle/>
          <a:p>
            <a:r>
              <a:rPr lang="en-US" sz="1200" dirty="0" smtClean="0"/>
              <a:t>Importance Coefficient </a:t>
            </a:r>
            <a:endParaRPr lang="en-US" sz="1200" dirty="0"/>
          </a:p>
        </p:txBody>
      </p:sp>
    </p:spTree>
    <p:extLst>
      <p:ext uri="{BB962C8B-B14F-4D97-AF65-F5344CB8AC3E}">
        <p14:creationId xmlns:p14="http://schemas.microsoft.com/office/powerpoint/2010/main" val="966943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Assumptions</a:t>
            </a:r>
            <a:endParaRPr lang="en-US" dirty="0"/>
          </a:p>
        </p:txBody>
      </p:sp>
      <p:sp>
        <p:nvSpPr>
          <p:cNvPr id="3" name="Content Placeholder 2"/>
          <p:cNvSpPr>
            <a:spLocks noGrp="1"/>
          </p:cNvSpPr>
          <p:nvPr>
            <p:ph idx="1"/>
          </p:nvPr>
        </p:nvSpPr>
        <p:spPr/>
        <p:txBody>
          <a:bodyPr/>
          <a:lstStyle/>
          <a:p>
            <a:r>
              <a:rPr lang="en-US" dirty="0" smtClean="0"/>
              <a:t>This model predicts only the terrains impact on avalanche risk. Appropriate weather and snow conditions are necessary for a slide.</a:t>
            </a:r>
          </a:p>
          <a:p>
            <a:endParaRPr lang="en-US" dirty="0" smtClean="0"/>
          </a:p>
          <a:p>
            <a:r>
              <a:rPr lang="en-US" dirty="0" smtClean="0"/>
              <a:t>This model’s coefficients are estimated using prior research to gauge importance of the contributors (variables). </a:t>
            </a:r>
          </a:p>
          <a:p>
            <a:endParaRPr lang="en-US" dirty="0" smtClean="0"/>
          </a:p>
          <a:p>
            <a:r>
              <a:rPr lang="en-US" dirty="0" smtClean="0"/>
              <a:t>This model has an arbitrary reclassification based upon prior knowledge and choice upon whether a certain condition would have no, low, moderate, or extreme risk of contributing to a slide</a:t>
            </a:r>
            <a:endParaRPr lang="en-US" dirty="0"/>
          </a:p>
        </p:txBody>
      </p:sp>
    </p:spTree>
    <p:extLst>
      <p:ext uri="{BB962C8B-B14F-4D97-AF65-F5344CB8AC3E}">
        <p14:creationId xmlns:p14="http://schemas.microsoft.com/office/powerpoint/2010/main" val="4084850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639"/>
          </a:xfrm>
        </p:spPr>
        <p:txBody>
          <a:bodyPr/>
          <a:lstStyle/>
          <a:p>
            <a:r>
              <a:rPr lang="en-US" dirty="0" smtClean="0"/>
              <a:t>Case Study – Lake County, Colorado</a:t>
            </a:r>
            <a:endParaRPr lang="en-US" dirty="0"/>
          </a:p>
        </p:txBody>
      </p:sp>
      <p:sp>
        <p:nvSpPr>
          <p:cNvPr id="3" name="Content Placeholder 2"/>
          <p:cNvSpPr>
            <a:spLocks noGrp="1"/>
          </p:cNvSpPr>
          <p:nvPr>
            <p:ph idx="1"/>
          </p:nvPr>
        </p:nvSpPr>
        <p:spPr>
          <a:xfrm>
            <a:off x="838200" y="1401764"/>
            <a:ext cx="10515600" cy="4775199"/>
          </a:xfrm>
        </p:spPr>
        <p:txBody>
          <a:bodyPr/>
          <a:lstStyle/>
          <a:p>
            <a:r>
              <a:rPr lang="en-US" dirty="0" smtClean="0"/>
              <a:t>Inputs-</a:t>
            </a:r>
          </a:p>
          <a:p>
            <a:pPr lvl="1"/>
            <a:r>
              <a:rPr lang="en-US" dirty="0" smtClean="0"/>
              <a:t>Lake County Boundary shapefile obtained from 2010 Census Data</a:t>
            </a:r>
          </a:p>
          <a:p>
            <a:pPr lvl="1"/>
            <a:r>
              <a:rPr lang="en-US" dirty="0" smtClean="0"/>
              <a:t>2011 National Land Cover Dataset</a:t>
            </a:r>
          </a:p>
          <a:p>
            <a:pPr lvl="1"/>
            <a:r>
              <a:rPr lang="en-US" dirty="0" smtClean="0"/>
              <a:t>1/3 Arc-Second DEM available from USGS, Lake County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76" y="3630229"/>
            <a:ext cx="2839336" cy="29705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583" y="3501641"/>
            <a:ext cx="3135547" cy="32277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4878" y="3553750"/>
            <a:ext cx="4042243" cy="3123551"/>
          </a:xfrm>
          <a:prstGeom prst="rect">
            <a:avLst/>
          </a:prstGeom>
        </p:spPr>
      </p:pic>
    </p:spTree>
    <p:extLst>
      <p:ext uri="{BB962C8B-B14F-4D97-AF65-F5344CB8AC3E}">
        <p14:creationId xmlns:p14="http://schemas.microsoft.com/office/powerpoint/2010/main" val="3251398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pic>
        <p:nvPicPr>
          <p:cNvPr id="4" name="Content Placeholder 3"/>
          <p:cNvPicPr>
            <a:picLocks noGrp="1" noChangeAspect="1"/>
          </p:cNvPicPr>
          <p:nvPr>
            <p:ph idx="1"/>
          </p:nvPr>
        </p:nvPicPr>
        <p:blipFill>
          <a:blip r:embed="rId2"/>
          <a:stretch>
            <a:fillRect/>
          </a:stretch>
        </p:blipFill>
        <p:spPr>
          <a:xfrm>
            <a:off x="9299491" y="217714"/>
            <a:ext cx="2656947" cy="2750338"/>
          </a:xfrm>
          <a:prstGeom prst="rect">
            <a:avLst/>
          </a:prstGeom>
        </p:spPr>
      </p:pic>
      <p:pic>
        <p:nvPicPr>
          <p:cNvPr id="3" name="Picture 2"/>
          <p:cNvPicPr>
            <a:picLocks noChangeAspect="1"/>
          </p:cNvPicPr>
          <p:nvPr/>
        </p:nvPicPr>
        <p:blipFill>
          <a:blip r:embed="rId3"/>
          <a:stretch>
            <a:fillRect/>
          </a:stretch>
        </p:blipFill>
        <p:spPr>
          <a:xfrm>
            <a:off x="157163" y="2072495"/>
            <a:ext cx="9001126" cy="4590242"/>
          </a:xfrm>
          <a:prstGeom prst="rect">
            <a:avLst/>
          </a:prstGeom>
        </p:spPr>
      </p:pic>
    </p:spTree>
    <p:extLst>
      <p:ext uri="{BB962C8B-B14F-4D97-AF65-F5344CB8AC3E}">
        <p14:creationId xmlns:p14="http://schemas.microsoft.com/office/powerpoint/2010/main" val="2900166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8132" b="12258"/>
          <a:stretch/>
        </p:blipFill>
        <p:spPr>
          <a:xfrm>
            <a:off x="1195387" y="1900237"/>
            <a:ext cx="4114837" cy="37067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868" y="578644"/>
            <a:ext cx="4405096" cy="5700712"/>
          </a:xfrm>
          <a:prstGeom prst="rect">
            <a:avLst/>
          </a:prstGeom>
        </p:spPr>
      </p:pic>
    </p:spTree>
    <p:extLst>
      <p:ext uri="{BB962C8B-B14F-4D97-AF65-F5344CB8AC3E}">
        <p14:creationId xmlns:p14="http://schemas.microsoft.com/office/powerpoint/2010/main" val="1196786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Work, Additional Research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Setting an appropriate threshold for the avalanche risk scale can produce an at risk area</a:t>
            </a:r>
          </a:p>
          <a:p>
            <a:pPr lvl="1"/>
            <a:r>
              <a:rPr lang="en-US" dirty="0" smtClean="0"/>
              <a:t>This area can be used as an input for other tools such as the D-Infinity Avalanche Runout tool</a:t>
            </a:r>
          </a:p>
          <a:p>
            <a:pPr lvl="2"/>
            <a:r>
              <a:rPr lang="en-US" dirty="0" smtClean="0">
                <a:hlinkClick r:id="rId2"/>
              </a:rPr>
              <a:t>http://hydrology.usu.edu/taudem/taudem5/help53/DInfinityAvalancheRunout.html</a:t>
            </a:r>
            <a:endParaRPr lang="en-US" dirty="0" smtClean="0"/>
          </a:p>
          <a:p>
            <a:pPr lvl="2"/>
            <a:r>
              <a:rPr lang="en-US" dirty="0" smtClean="0"/>
              <a:t>Displays the area of the avalanche path</a:t>
            </a:r>
          </a:p>
          <a:p>
            <a:pPr lvl="1"/>
            <a:endParaRPr lang="en-US" dirty="0"/>
          </a:p>
          <a:p>
            <a:r>
              <a:rPr lang="en-US" dirty="0" smtClean="0"/>
              <a:t>Upon the acquisition of appropriate data, a regression analysis could be ran to determine appropriate coefficients </a:t>
            </a:r>
          </a:p>
          <a:p>
            <a:r>
              <a:rPr lang="en-US" dirty="0" smtClean="0"/>
              <a:t>Further research could be conducted to provide better reclassification guidelines</a:t>
            </a:r>
          </a:p>
          <a:p>
            <a:r>
              <a:rPr lang="en-US" dirty="0" smtClean="0"/>
              <a:t>Better coding and understanding of computer language</a:t>
            </a:r>
          </a:p>
        </p:txBody>
      </p:sp>
    </p:spTree>
    <p:extLst>
      <p:ext uri="{BB962C8B-B14F-4D97-AF65-F5344CB8AC3E}">
        <p14:creationId xmlns:p14="http://schemas.microsoft.com/office/powerpoint/2010/main" val="142748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3288"/>
          </a:xfrm>
        </p:spPr>
        <p:txBody>
          <a:bodyPr/>
          <a:lstStyle/>
          <a:p>
            <a:pPr algn="ctr"/>
            <a:r>
              <a:rPr lang="en-US" dirty="0" smtClean="0"/>
              <a:t>Avalanche Definition and Facts</a:t>
            </a:r>
            <a:endParaRPr lang="en-US" dirty="0"/>
          </a:p>
        </p:txBody>
      </p:sp>
      <p:sp>
        <p:nvSpPr>
          <p:cNvPr id="3" name="Content Placeholder 2"/>
          <p:cNvSpPr>
            <a:spLocks noGrp="1"/>
          </p:cNvSpPr>
          <p:nvPr>
            <p:ph idx="1"/>
          </p:nvPr>
        </p:nvSpPr>
        <p:spPr>
          <a:xfrm>
            <a:off x="838200" y="1352682"/>
            <a:ext cx="10515600" cy="4351338"/>
          </a:xfrm>
        </p:spPr>
        <p:txBody>
          <a:bodyPr/>
          <a:lstStyle/>
          <a:p>
            <a:r>
              <a:rPr lang="en-US" dirty="0" smtClean="0"/>
              <a:t>‘a rapid flow of snow down a sloping surface as a result of snowpack failure.’</a:t>
            </a:r>
          </a:p>
          <a:p>
            <a:r>
              <a:rPr lang="en-US" dirty="0" smtClean="0"/>
              <a:t>Failure occurs when load (weight of snowpack) exceeds strength</a:t>
            </a:r>
          </a:p>
          <a:p>
            <a:r>
              <a:rPr lang="en-US" dirty="0" smtClean="0"/>
              <a:t>Avalanches are expected in every mountain range, every winter season</a:t>
            </a:r>
          </a:p>
          <a:p>
            <a:r>
              <a:rPr lang="en-US" dirty="0" smtClean="0"/>
              <a:t>Avalanches kill more than 150 people worldwide annually</a:t>
            </a:r>
          </a:p>
          <a:p>
            <a:r>
              <a:rPr lang="en-US" dirty="0" smtClean="0"/>
              <a:t>Slab avalanches can reach speeds of 80 miles                                       per hour within 5 seconds and are the most                                   destructive form of avalanche. </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6762" y="4673866"/>
            <a:ext cx="3686175" cy="2060309"/>
          </a:xfrm>
          <a:prstGeom prst="rect">
            <a:avLst/>
          </a:prstGeom>
        </p:spPr>
      </p:pic>
    </p:spTree>
    <p:extLst>
      <p:ext uri="{BB962C8B-B14F-4D97-AF65-F5344CB8AC3E}">
        <p14:creationId xmlns:p14="http://schemas.microsoft.com/office/powerpoint/2010/main" val="760907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spTree>
    <p:extLst>
      <p:ext uri="{BB962C8B-B14F-4D97-AF65-F5344CB8AC3E}">
        <p14:creationId xmlns:p14="http://schemas.microsoft.com/office/powerpoint/2010/main" val="2456324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Avalanche Types</a:t>
            </a:r>
            <a:endParaRPr lang="en-US" dirty="0"/>
          </a:p>
        </p:txBody>
      </p:sp>
      <p:sp>
        <p:nvSpPr>
          <p:cNvPr id="3" name="Content Placeholder 2"/>
          <p:cNvSpPr>
            <a:spLocks noGrp="1"/>
          </p:cNvSpPr>
          <p:nvPr>
            <p:ph idx="1"/>
          </p:nvPr>
        </p:nvSpPr>
        <p:spPr>
          <a:xfrm>
            <a:off x="838200" y="1825625"/>
            <a:ext cx="10515600" cy="1110080"/>
          </a:xfrm>
        </p:spPr>
        <p:txBody>
          <a:bodyPr numCol="2">
            <a:normAutofit/>
          </a:bodyPr>
          <a:lstStyle/>
          <a:p>
            <a:r>
              <a:rPr lang="en-US" dirty="0" smtClean="0"/>
              <a:t>Loose</a:t>
            </a:r>
          </a:p>
          <a:p>
            <a:pPr lvl="1"/>
            <a:r>
              <a:rPr lang="en-US" dirty="0" smtClean="0"/>
              <a:t>Powder</a:t>
            </a:r>
          </a:p>
          <a:p>
            <a:r>
              <a:rPr lang="en-US" dirty="0" smtClean="0"/>
              <a:t>Slab</a:t>
            </a:r>
          </a:p>
        </p:txBody>
      </p:sp>
      <p:pic>
        <p:nvPicPr>
          <p:cNvPr id="1028" name="Picture 4" descr="https://avalancheinstitute.files.wordpress.com/2013/11/deep-slab-ds.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459" y="2567112"/>
            <a:ext cx="4641015" cy="3480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kinja-img.com/gawker-media/image/upload/qiurwerrtmutxqs7gm9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70733"/>
            <a:ext cx="4608929" cy="346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346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Avalanche Factors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Weather</a:t>
            </a:r>
          </a:p>
          <a:p>
            <a:pPr lvl="1"/>
            <a:r>
              <a:rPr lang="en-US" dirty="0" smtClean="0"/>
              <a:t>Temperature </a:t>
            </a:r>
          </a:p>
          <a:p>
            <a:pPr lvl="1"/>
            <a:r>
              <a:rPr lang="en-US" dirty="0" smtClean="0"/>
              <a:t>Recent Snowfall</a:t>
            </a:r>
          </a:p>
          <a:p>
            <a:pPr lvl="1"/>
            <a:r>
              <a:rPr lang="en-US" dirty="0" smtClean="0"/>
              <a:t>Wind</a:t>
            </a:r>
          </a:p>
          <a:p>
            <a:r>
              <a:rPr lang="en-US" dirty="0" smtClean="0"/>
              <a:t>Snow Conditions</a:t>
            </a:r>
          </a:p>
          <a:p>
            <a:pPr lvl="1"/>
            <a:r>
              <a:rPr lang="en-US" dirty="0" smtClean="0"/>
              <a:t>Snowpack depth</a:t>
            </a:r>
          </a:p>
          <a:p>
            <a:pPr marL="457200" lvl="1" indent="0">
              <a:buNone/>
            </a:pPr>
            <a:endParaRPr lang="en-US" dirty="0" smtClean="0"/>
          </a:p>
          <a:p>
            <a:r>
              <a:rPr lang="en-US" dirty="0" smtClean="0"/>
              <a:t>Terrain</a:t>
            </a:r>
          </a:p>
          <a:p>
            <a:pPr lvl="1"/>
            <a:r>
              <a:rPr lang="en-US" dirty="0" smtClean="0"/>
              <a:t>Slope</a:t>
            </a:r>
          </a:p>
          <a:p>
            <a:pPr lvl="1"/>
            <a:r>
              <a:rPr lang="en-US" dirty="0" smtClean="0"/>
              <a:t>Slope Profile – Curvature</a:t>
            </a:r>
          </a:p>
          <a:p>
            <a:pPr lvl="1"/>
            <a:r>
              <a:rPr lang="en-US" dirty="0" smtClean="0"/>
              <a:t>Aspect</a:t>
            </a:r>
          </a:p>
          <a:p>
            <a:pPr lvl="1"/>
            <a:r>
              <a:rPr lang="en-US" dirty="0" smtClean="0"/>
              <a:t>Land </a:t>
            </a:r>
            <a:r>
              <a:rPr lang="en-US" dirty="0" smtClean="0"/>
              <a:t>Cover</a:t>
            </a:r>
            <a:endParaRPr lang="en-US" dirty="0"/>
          </a:p>
        </p:txBody>
      </p:sp>
    </p:spTree>
    <p:extLst>
      <p:ext uri="{BB962C8B-B14F-4D97-AF65-F5344CB8AC3E}">
        <p14:creationId xmlns:p14="http://schemas.microsoft.com/office/powerpoint/2010/main" val="2960741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Risk Assessment Methods</a:t>
            </a:r>
            <a:endParaRPr lang="en-US" dirty="0"/>
          </a:p>
        </p:txBody>
      </p:sp>
      <p:sp>
        <p:nvSpPr>
          <p:cNvPr id="3" name="Content Placeholder 2"/>
          <p:cNvSpPr>
            <a:spLocks noGrp="1"/>
          </p:cNvSpPr>
          <p:nvPr>
            <p:ph idx="1"/>
          </p:nvPr>
        </p:nvSpPr>
        <p:spPr/>
        <p:txBody>
          <a:bodyPr/>
          <a:lstStyle/>
          <a:p>
            <a:r>
              <a:rPr lang="en-US" dirty="0" smtClean="0"/>
              <a:t>North American Public Avalanche Danger Scale (US)</a:t>
            </a:r>
          </a:p>
          <a:p>
            <a:pPr lvl="1"/>
            <a:r>
              <a:rPr lang="en-US" dirty="0" smtClean="0"/>
              <a:t>Used primarily by recreationalists, must be updated by recreation managers</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138" y="2790312"/>
            <a:ext cx="6400800" cy="3896487"/>
          </a:xfrm>
          <a:prstGeom prst="rect">
            <a:avLst/>
          </a:prstGeom>
        </p:spPr>
      </p:pic>
    </p:spTree>
    <p:extLst>
      <p:ext uri="{BB962C8B-B14F-4D97-AF65-F5344CB8AC3E}">
        <p14:creationId xmlns:p14="http://schemas.microsoft.com/office/powerpoint/2010/main" val="294558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Forecast Model, Limited Coverage</a:t>
            </a:r>
            <a:endParaRPr lang="en-US" dirty="0"/>
          </a:p>
        </p:txBody>
      </p:sp>
      <p:pic>
        <p:nvPicPr>
          <p:cNvPr id="4" name="Content Placeholder 3"/>
          <p:cNvPicPr>
            <a:picLocks noGrp="1" noChangeAspect="1"/>
          </p:cNvPicPr>
          <p:nvPr>
            <p:ph idx="1"/>
          </p:nvPr>
        </p:nvPicPr>
        <p:blipFill>
          <a:blip r:embed="rId2"/>
          <a:stretch>
            <a:fillRect/>
          </a:stretch>
        </p:blipFill>
        <p:spPr>
          <a:xfrm>
            <a:off x="1832391" y="2018130"/>
            <a:ext cx="8527218" cy="4351338"/>
          </a:xfrm>
          <a:prstGeom prst="rect">
            <a:avLst/>
          </a:prstGeom>
        </p:spPr>
      </p:pic>
    </p:spTree>
    <p:extLst>
      <p:ext uri="{BB962C8B-B14F-4D97-AF65-F5344CB8AC3E}">
        <p14:creationId xmlns:p14="http://schemas.microsoft.com/office/powerpoint/2010/main" val="420218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new perspective: Terrain Analysis</a:t>
            </a:r>
            <a:endParaRPr lang="en-US" dirty="0"/>
          </a:p>
        </p:txBody>
      </p:sp>
      <p:sp>
        <p:nvSpPr>
          <p:cNvPr id="3" name="Content Placeholder 2"/>
          <p:cNvSpPr>
            <a:spLocks noGrp="1"/>
          </p:cNvSpPr>
          <p:nvPr>
            <p:ph idx="1"/>
          </p:nvPr>
        </p:nvSpPr>
        <p:spPr/>
        <p:txBody>
          <a:bodyPr/>
          <a:lstStyle/>
          <a:p>
            <a:r>
              <a:rPr lang="en-US" dirty="0" smtClean="0"/>
              <a:t>An analysis of terrain conditions that lead to an avalanche given appropriate weather and snow conditions.</a:t>
            </a:r>
          </a:p>
          <a:p>
            <a:r>
              <a:rPr lang="en-US" dirty="0" smtClean="0"/>
              <a:t>Can be used to identify at risk locations by planners, developers, or managers.  </a:t>
            </a:r>
          </a:p>
          <a:p>
            <a:pPr lvl="1"/>
            <a:r>
              <a:rPr lang="en-US" dirty="0" smtClean="0"/>
              <a:t>Example: a home owner wishes to insure a home, insurance company can cite the location of the house within an at risk area for an increase in insurance costs. </a:t>
            </a:r>
          </a:p>
          <a:p>
            <a:r>
              <a:rPr lang="en-US" dirty="0" smtClean="0"/>
              <a:t>A model that incorporates </a:t>
            </a:r>
            <a:r>
              <a:rPr lang="en-US" u="sng" dirty="0" smtClean="0"/>
              <a:t>Slope</a:t>
            </a:r>
            <a:r>
              <a:rPr lang="en-US" dirty="0" smtClean="0"/>
              <a:t>, </a:t>
            </a:r>
            <a:r>
              <a:rPr lang="en-US" u="sng" dirty="0" smtClean="0"/>
              <a:t>Aspect</a:t>
            </a:r>
            <a:r>
              <a:rPr lang="en-US" dirty="0" smtClean="0"/>
              <a:t>, </a:t>
            </a:r>
            <a:r>
              <a:rPr lang="en-US" u="sng" dirty="0" smtClean="0"/>
              <a:t>Curvature</a:t>
            </a:r>
            <a:r>
              <a:rPr lang="en-US" dirty="0" smtClean="0"/>
              <a:t>, and </a:t>
            </a:r>
            <a:r>
              <a:rPr lang="en-US" u="sng" dirty="0" smtClean="0"/>
              <a:t>Land Cover</a:t>
            </a:r>
            <a:r>
              <a:rPr lang="en-US" dirty="0" smtClean="0"/>
              <a:t>.</a:t>
            </a:r>
            <a:endParaRPr lang="en-US" dirty="0"/>
          </a:p>
        </p:txBody>
      </p:sp>
    </p:spTree>
    <p:extLst>
      <p:ext uri="{BB962C8B-B14F-4D97-AF65-F5344CB8AC3E}">
        <p14:creationId xmlns:p14="http://schemas.microsoft.com/office/powerpoint/2010/main" val="2540651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 Aspect, Curvature, Land Cover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Shallow slopes require more weight to cause failure (&lt;25°)</a:t>
            </a:r>
          </a:p>
          <a:p>
            <a:r>
              <a:rPr lang="en-US" dirty="0"/>
              <a:t>S</a:t>
            </a:r>
            <a:r>
              <a:rPr lang="en-US" dirty="0" smtClean="0"/>
              <a:t>teep slopes struggle to accumulate snow (&gt;60°)</a:t>
            </a:r>
          </a:p>
          <a:p>
            <a:endParaRPr lang="en-US" dirty="0" smtClean="0"/>
          </a:p>
          <a:p>
            <a:r>
              <a:rPr lang="en-US" dirty="0" smtClean="0"/>
              <a:t>Aspect influences temperature, a colder snowpack = prone to failure</a:t>
            </a:r>
            <a:endParaRPr lang="en-US" dirty="0"/>
          </a:p>
          <a:p>
            <a:r>
              <a:rPr lang="en-US" dirty="0" smtClean="0"/>
              <a:t>Northern Slopes receive less sunlight, maintain colder snowpack</a:t>
            </a:r>
          </a:p>
          <a:p>
            <a:endParaRPr lang="en-US" dirty="0"/>
          </a:p>
          <a:p>
            <a:r>
              <a:rPr lang="en-US" dirty="0" smtClean="0"/>
              <a:t>Convex slopes create tension zones in the snowpack</a:t>
            </a:r>
          </a:p>
          <a:p>
            <a:endParaRPr lang="en-US" dirty="0"/>
          </a:p>
          <a:p>
            <a:r>
              <a:rPr lang="en-US" dirty="0" smtClean="0"/>
              <a:t>Barren land coverage lacks friction capabilities </a:t>
            </a:r>
          </a:p>
          <a:p>
            <a:r>
              <a:rPr lang="en-US" dirty="0" smtClean="0"/>
              <a:t>Dense land coverage provides anchor points to increase snowpack strength</a:t>
            </a:r>
          </a:p>
          <a:p>
            <a:endParaRPr lang="en-US" dirty="0"/>
          </a:p>
        </p:txBody>
      </p:sp>
    </p:spTree>
    <p:extLst>
      <p:ext uri="{BB962C8B-B14F-4D97-AF65-F5344CB8AC3E}">
        <p14:creationId xmlns:p14="http://schemas.microsoft.com/office/powerpoint/2010/main" val="1497582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Inputs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Elevation Data: 3D Elevation Program (3DEP), USGS</a:t>
            </a:r>
          </a:p>
          <a:p>
            <a:pPr lvl="1"/>
            <a:r>
              <a:rPr lang="en-US" dirty="0" smtClean="0"/>
              <a:t>National Map, Elevation</a:t>
            </a:r>
          </a:p>
          <a:p>
            <a:pPr lvl="1"/>
            <a:r>
              <a:rPr lang="en-US" dirty="0" smtClean="0"/>
              <a:t>Available in various formats – 1/3 arc-second seamless DEM recommended</a:t>
            </a:r>
          </a:p>
          <a:p>
            <a:pPr marL="457200" lvl="1" indent="0">
              <a:buNone/>
            </a:pPr>
            <a:r>
              <a:rPr lang="en-US" sz="2000" dirty="0" smtClean="0"/>
              <a:t>	Available at </a:t>
            </a:r>
            <a:r>
              <a:rPr lang="en-US" sz="2000" dirty="0" smtClean="0">
                <a:hlinkClick r:id="rId3"/>
              </a:rPr>
              <a:t>http://nationalmap.gov/elevation.html</a:t>
            </a:r>
            <a:endParaRPr lang="en-US" sz="2000" dirty="0" smtClean="0"/>
          </a:p>
          <a:p>
            <a:pPr marL="457200" lvl="1" indent="0">
              <a:buNone/>
            </a:pPr>
            <a:endParaRPr lang="en-US" sz="2000" dirty="0" smtClean="0"/>
          </a:p>
          <a:p>
            <a:r>
              <a:rPr lang="en-US" dirty="0" smtClean="0"/>
              <a:t>Land Cover Data: National Land Cover Database (2011) </a:t>
            </a:r>
          </a:p>
          <a:p>
            <a:pPr lvl="1"/>
            <a:r>
              <a:rPr lang="en-US" dirty="0" smtClean="0"/>
              <a:t>Spatial Resolution of 30 meters</a:t>
            </a:r>
          </a:p>
          <a:p>
            <a:pPr lvl="1"/>
            <a:r>
              <a:rPr lang="en-US" dirty="0" smtClean="0"/>
              <a:t>16- class land cover classification based on Landsat satellite data.</a:t>
            </a:r>
          </a:p>
          <a:p>
            <a:pPr marL="0" indent="0">
              <a:buNone/>
            </a:pPr>
            <a:r>
              <a:rPr lang="en-US" dirty="0" smtClean="0"/>
              <a:t>	</a:t>
            </a:r>
            <a:r>
              <a:rPr lang="en-US" sz="2000" dirty="0" smtClean="0"/>
              <a:t>Available at </a:t>
            </a:r>
            <a:r>
              <a:rPr lang="en-US" sz="2000" dirty="0" smtClean="0">
                <a:hlinkClick r:id="rId4"/>
              </a:rPr>
              <a:t>http://www.mrlc.gov/nlcd2011.php</a:t>
            </a:r>
            <a:r>
              <a:rPr lang="en-US" sz="2000" dirty="0" smtClean="0"/>
              <a:t> </a:t>
            </a:r>
          </a:p>
          <a:p>
            <a:pPr marL="0" indent="0">
              <a:buNone/>
            </a:pPr>
            <a:r>
              <a:rPr lang="en-US" sz="2000" dirty="0"/>
              <a:t>	</a:t>
            </a:r>
            <a:r>
              <a:rPr lang="en-US" sz="2000" dirty="0" smtClean="0"/>
              <a:t>Also available through ArcGIS Server: Landscape 5</a:t>
            </a:r>
          </a:p>
          <a:p>
            <a:pPr marL="0" indent="0">
              <a:buNone/>
            </a:pPr>
            <a:endParaRPr lang="en-US" sz="2000" dirty="0" smtClean="0"/>
          </a:p>
          <a:p>
            <a:r>
              <a:rPr lang="en-US" dirty="0" smtClean="0"/>
              <a:t>Area of Interest: County, State, or any other usable polygon</a:t>
            </a:r>
          </a:p>
          <a:p>
            <a:endParaRPr lang="en-US" dirty="0"/>
          </a:p>
          <a:p>
            <a:pPr marL="0" indent="0">
              <a:buNone/>
            </a:pPr>
            <a:r>
              <a:rPr lang="en-US" dirty="0" smtClean="0"/>
              <a:t>*Data must be orthogonal in order to work correctly</a:t>
            </a:r>
            <a:endParaRPr lang="en-US" dirty="0"/>
          </a:p>
        </p:txBody>
      </p:sp>
    </p:spTree>
    <p:extLst>
      <p:ext uri="{BB962C8B-B14F-4D97-AF65-F5344CB8AC3E}">
        <p14:creationId xmlns:p14="http://schemas.microsoft.com/office/powerpoint/2010/main" val="345790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1008</Words>
  <Application>Microsoft Office PowerPoint</Application>
  <PresentationFormat>Widescreen</PresentationFormat>
  <Paragraphs>178</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Avalanche Risk</vt:lpstr>
      <vt:lpstr>Avalanche Definition and Facts</vt:lpstr>
      <vt:lpstr>Major Avalanche Types</vt:lpstr>
      <vt:lpstr>Avalanche Factors</vt:lpstr>
      <vt:lpstr>Current Risk Assessment Methods</vt:lpstr>
      <vt:lpstr>Forecast Model, Limited Coverage</vt:lpstr>
      <vt:lpstr>A new perspective: Terrain Analysis</vt:lpstr>
      <vt:lpstr>Slope, Aspect, Curvature, Land Cover</vt:lpstr>
      <vt:lpstr>Model Inputs</vt:lpstr>
      <vt:lpstr>Tools </vt:lpstr>
      <vt:lpstr>Reclassifications</vt:lpstr>
      <vt:lpstr>PowerPoint Presentation</vt:lpstr>
      <vt:lpstr>Slope, Aspect, and Curvature Reclassification</vt:lpstr>
      <vt:lpstr>PowerPoint Presentation</vt:lpstr>
      <vt:lpstr>Limitations and Assumptions</vt:lpstr>
      <vt:lpstr>Case Study – Lake County, Colorado</vt:lpstr>
      <vt:lpstr>Process</vt:lpstr>
      <vt:lpstr>Results</vt:lpstr>
      <vt:lpstr>Further Work, Additional Research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Avalanche Risk</dc:title>
  <dc:creator>Kyle</dc:creator>
  <cp:lastModifiedBy>Kyle</cp:lastModifiedBy>
  <cp:revision>53</cp:revision>
  <dcterms:created xsi:type="dcterms:W3CDTF">2015-11-16T20:06:35Z</dcterms:created>
  <dcterms:modified xsi:type="dcterms:W3CDTF">2015-12-01T17:33:07Z</dcterms:modified>
</cp:coreProperties>
</file>