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41895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3404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6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07200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60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0608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4577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7519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176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9873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0152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1276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9627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147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7119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39414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1447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365175" y="0"/>
            <a:ext cx="8520599" cy="1927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100"/>
              <a:t>Use of GIS and Hydrologic Modeling for Outdoor Recreation in the Bear River Range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4812650" y="3351025"/>
            <a:ext cx="3787799" cy="73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Tomsen Reed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Fall 2015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CEE 6440 - GISWR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Utah State University</a:t>
            </a:r>
          </a:p>
          <a:p>
            <a:pPr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NOAA Precipitation Data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Average annual snowfall data used to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determine suitability for snowshoeing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and skiing, taken from SNOTELs and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other measurements from NOAA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4" name="Shape 11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304" y="0"/>
            <a:ext cx="393669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270750" y="2285400"/>
            <a:ext cx="26025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Analysis Tools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20000" t="-20000" r="20000" b="-80000"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Spline Interpolation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Interpolation of precipitation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(specifically maxmimum snow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depth data) stations throughout</a:t>
            </a:r>
          </a:p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the Bear River Range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063" y="0"/>
            <a:ext cx="45089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238128" y="29633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Slope Tool/Profile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0" y="1093075"/>
            <a:ext cx="2858814" cy="20179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Slope Tool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3D Analyst to create a profile graph of the slope along the distance of any route chosen, using the Interpolate Line and Graph Profile functions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310" y="1818290"/>
            <a:ext cx="4256690" cy="332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Recommended Areas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0" y="863550"/>
            <a:ext cx="44295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chemeClr val="tx1"/>
                </a:solidFill>
              </a:rPr>
              <a:t>Beginners: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Logan River Trail - T.R.                     Spawn Creek - XC Skiing</a:t>
            </a:r>
          </a:p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chemeClr val="tx1"/>
                </a:solidFill>
              </a:rPr>
              <a:t>Intermediate: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Cottonwood Canyon - T.R.                White Pine Canyon - XC Skiing</a:t>
            </a:r>
          </a:p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chemeClr val="tx1"/>
                </a:solidFill>
              </a:rPr>
              <a:t>Experts: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Mount Elmer from Green Canyon - T.R.  Birch Canyon - XC Skiing</a:t>
            </a:r>
          </a:p>
          <a:p>
            <a:pPr rtl="0">
              <a:spcBef>
                <a:spcPts val="0"/>
              </a:spcBef>
              <a:buNone/>
            </a:pPr>
            <a:endParaRPr b="1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025" y="3520175"/>
            <a:ext cx="2548825" cy="16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1025" y="0"/>
            <a:ext cx="2807300" cy="162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025" y="1630948"/>
            <a:ext cx="4972975" cy="1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9850" y="3527400"/>
            <a:ext cx="2424150" cy="16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8325" y="-1"/>
            <a:ext cx="2165675" cy="16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Problems/Future Work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Confirmation of results through experience and observation - cannot confirm terrain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Acquire higher resolution land cover data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Acquire more extensive precipitation data to accurately portray this data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Acquire and use higher resolution DEM/slope data to include roads and existing trails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Determine slope acceptability values for Backcountry Skiing and other activities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846210" y="3619149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Questions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60000" b="-60000"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11699" y="677065"/>
            <a:ext cx="8520599" cy="399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Purpose: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Use ArcGIS to model possible routes for trail running, cross country skiing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Create useable maps to form a guide for these activities in the Bear River Range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Methods: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Gather data resources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Analyze data using ArcGIS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Results: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Select cross country skiing and trail running guide the Bear River Range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104366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Overview: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0" y="999588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100" dirty="0"/>
              <a:t>North Arizona Recreation Management Definitions</a:t>
            </a:r>
          </a:p>
          <a:p>
            <a:pPr>
              <a:spcBef>
                <a:spcPts val="0"/>
              </a:spcBef>
              <a:buNone/>
            </a:pPr>
            <a:r>
              <a:rPr lang="en" sz="2100" dirty="0"/>
              <a:t>XC Skiing: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09708"/>
            <a:ext cx="9144000" cy="198846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title" idx="2"/>
          </p:nvPr>
        </p:nvSpPr>
        <p:spPr>
          <a:xfrm>
            <a:off x="0" y="241738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/>
              <a:t>Quantification of Outdoor Recreation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880887" y="0"/>
            <a:ext cx="6263113" cy="23332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chemeClr val="tx1"/>
                </a:solidFill>
              </a:rPr>
              <a:t>Trail Running:</a:t>
            </a:r>
          </a:p>
          <a:p>
            <a:pPr marL="457200" lvl="0" indent="-228600" rtl="0">
              <a:spcBef>
                <a:spcPts val="0"/>
              </a:spcBef>
              <a:buClr>
                <a:srgbClr val="FFD966"/>
              </a:buClr>
            </a:pPr>
            <a:r>
              <a:rPr lang="en" dirty="0">
                <a:solidFill>
                  <a:schemeClr val="tx1"/>
                </a:solidFill>
              </a:rPr>
              <a:t>Same qualifications as XC Skiing, but not as stringent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chemeClr val="tx1"/>
                </a:solidFill>
              </a:rPr>
              <a:t>Snowshoeing/Hiking:</a:t>
            </a:r>
          </a:p>
          <a:p>
            <a:pPr marL="457200" lvl="0" indent="-228600" rtl="0">
              <a:spcBef>
                <a:spcPts val="0"/>
              </a:spcBef>
              <a:buClr>
                <a:srgbClr val="FFD966"/>
              </a:buClr>
            </a:pPr>
            <a:r>
              <a:rPr lang="en" dirty="0">
                <a:solidFill>
                  <a:schemeClr val="tx1"/>
                </a:solidFill>
              </a:rPr>
              <a:t>Can be done on all trails that XC Skiing and Trail Running can be </a:t>
            </a:r>
            <a:r>
              <a:rPr lang="en" dirty="0" smtClean="0">
                <a:solidFill>
                  <a:schemeClr val="tx1"/>
                </a:solidFill>
              </a:rPr>
              <a:t>done </a:t>
            </a:r>
            <a:r>
              <a:rPr lang="en" dirty="0">
                <a:solidFill>
                  <a:schemeClr val="tx1"/>
                </a:solidFill>
              </a:rPr>
              <a:t>on, but with more ease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221700" y="2285400"/>
            <a:ext cx="27006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Data Collected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58000" b="-58000"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NED 10m DEM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62976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Focused on the Utah section of </a:t>
            </a:r>
            <a:r>
              <a:rPr lang="en" dirty="0" smtClean="0">
                <a:solidFill>
                  <a:schemeClr val="tx1"/>
                </a:solidFill>
              </a:rPr>
              <a:t>the Bear </a:t>
            </a:r>
            <a:r>
              <a:rPr lang="en" dirty="0">
                <a:solidFill>
                  <a:schemeClr val="tx1"/>
                </a:solidFill>
              </a:rPr>
              <a:t>River Range, from -111.45° E </a:t>
            </a:r>
            <a:r>
              <a:rPr lang="en" dirty="0" smtClean="0">
                <a:solidFill>
                  <a:schemeClr val="tx1"/>
                </a:solidFill>
              </a:rPr>
              <a:t>to </a:t>
            </a:r>
            <a:r>
              <a:rPr lang="en" dirty="0">
                <a:solidFill>
                  <a:schemeClr val="tx1"/>
                </a:solidFill>
              </a:rPr>
              <a:t>-111.85° E and from 41.25° N </a:t>
            </a:r>
            <a:r>
              <a:rPr lang="en" dirty="0" smtClean="0">
                <a:solidFill>
                  <a:schemeClr val="tx1"/>
                </a:solidFill>
              </a:rPr>
              <a:t>to </a:t>
            </a:r>
            <a:r>
              <a:rPr lang="en" dirty="0">
                <a:solidFill>
                  <a:schemeClr val="tx1"/>
                </a:solidFill>
              </a:rPr>
              <a:t>42.00° N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9934" y="1"/>
            <a:ext cx="274406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22210" y="802377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Public/Private Property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541357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Identification tool can be used to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identify if an area is privately or</a:t>
            </a:r>
          </a:p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publicly owned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016" y="1727100"/>
            <a:ext cx="521098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59773"/>
            <a:ext cx="3933024" cy="208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64555" y="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NCLD 2011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85575" y="584916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Land cover data used to determine suitability of certain area based on vegetation cover.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25251"/>
            <a:ext cx="9144000" cy="251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329411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NHD Plus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80169" y="1057882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Used to determine suitability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of area based on stream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crossings, whether it is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perennial or interminttent, </a:t>
            </a:r>
          </a:p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and discharge of streams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767" y="3556451"/>
            <a:ext cx="5318234" cy="15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6265" y="930166"/>
            <a:ext cx="3667735" cy="26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392</Words>
  <Application>Microsoft Office PowerPoint</Application>
  <PresentationFormat>On-screen Show (16:9)</PresentationFormat>
  <Paragraphs>65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simple-light-2</vt:lpstr>
      <vt:lpstr>Use of GIS and Hydrologic Modeling for Outdoor Recreation in the Bear River Range</vt:lpstr>
      <vt:lpstr>Overview:</vt:lpstr>
      <vt:lpstr>North Arizona Recreation Management Definitions XC Skiing:</vt:lpstr>
      <vt:lpstr>Slide 4</vt:lpstr>
      <vt:lpstr>Data Collected</vt:lpstr>
      <vt:lpstr>NED 10m DEM</vt:lpstr>
      <vt:lpstr>Public/Private Property</vt:lpstr>
      <vt:lpstr>NCLD 2011</vt:lpstr>
      <vt:lpstr>NHD Plus</vt:lpstr>
      <vt:lpstr>NOAA Precipitation Data</vt:lpstr>
      <vt:lpstr>Analysis Tools</vt:lpstr>
      <vt:lpstr>Spline Interpolation</vt:lpstr>
      <vt:lpstr>Slope Tool/Profile</vt:lpstr>
      <vt:lpstr>Recommended Areas</vt:lpstr>
      <vt:lpstr>Problems/Future Work</vt:lpstr>
      <vt:lpstr>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GIS and Hydrologic Modeling for Outdoor Recreation in the Bear River Range</dc:title>
  <cp:lastModifiedBy>Tomsen</cp:lastModifiedBy>
  <cp:revision>6</cp:revision>
  <dcterms:modified xsi:type="dcterms:W3CDTF">2015-12-01T05:51:29Z</dcterms:modified>
</cp:coreProperties>
</file>