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6BABA"/>
    <a:srgbClr val="6600FF"/>
    <a:srgbClr val="FF6D4B"/>
    <a:srgbClr val="800000"/>
    <a:srgbClr val="FC0CC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2" autoAdjust="0"/>
    <p:restoredTop sz="94665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 smtClean="0"/>
            </a:lvl1pPr>
          </a:lstStyle>
          <a:p>
            <a:pPr>
              <a:defRPr/>
            </a:pPr>
            <a:fld id="{ECE41470-615E-4C50-87CE-B90837779DD5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D6627D-C120-4E11-AE4B-E061C91D7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460D-0CB8-4335-AF4C-61DA2EEB6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6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7D5C-3D4E-459B-817F-83E3CF676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5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6864-104D-4A44-991D-6C6451907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55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D00C-FF02-494B-AC87-14575CE28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0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A948-E7AB-4518-AAC0-4BCFA2D1C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2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73E4-042D-4D7E-9C04-8C6799FDC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7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70C9-718B-4DB0-B2EC-51FD69E27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3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59F3-2D79-438F-BBBE-59344990F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0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2830-78E4-4165-B979-C58571748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6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4A74-CC82-4423-9C49-6D2FCAE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7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DCE2-CC32-4427-B040-AE4DC9CAF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2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0B87-71D2-4081-A18E-334FF27CD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8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AA26-AF60-4B93-8AEA-823AA897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6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3CC0EC-7706-45B5-B6E2-0352DB74C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a9YuGk63JAhVJl4gKHVfXBmYQjRwIBw&amp;url=http%3A%2F%2Fwaterrights.utah.gov%2Ftechinfo%2Fbearrivc%2Fhistory.html&amp;psig=AFQjCNGXHQB7EBJ6b3i6DiK2jtq9jwfGhw&amp;ust=144859496724963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m8OuPnq3JAhVJLYgKHVAKDlYQjRwIBw&amp;url=http%3A%2F%2Fscienceviews.com%2Fphoto%2Flibrary%2FSIA2999.html&amp;psig=AFQjCNG9iCbE64w9COZBGJQBR1AcHq5e1Q&amp;ust=1448597975282143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iatJCCna3JAhVIK4gKHWqgA1IQjRwIBw&amp;url=https%3A%2F%2Fwww.youtube.com%2Fwatch%3Fv%3DjofRqD7m4tQ&amp;psig=AFQjCNGqtAJ0O323sNKCj-WZqh_57AInVA&amp;ust=144859767651657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source=images&amp;cd=&amp;cad=rja&amp;uact=8&amp;ved=0ahUKEwiUlMHLna3JAhWMo4gKHf3gDFYQjRwIBw&amp;url=http%3A%2F%2Fwww.cbf.org%2Fabout-the-bay%2Fland-use%2Fagriculture-vs-developed&amp;psig=AFQjCNHix1pNP2H33t4FGWexoRSVvjP4mA&amp;ust=144859783160554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source=images&amp;cd=&amp;cad=rja&amp;uact=8&amp;ved=0ahUKEwipmfShna3JAhWML4gKHQdRBLwQjRwIBw&amp;url=http%3A%2F%2Fphysics.tutorvista.com%2Fheat%2Ftemperature.html&amp;psig=AFQjCNGUHLJ_EMRdjsRq7KvtxjIxkVaocA&amp;ust=1448597744204242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cad=rja&amp;uact=8&amp;ved=0ahUKEwjMg-CIra3JAhWONogKHXBwCHgQjRwIBw&amp;url=https%3A%2F%2Fwww.facebook.com%2Fconserveutahwater%2Flikes&amp;bvm=bv.108194040,d.cGU&amp;psig=AFQjCNFkg0L1qvBbIxfheJUx44OuRKGYgA&amp;ust=144860190432795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s://www.google.com/url?sa=i&amp;rct=j&amp;q=&amp;esrc=s&amp;source=images&amp;cd=&amp;cad=rja&amp;uact=8&amp;ved=0ahUKEwij_9nmya3JAhWBS4gKHXktCbEQjRwIBw&amp;url=https%3A%2F%2Fcommons.wikimedia.org%2Fwiki%2FFile%3APacifiCorp_Logo.svg&amp;bvm=bv.108194040,d.cGU&amp;psig=AFQjCNHXH3980ELs72yLye9dfT71A8mByg&amp;ust=1448609689016444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accent2"/>
                </a:solidFill>
              </a:rPr>
              <a:t>Analyzing Irrigation Practices: </a:t>
            </a:r>
            <a:br>
              <a:rPr lang="en-US" altLang="en-US" sz="3200" b="1" smtClean="0">
                <a:solidFill>
                  <a:schemeClr val="accent2"/>
                </a:solidFill>
              </a:rPr>
            </a:br>
            <a:r>
              <a:rPr lang="en-US" altLang="en-US" sz="3200" b="1" smtClean="0">
                <a:solidFill>
                  <a:schemeClr val="accent2"/>
                </a:solidFill>
              </a:rPr>
              <a:t>Bear River Canal Company</a:t>
            </a:r>
            <a:r>
              <a:rPr lang="en-US" altLang="en-US" sz="3200" smtClean="0">
                <a:solidFill>
                  <a:schemeClr val="accent2"/>
                </a:solidFill>
              </a:rPr>
              <a:t/>
            </a:r>
            <a:br>
              <a:rPr lang="en-US" altLang="en-US" sz="32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 December 3, 2015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By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Carl W. Mackley, P.E.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Utah Division of Water Rights 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and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>
                <a:solidFill>
                  <a:schemeClr val="accent2"/>
                </a:solidFill>
              </a:rPr>
              <a:t>            </a:t>
            </a:r>
            <a:r>
              <a:rPr lang="en-US" altLang="en-US" sz="2200" smtClean="0">
                <a:solidFill>
                  <a:schemeClr val="accent2"/>
                </a:solidFill>
              </a:rPr>
              <a:t>M.E. Student, Utah State University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2850"/>
            <a:ext cx="2895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724400"/>
            <a:ext cx="18049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800" dirty="0" smtClean="0">
                <a:solidFill>
                  <a:schemeClr val="accent2"/>
                </a:solidFill>
              </a:rPr>
              <a:t>Results: </a:t>
            </a:r>
            <a:r>
              <a:rPr lang="en-US" altLang="en-US" sz="3800" b="1" dirty="0" smtClean="0">
                <a:solidFill>
                  <a:srgbClr val="FF0000"/>
                </a:solidFill>
              </a:rPr>
              <a:t>Temperature</a:t>
            </a:r>
            <a:r>
              <a:rPr lang="en-US" altLang="en-US" sz="3800" dirty="0" smtClean="0">
                <a:solidFill>
                  <a:srgbClr val="FF0000"/>
                </a:solidFill>
              </a:rPr>
              <a:t> </a:t>
            </a:r>
            <a:r>
              <a:rPr lang="en-US" altLang="en-US" sz="3800" dirty="0" smtClean="0">
                <a:solidFill>
                  <a:schemeClr val="accent2"/>
                </a:solidFill>
              </a:rPr>
              <a:t>&amp; </a:t>
            </a:r>
            <a:r>
              <a:rPr lang="en-US" alt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Precipitation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813"/>
            <a:ext cx="453548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2690813"/>
            <a:ext cx="4606925" cy="311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chemeClr val="accent2"/>
                </a:solidFill>
              </a:rPr>
              <a:t>Results</a:t>
            </a:r>
            <a:r>
              <a:rPr lang="en-US" altLang="en-US" sz="4000" dirty="0" smtClean="0">
                <a:solidFill>
                  <a:schemeClr val="accent2"/>
                </a:solidFill>
              </a:rPr>
              <a:t>: </a:t>
            </a:r>
            <a:r>
              <a:rPr lang="en-US" altLang="en-US" sz="4000" b="1" dirty="0" smtClean="0">
                <a:solidFill>
                  <a:schemeClr val="accent5">
                    <a:lumMod val="90000"/>
                  </a:schemeClr>
                </a:solidFill>
              </a:rPr>
              <a:t>Wat</a:t>
            </a:r>
            <a:r>
              <a:rPr lang="en-US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er A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vai</a:t>
            </a:r>
            <a:r>
              <a:rPr lang="en-US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labi</a:t>
            </a:r>
            <a:r>
              <a:rPr lang="en-US" altLang="en-US" sz="4000" b="1" dirty="0" smtClean="0">
                <a:solidFill>
                  <a:schemeClr val="accent5">
                    <a:lumMod val="90000"/>
                  </a:schemeClr>
                </a:solidFill>
              </a:rPr>
              <a:t>lity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648200" cy="4572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Natural Flow Diversions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267200" cy="3992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rgbClr val="00B0F0"/>
                </a:solidFill>
              </a:rPr>
              <a:t>  Bear Lake Storage Use</a:t>
            </a:r>
          </a:p>
        </p:txBody>
      </p:sp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-14288" y="2738438"/>
          <a:ext cx="467995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hart" r:id="rId3" imgW="8848745" imgH="7058070" progId="Excel.Chart.8">
                  <p:embed/>
                </p:oleObj>
              </mc:Choice>
              <mc:Fallback>
                <p:oleObj name="Chart" r:id="rId3" imgW="8848745" imgH="7058070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2738438"/>
                        <a:ext cx="4679951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48000"/>
            <a:ext cx="4429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Results: </a:t>
            </a:r>
            <a:r>
              <a:rPr lang="en-US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Water Use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   </a:t>
            </a:r>
            <a:r>
              <a:rPr lang="en-US" altLang="en-US" b="1" smtClean="0">
                <a:solidFill>
                  <a:srgbClr val="00B0F0"/>
                </a:solidFill>
              </a:rPr>
              <a:t>Canal Diversions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smtClean="0">
                <a:solidFill>
                  <a:srgbClr val="800000"/>
                </a:solidFill>
              </a:rPr>
              <a:t>Total Crop Use</a:t>
            </a: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4606925" y="2043113"/>
          <a:ext cx="4572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hart" r:id="rId3" imgW="8848745" imgH="8401050" progId="Excel.Chart.8">
                  <p:embed/>
                </p:oleObj>
              </mc:Choice>
              <mc:Fallback>
                <p:oleObj name="Chart" r:id="rId3" imgW="8848745" imgH="840105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2043113"/>
                        <a:ext cx="4572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46323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Results: </a:t>
            </a:r>
            <a:r>
              <a:rPr lang="en-US" altLang="en-US" b="1" smtClean="0">
                <a:solidFill>
                  <a:srgbClr val="669900"/>
                </a:solidFill>
              </a:rPr>
              <a:t>Land Use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419600" cy="44497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smtClean="0">
                <a:solidFill>
                  <a:srgbClr val="6666FF"/>
                </a:solidFill>
              </a:rPr>
              <a:t>By Percentage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smtClean="0">
                <a:solidFill>
                  <a:srgbClr val="6600FF"/>
                </a:solidFill>
              </a:rPr>
              <a:t>By Acreage</a:t>
            </a: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76200" y="2362200"/>
          <a:ext cx="4506913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art" r:id="rId3" imgW="8848745" imgH="7277040" progId="Excel.Chart.8">
                  <p:embed/>
                </p:oleObj>
              </mc:Choice>
              <mc:Fallback>
                <p:oleObj name="Chart" r:id="rId3" imgW="8848745" imgH="727704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362200"/>
                        <a:ext cx="4506913" cy="370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572000" y="2362200"/>
          <a:ext cx="445293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art" r:id="rId5" imgW="8848745" imgH="7324830" progId="Excel.Chart.8">
                  <p:embed/>
                </p:oleObj>
              </mc:Choice>
              <mc:Fallback>
                <p:oleObj name="Chart" r:id="rId5" imgW="8848745" imgH="732483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4452938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Results: </a:t>
            </a:r>
            <a:r>
              <a:rPr lang="en-US" altLang="en-US" b="1" smtClean="0">
                <a:solidFill>
                  <a:srgbClr val="FC0CC9"/>
                </a:solidFill>
              </a:rPr>
              <a:t>Scoring Each Year</a:t>
            </a:r>
            <a:r>
              <a:rPr lang="en-US" altLang="en-US" smtClean="0">
                <a:solidFill>
                  <a:srgbClr val="0070C0"/>
                </a:solidFill>
              </a:rPr>
              <a:t/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z="4000" smtClean="0">
                <a:solidFill>
                  <a:srgbClr val="0070C0"/>
                </a:solidFill>
              </a:rPr>
              <a:t>(Lower Score = Higher Ranking)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600200"/>
            <a:ext cx="7073900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Conclusions: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00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400" smtClean="0">
                <a:solidFill>
                  <a:srgbClr val="FF0000"/>
                </a:solidFill>
              </a:rPr>
              <a:t>Temperature</a:t>
            </a:r>
            <a:r>
              <a:rPr lang="en-US" altLang="en-US" sz="2400" smtClean="0">
                <a:solidFill>
                  <a:srgbClr val="6600FF"/>
                </a:solidFill>
              </a:rPr>
              <a:t> plays a fairly insignificant role.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400" smtClean="0">
              <a:solidFill>
                <a:srgbClr val="6600FF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smtClean="0">
                <a:solidFill>
                  <a:srgbClr val="6600FF"/>
                </a:solidFill>
              </a:rPr>
              <a:t>In-season </a:t>
            </a:r>
            <a:r>
              <a:rPr lang="en-US" altLang="en-US" sz="2400" smtClean="0">
                <a:solidFill>
                  <a:srgbClr val="00B0F0"/>
                </a:solidFill>
              </a:rPr>
              <a:t>precipitation</a:t>
            </a:r>
            <a:r>
              <a:rPr lang="en-US" altLang="en-US" sz="2400" smtClean="0">
                <a:solidFill>
                  <a:srgbClr val="6600FF"/>
                </a:solidFill>
              </a:rPr>
              <a:t> reduces diversions.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400" smtClean="0">
              <a:solidFill>
                <a:srgbClr val="6600FF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smtClean="0">
                <a:solidFill>
                  <a:srgbClr val="6600FF"/>
                </a:solidFill>
              </a:rPr>
              <a:t>The quantity of </a:t>
            </a:r>
            <a:r>
              <a:rPr lang="en-US" altLang="en-US" sz="2400" smtClean="0">
                <a:solidFill>
                  <a:srgbClr val="0070C0"/>
                </a:solidFill>
              </a:rPr>
              <a:t>natural flow </a:t>
            </a:r>
            <a:r>
              <a:rPr lang="en-US" altLang="en-US" sz="2400" smtClean="0">
                <a:solidFill>
                  <a:srgbClr val="6600FF"/>
                </a:solidFill>
              </a:rPr>
              <a:t>available affects </a:t>
            </a:r>
            <a:r>
              <a:rPr lang="en-US" altLang="en-US" sz="2400" smtClean="0">
                <a:solidFill>
                  <a:srgbClr val="6666FF"/>
                </a:solidFill>
              </a:rPr>
              <a:t>storage</a:t>
            </a:r>
            <a:r>
              <a:rPr lang="en-US" altLang="en-US" sz="2400" smtClean="0">
                <a:solidFill>
                  <a:srgbClr val="6600FF"/>
                </a:solidFill>
              </a:rPr>
              <a:t> use.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400" smtClean="0">
              <a:solidFill>
                <a:srgbClr val="6600FF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smtClean="0">
                <a:solidFill>
                  <a:srgbClr val="6600FF"/>
                </a:solidFill>
              </a:rPr>
              <a:t>Because of a </a:t>
            </a:r>
            <a:r>
              <a:rPr lang="en-US" altLang="en-US" sz="2400" smtClean="0">
                <a:solidFill>
                  <a:srgbClr val="36BABA"/>
                </a:solidFill>
              </a:rPr>
              <a:t>senior priority</a:t>
            </a:r>
            <a:r>
              <a:rPr lang="en-US" altLang="en-US" sz="2400" smtClean="0">
                <a:solidFill>
                  <a:srgbClr val="6600FF"/>
                </a:solidFill>
              </a:rPr>
              <a:t>, BRCC regularly receives its water.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400" smtClean="0">
              <a:solidFill>
                <a:srgbClr val="6600FF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smtClean="0">
                <a:solidFill>
                  <a:srgbClr val="800000"/>
                </a:solidFill>
              </a:rPr>
              <a:t>Land use </a:t>
            </a:r>
            <a:r>
              <a:rPr lang="en-US" altLang="en-US" sz="2400" smtClean="0">
                <a:solidFill>
                  <a:srgbClr val="6600FF"/>
                </a:solidFill>
              </a:rPr>
              <a:t>acreage and crop type really affects the amount of water diverted.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Are there </a:t>
            </a:r>
            <a:r>
              <a:rPr lang="en-US" altLang="en-US" b="1" u="sng" smtClean="0">
                <a:solidFill>
                  <a:srgbClr val="FF6D4B"/>
                </a:solidFill>
              </a:rPr>
              <a:t>any questions</a:t>
            </a:r>
            <a:r>
              <a:rPr lang="en-US" altLang="en-US" smtClean="0">
                <a:solidFill>
                  <a:schemeClr val="accent2"/>
                </a:solidFill>
              </a:rPr>
              <a:t>?</a:t>
            </a:r>
            <a:r>
              <a:rPr lang="en-US" altLang="en-US" sz="2800" smtClean="0">
                <a:solidFill>
                  <a:schemeClr val="accent2"/>
                </a:solidFill>
              </a:rPr>
              <a:t/>
            </a:r>
            <a:br>
              <a:rPr lang="en-US" altLang="en-US" sz="28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Such as…..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b="1" smtClean="0">
                <a:solidFill>
                  <a:srgbClr val="6666FF"/>
                </a:solidFill>
              </a:rPr>
              <a:t>Data Use or Sources</a:t>
            </a:r>
            <a:r>
              <a:rPr lang="en-US" altLang="en-US" b="1" smtClean="0">
                <a:solidFill>
                  <a:srgbClr val="36BABA"/>
                </a:solidFill>
              </a:rPr>
              <a:t>	</a:t>
            </a:r>
            <a:r>
              <a:rPr lang="en-US" altLang="en-US" smtClean="0">
                <a:solidFill>
                  <a:schemeClr val="accent2"/>
                </a:solidFill>
              </a:rPr>
              <a:t>		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b="1" smtClean="0">
                <a:solidFill>
                  <a:srgbClr val="36BABA"/>
                </a:solidFill>
              </a:rPr>
              <a:t>How GIS Was Used	</a:t>
            </a:r>
            <a:r>
              <a:rPr lang="en-US" altLang="en-US" smtClean="0">
                <a:solidFill>
                  <a:schemeClr val="accent2"/>
                </a:solidFill>
              </a:rPr>
              <a:t>		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b="1" smtClean="0">
                <a:solidFill>
                  <a:srgbClr val="6600FF"/>
                </a:solidFill>
              </a:rPr>
              <a:t>Conclusions</a:t>
            </a:r>
            <a:r>
              <a:rPr lang="en-US" altLang="en-US" smtClean="0">
                <a:solidFill>
                  <a:schemeClr val="accent2"/>
                </a:solidFill>
              </a:rPr>
              <a:t>	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b="1" smtClean="0">
                <a:solidFill>
                  <a:schemeClr val="accent2"/>
                </a:solidFill>
              </a:rPr>
              <a:t>Others…</a:t>
            </a:r>
          </a:p>
          <a:p>
            <a:pPr marL="609600" indent="-609600" eaLnBrk="1" hangingPunct="1"/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Bear River Basin Located in Utah, Idaho, and Wyoming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767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7" descr="hist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4478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Project Area</a:t>
            </a:r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648200" cy="5867400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accent2"/>
                </a:solidFill>
              </a:rPr>
              <a:t>Close-up of Bear River Canal Company Service Area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495800" cy="5791200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accent2"/>
                </a:solidFill>
              </a:rPr>
              <a:t>Location in B.R. Basin</a:t>
            </a:r>
          </a:p>
        </p:txBody>
      </p: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512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8300"/>
            <a:ext cx="42735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accent2"/>
                </a:solidFill>
              </a:rPr>
              <a:t>Determine What Factors Affect Water Use</a:t>
            </a:r>
            <a:br>
              <a:rPr lang="en-US" altLang="en-US" sz="3200" smtClean="0">
                <a:solidFill>
                  <a:schemeClr val="accent2"/>
                </a:solidFill>
              </a:rPr>
            </a:br>
            <a:r>
              <a:rPr lang="en-US" altLang="en-US" sz="3200" smtClean="0">
                <a:solidFill>
                  <a:schemeClr val="accent2"/>
                </a:solidFill>
              </a:rPr>
              <a:t>(What Data To Gather)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accent2"/>
                </a:solidFill>
              </a:rPr>
              <a:t>Precipitation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62400"/>
            <a:ext cx="4038600" cy="2187575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accent2"/>
                </a:solidFill>
              </a:rPr>
              <a:t>Land Use</a:t>
            </a:r>
          </a:p>
        </p:txBody>
      </p:sp>
      <p:sp>
        <p:nvSpPr>
          <p:cNvPr id="512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886200"/>
            <a:ext cx="4038600" cy="2187575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accent2"/>
                </a:solidFill>
              </a:rPr>
              <a:t>Water Availability</a:t>
            </a:r>
          </a:p>
        </p:txBody>
      </p:sp>
      <p:pic>
        <p:nvPicPr>
          <p:cNvPr id="5127" name="Picture 10" descr="hqdefa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thermometer-fire-ic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411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 descr="Land-Use_Garth-Lenz-iLCP_CBF_Tim-McCabe-NRCSPA_UpstatePAdotor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638"/>
            <a:ext cx="47244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 descr="SIA299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86250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9351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Gathering Data: </a:t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rgbClr val="0070C0"/>
                </a:solidFill>
              </a:rPr>
              <a:t>Precipitation</a:t>
            </a:r>
            <a:r>
              <a:rPr lang="en-US" altLang="en-US" sz="4000" smtClean="0">
                <a:solidFill>
                  <a:schemeClr val="accent2"/>
                </a:solidFill>
              </a:rPr>
              <a:t> and </a:t>
            </a:r>
            <a:r>
              <a:rPr lang="en-US" altLang="en-US" sz="4000" smtClean="0">
                <a:solidFill>
                  <a:srgbClr val="FF0000"/>
                </a:solidFill>
              </a:rPr>
              <a:t>Temperature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                      </a:t>
            </a:r>
            <a:r>
              <a:rPr lang="en-US" altLang="en-US" sz="3200" smtClean="0">
                <a:solidFill>
                  <a:schemeClr val="accent2"/>
                </a:solidFill>
              </a:rPr>
              <a:t>(</a:t>
            </a:r>
            <a:r>
              <a:rPr lang="en-US" altLang="en-US" sz="3200" b="1" u="sng" smtClean="0">
                <a:solidFill>
                  <a:schemeClr val="accent2"/>
                </a:solidFill>
              </a:rPr>
              <a:t>PRISM Climate Group)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58140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93925"/>
            <a:ext cx="6096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73350"/>
            <a:ext cx="2713037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Gathering Data: </a:t>
            </a:r>
            <a:r>
              <a:rPr lang="en-US" altLang="en-US" sz="4000" smtClean="0">
                <a:solidFill>
                  <a:srgbClr val="00B050"/>
                </a:solidFill>
              </a:rPr>
              <a:t>Land Use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3000" smtClean="0">
                <a:solidFill>
                  <a:schemeClr val="accent2"/>
                </a:solidFill>
              </a:rPr>
              <a:t>From </a:t>
            </a:r>
            <a:r>
              <a:rPr lang="en-US" altLang="en-US" sz="3000" b="1" u="sng" smtClean="0">
                <a:solidFill>
                  <a:schemeClr val="accent2"/>
                </a:solidFill>
              </a:rPr>
              <a:t>Utah Div. of Water Resources </a:t>
            </a:r>
            <a:r>
              <a:rPr lang="en-US" altLang="en-US" sz="3000" smtClean="0">
                <a:solidFill>
                  <a:schemeClr val="accent2"/>
                </a:solidFill>
              </a:rPr>
              <a:t>&amp; </a:t>
            </a:r>
            <a:r>
              <a:rPr lang="en-US" altLang="en-US" sz="3000" b="1" u="sng" smtClean="0">
                <a:solidFill>
                  <a:schemeClr val="accent2"/>
                </a:solidFill>
              </a:rPr>
              <a:t>AGRC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942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9147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8" descr="1014225_574350012627803_1840045383_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0070C0"/>
                </a:solidFill>
              </a:rPr>
              <a:t>Gathering Data</a:t>
            </a:r>
            <a:r>
              <a:rPr lang="en-US" altLang="en-US" sz="4000" dirty="0" smtClean="0">
                <a:solidFill>
                  <a:schemeClr val="accent2"/>
                </a:solidFill>
              </a:rPr>
              <a:t>: </a:t>
            </a:r>
            <a:r>
              <a:rPr lang="en-US" alt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Wat</a:t>
            </a:r>
            <a:r>
              <a:rPr lang="en-US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 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Ava</a:t>
            </a:r>
            <a:r>
              <a:rPr lang="en-US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ilab</a:t>
            </a:r>
            <a:r>
              <a:rPr lang="en-US" alt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ility</a:t>
            </a:r>
            <a:r>
              <a:rPr lang="en-US" altLang="en-US" sz="4000" dirty="0" smtClean="0">
                <a:solidFill>
                  <a:schemeClr val="accent2"/>
                </a:solidFill>
              </a:rPr>
              <a:t/>
            </a:r>
            <a:br>
              <a:rPr lang="en-US" altLang="en-US" sz="4000" dirty="0" smtClean="0">
                <a:solidFill>
                  <a:schemeClr val="accent2"/>
                </a:solidFill>
              </a:rPr>
            </a:br>
            <a:r>
              <a:rPr lang="en-US" altLang="en-US" sz="4000" dirty="0" smtClean="0">
                <a:solidFill>
                  <a:srgbClr val="0070C0"/>
                </a:solidFill>
              </a:rPr>
              <a:t>From </a:t>
            </a:r>
            <a:r>
              <a:rPr lang="en-US" altLang="en-US" sz="4000" b="1" u="sng" dirty="0" smtClean="0">
                <a:solidFill>
                  <a:srgbClr val="0070C0"/>
                </a:solidFill>
              </a:rPr>
              <a:t>USGS</a:t>
            </a:r>
            <a:r>
              <a:rPr lang="en-US" altLang="en-US" sz="4000" dirty="0" smtClean="0">
                <a:solidFill>
                  <a:srgbClr val="0070C0"/>
                </a:solidFill>
              </a:rPr>
              <a:t> and </a:t>
            </a:r>
            <a:r>
              <a:rPr lang="en-US" altLang="en-US" sz="4000" b="1" u="sng" dirty="0" err="1" smtClean="0">
                <a:solidFill>
                  <a:srgbClr val="0070C0"/>
                </a:solidFill>
              </a:rPr>
              <a:t>Pacificorp</a:t>
            </a:r>
            <a:endParaRPr lang="en-US" altLang="en-US" sz="4000" b="1" u="sng" dirty="0" smtClean="0">
              <a:solidFill>
                <a:srgbClr val="0070C0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Natural Flow at USGS Corinne Gage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Bear Lake Storage Allocation Data Courtesy Of:</a:t>
            </a:r>
          </a:p>
        </p:txBody>
      </p:sp>
      <p:sp>
        <p:nvSpPr>
          <p:cNvPr id="8197" name="AutoShape 8" descr="1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66938" y="2952750"/>
            <a:ext cx="481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41529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1876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724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01" name="Object 14"/>
          <p:cNvGraphicFramePr>
            <a:graphicFrameLocks noChangeAspect="1"/>
          </p:cNvGraphicFramePr>
          <p:nvPr/>
        </p:nvGraphicFramePr>
        <p:xfrm>
          <a:off x="304800" y="3846513"/>
          <a:ext cx="3581400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hart" r:id="rId7" imgW="8848745" imgH="7439040" progId="Excel.Chart.8">
                  <p:embed/>
                </p:oleObj>
              </mc:Choice>
              <mc:Fallback>
                <p:oleObj name="Chart" r:id="rId7" imgW="8848745" imgH="7439040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46513"/>
                        <a:ext cx="3581400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8768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2"/>
                </a:solidFill>
              </a:rPr>
              <a:t>Gathering Data: </a:t>
            </a:r>
            <a:r>
              <a:rPr lang="en-US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Canal Diversions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accent2"/>
                </a:solidFill>
              </a:rPr>
              <a:t>Data Gathered from </a:t>
            </a:r>
            <a:r>
              <a:rPr lang="en-US" altLang="en-US" sz="2400" b="1" u="sng" smtClean="0">
                <a:solidFill>
                  <a:schemeClr val="accent2"/>
                </a:solidFill>
              </a:rPr>
              <a:t>Utah Division of Water Rights </a:t>
            </a:r>
            <a:r>
              <a:rPr lang="en-US" altLang="en-US" sz="2400" smtClean="0">
                <a:solidFill>
                  <a:schemeClr val="accent2"/>
                </a:solidFill>
              </a:rPr>
              <a:t>Divert Database from </a:t>
            </a:r>
            <a:r>
              <a:rPr lang="en-US" altLang="en-US" sz="2400" b="1" smtClean="0">
                <a:solidFill>
                  <a:schemeClr val="accent2"/>
                </a:solidFill>
              </a:rPr>
              <a:t>Hammond</a:t>
            </a:r>
            <a:r>
              <a:rPr lang="en-US" altLang="en-US" sz="2400" smtClean="0">
                <a:solidFill>
                  <a:schemeClr val="accent2"/>
                </a:solidFill>
              </a:rPr>
              <a:t> and </a:t>
            </a:r>
            <a:r>
              <a:rPr lang="en-US" altLang="en-US" sz="2400" b="1" smtClean="0">
                <a:solidFill>
                  <a:schemeClr val="accent2"/>
                </a:solidFill>
              </a:rPr>
              <a:t>Westside Canal </a:t>
            </a:r>
            <a:r>
              <a:rPr lang="en-US" altLang="en-US" sz="2400" smtClean="0">
                <a:solidFill>
                  <a:schemeClr val="accent2"/>
                </a:solidFill>
              </a:rPr>
              <a:t>Streamgages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429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53340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How </a:t>
            </a:r>
            <a:r>
              <a:rPr lang="en-US" altLang="en-US" b="1" smtClean="0">
                <a:solidFill>
                  <a:srgbClr val="C00000"/>
                </a:solidFill>
              </a:rPr>
              <a:t>GIS</a:t>
            </a:r>
            <a:r>
              <a:rPr lang="en-US" altLang="en-US" smtClean="0">
                <a:solidFill>
                  <a:schemeClr val="accent2"/>
                </a:solidFill>
              </a:rPr>
              <a:t> Was Used: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smtClean="0">
                <a:solidFill>
                  <a:schemeClr val="accent2"/>
                </a:solidFill>
              </a:rPr>
              <a:t>         2. </a:t>
            </a:r>
            <a:r>
              <a:rPr lang="en-US" altLang="en-US" sz="2200" b="1" u="sng" smtClean="0">
                <a:solidFill>
                  <a:schemeClr val="accent2"/>
                </a:solidFill>
              </a:rPr>
              <a:t>Filter/Join</a:t>
            </a:r>
            <a:r>
              <a:rPr lang="en-US" altLang="en-US" sz="2200" b="1" smtClean="0">
                <a:solidFill>
                  <a:schemeClr val="accent2"/>
                </a:solidFill>
              </a:rPr>
              <a:t> Data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219200"/>
            <a:ext cx="4038600" cy="21859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1800" dirty="0" smtClean="0">
                <a:solidFill>
                  <a:schemeClr val="accent2"/>
                </a:solidFill>
              </a:rPr>
              <a:t>  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1. </a:t>
            </a:r>
            <a:r>
              <a:rPr lang="en-US" altLang="en-US" sz="1800" b="1" u="sng" dirty="0" smtClean="0">
                <a:solidFill>
                  <a:schemeClr val="accent2"/>
                </a:solidFill>
              </a:rPr>
              <a:t>Input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 Data: </a:t>
            </a:r>
            <a:r>
              <a:rPr lang="en-US" altLang="en-US" sz="1800" b="1" dirty="0" err="1" smtClean="0">
                <a:solidFill>
                  <a:schemeClr val="accent2"/>
                </a:solidFill>
              </a:rPr>
              <a:t>Shapefiles,etc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62400"/>
            <a:ext cx="4038600" cy="21875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smtClean="0">
                <a:solidFill>
                  <a:schemeClr val="accent2"/>
                </a:solidFill>
              </a:rPr>
              <a:t>             3. </a:t>
            </a:r>
            <a:r>
              <a:rPr lang="en-US" altLang="en-US" sz="2200" b="1" u="sng" smtClean="0">
                <a:solidFill>
                  <a:schemeClr val="accent2"/>
                </a:solidFill>
              </a:rPr>
              <a:t>Display</a:t>
            </a:r>
            <a:r>
              <a:rPr lang="en-US" altLang="en-US" sz="2200" b="1" smtClean="0">
                <a:solidFill>
                  <a:schemeClr val="accent2"/>
                </a:solidFill>
              </a:rPr>
              <a:t> Data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8100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2115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590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1765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212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Default Design</vt:lpstr>
      <vt:lpstr>Microsoft Office Excel Chart</vt:lpstr>
      <vt:lpstr>Analyzing Irrigation Practices:  Bear River Canal Company   December 3, 2015  By  Carl W. Mackley, P.E.  Utah Division of Water Rights   and              M.E. Student, Utah State University</vt:lpstr>
      <vt:lpstr>Bear River Basin Located in Utah, Idaho, and Wyoming</vt:lpstr>
      <vt:lpstr>Project Area</vt:lpstr>
      <vt:lpstr>Determine What Factors Affect Water Use (What Data To Gather)</vt:lpstr>
      <vt:lpstr>Gathering Data:  Precipitation and Temperature                       (PRISM Climate Group)</vt:lpstr>
      <vt:lpstr>Gathering Data: Land Use From Utah Div. of Water Resources &amp; AGRC</vt:lpstr>
      <vt:lpstr>Gathering Data: Water Availability From USGS and Pacificorp</vt:lpstr>
      <vt:lpstr>Gathering Data: Canal Diversions</vt:lpstr>
      <vt:lpstr>How GIS Was Used:</vt:lpstr>
      <vt:lpstr>Results: Temperature &amp; Precipitation</vt:lpstr>
      <vt:lpstr>Results: Water Availability</vt:lpstr>
      <vt:lpstr>Results: Water Use</vt:lpstr>
      <vt:lpstr>Results: Land Use</vt:lpstr>
      <vt:lpstr>Results: Scoring Each Year (Lower Score = Higher Ranking)</vt:lpstr>
      <vt:lpstr>Conclusions:</vt:lpstr>
      <vt:lpstr>Are there any questions? Such as…..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Irrigation Practices: Bear River Canal Company</dc:title>
  <dc:creator>Carl Mackley</dc:creator>
  <cp:lastModifiedBy>Carl Mackley</cp:lastModifiedBy>
  <cp:revision>72</cp:revision>
  <cp:lastPrinted>2015-12-03T14:09:14Z</cp:lastPrinted>
  <dcterms:created xsi:type="dcterms:W3CDTF">2015-11-26T03:01:09Z</dcterms:created>
  <dcterms:modified xsi:type="dcterms:W3CDTF">2015-12-03T16:45:07Z</dcterms:modified>
</cp:coreProperties>
</file>