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79" r:id="rId3"/>
    <p:sldId id="266" r:id="rId4"/>
    <p:sldId id="265" r:id="rId5"/>
    <p:sldId id="262" r:id="rId6"/>
    <p:sldId id="267" r:id="rId7"/>
    <p:sldId id="268" r:id="rId8"/>
    <p:sldId id="261" r:id="rId9"/>
    <p:sldId id="257" r:id="rId10"/>
    <p:sldId id="269" r:id="rId11"/>
    <p:sldId id="264" r:id="rId12"/>
    <p:sldId id="272" r:id="rId13"/>
    <p:sldId id="273" r:id="rId14"/>
    <p:sldId id="271" r:id="rId15"/>
    <p:sldId id="278" r:id="rId16"/>
    <p:sldId id="270" r:id="rId17"/>
    <p:sldId id="274" r:id="rId18"/>
    <p:sldId id="275" r:id="rId19"/>
    <p:sldId id="276" r:id="rId20"/>
    <p:sldId id="25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1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9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23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90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4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9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BA66F37-9477-4B5B-9352-41F4B92C7B5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41E4771-158F-4D4D-87BA-68342763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1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droshare.org/" TargetMode="External"/><Relationship Id="rId2" Type="http://schemas.openxmlformats.org/officeDocument/2006/relationships/hyperlink" Target="http://www.nrcs.usda.gov/wps/portal/nrcs/site/national/hom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cgis.com/features/" TargetMode="External"/><Relationship Id="rId4" Type="http://schemas.openxmlformats.org/officeDocument/2006/relationships/hyperlink" Target="https://www.mysql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33" y="1403797"/>
            <a:ext cx="11333409" cy="3863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Snow Distribution: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An  Alternative Approach to Analysis Accumulation</a:t>
            </a:r>
            <a:r>
              <a:rPr lang="en-US" sz="2800" dirty="0">
                <a:latin typeface="Century Gothic" panose="020B0502020202020204" pitchFamily="34" charset="0"/>
              </a:rPr>
              <a:t/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i="1" dirty="0">
                <a:effectLst/>
              </a:rPr>
              <a:t> 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  <a:latin typeface="Calibri Light" panose="020F0302020204030204" pitchFamily="34" charset="0"/>
              </a:rPr>
              <a:t>Ryan James</a:t>
            </a:r>
            <a:br>
              <a:rPr lang="en-US" sz="2800" dirty="0">
                <a:effectLst/>
                <a:latin typeface="Calibri Light" panose="020F0302020204030204" pitchFamily="34" charset="0"/>
              </a:rPr>
            </a:br>
            <a:r>
              <a:rPr lang="en-US" sz="2800" dirty="0">
                <a:effectLst/>
                <a:latin typeface="Calibri Light" panose="020F0302020204030204" pitchFamily="34" charset="0"/>
              </a:rPr>
              <a:t>Professor David Tarboton</a:t>
            </a:r>
            <a:br>
              <a:rPr lang="en-US" sz="2800" dirty="0">
                <a:effectLst/>
                <a:latin typeface="Calibri Light" panose="020F0302020204030204" pitchFamily="34" charset="0"/>
              </a:rPr>
            </a:br>
            <a:r>
              <a:rPr lang="en-US" sz="2800" dirty="0">
                <a:effectLst/>
                <a:latin typeface="Calibri Light" panose="020F0302020204030204" pitchFamily="34" charset="0"/>
              </a:rPr>
              <a:t>CEE 6440: Geographic Information Systems</a:t>
            </a:r>
            <a:br>
              <a:rPr lang="en-US" sz="2800" dirty="0">
                <a:effectLst/>
                <a:latin typeface="Calibri Light" panose="020F0302020204030204" pitchFamily="34" charset="0"/>
              </a:rPr>
            </a:br>
            <a:r>
              <a:rPr lang="en-US" sz="2800" dirty="0">
                <a:effectLst/>
                <a:latin typeface="Calibri Light" panose="020F0302020204030204" pitchFamily="34" charset="0"/>
              </a:rPr>
              <a:t>November 23, 2015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2800" dirty="0">
                <a:latin typeface="Century Gothic" panose="020B0502020202020204" pitchFamily="34" charset="0"/>
              </a:rPr>
              <a:t/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31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80623" y="286057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 smtClean="0"/>
              <a:t>Solution Approach: D</a:t>
            </a:r>
            <a:r>
              <a:rPr lang="en-US" dirty="0" smtClean="0"/>
              <a:t>atabase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1522" y="1092499"/>
            <a:ext cx="11000577" cy="1303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Build a database using MySQL software</a:t>
            </a:r>
          </a:p>
          <a:p>
            <a:r>
              <a:rPr lang="en-US" dirty="0" smtClean="0"/>
              <a:t>Use query statements to parse data (saves on time).</a:t>
            </a:r>
          </a:p>
          <a:p>
            <a:pPr lvl="1"/>
            <a:r>
              <a:rPr lang="en-US" dirty="0" smtClean="0"/>
              <a:t>Ex: Find yearly peak SWE values for each site. Find yearly April 1</a:t>
            </a:r>
            <a:r>
              <a:rPr lang="en-US" baseline="30000" dirty="0" smtClean="0"/>
              <a:t>st</a:t>
            </a:r>
            <a:r>
              <a:rPr lang="en-US" dirty="0" smtClean="0"/>
              <a:t> SWE values.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715"/>
            <a:ext cx="7283938" cy="4063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764" y="2794715"/>
            <a:ext cx="4724400" cy="40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1377" y="273356"/>
            <a:ext cx="5094227" cy="13255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Solution Approach</a:t>
            </a:r>
            <a:r>
              <a:rPr lang="en-US" dirty="0" smtClean="0"/>
              <a:t>: </a:t>
            </a:r>
          </a:p>
          <a:p>
            <a:r>
              <a:rPr lang="en-US" dirty="0" smtClean="0"/>
              <a:t>Regression Analysis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0636" y="1530504"/>
            <a:ext cx="5547836" cy="5125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Regression </a:t>
            </a:r>
            <a:r>
              <a:rPr lang="en-US" dirty="0"/>
              <a:t>analysis is a statistical process for estimating the relationships among variables.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includes many techniques for modeling and analyzing several variables when the focus is on the relationship between a dependent variable and one or more independent </a:t>
            </a:r>
            <a:r>
              <a:rPr lang="en-US" dirty="0" smtClean="0"/>
              <a:t>variables.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 project, used simple linear relationship of the form y = mx + b. Used April 1</a:t>
            </a:r>
            <a:r>
              <a:rPr lang="en-US" baseline="30000" dirty="0" smtClean="0"/>
              <a:t>st</a:t>
            </a:r>
            <a:r>
              <a:rPr lang="en-US" dirty="0" smtClean="0"/>
              <a:t> 2010 SWE values for demonstration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849" y="3447229"/>
            <a:ext cx="6264805" cy="320846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8178085" y="3696237"/>
            <a:ext cx="2370576" cy="708338"/>
          </a:xfrm>
          <a:custGeom>
            <a:avLst/>
            <a:gdLst>
              <a:gd name="connsiteX0" fmla="*/ 1133340 w 2370576"/>
              <a:gd name="connsiteY0" fmla="*/ 103031 h 708338"/>
              <a:gd name="connsiteX1" fmla="*/ 953036 w 2370576"/>
              <a:gd name="connsiteY1" fmla="*/ 25757 h 708338"/>
              <a:gd name="connsiteX2" fmla="*/ 901521 w 2370576"/>
              <a:gd name="connsiteY2" fmla="*/ 12878 h 708338"/>
              <a:gd name="connsiteX3" fmla="*/ 682580 w 2370576"/>
              <a:gd name="connsiteY3" fmla="*/ 0 h 708338"/>
              <a:gd name="connsiteX4" fmla="*/ 296214 w 2370576"/>
              <a:gd name="connsiteY4" fmla="*/ 12878 h 708338"/>
              <a:gd name="connsiteX5" fmla="*/ 257577 w 2370576"/>
              <a:gd name="connsiteY5" fmla="*/ 38636 h 708338"/>
              <a:gd name="connsiteX6" fmla="*/ 206061 w 2370576"/>
              <a:gd name="connsiteY6" fmla="*/ 51515 h 708338"/>
              <a:gd name="connsiteX7" fmla="*/ 115909 w 2370576"/>
              <a:gd name="connsiteY7" fmla="*/ 90152 h 708338"/>
              <a:gd name="connsiteX8" fmla="*/ 77273 w 2370576"/>
              <a:gd name="connsiteY8" fmla="*/ 115909 h 708338"/>
              <a:gd name="connsiteX9" fmla="*/ 38636 w 2370576"/>
              <a:gd name="connsiteY9" fmla="*/ 128788 h 708338"/>
              <a:gd name="connsiteX10" fmla="*/ 12878 w 2370576"/>
              <a:gd name="connsiteY10" fmla="*/ 206062 h 708338"/>
              <a:gd name="connsiteX11" fmla="*/ 0 w 2370576"/>
              <a:gd name="connsiteY11" fmla="*/ 244698 h 708338"/>
              <a:gd name="connsiteX12" fmla="*/ 12878 w 2370576"/>
              <a:gd name="connsiteY12" fmla="*/ 425002 h 708338"/>
              <a:gd name="connsiteX13" fmla="*/ 51515 w 2370576"/>
              <a:gd name="connsiteY13" fmla="*/ 476518 h 708338"/>
              <a:gd name="connsiteX14" fmla="*/ 128788 w 2370576"/>
              <a:gd name="connsiteY14" fmla="*/ 553791 h 708338"/>
              <a:gd name="connsiteX15" fmla="*/ 206061 w 2370576"/>
              <a:gd name="connsiteY15" fmla="*/ 592428 h 708338"/>
              <a:gd name="connsiteX16" fmla="*/ 244698 w 2370576"/>
              <a:gd name="connsiteY16" fmla="*/ 618186 h 708338"/>
              <a:gd name="connsiteX17" fmla="*/ 296214 w 2370576"/>
              <a:gd name="connsiteY17" fmla="*/ 643943 h 708338"/>
              <a:gd name="connsiteX18" fmla="*/ 334850 w 2370576"/>
              <a:gd name="connsiteY18" fmla="*/ 669701 h 708338"/>
              <a:gd name="connsiteX19" fmla="*/ 463639 w 2370576"/>
              <a:gd name="connsiteY19" fmla="*/ 708338 h 708338"/>
              <a:gd name="connsiteX20" fmla="*/ 1223492 w 2370576"/>
              <a:gd name="connsiteY20" fmla="*/ 682580 h 708338"/>
              <a:gd name="connsiteX21" fmla="*/ 1506828 w 2370576"/>
              <a:gd name="connsiteY21" fmla="*/ 643943 h 708338"/>
              <a:gd name="connsiteX22" fmla="*/ 1674253 w 2370576"/>
              <a:gd name="connsiteY22" fmla="*/ 631064 h 708338"/>
              <a:gd name="connsiteX23" fmla="*/ 1764405 w 2370576"/>
              <a:gd name="connsiteY23" fmla="*/ 605307 h 708338"/>
              <a:gd name="connsiteX24" fmla="*/ 1828800 w 2370576"/>
              <a:gd name="connsiteY24" fmla="*/ 592428 h 708338"/>
              <a:gd name="connsiteX25" fmla="*/ 1880315 w 2370576"/>
              <a:gd name="connsiteY25" fmla="*/ 579549 h 708338"/>
              <a:gd name="connsiteX26" fmla="*/ 2021983 w 2370576"/>
              <a:gd name="connsiteY26" fmla="*/ 553791 h 708338"/>
              <a:gd name="connsiteX27" fmla="*/ 2086377 w 2370576"/>
              <a:gd name="connsiteY27" fmla="*/ 528033 h 708338"/>
              <a:gd name="connsiteX28" fmla="*/ 2176529 w 2370576"/>
              <a:gd name="connsiteY28" fmla="*/ 489397 h 708338"/>
              <a:gd name="connsiteX29" fmla="*/ 2356833 w 2370576"/>
              <a:gd name="connsiteY29" fmla="*/ 463639 h 708338"/>
              <a:gd name="connsiteX30" fmla="*/ 2369712 w 2370576"/>
              <a:gd name="connsiteY30" fmla="*/ 425002 h 708338"/>
              <a:gd name="connsiteX31" fmla="*/ 2331076 w 2370576"/>
              <a:gd name="connsiteY31" fmla="*/ 386366 h 708338"/>
              <a:gd name="connsiteX32" fmla="*/ 2279560 w 2370576"/>
              <a:gd name="connsiteY32" fmla="*/ 321971 h 708338"/>
              <a:gd name="connsiteX33" fmla="*/ 2240923 w 2370576"/>
              <a:gd name="connsiteY33" fmla="*/ 296214 h 708338"/>
              <a:gd name="connsiteX34" fmla="*/ 2176529 w 2370576"/>
              <a:gd name="connsiteY34" fmla="*/ 231819 h 708338"/>
              <a:gd name="connsiteX35" fmla="*/ 2125014 w 2370576"/>
              <a:gd name="connsiteY35" fmla="*/ 206062 h 708338"/>
              <a:gd name="connsiteX36" fmla="*/ 2086377 w 2370576"/>
              <a:gd name="connsiteY36" fmla="*/ 180304 h 708338"/>
              <a:gd name="connsiteX37" fmla="*/ 1970467 w 2370576"/>
              <a:gd name="connsiteY37" fmla="*/ 141667 h 708338"/>
              <a:gd name="connsiteX38" fmla="*/ 1094704 w 2370576"/>
              <a:gd name="connsiteY38" fmla="*/ 115909 h 708338"/>
              <a:gd name="connsiteX39" fmla="*/ 1004552 w 2370576"/>
              <a:gd name="connsiteY39" fmla="*/ 77273 h 70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0576" h="708338">
                <a:moveTo>
                  <a:pt x="1133340" y="103031"/>
                </a:moveTo>
                <a:cubicBezTo>
                  <a:pt x="1073239" y="77273"/>
                  <a:pt x="1013978" y="49457"/>
                  <a:pt x="953036" y="25757"/>
                </a:cubicBezTo>
                <a:cubicBezTo>
                  <a:pt x="936539" y="19342"/>
                  <a:pt x="919141" y="14556"/>
                  <a:pt x="901521" y="12878"/>
                </a:cubicBezTo>
                <a:cubicBezTo>
                  <a:pt x="828744" y="5947"/>
                  <a:pt x="755560" y="4293"/>
                  <a:pt x="682580" y="0"/>
                </a:cubicBezTo>
                <a:cubicBezTo>
                  <a:pt x="553791" y="4293"/>
                  <a:pt x="424545" y="1212"/>
                  <a:pt x="296214" y="12878"/>
                </a:cubicBezTo>
                <a:cubicBezTo>
                  <a:pt x="280799" y="14279"/>
                  <a:pt x="271804" y="32539"/>
                  <a:pt x="257577" y="38636"/>
                </a:cubicBezTo>
                <a:cubicBezTo>
                  <a:pt x="241308" y="45609"/>
                  <a:pt x="223233" y="47222"/>
                  <a:pt x="206061" y="51515"/>
                </a:cubicBezTo>
                <a:cubicBezTo>
                  <a:pt x="109069" y="116178"/>
                  <a:pt x="232334" y="40256"/>
                  <a:pt x="115909" y="90152"/>
                </a:cubicBezTo>
                <a:cubicBezTo>
                  <a:pt x="101682" y="96249"/>
                  <a:pt x="91117" y="108987"/>
                  <a:pt x="77273" y="115909"/>
                </a:cubicBezTo>
                <a:cubicBezTo>
                  <a:pt x="65131" y="121980"/>
                  <a:pt x="51515" y="124495"/>
                  <a:pt x="38636" y="128788"/>
                </a:cubicBezTo>
                <a:lnTo>
                  <a:pt x="12878" y="206062"/>
                </a:lnTo>
                <a:lnTo>
                  <a:pt x="0" y="244698"/>
                </a:lnTo>
                <a:cubicBezTo>
                  <a:pt x="4293" y="304799"/>
                  <a:pt x="-193" y="366182"/>
                  <a:pt x="12878" y="425002"/>
                </a:cubicBezTo>
                <a:cubicBezTo>
                  <a:pt x="17534" y="445956"/>
                  <a:pt x="37156" y="460563"/>
                  <a:pt x="51515" y="476518"/>
                </a:cubicBezTo>
                <a:cubicBezTo>
                  <a:pt x="75883" y="503594"/>
                  <a:pt x="101562" y="529590"/>
                  <a:pt x="128788" y="553791"/>
                </a:cubicBezTo>
                <a:cubicBezTo>
                  <a:pt x="176243" y="595973"/>
                  <a:pt x="154914" y="566854"/>
                  <a:pt x="206061" y="592428"/>
                </a:cubicBezTo>
                <a:cubicBezTo>
                  <a:pt x="219905" y="599350"/>
                  <a:pt x="231259" y="610507"/>
                  <a:pt x="244698" y="618186"/>
                </a:cubicBezTo>
                <a:cubicBezTo>
                  <a:pt x="261367" y="627711"/>
                  <a:pt x="279545" y="634418"/>
                  <a:pt x="296214" y="643943"/>
                </a:cubicBezTo>
                <a:cubicBezTo>
                  <a:pt x="309653" y="651622"/>
                  <a:pt x="321006" y="662779"/>
                  <a:pt x="334850" y="669701"/>
                </a:cubicBezTo>
                <a:cubicBezTo>
                  <a:pt x="391328" y="697940"/>
                  <a:pt x="403315" y="696273"/>
                  <a:pt x="463639" y="708338"/>
                </a:cubicBezTo>
                <a:cubicBezTo>
                  <a:pt x="691869" y="702771"/>
                  <a:pt x="981674" y="701182"/>
                  <a:pt x="1223492" y="682580"/>
                </a:cubicBezTo>
                <a:cubicBezTo>
                  <a:pt x="1318531" y="675269"/>
                  <a:pt x="1411789" y="651254"/>
                  <a:pt x="1506828" y="643943"/>
                </a:cubicBezTo>
                <a:lnTo>
                  <a:pt x="1674253" y="631064"/>
                </a:lnTo>
                <a:cubicBezTo>
                  <a:pt x="1704304" y="622478"/>
                  <a:pt x="1734085" y="612887"/>
                  <a:pt x="1764405" y="605307"/>
                </a:cubicBezTo>
                <a:cubicBezTo>
                  <a:pt x="1785642" y="599998"/>
                  <a:pt x="1807431" y="597177"/>
                  <a:pt x="1828800" y="592428"/>
                </a:cubicBezTo>
                <a:cubicBezTo>
                  <a:pt x="1846079" y="588588"/>
                  <a:pt x="1863036" y="583389"/>
                  <a:pt x="1880315" y="579549"/>
                </a:cubicBezTo>
                <a:cubicBezTo>
                  <a:pt x="1934316" y="567548"/>
                  <a:pt x="1966062" y="563111"/>
                  <a:pt x="2021983" y="553791"/>
                </a:cubicBezTo>
                <a:cubicBezTo>
                  <a:pt x="2043448" y="545205"/>
                  <a:pt x="2065699" y="538372"/>
                  <a:pt x="2086377" y="528033"/>
                </a:cubicBezTo>
                <a:cubicBezTo>
                  <a:pt x="2151875" y="495284"/>
                  <a:pt x="2096122" y="502798"/>
                  <a:pt x="2176529" y="489397"/>
                </a:cubicBezTo>
                <a:cubicBezTo>
                  <a:pt x="2236414" y="479416"/>
                  <a:pt x="2356833" y="463639"/>
                  <a:pt x="2356833" y="463639"/>
                </a:cubicBezTo>
                <a:cubicBezTo>
                  <a:pt x="2361126" y="450760"/>
                  <a:pt x="2374005" y="437881"/>
                  <a:pt x="2369712" y="425002"/>
                </a:cubicBezTo>
                <a:cubicBezTo>
                  <a:pt x="2363953" y="407723"/>
                  <a:pt x="2343069" y="400073"/>
                  <a:pt x="2331076" y="386366"/>
                </a:cubicBezTo>
                <a:cubicBezTo>
                  <a:pt x="2312975" y="365679"/>
                  <a:pt x="2298997" y="341408"/>
                  <a:pt x="2279560" y="321971"/>
                </a:cubicBezTo>
                <a:cubicBezTo>
                  <a:pt x="2268615" y="311026"/>
                  <a:pt x="2252572" y="306407"/>
                  <a:pt x="2240923" y="296214"/>
                </a:cubicBezTo>
                <a:cubicBezTo>
                  <a:pt x="2218078" y="276225"/>
                  <a:pt x="2200490" y="250456"/>
                  <a:pt x="2176529" y="231819"/>
                </a:cubicBezTo>
                <a:cubicBezTo>
                  <a:pt x="2161375" y="220032"/>
                  <a:pt x="2141683" y="215587"/>
                  <a:pt x="2125014" y="206062"/>
                </a:cubicBezTo>
                <a:cubicBezTo>
                  <a:pt x="2111575" y="198382"/>
                  <a:pt x="2100221" y="187226"/>
                  <a:pt x="2086377" y="180304"/>
                </a:cubicBezTo>
                <a:cubicBezTo>
                  <a:pt x="2048586" y="161408"/>
                  <a:pt x="2011459" y="149865"/>
                  <a:pt x="1970467" y="141667"/>
                </a:cubicBezTo>
                <a:cubicBezTo>
                  <a:pt x="1692227" y="86018"/>
                  <a:pt x="1291261" y="119079"/>
                  <a:pt x="1094704" y="115909"/>
                </a:cubicBezTo>
                <a:cubicBezTo>
                  <a:pt x="1011671" y="88232"/>
                  <a:pt x="1036628" y="109352"/>
                  <a:pt x="1004552" y="77273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892" y="673101"/>
            <a:ext cx="6269762" cy="21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1377" y="273356"/>
            <a:ext cx="5094227" cy="13255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Solution Approach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Raster Calculation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1376" y="1031538"/>
            <a:ext cx="5459569" cy="4442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dirty="0" smtClean="0"/>
              <a:t>y </a:t>
            </a:r>
            <a:r>
              <a:rPr lang="en-US" dirty="0"/>
              <a:t>= 0.0218x - </a:t>
            </a:r>
            <a:r>
              <a:rPr lang="en-US" dirty="0" smtClean="0"/>
              <a:t>35.349 for raster calculation, set x = </a:t>
            </a:r>
            <a:r>
              <a:rPr lang="en-US" dirty="0" err="1" smtClean="0"/>
              <a:t>dem</a:t>
            </a:r>
            <a:r>
              <a:rPr lang="en-US" dirty="0" smtClean="0"/>
              <a:t> (digital elevation model)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Remove negative values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Produces SWE vs Elevation model (see figure).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Find SWE volume in basin (ft^3)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117" y="0"/>
            <a:ext cx="6546287" cy="6006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9966"/>
            <a:ext cx="12077404" cy="95021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9879025" y="5956300"/>
            <a:ext cx="1931983" cy="850900"/>
          </a:xfrm>
          <a:custGeom>
            <a:avLst/>
            <a:gdLst>
              <a:gd name="connsiteX0" fmla="*/ 534975 w 1931983"/>
              <a:gd name="connsiteY0" fmla="*/ 165100 h 850900"/>
              <a:gd name="connsiteX1" fmla="*/ 344475 w 1931983"/>
              <a:gd name="connsiteY1" fmla="*/ 177800 h 850900"/>
              <a:gd name="connsiteX2" fmla="*/ 306375 w 1931983"/>
              <a:gd name="connsiteY2" fmla="*/ 203200 h 850900"/>
              <a:gd name="connsiteX3" fmla="*/ 255575 w 1931983"/>
              <a:gd name="connsiteY3" fmla="*/ 241300 h 850900"/>
              <a:gd name="connsiteX4" fmla="*/ 166675 w 1931983"/>
              <a:gd name="connsiteY4" fmla="*/ 317500 h 850900"/>
              <a:gd name="connsiteX5" fmla="*/ 128575 w 1931983"/>
              <a:gd name="connsiteY5" fmla="*/ 330200 h 850900"/>
              <a:gd name="connsiteX6" fmla="*/ 115875 w 1931983"/>
              <a:gd name="connsiteY6" fmla="*/ 368300 h 850900"/>
              <a:gd name="connsiteX7" fmla="*/ 39675 w 1931983"/>
              <a:gd name="connsiteY7" fmla="*/ 419100 h 850900"/>
              <a:gd name="connsiteX8" fmla="*/ 26975 w 1931983"/>
              <a:gd name="connsiteY8" fmla="*/ 457200 h 850900"/>
              <a:gd name="connsiteX9" fmla="*/ 1575 w 1931983"/>
              <a:gd name="connsiteY9" fmla="*/ 495300 h 850900"/>
              <a:gd name="connsiteX10" fmla="*/ 39675 w 1931983"/>
              <a:gd name="connsiteY10" fmla="*/ 660400 h 850900"/>
              <a:gd name="connsiteX11" fmla="*/ 65075 w 1931983"/>
              <a:gd name="connsiteY11" fmla="*/ 698500 h 850900"/>
              <a:gd name="connsiteX12" fmla="*/ 115875 w 1931983"/>
              <a:gd name="connsiteY12" fmla="*/ 723900 h 850900"/>
              <a:gd name="connsiteX13" fmla="*/ 192075 w 1931983"/>
              <a:gd name="connsiteY13" fmla="*/ 774700 h 850900"/>
              <a:gd name="connsiteX14" fmla="*/ 242875 w 1931983"/>
              <a:gd name="connsiteY14" fmla="*/ 800100 h 850900"/>
              <a:gd name="connsiteX15" fmla="*/ 280975 w 1931983"/>
              <a:gd name="connsiteY15" fmla="*/ 825500 h 850900"/>
              <a:gd name="connsiteX16" fmla="*/ 369875 w 1931983"/>
              <a:gd name="connsiteY16" fmla="*/ 850900 h 850900"/>
              <a:gd name="connsiteX17" fmla="*/ 763575 w 1931983"/>
              <a:gd name="connsiteY17" fmla="*/ 838200 h 850900"/>
              <a:gd name="connsiteX18" fmla="*/ 928675 w 1931983"/>
              <a:gd name="connsiteY18" fmla="*/ 800100 h 850900"/>
              <a:gd name="connsiteX19" fmla="*/ 979475 w 1931983"/>
              <a:gd name="connsiteY19" fmla="*/ 787400 h 850900"/>
              <a:gd name="connsiteX20" fmla="*/ 1182675 w 1931983"/>
              <a:gd name="connsiteY20" fmla="*/ 762000 h 850900"/>
              <a:gd name="connsiteX21" fmla="*/ 1284275 w 1931983"/>
              <a:gd name="connsiteY21" fmla="*/ 736600 h 850900"/>
              <a:gd name="connsiteX22" fmla="*/ 1347775 w 1931983"/>
              <a:gd name="connsiteY22" fmla="*/ 723900 h 850900"/>
              <a:gd name="connsiteX23" fmla="*/ 1436675 w 1931983"/>
              <a:gd name="connsiteY23" fmla="*/ 685800 h 850900"/>
              <a:gd name="connsiteX24" fmla="*/ 1563675 w 1931983"/>
              <a:gd name="connsiteY24" fmla="*/ 660400 h 850900"/>
              <a:gd name="connsiteX25" fmla="*/ 1677975 w 1931983"/>
              <a:gd name="connsiteY25" fmla="*/ 622300 h 850900"/>
              <a:gd name="connsiteX26" fmla="*/ 1716075 w 1931983"/>
              <a:gd name="connsiteY26" fmla="*/ 609600 h 850900"/>
              <a:gd name="connsiteX27" fmla="*/ 1792275 w 1931983"/>
              <a:gd name="connsiteY27" fmla="*/ 546100 h 850900"/>
              <a:gd name="connsiteX28" fmla="*/ 1843075 w 1931983"/>
              <a:gd name="connsiteY28" fmla="*/ 469900 h 850900"/>
              <a:gd name="connsiteX29" fmla="*/ 1868475 w 1931983"/>
              <a:gd name="connsiteY29" fmla="*/ 419100 h 850900"/>
              <a:gd name="connsiteX30" fmla="*/ 1919275 w 1931983"/>
              <a:gd name="connsiteY30" fmla="*/ 342900 h 850900"/>
              <a:gd name="connsiteX31" fmla="*/ 1919275 w 1931983"/>
              <a:gd name="connsiteY31" fmla="*/ 165100 h 850900"/>
              <a:gd name="connsiteX32" fmla="*/ 1868475 w 1931983"/>
              <a:gd name="connsiteY32" fmla="*/ 139700 h 850900"/>
              <a:gd name="connsiteX33" fmla="*/ 1817675 w 1931983"/>
              <a:gd name="connsiteY33" fmla="*/ 101600 h 850900"/>
              <a:gd name="connsiteX34" fmla="*/ 1779575 w 1931983"/>
              <a:gd name="connsiteY34" fmla="*/ 88900 h 850900"/>
              <a:gd name="connsiteX35" fmla="*/ 1665275 w 1931983"/>
              <a:gd name="connsiteY35" fmla="*/ 50800 h 850900"/>
              <a:gd name="connsiteX36" fmla="*/ 1614475 w 1931983"/>
              <a:gd name="connsiteY36" fmla="*/ 25400 h 850900"/>
              <a:gd name="connsiteX37" fmla="*/ 1360475 w 1931983"/>
              <a:gd name="connsiteY37" fmla="*/ 0 h 850900"/>
              <a:gd name="connsiteX38" fmla="*/ 801675 w 1931983"/>
              <a:gd name="connsiteY38" fmla="*/ 12700 h 850900"/>
              <a:gd name="connsiteX39" fmla="*/ 573075 w 1931983"/>
              <a:gd name="connsiteY39" fmla="*/ 38100 h 850900"/>
              <a:gd name="connsiteX40" fmla="*/ 471475 w 1931983"/>
              <a:gd name="connsiteY40" fmla="*/ 63500 h 850900"/>
              <a:gd name="connsiteX41" fmla="*/ 420675 w 1931983"/>
              <a:gd name="connsiteY41" fmla="*/ 76200 h 850900"/>
              <a:gd name="connsiteX42" fmla="*/ 306375 w 1931983"/>
              <a:gd name="connsiteY42" fmla="*/ 177800 h 850900"/>
              <a:gd name="connsiteX43" fmla="*/ 268275 w 1931983"/>
              <a:gd name="connsiteY43" fmla="*/ 215900 h 850900"/>
              <a:gd name="connsiteX44" fmla="*/ 217475 w 1931983"/>
              <a:gd name="connsiteY44" fmla="*/ 2921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31983" h="850900">
                <a:moveTo>
                  <a:pt x="534975" y="165100"/>
                </a:moveTo>
                <a:cubicBezTo>
                  <a:pt x="471475" y="169333"/>
                  <a:pt x="407250" y="167337"/>
                  <a:pt x="344475" y="177800"/>
                </a:cubicBezTo>
                <a:cubicBezTo>
                  <a:pt x="329419" y="180309"/>
                  <a:pt x="318795" y="194328"/>
                  <a:pt x="306375" y="203200"/>
                </a:cubicBezTo>
                <a:cubicBezTo>
                  <a:pt x="289151" y="215503"/>
                  <a:pt x="271646" y="227525"/>
                  <a:pt x="255575" y="241300"/>
                </a:cubicBezTo>
                <a:cubicBezTo>
                  <a:pt x="210535" y="279906"/>
                  <a:pt x="222383" y="285667"/>
                  <a:pt x="166675" y="317500"/>
                </a:cubicBezTo>
                <a:cubicBezTo>
                  <a:pt x="155052" y="324142"/>
                  <a:pt x="141275" y="325967"/>
                  <a:pt x="128575" y="330200"/>
                </a:cubicBezTo>
                <a:cubicBezTo>
                  <a:pt x="124342" y="342900"/>
                  <a:pt x="125341" y="358834"/>
                  <a:pt x="115875" y="368300"/>
                </a:cubicBezTo>
                <a:cubicBezTo>
                  <a:pt x="94289" y="389886"/>
                  <a:pt x="39675" y="419100"/>
                  <a:pt x="39675" y="419100"/>
                </a:cubicBezTo>
                <a:cubicBezTo>
                  <a:pt x="35442" y="431800"/>
                  <a:pt x="32962" y="445226"/>
                  <a:pt x="26975" y="457200"/>
                </a:cubicBezTo>
                <a:cubicBezTo>
                  <a:pt x="20149" y="470852"/>
                  <a:pt x="2843" y="480089"/>
                  <a:pt x="1575" y="495300"/>
                </a:cubicBezTo>
                <a:cubicBezTo>
                  <a:pt x="-4657" y="570090"/>
                  <a:pt x="7514" y="604118"/>
                  <a:pt x="39675" y="660400"/>
                </a:cubicBezTo>
                <a:cubicBezTo>
                  <a:pt x="47248" y="673652"/>
                  <a:pt x="53349" y="688729"/>
                  <a:pt x="65075" y="698500"/>
                </a:cubicBezTo>
                <a:cubicBezTo>
                  <a:pt x="79619" y="710620"/>
                  <a:pt x="99641" y="714160"/>
                  <a:pt x="115875" y="723900"/>
                </a:cubicBezTo>
                <a:cubicBezTo>
                  <a:pt x="142052" y="739606"/>
                  <a:pt x="164771" y="761048"/>
                  <a:pt x="192075" y="774700"/>
                </a:cubicBezTo>
                <a:cubicBezTo>
                  <a:pt x="209008" y="783167"/>
                  <a:pt x="226437" y="790707"/>
                  <a:pt x="242875" y="800100"/>
                </a:cubicBezTo>
                <a:cubicBezTo>
                  <a:pt x="256127" y="807673"/>
                  <a:pt x="267323" y="818674"/>
                  <a:pt x="280975" y="825500"/>
                </a:cubicBezTo>
                <a:cubicBezTo>
                  <a:pt x="299195" y="834610"/>
                  <a:pt x="353599" y="846831"/>
                  <a:pt x="369875" y="850900"/>
                </a:cubicBezTo>
                <a:cubicBezTo>
                  <a:pt x="501108" y="846667"/>
                  <a:pt x="632465" y="845287"/>
                  <a:pt x="763575" y="838200"/>
                </a:cubicBezTo>
                <a:cubicBezTo>
                  <a:pt x="820918" y="835100"/>
                  <a:pt x="873968" y="815020"/>
                  <a:pt x="928675" y="800100"/>
                </a:cubicBezTo>
                <a:cubicBezTo>
                  <a:pt x="945514" y="795507"/>
                  <a:pt x="962223" y="790054"/>
                  <a:pt x="979475" y="787400"/>
                </a:cubicBezTo>
                <a:cubicBezTo>
                  <a:pt x="1302011" y="737779"/>
                  <a:pt x="916453" y="806370"/>
                  <a:pt x="1182675" y="762000"/>
                </a:cubicBezTo>
                <a:cubicBezTo>
                  <a:pt x="1323106" y="738595"/>
                  <a:pt x="1186128" y="761137"/>
                  <a:pt x="1284275" y="736600"/>
                </a:cubicBezTo>
                <a:cubicBezTo>
                  <a:pt x="1305216" y="731365"/>
                  <a:pt x="1326608" y="728133"/>
                  <a:pt x="1347775" y="723900"/>
                </a:cubicBezTo>
                <a:cubicBezTo>
                  <a:pt x="1377408" y="711200"/>
                  <a:pt x="1406376" y="696818"/>
                  <a:pt x="1436675" y="685800"/>
                </a:cubicBezTo>
                <a:cubicBezTo>
                  <a:pt x="1472729" y="672689"/>
                  <a:pt x="1528867" y="667362"/>
                  <a:pt x="1563675" y="660400"/>
                </a:cubicBezTo>
                <a:cubicBezTo>
                  <a:pt x="1624476" y="648240"/>
                  <a:pt x="1614093" y="646256"/>
                  <a:pt x="1677975" y="622300"/>
                </a:cubicBezTo>
                <a:cubicBezTo>
                  <a:pt x="1690510" y="617600"/>
                  <a:pt x="1704101" y="615587"/>
                  <a:pt x="1716075" y="609600"/>
                </a:cubicBezTo>
                <a:cubicBezTo>
                  <a:pt x="1751438" y="591919"/>
                  <a:pt x="1764188" y="574187"/>
                  <a:pt x="1792275" y="546100"/>
                </a:cubicBezTo>
                <a:cubicBezTo>
                  <a:pt x="1819518" y="464371"/>
                  <a:pt x="1783617" y="553141"/>
                  <a:pt x="1843075" y="469900"/>
                </a:cubicBezTo>
                <a:cubicBezTo>
                  <a:pt x="1854079" y="454494"/>
                  <a:pt x="1858735" y="435334"/>
                  <a:pt x="1868475" y="419100"/>
                </a:cubicBezTo>
                <a:cubicBezTo>
                  <a:pt x="1884181" y="392923"/>
                  <a:pt x="1919275" y="342900"/>
                  <a:pt x="1919275" y="342900"/>
                </a:cubicBezTo>
                <a:cubicBezTo>
                  <a:pt x="1921930" y="319005"/>
                  <a:pt x="1946492" y="203203"/>
                  <a:pt x="1919275" y="165100"/>
                </a:cubicBezTo>
                <a:cubicBezTo>
                  <a:pt x="1908271" y="149694"/>
                  <a:pt x="1884529" y="149734"/>
                  <a:pt x="1868475" y="139700"/>
                </a:cubicBezTo>
                <a:cubicBezTo>
                  <a:pt x="1850526" y="128482"/>
                  <a:pt x="1836053" y="112102"/>
                  <a:pt x="1817675" y="101600"/>
                </a:cubicBezTo>
                <a:cubicBezTo>
                  <a:pt x="1806052" y="94958"/>
                  <a:pt x="1791880" y="94173"/>
                  <a:pt x="1779575" y="88900"/>
                </a:cubicBezTo>
                <a:cubicBezTo>
                  <a:pt x="1687560" y="49465"/>
                  <a:pt x="1772319" y="72209"/>
                  <a:pt x="1665275" y="50800"/>
                </a:cubicBezTo>
                <a:cubicBezTo>
                  <a:pt x="1648342" y="42333"/>
                  <a:pt x="1632436" y="31387"/>
                  <a:pt x="1614475" y="25400"/>
                </a:cubicBezTo>
                <a:cubicBezTo>
                  <a:pt x="1551522" y="4416"/>
                  <a:pt x="1386912" y="1762"/>
                  <a:pt x="1360475" y="0"/>
                </a:cubicBezTo>
                <a:lnTo>
                  <a:pt x="801675" y="12700"/>
                </a:lnTo>
                <a:cubicBezTo>
                  <a:pt x="737867" y="14979"/>
                  <a:pt x="641843" y="23364"/>
                  <a:pt x="573075" y="38100"/>
                </a:cubicBezTo>
                <a:cubicBezTo>
                  <a:pt x="538941" y="45414"/>
                  <a:pt x="505342" y="55033"/>
                  <a:pt x="471475" y="63500"/>
                </a:cubicBezTo>
                <a:lnTo>
                  <a:pt x="420675" y="76200"/>
                </a:lnTo>
                <a:cubicBezTo>
                  <a:pt x="299742" y="156822"/>
                  <a:pt x="381597" y="90041"/>
                  <a:pt x="306375" y="177800"/>
                </a:cubicBezTo>
                <a:cubicBezTo>
                  <a:pt x="294686" y="191437"/>
                  <a:pt x="279302" y="201723"/>
                  <a:pt x="268275" y="215900"/>
                </a:cubicBezTo>
                <a:cubicBezTo>
                  <a:pt x="249533" y="239997"/>
                  <a:pt x="217475" y="292100"/>
                  <a:pt x="217475" y="292100"/>
                </a:cubicBezTo>
              </a:path>
            </a:pathLst>
          </a:cu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10963" y="5029191"/>
            <a:ext cx="5098952" cy="11234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4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1377" y="157446"/>
            <a:ext cx="11641429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Solution Approach</a:t>
            </a:r>
            <a:r>
              <a:rPr lang="en-US" dirty="0" smtClean="0"/>
              <a:t>: Model Builder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97404" y="936137"/>
            <a:ext cx="8453096" cy="57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592957" y="3975099"/>
            <a:ext cx="6448958" cy="282975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592957" y="943012"/>
            <a:ext cx="6448958" cy="24396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09857"/>
            <a:ext cx="11848563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Alternative Approach: </a:t>
            </a:r>
            <a:r>
              <a:rPr lang="en-US" sz="4400" b="1" dirty="0" smtClean="0"/>
              <a:t>Polynomial</a:t>
            </a:r>
            <a:endParaRPr lang="en-US" sz="4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8977" y="1215425"/>
            <a:ext cx="4936815" cy="5022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Also tried using polynomial instead of linear relationship for regression analysis.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degree worked best. Seemed to fit better.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Inherent problems when using polynomial. </a:t>
            </a:r>
          </a:p>
          <a:p>
            <a:r>
              <a:rPr lang="en-US" dirty="0" smtClean="0"/>
              <a:t>Rises exponentially.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0547797" y="978815"/>
            <a:ext cx="1146220" cy="1107583"/>
          </a:xfrm>
          <a:custGeom>
            <a:avLst/>
            <a:gdLst>
              <a:gd name="connsiteX0" fmla="*/ 592428 w 1146220"/>
              <a:gd name="connsiteY0" fmla="*/ 115909 h 1107583"/>
              <a:gd name="connsiteX1" fmla="*/ 437882 w 1146220"/>
              <a:gd name="connsiteY1" fmla="*/ 128788 h 1107583"/>
              <a:gd name="connsiteX2" fmla="*/ 321972 w 1146220"/>
              <a:gd name="connsiteY2" fmla="*/ 154546 h 1107583"/>
              <a:gd name="connsiteX3" fmla="*/ 283335 w 1146220"/>
              <a:gd name="connsiteY3" fmla="*/ 193183 h 1107583"/>
              <a:gd name="connsiteX4" fmla="*/ 206062 w 1146220"/>
              <a:gd name="connsiteY4" fmla="*/ 244698 h 1107583"/>
              <a:gd name="connsiteX5" fmla="*/ 128789 w 1146220"/>
              <a:gd name="connsiteY5" fmla="*/ 321971 h 1107583"/>
              <a:gd name="connsiteX6" fmla="*/ 77273 w 1146220"/>
              <a:gd name="connsiteY6" fmla="*/ 373487 h 1107583"/>
              <a:gd name="connsiteX7" fmla="*/ 51516 w 1146220"/>
              <a:gd name="connsiteY7" fmla="*/ 412123 h 1107583"/>
              <a:gd name="connsiteX8" fmla="*/ 38637 w 1146220"/>
              <a:gd name="connsiteY8" fmla="*/ 463639 h 1107583"/>
              <a:gd name="connsiteX9" fmla="*/ 25758 w 1146220"/>
              <a:gd name="connsiteY9" fmla="*/ 502276 h 1107583"/>
              <a:gd name="connsiteX10" fmla="*/ 0 w 1146220"/>
              <a:gd name="connsiteY10" fmla="*/ 605307 h 1107583"/>
              <a:gd name="connsiteX11" fmla="*/ 12879 w 1146220"/>
              <a:gd name="connsiteY11" fmla="*/ 656822 h 1107583"/>
              <a:gd name="connsiteX12" fmla="*/ 25758 w 1146220"/>
              <a:gd name="connsiteY12" fmla="*/ 721216 h 1107583"/>
              <a:gd name="connsiteX13" fmla="*/ 141668 w 1146220"/>
              <a:gd name="connsiteY13" fmla="*/ 862884 h 1107583"/>
              <a:gd name="connsiteX14" fmla="*/ 180304 w 1146220"/>
              <a:gd name="connsiteY14" fmla="*/ 927278 h 1107583"/>
              <a:gd name="connsiteX15" fmla="*/ 231820 w 1146220"/>
              <a:gd name="connsiteY15" fmla="*/ 953036 h 1107583"/>
              <a:gd name="connsiteX16" fmla="*/ 347730 w 1146220"/>
              <a:gd name="connsiteY16" fmla="*/ 1043188 h 1107583"/>
              <a:gd name="connsiteX17" fmla="*/ 386366 w 1146220"/>
              <a:gd name="connsiteY17" fmla="*/ 1056067 h 1107583"/>
              <a:gd name="connsiteX18" fmla="*/ 425003 w 1146220"/>
              <a:gd name="connsiteY18" fmla="*/ 1081825 h 1107583"/>
              <a:gd name="connsiteX19" fmla="*/ 502276 w 1146220"/>
              <a:gd name="connsiteY19" fmla="*/ 1107583 h 1107583"/>
              <a:gd name="connsiteX20" fmla="*/ 695459 w 1146220"/>
              <a:gd name="connsiteY20" fmla="*/ 1094704 h 1107583"/>
              <a:gd name="connsiteX21" fmla="*/ 798490 w 1146220"/>
              <a:gd name="connsiteY21" fmla="*/ 1017431 h 1107583"/>
              <a:gd name="connsiteX22" fmla="*/ 824248 w 1146220"/>
              <a:gd name="connsiteY22" fmla="*/ 978794 h 1107583"/>
              <a:gd name="connsiteX23" fmla="*/ 862885 w 1146220"/>
              <a:gd name="connsiteY23" fmla="*/ 953036 h 1107583"/>
              <a:gd name="connsiteX24" fmla="*/ 927279 w 1146220"/>
              <a:gd name="connsiteY24" fmla="*/ 901521 h 1107583"/>
              <a:gd name="connsiteX25" fmla="*/ 1056068 w 1146220"/>
              <a:gd name="connsiteY25" fmla="*/ 759853 h 1107583"/>
              <a:gd name="connsiteX26" fmla="*/ 1081826 w 1146220"/>
              <a:gd name="connsiteY26" fmla="*/ 682580 h 1107583"/>
              <a:gd name="connsiteX27" fmla="*/ 1094704 w 1146220"/>
              <a:gd name="connsiteY27" fmla="*/ 643943 h 1107583"/>
              <a:gd name="connsiteX28" fmla="*/ 1107583 w 1146220"/>
              <a:gd name="connsiteY28" fmla="*/ 579549 h 1107583"/>
              <a:gd name="connsiteX29" fmla="*/ 1120462 w 1146220"/>
              <a:gd name="connsiteY29" fmla="*/ 502276 h 1107583"/>
              <a:gd name="connsiteX30" fmla="*/ 1146220 w 1146220"/>
              <a:gd name="connsiteY30" fmla="*/ 437881 h 1107583"/>
              <a:gd name="connsiteX31" fmla="*/ 1133341 w 1146220"/>
              <a:gd name="connsiteY31" fmla="*/ 321971 h 1107583"/>
              <a:gd name="connsiteX32" fmla="*/ 1094704 w 1146220"/>
              <a:gd name="connsiteY32" fmla="*/ 283335 h 1107583"/>
              <a:gd name="connsiteX33" fmla="*/ 1068947 w 1146220"/>
              <a:gd name="connsiteY33" fmla="*/ 244698 h 1107583"/>
              <a:gd name="connsiteX34" fmla="*/ 1017431 w 1146220"/>
              <a:gd name="connsiteY34" fmla="*/ 154546 h 1107583"/>
              <a:gd name="connsiteX35" fmla="*/ 978795 w 1146220"/>
              <a:gd name="connsiteY35" fmla="*/ 128788 h 1107583"/>
              <a:gd name="connsiteX36" fmla="*/ 927279 w 1146220"/>
              <a:gd name="connsiteY36" fmla="*/ 77273 h 1107583"/>
              <a:gd name="connsiteX37" fmla="*/ 850006 w 1146220"/>
              <a:gd name="connsiteY37" fmla="*/ 51515 h 1107583"/>
              <a:gd name="connsiteX38" fmla="*/ 811369 w 1146220"/>
              <a:gd name="connsiteY38" fmla="*/ 25757 h 1107583"/>
              <a:gd name="connsiteX39" fmla="*/ 734096 w 1146220"/>
              <a:gd name="connsiteY39" fmla="*/ 0 h 1107583"/>
              <a:gd name="connsiteX40" fmla="*/ 489397 w 1146220"/>
              <a:gd name="connsiteY40" fmla="*/ 12878 h 1107583"/>
              <a:gd name="connsiteX41" fmla="*/ 450761 w 1146220"/>
              <a:gd name="connsiteY41" fmla="*/ 25757 h 1107583"/>
              <a:gd name="connsiteX42" fmla="*/ 412124 w 1146220"/>
              <a:gd name="connsiteY42" fmla="*/ 51515 h 1107583"/>
              <a:gd name="connsiteX43" fmla="*/ 386366 w 1146220"/>
              <a:gd name="connsiteY43" fmla="*/ 90152 h 1107583"/>
              <a:gd name="connsiteX44" fmla="*/ 347730 w 1146220"/>
              <a:gd name="connsiteY44" fmla="*/ 115909 h 1107583"/>
              <a:gd name="connsiteX45" fmla="*/ 296214 w 1146220"/>
              <a:gd name="connsiteY45" fmla="*/ 193183 h 11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6220" h="1107583">
                <a:moveTo>
                  <a:pt x="592428" y="115909"/>
                </a:moveTo>
                <a:cubicBezTo>
                  <a:pt x="540913" y="120202"/>
                  <a:pt x="489222" y="122748"/>
                  <a:pt x="437882" y="128788"/>
                </a:cubicBezTo>
                <a:cubicBezTo>
                  <a:pt x="407000" y="132421"/>
                  <a:pt x="353591" y="146641"/>
                  <a:pt x="321972" y="154546"/>
                </a:cubicBezTo>
                <a:cubicBezTo>
                  <a:pt x="309093" y="167425"/>
                  <a:pt x="297712" y="182001"/>
                  <a:pt x="283335" y="193183"/>
                </a:cubicBezTo>
                <a:cubicBezTo>
                  <a:pt x="258899" y="212189"/>
                  <a:pt x="227952" y="222808"/>
                  <a:pt x="206062" y="244698"/>
                </a:cubicBezTo>
                <a:lnTo>
                  <a:pt x="128789" y="321971"/>
                </a:lnTo>
                <a:cubicBezTo>
                  <a:pt x="111617" y="339143"/>
                  <a:pt x="90744" y="353281"/>
                  <a:pt x="77273" y="373487"/>
                </a:cubicBezTo>
                <a:lnTo>
                  <a:pt x="51516" y="412123"/>
                </a:lnTo>
                <a:cubicBezTo>
                  <a:pt x="47223" y="429295"/>
                  <a:pt x="43500" y="446620"/>
                  <a:pt x="38637" y="463639"/>
                </a:cubicBezTo>
                <a:cubicBezTo>
                  <a:pt x="34907" y="476692"/>
                  <a:pt x="29330" y="489179"/>
                  <a:pt x="25758" y="502276"/>
                </a:cubicBezTo>
                <a:cubicBezTo>
                  <a:pt x="16443" y="536429"/>
                  <a:pt x="0" y="605307"/>
                  <a:pt x="0" y="605307"/>
                </a:cubicBezTo>
                <a:cubicBezTo>
                  <a:pt x="4293" y="622479"/>
                  <a:pt x="9039" y="639543"/>
                  <a:pt x="12879" y="656822"/>
                </a:cubicBezTo>
                <a:cubicBezTo>
                  <a:pt x="17628" y="678190"/>
                  <a:pt x="15380" y="701943"/>
                  <a:pt x="25758" y="721216"/>
                </a:cubicBezTo>
                <a:cubicBezTo>
                  <a:pt x="129243" y="913403"/>
                  <a:pt x="66191" y="762247"/>
                  <a:pt x="141668" y="862884"/>
                </a:cubicBezTo>
                <a:cubicBezTo>
                  <a:pt x="156687" y="882909"/>
                  <a:pt x="162604" y="909578"/>
                  <a:pt x="180304" y="927278"/>
                </a:cubicBezTo>
                <a:cubicBezTo>
                  <a:pt x="193880" y="940854"/>
                  <a:pt x="216035" y="942108"/>
                  <a:pt x="231820" y="953036"/>
                </a:cubicBezTo>
                <a:cubicBezTo>
                  <a:pt x="272064" y="980897"/>
                  <a:pt x="301295" y="1027709"/>
                  <a:pt x="347730" y="1043188"/>
                </a:cubicBezTo>
                <a:cubicBezTo>
                  <a:pt x="360609" y="1047481"/>
                  <a:pt x="374224" y="1049996"/>
                  <a:pt x="386366" y="1056067"/>
                </a:cubicBezTo>
                <a:cubicBezTo>
                  <a:pt x="400210" y="1062989"/>
                  <a:pt x="410858" y="1075538"/>
                  <a:pt x="425003" y="1081825"/>
                </a:cubicBezTo>
                <a:cubicBezTo>
                  <a:pt x="449814" y="1092852"/>
                  <a:pt x="502276" y="1107583"/>
                  <a:pt x="502276" y="1107583"/>
                </a:cubicBezTo>
                <a:cubicBezTo>
                  <a:pt x="566670" y="1103290"/>
                  <a:pt x="633718" y="1113495"/>
                  <a:pt x="695459" y="1094704"/>
                </a:cubicBezTo>
                <a:cubicBezTo>
                  <a:pt x="736529" y="1082205"/>
                  <a:pt x="798490" y="1017431"/>
                  <a:pt x="798490" y="1017431"/>
                </a:cubicBezTo>
                <a:cubicBezTo>
                  <a:pt x="807076" y="1004552"/>
                  <a:pt x="813303" y="989739"/>
                  <a:pt x="824248" y="978794"/>
                </a:cubicBezTo>
                <a:cubicBezTo>
                  <a:pt x="835193" y="967849"/>
                  <a:pt x="850502" y="962323"/>
                  <a:pt x="862885" y="953036"/>
                </a:cubicBezTo>
                <a:cubicBezTo>
                  <a:pt x="884876" y="936543"/>
                  <a:pt x="906939" y="920012"/>
                  <a:pt x="927279" y="901521"/>
                </a:cubicBezTo>
                <a:cubicBezTo>
                  <a:pt x="998196" y="837051"/>
                  <a:pt x="1001260" y="828362"/>
                  <a:pt x="1056068" y="759853"/>
                </a:cubicBezTo>
                <a:lnTo>
                  <a:pt x="1081826" y="682580"/>
                </a:lnTo>
                <a:cubicBezTo>
                  <a:pt x="1086119" y="669701"/>
                  <a:pt x="1092042" y="657255"/>
                  <a:pt x="1094704" y="643943"/>
                </a:cubicBezTo>
                <a:cubicBezTo>
                  <a:pt x="1098997" y="622478"/>
                  <a:pt x="1103667" y="601086"/>
                  <a:pt x="1107583" y="579549"/>
                </a:cubicBezTo>
                <a:cubicBezTo>
                  <a:pt x="1112254" y="553857"/>
                  <a:pt x="1113591" y="527469"/>
                  <a:pt x="1120462" y="502276"/>
                </a:cubicBezTo>
                <a:cubicBezTo>
                  <a:pt x="1126545" y="479972"/>
                  <a:pt x="1137634" y="459346"/>
                  <a:pt x="1146220" y="437881"/>
                </a:cubicBezTo>
                <a:cubicBezTo>
                  <a:pt x="1141927" y="399244"/>
                  <a:pt x="1145634" y="358850"/>
                  <a:pt x="1133341" y="321971"/>
                </a:cubicBezTo>
                <a:cubicBezTo>
                  <a:pt x="1127581" y="304692"/>
                  <a:pt x="1106364" y="297327"/>
                  <a:pt x="1094704" y="283335"/>
                </a:cubicBezTo>
                <a:cubicBezTo>
                  <a:pt x="1084795" y="271444"/>
                  <a:pt x="1076626" y="258137"/>
                  <a:pt x="1068947" y="244698"/>
                </a:cubicBezTo>
                <a:cubicBezTo>
                  <a:pt x="1055479" y="221129"/>
                  <a:pt x="1038348" y="175464"/>
                  <a:pt x="1017431" y="154546"/>
                </a:cubicBezTo>
                <a:cubicBezTo>
                  <a:pt x="1006486" y="143601"/>
                  <a:pt x="990547" y="138861"/>
                  <a:pt x="978795" y="128788"/>
                </a:cubicBezTo>
                <a:cubicBezTo>
                  <a:pt x="960357" y="112984"/>
                  <a:pt x="948103" y="89767"/>
                  <a:pt x="927279" y="77273"/>
                </a:cubicBezTo>
                <a:cubicBezTo>
                  <a:pt x="903997" y="63304"/>
                  <a:pt x="872597" y="66576"/>
                  <a:pt x="850006" y="51515"/>
                </a:cubicBezTo>
                <a:cubicBezTo>
                  <a:pt x="837127" y="42929"/>
                  <a:pt x="825514" y="32043"/>
                  <a:pt x="811369" y="25757"/>
                </a:cubicBezTo>
                <a:cubicBezTo>
                  <a:pt x="786558" y="14730"/>
                  <a:pt x="734096" y="0"/>
                  <a:pt x="734096" y="0"/>
                </a:cubicBezTo>
                <a:cubicBezTo>
                  <a:pt x="652530" y="4293"/>
                  <a:pt x="570741" y="5483"/>
                  <a:pt x="489397" y="12878"/>
                </a:cubicBezTo>
                <a:cubicBezTo>
                  <a:pt x="475877" y="14107"/>
                  <a:pt x="462903" y="19686"/>
                  <a:pt x="450761" y="25757"/>
                </a:cubicBezTo>
                <a:cubicBezTo>
                  <a:pt x="436917" y="32679"/>
                  <a:pt x="425003" y="42929"/>
                  <a:pt x="412124" y="51515"/>
                </a:cubicBezTo>
                <a:cubicBezTo>
                  <a:pt x="403538" y="64394"/>
                  <a:pt x="397311" y="79207"/>
                  <a:pt x="386366" y="90152"/>
                </a:cubicBezTo>
                <a:cubicBezTo>
                  <a:pt x="375421" y="101097"/>
                  <a:pt x="357922" y="104260"/>
                  <a:pt x="347730" y="115909"/>
                </a:cubicBezTo>
                <a:cubicBezTo>
                  <a:pt x="327345" y="139207"/>
                  <a:pt x="296214" y="193183"/>
                  <a:pt x="296214" y="193183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9"/>
          </p:cNvCxnSpPr>
          <p:nvPr/>
        </p:nvCxnSpPr>
        <p:spPr>
          <a:xfrm flipV="1">
            <a:off x="3773510" y="1481091"/>
            <a:ext cx="6800045" cy="35090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73510" y="4990092"/>
            <a:ext cx="7057622" cy="3998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9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8" y="-533400"/>
            <a:ext cx="6844852" cy="794747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9823" y="209857"/>
            <a:ext cx="5832340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Solution Approach: </a:t>
            </a:r>
          </a:p>
          <a:p>
            <a:pPr algn="ctr"/>
            <a:r>
              <a:rPr lang="en-US" sz="4100" b="1" dirty="0" smtClean="0"/>
              <a:t>Polynomial approach</a:t>
            </a:r>
            <a:endParaRPr lang="en-US" sz="4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037" y="2156752"/>
            <a:ext cx="5341605" cy="2567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Produces non-feasible results.</a:t>
            </a:r>
          </a:p>
          <a:p>
            <a:endParaRPr lang="en-US" dirty="0" smtClean="0"/>
          </a:p>
          <a:p>
            <a:r>
              <a:rPr lang="en-US" dirty="0" smtClean="0"/>
              <a:t>Within range okay (blue, green)</a:t>
            </a:r>
          </a:p>
          <a:p>
            <a:r>
              <a:rPr lang="en-US" dirty="0" smtClean="0"/>
              <a:t>but beyond is not </a:t>
            </a:r>
          </a:p>
          <a:p>
            <a:pPr lvl="2"/>
            <a:r>
              <a:rPr lang="en-US" dirty="0" smtClean="0"/>
              <a:t>(ex. 142 inches SWE depth).</a:t>
            </a:r>
          </a:p>
          <a:p>
            <a:pPr lvl="1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74276" y="1535420"/>
            <a:ext cx="1558344" cy="17358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27301" y="2286487"/>
            <a:ext cx="3593206" cy="20766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7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80622" y="222557"/>
            <a:ext cx="11179577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Spring Runoff : </a:t>
            </a:r>
            <a:r>
              <a:rPr lang="en-US" dirty="0" smtClean="0"/>
              <a:t>SWE Volume vs Flow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0622" y="927279"/>
            <a:ext cx="10233800" cy="5434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SWE vs Elevation model is built.  Find a use for it.</a:t>
            </a:r>
          </a:p>
          <a:p>
            <a:endParaRPr lang="en-US" dirty="0"/>
          </a:p>
          <a:p>
            <a:r>
              <a:rPr lang="en-US" b="1" dirty="0"/>
              <a:t>Q1: “How does the maximum snow </a:t>
            </a:r>
            <a:r>
              <a:rPr lang="en-US" b="1" dirty="0" smtClean="0"/>
              <a:t>accumulation model </a:t>
            </a:r>
            <a:r>
              <a:rPr lang="en-US" b="1" dirty="0"/>
              <a:t>relate to the quantity of spring runoff?”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Goal.  Compare volume of SWE to yearly peak values of river flow.</a:t>
            </a:r>
          </a:p>
          <a:p>
            <a:pPr lvl="1"/>
            <a:r>
              <a:rPr lang="en-US" dirty="0" smtClean="0"/>
              <a:t>Model A) use April 1</a:t>
            </a:r>
            <a:r>
              <a:rPr lang="en-US" baseline="30000" dirty="0" smtClean="0"/>
              <a:t>st</a:t>
            </a:r>
            <a:r>
              <a:rPr lang="en-US" dirty="0" smtClean="0"/>
              <a:t> SWE values ( date selected for estimated spring runoff period)</a:t>
            </a:r>
          </a:p>
          <a:p>
            <a:pPr lvl="1"/>
            <a:r>
              <a:rPr lang="en-US" dirty="0" smtClean="0"/>
              <a:t>Model B) use yearly peak SWE values.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Reasoning: snow </a:t>
            </a:r>
            <a:r>
              <a:rPr lang="en-US" sz="2400" dirty="0"/>
              <a:t>does not just accumulate then melt.  You get periods of melt mixed in with </a:t>
            </a:r>
            <a:r>
              <a:rPr lang="en-US" sz="2400" dirty="0" smtClean="0"/>
              <a:t>accumulation.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80622" y="222557"/>
            <a:ext cx="11179577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Spring Runoff : </a:t>
            </a:r>
            <a:r>
              <a:rPr lang="en-US" dirty="0" smtClean="0"/>
              <a:t>River Flow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442" y="1113461"/>
            <a:ext cx="10233800" cy="5022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River Flow Site: United </a:t>
            </a:r>
            <a:r>
              <a:rPr lang="en-US" dirty="0"/>
              <a:t>States Geological Survey (USGS) services for the Logan River Above State Dam, site ID 10109000, </a:t>
            </a:r>
            <a:r>
              <a:rPr lang="en-US" dirty="0" smtClean="0"/>
              <a:t>location.</a:t>
            </a:r>
          </a:p>
          <a:p>
            <a:r>
              <a:rPr lang="en-US" dirty="0" smtClean="0"/>
              <a:t>Peak river flow </a:t>
            </a:r>
            <a:r>
              <a:rPr lang="en-US" dirty="0"/>
              <a:t>are </a:t>
            </a:r>
            <a:r>
              <a:rPr lang="en-US" dirty="0" smtClean="0"/>
              <a:t>synonymous with flooding events.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847" y="3940374"/>
            <a:ext cx="6308047" cy="2466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22" y="2664966"/>
            <a:ext cx="6321472" cy="10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45284"/>
            <a:ext cx="6644426" cy="21213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Spring Runoff : </a:t>
            </a:r>
          </a:p>
          <a:p>
            <a:pPr algn="ctr"/>
            <a:r>
              <a:rPr lang="en-US" sz="4100" dirty="0" smtClean="0"/>
              <a:t>Peak SWE Volume vs Flow</a:t>
            </a:r>
            <a:endParaRPr lang="en-US" sz="4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47" y="0"/>
            <a:ext cx="530034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46" y="1806828"/>
            <a:ext cx="5024101" cy="2031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73" y="4200051"/>
            <a:ext cx="5029480" cy="24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866" y="3379116"/>
            <a:ext cx="4305300" cy="2238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866" y="1054646"/>
            <a:ext cx="4305300" cy="21526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0622" y="222557"/>
            <a:ext cx="11179577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Spring Runoff : </a:t>
            </a:r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9014"/>
            <a:ext cx="5937161" cy="2684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95268"/>
            <a:ext cx="6072797" cy="276273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34866" y="5779499"/>
            <a:ext cx="4668183" cy="713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Using </a:t>
            </a:r>
            <a:r>
              <a:rPr lang="en-US" sz="2400" dirty="0" smtClean="0">
                <a:solidFill>
                  <a:srgbClr val="92D050"/>
                </a:solidFill>
              </a:rPr>
              <a:t>Peak SWE </a:t>
            </a:r>
            <a:r>
              <a:rPr lang="en-US" sz="2000" dirty="0" smtClean="0"/>
              <a:t>values did a </a:t>
            </a:r>
            <a:r>
              <a:rPr lang="en-US" sz="2400" dirty="0" smtClean="0">
                <a:solidFill>
                  <a:srgbClr val="92D050"/>
                </a:solidFill>
              </a:rPr>
              <a:t>better job </a:t>
            </a:r>
            <a:r>
              <a:rPr lang="en-US" sz="2000" dirty="0" smtClean="0"/>
              <a:t>of predicting stream flow peak</a:t>
            </a:r>
          </a:p>
          <a:p>
            <a:pPr lvl="1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0392631" y="2935742"/>
            <a:ext cx="1391777" cy="387007"/>
          </a:xfrm>
          <a:custGeom>
            <a:avLst/>
            <a:gdLst>
              <a:gd name="connsiteX0" fmla="*/ 528654 w 1391777"/>
              <a:gd name="connsiteY0" fmla="*/ 13520 h 387007"/>
              <a:gd name="connsiteX1" fmla="*/ 193803 w 1391777"/>
              <a:gd name="connsiteY1" fmla="*/ 13520 h 387007"/>
              <a:gd name="connsiteX2" fmla="*/ 103651 w 1391777"/>
              <a:gd name="connsiteY2" fmla="*/ 39278 h 387007"/>
              <a:gd name="connsiteX3" fmla="*/ 26377 w 1391777"/>
              <a:gd name="connsiteY3" fmla="*/ 90793 h 387007"/>
              <a:gd name="connsiteX4" fmla="*/ 620 w 1391777"/>
              <a:gd name="connsiteY4" fmla="*/ 129430 h 387007"/>
              <a:gd name="connsiteX5" fmla="*/ 13499 w 1391777"/>
              <a:gd name="connsiteY5" fmla="*/ 193824 h 387007"/>
              <a:gd name="connsiteX6" fmla="*/ 103651 w 1391777"/>
              <a:gd name="connsiteY6" fmla="*/ 296855 h 387007"/>
              <a:gd name="connsiteX7" fmla="*/ 142287 w 1391777"/>
              <a:gd name="connsiteY7" fmla="*/ 309734 h 387007"/>
              <a:gd name="connsiteX8" fmla="*/ 193803 w 1391777"/>
              <a:gd name="connsiteY8" fmla="*/ 335492 h 387007"/>
              <a:gd name="connsiteX9" fmla="*/ 322592 w 1391777"/>
              <a:gd name="connsiteY9" fmla="*/ 348371 h 387007"/>
              <a:gd name="connsiteX10" fmla="*/ 567290 w 1391777"/>
              <a:gd name="connsiteY10" fmla="*/ 387007 h 387007"/>
              <a:gd name="connsiteX11" fmla="*/ 953656 w 1391777"/>
              <a:gd name="connsiteY11" fmla="*/ 374128 h 387007"/>
              <a:gd name="connsiteX12" fmla="*/ 1005172 w 1391777"/>
              <a:gd name="connsiteY12" fmla="*/ 361250 h 387007"/>
              <a:gd name="connsiteX13" fmla="*/ 1159718 w 1391777"/>
              <a:gd name="connsiteY13" fmla="*/ 335492 h 387007"/>
              <a:gd name="connsiteX14" fmla="*/ 1198355 w 1391777"/>
              <a:gd name="connsiteY14" fmla="*/ 322613 h 387007"/>
              <a:gd name="connsiteX15" fmla="*/ 1262749 w 1391777"/>
              <a:gd name="connsiteY15" fmla="*/ 271097 h 387007"/>
              <a:gd name="connsiteX16" fmla="*/ 1340023 w 1391777"/>
              <a:gd name="connsiteY16" fmla="*/ 219582 h 387007"/>
              <a:gd name="connsiteX17" fmla="*/ 1378659 w 1391777"/>
              <a:gd name="connsiteY17" fmla="*/ 193824 h 387007"/>
              <a:gd name="connsiteX18" fmla="*/ 1378659 w 1391777"/>
              <a:gd name="connsiteY18" fmla="*/ 103672 h 387007"/>
              <a:gd name="connsiteX19" fmla="*/ 1340023 w 1391777"/>
              <a:gd name="connsiteY19" fmla="*/ 65035 h 387007"/>
              <a:gd name="connsiteX20" fmla="*/ 1288507 w 1391777"/>
              <a:gd name="connsiteY20" fmla="*/ 39278 h 387007"/>
              <a:gd name="connsiteX21" fmla="*/ 1249870 w 1391777"/>
              <a:gd name="connsiteY21" fmla="*/ 26399 h 387007"/>
              <a:gd name="connsiteX22" fmla="*/ 1146839 w 1391777"/>
              <a:gd name="connsiteY22" fmla="*/ 13520 h 387007"/>
              <a:gd name="connsiteX23" fmla="*/ 1082445 w 1391777"/>
              <a:gd name="connsiteY23" fmla="*/ 641 h 387007"/>
              <a:gd name="connsiteX24" fmla="*/ 773352 w 1391777"/>
              <a:gd name="connsiteY24" fmla="*/ 13520 h 387007"/>
              <a:gd name="connsiteX25" fmla="*/ 696079 w 1391777"/>
              <a:gd name="connsiteY25" fmla="*/ 26399 h 387007"/>
              <a:gd name="connsiteX26" fmla="*/ 309713 w 1391777"/>
              <a:gd name="connsiteY26" fmla="*/ 26399 h 38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91777" h="387007">
                <a:moveTo>
                  <a:pt x="528654" y="13520"/>
                </a:moveTo>
                <a:cubicBezTo>
                  <a:pt x="357479" y="-2041"/>
                  <a:pt x="386982" y="-6815"/>
                  <a:pt x="193803" y="13520"/>
                </a:cubicBezTo>
                <a:cubicBezTo>
                  <a:pt x="185574" y="14386"/>
                  <a:pt x="115780" y="32540"/>
                  <a:pt x="103651" y="39278"/>
                </a:cubicBezTo>
                <a:cubicBezTo>
                  <a:pt x="76590" y="54312"/>
                  <a:pt x="26377" y="90793"/>
                  <a:pt x="26377" y="90793"/>
                </a:cubicBezTo>
                <a:cubicBezTo>
                  <a:pt x="17791" y="103672"/>
                  <a:pt x="2540" y="114071"/>
                  <a:pt x="620" y="129430"/>
                </a:cubicBezTo>
                <a:cubicBezTo>
                  <a:pt x="-2095" y="151151"/>
                  <a:pt x="4441" y="173896"/>
                  <a:pt x="13499" y="193824"/>
                </a:cubicBezTo>
                <a:cubicBezTo>
                  <a:pt x="36227" y="243826"/>
                  <a:pt x="57943" y="274001"/>
                  <a:pt x="103651" y="296855"/>
                </a:cubicBezTo>
                <a:cubicBezTo>
                  <a:pt x="115793" y="302926"/>
                  <a:pt x="129809" y="304386"/>
                  <a:pt x="142287" y="309734"/>
                </a:cubicBezTo>
                <a:cubicBezTo>
                  <a:pt x="159934" y="317297"/>
                  <a:pt x="175030" y="331469"/>
                  <a:pt x="193803" y="335492"/>
                </a:cubicBezTo>
                <a:cubicBezTo>
                  <a:pt x="235989" y="344532"/>
                  <a:pt x="279662" y="344078"/>
                  <a:pt x="322592" y="348371"/>
                </a:cubicBezTo>
                <a:cubicBezTo>
                  <a:pt x="489500" y="381752"/>
                  <a:pt x="407868" y="369293"/>
                  <a:pt x="567290" y="387007"/>
                </a:cubicBezTo>
                <a:cubicBezTo>
                  <a:pt x="696079" y="382714"/>
                  <a:pt x="825018" y="381695"/>
                  <a:pt x="953656" y="374128"/>
                </a:cubicBezTo>
                <a:cubicBezTo>
                  <a:pt x="971326" y="373089"/>
                  <a:pt x="987757" y="364416"/>
                  <a:pt x="1005172" y="361250"/>
                </a:cubicBezTo>
                <a:cubicBezTo>
                  <a:pt x="1085128" y="346713"/>
                  <a:pt x="1088536" y="353288"/>
                  <a:pt x="1159718" y="335492"/>
                </a:cubicBezTo>
                <a:cubicBezTo>
                  <a:pt x="1172888" y="332199"/>
                  <a:pt x="1185476" y="326906"/>
                  <a:pt x="1198355" y="322613"/>
                </a:cubicBezTo>
                <a:cubicBezTo>
                  <a:pt x="1255961" y="236205"/>
                  <a:pt x="1188102" y="320862"/>
                  <a:pt x="1262749" y="271097"/>
                </a:cubicBezTo>
                <a:cubicBezTo>
                  <a:pt x="1359220" y="206784"/>
                  <a:pt x="1248155" y="250205"/>
                  <a:pt x="1340023" y="219582"/>
                </a:cubicBezTo>
                <a:cubicBezTo>
                  <a:pt x="1352902" y="210996"/>
                  <a:pt x="1370073" y="206703"/>
                  <a:pt x="1378659" y="193824"/>
                </a:cubicBezTo>
                <a:cubicBezTo>
                  <a:pt x="1396262" y="167419"/>
                  <a:pt x="1396038" y="129740"/>
                  <a:pt x="1378659" y="103672"/>
                </a:cubicBezTo>
                <a:cubicBezTo>
                  <a:pt x="1368556" y="88517"/>
                  <a:pt x="1354844" y="75621"/>
                  <a:pt x="1340023" y="65035"/>
                </a:cubicBezTo>
                <a:cubicBezTo>
                  <a:pt x="1324400" y="53876"/>
                  <a:pt x="1306153" y="46841"/>
                  <a:pt x="1288507" y="39278"/>
                </a:cubicBezTo>
                <a:cubicBezTo>
                  <a:pt x="1276029" y="33930"/>
                  <a:pt x="1263227" y="28828"/>
                  <a:pt x="1249870" y="26399"/>
                </a:cubicBezTo>
                <a:cubicBezTo>
                  <a:pt x="1215817" y="20208"/>
                  <a:pt x="1181047" y="18783"/>
                  <a:pt x="1146839" y="13520"/>
                </a:cubicBezTo>
                <a:cubicBezTo>
                  <a:pt x="1125204" y="10191"/>
                  <a:pt x="1103910" y="4934"/>
                  <a:pt x="1082445" y="641"/>
                </a:cubicBezTo>
                <a:cubicBezTo>
                  <a:pt x="979414" y="4934"/>
                  <a:pt x="876244" y="6660"/>
                  <a:pt x="773352" y="13520"/>
                </a:cubicBezTo>
                <a:cubicBezTo>
                  <a:pt x="747297" y="15257"/>
                  <a:pt x="722182" y="25674"/>
                  <a:pt x="696079" y="26399"/>
                </a:cubicBezTo>
                <a:cubicBezTo>
                  <a:pt x="567340" y="29975"/>
                  <a:pt x="438502" y="26399"/>
                  <a:pt x="309713" y="26399"/>
                </a:cubicBezTo>
              </a:path>
            </a:pathLst>
          </a:cu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392630" y="5283130"/>
            <a:ext cx="1391777" cy="387007"/>
          </a:xfrm>
          <a:custGeom>
            <a:avLst/>
            <a:gdLst>
              <a:gd name="connsiteX0" fmla="*/ 528654 w 1391777"/>
              <a:gd name="connsiteY0" fmla="*/ 13520 h 387007"/>
              <a:gd name="connsiteX1" fmla="*/ 193803 w 1391777"/>
              <a:gd name="connsiteY1" fmla="*/ 13520 h 387007"/>
              <a:gd name="connsiteX2" fmla="*/ 103651 w 1391777"/>
              <a:gd name="connsiteY2" fmla="*/ 39278 h 387007"/>
              <a:gd name="connsiteX3" fmla="*/ 26377 w 1391777"/>
              <a:gd name="connsiteY3" fmla="*/ 90793 h 387007"/>
              <a:gd name="connsiteX4" fmla="*/ 620 w 1391777"/>
              <a:gd name="connsiteY4" fmla="*/ 129430 h 387007"/>
              <a:gd name="connsiteX5" fmla="*/ 13499 w 1391777"/>
              <a:gd name="connsiteY5" fmla="*/ 193824 h 387007"/>
              <a:gd name="connsiteX6" fmla="*/ 103651 w 1391777"/>
              <a:gd name="connsiteY6" fmla="*/ 296855 h 387007"/>
              <a:gd name="connsiteX7" fmla="*/ 142287 w 1391777"/>
              <a:gd name="connsiteY7" fmla="*/ 309734 h 387007"/>
              <a:gd name="connsiteX8" fmla="*/ 193803 w 1391777"/>
              <a:gd name="connsiteY8" fmla="*/ 335492 h 387007"/>
              <a:gd name="connsiteX9" fmla="*/ 322592 w 1391777"/>
              <a:gd name="connsiteY9" fmla="*/ 348371 h 387007"/>
              <a:gd name="connsiteX10" fmla="*/ 567290 w 1391777"/>
              <a:gd name="connsiteY10" fmla="*/ 387007 h 387007"/>
              <a:gd name="connsiteX11" fmla="*/ 953656 w 1391777"/>
              <a:gd name="connsiteY11" fmla="*/ 374128 h 387007"/>
              <a:gd name="connsiteX12" fmla="*/ 1005172 w 1391777"/>
              <a:gd name="connsiteY12" fmla="*/ 361250 h 387007"/>
              <a:gd name="connsiteX13" fmla="*/ 1159718 w 1391777"/>
              <a:gd name="connsiteY13" fmla="*/ 335492 h 387007"/>
              <a:gd name="connsiteX14" fmla="*/ 1198355 w 1391777"/>
              <a:gd name="connsiteY14" fmla="*/ 322613 h 387007"/>
              <a:gd name="connsiteX15" fmla="*/ 1262749 w 1391777"/>
              <a:gd name="connsiteY15" fmla="*/ 271097 h 387007"/>
              <a:gd name="connsiteX16" fmla="*/ 1340023 w 1391777"/>
              <a:gd name="connsiteY16" fmla="*/ 219582 h 387007"/>
              <a:gd name="connsiteX17" fmla="*/ 1378659 w 1391777"/>
              <a:gd name="connsiteY17" fmla="*/ 193824 h 387007"/>
              <a:gd name="connsiteX18" fmla="*/ 1378659 w 1391777"/>
              <a:gd name="connsiteY18" fmla="*/ 103672 h 387007"/>
              <a:gd name="connsiteX19" fmla="*/ 1340023 w 1391777"/>
              <a:gd name="connsiteY19" fmla="*/ 65035 h 387007"/>
              <a:gd name="connsiteX20" fmla="*/ 1288507 w 1391777"/>
              <a:gd name="connsiteY20" fmla="*/ 39278 h 387007"/>
              <a:gd name="connsiteX21" fmla="*/ 1249870 w 1391777"/>
              <a:gd name="connsiteY21" fmla="*/ 26399 h 387007"/>
              <a:gd name="connsiteX22" fmla="*/ 1146839 w 1391777"/>
              <a:gd name="connsiteY22" fmla="*/ 13520 h 387007"/>
              <a:gd name="connsiteX23" fmla="*/ 1082445 w 1391777"/>
              <a:gd name="connsiteY23" fmla="*/ 641 h 387007"/>
              <a:gd name="connsiteX24" fmla="*/ 773352 w 1391777"/>
              <a:gd name="connsiteY24" fmla="*/ 13520 h 387007"/>
              <a:gd name="connsiteX25" fmla="*/ 696079 w 1391777"/>
              <a:gd name="connsiteY25" fmla="*/ 26399 h 387007"/>
              <a:gd name="connsiteX26" fmla="*/ 309713 w 1391777"/>
              <a:gd name="connsiteY26" fmla="*/ 26399 h 38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91777" h="387007">
                <a:moveTo>
                  <a:pt x="528654" y="13520"/>
                </a:moveTo>
                <a:cubicBezTo>
                  <a:pt x="357479" y="-2041"/>
                  <a:pt x="386982" y="-6815"/>
                  <a:pt x="193803" y="13520"/>
                </a:cubicBezTo>
                <a:cubicBezTo>
                  <a:pt x="185574" y="14386"/>
                  <a:pt x="115780" y="32540"/>
                  <a:pt x="103651" y="39278"/>
                </a:cubicBezTo>
                <a:cubicBezTo>
                  <a:pt x="76590" y="54312"/>
                  <a:pt x="26377" y="90793"/>
                  <a:pt x="26377" y="90793"/>
                </a:cubicBezTo>
                <a:cubicBezTo>
                  <a:pt x="17791" y="103672"/>
                  <a:pt x="2540" y="114071"/>
                  <a:pt x="620" y="129430"/>
                </a:cubicBezTo>
                <a:cubicBezTo>
                  <a:pt x="-2095" y="151151"/>
                  <a:pt x="4441" y="173896"/>
                  <a:pt x="13499" y="193824"/>
                </a:cubicBezTo>
                <a:cubicBezTo>
                  <a:pt x="36227" y="243826"/>
                  <a:pt x="57943" y="274001"/>
                  <a:pt x="103651" y="296855"/>
                </a:cubicBezTo>
                <a:cubicBezTo>
                  <a:pt x="115793" y="302926"/>
                  <a:pt x="129809" y="304386"/>
                  <a:pt x="142287" y="309734"/>
                </a:cubicBezTo>
                <a:cubicBezTo>
                  <a:pt x="159934" y="317297"/>
                  <a:pt x="175030" y="331469"/>
                  <a:pt x="193803" y="335492"/>
                </a:cubicBezTo>
                <a:cubicBezTo>
                  <a:pt x="235989" y="344532"/>
                  <a:pt x="279662" y="344078"/>
                  <a:pt x="322592" y="348371"/>
                </a:cubicBezTo>
                <a:cubicBezTo>
                  <a:pt x="489500" y="381752"/>
                  <a:pt x="407868" y="369293"/>
                  <a:pt x="567290" y="387007"/>
                </a:cubicBezTo>
                <a:cubicBezTo>
                  <a:pt x="696079" y="382714"/>
                  <a:pt x="825018" y="381695"/>
                  <a:pt x="953656" y="374128"/>
                </a:cubicBezTo>
                <a:cubicBezTo>
                  <a:pt x="971326" y="373089"/>
                  <a:pt x="987757" y="364416"/>
                  <a:pt x="1005172" y="361250"/>
                </a:cubicBezTo>
                <a:cubicBezTo>
                  <a:pt x="1085128" y="346713"/>
                  <a:pt x="1088536" y="353288"/>
                  <a:pt x="1159718" y="335492"/>
                </a:cubicBezTo>
                <a:cubicBezTo>
                  <a:pt x="1172888" y="332199"/>
                  <a:pt x="1185476" y="326906"/>
                  <a:pt x="1198355" y="322613"/>
                </a:cubicBezTo>
                <a:cubicBezTo>
                  <a:pt x="1255961" y="236205"/>
                  <a:pt x="1188102" y="320862"/>
                  <a:pt x="1262749" y="271097"/>
                </a:cubicBezTo>
                <a:cubicBezTo>
                  <a:pt x="1359220" y="206784"/>
                  <a:pt x="1248155" y="250205"/>
                  <a:pt x="1340023" y="219582"/>
                </a:cubicBezTo>
                <a:cubicBezTo>
                  <a:pt x="1352902" y="210996"/>
                  <a:pt x="1370073" y="206703"/>
                  <a:pt x="1378659" y="193824"/>
                </a:cubicBezTo>
                <a:cubicBezTo>
                  <a:pt x="1396262" y="167419"/>
                  <a:pt x="1396038" y="129740"/>
                  <a:pt x="1378659" y="103672"/>
                </a:cubicBezTo>
                <a:cubicBezTo>
                  <a:pt x="1368556" y="88517"/>
                  <a:pt x="1354844" y="75621"/>
                  <a:pt x="1340023" y="65035"/>
                </a:cubicBezTo>
                <a:cubicBezTo>
                  <a:pt x="1324400" y="53876"/>
                  <a:pt x="1306153" y="46841"/>
                  <a:pt x="1288507" y="39278"/>
                </a:cubicBezTo>
                <a:cubicBezTo>
                  <a:pt x="1276029" y="33930"/>
                  <a:pt x="1263227" y="28828"/>
                  <a:pt x="1249870" y="26399"/>
                </a:cubicBezTo>
                <a:cubicBezTo>
                  <a:pt x="1215817" y="20208"/>
                  <a:pt x="1181047" y="18783"/>
                  <a:pt x="1146839" y="13520"/>
                </a:cubicBezTo>
                <a:cubicBezTo>
                  <a:pt x="1125204" y="10191"/>
                  <a:pt x="1103910" y="4934"/>
                  <a:pt x="1082445" y="641"/>
                </a:cubicBezTo>
                <a:cubicBezTo>
                  <a:pt x="979414" y="4934"/>
                  <a:pt x="876244" y="6660"/>
                  <a:pt x="773352" y="13520"/>
                </a:cubicBezTo>
                <a:cubicBezTo>
                  <a:pt x="747297" y="15257"/>
                  <a:pt x="722182" y="25674"/>
                  <a:pt x="696079" y="26399"/>
                </a:cubicBezTo>
                <a:cubicBezTo>
                  <a:pt x="567340" y="29975"/>
                  <a:pt x="438502" y="26399"/>
                  <a:pt x="309713" y="26399"/>
                </a:cubicBezTo>
              </a:path>
            </a:pathLst>
          </a:cu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0622" y="222557"/>
            <a:ext cx="11179577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Introduction and Objective: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0622" y="1339403"/>
            <a:ext cx="10233800" cy="5022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Slides:</a:t>
            </a:r>
          </a:p>
          <a:p>
            <a:pPr lvl="1"/>
            <a:r>
              <a:rPr lang="en-US" dirty="0" smtClean="0"/>
              <a:t>Describe Problem</a:t>
            </a:r>
          </a:p>
          <a:p>
            <a:pPr lvl="1"/>
            <a:r>
              <a:rPr lang="en-US" dirty="0" smtClean="0"/>
              <a:t>Data Analysis and Accumulation</a:t>
            </a:r>
          </a:p>
          <a:p>
            <a:pPr lvl="1"/>
            <a:r>
              <a:rPr lang="en-US" dirty="0" smtClean="0"/>
              <a:t>Solution Approach – Regression Analysis</a:t>
            </a:r>
          </a:p>
          <a:p>
            <a:pPr lvl="1"/>
            <a:r>
              <a:rPr lang="en-US" dirty="0" smtClean="0"/>
              <a:t>SWE Volume vs Peak River Flow</a:t>
            </a:r>
          </a:p>
          <a:p>
            <a:pPr lvl="1"/>
            <a:endParaRPr lang="en-US" dirty="0" smtClean="0"/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Build a model that predicts SWE volume without using the spline interpolation tool.</a:t>
            </a:r>
          </a:p>
          <a:p>
            <a:pPr lvl="1"/>
            <a:r>
              <a:rPr lang="en-US" dirty="0"/>
              <a:t>Compare SWE volume to spring runoff peak values.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0622" y="222557"/>
            <a:ext cx="11179577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Finishing Remarks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0622" y="1339403"/>
            <a:ext cx="10233800" cy="5022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Spline interpolation doesn’t always work.</a:t>
            </a:r>
          </a:p>
          <a:p>
            <a:r>
              <a:rPr lang="en-US" dirty="0" smtClean="0"/>
              <a:t>Build model that compares SWE to elevation.</a:t>
            </a:r>
          </a:p>
          <a:p>
            <a:r>
              <a:rPr lang="en-US" dirty="0" smtClean="0"/>
              <a:t>Found peak SWE values predict peak stream flow better.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0622" y="222557"/>
            <a:ext cx="11179577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Acknowledgments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0622" y="1339403"/>
            <a:ext cx="10233800" cy="1429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Professor David Tarboton.  </a:t>
            </a:r>
            <a:r>
              <a:rPr lang="en-US" dirty="0"/>
              <a:t>Utah State </a:t>
            </a:r>
            <a:r>
              <a:rPr lang="en-US" dirty="0" smtClean="0"/>
              <a:t>University.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Professor David </a:t>
            </a:r>
            <a:r>
              <a:rPr lang="en-US" dirty="0" err="1" smtClean="0"/>
              <a:t>Madiment</a:t>
            </a:r>
            <a:r>
              <a:rPr lang="en-US" dirty="0" smtClean="0"/>
              <a:t>.  </a:t>
            </a:r>
            <a:r>
              <a:rPr lang="en-US" dirty="0"/>
              <a:t>University of </a:t>
            </a:r>
            <a:r>
              <a:rPr lang="en-US" dirty="0" smtClean="0"/>
              <a:t>Texas.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414" y="2929861"/>
            <a:ext cx="11179577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References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9382" y="3833163"/>
            <a:ext cx="11682211" cy="2335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SNOTEL. NRCS. Retrieved 01 Nov 2015</a:t>
            </a:r>
            <a:r>
              <a:rPr lang="en-US" sz="2000" dirty="0"/>
              <a:t>.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://www.nrcs.usda.gov/wps/portal/nrcs/site/national/home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CUAHSI. HydroShare Software. Retrieved 30 Nov 2015.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://www.hydroshare.org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MySQL.  MySQL Software. Retrieved 30 Nov 2015</a:t>
            </a:r>
            <a:r>
              <a:rPr lang="en-US" sz="2000" dirty="0"/>
              <a:t>.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://www.mysql.com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r>
              <a:rPr lang="en-US" sz="2000" dirty="0" err="1" smtClean="0"/>
              <a:t>Esri</a:t>
            </a:r>
            <a:r>
              <a:rPr lang="en-US" sz="2000" dirty="0" smtClean="0"/>
              <a:t>. ArcGIS Software. Retrieved 30 Nov 2015</a:t>
            </a:r>
            <a:r>
              <a:rPr lang="en-US" sz="2000" dirty="0"/>
              <a:t>. </a:t>
            </a: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://www.arcgis.com/features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67" y="1416678"/>
            <a:ext cx="6222767" cy="5125790"/>
          </a:xfrm>
        </p:spPr>
        <p:txBody>
          <a:bodyPr>
            <a:normAutofit/>
          </a:bodyPr>
          <a:lstStyle/>
          <a:p>
            <a:r>
              <a:rPr lang="en-US" dirty="0" smtClean="0"/>
              <a:t>Snow </a:t>
            </a:r>
            <a:r>
              <a:rPr lang="en-US" dirty="0"/>
              <a:t>Water Equivalent (SWE) is the amount of water contained within a snowpack.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be thought of as the depth of water that would theoretically result if a snowpack melted instantaneously.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SWE </a:t>
            </a:r>
            <a:r>
              <a:rPr lang="en-US" b="1" dirty="0"/>
              <a:t>(m) </a:t>
            </a:r>
            <a:r>
              <a:rPr lang="en-US" dirty="0"/>
              <a:t>= </a:t>
            </a:r>
            <a:r>
              <a:rPr lang="en-US" u="sng" dirty="0"/>
              <a:t>snow depth </a:t>
            </a:r>
            <a:r>
              <a:rPr lang="en-US" dirty="0"/>
              <a:t>(m) x </a:t>
            </a:r>
            <a:r>
              <a:rPr lang="en-US" u="sng" dirty="0"/>
              <a:t>snow density</a:t>
            </a:r>
            <a:r>
              <a:rPr lang="en-US" dirty="0"/>
              <a:t> (kg/m3) / </a:t>
            </a:r>
            <a:r>
              <a:rPr lang="en-US" u="sng" dirty="0"/>
              <a:t>water density </a:t>
            </a:r>
            <a:r>
              <a:rPr lang="en-US" dirty="0"/>
              <a:t>(kg/m3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density based on air temperature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4462" y="126919"/>
            <a:ext cx="599057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dirty="0" smtClean="0"/>
              <a:t>Problem: </a:t>
            </a:r>
            <a:br>
              <a:rPr lang="en-US" b="1" u="sng" dirty="0" smtClean="0"/>
            </a:br>
            <a:r>
              <a:rPr lang="en-US" sz="3600" dirty="0" smtClean="0"/>
              <a:t>Lack of Data to Work With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30" y="-106732"/>
            <a:ext cx="5584770" cy="72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48" y="-184005"/>
            <a:ext cx="5584770" cy="72260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06" y="1508358"/>
            <a:ext cx="5802217" cy="225397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SNOTEL</a:t>
            </a:r>
            <a:r>
              <a:rPr lang="en-US" dirty="0">
                <a:latin typeface="Century Gothic" panose="020B0502020202020204" pitchFamily="34" charset="0"/>
              </a:rPr>
              <a:t> is an automated system of snowpack and related climate sensors operated by the Natural Resources Conservation Service (NRCS) of the United States Department of Agriculture in the Western United States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9171257" y="3018532"/>
            <a:ext cx="489398" cy="425003"/>
          </a:xfrm>
          <a:custGeom>
            <a:avLst/>
            <a:gdLst>
              <a:gd name="connsiteX0" fmla="*/ 167426 w 489398"/>
              <a:gd name="connsiteY0" fmla="*/ 0 h 425003"/>
              <a:gd name="connsiteX1" fmla="*/ 90153 w 489398"/>
              <a:gd name="connsiteY1" fmla="*/ 12879 h 425003"/>
              <a:gd name="connsiteX2" fmla="*/ 38637 w 489398"/>
              <a:gd name="connsiteY2" fmla="*/ 77273 h 425003"/>
              <a:gd name="connsiteX3" fmla="*/ 0 w 489398"/>
              <a:gd name="connsiteY3" fmla="*/ 154546 h 425003"/>
              <a:gd name="connsiteX4" fmla="*/ 12879 w 489398"/>
              <a:gd name="connsiteY4" fmla="*/ 257577 h 425003"/>
              <a:gd name="connsiteX5" fmla="*/ 77274 w 489398"/>
              <a:gd name="connsiteY5" fmla="*/ 334851 h 425003"/>
              <a:gd name="connsiteX6" fmla="*/ 167426 w 489398"/>
              <a:gd name="connsiteY6" fmla="*/ 386366 h 425003"/>
              <a:gd name="connsiteX7" fmla="*/ 257578 w 489398"/>
              <a:gd name="connsiteY7" fmla="*/ 425003 h 425003"/>
              <a:gd name="connsiteX8" fmla="*/ 334851 w 489398"/>
              <a:gd name="connsiteY8" fmla="*/ 399245 h 425003"/>
              <a:gd name="connsiteX9" fmla="*/ 373488 w 489398"/>
              <a:gd name="connsiteY9" fmla="*/ 373487 h 425003"/>
              <a:gd name="connsiteX10" fmla="*/ 476519 w 489398"/>
              <a:gd name="connsiteY10" fmla="*/ 244698 h 425003"/>
              <a:gd name="connsiteX11" fmla="*/ 489398 w 489398"/>
              <a:gd name="connsiteY11" fmla="*/ 206062 h 425003"/>
              <a:gd name="connsiteX12" fmla="*/ 476519 w 489398"/>
              <a:gd name="connsiteY12" fmla="*/ 90152 h 425003"/>
              <a:gd name="connsiteX13" fmla="*/ 437882 w 489398"/>
              <a:gd name="connsiteY13" fmla="*/ 77273 h 425003"/>
              <a:gd name="connsiteX14" fmla="*/ 399246 w 489398"/>
              <a:gd name="connsiteY14" fmla="*/ 51515 h 425003"/>
              <a:gd name="connsiteX15" fmla="*/ 321972 w 489398"/>
              <a:gd name="connsiteY15" fmla="*/ 25758 h 425003"/>
              <a:gd name="connsiteX16" fmla="*/ 128789 w 489398"/>
              <a:gd name="connsiteY16" fmla="*/ 51515 h 425003"/>
              <a:gd name="connsiteX17" fmla="*/ 90153 w 489398"/>
              <a:gd name="connsiteY17" fmla="*/ 77273 h 425003"/>
              <a:gd name="connsiteX18" fmla="*/ 64395 w 489398"/>
              <a:gd name="connsiteY18" fmla="*/ 103031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398" h="425003">
                <a:moveTo>
                  <a:pt x="167426" y="0"/>
                </a:moveTo>
                <a:cubicBezTo>
                  <a:pt x="141668" y="4293"/>
                  <a:pt x="114926" y="4621"/>
                  <a:pt x="90153" y="12879"/>
                </a:cubicBezTo>
                <a:cubicBezTo>
                  <a:pt x="38047" y="30247"/>
                  <a:pt x="58317" y="37914"/>
                  <a:pt x="38637" y="77273"/>
                </a:cubicBezTo>
                <a:cubicBezTo>
                  <a:pt x="-11297" y="177140"/>
                  <a:pt x="32373" y="57431"/>
                  <a:pt x="0" y="154546"/>
                </a:cubicBezTo>
                <a:cubicBezTo>
                  <a:pt x="4293" y="188890"/>
                  <a:pt x="3772" y="224186"/>
                  <a:pt x="12879" y="257577"/>
                </a:cubicBezTo>
                <a:cubicBezTo>
                  <a:pt x="18942" y="279808"/>
                  <a:pt x="62755" y="322406"/>
                  <a:pt x="77274" y="334851"/>
                </a:cubicBezTo>
                <a:cubicBezTo>
                  <a:pt x="144786" y="392719"/>
                  <a:pt x="105177" y="359688"/>
                  <a:pt x="167426" y="386366"/>
                </a:cubicBezTo>
                <a:cubicBezTo>
                  <a:pt x="278827" y="434110"/>
                  <a:pt x="166967" y="394799"/>
                  <a:pt x="257578" y="425003"/>
                </a:cubicBezTo>
                <a:cubicBezTo>
                  <a:pt x="283336" y="416417"/>
                  <a:pt x="310040" y="410272"/>
                  <a:pt x="334851" y="399245"/>
                </a:cubicBezTo>
                <a:cubicBezTo>
                  <a:pt x="348996" y="392958"/>
                  <a:pt x="361919" y="383770"/>
                  <a:pt x="373488" y="373487"/>
                </a:cubicBezTo>
                <a:cubicBezTo>
                  <a:pt x="438938" y="315309"/>
                  <a:pt x="447857" y="311576"/>
                  <a:pt x="476519" y="244698"/>
                </a:cubicBezTo>
                <a:cubicBezTo>
                  <a:pt x="481867" y="232220"/>
                  <a:pt x="485105" y="218941"/>
                  <a:pt x="489398" y="206062"/>
                </a:cubicBezTo>
                <a:cubicBezTo>
                  <a:pt x="485105" y="167425"/>
                  <a:pt x="490957" y="126246"/>
                  <a:pt x="476519" y="90152"/>
                </a:cubicBezTo>
                <a:cubicBezTo>
                  <a:pt x="471477" y="77547"/>
                  <a:pt x="450024" y="83344"/>
                  <a:pt x="437882" y="77273"/>
                </a:cubicBezTo>
                <a:cubicBezTo>
                  <a:pt x="424038" y="70351"/>
                  <a:pt x="413390" y="57801"/>
                  <a:pt x="399246" y="51515"/>
                </a:cubicBezTo>
                <a:cubicBezTo>
                  <a:pt x="374435" y="40488"/>
                  <a:pt x="321972" y="25758"/>
                  <a:pt x="321972" y="25758"/>
                </a:cubicBezTo>
                <a:cubicBezTo>
                  <a:pt x="287444" y="28635"/>
                  <a:pt x="181396" y="25211"/>
                  <a:pt x="128789" y="51515"/>
                </a:cubicBezTo>
                <a:cubicBezTo>
                  <a:pt x="114945" y="58437"/>
                  <a:pt x="102239" y="67604"/>
                  <a:pt x="90153" y="77273"/>
                </a:cubicBezTo>
                <a:cubicBezTo>
                  <a:pt x="80671" y="84858"/>
                  <a:pt x="72981" y="94445"/>
                  <a:pt x="64395" y="10303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795506" y="3332541"/>
            <a:ext cx="489398" cy="425003"/>
          </a:xfrm>
          <a:custGeom>
            <a:avLst/>
            <a:gdLst>
              <a:gd name="connsiteX0" fmla="*/ 167426 w 489398"/>
              <a:gd name="connsiteY0" fmla="*/ 0 h 425003"/>
              <a:gd name="connsiteX1" fmla="*/ 90153 w 489398"/>
              <a:gd name="connsiteY1" fmla="*/ 12879 h 425003"/>
              <a:gd name="connsiteX2" fmla="*/ 38637 w 489398"/>
              <a:gd name="connsiteY2" fmla="*/ 77273 h 425003"/>
              <a:gd name="connsiteX3" fmla="*/ 0 w 489398"/>
              <a:gd name="connsiteY3" fmla="*/ 154546 h 425003"/>
              <a:gd name="connsiteX4" fmla="*/ 12879 w 489398"/>
              <a:gd name="connsiteY4" fmla="*/ 257577 h 425003"/>
              <a:gd name="connsiteX5" fmla="*/ 77274 w 489398"/>
              <a:gd name="connsiteY5" fmla="*/ 334851 h 425003"/>
              <a:gd name="connsiteX6" fmla="*/ 167426 w 489398"/>
              <a:gd name="connsiteY6" fmla="*/ 386366 h 425003"/>
              <a:gd name="connsiteX7" fmla="*/ 257578 w 489398"/>
              <a:gd name="connsiteY7" fmla="*/ 425003 h 425003"/>
              <a:gd name="connsiteX8" fmla="*/ 334851 w 489398"/>
              <a:gd name="connsiteY8" fmla="*/ 399245 h 425003"/>
              <a:gd name="connsiteX9" fmla="*/ 373488 w 489398"/>
              <a:gd name="connsiteY9" fmla="*/ 373487 h 425003"/>
              <a:gd name="connsiteX10" fmla="*/ 476519 w 489398"/>
              <a:gd name="connsiteY10" fmla="*/ 244698 h 425003"/>
              <a:gd name="connsiteX11" fmla="*/ 489398 w 489398"/>
              <a:gd name="connsiteY11" fmla="*/ 206062 h 425003"/>
              <a:gd name="connsiteX12" fmla="*/ 476519 w 489398"/>
              <a:gd name="connsiteY12" fmla="*/ 90152 h 425003"/>
              <a:gd name="connsiteX13" fmla="*/ 437882 w 489398"/>
              <a:gd name="connsiteY13" fmla="*/ 77273 h 425003"/>
              <a:gd name="connsiteX14" fmla="*/ 399246 w 489398"/>
              <a:gd name="connsiteY14" fmla="*/ 51515 h 425003"/>
              <a:gd name="connsiteX15" fmla="*/ 321972 w 489398"/>
              <a:gd name="connsiteY15" fmla="*/ 25758 h 425003"/>
              <a:gd name="connsiteX16" fmla="*/ 128789 w 489398"/>
              <a:gd name="connsiteY16" fmla="*/ 51515 h 425003"/>
              <a:gd name="connsiteX17" fmla="*/ 90153 w 489398"/>
              <a:gd name="connsiteY17" fmla="*/ 77273 h 425003"/>
              <a:gd name="connsiteX18" fmla="*/ 64395 w 489398"/>
              <a:gd name="connsiteY18" fmla="*/ 103031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398" h="425003">
                <a:moveTo>
                  <a:pt x="167426" y="0"/>
                </a:moveTo>
                <a:cubicBezTo>
                  <a:pt x="141668" y="4293"/>
                  <a:pt x="114926" y="4621"/>
                  <a:pt x="90153" y="12879"/>
                </a:cubicBezTo>
                <a:cubicBezTo>
                  <a:pt x="38047" y="30247"/>
                  <a:pt x="58317" y="37914"/>
                  <a:pt x="38637" y="77273"/>
                </a:cubicBezTo>
                <a:cubicBezTo>
                  <a:pt x="-11297" y="177140"/>
                  <a:pt x="32373" y="57431"/>
                  <a:pt x="0" y="154546"/>
                </a:cubicBezTo>
                <a:cubicBezTo>
                  <a:pt x="4293" y="188890"/>
                  <a:pt x="3772" y="224186"/>
                  <a:pt x="12879" y="257577"/>
                </a:cubicBezTo>
                <a:cubicBezTo>
                  <a:pt x="18942" y="279808"/>
                  <a:pt x="62755" y="322406"/>
                  <a:pt x="77274" y="334851"/>
                </a:cubicBezTo>
                <a:cubicBezTo>
                  <a:pt x="144786" y="392719"/>
                  <a:pt x="105177" y="359688"/>
                  <a:pt x="167426" y="386366"/>
                </a:cubicBezTo>
                <a:cubicBezTo>
                  <a:pt x="278827" y="434110"/>
                  <a:pt x="166967" y="394799"/>
                  <a:pt x="257578" y="425003"/>
                </a:cubicBezTo>
                <a:cubicBezTo>
                  <a:pt x="283336" y="416417"/>
                  <a:pt x="310040" y="410272"/>
                  <a:pt x="334851" y="399245"/>
                </a:cubicBezTo>
                <a:cubicBezTo>
                  <a:pt x="348996" y="392958"/>
                  <a:pt x="361919" y="383770"/>
                  <a:pt x="373488" y="373487"/>
                </a:cubicBezTo>
                <a:cubicBezTo>
                  <a:pt x="438938" y="315309"/>
                  <a:pt x="447857" y="311576"/>
                  <a:pt x="476519" y="244698"/>
                </a:cubicBezTo>
                <a:cubicBezTo>
                  <a:pt x="481867" y="232220"/>
                  <a:pt x="485105" y="218941"/>
                  <a:pt x="489398" y="206062"/>
                </a:cubicBezTo>
                <a:cubicBezTo>
                  <a:pt x="485105" y="167425"/>
                  <a:pt x="490957" y="126246"/>
                  <a:pt x="476519" y="90152"/>
                </a:cubicBezTo>
                <a:cubicBezTo>
                  <a:pt x="471477" y="77547"/>
                  <a:pt x="450024" y="83344"/>
                  <a:pt x="437882" y="77273"/>
                </a:cubicBezTo>
                <a:cubicBezTo>
                  <a:pt x="424038" y="70351"/>
                  <a:pt x="413390" y="57801"/>
                  <a:pt x="399246" y="51515"/>
                </a:cubicBezTo>
                <a:cubicBezTo>
                  <a:pt x="374435" y="40488"/>
                  <a:pt x="321972" y="25758"/>
                  <a:pt x="321972" y="25758"/>
                </a:cubicBezTo>
                <a:cubicBezTo>
                  <a:pt x="287444" y="28635"/>
                  <a:pt x="181396" y="25211"/>
                  <a:pt x="128789" y="51515"/>
                </a:cubicBezTo>
                <a:cubicBezTo>
                  <a:pt x="114945" y="58437"/>
                  <a:pt x="102239" y="67604"/>
                  <a:pt x="90153" y="77273"/>
                </a:cubicBezTo>
                <a:cubicBezTo>
                  <a:pt x="80671" y="84858"/>
                  <a:pt x="72981" y="94445"/>
                  <a:pt x="64395" y="10303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10066" y="2104046"/>
            <a:ext cx="478667" cy="425003"/>
          </a:xfrm>
          <a:custGeom>
            <a:avLst/>
            <a:gdLst>
              <a:gd name="connsiteX0" fmla="*/ 167426 w 489398"/>
              <a:gd name="connsiteY0" fmla="*/ 0 h 425003"/>
              <a:gd name="connsiteX1" fmla="*/ 90153 w 489398"/>
              <a:gd name="connsiteY1" fmla="*/ 12879 h 425003"/>
              <a:gd name="connsiteX2" fmla="*/ 38637 w 489398"/>
              <a:gd name="connsiteY2" fmla="*/ 77273 h 425003"/>
              <a:gd name="connsiteX3" fmla="*/ 0 w 489398"/>
              <a:gd name="connsiteY3" fmla="*/ 154546 h 425003"/>
              <a:gd name="connsiteX4" fmla="*/ 12879 w 489398"/>
              <a:gd name="connsiteY4" fmla="*/ 257577 h 425003"/>
              <a:gd name="connsiteX5" fmla="*/ 77274 w 489398"/>
              <a:gd name="connsiteY5" fmla="*/ 334851 h 425003"/>
              <a:gd name="connsiteX6" fmla="*/ 167426 w 489398"/>
              <a:gd name="connsiteY6" fmla="*/ 386366 h 425003"/>
              <a:gd name="connsiteX7" fmla="*/ 257578 w 489398"/>
              <a:gd name="connsiteY7" fmla="*/ 425003 h 425003"/>
              <a:gd name="connsiteX8" fmla="*/ 334851 w 489398"/>
              <a:gd name="connsiteY8" fmla="*/ 399245 h 425003"/>
              <a:gd name="connsiteX9" fmla="*/ 373488 w 489398"/>
              <a:gd name="connsiteY9" fmla="*/ 373487 h 425003"/>
              <a:gd name="connsiteX10" fmla="*/ 476519 w 489398"/>
              <a:gd name="connsiteY10" fmla="*/ 244698 h 425003"/>
              <a:gd name="connsiteX11" fmla="*/ 489398 w 489398"/>
              <a:gd name="connsiteY11" fmla="*/ 206062 h 425003"/>
              <a:gd name="connsiteX12" fmla="*/ 476519 w 489398"/>
              <a:gd name="connsiteY12" fmla="*/ 90152 h 425003"/>
              <a:gd name="connsiteX13" fmla="*/ 437882 w 489398"/>
              <a:gd name="connsiteY13" fmla="*/ 77273 h 425003"/>
              <a:gd name="connsiteX14" fmla="*/ 399246 w 489398"/>
              <a:gd name="connsiteY14" fmla="*/ 51515 h 425003"/>
              <a:gd name="connsiteX15" fmla="*/ 321972 w 489398"/>
              <a:gd name="connsiteY15" fmla="*/ 25758 h 425003"/>
              <a:gd name="connsiteX16" fmla="*/ 128789 w 489398"/>
              <a:gd name="connsiteY16" fmla="*/ 51515 h 425003"/>
              <a:gd name="connsiteX17" fmla="*/ 90153 w 489398"/>
              <a:gd name="connsiteY17" fmla="*/ 77273 h 425003"/>
              <a:gd name="connsiteX18" fmla="*/ 64395 w 489398"/>
              <a:gd name="connsiteY18" fmla="*/ 103031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398" h="425003">
                <a:moveTo>
                  <a:pt x="167426" y="0"/>
                </a:moveTo>
                <a:cubicBezTo>
                  <a:pt x="141668" y="4293"/>
                  <a:pt x="114926" y="4621"/>
                  <a:pt x="90153" y="12879"/>
                </a:cubicBezTo>
                <a:cubicBezTo>
                  <a:pt x="38047" y="30247"/>
                  <a:pt x="58317" y="37914"/>
                  <a:pt x="38637" y="77273"/>
                </a:cubicBezTo>
                <a:cubicBezTo>
                  <a:pt x="-11297" y="177140"/>
                  <a:pt x="32373" y="57431"/>
                  <a:pt x="0" y="154546"/>
                </a:cubicBezTo>
                <a:cubicBezTo>
                  <a:pt x="4293" y="188890"/>
                  <a:pt x="3772" y="224186"/>
                  <a:pt x="12879" y="257577"/>
                </a:cubicBezTo>
                <a:cubicBezTo>
                  <a:pt x="18942" y="279808"/>
                  <a:pt x="62755" y="322406"/>
                  <a:pt x="77274" y="334851"/>
                </a:cubicBezTo>
                <a:cubicBezTo>
                  <a:pt x="144786" y="392719"/>
                  <a:pt x="105177" y="359688"/>
                  <a:pt x="167426" y="386366"/>
                </a:cubicBezTo>
                <a:cubicBezTo>
                  <a:pt x="278827" y="434110"/>
                  <a:pt x="166967" y="394799"/>
                  <a:pt x="257578" y="425003"/>
                </a:cubicBezTo>
                <a:cubicBezTo>
                  <a:pt x="283336" y="416417"/>
                  <a:pt x="310040" y="410272"/>
                  <a:pt x="334851" y="399245"/>
                </a:cubicBezTo>
                <a:cubicBezTo>
                  <a:pt x="348996" y="392958"/>
                  <a:pt x="361919" y="383770"/>
                  <a:pt x="373488" y="373487"/>
                </a:cubicBezTo>
                <a:cubicBezTo>
                  <a:pt x="438938" y="315309"/>
                  <a:pt x="447857" y="311576"/>
                  <a:pt x="476519" y="244698"/>
                </a:cubicBezTo>
                <a:cubicBezTo>
                  <a:pt x="481867" y="232220"/>
                  <a:pt x="485105" y="218941"/>
                  <a:pt x="489398" y="206062"/>
                </a:cubicBezTo>
                <a:cubicBezTo>
                  <a:pt x="485105" y="167425"/>
                  <a:pt x="490957" y="126246"/>
                  <a:pt x="476519" y="90152"/>
                </a:cubicBezTo>
                <a:cubicBezTo>
                  <a:pt x="471477" y="77547"/>
                  <a:pt x="450024" y="83344"/>
                  <a:pt x="437882" y="77273"/>
                </a:cubicBezTo>
                <a:cubicBezTo>
                  <a:pt x="424038" y="70351"/>
                  <a:pt x="413390" y="57801"/>
                  <a:pt x="399246" y="51515"/>
                </a:cubicBezTo>
                <a:cubicBezTo>
                  <a:pt x="374435" y="40488"/>
                  <a:pt x="321972" y="25758"/>
                  <a:pt x="321972" y="25758"/>
                </a:cubicBezTo>
                <a:cubicBezTo>
                  <a:pt x="287444" y="28635"/>
                  <a:pt x="181396" y="25211"/>
                  <a:pt x="128789" y="51515"/>
                </a:cubicBezTo>
                <a:cubicBezTo>
                  <a:pt x="114945" y="58437"/>
                  <a:pt x="102239" y="67604"/>
                  <a:pt x="90153" y="77273"/>
                </a:cubicBezTo>
                <a:cubicBezTo>
                  <a:pt x="80671" y="84858"/>
                  <a:pt x="72981" y="94445"/>
                  <a:pt x="64395" y="10303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849399" y="949156"/>
            <a:ext cx="489398" cy="425003"/>
          </a:xfrm>
          <a:custGeom>
            <a:avLst/>
            <a:gdLst>
              <a:gd name="connsiteX0" fmla="*/ 167426 w 489398"/>
              <a:gd name="connsiteY0" fmla="*/ 0 h 425003"/>
              <a:gd name="connsiteX1" fmla="*/ 90153 w 489398"/>
              <a:gd name="connsiteY1" fmla="*/ 12879 h 425003"/>
              <a:gd name="connsiteX2" fmla="*/ 38637 w 489398"/>
              <a:gd name="connsiteY2" fmla="*/ 77273 h 425003"/>
              <a:gd name="connsiteX3" fmla="*/ 0 w 489398"/>
              <a:gd name="connsiteY3" fmla="*/ 154546 h 425003"/>
              <a:gd name="connsiteX4" fmla="*/ 12879 w 489398"/>
              <a:gd name="connsiteY4" fmla="*/ 257577 h 425003"/>
              <a:gd name="connsiteX5" fmla="*/ 77274 w 489398"/>
              <a:gd name="connsiteY5" fmla="*/ 334851 h 425003"/>
              <a:gd name="connsiteX6" fmla="*/ 167426 w 489398"/>
              <a:gd name="connsiteY6" fmla="*/ 386366 h 425003"/>
              <a:gd name="connsiteX7" fmla="*/ 257578 w 489398"/>
              <a:gd name="connsiteY7" fmla="*/ 425003 h 425003"/>
              <a:gd name="connsiteX8" fmla="*/ 334851 w 489398"/>
              <a:gd name="connsiteY8" fmla="*/ 399245 h 425003"/>
              <a:gd name="connsiteX9" fmla="*/ 373488 w 489398"/>
              <a:gd name="connsiteY9" fmla="*/ 373487 h 425003"/>
              <a:gd name="connsiteX10" fmla="*/ 476519 w 489398"/>
              <a:gd name="connsiteY10" fmla="*/ 244698 h 425003"/>
              <a:gd name="connsiteX11" fmla="*/ 489398 w 489398"/>
              <a:gd name="connsiteY11" fmla="*/ 206062 h 425003"/>
              <a:gd name="connsiteX12" fmla="*/ 476519 w 489398"/>
              <a:gd name="connsiteY12" fmla="*/ 90152 h 425003"/>
              <a:gd name="connsiteX13" fmla="*/ 437882 w 489398"/>
              <a:gd name="connsiteY13" fmla="*/ 77273 h 425003"/>
              <a:gd name="connsiteX14" fmla="*/ 399246 w 489398"/>
              <a:gd name="connsiteY14" fmla="*/ 51515 h 425003"/>
              <a:gd name="connsiteX15" fmla="*/ 321972 w 489398"/>
              <a:gd name="connsiteY15" fmla="*/ 25758 h 425003"/>
              <a:gd name="connsiteX16" fmla="*/ 128789 w 489398"/>
              <a:gd name="connsiteY16" fmla="*/ 51515 h 425003"/>
              <a:gd name="connsiteX17" fmla="*/ 90153 w 489398"/>
              <a:gd name="connsiteY17" fmla="*/ 77273 h 425003"/>
              <a:gd name="connsiteX18" fmla="*/ 64395 w 489398"/>
              <a:gd name="connsiteY18" fmla="*/ 103031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398" h="425003">
                <a:moveTo>
                  <a:pt x="167426" y="0"/>
                </a:moveTo>
                <a:cubicBezTo>
                  <a:pt x="141668" y="4293"/>
                  <a:pt x="114926" y="4621"/>
                  <a:pt x="90153" y="12879"/>
                </a:cubicBezTo>
                <a:cubicBezTo>
                  <a:pt x="38047" y="30247"/>
                  <a:pt x="58317" y="37914"/>
                  <a:pt x="38637" y="77273"/>
                </a:cubicBezTo>
                <a:cubicBezTo>
                  <a:pt x="-11297" y="177140"/>
                  <a:pt x="32373" y="57431"/>
                  <a:pt x="0" y="154546"/>
                </a:cubicBezTo>
                <a:cubicBezTo>
                  <a:pt x="4293" y="188890"/>
                  <a:pt x="3772" y="224186"/>
                  <a:pt x="12879" y="257577"/>
                </a:cubicBezTo>
                <a:cubicBezTo>
                  <a:pt x="18942" y="279808"/>
                  <a:pt x="62755" y="322406"/>
                  <a:pt x="77274" y="334851"/>
                </a:cubicBezTo>
                <a:cubicBezTo>
                  <a:pt x="144786" y="392719"/>
                  <a:pt x="105177" y="359688"/>
                  <a:pt x="167426" y="386366"/>
                </a:cubicBezTo>
                <a:cubicBezTo>
                  <a:pt x="278827" y="434110"/>
                  <a:pt x="166967" y="394799"/>
                  <a:pt x="257578" y="425003"/>
                </a:cubicBezTo>
                <a:cubicBezTo>
                  <a:pt x="283336" y="416417"/>
                  <a:pt x="310040" y="410272"/>
                  <a:pt x="334851" y="399245"/>
                </a:cubicBezTo>
                <a:cubicBezTo>
                  <a:pt x="348996" y="392958"/>
                  <a:pt x="361919" y="383770"/>
                  <a:pt x="373488" y="373487"/>
                </a:cubicBezTo>
                <a:cubicBezTo>
                  <a:pt x="438938" y="315309"/>
                  <a:pt x="447857" y="311576"/>
                  <a:pt x="476519" y="244698"/>
                </a:cubicBezTo>
                <a:cubicBezTo>
                  <a:pt x="481867" y="232220"/>
                  <a:pt x="485105" y="218941"/>
                  <a:pt x="489398" y="206062"/>
                </a:cubicBezTo>
                <a:cubicBezTo>
                  <a:pt x="485105" y="167425"/>
                  <a:pt x="490957" y="126246"/>
                  <a:pt x="476519" y="90152"/>
                </a:cubicBezTo>
                <a:cubicBezTo>
                  <a:pt x="471477" y="77547"/>
                  <a:pt x="450024" y="83344"/>
                  <a:pt x="437882" y="77273"/>
                </a:cubicBezTo>
                <a:cubicBezTo>
                  <a:pt x="424038" y="70351"/>
                  <a:pt x="413390" y="57801"/>
                  <a:pt x="399246" y="51515"/>
                </a:cubicBezTo>
                <a:cubicBezTo>
                  <a:pt x="374435" y="40488"/>
                  <a:pt x="321972" y="25758"/>
                  <a:pt x="321972" y="25758"/>
                </a:cubicBezTo>
                <a:cubicBezTo>
                  <a:pt x="287444" y="28635"/>
                  <a:pt x="181396" y="25211"/>
                  <a:pt x="128789" y="51515"/>
                </a:cubicBezTo>
                <a:cubicBezTo>
                  <a:pt x="114945" y="58437"/>
                  <a:pt x="102239" y="67604"/>
                  <a:pt x="90153" y="77273"/>
                </a:cubicBezTo>
                <a:cubicBezTo>
                  <a:pt x="80671" y="84858"/>
                  <a:pt x="72981" y="94445"/>
                  <a:pt x="64395" y="10303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780637" y="3018532"/>
            <a:ext cx="489398" cy="425003"/>
          </a:xfrm>
          <a:custGeom>
            <a:avLst/>
            <a:gdLst>
              <a:gd name="connsiteX0" fmla="*/ 167426 w 489398"/>
              <a:gd name="connsiteY0" fmla="*/ 0 h 425003"/>
              <a:gd name="connsiteX1" fmla="*/ 90153 w 489398"/>
              <a:gd name="connsiteY1" fmla="*/ 12879 h 425003"/>
              <a:gd name="connsiteX2" fmla="*/ 38637 w 489398"/>
              <a:gd name="connsiteY2" fmla="*/ 77273 h 425003"/>
              <a:gd name="connsiteX3" fmla="*/ 0 w 489398"/>
              <a:gd name="connsiteY3" fmla="*/ 154546 h 425003"/>
              <a:gd name="connsiteX4" fmla="*/ 12879 w 489398"/>
              <a:gd name="connsiteY4" fmla="*/ 257577 h 425003"/>
              <a:gd name="connsiteX5" fmla="*/ 77274 w 489398"/>
              <a:gd name="connsiteY5" fmla="*/ 334851 h 425003"/>
              <a:gd name="connsiteX6" fmla="*/ 167426 w 489398"/>
              <a:gd name="connsiteY6" fmla="*/ 386366 h 425003"/>
              <a:gd name="connsiteX7" fmla="*/ 257578 w 489398"/>
              <a:gd name="connsiteY7" fmla="*/ 425003 h 425003"/>
              <a:gd name="connsiteX8" fmla="*/ 334851 w 489398"/>
              <a:gd name="connsiteY8" fmla="*/ 399245 h 425003"/>
              <a:gd name="connsiteX9" fmla="*/ 373488 w 489398"/>
              <a:gd name="connsiteY9" fmla="*/ 373487 h 425003"/>
              <a:gd name="connsiteX10" fmla="*/ 476519 w 489398"/>
              <a:gd name="connsiteY10" fmla="*/ 244698 h 425003"/>
              <a:gd name="connsiteX11" fmla="*/ 489398 w 489398"/>
              <a:gd name="connsiteY11" fmla="*/ 206062 h 425003"/>
              <a:gd name="connsiteX12" fmla="*/ 476519 w 489398"/>
              <a:gd name="connsiteY12" fmla="*/ 90152 h 425003"/>
              <a:gd name="connsiteX13" fmla="*/ 437882 w 489398"/>
              <a:gd name="connsiteY13" fmla="*/ 77273 h 425003"/>
              <a:gd name="connsiteX14" fmla="*/ 399246 w 489398"/>
              <a:gd name="connsiteY14" fmla="*/ 51515 h 425003"/>
              <a:gd name="connsiteX15" fmla="*/ 321972 w 489398"/>
              <a:gd name="connsiteY15" fmla="*/ 25758 h 425003"/>
              <a:gd name="connsiteX16" fmla="*/ 128789 w 489398"/>
              <a:gd name="connsiteY16" fmla="*/ 51515 h 425003"/>
              <a:gd name="connsiteX17" fmla="*/ 90153 w 489398"/>
              <a:gd name="connsiteY17" fmla="*/ 77273 h 425003"/>
              <a:gd name="connsiteX18" fmla="*/ 64395 w 489398"/>
              <a:gd name="connsiteY18" fmla="*/ 103031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398" h="425003">
                <a:moveTo>
                  <a:pt x="167426" y="0"/>
                </a:moveTo>
                <a:cubicBezTo>
                  <a:pt x="141668" y="4293"/>
                  <a:pt x="114926" y="4621"/>
                  <a:pt x="90153" y="12879"/>
                </a:cubicBezTo>
                <a:cubicBezTo>
                  <a:pt x="38047" y="30247"/>
                  <a:pt x="58317" y="37914"/>
                  <a:pt x="38637" y="77273"/>
                </a:cubicBezTo>
                <a:cubicBezTo>
                  <a:pt x="-11297" y="177140"/>
                  <a:pt x="32373" y="57431"/>
                  <a:pt x="0" y="154546"/>
                </a:cubicBezTo>
                <a:cubicBezTo>
                  <a:pt x="4293" y="188890"/>
                  <a:pt x="3772" y="224186"/>
                  <a:pt x="12879" y="257577"/>
                </a:cubicBezTo>
                <a:cubicBezTo>
                  <a:pt x="18942" y="279808"/>
                  <a:pt x="62755" y="322406"/>
                  <a:pt x="77274" y="334851"/>
                </a:cubicBezTo>
                <a:cubicBezTo>
                  <a:pt x="144786" y="392719"/>
                  <a:pt x="105177" y="359688"/>
                  <a:pt x="167426" y="386366"/>
                </a:cubicBezTo>
                <a:cubicBezTo>
                  <a:pt x="278827" y="434110"/>
                  <a:pt x="166967" y="394799"/>
                  <a:pt x="257578" y="425003"/>
                </a:cubicBezTo>
                <a:cubicBezTo>
                  <a:pt x="283336" y="416417"/>
                  <a:pt x="310040" y="410272"/>
                  <a:pt x="334851" y="399245"/>
                </a:cubicBezTo>
                <a:cubicBezTo>
                  <a:pt x="348996" y="392958"/>
                  <a:pt x="361919" y="383770"/>
                  <a:pt x="373488" y="373487"/>
                </a:cubicBezTo>
                <a:cubicBezTo>
                  <a:pt x="438938" y="315309"/>
                  <a:pt x="447857" y="311576"/>
                  <a:pt x="476519" y="244698"/>
                </a:cubicBezTo>
                <a:cubicBezTo>
                  <a:pt x="481867" y="232220"/>
                  <a:pt x="485105" y="218941"/>
                  <a:pt x="489398" y="206062"/>
                </a:cubicBezTo>
                <a:cubicBezTo>
                  <a:pt x="485105" y="167425"/>
                  <a:pt x="490957" y="126246"/>
                  <a:pt x="476519" y="90152"/>
                </a:cubicBezTo>
                <a:cubicBezTo>
                  <a:pt x="471477" y="77547"/>
                  <a:pt x="450024" y="83344"/>
                  <a:pt x="437882" y="77273"/>
                </a:cubicBezTo>
                <a:cubicBezTo>
                  <a:pt x="424038" y="70351"/>
                  <a:pt x="413390" y="57801"/>
                  <a:pt x="399246" y="51515"/>
                </a:cubicBezTo>
                <a:cubicBezTo>
                  <a:pt x="374435" y="40488"/>
                  <a:pt x="321972" y="25758"/>
                  <a:pt x="321972" y="25758"/>
                </a:cubicBezTo>
                <a:cubicBezTo>
                  <a:pt x="287444" y="28635"/>
                  <a:pt x="181396" y="25211"/>
                  <a:pt x="128789" y="51515"/>
                </a:cubicBezTo>
                <a:cubicBezTo>
                  <a:pt x="114945" y="58437"/>
                  <a:pt x="102239" y="67604"/>
                  <a:pt x="90153" y="77273"/>
                </a:cubicBezTo>
                <a:cubicBezTo>
                  <a:pt x="80671" y="84858"/>
                  <a:pt x="72981" y="94445"/>
                  <a:pt x="64395" y="10303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30" y="3870162"/>
            <a:ext cx="6678697" cy="298783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0273971" y="3872291"/>
            <a:ext cx="489398" cy="425003"/>
          </a:xfrm>
          <a:custGeom>
            <a:avLst/>
            <a:gdLst>
              <a:gd name="connsiteX0" fmla="*/ 167426 w 489398"/>
              <a:gd name="connsiteY0" fmla="*/ 0 h 425003"/>
              <a:gd name="connsiteX1" fmla="*/ 90153 w 489398"/>
              <a:gd name="connsiteY1" fmla="*/ 12879 h 425003"/>
              <a:gd name="connsiteX2" fmla="*/ 38637 w 489398"/>
              <a:gd name="connsiteY2" fmla="*/ 77273 h 425003"/>
              <a:gd name="connsiteX3" fmla="*/ 0 w 489398"/>
              <a:gd name="connsiteY3" fmla="*/ 154546 h 425003"/>
              <a:gd name="connsiteX4" fmla="*/ 12879 w 489398"/>
              <a:gd name="connsiteY4" fmla="*/ 257577 h 425003"/>
              <a:gd name="connsiteX5" fmla="*/ 77274 w 489398"/>
              <a:gd name="connsiteY5" fmla="*/ 334851 h 425003"/>
              <a:gd name="connsiteX6" fmla="*/ 167426 w 489398"/>
              <a:gd name="connsiteY6" fmla="*/ 386366 h 425003"/>
              <a:gd name="connsiteX7" fmla="*/ 257578 w 489398"/>
              <a:gd name="connsiteY7" fmla="*/ 425003 h 425003"/>
              <a:gd name="connsiteX8" fmla="*/ 334851 w 489398"/>
              <a:gd name="connsiteY8" fmla="*/ 399245 h 425003"/>
              <a:gd name="connsiteX9" fmla="*/ 373488 w 489398"/>
              <a:gd name="connsiteY9" fmla="*/ 373487 h 425003"/>
              <a:gd name="connsiteX10" fmla="*/ 476519 w 489398"/>
              <a:gd name="connsiteY10" fmla="*/ 244698 h 425003"/>
              <a:gd name="connsiteX11" fmla="*/ 489398 w 489398"/>
              <a:gd name="connsiteY11" fmla="*/ 206062 h 425003"/>
              <a:gd name="connsiteX12" fmla="*/ 476519 w 489398"/>
              <a:gd name="connsiteY12" fmla="*/ 90152 h 425003"/>
              <a:gd name="connsiteX13" fmla="*/ 437882 w 489398"/>
              <a:gd name="connsiteY13" fmla="*/ 77273 h 425003"/>
              <a:gd name="connsiteX14" fmla="*/ 399246 w 489398"/>
              <a:gd name="connsiteY14" fmla="*/ 51515 h 425003"/>
              <a:gd name="connsiteX15" fmla="*/ 321972 w 489398"/>
              <a:gd name="connsiteY15" fmla="*/ 25758 h 425003"/>
              <a:gd name="connsiteX16" fmla="*/ 128789 w 489398"/>
              <a:gd name="connsiteY16" fmla="*/ 51515 h 425003"/>
              <a:gd name="connsiteX17" fmla="*/ 90153 w 489398"/>
              <a:gd name="connsiteY17" fmla="*/ 77273 h 425003"/>
              <a:gd name="connsiteX18" fmla="*/ 64395 w 489398"/>
              <a:gd name="connsiteY18" fmla="*/ 103031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398" h="425003">
                <a:moveTo>
                  <a:pt x="167426" y="0"/>
                </a:moveTo>
                <a:cubicBezTo>
                  <a:pt x="141668" y="4293"/>
                  <a:pt x="114926" y="4621"/>
                  <a:pt x="90153" y="12879"/>
                </a:cubicBezTo>
                <a:cubicBezTo>
                  <a:pt x="38047" y="30247"/>
                  <a:pt x="58317" y="37914"/>
                  <a:pt x="38637" y="77273"/>
                </a:cubicBezTo>
                <a:cubicBezTo>
                  <a:pt x="-11297" y="177140"/>
                  <a:pt x="32373" y="57431"/>
                  <a:pt x="0" y="154546"/>
                </a:cubicBezTo>
                <a:cubicBezTo>
                  <a:pt x="4293" y="188890"/>
                  <a:pt x="3772" y="224186"/>
                  <a:pt x="12879" y="257577"/>
                </a:cubicBezTo>
                <a:cubicBezTo>
                  <a:pt x="18942" y="279808"/>
                  <a:pt x="62755" y="322406"/>
                  <a:pt x="77274" y="334851"/>
                </a:cubicBezTo>
                <a:cubicBezTo>
                  <a:pt x="144786" y="392719"/>
                  <a:pt x="105177" y="359688"/>
                  <a:pt x="167426" y="386366"/>
                </a:cubicBezTo>
                <a:cubicBezTo>
                  <a:pt x="278827" y="434110"/>
                  <a:pt x="166967" y="394799"/>
                  <a:pt x="257578" y="425003"/>
                </a:cubicBezTo>
                <a:cubicBezTo>
                  <a:pt x="283336" y="416417"/>
                  <a:pt x="310040" y="410272"/>
                  <a:pt x="334851" y="399245"/>
                </a:cubicBezTo>
                <a:cubicBezTo>
                  <a:pt x="348996" y="392958"/>
                  <a:pt x="361919" y="383770"/>
                  <a:pt x="373488" y="373487"/>
                </a:cubicBezTo>
                <a:cubicBezTo>
                  <a:pt x="438938" y="315309"/>
                  <a:pt x="447857" y="311576"/>
                  <a:pt x="476519" y="244698"/>
                </a:cubicBezTo>
                <a:cubicBezTo>
                  <a:pt x="481867" y="232220"/>
                  <a:pt x="485105" y="218941"/>
                  <a:pt x="489398" y="206062"/>
                </a:cubicBezTo>
                <a:cubicBezTo>
                  <a:pt x="485105" y="167425"/>
                  <a:pt x="490957" y="126246"/>
                  <a:pt x="476519" y="90152"/>
                </a:cubicBezTo>
                <a:cubicBezTo>
                  <a:pt x="471477" y="77547"/>
                  <a:pt x="450024" y="83344"/>
                  <a:pt x="437882" y="77273"/>
                </a:cubicBezTo>
                <a:cubicBezTo>
                  <a:pt x="424038" y="70351"/>
                  <a:pt x="413390" y="57801"/>
                  <a:pt x="399246" y="51515"/>
                </a:cubicBezTo>
                <a:cubicBezTo>
                  <a:pt x="374435" y="40488"/>
                  <a:pt x="321972" y="25758"/>
                  <a:pt x="321972" y="25758"/>
                </a:cubicBezTo>
                <a:cubicBezTo>
                  <a:pt x="287444" y="28635"/>
                  <a:pt x="181396" y="25211"/>
                  <a:pt x="128789" y="51515"/>
                </a:cubicBezTo>
                <a:cubicBezTo>
                  <a:pt x="114945" y="58437"/>
                  <a:pt x="102239" y="67604"/>
                  <a:pt x="90153" y="77273"/>
                </a:cubicBezTo>
                <a:cubicBezTo>
                  <a:pt x="80671" y="84858"/>
                  <a:pt x="72981" y="94445"/>
                  <a:pt x="64395" y="10303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725656" y="4841291"/>
            <a:ext cx="489398" cy="425003"/>
          </a:xfrm>
          <a:custGeom>
            <a:avLst/>
            <a:gdLst>
              <a:gd name="connsiteX0" fmla="*/ 167426 w 489398"/>
              <a:gd name="connsiteY0" fmla="*/ 0 h 425003"/>
              <a:gd name="connsiteX1" fmla="*/ 90153 w 489398"/>
              <a:gd name="connsiteY1" fmla="*/ 12879 h 425003"/>
              <a:gd name="connsiteX2" fmla="*/ 38637 w 489398"/>
              <a:gd name="connsiteY2" fmla="*/ 77273 h 425003"/>
              <a:gd name="connsiteX3" fmla="*/ 0 w 489398"/>
              <a:gd name="connsiteY3" fmla="*/ 154546 h 425003"/>
              <a:gd name="connsiteX4" fmla="*/ 12879 w 489398"/>
              <a:gd name="connsiteY4" fmla="*/ 257577 h 425003"/>
              <a:gd name="connsiteX5" fmla="*/ 77274 w 489398"/>
              <a:gd name="connsiteY5" fmla="*/ 334851 h 425003"/>
              <a:gd name="connsiteX6" fmla="*/ 167426 w 489398"/>
              <a:gd name="connsiteY6" fmla="*/ 386366 h 425003"/>
              <a:gd name="connsiteX7" fmla="*/ 257578 w 489398"/>
              <a:gd name="connsiteY7" fmla="*/ 425003 h 425003"/>
              <a:gd name="connsiteX8" fmla="*/ 334851 w 489398"/>
              <a:gd name="connsiteY8" fmla="*/ 399245 h 425003"/>
              <a:gd name="connsiteX9" fmla="*/ 373488 w 489398"/>
              <a:gd name="connsiteY9" fmla="*/ 373487 h 425003"/>
              <a:gd name="connsiteX10" fmla="*/ 476519 w 489398"/>
              <a:gd name="connsiteY10" fmla="*/ 244698 h 425003"/>
              <a:gd name="connsiteX11" fmla="*/ 489398 w 489398"/>
              <a:gd name="connsiteY11" fmla="*/ 206062 h 425003"/>
              <a:gd name="connsiteX12" fmla="*/ 476519 w 489398"/>
              <a:gd name="connsiteY12" fmla="*/ 90152 h 425003"/>
              <a:gd name="connsiteX13" fmla="*/ 437882 w 489398"/>
              <a:gd name="connsiteY13" fmla="*/ 77273 h 425003"/>
              <a:gd name="connsiteX14" fmla="*/ 399246 w 489398"/>
              <a:gd name="connsiteY14" fmla="*/ 51515 h 425003"/>
              <a:gd name="connsiteX15" fmla="*/ 321972 w 489398"/>
              <a:gd name="connsiteY15" fmla="*/ 25758 h 425003"/>
              <a:gd name="connsiteX16" fmla="*/ 128789 w 489398"/>
              <a:gd name="connsiteY16" fmla="*/ 51515 h 425003"/>
              <a:gd name="connsiteX17" fmla="*/ 90153 w 489398"/>
              <a:gd name="connsiteY17" fmla="*/ 77273 h 425003"/>
              <a:gd name="connsiteX18" fmla="*/ 64395 w 489398"/>
              <a:gd name="connsiteY18" fmla="*/ 103031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398" h="425003">
                <a:moveTo>
                  <a:pt x="167426" y="0"/>
                </a:moveTo>
                <a:cubicBezTo>
                  <a:pt x="141668" y="4293"/>
                  <a:pt x="114926" y="4621"/>
                  <a:pt x="90153" y="12879"/>
                </a:cubicBezTo>
                <a:cubicBezTo>
                  <a:pt x="38047" y="30247"/>
                  <a:pt x="58317" y="37914"/>
                  <a:pt x="38637" y="77273"/>
                </a:cubicBezTo>
                <a:cubicBezTo>
                  <a:pt x="-11297" y="177140"/>
                  <a:pt x="32373" y="57431"/>
                  <a:pt x="0" y="154546"/>
                </a:cubicBezTo>
                <a:cubicBezTo>
                  <a:pt x="4293" y="188890"/>
                  <a:pt x="3772" y="224186"/>
                  <a:pt x="12879" y="257577"/>
                </a:cubicBezTo>
                <a:cubicBezTo>
                  <a:pt x="18942" y="279808"/>
                  <a:pt x="62755" y="322406"/>
                  <a:pt x="77274" y="334851"/>
                </a:cubicBezTo>
                <a:cubicBezTo>
                  <a:pt x="144786" y="392719"/>
                  <a:pt x="105177" y="359688"/>
                  <a:pt x="167426" y="386366"/>
                </a:cubicBezTo>
                <a:cubicBezTo>
                  <a:pt x="278827" y="434110"/>
                  <a:pt x="166967" y="394799"/>
                  <a:pt x="257578" y="425003"/>
                </a:cubicBezTo>
                <a:cubicBezTo>
                  <a:pt x="283336" y="416417"/>
                  <a:pt x="310040" y="410272"/>
                  <a:pt x="334851" y="399245"/>
                </a:cubicBezTo>
                <a:cubicBezTo>
                  <a:pt x="348996" y="392958"/>
                  <a:pt x="361919" y="383770"/>
                  <a:pt x="373488" y="373487"/>
                </a:cubicBezTo>
                <a:cubicBezTo>
                  <a:pt x="438938" y="315309"/>
                  <a:pt x="447857" y="311576"/>
                  <a:pt x="476519" y="244698"/>
                </a:cubicBezTo>
                <a:cubicBezTo>
                  <a:pt x="481867" y="232220"/>
                  <a:pt x="485105" y="218941"/>
                  <a:pt x="489398" y="206062"/>
                </a:cubicBezTo>
                <a:cubicBezTo>
                  <a:pt x="485105" y="167425"/>
                  <a:pt x="490957" y="126246"/>
                  <a:pt x="476519" y="90152"/>
                </a:cubicBezTo>
                <a:cubicBezTo>
                  <a:pt x="471477" y="77547"/>
                  <a:pt x="450024" y="83344"/>
                  <a:pt x="437882" y="77273"/>
                </a:cubicBezTo>
                <a:cubicBezTo>
                  <a:pt x="424038" y="70351"/>
                  <a:pt x="413390" y="57801"/>
                  <a:pt x="399246" y="51515"/>
                </a:cubicBezTo>
                <a:cubicBezTo>
                  <a:pt x="374435" y="40488"/>
                  <a:pt x="321972" y="25758"/>
                  <a:pt x="321972" y="25758"/>
                </a:cubicBezTo>
                <a:cubicBezTo>
                  <a:pt x="287444" y="28635"/>
                  <a:pt x="181396" y="25211"/>
                  <a:pt x="128789" y="51515"/>
                </a:cubicBezTo>
                <a:cubicBezTo>
                  <a:pt x="114945" y="58437"/>
                  <a:pt x="102239" y="67604"/>
                  <a:pt x="90153" y="77273"/>
                </a:cubicBezTo>
                <a:cubicBezTo>
                  <a:pt x="80671" y="84858"/>
                  <a:pt x="72981" y="94445"/>
                  <a:pt x="64395" y="10303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13970" y="0"/>
            <a:ext cx="647337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dirty="0" smtClean="0"/>
              <a:t>Problem: </a:t>
            </a:r>
            <a:br>
              <a:rPr lang="en-US" b="1" u="sng" dirty="0" smtClean="0"/>
            </a:br>
            <a:r>
              <a:rPr lang="en-US" sz="3600" dirty="0" smtClean="0"/>
              <a:t>SNOTTEL Sites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83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302320" y="215258"/>
            <a:ext cx="4739424" cy="2025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dirty="0" smtClean="0"/>
              <a:t>Problem: </a:t>
            </a:r>
            <a:br>
              <a:rPr lang="en-US" b="1" u="sng" dirty="0" smtClean="0"/>
            </a:br>
            <a:r>
              <a:rPr lang="en-US" dirty="0" smtClean="0"/>
              <a:t>Spline Interpolation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101"/>
            <a:ext cx="7419774" cy="593179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587198" y="1609859"/>
            <a:ext cx="4604802" cy="49068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Classroom example of spline interpolation</a:t>
            </a:r>
          </a:p>
          <a:p>
            <a:r>
              <a:rPr lang="en-US" sz="2400" dirty="0" smtClean="0"/>
              <a:t>Works </a:t>
            </a:r>
            <a:r>
              <a:rPr lang="en-US" sz="2400" dirty="0"/>
              <a:t>best when there is sufficient amounts of sites to interrupt data from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Points </a:t>
            </a:r>
            <a:r>
              <a:rPr lang="en-US" sz="2400" dirty="0"/>
              <a:t>in between the sites are assigned a value that is based on the relationship </a:t>
            </a:r>
            <a:r>
              <a:rPr lang="en-US" sz="2400" dirty="0" smtClean="0"/>
              <a:t>to the sites. </a:t>
            </a:r>
          </a:p>
          <a:p>
            <a:r>
              <a:rPr lang="en-US" sz="2400" dirty="0" smtClean="0"/>
              <a:t>Essentially fills </a:t>
            </a:r>
            <a:r>
              <a:rPr lang="en-US" sz="2400" dirty="0"/>
              <a:t>in the missing pieces.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018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465194" y="215259"/>
            <a:ext cx="473942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dirty="0" smtClean="0"/>
              <a:t>Problem: </a:t>
            </a:r>
            <a:br>
              <a:rPr lang="en-US" b="1" u="sng" dirty="0" smtClean="0"/>
            </a:br>
            <a:r>
              <a:rPr lang="en-US" sz="3600" dirty="0" smtClean="0"/>
              <a:t>Spline Interpolation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89" y="-436562"/>
            <a:ext cx="5975350" cy="77311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81386" y="2267610"/>
            <a:ext cx="4889903" cy="49068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Spline interpolation applied to SNOTEL sites.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Does not fill in basin completely….</a:t>
            </a:r>
          </a:p>
        </p:txBody>
      </p:sp>
    </p:spTree>
    <p:extLst>
      <p:ext uri="{BB962C8B-B14F-4D97-AF65-F5344CB8AC3E}">
        <p14:creationId xmlns:p14="http://schemas.microsoft.com/office/powerpoint/2010/main" val="12149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5" y="1223184"/>
            <a:ext cx="5584770" cy="576772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885" y="-514351"/>
            <a:ext cx="5990456" cy="7852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051" y="3828469"/>
            <a:ext cx="2533181" cy="292994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858301" y="-32559"/>
            <a:ext cx="733369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dirty="0" smtClean="0"/>
              <a:t>Problem: </a:t>
            </a:r>
            <a:r>
              <a:rPr lang="en-US" sz="3600" dirty="0" smtClean="0"/>
              <a:t>Spline Interpolation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65465" y="643789"/>
            <a:ext cx="6345217" cy="579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force interpolation to fit basin, but produces </a:t>
            </a:r>
            <a:r>
              <a:rPr lang="en-US" sz="2000" b="1" dirty="0" smtClean="0">
                <a:solidFill>
                  <a:srgbClr val="FF0000"/>
                </a:solidFill>
              </a:rPr>
              <a:t>bad results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70966" y="3595974"/>
            <a:ext cx="1085147" cy="28389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7623495" y="3035003"/>
            <a:ext cx="465235" cy="37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" name="Freeform 14"/>
          <p:cNvSpPr/>
          <p:nvPr/>
        </p:nvSpPr>
        <p:spPr>
          <a:xfrm>
            <a:off x="6026424" y="6271759"/>
            <a:ext cx="1056956" cy="399497"/>
          </a:xfrm>
          <a:custGeom>
            <a:avLst/>
            <a:gdLst>
              <a:gd name="connsiteX0" fmla="*/ 271345 w 1056956"/>
              <a:gd name="connsiteY0" fmla="*/ 77526 h 399497"/>
              <a:gd name="connsiteX1" fmla="*/ 206951 w 1056956"/>
              <a:gd name="connsiteY1" fmla="*/ 64647 h 399497"/>
              <a:gd name="connsiteX2" fmla="*/ 65283 w 1056956"/>
              <a:gd name="connsiteY2" fmla="*/ 90404 h 399497"/>
              <a:gd name="connsiteX3" fmla="*/ 889 w 1056956"/>
              <a:gd name="connsiteY3" fmla="*/ 167678 h 399497"/>
              <a:gd name="connsiteX4" fmla="*/ 13768 w 1056956"/>
              <a:gd name="connsiteY4" fmla="*/ 244951 h 399497"/>
              <a:gd name="connsiteX5" fmla="*/ 52404 w 1056956"/>
              <a:gd name="connsiteY5" fmla="*/ 270709 h 399497"/>
              <a:gd name="connsiteX6" fmla="*/ 129677 w 1056956"/>
              <a:gd name="connsiteY6" fmla="*/ 296466 h 399497"/>
              <a:gd name="connsiteX7" fmla="*/ 219830 w 1056956"/>
              <a:gd name="connsiteY7" fmla="*/ 322224 h 399497"/>
              <a:gd name="connsiteX8" fmla="*/ 297103 w 1056956"/>
              <a:gd name="connsiteY8" fmla="*/ 335103 h 399497"/>
              <a:gd name="connsiteX9" fmla="*/ 400134 w 1056956"/>
              <a:gd name="connsiteY9" fmla="*/ 373740 h 399497"/>
              <a:gd name="connsiteX10" fmla="*/ 490286 w 1056956"/>
              <a:gd name="connsiteY10" fmla="*/ 399497 h 399497"/>
              <a:gd name="connsiteX11" fmla="*/ 696348 w 1056956"/>
              <a:gd name="connsiteY11" fmla="*/ 386618 h 399497"/>
              <a:gd name="connsiteX12" fmla="*/ 773621 w 1056956"/>
              <a:gd name="connsiteY12" fmla="*/ 360861 h 399497"/>
              <a:gd name="connsiteX13" fmla="*/ 812258 w 1056956"/>
              <a:gd name="connsiteY13" fmla="*/ 335103 h 399497"/>
              <a:gd name="connsiteX14" fmla="*/ 941046 w 1056956"/>
              <a:gd name="connsiteY14" fmla="*/ 322224 h 399497"/>
              <a:gd name="connsiteX15" fmla="*/ 1044077 w 1056956"/>
              <a:gd name="connsiteY15" fmla="*/ 232072 h 399497"/>
              <a:gd name="connsiteX16" fmla="*/ 1056956 w 1056956"/>
              <a:gd name="connsiteY16" fmla="*/ 193435 h 399497"/>
              <a:gd name="connsiteX17" fmla="*/ 1044077 w 1056956"/>
              <a:gd name="connsiteY17" fmla="*/ 154799 h 399497"/>
              <a:gd name="connsiteX18" fmla="*/ 1005441 w 1056956"/>
              <a:gd name="connsiteY18" fmla="*/ 141920 h 399497"/>
              <a:gd name="connsiteX19" fmla="*/ 850894 w 1056956"/>
              <a:gd name="connsiteY19" fmla="*/ 103283 h 399497"/>
              <a:gd name="connsiteX20" fmla="*/ 799379 w 1056956"/>
              <a:gd name="connsiteY20" fmla="*/ 90404 h 399497"/>
              <a:gd name="connsiteX21" fmla="*/ 722106 w 1056956"/>
              <a:gd name="connsiteY21" fmla="*/ 51768 h 399497"/>
              <a:gd name="connsiteX22" fmla="*/ 554680 w 1056956"/>
              <a:gd name="connsiteY22" fmla="*/ 26010 h 399497"/>
              <a:gd name="connsiteX23" fmla="*/ 322861 w 1056956"/>
              <a:gd name="connsiteY23" fmla="*/ 252 h 399497"/>
              <a:gd name="connsiteX24" fmla="*/ 245587 w 1056956"/>
              <a:gd name="connsiteY24" fmla="*/ 13131 h 399497"/>
              <a:gd name="connsiteX25" fmla="*/ 155435 w 1056956"/>
              <a:gd name="connsiteY25" fmla="*/ 38889 h 39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56956" h="399497">
                <a:moveTo>
                  <a:pt x="271345" y="77526"/>
                </a:moveTo>
                <a:cubicBezTo>
                  <a:pt x="249880" y="73233"/>
                  <a:pt x="228841" y="64647"/>
                  <a:pt x="206951" y="64647"/>
                </a:cubicBezTo>
                <a:cubicBezTo>
                  <a:pt x="160810" y="64647"/>
                  <a:pt x="110368" y="79134"/>
                  <a:pt x="65283" y="90404"/>
                </a:cubicBezTo>
                <a:cubicBezTo>
                  <a:pt x="55260" y="100427"/>
                  <a:pt x="3130" y="147505"/>
                  <a:pt x="889" y="167678"/>
                </a:cubicBezTo>
                <a:cubicBezTo>
                  <a:pt x="-1994" y="193631"/>
                  <a:pt x="2090" y="221595"/>
                  <a:pt x="13768" y="244951"/>
                </a:cubicBezTo>
                <a:cubicBezTo>
                  <a:pt x="20690" y="258795"/>
                  <a:pt x="38260" y="264423"/>
                  <a:pt x="52404" y="270709"/>
                </a:cubicBezTo>
                <a:cubicBezTo>
                  <a:pt x="77215" y="281736"/>
                  <a:pt x="103919" y="287880"/>
                  <a:pt x="129677" y="296466"/>
                </a:cubicBezTo>
                <a:cubicBezTo>
                  <a:pt x="166504" y="308741"/>
                  <a:pt x="179399" y="314138"/>
                  <a:pt x="219830" y="322224"/>
                </a:cubicBezTo>
                <a:cubicBezTo>
                  <a:pt x="245436" y="327345"/>
                  <a:pt x="271345" y="330810"/>
                  <a:pt x="297103" y="335103"/>
                </a:cubicBezTo>
                <a:cubicBezTo>
                  <a:pt x="331123" y="348711"/>
                  <a:pt x="364803" y="363646"/>
                  <a:pt x="400134" y="373740"/>
                </a:cubicBezTo>
                <a:cubicBezTo>
                  <a:pt x="513334" y="406082"/>
                  <a:pt x="397647" y="368617"/>
                  <a:pt x="490286" y="399497"/>
                </a:cubicBezTo>
                <a:cubicBezTo>
                  <a:pt x="558973" y="395204"/>
                  <a:pt x="628158" y="395917"/>
                  <a:pt x="696348" y="386618"/>
                </a:cubicBezTo>
                <a:cubicBezTo>
                  <a:pt x="723250" y="382950"/>
                  <a:pt x="751030" y="375922"/>
                  <a:pt x="773621" y="360861"/>
                </a:cubicBezTo>
                <a:cubicBezTo>
                  <a:pt x="786500" y="352275"/>
                  <a:pt x="797176" y="338584"/>
                  <a:pt x="812258" y="335103"/>
                </a:cubicBezTo>
                <a:cubicBezTo>
                  <a:pt x="854297" y="325402"/>
                  <a:pt x="898117" y="326517"/>
                  <a:pt x="941046" y="322224"/>
                </a:cubicBezTo>
                <a:cubicBezTo>
                  <a:pt x="999004" y="283586"/>
                  <a:pt x="1017246" y="285736"/>
                  <a:pt x="1044077" y="232072"/>
                </a:cubicBezTo>
                <a:cubicBezTo>
                  <a:pt x="1050148" y="219929"/>
                  <a:pt x="1052663" y="206314"/>
                  <a:pt x="1056956" y="193435"/>
                </a:cubicBezTo>
                <a:cubicBezTo>
                  <a:pt x="1052663" y="180556"/>
                  <a:pt x="1053676" y="164398"/>
                  <a:pt x="1044077" y="154799"/>
                </a:cubicBezTo>
                <a:cubicBezTo>
                  <a:pt x="1034478" y="145200"/>
                  <a:pt x="1017583" y="147991"/>
                  <a:pt x="1005441" y="141920"/>
                </a:cubicBezTo>
                <a:cubicBezTo>
                  <a:pt x="904039" y="91218"/>
                  <a:pt x="1058586" y="126360"/>
                  <a:pt x="850894" y="103283"/>
                </a:cubicBezTo>
                <a:cubicBezTo>
                  <a:pt x="833722" y="98990"/>
                  <a:pt x="815648" y="97376"/>
                  <a:pt x="799379" y="90404"/>
                </a:cubicBezTo>
                <a:cubicBezTo>
                  <a:pt x="686496" y="42026"/>
                  <a:pt x="830637" y="82777"/>
                  <a:pt x="722106" y="51768"/>
                </a:cubicBezTo>
                <a:cubicBezTo>
                  <a:pt x="651129" y="31489"/>
                  <a:pt x="648095" y="36389"/>
                  <a:pt x="554680" y="26010"/>
                </a:cubicBezTo>
                <a:cubicBezTo>
                  <a:pt x="463516" y="-4379"/>
                  <a:pt x="488244" y="252"/>
                  <a:pt x="322861" y="252"/>
                </a:cubicBezTo>
                <a:cubicBezTo>
                  <a:pt x="296748" y="252"/>
                  <a:pt x="271345" y="8838"/>
                  <a:pt x="245587" y="13131"/>
                </a:cubicBezTo>
                <a:cubicBezTo>
                  <a:pt x="164241" y="40247"/>
                  <a:pt x="195465" y="38889"/>
                  <a:pt x="155435" y="38889"/>
                </a:cubicBezTo>
              </a:path>
            </a:pathLst>
          </a:cu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4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Solution Approach: </a:t>
            </a:r>
            <a:r>
              <a:rPr lang="en-US" dirty="0" smtClean="0"/>
              <a:t>SWE vs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374865"/>
            <a:ext cx="10233800" cy="5077450"/>
          </a:xfrm>
        </p:spPr>
        <p:txBody>
          <a:bodyPr>
            <a:normAutofit/>
          </a:bodyPr>
          <a:lstStyle/>
          <a:p>
            <a:r>
              <a:rPr lang="en-US" dirty="0" smtClean="0"/>
              <a:t>Work with what is available. 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b="1" dirty="0" smtClean="0">
                <a:solidFill>
                  <a:srgbClr val="00FF00"/>
                </a:solidFill>
              </a:rPr>
              <a:t>SWE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FF00"/>
                </a:solidFill>
              </a:rPr>
              <a:t>elevation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regression analysis to build a relationship between elevation and SWE.</a:t>
            </a:r>
          </a:p>
          <a:p>
            <a:endParaRPr lang="en-US" dirty="0" smtClean="0"/>
          </a:p>
          <a:p>
            <a:r>
              <a:rPr lang="en-US" dirty="0" smtClean="0"/>
              <a:t>Use raster calculation to find volume of SWE in basin.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205" y="1910339"/>
            <a:ext cx="6269762" cy="214184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834129" y="1875968"/>
            <a:ext cx="1236372" cy="360609"/>
          </a:xfrm>
          <a:custGeom>
            <a:avLst/>
            <a:gdLst>
              <a:gd name="connsiteX0" fmla="*/ 566671 w 1236372"/>
              <a:gd name="connsiteY0" fmla="*/ 51516 h 360609"/>
              <a:gd name="connsiteX1" fmla="*/ 206062 w 1236372"/>
              <a:gd name="connsiteY1" fmla="*/ 64394 h 360609"/>
              <a:gd name="connsiteX2" fmla="*/ 154547 w 1236372"/>
              <a:gd name="connsiteY2" fmla="*/ 77273 h 360609"/>
              <a:gd name="connsiteX3" fmla="*/ 77274 w 1236372"/>
              <a:gd name="connsiteY3" fmla="*/ 103031 h 360609"/>
              <a:gd name="connsiteX4" fmla="*/ 51516 w 1236372"/>
              <a:gd name="connsiteY4" fmla="*/ 141668 h 360609"/>
              <a:gd name="connsiteX5" fmla="*/ 0 w 1236372"/>
              <a:gd name="connsiteY5" fmla="*/ 193183 h 360609"/>
              <a:gd name="connsiteX6" fmla="*/ 64395 w 1236372"/>
              <a:gd name="connsiteY6" fmla="*/ 257578 h 360609"/>
              <a:gd name="connsiteX7" fmla="*/ 154547 w 1236372"/>
              <a:gd name="connsiteY7" fmla="*/ 309093 h 360609"/>
              <a:gd name="connsiteX8" fmla="*/ 283336 w 1236372"/>
              <a:gd name="connsiteY8" fmla="*/ 334851 h 360609"/>
              <a:gd name="connsiteX9" fmla="*/ 347730 w 1236372"/>
              <a:gd name="connsiteY9" fmla="*/ 347730 h 360609"/>
              <a:gd name="connsiteX10" fmla="*/ 656823 w 1236372"/>
              <a:gd name="connsiteY10" fmla="*/ 360609 h 360609"/>
              <a:gd name="connsiteX11" fmla="*/ 940158 w 1236372"/>
              <a:gd name="connsiteY11" fmla="*/ 347730 h 360609"/>
              <a:gd name="connsiteX12" fmla="*/ 978795 w 1236372"/>
              <a:gd name="connsiteY12" fmla="*/ 334851 h 360609"/>
              <a:gd name="connsiteX13" fmla="*/ 1030310 w 1236372"/>
              <a:gd name="connsiteY13" fmla="*/ 321972 h 360609"/>
              <a:gd name="connsiteX14" fmla="*/ 1133341 w 1236372"/>
              <a:gd name="connsiteY14" fmla="*/ 257578 h 360609"/>
              <a:gd name="connsiteX15" fmla="*/ 1171978 w 1236372"/>
              <a:gd name="connsiteY15" fmla="*/ 244699 h 360609"/>
              <a:gd name="connsiteX16" fmla="*/ 1184857 w 1236372"/>
              <a:gd name="connsiteY16" fmla="*/ 206062 h 360609"/>
              <a:gd name="connsiteX17" fmla="*/ 1236372 w 1236372"/>
              <a:gd name="connsiteY17" fmla="*/ 154547 h 360609"/>
              <a:gd name="connsiteX18" fmla="*/ 1159099 w 1236372"/>
              <a:gd name="connsiteY18" fmla="*/ 77273 h 360609"/>
              <a:gd name="connsiteX19" fmla="*/ 1120462 w 1236372"/>
              <a:gd name="connsiteY19" fmla="*/ 38637 h 360609"/>
              <a:gd name="connsiteX20" fmla="*/ 965916 w 1236372"/>
              <a:gd name="connsiteY20" fmla="*/ 0 h 360609"/>
              <a:gd name="connsiteX21" fmla="*/ 721217 w 1236372"/>
              <a:gd name="connsiteY21" fmla="*/ 12879 h 360609"/>
              <a:gd name="connsiteX22" fmla="*/ 682581 w 1236372"/>
              <a:gd name="connsiteY22" fmla="*/ 25758 h 360609"/>
              <a:gd name="connsiteX23" fmla="*/ 618186 w 1236372"/>
              <a:gd name="connsiteY23" fmla="*/ 25758 h 3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6372" h="360609">
                <a:moveTo>
                  <a:pt x="566671" y="51516"/>
                </a:moveTo>
                <a:cubicBezTo>
                  <a:pt x="446468" y="55809"/>
                  <a:pt x="326107" y="56891"/>
                  <a:pt x="206062" y="64394"/>
                </a:cubicBezTo>
                <a:cubicBezTo>
                  <a:pt x="188396" y="65498"/>
                  <a:pt x="171501" y="72187"/>
                  <a:pt x="154547" y="77273"/>
                </a:cubicBezTo>
                <a:cubicBezTo>
                  <a:pt x="128541" y="85075"/>
                  <a:pt x="77274" y="103031"/>
                  <a:pt x="77274" y="103031"/>
                </a:cubicBezTo>
                <a:cubicBezTo>
                  <a:pt x="68688" y="115910"/>
                  <a:pt x="63603" y="131999"/>
                  <a:pt x="51516" y="141668"/>
                </a:cubicBezTo>
                <a:cubicBezTo>
                  <a:pt x="-10928" y="191623"/>
                  <a:pt x="28100" y="108886"/>
                  <a:pt x="0" y="193183"/>
                </a:cubicBezTo>
                <a:cubicBezTo>
                  <a:pt x="51929" y="297040"/>
                  <a:pt x="-6668" y="210203"/>
                  <a:pt x="64395" y="257578"/>
                </a:cubicBezTo>
                <a:cubicBezTo>
                  <a:pt x="147619" y="313060"/>
                  <a:pt x="54193" y="287588"/>
                  <a:pt x="154547" y="309093"/>
                </a:cubicBezTo>
                <a:cubicBezTo>
                  <a:pt x="197355" y="318266"/>
                  <a:pt x="240406" y="326265"/>
                  <a:pt x="283336" y="334851"/>
                </a:cubicBezTo>
                <a:cubicBezTo>
                  <a:pt x="304801" y="339144"/>
                  <a:pt x="325859" y="346819"/>
                  <a:pt x="347730" y="347730"/>
                </a:cubicBezTo>
                <a:lnTo>
                  <a:pt x="656823" y="360609"/>
                </a:lnTo>
                <a:cubicBezTo>
                  <a:pt x="751268" y="356316"/>
                  <a:pt x="845917" y="355269"/>
                  <a:pt x="940158" y="347730"/>
                </a:cubicBezTo>
                <a:cubicBezTo>
                  <a:pt x="953690" y="346647"/>
                  <a:pt x="965742" y="338581"/>
                  <a:pt x="978795" y="334851"/>
                </a:cubicBezTo>
                <a:cubicBezTo>
                  <a:pt x="995814" y="329988"/>
                  <a:pt x="1013138" y="326265"/>
                  <a:pt x="1030310" y="321972"/>
                </a:cubicBezTo>
                <a:cubicBezTo>
                  <a:pt x="1071129" y="260744"/>
                  <a:pt x="1041383" y="288230"/>
                  <a:pt x="1133341" y="257578"/>
                </a:cubicBezTo>
                <a:lnTo>
                  <a:pt x="1171978" y="244699"/>
                </a:lnTo>
                <a:cubicBezTo>
                  <a:pt x="1176271" y="231820"/>
                  <a:pt x="1175258" y="215662"/>
                  <a:pt x="1184857" y="206062"/>
                </a:cubicBezTo>
                <a:cubicBezTo>
                  <a:pt x="1253544" y="137373"/>
                  <a:pt x="1202027" y="257578"/>
                  <a:pt x="1236372" y="154547"/>
                </a:cubicBezTo>
                <a:lnTo>
                  <a:pt x="1159099" y="77273"/>
                </a:lnTo>
                <a:cubicBezTo>
                  <a:pt x="1146220" y="64394"/>
                  <a:pt x="1137741" y="44397"/>
                  <a:pt x="1120462" y="38637"/>
                </a:cubicBezTo>
                <a:cubicBezTo>
                  <a:pt x="1018416" y="4621"/>
                  <a:pt x="1069971" y="17343"/>
                  <a:pt x="965916" y="0"/>
                </a:cubicBezTo>
                <a:cubicBezTo>
                  <a:pt x="884350" y="4293"/>
                  <a:pt x="802561" y="5484"/>
                  <a:pt x="721217" y="12879"/>
                </a:cubicBezTo>
                <a:cubicBezTo>
                  <a:pt x="707697" y="14108"/>
                  <a:pt x="696052" y="24074"/>
                  <a:pt x="682581" y="25758"/>
                </a:cubicBezTo>
                <a:cubicBezTo>
                  <a:pt x="661282" y="28420"/>
                  <a:pt x="639651" y="25758"/>
                  <a:pt x="618186" y="25758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57045" y="1875967"/>
            <a:ext cx="1236372" cy="360609"/>
          </a:xfrm>
          <a:custGeom>
            <a:avLst/>
            <a:gdLst>
              <a:gd name="connsiteX0" fmla="*/ 566671 w 1236372"/>
              <a:gd name="connsiteY0" fmla="*/ 51516 h 360609"/>
              <a:gd name="connsiteX1" fmla="*/ 206062 w 1236372"/>
              <a:gd name="connsiteY1" fmla="*/ 64394 h 360609"/>
              <a:gd name="connsiteX2" fmla="*/ 154547 w 1236372"/>
              <a:gd name="connsiteY2" fmla="*/ 77273 h 360609"/>
              <a:gd name="connsiteX3" fmla="*/ 77274 w 1236372"/>
              <a:gd name="connsiteY3" fmla="*/ 103031 h 360609"/>
              <a:gd name="connsiteX4" fmla="*/ 51516 w 1236372"/>
              <a:gd name="connsiteY4" fmla="*/ 141668 h 360609"/>
              <a:gd name="connsiteX5" fmla="*/ 0 w 1236372"/>
              <a:gd name="connsiteY5" fmla="*/ 193183 h 360609"/>
              <a:gd name="connsiteX6" fmla="*/ 64395 w 1236372"/>
              <a:gd name="connsiteY6" fmla="*/ 257578 h 360609"/>
              <a:gd name="connsiteX7" fmla="*/ 154547 w 1236372"/>
              <a:gd name="connsiteY7" fmla="*/ 309093 h 360609"/>
              <a:gd name="connsiteX8" fmla="*/ 283336 w 1236372"/>
              <a:gd name="connsiteY8" fmla="*/ 334851 h 360609"/>
              <a:gd name="connsiteX9" fmla="*/ 347730 w 1236372"/>
              <a:gd name="connsiteY9" fmla="*/ 347730 h 360609"/>
              <a:gd name="connsiteX10" fmla="*/ 656823 w 1236372"/>
              <a:gd name="connsiteY10" fmla="*/ 360609 h 360609"/>
              <a:gd name="connsiteX11" fmla="*/ 940158 w 1236372"/>
              <a:gd name="connsiteY11" fmla="*/ 347730 h 360609"/>
              <a:gd name="connsiteX12" fmla="*/ 978795 w 1236372"/>
              <a:gd name="connsiteY12" fmla="*/ 334851 h 360609"/>
              <a:gd name="connsiteX13" fmla="*/ 1030310 w 1236372"/>
              <a:gd name="connsiteY13" fmla="*/ 321972 h 360609"/>
              <a:gd name="connsiteX14" fmla="*/ 1133341 w 1236372"/>
              <a:gd name="connsiteY14" fmla="*/ 257578 h 360609"/>
              <a:gd name="connsiteX15" fmla="*/ 1171978 w 1236372"/>
              <a:gd name="connsiteY15" fmla="*/ 244699 h 360609"/>
              <a:gd name="connsiteX16" fmla="*/ 1184857 w 1236372"/>
              <a:gd name="connsiteY16" fmla="*/ 206062 h 360609"/>
              <a:gd name="connsiteX17" fmla="*/ 1236372 w 1236372"/>
              <a:gd name="connsiteY17" fmla="*/ 154547 h 360609"/>
              <a:gd name="connsiteX18" fmla="*/ 1159099 w 1236372"/>
              <a:gd name="connsiteY18" fmla="*/ 77273 h 360609"/>
              <a:gd name="connsiteX19" fmla="*/ 1120462 w 1236372"/>
              <a:gd name="connsiteY19" fmla="*/ 38637 h 360609"/>
              <a:gd name="connsiteX20" fmla="*/ 965916 w 1236372"/>
              <a:gd name="connsiteY20" fmla="*/ 0 h 360609"/>
              <a:gd name="connsiteX21" fmla="*/ 721217 w 1236372"/>
              <a:gd name="connsiteY21" fmla="*/ 12879 h 360609"/>
              <a:gd name="connsiteX22" fmla="*/ 682581 w 1236372"/>
              <a:gd name="connsiteY22" fmla="*/ 25758 h 360609"/>
              <a:gd name="connsiteX23" fmla="*/ 618186 w 1236372"/>
              <a:gd name="connsiteY23" fmla="*/ 25758 h 3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6372" h="360609">
                <a:moveTo>
                  <a:pt x="566671" y="51516"/>
                </a:moveTo>
                <a:cubicBezTo>
                  <a:pt x="446468" y="55809"/>
                  <a:pt x="326107" y="56891"/>
                  <a:pt x="206062" y="64394"/>
                </a:cubicBezTo>
                <a:cubicBezTo>
                  <a:pt x="188396" y="65498"/>
                  <a:pt x="171501" y="72187"/>
                  <a:pt x="154547" y="77273"/>
                </a:cubicBezTo>
                <a:cubicBezTo>
                  <a:pt x="128541" y="85075"/>
                  <a:pt x="77274" y="103031"/>
                  <a:pt x="77274" y="103031"/>
                </a:cubicBezTo>
                <a:cubicBezTo>
                  <a:pt x="68688" y="115910"/>
                  <a:pt x="63603" y="131999"/>
                  <a:pt x="51516" y="141668"/>
                </a:cubicBezTo>
                <a:cubicBezTo>
                  <a:pt x="-10928" y="191623"/>
                  <a:pt x="28100" y="108886"/>
                  <a:pt x="0" y="193183"/>
                </a:cubicBezTo>
                <a:cubicBezTo>
                  <a:pt x="51929" y="297040"/>
                  <a:pt x="-6668" y="210203"/>
                  <a:pt x="64395" y="257578"/>
                </a:cubicBezTo>
                <a:cubicBezTo>
                  <a:pt x="147619" y="313060"/>
                  <a:pt x="54193" y="287588"/>
                  <a:pt x="154547" y="309093"/>
                </a:cubicBezTo>
                <a:cubicBezTo>
                  <a:pt x="197355" y="318266"/>
                  <a:pt x="240406" y="326265"/>
                  <a:pt x="283336" y="334851"/>
                </a:cubicBezTo>
                <a:cubicBezTo>
                  <a:pt x="304801" y="339144"/>
                  <a:pt x="325859" y="346819"/>
                  <a:pt x="347730" y="347730"/>
                </a:cubicBezTo>
                <a:lnTo>
                  <a:pt x="656823" y="360609"/>
                </a:lnTo>
                <a:cubicBezTo>
                  <a:pt x="751268" y="356316"/>
                  <a:pt x="845917" y="355269"/>
                  <a:pt x="940158" y="347730"/>
                </a:cubicBezTo>
                <a:cubicBezTo>
                  <a:pt x="953690" y="346647"/>
                  <a:pt x="965742" y="338581"/>
                  <a:pt x="978795" y="334851"/>
                </a:cubicBezTo>
                <a:cubicBezTo>
                  <a:pt x="995814" y="329988"/>
                  <a:pt x="1013138" y="326265"/>
                  <a:pt x="1030310" y="321972"/>
                </a:cubicBezTo>
                <a:cubicBezTo>
                  <a:pt x="1071129" y="260744"/>
                  <a:pt x="1041383" y="288230"/>
                  <a:pt x="1133341" y="257578"/>
                </a:cubicBezTo>
                <a:lnTo>
                  <a:pt x="1171978" y="244699"/>
                </a:lnTo>
                <a:cubicBezTo>
                  <a:pt x="1176271" y="231820"/>
                  <a:pt x="1175258" y="215662"/>
                  <a:pt x="1184857" y="206062"/>
                </a:cubicBezTo>
                <a:cubicBezTo>
                  <a:pt x="1253544" y="137373"/>
                  <a:pt x="1202027" y="257578"/>
                  <a:pt x="1236372" y="154547"/>
                </a:cubicBezTo>
                <a:lnTo>
                  <a:pt x="1159099" y="77273"/>
                </a:lnTo>
                <a:cubicBezTo>
                  <a:pt x="1146220" y="64394"/>
                  <a:pt x="1137741" y="44397"/>
                  <a:pt x="1120462" y="38637"/>
                </a:cubicBezTo>
                <a:cubicBezTo>
                  <a:pt x="1018416" y="4621"/>
                  <a:pt x="1069971" y="17343"/>
                  <a:pt x="965916" y="0"/>
                </a:cubicBezTo>
                <a:cubicBezTo>
                  <a:pt x="884350" y="4293"/>
                  <a:pt x="802561" y="5484"/>
                  <a:pt x="721217" y="12879"/>
                </a:cubicBezTo>
                <a:cubicBezTo>
                  <a:pt x="707697" y="14108"/>
                  <a:pt x="696052" y="24074"/>
                  <a:pt x="682581" y="25758"/>
                </a:cubicBezTo>
                <a:cubicBezTo>
                  <a:pt x="661282" y="28420"/>
                  <a:pt x="639651" y="25758"/>
                  <a:pt x="618186" y="25758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4608"/>
            <a:ext cx="6077492" cy="3706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55" y="3199081"/>
            <a:ext cx="5945745" cy="365891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685748" y="6322204"/>
            <a:ext cx="489398" cy="425003"/>
          </a:xfrm>
          <a:custGeom>
            <a:avLst/>
            <a:gdLst>
              <a:gd name="connsiteX0" fmla="*/ 167426 w 489398"/>
              <a:gd name="connsiteY0" fmla="*/ 0 h 425003"/>
              <a:gd name="connsiteX1" fmla="*/ 90153 w 489398"/>
              <a:gd name="connsiteY1" fmla="*/ 12879 h 425003"/>
              <a:gd name="connsiteX2" fmla="*/ 38637 w 489398"/>
              <a:gd name="connsiteY2" fmla="*/ 77273 h 425003"/>
              <a:gd name="connsiteX3" fmla="*/ 0 w 489398"/>
              <a:gd name="connsiteY3" fmla="*/ 154546 h 425003"/>
              <a:gd name="connsiteX4" fmla="*/ 12879 w 489398"/>
              <a:gd name="connsiteY4" fmla="*/ 257577 h 425003"/>
              <a:gd name="connsiteX5" fmla="*/ 77274 w 489398"/>
              <a:gd name="connsiteY5" fmla="*/ 334851 h 425003"/>
              <a:gd name="connsiteX6" fmla="*/ 167426 w 489398"/>
              <a:gd name="connsiteY6" fmla="*/ 386366 h 425003"/>
              <a:gd name="connsiteX7" fmla="*/ 257578 w 489398"/>
              <a:gd name="connsiteY7" fmla="*/ 425003 h 425003"/>
              <a:gd name="connsiteX8" fmla="*/ 334851 w 489398"/>
              <a:gd name="connsiteY8" fmla="*/ 399245 h 425003"/>
              <a:gd name="connsiteX9" fmla="*/ 373488 w 489398"/>
              <a:gd name="connsiteY9" fmla="*/ 373487 h 425003"/>
              <a:gd name="connsiteX10" fmla="*/ 476519 w 489398"/>
              <a:gd name="connsiteY10" fmla="*/ 244698 h 425003"/>
              <a:gd name="connsiteX11" fmla="*/ 489398 w 489398"/>
              <a:gd name="connsiteY11" fmla="*/ 206062 h 425003"/>
              <a:gd name="connsiteX12" fmla="*/ 476519 w 489398"/>
              <a:gd name="connsiteY12" fmla="*/ 90152 h 425003"/>
              <a:gd name="connsiteX13" fmla="*/ 437882 w 489398"/>
              <a:gd name="connsiteY13" fmla="*/ 77273 h 425003"/>
              <a:gd name="connsiteX14" fmla="*/ 399246 w 489398"/>
              <a:gd name="connsiteY14" fmla="*/ 51515 h 425003"/>
              <a:gd name="connsiteX15" fmla="*/ 321972 w 489398"/>
              <a:gd name="connsiteY15" fmla="*/ 25758 h 425003"/>
              <a:gd name="connsiteX16" fmla="*/ 128789 w 489398"/>
              <a:gd name="connsiteY16" fmla="*/ 51515 h 425003"/>
              <a:gd name="connsiteX17" fmla="*/ 90153 w 489398"/>
              <a:gd name="connsiteY17" fmla="*/ 77273 h 425003"/>
              <a:gd name="connsiteX18" fmla="*/ 64395 w 489398"/>
              <a:gd name="connsiteY18" fmla="*/ 103031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398" h="425003">
                <a:moveTo>
                  <a:pt x="167426" y="0"/>
                </a:moveTo>
                <a:cubicBezTo>
                  <a:pt x="141668" y="4293"/>
                  <a:pt x="114926" y="4621"/>
                  <a:pt x="90153" y="12879"/>
                </a:cubicBezTo>
                <a:cubicBezTo>
                  <a:pt x="38047" y="30247"/>
                  <a:pt x="58317" y="37914"/>
                  <a:pt x="38637" y="77273"/>
                </a:cubicBezTo>
                <a:cubicBezTo>
                  <a:pt x="-11297" y="177140"/>
                  <a:pt x="32373" y="57431"/>
                  <a:pt x="0" y="154546"/>
                </a:cubicBezTo>
                <a:cubicBezTo>
                  <a:pt x="4293" y="188890"/>
                  <a:pt x="3772" y="224186"/>
                  <a:pt x="12879" y="257577"/>
                </a:cubicBezTo>
                <a:cubicBezTo>
                  <a:pt x="18942" y="279808"/>
                  <a:pt x="62755" y="322406"/>
                  <a:pt x="77274" y="334851"/>
                </a:cubicBezTo>
                <a:cubicBezTo>
                  <a:pt x="144786" y="392719"/>
                  <a:pt x="105177" y="359688"/>
                  <a:pt x="167426" y="386366"/>
                </a:cubicBezTo>
                <a:cubicBezTo>
                  <a:pt x="278827" y="434110"/>
                  <a:pt x="166967" y="394799"/>
                  <a:pt x="257578" y="425003"/>
                </a:cubicBezTo>
                <a:cubicBezTo>
                  <a:pt x="283336" y="416417"/>
                  <a:pt x="310040" y="410272"/>
                  <a:pt x="334851" y="399245"/>
                </a:cubicBezTo>
                <a:cubicBezTo>
                  <a:pt x="348996" y="392958"/>
                  <a:pt x="361919" y="383770"/>
                  <a:pt x="373488" y="373487"/>
                </a:cubicBezTo>
                <a:cubicBezTo>
                  <a:pt x="438938" y="315309"/>
                  <a:pt x="447857" y="311576"/>
                  <a:pt x="476519" y="244698"/>
                </a:cubicBezTo>
                <a:cubicBezTo>
                  <a:pt x="481867" y="232220"/>
                  <a:pt x="485105" y="218941"/>
                  <a:pt x="489398" y="206062"/>
                </a:cubicBezTo>
                <a:cubicBezTo>
                  <a:pt x="485105" y="167425"/>
                  <a:pt x="490957" y="126246"/>
                  <a:pt x="476519" y="90152"/>
                </a:cubicBezTo>
                <a:cubicBezTo>
                  <a:pt x="471477" y="77547"/>
                  <a:pt x="450024" y="83344"/>
                  <a:pt x="437882" y="77273"/>
                </a:cubicBezTo>
                <a:cubicBezTo>
                  <a:pt x="424038" y="70351"/>
                  <a:pt x="413390" y="57801"/>
                  <a:pt x="399246" y="51515"/>
                </a:cubicBezTo>
                <a:cubicBezTo>
                  <a:pt x="374435" y="40488"/>
                  <a:pt x="321972" y="25758"/>
                  <a:pt x="321972" y="25758"/>
                </a:cubicBezTo>
                <a:cubicBezTo>
                  <a:pt x="287444" y="28635"/>
                  <a:pt x="181396" y="25211"/>
                  <a:pt x="128789" y="51515"/>
                </a:cubicBezTo>
                <a:cubicBezTo>
                  <a:pt x="114945" y="58437"/>
                  <a:pt x="102239" y="67604"/>
                  <a:pt x="90153" y="77273"/>
                </a:cubicBezTo>
                <a:cubicBezTo>
                  <a:pt x="80671" y="84858"/>
                  <a:pt x="72981" y="94445"/>
                  <a:pt x="64395" y="10303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92649" y="6322205"/>
            <a:ext cx="489398" cy="425003"/>
          </a:xfrm>
          <a:custGeom>
            <a:avLst/>
            <a:gdLst>
              <a:gd name="connsiteX0" fmla="*/ 167426 w 489398"/>
              <a:gd name="connsiteY0" fmla="*/ 0 h 425003"/>
              <a:gd name="connsiteX1" fmla="*/ 90153 w 489398"/>
              <a:gd name="connsiteY1" fmla="*/ 12879 h 425003"/>
              <a:gd name="connsiteX2" fmla="*/ 38637 w 489398"/>
              <a:gd name="connsiteY2" fmla="*/ 77273 h 425003"/>
              <a:gd name="connsiteX3" fmla="*/ 0 w 489398"/>
              <a:gd name="connsiteY3" fmla="*/ 154546 h 425003"/>
              <a:gd name="connsiteX4" fmla="*/ 12879 w 489398"/>
              <a:gd name="connsiteY4" fmla="*/ 257577 h 425003"/>
              <a:gd name="connsiteX5" fmla="*/ 77274 w 489398"/>
              <a:gd name="connsiteY5" fmla="*/ 334851 h 425003"/>
              <a:gd name="connsiteX6" fmla="*/ 167426 w 489398"/>
              <a:gd name="connsiteY6" fmla="*/ 386366 h 425003"/>
              <a:gd name="connsiteX7" fmla="*/ 257578 w 489398"/>
              <a:gd name="connsiteY7" fmla="*/ 425003 h 425003"/>
              <a:gd name="connsiteX8" fmla="*/ 334851 w 489398"/>
              <a:gd name="connsiteY8" fmla="*/ 399245 h 425003"/>
              <a:gd name="connsiteX9" fmla="*/ 373488 w 489398"/>
              <a:gd name="connsiteY9" fmla="*/ 373487 h 425003"/>
              <a:gd name="connsiteX10" fmla="*/ 476519 w 489398"/>
              <a:gd name="connsiteY10" fmla="*/ 244698 h 425003"/>
              <a:gd name="connsiteX11" fmla="*/ 489398 w 489398"/>
              <a:gd name="connsiteY11" fmla="*/ 206062 h 425003"/>
              <a:gd name="connsiteX12" fmla="*/ 476519 w 489398"/>
              <a:gd name="connsiteY12" fmla="*/ 90152 h 425003"/>
              <a:gd name="connsiteX13" fmla="*/ 437882 w 489398"/>
              <a:gd name="connsiteY13" fmla="*/ 77273 h 425003"/>
              <a:gd name="connsiteX14" fmla="*/ 399246 w 489398"/>
              <a:gd name="connsiteY14" fmla="*/ 51515 h 425003"/>
              <a:gd name="connsiteX15" fmla="*/ 321972 w 489398"/>
              <a:gd name="connsiteY15" fmla="*/ 25758 h 425003"/>
              <a:gd name="connsiteX16" fmla="*/ 128789 w 489398"/>
              <a:gd name="connsiteY16" fmla="*/ 51515 h 425003"/>
              <a:gd name="connsiteX17" fmla="*/ 90153 w 489398"/>
              <a:gd name="connsiteY17" fmla="*/ 77273 h 425003"/>
              <a:gd name="connsiteX18" fmla="*/ 64395 w 489398"/>
              <a:gd name="connsiteY18" fmla="*/ 103031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9398" h="425003">
                <a:moveTo>
                  <a:pt x="167426" y="0"/>
                </a:moveTo>
                <a:cubicBezTo>
                  <a:pt x="141668" y="4293"/>
                  <a:pt x="114926" y="4621"/>
                  <a:pt x="90153" y="12879"/>
                </a:cubicBezTo>
                <a:cubicBezTo>
                  <a:pt x="38047" y="30247"/>
                  <a:pt x="58317" y="37914"/>
                  <a:pt x="38637" y="77273"/>
                </a:cubicBezTo>
                <a:cubicBezTo>
                  <a:pt x="-11297" y="177140"/>
                  <a:pt x="32373" y="57431"/>
                  <a:pt x="0" y="154546"/>
                </a:cubicBezTo>
                <a:cubicBezTo>
                  <a:pt x="4293" y="188890"/>
                  <a:pt x="3772" y="224186"/>
                  <a:pt x="12879" y="257577"/>
                </a:cubicBezTo>
                <a:cubicBezTo>
                  <a:pt x="18942" y="279808"/>
                  <a:pt x="62755" y="322406"/>
                  <a:pt x="77274" y="334851"/>
                </a:cubicBezTo>
                <a:cubicBezTo>
                  <a:pt x="144786" y="392719"/>
                  <a:pt x="105177" y="359688"/>
                  <a:pt x="167426" y="386366"/>
                </a:cubicBezTo>
                <a:cubicBezTo>
                  <a:pt x="278827" y="434110"/>
                  <a:pt x="166967" y="394799"/>
                  <a:pt x="257578" y="425003"/>
                </a:cubicBezTo>
                <a:cubicBezTo>
                  <a:pt x="283336" y="416417"/>
                  <a:pt x="310040" y="410272"/>
                  <a:pt x="334851" y="399245"/>
                </a:cubicBezTo>
                <a:cubicBezTo>
                  <a:pt x="348996" y="392958"/>
                  <a:pt x="361919" y="383770"/>
                  <a:pt x="373488" y="373487"/>
                </a:cubicBezTo>
                <a:cubicBezTo>
                  <a:pt x="438938" y="315309"/>
                  <a:pt x="447857" y="311576"/>
                  <a:pt x="476519" y="244698"/>
                </a:cubicBezTo>
                <a:cubicBezTo>
                  <a:pt x="481867" y="232220"/>
                  <a:pt x="485105" y="218941"/>
                  <a:pt x="489398" y="206062"/>
                </a:cubicBezTo>
                <a:cubicBezTo>
                  <a:pt x="485105" y="167425"/>
                  <a:pt x="490957" y="126246"/>
                  <a:pt x="476519" y="90152"/>
                </a:cubicBezTo>
                <a:cubicBezTo>
                  <a:pt x="471477" y="77547"/>
                  <a:pt x="450024" y="83344"/>
                  <a:pt x="437882" y="77273"/>
                </a:cubicBezTo>
                <a:cubicBezTo>
                  <a:pt x="424038" y="70351"/>
                  <a:pt x="413390" y="57801"/>
                  <a:pt x="399246" y="51515"/>
                </a:cubicBezTo>
                <a:cubicBezTo>
                  <a:pt x="374435" y="40488"/>
                  <a:pt x="321972" y="25758"/>
                  <a:pt x="321972" y="25758"/>
                </a:cubicBezTo>
                <a:cubicBezTo>
                  <a:pt x="287444" y="28635"/>
                  <a:pt x="181396" y="25211"/>
                  <a:pt x="128789" y="51515"/>
                </a:cubicBezTo>
                <a:cubicBezTo>
                  <a:pt x="114945" y="58437"/>
                  <a:pt x="102239" y="67604"/>
                  <a:pt x="90153" y="77273"/>
                </a:cubicBezTo>
                <a:cubicBezTo>
                  <a:pt x="80671" y="84858"/>
                  <a:pt x="72981" y="94445"/>
                  <a:pt x="64395" y="103031"/>
                </a:cubicBezTo>
              </a:path>
            </a:pathLst>
          </a:cu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0623" y="273357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Solution Approach: </a:t>
            </a:r>
            <a:r>
              <a:rPr lang="en-US" dirty="0" smtClean="0"/>
              <a:t>Data </a:t>
            </a:r>
            <a:r>
              <a:rPr lang="en-US" dirty="0"/>
              <a:t>Retrieval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1030" y="1212252"/>
            <a:ext cx="10233800" cy="16078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retrieved using the </a:t>
            </a:r>
            <a:r>
              <a:rPr lang="en-US" b="1" dirty="0"/>
              <a:t>HydroShare Software</a:t>
            </a:r>
          </a:p>
          <a:p>
            <a:r>
              <a:rPr lang="en-US" dirty="0" smtClean="0"/>
              <a:t>Only chose to use data as far back as year 2010</a:t>
            </a:r>
          </a:p>
          <a:p>
            <a:r>
              <a:rPr lang="en-US" dirty="0" smtClean="0"/>
              <a:t>Some SNOTEL sites are still relatively new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146" y="1178518"/>
            <a:ext cx="3713553" cy="95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877</TotalTime>
  <Words>774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Century Gothic</vt:lpstr>
      <vt:lpstr>Corbel</vt:lpstr>
      <vt:lpstr>Depth</vt:lpstr>
      <vt:lpstr>Snow Distribution: An  Alternative Approach to Analysis Accumulation    Ryan James Professor David Tarboton CEE 6440: Geographic Information Systems November 23,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 Approach: SWE vs Elevation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James</dc:creator>
  <cp:lastModifiedBy>Ryan James</cp:lastModifiedBy>
  <cp:revision>84</cp:revision>
  <dcterms:created xsi:type="dcterms:W3CDTF">2015-11-29T21:09:45Z</dcterms:created>
  <dcterms:modified xsi:type="dcterms:W3CDTF">2015-12-03T17:44:58Z</dcterms:modified>
</cp:coreProperties>
</file>