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65" r:id="rId3"/>
    <p:sldId id="259" r:id="rId4"/>
    <p:sldId id="262" r:id="rId5"/>
    <p:sldId id="258" r:id="rId6"/>
    <p:sldId id="257" r:id="rId7"/>
    <p:sldId id="261" r:id="rId8"/>
    <p:sldId id="260" r:id="rId9"/>
    <p:sldId id="263" r:id="rId10"/>
    <p:sldId id="264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8FD1"/>
    <a:srgbClr val="0066FF"/>
    <a:srgbClr val="CCEC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1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26213-4E14-4846-A90D-9255FCC5A477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B5775-EDCF-4194-A739-52C23B1CF7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2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5B5775-EDCF-4194-A739-52C23B1CF71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4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012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B3C56DB-DC7D-4ACF-86C2-D3AFD0E159A1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30E64A8-C11C-419F-AFF6-CDC343C40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62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B3C56DB-DC7D-4ACF-86C2-D3AFD0E159A1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30E64A8-C11C-419F-AFF6-CDC343C40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514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97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2270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356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53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accent1">
            <a:lumMod val="75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831273"/>
          </a:xfrm>
          <a:prstGeom prst="rect">
            <a:avLst/>
          </a:prstGeom>
          <a:solidFill>
            <a:srgbClr val="478F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4345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33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918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B3C56DB-DC7D-4ACF-86C2-D3AFD0E159A1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30E64A8-C11C-419F-AFF6-CDC343C40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10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B3C56DB-DC7D-4ACF-86C2-D3AFD0E159A1}" type="datetimeFigureOut">
              <a:rPr lang="en-US" smtClean="0"/>
              <a:t>12/1/2015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30E64A8-C11C-419F-AFF6-CDC343C40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32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3303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831273"/>
          </a:xfrm>
          <a:prstGeom prst="rect">
            <a:avLst/>
          </a:prstGeom>
          <a:solidFill>
            <a:srgbClr val="478F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886"/>
            <a:ext cx="9144000" cy="828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1" b="15493"/>
          <a:stretch/>
        </p:blipFill>
        <p:spPr>
          <a:xfrm>
            <a:off x="1" y="5986130"/>
            <a:ext cx="9144000" cy="871870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6613451"/>
            <a:ext cx="9144000" cy="244549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 userDrawn="1"/>
        </p:nvSpPr>
        <p:spPr>
          <a:xfrm>
            <a:off x="0" y="6613451"/>
            <a:ext cx="1601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khafen74@gmail.com</a:t>
            </a:r>
            <a:endParaRPr lang="en-US" sz="1200" dirty="0"/>
          </a:p>
        </p:txBody>
      </p:sp>
      <p:sp>
        <p:nvSpPr>
          <p:cNvPr id="27" name="TextBox 26"/>
          <p:cNvSpPr txBox="1"/>
          <p:nvPr userDrawn="1"/>
        </p:nvSpPr>
        <p:spPr>
          <a:xfrm>
            <a:off x="2871677" y="6613451"/>
            <a:ext cx="3400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Beaver Pond</a:t>
            </a:r>
            <a:r>
              <a:rPr lang="en-US" sz="1200" baseline="0" dirty="0" smtClean="0"/>
              <a:t> Modeling</a:t>
            </a:r>
            <a:endParaRPr lang="en-US" sz="1200" dirty="0" smtClean="0"/>
          </a:p>
        </p:txBody>
      </p:sp>
      <p:sp>
        <p:nvSpPr>
          <p:cNvPr id="28" name="TextBox 27"/>
          <p:cNvSpPr txBox="1"/>
          <p:nvPr userDrawn="1"/>
        </p:nvSpPr>
        <p:spPr>
          <a:xfrm>
            <a:off x="6627628" y="6606362"/>
            <a:ext cx="2516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Fall 2015</a:t>
            </a:r>
          </a:p>
        </p:txBody>
      </p:sp>
    </p:spTree>
    <p:extLst>
      <p:ext uri="{BB962C8B-B14F-4D97-AF65-F5344CB8AC3E}">
        <p14:creationId xmlns:p14="http://schemas.microsoft.com/office/powerpoint/2010/main" val="1889189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7294" y="864973"/>
            <a:ext cx="7552509" cy="5099222"/>
          </a:xfrm>
          <a:prstGeom prst="rect">
            <a:avLst/>
          </a:prstGeom>
          <a:blipFill dpi="0" rotWithShape="1">
            <a:blip r:embed="rId3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Beaver Pond Surface Storage in the Temple Fork Watershed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Konrad Hafen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02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 of Data Resolution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1" y="960115"/>
            <a:ext cx="8686818" cy="493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8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333" y="1190446"/>
            <a:ext cx="525348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Successfully modeled the surface storage of beaver ponds in the Temple Fork Watershed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More dam heights needed to implement at larger spatial scale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Should determine/validate probability thresholds across multiple watersheds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Effect of ponds on residence time is dependent on discharge at pond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Surface storage may be negligible when compared with pond effects on groundwater.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327" y="957535"/>
            <a:ext cx="3220527" cy="2415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326" y="3484556"/>
            <a:ext cx="3220527" cy="241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69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827294" y="864973"/>
            <a:ext cx="7552509" cy="5099222"/>
          </a:xfrm>
          <a:prstGeom prst="rect">
            <a:avLst/>
          </a:prstGeom>
          <a:blipFill dpi="0" rotWithShape="1">
            <a:blip r:embed="rId2">
              <a:alphaModFix amt="3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69018"/>
            <a:ext cx="9144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Thank You!</a:t>
            </a:r>
          </a:p>
          <a:p>
            <a:pPr algn="ctr"/>
            <a:endParaRPr lang="en-US" sz="4400" dirty="0" smtClean="0"/>
          </a:p>
          <a:p>
            <a:pPr algn="ctr"/>
            <a:endParaRPr lang="en-US" sz="4400" dirty="0" smtClean="0"/>
          </a:p>
          <a:p>
            <a:pPr algn="ctr"/>
            <a:endParaRPr lang="en-US" sz="4400" dirty="0"/>
          </a:p>
          <a:p>
            <a:pPr algn="ctr"/>
            <a:r>
              <a:rPr lang="en-US" sz="2800" dirty="0" smtClean="0"/>
              <a:t>Questions? </a:t>
            </a:r>
            <a:endParaRPr lang="en-US" sz="2800" dirty="0"/>
          </a:p>
          <a:p>
            <a:pPr algn="ctr"/>
            <a:r>
              <a:rPr lang="en-US" sz="2800" dirty="0" smtClean="0"/>
              <a:t>. . 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244" y="4342997"/>
            <a:ext cx="1376417" cy="15257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361" y="4420630"/>
            <a:ext cx="3861154" cy="122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41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Effects of Beaver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Dams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903" y="1281784"/>
            <a:ext cx="342779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Beaver build dams mainly to evade predators, survive cold, and store food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Raise surface and groundwater elevation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Increase hydraulic head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Create overbank flooding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Increase evapotranspiration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Lack of a predictive dam capacity model has prevented modeling of dam scenarios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39" y="1011486"/>
            <a:ext cx="5635630" cy="3577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688" y="4727278"/>
            <a:ext cx="5628579" cy="107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9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BRAT –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eaver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estoration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ssessment </a:t>
            </a: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ool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618" y="4040323"/>
            <a:ext cx="2249206" cy="14978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7135" y="1021492"/>
            <a:ext cx="44649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Beaver dam capacity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Based mainly on stream power and vegetation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Estimates the density of dams a stream segment can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Outputs available for the entire state of Utah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830" y="1096129"/>
            <a:ext cx="4117995" cy="46832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00207" y="5589919"/>
            <a:ext cx="218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brat.joewheaton.org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29781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281" y="963827"/>
            <a:ext cx="8666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Develop</a:t>
            </a:r>
            <a:r>
              <a:rPr lang="en-US" sz="2000" dirty="0" smtClean="0"/>
              <a:t> a model describing the surface storage of a beaver dam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Quantify</a:t>
            </a:r>
            <a:r>
              <a:rPr lang="en-US" sz="2000" dirty="0" smtClean="0"/>
              <a:t> changes in water storage and residence time under different dam density scenarios at the watershed scale</a:t>
            </a:r>
          </a:p>
          <a:p>
            <a:pPr marL="342900" indent="-342900">
              <a:buFont typeface="+mj-lt"/>
              <a:buAutoNum type="arabicPeriod"/>
            </a:pP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2000" b="1" dirty="0" smtClean="0"/>
              <a:t>Identify</a:t>
            </a:r>
            <a:r>
              <a:rPr lang="en-US" sz="2000" dirty="0" smtClean="0"/>
              <a:t> the effects of data resolution on model results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713804" y="3713117"/>
            <a:ext cx="1915065" cy="1757166"/>
            <a:chOff x="747578" y="4184821"/>
            <a:chExt cx="1748490" cy="16043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706" y="4184821"/>
              <a:ext cx="1744362" cy="58145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578" y="4604952"/>
              <a:ext cx="1657872" cy="1184194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208" y="3708565"/>
            <a:ext cx="2193318" cy="1809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99" y="3700403"/>
            <a:ext cx="3348454" cy="19033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16830" y="3402308"/>
            <a:ext cx="41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994542" y="3342727"/>
            <a:ext cx="41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35024" y="3346221"/>
            <a:ext cx="41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876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Temple Fork Beaver Dam Restoration Assessment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87" y="749644"/>
            <a:ext cx="5418252" cy="52347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02060" y="940279"/>
            <a:ext cx="31658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Drains 41 km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Two main tributaries; Temple Fork, Spawn Creek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m LiDAR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Focus of previous studies (mainly fish)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Considerable beaver activity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18636" r="18627" b="8685"/>
          <a:stretch/>
        </p:blipFill>
        <p:spPr>
          <a:xfrm>
            <a:off x="6285587" y="4079600"/>
            <a:ext cx="2260121" cy="178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9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 Logic and Data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649633"/>
            <a:ext cx="3113309" cy="1037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9" y="2408685"/>
            <a:ext cx="3397697" cy="2426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3014" y="1307219"/>
            <a:ext cx="48191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Distance of upstream inundation determined by dam height divided by stream slope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Create a polygon representing the maximum area of inundation for a given dam height on a given 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1/3 Arc Second DEM from the National Elevation Dataset (~8.92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 m LiDAR DEM for Temple </a:t>
            </a:r>
            <a:r>
              <a:rPr lang="en-US" dirty="0" smtClean="0"/>
              <a:t>Fork (available: www.opentopography.org)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Existing pond area digitized from Google Earth imagery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14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Dam Height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6468" y="2288009"/>
            <a:ext cx="4095819" cy="3751807"/>
            <a:chOff x="4380628" y="972065"/>
            <a:chExt cx="4551899" cy="39191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628" y="972065"/>
              <a:ext cx="4551898" cy="362053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778059" y="4601815"/>
              <a:ext cx="2154468" cy="289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 smtClean="0"/>
                <a:t>From </a:t>
              </a:r>
              <a:r>
                <a:rPr lang="en-US" sz="1200" i="1" dirty="0" err="1" smtClean="0"/>
                <a:t>Lokteff</a:t>
              </a:r>
              <a:r>
                <a:rPr lang="en-US" sz="1200" i="1" dirty="0" smtClean="0"/>
                <a:t> et al. 2013</a:t>
              </a:r>
              <a:endParaRPr lang="en-US" sz="1200" i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23" y="690947"/>
            <a:ext cx="4815240" cy="52267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3568" y="856734"/>
            <a:ext cx="42287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Stochasticity in dam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1000 iterations according to dam height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Create raster representing probability of inundation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502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Modeling Pond Area and Depth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225" y="692071"/>
            <a:ext cx="4815240" cy="52267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90" y="2150075"/>
            <a:ext cx="2338310" cy="3427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615" y="1025545"/>
            <a:ext cx="4423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Identified inundation probability corresponding to observed inundation area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901" y="2084171"/>
            <a:ext cx="224069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Fill all cells with a probability greater than or equal to the determined probability of inundation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Water surface elevation of the pond determined by highest inundated elevation + 0.01m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245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 Density Scenarios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259" y="774354"/>
            <a:ext cx="5115698" cy="422045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079200"/>
              </p:ext>
            </p:extLst>
          </p:nvPr>
        </p:nvGraphicFramePr>
        <p:xfrm>
          <a:off x="587977" y="4809648"/>
          <a:ext cx="6172200" cy="17938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0200"/>
                <a:gridCol w="514350"/>
                <a:gridCol w="628650"/>
                <a:gridCol w="800100"/>
                <a:gridCol w="742950"/>
                <a:gridCol w="685800"/>
                <a:gridCol w="628650"/>
                <a:gridCol w="571500"/>
              </a:tblGrid>
              <a:tr h="3384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Dam Capacity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Ponds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Area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(m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Mean Pond Area (m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r>
                        <a:rPr lang="en-US" sz="1100">
                          <a:effectLst/>
                        </a:rPr>
                        <a:t>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Volume</a:t>
                      </a: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(m</a:t>
                      </a:r>
                      <a:r>
                        <a:rPr lang="en-US" sz="1100" baseline="30000" dirty="0">
                          <a:effectLst/>
                        </a:rPr>
                        <a:t>3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RT Mean (hours)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RT Peak (hours)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RT Low (hours)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3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Digitized Existing (2014)*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5194.9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144.3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3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Existing (1m)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5198.0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120.9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2410.2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44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Existing (10m)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5193.7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198.9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2258.1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0.59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2.02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3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BRAT 50% (1m)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5374.0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103.3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2326.8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1.38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2.08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3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BRAT 50% (10m)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7830.5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206.8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2470.5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1.46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0.65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2.21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7335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BRAT 100% (1m)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14288.0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106.6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6153.1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3.64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1.61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644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BRAT 100% (10m)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17658.7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845185" algn="l"/>
                        </a:tabLst>
                      </a:pPr>
                      <a:r>
                        <a:rPr lang="en-US" sz="1100" dirty="0">
                          <a:effectLst/>
                        </a:rPr>
                        <a:t>204.5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4714.1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2.79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1.24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4.22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8854" y="1108836"/>
            <a:ext cx="37894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Residence time calculated for mean (0.47 m</a:t>
            </a:r>
            <a:r>
              <a:rPr lang="en-US" baseline="30000" dirty="0" smtClean="0"/>
              <a:t>3</a:t>
            </a:r>
            <a:r>
              <a:rPr lang="en-US" dirty="0" smtClean="0"/>
              <a:t>/s), peak (1.06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/s), </a:t>
            </a:r>
            <a:r>
              <a:rPr lang="en-US" dirty="0" smtClean="0"/>
              <a:t>and low</a:t>
            </a:r>
            <a:r>
              <a:rPr lang="en-US" dirty="0"/>
              <a:t> (</a:t>
            </a:r>
            <a:r>
              <a:rPr lang="en-US" dirty="0" smtClean="0"/>
              <a:t>0.31 </a:t>
            </a:r>
            <a:r>
              <a:rPr lang="en-US" dirty="0"/>
              <a:t>m</a:t>
            </a:r>
            <a:r>
              <a:rPr lang="en-US" baseline="30000" dirty="0"/>
              <a:t>3</a:t>
            </a:r>
            <a:r>
              <a:rPr lang="en-US" dirty="0"/>
              <a:t>/s</a:t>
            </a:r>
            <a:r>
              <a:rPr lang="en-US" dirty="0" smtClean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Discharge obtained from USGS stream stats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Residence time, volume increase with more beaver ponds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Differences between 1 m and 10 m DEMs</a:t>
            </a:r>
          </a:p>
        </p:txBody>
      </p:sp>
    </p:spTree>
    <p:extLst>
      <p:ext uri="{BB962C8B-B14F-4D97-AF65-F5344CB8AC3E}">
        <p14:creationId xmlns:p14="http://schemas.microsoft.com/office/powerpoint/2010/main" val="1274578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M_GreenBlue_temp.potx" id="{5AC60CF0-51A3-4D3E-BC23-5C7349D1F846}" vid="{ED1FC171-B1C7-421D-A667-5644C9C5938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19917</TotalTime>
  <Words>540</Words>
  <Application>Microsoft Office PowerPoint</Application>
  <PresentationFormat>On-screen Show (4:3)</PresentationFormat>
  <Paragraphs>153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Modeling Beaver Pond Surface Storage in the Temple Fork Watershed</vt:lpstr>
      <vt:lpstr>Effects of Beaver Dams on Hydrology</vt:lpstr>
      <vt:lpstr>BRAT – Beaver Restoration Assessment Tool</vt:lpstr>
      <vt:lpstr>Objectives</vt:lpstr>
      <vt:lpstr>Temple Fork Beaver Dam Restoration Assessment</vt:lpstr>
      <vt:lpstr>Model Logic and Data</vt:lpstr>
      <vt:lpstr>Modeling Dam Height</vt:lpstr>
      <vt:lpstr>Modeling Pond Area and Depth</vt:lpstr>
      <vt:lpstr>Dam Density Scenarios</vt:lpstr>
      <vt:lpstr>Effects of Data Resolution</vt:lpstr>
      <vt:lpstr>Conclusions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Change Detection to Inform Morphodynamic Modeling</dc:title>
  <dc:creator>Konrad Hafen</dc:creator>
  <cp:lastModifiedBy>konrad</cp:lastModifiedBy>
  <cp:revision>81</cp:revision>
  <dcterms:created xsi:type="dcterms:W3CDTF">2015-04-27T14:51:28Z</dcterms:created>
  <dcterms:modified xsi:type="dcterms:W3CDTF">2015-12-02T02:16:24Z</dcterms:modified>
</cp:coreProperties>
</file>