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71" r:id="rId9"/>
    <p:sldId id="270" r:id="rId10"/>
    <p:sldId id="269" r:id="rId11"/>
    <p:sldId id="262" r:id="rId12"/>
    <p:sldId id="263" r:id="rId13"/>
    <p:sldId id="264" r:id="rId14"/>
    <p:sldId id="265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93" autoAdjust="0"/>
    <p:restoredTop sz="94660"/>
  </p:normalViewPr>
  <p:slideViewPr>
    <p:cSldViewPr>
      <p:cViewPr>
        <p:scale>
          <a:sx n="90" d="100"/>
          <a:sy n="90" d="100"/>
        </p:scale>
        <p:origin x="-90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thington\Desktop\Dans\CEE%206440\Final%20Project\Water%20Supply%20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thington\Desktop\Dans\CEE%206440\Final%20Project\Water%20Supply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scatterChart>
        <c:scatterStyle val="smoothMarker"/>
        <c:ser>
          <c:idx val="0"/>
          <c:order val="0"/>
          <c:trendline>
            <c:trendlineType val="linear"/>
            <c:dispRSqr val="1"/>
            <c:dispEq val="1"/>
            <c:trendlineLbl>
              <c:layout>
                <c:manualLayout>
                  <c:x val="0.38462729658792688"/>
                  <c:y val="4.3384004082823051E-2"/>
                </c:manualLayout>
              </c:layout>
              <c:numFmt formatCode="#,##0.00" sourceLinked="0"/>
            </c:trendlineLbl>
          </c:trendline>
          <c:xVal>
            <c:numRef>
              <c:f>Sheet1!$E$9:$H$9</c:f>
              <c:numCache>
                <c:formatCode>General</c:formatCode>
                <c:ptCount val="4"/>
                <c:pt idx="0">
                  <c:v>2030</c:v>
                </c:pt>
                <c:pt idx="1">
                  <c:v>2040</c:v>
                </c:pt>
                <c:pt idx="2">
                  <c:v>2050</c:v>
                </c:pt>
                <c:pt idx="3">
                  <c:v>2060</c:v>
                </c:pt>
              </c:numCache>
            </c:numRef>
          </c:xVal>
          <c:yVal>
            <c:numRef>
              <c:f>Sheet1!$E$14:$H$14</c:f>
              <c:numCache>
                <c:formatCode>#,##0</c:formatCode>
                <c:ptCount val="4"/>
                <c:pt idx="0">
                  <c:v>329931.72551094764</c:v>
                </c:pt>
                <c:pt idx="1">
                  <c:v>334978.46880702884</c:v>
                </c:pt>
                <c:pt idx="2">
                  <c:v>339501.66802782984</c:v>
                </c:pt>
                <c:pt idx="3">
                  <c:v>340633.01588674117</c:v>
                </c:pt>
              </c:numCache>
            </c:numRef>
          </c:yVal>
          <c:smooth val="1"/>
        </c:ser>
        <c:axId val="85503360"/>
        <c:axId val="85517440"/>
      </c:scatterChart>
      <c:valAx>
        <c:axId val="85503360"/>
        <c:scaling>
          <c:orientation val="minMax"/>
        </c:scaling>
        <c:axPos val="b"/>
        <c:numFmt formatCode="General" sourceLinked="1"/>
        <c:tickLblPos val="nextTo"/>
        <c:crossAx val="85517440"/>
        <c:crosses val="autoZero"/>
        <c:crossBetween val="midCat"/>
      </c:valAx>
      <c:valAx>
        <c:axId val="85517440"/>
        <c:scaling>
          <c:orientation val="minMax"/>
        </c:scaling>
        <c:axPos val="l"/>
        <c:majorGridlines/>
        <c:numFmt formatCode="#,##0" sourceLinked="1"/>
        <c:tickLblPos val="nextTo"/>
        <c:crossAx val="85503360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Water Supply Analysis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v>Demand Growth</c:v>
          </c:tx>
          <c:xVal>
            <c:numRef>
              <c:f>Sheet1!$C$9:$AP$9</c:f>
              <c:numCache>
                <c:formatCode>General</c:formatCode>
                <c:ptCount val="40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  <c:pt idx="7">
                  <c:v>2080</c:v>
                </c:pt>
                <c:pt idx="8">
                  <c:v>2090</c:v>
                </c:pt>
                <c:pt idx="9">
                  <c:v>2100</c:v>
                </c:pt>
                <c:pt idx="10">
                  <c:v>2110</c:v>
                </c:pt>
                <c:pt idx="11">
                  <c:v>2120</c:v>
                </c:pt>
                <c:pt idx="12">
                  <c:v>2130</c:v>
                </c:pt>
                <c:pt idx="13">
                  <c:v>2140</c:v>
                </c:pt>
                <c:pt idx="14">
                  <c:v>2150</c:v>
                </c:pt>
                <c:pt idx="15">
                  <c:v>2160</c:v>
                </c:pt>
                <c:pt idx="16">
                  <c:v>2170</c:v>
                </c:pt>
                <c:pt idx="17">
                  <c:v>2180</c:v>
                </c:pt>
                <c:pt idx="18">
                  <c:v>2190</c:v>
                </c:pt>
                <c:pt idx="19">
                  <c:v>2200</c:v>
                </c:pt>
              </c:numCache>
            </c:numRef>
          </c:xVal>
          <c:yVal>
            <c:numRef>
              <c:f>Sheet1!$C$16:$AP$16</c:f>
              <c:numCache>
                <c:formatCode>0</c:formatCode>
                <c:ptCount val="40"/>
                <c:pt idx="0">
                  <c:v>61945</c:v>
                </c:pt>
                <c:pt idx="1">
                  <c:v>69751.191012049414</c:v>
                </c:pt>
                <c:pt idx="2">
                  <c:v>74616.816794300234</c:v>
                </c:pt>
                <c:pt idx="3">
                  <c:v>75758.179963751201</c:v>
                </c:pt>
                <c:pt idx="4">
                  <c:v>76781.139265588485</c:v>
                </c:pt>
                <c:pt idx="5">
                  <c:v>77037.003037974238</c:v>
                </c:pt>
                <c:pt idx="6">
                  <c:v>78118.83472805869</c:v>
                </c:pt>
                <c:pt idx="7">
                  <c:v>78947.184940361651</c:v>
                </c:pt>
                <c:pt idx="8">
                  <c:v>79775.535152664626</c:v>
                </c:pt>
                <c:pt idx="9">
                  <c:v>80603.88536496766</c:v>
                </c:pt>
                <c:pt idx="10">
                  <c:v>81432.235577270563</c:v>
                </c:pt>
                <c:pt idx="11">
                  <c:v>82260.585789573568</c:v>
                </c:pt>
                <c:pt idx="12">
                  <c:v>83088.936001876515</c:v>
                </c:pt>
                <c:pt idx="13">
                  <c:v>83917.286214179505</c:v>
                </c:pt>
                <c:pt idx="14">
                  <c:v>84745.636426482553</c:v>
                </c:pt>
                <c:pt idx="15">
                  <c:v>85573.986638785529</c:v>
                </c:pt>
                <c:pt idx="16">
                  <c:v>86402.336851088476</c:v>
                </c:pt>
                <c:pt idx="17">
                  <c:v>87230.687063391524</c:v>
                </c:pt>
                <c:pt idx="18">
                  <c:v>88059.037275694427</c:v>
                </c:pt>
                <c:pt idx="19">
                  <c:v>88887.38748799749</c:v>
                </c:pt>
              </c:numCache>
            </c:numRef>
          </c:yVal>
          <c:smooth val="1"/>
        </c:ser>
        <c:ser>
          <c:idx val="1"/>
          <c:order val="1"/>
          <c:tx>
            <c:v>Current Supply</c:v>
          </c:tx>
          <c:xVal>
            <c:numRef>
              <c:f>Sheet1!$C$9:$AP$9</c:f>
              <c:numCache>
                <c:formatCode>General</c:formatCode>
                <c:ptCount val="40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  <c:pt idx="6">
                  <c:v>2070</c:v>
                </c:pt>
                <c:pt idx="7">
                  <c:v>2080</c:v>
                </c:pt>
                <c:pt idx="8">
                  <c:v>2090</c:v>
                </c:pt>
                <c:pt idx="9">
                  <c:v>2100</c:v>
                </c:pt>
                <c:pt idx="10">
                  <c:v>2110</c:v>
                </c:pt>
                <c:pt idx="11">
                  <c:v>2120</c:v>
                </c:pt>
                <c:pt idx="12">
                  <c:v>2130</c:v>
                </c:pt>
                <c:pt idx="13">
                  <c:v>2140</c:v>
                </c:pt>
                <c:pt idx="14">
                  <c:v>2150</c:v>
                </c:pt>
                <c:pt idx="15">
                  <c:v>2160</c:v>
                </c:pt>
                <c:pt idx="16">
                  <c:v>2170</c:v>
                </c:pt>
                <c:pt idx="17">
                  <c:v>2180</c:v>
                </c:pt>
                <c:pt idx="18">
                  <c:v>2190</c:v>
                </c:pt>
                <c:pt idx="19">
                  <c:v>2200</c:v>
                </c:pt>
              </c:numCache>
            </c:numRef>
          </c:xVal>
          <c:yVal>
            <c:numRef>
              <c:f>Sheet1!$C$17:$AP$17</c:f>
              <c:numCache>
                <c:formatCode>General</c:formatCode>
                <c:ptCount val="40"/>
                <c:pt idx="0">
                  <c:v>86564</c:v>
                </c:pt>
                <c:pt idx="1">
                  <c:v>86564</c:v>
                </c:pt>
                <c:pt idx="2">
                  <c:v>86564</c:v>
                </c:pt>
                <c:pt idx="3">
                  <c:v>86564</c:v>
                </c:pt>
                <c:pt idx="4">
                  <c:v>86564</c:v>
                </c:pt>
                <c:pt idx="5">
                  <c:v>86564</c:v>
                </c:pt>
                <c:pt idx="6">
                  <c:v>86564</c:v>
                </c:pt>
                <c:pt idx="7">
                  <c:v>86564</c:v>
                </c:pt>
                <c:pt idx="8">
                  <c:v>86564</c:v>
                </c:pt>
                <c:pt idx="9">
                  <c:v>86564</c:v>
                </c:pt>
                <c:pt idx="10">
                  <c:v>86564</c:v>
                </c:pt>
                <c:pt idx="11">
                  <c:v>86564</c:v>
                </c:pt>
                <c:pt idx="12">
                  <c:v>86564</c:v>
                </c:pt>
                <c:pt idx="13">
                  <c:v>86564</c:v>
                </c:pt>
                <c:pt idx="14">
                  <c:v>86564</c:v>
                </c:pt>
                <c:pt idx="15">
                  <c:v>86564</c:v>
                </c:pt>
                <c:pt idx="16">
                  <c:v>86564</c:v>
                </c:pt>
                <c:pt idx="17">
                  <c:v>86564</c:v>
                </c:pt>
                <c:pt idx="18">
                  <c:v>86564</c:v>
                </c:pt>
                <c:pt idx="19">
                  <c:v>86564</c:v>
                </c:pt>
              </c:numCache>
            </c:numRef>
          </c:yVal>
          <c:smooth val="1"/>
        </c:ser>
        <c:axId val="85579648"/>
        <c:axId val="85581184"/>
      </c:scatterChart>
      <c:valAx>
        <c:axId val="85579648"/>
        <c:scaling>
          <c:orientation val="minMax"/>
        </c:scaling>
        <c:axPos val="b"/>
        <c:numFmt formatCode="General" sourceLinked="1"/>
        <c:tickLblPos val="nextTo"/>
        <c:crossAx val="85581184"/>
        <c:crosses val="autoZero"/>
        <c:crossBetween val="midCat"/>
      </c:valAx>
      <c:valAx>
        <c:axId val="85581184"/>
        <c:scaling>
          <c:orientation val="minMax"/>
        </c:scaling>
        <c:axPos val="l"/>
        <c:majorGridlines/>
        <c:numFmt formatCode="0" sourceLinked="1"/>
        <c:tickLblPos val="nextTo"/>
        <c:crossAx val="85579648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B6FD-8125-4C3D-987A-F6549B421E1E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D3AB4-4AE8-49AC-A1A1-C5F7AE17C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B6FD-8125-4C3D-987A-F6549B421E1E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D3AB4-4AE8-49AC-A1A1-C5F7AE17C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B6FD-8125-4C3D-987A-F6549B421E1E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D3AB4-4AE8-49AC-A1A1-C5F7AE17C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B6FD-8125-4C3D-987A-F6549B421E1E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D3AB4-4AE8-49AC-A1A1-C5F7AE17C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B6FD-8125-4C3D-987A-F6549B421E1E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D3AB4-4AE8-49AC-A1A1-C5F7AE17C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B6FD-8125-4C3D-987A-F6549B421E1E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D3AB4-4AE8-49AC-A1A1-C5F7AE17C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B6FD-8125-4C3D-987A-F6549B421E1E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D3AB4-4AE8-49AC-A1A1-C5F7AE17C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B6FD-8125-4C3D-987A-F6549B421E1E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D3AB4-4AE8-49AC-A1A1-C5F7AE17C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B6FD-8125-4C3D-987A-F6549B421E1E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D3AB4-4AE8-49AC-A1A1-C5F7AE17C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B6FD-8125-4C3D-987A-F6549B421E1E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D3AB4-4AE8-49AC-A1A1-C5F7AE17C6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B6FD-8125-4C3D-987A-F6549B421E1E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17D3AB4-4AE8-49AC-A1A1-C5F7AE17C6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B24B6FD-8125-4C3D-987A-F6549B421E1E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17D3AB4-4AE8-49AC-A1A1-C5F7AE17C6A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0"/>
            <a:ext cx="8305800" cy="223202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Analysis of Water Resources of Metropolitan Water District of Salt Lake and Sandy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43000" y="5029200"/>
            <a:ext cx="6400800" cy="685800"/>
          </a:xfrm>
        </p:spPr>
        <p:txBody>
          <a:bodyPr/>
          <a:lstStyle/>
          <a:p>
            <a:pPr algn="ctr"/>
            <a:r>
              <a:rPr lang="en-US" dirty="0" smtClean="0"/>
              <a:t>Presented By: Dan Ethington E.I.T.</a:t>
            </a:r>
            <a:endParaRPr lang="en-US" dirty="0"/>
          </a:p>
        </p:txBody>
      </p:sp>
      <p:pic>
        <p:nvPicPr>
          <p:cNvPr id="11266" name="Picture 2" descr="http://www.mwdsls.org/images/deercreekpanoram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14600"/>
            <a:ext cx="8477250" cy="2190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er Creek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5300254" cy="6858000"/>
          </a:xfrm>
          <a:prstGeom prst="rect">
            <a:avLst/>
          </a:prstGeom>
        </p:spPr>
      </p:pic>
      <p:pic>
        <p:nvPicPr>
          <p:cNvPr id="4098" name="Picture 2" descr="http://tse3.mm.bing.net/th?id=OIP.Mf7ee9e08fc830233f340608c026eb321o0&amp;pid=15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352800"/>
            <a:ext cx="2857500" cy="1943101"/>
          </a:xfrm>
          <a:prstGeom prst="rect">
            <a:avLst/>
          </a:prstGeom>
          <a:noFill/>
        </p:spPr>
      </p:pic>
      <p:pic>
        <p:nvPicPr>
          <p:cNvPr id="4100" name="Picture 4" descr="http://tse1.mm.bing.net/th?id=OIP.M0d1fa8aad8eef5ac8e0f6ac8ea75a042o0&amp;pid=15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57200"/>
            <a:ext cx="2986732" cy="198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564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District Water/Watershed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6705600" cy="4434840"/>
          </a:xfrm>
        </p:spPr>
        <p:txBody>
          <a:bodyPr>
            <a:normAutofit/>
          </a:bodyPr>
          <a:lstStyle/>
          <a:p>
            <a:r>
              <a:rPr lang="en-US" dirty="0" smtClean="0"/>
              <a:t>Little Cottonwood Creek Watershed</a:t>
            </a:r>
          </a:p>
          <a:p>
            <a:pPr lvl="1"/>
            <a:r>
              <a:rPr lang="en-US" sz="2000" dirty="0" err="1" smtClean="0"/>
              <a:t>Landcover</a:t>
            </a:r>
            <a:r>
              <a:rPr lang="en-US" sz="2000" dirty="0" smtClean="0"/>
              <a:t> and Imperviousness Unchanged 2006 to 2011</a:t>
            </a:r>
          </a:p>
          <a:p>
            <a:pPr lvl="1"/>
            <a:r>
              <a:rPr lang="en-US" sz="2000" dirty="0" smtClean="0"/>
              <a:t>No water impairments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Little Dell Reservoir Watershed</a:t>
            </a:r>
          </a:p>
          <a:p>
            <a:pPr lvl="1"/>
            <a:r>
              <a:rPr lang="en-US" sz="2000" dirty="0" err="1" smtClean="0"/>
              <a:t>Landcover</a:t>
            </a:r>
            <a:r>
              <a:rPr lang="en-US" sz="2000" dirty="0" smtClean="0"/>
              <a:t> and Imperviousness Unchanged 2006  to 2011</a:t>
            </a:r>
          </a:p>
          <a:p>
            <a:pPr lvl="1"/>
            <a:r>
              <a:rPr lang="en-US" sz="2000" dirty="0" smtClean="0"/>
              <a:t>No water impairments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961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District Water/Watershed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746915"/>
          </a:xfrm>
        </p:spPr>
        <p:txBody>
          <a:bodyPr/>
          <a:lstStyle/>
          <a:p>
            <a:r>
              <a:rPr lang="en-US" dirty="0" smtClean="0"/>
              <a:t>Deer Creek Watershed</a:t>
            </a:r>
            <a:endParaRPr lang="en-US" dirty="0"/>
          </a:p>
        </p:txBody>
      </p:sp>
      <p:pic>
        <p:nvPicPr>
          <p:cNvPr id="5" name="Picture 4" descr="Deer Creek Landcover Change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1295400"/>
            <a:ext cx="3124200" cy="4042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00" y="5181600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Total Land Cover  Change = 0.63%</a:t>
            </a:r>
          </a:p>
          <a:p>
            <a:r>
              <a:rPr lang="en-US" sz="1400" dirty="0" smtClean="0"/>
              <a:t>Occurred from 2006 to 2011</a:t>
            </a:r>
          </a:p>
          <a:p>
            <a:endParaRPr lang="en-US" sz="1400" dirty="0" smtClean="0"/>
          </a:p>
          <a:p>
            <a:r>
              <a:rPr lang="en-US" sz="1400" b="1" dirty="0" smtClean="0"/>
              <a:t>22 mi^2 of agricultural land</a:t>
            </a:r>
          </a:p>
          <a:p>
            <a:r>
              <a:rPr lang="en-US" sz="1400" b="1" dirty="0" smtClean="0"/>
              <a:t>18 mi^2 of developed space</a:t>
            </a:r>
          </a:p>
          <a:p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2286000"/>
            <a:ext cx="236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41</a:t>
            </a:r>
            <a:r>
              <a:rPr lang="en-US" sz="1400" dirty="0" smtClean="0"/>
              <a:t> </a:t>
            </a:r>
            <a:r>
              <a:rPr lang="en-US" sz="1400" dirty="0" smtClean="0"/>
              <a:t>Stream reaches have impaired water dating back to at least 1992</a:t>
            </a:r>
          </a:p>
          <a:p>
            <a:endParaRPr lang="en-US" sz="1400" dirty="0" smtClean="0"/>
          </a:p>
          <a:p>
            <a:r>
              <a:rPr lang="en-US" sz="1400" dirty="0" smtClean="0"/>
              <a:t>Impairments Include: </a:t>
            </a:r>
          </a:p>
          <a:p>
            <a:r>
              <a:rPr lang="en-US" sz="1400" dirty="0" smtClean="0"/>
              <a:t>Mercury, High Ph, E. Coli/ Pathogens, Temperature </a:t>
            </a:r>
          </a:p>
          <a:p>
            <a:endParaRPr lang="en-US" sz="1400" dirty="0" smtClean="0"/>
          </a:p>
          <a:p>
            <a:r>
              <a:rPr lang="en-US" sz="1400" b="1" dirty="0" smtClean="0"/>
              <a:t>Note the location of these impaired waters</a:t>
            </a:r>
          </a:p>
          <a:p>
            <a:endParaRPr lang="en-US" sz="1400" b="1" dirty="0" smtClean="0"/>
          </a:p>
          <a:p>
            <a:endParaRPr lang="en-US" sz="1400" b="1" dirty="0"/>
          </a:p>
        </p:txBody>
      </p:sp>
      <p:pic>
        <p:nvPicPr>
          <p:cNvPr id="9" name="Picture 8" descr="Deer Creek Impaired Waters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52600"/>
            <a:ext cx="376907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19912"/>
          </a:xfrm>
        </p:spPr>
        <p:txBody>
          <a:bodyPr/>
          <a:lstStyle/>
          <a:p>
            <a:pPr algn="ctr"/>
            <a:r>
              <a:rPr lang="en-US" dirty="0" smtClean="0"/>
              <a:t>Demand Forecasting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3505200" cy="3124200"/>
          </a:xfrm>
        </p:spPr>
        <p:txBody>
          <a:bodyPr>
            <a:normAutofit/>
          </a:bodyPr>
          <a:lstStyle/>
          <a:p>
            <a:r>
              <a:rPr lang="en-US" dirty="0" smtClean="0"/>
              <a:t>Utilization of State of Utah Governors Population forecast</a:t>
            </a:r>
          </a:p>
          <a:p>
            <a:r>
              <a:rPr lang="en-US" dirty="0" smtClean="0"/>
              <a:t>Determine trend to forecast even farther</a:t>
            </a:r>
          </a:p>
          <a:p>
            <a:pPr lvl="1"/>
            <a:r>
              <a:rPr lang="en-US" dirty="0" smtClean="0"/>
              <a:t>Linear Regression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962400" y="1524000"/>
          <a:ext cx="4724399" cy="1981198"/>
        </p:xfrm>
        <a:graphic>
          <a:graphicData uri="http://schemas.openxmlformats.org/drawingml/2006/table">
            <a:tbl>
              <a:tblPr/>
              <a:tblGrid>
                <a:gridCol w="712197"/>
                <a:gridCol w="653659"/>
                <a:gridCol w="665855"/>
                <a:gridCol w="724392"/>
                <a:gridCol w="665855"/>
                <a:gridCol w="665855"/>
                <a:gridCol w="636586"/>
              </a:tblGrid>
              <a:tr h="2201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City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201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SLC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186,440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210,592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227,824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229,985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233,031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234,704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growth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12.954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8.183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Sandy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87,461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97,826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102,107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104,993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106,471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105,929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growth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11.851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4.377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-0.509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273,901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308,417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329,932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334,978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339,502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340,633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growth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12.602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6.976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Demand (ac-ft)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61945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69751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74617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75758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76781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77037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4648200" y="3962400"/>
          <a:ext cx="39624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52400" y="3962400"/>
          <a:ext cx="3657599" cy="2286000"/>
        </p:xfrm>
        <a:graphic>
          <a:graphicData uri="http://schemas.openxmlformats.org/drawingml/2006/table">
            <a:tbl>
              <a:tblPr/>
              <a:tblGrid>
                <a:gridCol w="973393"/>
                <a:gridCol w="1002890"/>
                <a:gridCol w="973393"/>
                <a:gridCol w="707923"/>
              </a:tblGrid>
              <a:tr h="57150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Sandy City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Salt Lake City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Avg. Demand per year (ac-ft)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16432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45513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61945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Demand (ac-ft) /pers./yr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demand/ total pop.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19912"/>
          </a:xfrm>
        </p:spPr>
        <p:txBody>
          <a:bodyPr/>
          <a:lstStyle/>
          <a:p>
            <a:pPr algn="ctr"/>
            <a:r>
              <a:rPr lang="en-US" dirty="0" smtClean="0"/>
              <a:t>Demand Analysis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990600" y="2971800"/>
          <a:ext cx="7162799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609600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With &gt; 1% growth every 10 yrs current water supply will be inadequate in </a:t>
            </a:r>
            <a:r>
              <a:rPr lang="en-US" sz="2000" b="1" u="sng" dirty="0" smtClean="0"/>
              <a:t>2170</a:t>
            </a:r>
            <a:endParaRPr lang="en-US" sz="2000" b="1" u="sng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66800" y="1524000"/>
          <a:ext cx="6388100" cy="1333500"/>
        </p:xfrm>
        <a:graphic>
          <a:graphicData uri="http://schemas.openxmlformats.org/drawingml/2006/table">
            <a:tbl>
              <a:tblPr/>
              <a:tblGrid>
                <a:gridCol w="1112962"/>
                <a:gridCol w="1021486"/>
                <a:gridCol w="1040544"/>
                <a:gridCol w="1132020"/>
                <a:gridCol w="1040544"/>
                <a:gridCol w="1040544"/>
              </a:tblGrid>
              <a:tr h="444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Jordanelle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Reservoir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Deer Creek Reservoir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Little Cottonwood Creek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Little Dell Reservoir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Capacity (ac-ft)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360500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152564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533564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MWDSLS Supply per year (ac-ft)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41416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20318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57400"/>
            <a:ext cx="8229600" cy="1810512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/>
              <a:t>Questions</a:t>
            </a:r>
            <a:endParaRPr lang="en-US" sz="8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5410200" cy="4434840"/>
          </a:xfrm>
        </p:spPr>
        <p:txBody>
          <a:bodyPr/>
          <a:lstStyle/>
          <a:p>
            <a:r>
              <a:rPr lang="en-US" dirty="0" smtClean="0"/>
              <a:t>Established in 1935</a:t>
            </a:r>
          </a:p>
          <a:p>
            <a:endParaRPr lang="en-US" dirty="0" smtClean="0"/>
          </a:p>
          <a:p>
            <a:r>
              <a:rPr lang="en-US" dirty="0" smtClean="0"/>
              <a:t>Serves a population of over </a:t>
            </a:r>
            <a:r>
              <a:rPr lang="en-US" b="1" dirty="0" smtClean="0"/>
              <a:t>300,000</a:t>
            </a:r>
          </a:p>
          <a:p>
            <a:endParaRPr lang="en-US" b="1" dirty="0" smtClean="0"/>
          </a:p>
          <a:p>
            <a:r>
              <a:rPr lang="en-US" dirty="0" smtClean="0"/>
              <a:t>Salt Lake Aqueduct completed 1951 to supplement water from LCC</a:t>
            </a:r>
          </a:p>
          <a:p>
            <a:pPr lvl="1"/>
            <a:r>
              <a:rPr lang="en-US" dirty="0" smtClean="0"/>
              <a:t>42 mile pipeline From Deer Creek to Salt Lake City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4338" name="Picture 2" descr="Salt Lake City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447800"/>
            <a:ext cx="1752600" cy="2108391"/>
          </a:xfrm>
          <a:prstGeom prst="rect">
            <a:avLst/>
          </a:prstGeom>
          <a:noFill/>
        </p:spPr>
      </p:pic>
      <p:pic>
        <p:nvPicPr>
          <p:cNvPr id="14340" name="Picture 4" descr="https://sp.yimg.com/xj/th?id=OIP.Mee15da186fb9bab57f3139f8124334c1o0&amp;pid=15.1&amp;P=0&amp;w=300&amp;h=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267200"/>
            <a:ext cx="2438400" cy="1771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975515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Little Cottonwood Water Treatment Plant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899315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Point of the Mountain Water Treatment Plant</a:t>
            </a:r>
            <a:endParaRPr lang="en-US" dirty="0"/>
          </a:p>
        </p:txBody>
      </p:sp>
      <p:pic>
        <p:nvPicPr>
          <p:cNvPr id="15362" name="Picture 2" descr="Little Cottonwood Water Treatment Pl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971800"/>
            <a:ext cx="3581401" cy="2375664"/>
          </a:xfrm>
          <a:prstGeom prst="rect">
            <a:avLst/>
          </a:prstGeom>
          <a:noFill/>
        </p:spPr>
      </p:pic>
      <p:pic>
        <p:nvPicPr>
          <p:cNvPr id="15364" name="Picture 4" descr="Point of the Mount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971800"/>
            <a:ext cx="3581400" cy="23756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5486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Design Capacity: 150 MGD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5486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Design Capacity: 70 MGD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Ethington\Pictures\img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6224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Determination of Districts water resources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Analysis of  water/watersheds</a:t>
            </a:r>
          </a:p>
          <a:p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Determination of water demands</a:t>
            </a:r>
          </a:p>
          <a:p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Determination of water resource adequacy </a:t>
            </a:r>
            <a:endParaRPr lang="en-US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District Water Sources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Little Cottonwood Creek</a:t>
            </a:r>
          </a:p>
          <a:p>
            <a:endParaRPr lang="en-US" dirty="0" smtClean="0"/>
          </a:p>
          <a:p>
            <a:r>
              <a:rPr lang="en-US" dirty="0" smtClean="0"/>
              <a:t>Deer Creek Reservoir</a:t>
            </a:r>
          </a:p>
          <a:p>
            <a:pPr lvl="1"/>
            <a:r>
              <a:rPr lang="en-US" dirty="0" err="1" smtClean="0"/>
              <a:t>Jordanelle</a:t>
            </a:r>
            <a:r>
              <a:rPr lang="en-US" dirty="0" smtClean="0"/>
              <a:t> Reservoir</a:t>
            </a:r>
          </a:p>
          <a:p>
            <a:endParaRPr lang="en-US" dirty="0" smtClean="0"/>
          </a:p>
          <a:p>
            <a:r>
              <a:rPr lang="en-US" dirty="0" smtClean="0"/>
              <a:t>Little Dell Reservoir</a:t>
            </a:r>
          </a:p>
          <a:p>
            <a:endParaRPr lang="en-US" dirty="0" smtClean="0"/>
          </a:p>
        </p:txBody>
      </p:sp>
      <p:pic>
        <p:nvPicPr>
          <p:cNvPr id="7" name="Picture 6" descr="MWDSLS Watersheds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1600200"/>
            <a:ext cx="3945527" cy="51051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thington\Desktop\Dans\CEE 6440\Final Project\Little Dell Reservoir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83763"/>
            <a:ext cx="5234637" cy="6774237"/>
          </a:xfrm>
          <a:prstGeom prst="rect">
            <a:avLst/>
          </a:prstGeom>
          <a:noFill/>
        </p:spPr>
      </p:pic>
      <p:pic>
        <p:nvPicPr>
          <p:cNvPr id="7170" name="Picture 2" descr="http://tse1.mm.bing.net/th?&amp;id=OIP.Ma3f09305283bd0dc6add56ef60685450o0&amp;w=300&amp;h=300&amp;c=0&amp;pid=1.9&amp;rs=0&amp;p=0&amp;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04800"/>
            <a:ext cx="3850397" cy="2554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ttle Cottonwood Creek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5300254" cy="6858000"/>
          </a:xfrm>
          <a:prstGeom prst="rect">
            <a:avLst/>
          </a:prstGeom>
        </p:spPr>
      </p:pic>
      <p:pic>
        <p:nvPicPr>
          <p:cNvPr id="6" name="Picture 2" descr="https://sp.yimg.com/xj/th?id=OIP.M23aa5d199474c24ef1d8ea961030d7a7o0&amp;pid=15.1&amp;P=0&amp;w=300&amp;h=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343400"/>
            <a:ext cx="685800" cy="682093"/>
          </a:xfrm>
          <a:prstGeom prst="rect">
            <a:avLst/>
          </a:prstGeom>
          <a:noFill/>
        </p:spPr>
      </p:pic>
      <p:pic>
        <p:nvPicPr>
          <p:cNvPr id="7" name="Picture 4" descr="https://sp.yimg.com/xj/th?id=OIP.Mf24b37c6d4fc6a8a8f8b59c9eb442eb5o0&amp;pid=15.1&amp;P=0&amp;w=300&amp;h=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810000"/>
            <a:ext cx="682625" cy="682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6" idx="0"/>
          </p:cNvCxnSpPr>
          <p:nvPr/>
        </p:nvCxnSpPr>
        <p:spPr>
          <a:xfrm flipH="1" flipV="1">
            <a:off x="3200400" y="3352800"/>
            <a:ext cx="571500" cy="990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H="1" flipV="1">
            <a:off x="4495800" y="3124200"/>
            <a:ext cx="265113" cy="685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http://www.summitpost.org/images/original/671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81000"/>
            <a:ext cx="4000500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ordanelle to Deer Creek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0"/>
            <a:ext cx="5300254" cy="6858000"/>
          </a:xfrm>
          <a:prstGeom prst="rect">
            <a:avLst/>
          </a:prstGeom>
        </p:spPr>
      </p:pic>
      <p:pic>
        <p:nvPicPr>
          <p:cNvPr id="5122" name="Picture 2" descr="https://sustainableutah.files.wordpress.com/2014/11/ben_nadolski_11-4-2014_weber_river_watersh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524000"/>
            <a:ext cx="3736974" cy="24913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1393</TotalTime>
  <Words>368</Words>
  <Application>Microsoft Office PowerPoint</Application>
  <PresentationFormat>On-screen Show (4:3)</PresentationFormat>
  <Paragraphs>143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Flow</vt:lpstr>
      <vt:lpstr>Analysis of Water Resources of Metropolitan Water District of Salt Lake and Sandy</vt:lpstr>
      <vt:lpstr>Introduction</vt:lpstr>
      <vt:lpstr>Introduction</vt:lpstr>
      <vt:lpstr>Slide 4</vt:lpstr>
      <vt:lpstr>Project Objectives</vt:lpstr>
      <vt:lpstr>District Water Sources</vt:lpstr>
      <vt:lpstr>Slide 7</vt:lpstr>
      <vt:lpstr>Slide 8</vt:lpstr>
      <vt:lpstr>Slide 9</vt:lpstr>
      <vt:lpstr>Slide 10</vt:lpstr>
      <vt:lpstr>District Water/Watershed Analysis</vt:lpstr>
      <vt:lpstr>District Water/Watershed Analysis</vt:lpstr>
      <vt:lpstr>Demand Forecasting</vt:lpstr>
      <vt:lpstr>Demand Analysis</vt:lpstr>
      <vt:lpstr>Questions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Resources of Metropolitan Water District of Salt Lake and Sandy</dc:title>
  <dc:creator>Ethington</dc:creator>
  <cp:lastModifiedBy>Ethington</cp:lastModifiedBy>
  <cp:revision>80</cp:revision>
  <dcterms:created xsi:type="dcterms:W3CDTF">2015-11-29T01:48:12Z</dcterms:created>
  <dcterms:modified xsi:type="dcterms:W3CDTF">2015-12-03T06:51:59Z</dcterms:modified>
</cp:coreProperties>
</file>