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3" r:id="rId8"/>
    <p:sldId id="264" r:id="rId9"/>
    <p:sldId id="267" r:id="rId10"/>
    <p:sldId id="265" r:id="rId11"/>
    <p:sldId id="266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20F5E1-022B-4C45-ABE6-11C53264137D}">
          <p14:sldIdLst>
            <p14:sldId id="256"/>
            <p14:sldId id="257"/>
            <p14:sldId id="261"/>
            <p14:sldId id="258"/>
            <p14:sldId id="262"/>
            <p14:sldId id="259"/>
            <p14:sldId id="263"/>
            <p14:sldId id="264"/>
            <p14:sldId id="267"/>
            <p14:sldId id="265"/>
            <p14:sldId id="266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12/1/2015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12/1/2015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12/1/2015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12/1/2015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12/1/2015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gdg.sc.egov.usda.gov/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Preparing input for the TOPKAPI (</a:t>
            </a:r>
            <a:r>
              <a:rPr lang="en-US" b="1" dirty="0" err="1" smtClean="0"/>
              <a:t>TOPographic</a:t>
            </a:r>
            <a:r>
              <a:rPr lang="en-US" b="1" dirty="0" smtClean="0"/>
              <a:t> Kinematic Approximation and Integration) model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Prasanna Dahal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51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065" y="264269"/>
            <a:ext cx="4665593" cy="969523"/>
          </a:xfrm>
        </p:spPr>
        <p:txBody>
          <a:bodyPr/>
          <a:lstStyle/>
          <a:p>
            <a:pPr marL="285750" indent="-285750"/>
            <a:r>
              <a:rPr lang="en-US" sz="2000" dirty="0"/>
              <a:t>Step3: Use of SSURGO to obtain </a:t>
            </a:r>
            <a:r>
              <a:rPr lang="en-US" sz="2000" dirty="0" smtClean="0"/>
              <a:t>  data (continued…)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195942"/>
            <a:ext cx="6200776" cy="324453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9668" y="1868472"/>
            <a:ext cx="4181072" cy="457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Methodology of extracting the data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Any soil type is composed of different percentage of Sand, Silt and Clay.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Texture </a:t>
            </a:r>
            <a:r>
              <a:rPr lang="en-US" dirty="0">
                <a:solidFill>
                  <a:schemeClr val="bg1"/>
                </a:solidFill>
              </a:rPr>
              <a:t>name of </a:t>
            </a:r>
            <a:r>
              <a:rPr lang="en-US" dirty="0" smtClean="0">
                <a:solidFill>
                  <a:schemeClr val="bg1"/>
                </a:solidFill>
              </a:rPr>
              <a:t>each soil </a:t>
            </a:r>
            <a:r>
              <a:rPr lang="en-US" dirty="0">
                <a:solidFill>
                  <a:schemeClr val="bg1"/>
                </a:solidFill>
              </a:rPr>
              <a:t>layer can be found in </a:t>
            </a:r>
            <a:r>
              <a:rPr lang="en-US" dirty="0" err="1">
                <a:solidFill>
                  <a:schemeClr val="bg1"/>
                </a:solidFill>
              </a:rPr>
              <a:t>Chorizon</a:t>
            </a:r>
            <a:r>
              <a:rPr lang="en-US" dirty="0">
                <a:solidFill>
                  <a:schemeClr val="bg1"/>
                </a:solidFill>
              </a:rPr>
              <a:t> table in SSURGO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The look up table by Rawls et al (1982), was joined with </a:t>
            </a:r>
            <a:r>
              <a:rPr lang="en-US" dirty="0" err="1" smtClean="0">
                <a:solidFill>
                  <a:schemeClr val="bg1"/>
                </a:solidFill>
              </a:rPr>
              <a:t>Chorizon</a:t>
            </a:r>
            <a:r>
              <a:rPr lang="en-US" dirty="0" smtClean="0">
                <a:solidFill>
                  <a:schemeClr val="bg1"/>
                </a:solidFill>
              </a:rPr>
              <a:t> table from SSRUGO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Weighted average was taken to compute the value for each Map Unit.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168085"/>
            <a:ext cx="3647433" cy="300024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gray">
          <a:xfrm>
            <a:off x="367743" y="6562724"/>
            <a:ext cx="4665593" cy="2095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*Python </a:t>
            </a:r>
            <a:r>
              <a:rPr lang="en-US" sz="1200" dirty="0">
                <a:solidFill>
                  <a:schemeClr val="tx1"/>
                </a:solidFill>
              </a:rPr>
              <a:t>module </a:t>
            </a:r>
            <a:r>
              <a:rPr lang="en-US" sz="1200" dirty="0" smtClean="0">
                <a:solidFill>
                  <a:schemeClr val="tx1"/>
                </a:solidFill>
              </a:rPr>
              <a:t>“pandas” </a:t>
            </a:r>
            <a:r>
              <a:rPr lang="en-US" sz="1200" dirty="0">
                <a:solidFill>
                  <a:schemeClr val="tx1"/>
                </a:solidFill>
              </a:rPr>
              <a:t>was </a:t>
            </a:r>
            <a:r>
              <a:rPr lang="en-US" sz="1200" dirty="0" smtClean="0">
                <a:solidFill>
                  <a:schemeClr val="tx1"/>
                </a:solidFill>
              </a:rPr>
              <a:t>used to carry out tasks.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8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534" y="963038"/>
            <a:ext cx="4132039" cy="969523"/>
          </a:xfrm>
        </p:spPr>
        <p:txBody>
          <a:bodyPr/>
          <a:lstStyle/>
          <a:p>
            <a:pPr marL="285750" indent="-285750"/>
            <a:r>
              <a:rPr lang="en-US" sz="2000" dirty="0" smtClean="0"/>
              <a:t>Step4: Values for each map unit to </a:t>
            </a:r>
            <a:r>
              <a:rPr lang="en-US" sz="2000" dirty="0" err="1" smtClean="0"/>
              <a:t>Rasters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76" y="2463800"/>
            <a:ext cx="7254824" cy="385544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478" y="2082800"/>
            <a:ext cx="3806152" cy="393700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The table obtained from the end of Step3 was joined to Polygon shapefile in Spatial folder from SSURGO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ArcGIS tool, </a:t>
            </a:r>
            <a:r>
              <a:rPr lang="en-US" b="1" dirty="0" smtClean="0">
                <a:solidFill>
                  <a:schemeClr val="bg1"/>
                </a:solidFill>
              </a:rPr>
              <a:t>Feature to Raster </a:t>
            </a:r>
            <a:r>
              <a:rPr lang="en-US" dirty="0" smtClean="0">
                <a:solidFill>
                  <a:schemeClr val="bg1"/>
                </a:solidFill>
              </a:rPr>
              <a:t>was used to convert the feature from SSURGO to the </a:t>
            </a:r>
            <a:r>
              <a:rPr lang="en-US" dirty="0" err="1" smtClean="0">
                <a:solidFill>
                  <a:schemeClr val="bg1"/>
                </a:solidFill>
              </a:rPr>
              <a:t>rasters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Value of the </a:t>
            </a:r>
            <a:r>
              <a:rPr lang="en-US" dirty="0" err="1" smtClean="0">
                <a:solidFill>
                  <a:schemeClr val="bg1"/>
                </a:solidFill>
              </a:rPr>
              <a:t>rasters</a:t>
            </a:r>
            <a:r>
              <a:rPr lang="en-US" dirty="0" smtClean="0">
                <a:solidFill>
                  <a:schemeClr val="bg1"/>
                </a:solidFill>
              </a:rPr>
              <a:t> are taken from fields from the joint table, which are </a:t>
            </a:r>
            <a:r>
              <a:rPr lang="en-US" b="1" dirty="0" smtClean="0">
                <a:solidFill>
                  <a:schemeClr val="bg1"/>
                </a:solidFill>
              </a:rPr>
              <a:t>Porosity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Saturated Hydraulic Conductivity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Bubbling pressure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Pore size distribution, and residual water content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4937176" y="963038"/>
            <a:ext cx="4132039" cy="9695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/>
            <a:r>
              <a:rPr lang="en-US" sz="2000" dirty="0" smtClean="0">
                <a:solidFill>
                  <a:schemeClr val="tx1"/>
                </a:solidFill>
              </a:rPr>
              <a:t>Example of Raster files created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4937177" y="2171700"/>
            <a:ext cx="3038424" cy="2921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/>
            <a:r>
              <a:rPr lang="en-US" sz="1200" dirty="0" smtClean="0">
                <a:solidFill>
                  <a:schemeClr val="tx1"/>
                </a:solidFill>
              </a:rPr>
              <a:t>Saturated Hydraulic Conductivity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8416977" y="2171700"/>
            <a:ext cx="3038424" cy="2921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/>
            <a:r>
              <a:rPr lang="en-US" sz="1200" dirty="0" smtClean="0">
                <a:solidFill>
                  <a:schemeClr val="tx1"/>
                </a:solidFill>
              </a:rPr>
              <a:t>Saturated Soil Moisture Content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2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 and Future works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54954" y="2603500"/>
            <a:ext cx="9741646" cy="3987800"/>
          </a:xfrm>
        </p:spPr>
        <p:txBody>
          <a:bodyPr/>
          <a:lstStyle/>
          <a:p>
            <a:r>
              <a:rPr lang="en-US" dirty="0" smtClean="0"/>
              <a:t>Use of pandas module for part of the work has restricted running all of the scripts run from ArcGIS because ArcGIS python environment do not come with pandas.</a:t>
            </a:r>
          </a:p>
          <a:p>
            <a:r>
              <a:rPr lang="en-US" dirty="0" smtClean="0"/>
              <a:t>There are missing data for soil type identified as ‘weather rock’ in the SSURGO database</a:t>
            </a:r>
          </a:p>
          <a:p>
            <a:r>
              <a:rPr lang="en-US" dirty="0" smtClean="0"/>
              <a:t>SSURGO data will have to be downloaded manually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2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95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Introduction to TOPKAPI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TOPKAPI is </a:t>
            </a:r>
            <a:r>
              <a:rPr lang="en-US" dirty="0" smtClean="0"/>
              <a:t>physically-based fully-distributed rainfall-runoff model, used mainly in Europe</a:t>
            </a:r>
          </a:p>
          <a:p>
            <a:r>
              <a:rPr lang="en-US" dirty="0" smtClean="0"/>
              <a:t>Beside </a:t>
            </a:r>
            <a:r>
              <a:rPr lang="en-US" dirty="0"/>
              <a:t>subsurface, overland and channel flow, it includes components representing infiltration, </a:t>
            </a:r>
            <a:r>
              <a:rPr lang="en-US" dirty="0" smtClean="0"/>
              <a:t>percolation, </a:t>
            </a:r>
            <a:r>
              <a:rPr lang="en-US" dirty="0" err="1" smtClean="0"/>
              <a:t>evapo</a:t>
            </a:r>
            <a:r>
              <a:rPr lang="en-US" dirty="0" smtClean="0"/>
              <a:t>-transpiration </a:t>
            </a:r>
            <a:r>
              <a:rPr lang="en-US" dirty="0"/>
              <a:t>and </a:t>
            </a:r>
            <a:r>
              <a:rPr lang="en-US" dirty="0" smtClean="0"/>
              <a:t>snowmelt.</a:t>
            </a:r>
          </a:p>
          <a:p>
            <a:r>
              <a:rPr lang="en-US" dirty="0" smtClean="0"/>
              <a:t>It can </a:t>
            </a:r>
            <a:r>
              <a:rPr lang="en-US" dirty="0"/>
              <a:t>be applied </a:t>
            </a:r>
            <a:r>
              <a:rPr lang="en-US" dirty="0" smtClean="0"/>
              <a:t>at </a:t>
            </a:r>
            <a:r>
              <a:rPr lang="en-US" dirty="0"/>
              <a:t>increasing spatial scales without losing model and parameter physical </a:t>
            </a:r>
            <a:r>
              <a:rPr lang="en-US" dirty="0" smtClean="0"/>
              <a:t>interpretation</a:t>
            </a:r>
          </a:p>
          <a:p>
            <a:r>
              <a:rPr lang="en-US" dirty="0"/>
              <a:t>Allows to study the evolution of all the hydrological state variables of the </a:t>
            </a:r>
            <a:r>
              <a:rPr lang="en-US" dirty="0" smtClean="0"/>
              <a:t>catchment, such as rainfall</a:t>
            </a:r>
            <a:r>
              <a:rPr lang="en-US" dirty="0"/>
              <a:t>, temperature, evapotranspiration, soil moisture conditions, snow accumulation and runoff generation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pyTOPKAPI</a:t>
            </a:r>
            <a:r>
              <a:rPr lang="en-US" dirty="0" smtClean="0"/>
              <a:t> is the open source version of TOPKAPI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4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 used in the model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54955" y="2603500"/>
            <a:ext cx="4545454" cy="3416300"/>
          </a:xfrm>
        </p:spPr>
        <p:txBody>
          <a:bodyPr>
            <a:normAutofit/>
          </a:bodyPr>
          <a:lstStyle/>
          <a:p>
            <a:r>
              <a:rPr lang="en-US" dirty="0" smtClean="0"/>
              <a:t>Slope of overland</a:t>
            </a:r>
          </a:p>
          <a:p>
            <a:r>
              <a:rPr lang="en-US" dirty="0" smtClean="0"/>
              <a:t>Slope of channel</a:t>
            </a:r>
          </a:p>
          <a:p>
            <a:r>
              <a:rPr lang="en-US" dirty="0" smtClean="0"/>
              <a:t>Soil Depth</a:t>
            </a:r>
          </a:p>
          <a:p>
            <a:r>
              <a:rPr lang="en-US" dirty="0" smtClean="0"/>
              <a:t>Saturated hydraulic conductivity</a:t>
            </a:r>
          </a:p>
          <a:p>
            <a:r>
              <a:rPr lang="en-US" dirty="0" smtClean="0"/>
              <a:t>Residual soil moisture content</a:t>
            </a:r>
          </a:p>
          <a:p>
            <a:r>
              <a:rPr lang="en-US" dirty="0" smtClean="0"/>
              <a:t>Initial Saturation of soil reservoir</a:t>
            </a:r>
          </a:p>
          <a:p>
            <a:r>
              <a:rPr lang="en-US" dirty="0" smtClean="0"/>
              <a:t>Water content overland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6566170" y="2603500"/>
            <a:ext cx="4562273" cy="3505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Saturated soil moisture content</a:t>
            </a:r>
          </a:p>
          <a:p>
            <a:r>
              <a:rPr lang="en-US" dirty="0" smtClean="0"/>
              <a:t>Manning’s coefficient for overland</a:t>
            </a:r>
          </a:p>
          <a:p>
            <a:r>
              <a:rPr lang="en-US" dirty="0" smtClean="0"/>
              <a:t>Manning’s </a:t>
            </a:r>
            <a:r>
              <a:rPr lang="en-US" dirty="0"/>
              <a:t>coefficient</a:t>
            </a:r>
            <a:r>
              <a:rPr lang="en-US" dirty="0" smtClean="0"/>
              <a:t> for channel</a:t>
            </a:r>
          </a:p>
          <a:p>
            <a:r>
              <a:rPr lang="en-US" dirty="0" smtClean="0"/>
              <a:t>Bubbling pressure</a:t>
            </a:r>
          </a:p>
          <a:p>
            <a:r>
              <a:rPr lang="en-US" dirty="0" smtClean="0"/>
              <a:t>Pore size distribution </a:t>
            </a:r>
          </a:p>
        </p:txBody>
      </p:sp>
    </p:spTree>
    <p:extLst>
      <p:ext uri="{BB962C8B-B14F-4D97-AF65-F5344CB8AC3E}">
        <p14:creationId xmlns:p14="http://schemas.microsoft.com/office/powerpoint/2010/main" val="115823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542" y="408561"/>
            <a:ext cx="4097981" cy="823609"/>
          </a:xfrm>
        </p:spPr>
        <p:txBody>
          <a:bodyPr/>
          <a:lstStyle/>
          <a:p>
            <a:r>
              <a:rPr lang="en-US" dirty="0" smtClean="0"/>
              <a:t>Challenges in use of TOPKAPI in the US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529" y="1232169"/>
            <a:ext cx="7193471" cy="4560651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69230" y="1459148"/>
            <a:ext cx="3764604" cy="4827351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TOPKAPI has modules to prepare those data, but require </a:t>
            </a:r>
            <a:r>
              <a:rPr lang="en-US" dirty="0" err="1" smtClean="0">
                <a:solidFill>
                  <a:schemeClr val="bg1"/>
                </a:solidFill>
              </a:rPr>
              <a:t>rasters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not common to the </a:t>
            </a:r>
            <a:r>
              <a:rPr lang="en-US" dirty="0" smtClean="0">
                <a:solidFill>
                  <a:schemeClr val="bg1"/>
                </a:solidFill>
              </a:rPr>
              <a:t>US these days, </a:t>
            </a:r>
            <a:r>
              <a:rPr lang="en-US" dirty="0">
                <a:solidFill>
                  <a:schemeClr val="bg1"/>
                </a:solidFill>
              </a:rPr>
              <a:t>viz. </a:t>
            </a:r>
            <a:endParaRPr lang="en-US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GLCC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land cover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Soil type as classified by SIRI,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Soil texture as defined by </a:t>
            </a:r>
            <a:r>
              <a:rPr lang="en-US" dirty="0" err="1">
                <a:solidFill>
                  <a:schemeClr val="bg1"/>
                </a:solidFill>
              </a:rPr>
              <a:t>Midgley</a:t>
            </a:r>
            <a:r>
              <a:rPr lang="en-US" dirty="0">
                <a:solidFill>
                  <a:schemeClr val="bg1"/>
                </a:solidFill>
              </a:rPr>
              <a:t> et al (1994)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In the US, we have better data  (finer resolution and measured values instead of derived ones) available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Hence, </a:t>
            </a:r>
            <a:r>
              <a:rPr lang="en-US" b="1" dirty="0" smtClean="0">
                <a:solidFill>
                  <a:schemeClr val="bg1"/>
                </a:solidFill>
              </a:rPr>
              <a:t>GIS services </a:t>
            </a:r>
            <a:r>
              <a:rPr lang="en-US" dirty="0" smtClean="0">
                <a:solidFill>
                  <a:schemeClr val="bg1"/>
                </a:solidFill>
              </a:rPr>
              <a:t>and </a:t>
            </a:r>
            <a:r>
              <a:rPr lang="en-US" b="1" dirty="0" smtClean="0">
                <a:solidFill>
                  <a:schemeClr val="bg1"/>
                </a:solidFill>
              </a:rPr>
              <a:t>SSURGO</a:t>
            </a:r>
            <a:r>
              <a:rPr lang="en-US" dirty="0" smtClean="0">
                <a:solidFill>
                  <a:schemeClr val="bg1"/>
                </a:solidFill>
              </a:rPr>
              <a:t> data was used to derive the same final watershed parameters required by the model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* </a:t>
            </a:r>
            <a:r>
              <a:rPr lang="en-US" b="1" dirty="0" smtClean="0">
                <a:solidFill>
                  <a:schemeClr val="bg1"/>
                </a:solidFill>
              </a:rPr>
              <a:t>This project is an attempt to meet the challenge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43209" y="2603500"/>
            <a:ext cx="5622588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gray">
          <a:xfrm>
            <a:off x="4998528" y="243186"/>
            <a:ext cx="5332245" cy="8236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TOPKAPI Recommended approach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34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394" y="913950"/>
            <a:ext cx="3201718" cy="416668"/>
          </a:xfrm>
        </p:spPr>
        <p:txBody>
          <a:bodyPr/>
          <a:lstStyle/>
          <a:p>
            <a:r>
              <a:rPr lang="en-US" dirty="0" smtClean="0"/>
              <a:t>Step 1:GIS services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338" y="546985"/>
            <a:ext cx="2324424" cy="7144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6394" y="1964987"/>
            <a:ext cx="3660236" cy="304475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A ArcGIS tool to download data</a:t>
            </a: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Use </a:t>
            </a:r>
            <a:r>
              <a:rPr lang="en-US" dirty="0" smtClean="0">
                <a:solidFill>
                  <a:schemeClr val="bg1"/>
                </a:solidFill>
              </a:rPr>
              <a:t>of ArcGIS services to get: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National Land Cover </a:t>
            </a:r>
            <a:r>
              <a:rPr lang="en-US" dirty="0" smtClean="0">
                <a:solidFill>
                  <a:schemeClr val="bg1"/>
                </a:solidFill>
              </a:rPr>
              <a:t>Dataset (NLCD) </a:t>
            </a:r>
            <a:r>
              <a:rPr lang="en-US" dirty="0" smtClean="0">
                <a:solidFill>
                  <a:schemeClr val="bg1"/>
                </a:solidFill>
              </a:rPr>
              <a:t>map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NHDplus</a:t>
            </a:r>
            <a:r>
              <a:rPr lang="en-US" dirty="0" smtClean="0">
                <a:solidFill>
                  <a:schemeClr val="bg1"/>
                </a:solidFill>
              </a:rPr>
              <a:t> streams (not required)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Soils </a:t>
            </a:r>
            <a:r>
              <a:rPr lang="en-US" dirty="0">
                <a:solidFill>
                  <a:schemeClr val="bg1"/>
                </a:solidFill>
              </a:rPr>
              <a:t>HSG, USDA (not required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*Used part of the same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code written by Cynthia V.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Castro, student of Dr.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Maidment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  <a:endParaRPr lang="en-US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896" y="1964987"/>
            <a:ext cx="4581749" cy="43844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5771" y="319442"/>
            <a:ext cx="3340766" cy="146265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gray">
          <a:xfrm>
            <a:off x="5564896" y="1508855"/>
            <a:ext cx="2499334" cy="4561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</a:rPr>
              <a:t>A slice of the code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37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394" y="904222"/>
            <a:ext cx="3825606" cy="41666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Step2: DEM processing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6394" y="1459148"/>
            <a:ext cx="3825606" cy="455254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Project the files to Projected coordinates (UTM)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Following ArcGIS tools were used to obtain three input </a:t>
            </a:r>
            <a:r>
              <a:rPr lang="en-US" dirty="0" err="1" smtClean="0">
                <a:solidFill>
                  <a:schemeClr val="bg1"/>
                </a:solidFill>
              </a:rPr>
              <a:t>rasters</a:t>
            </a:r>
            <a:r>
              <a:rPr lang="en-US" dirty="0" smtClean="0">
                <a:solidFill>
                  <a:schemeClr val="bg1"/>
                </a:solidFill>
              </a:rPr>
              <a:t>: a)</a:t>
            </a:r>
            <a:r>
              <a:rPr lang="en-US" b="1" dirty="0" smtClean="0">
                <a:solidFill>
                  <a:schemeClr val="bg1"/>
                </a:solidFill>
              </a:rPr>
              <a:t>Flow direction</a:t>
            </a:r>
            <a:r>
              <a:rPr lang="en-US" dirty="0" smtClean="0">
                <a:solidFill>
                  <a:schemeClr val="bg1"/>
                </a:solidFill>
              </a:rPr>
              <a:t>, b)</a:t>
            </a:r>
            <a:r>
              <a:rPr lang="en-US" b="1" dirty="0" err="1" smtClean="0">
                <a:solidFill>
                  <a:schemeClr val="bg1"/>
                </a:solidFill>
              </a:rPr>
              <a:t>Strahler</a:t>
            </a:r>
            <a:r>
              <a:rPr lang="en-US" dirty="0" smtClean="0">
                <a:solidFill>
                  <a:schemeClr val="bg1"/>
                </a:solidFill>
              </a:rPr>
              <a:t> order, and c)</a:t>
            </a:r>
            <a:r>
              <a:rPr lang="en-US" b="1" dirty="0" smtClean="0">
                <a:solidFill>
                  <a:schemeClr val="bg1"/>
                </a:solidFill>
              </a:rPr>
              <a:t>Stream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Fill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Flow direction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Flow Accumulation </a:t>
            </a:r>
            <a:endParaRPr lang="en-US" dirty="0" smtClean="0">
              <a:solidFill>
                <a:schemeClr val="bg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Raster </a:t>
            </a:r>
            <a:r>
              <a:rPr lang="en-US" dirty="0" smtClean="0">
                <a:solidFill>
                  <a:schemeClr val="bg1"/>
                </a:solidFill>
              </a:rPr>
              <a:t>Calculation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Extract by mask</a:t>
            </a:r>
            <a:endParaRPr lang="en-US" dirty="0" smtClean="0">
              <a:solidFill>
                <a:schemeClr val="bg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StreamLink</a:t>
            </a:r>
            <a:endParaRPr lang="en-US" dirty="0" smtClean="0">
              <a:solidFill>
                <a:schemeClr val="bg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StreamToFeature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StreamOrder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gray">
          <a:xfrm>
            <a:off x="5195842" y="714394"/>
            <a:ext cx="4541546" cy="7963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 err="1" smtClean="0">
                <a:solidFill>
                  <a:schemeClr val="tx1"/>
                </a:solidFill>
              </a:rPr>
              <a:t>WorkFlow</a:t>
            </a:r>
            <a:r>
              <a:rPr lang="en-US" sz="1800" dirty="0" smtClean="0">
                <a:solidFill>
                  <a:schemeClr val="tx1"/>
                </a:solidFill>
              </a:rPr>
              <a:t> in the DEM processing code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207" y="1700546"/>
            <a:ext cx="7499793" cy="4494312"/>
          </a:xfrm>
        </p:spPr>
      </p:pic>
    </p:spTree>
    <p:extLst>
      <p:ext uri="{BB962C8B-B14F-4D97-AF65-F5344CB8AC3E}">
        <p14:creationId xmlns:p14="http://schemas.microsoft.com/office/powerpoint/2010/main" val="121433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755" y="1310058"/>
            <a:ext cx="3825606" cy="416668"/>
          </a:xfrm>
        </p:spPr>
        <p:txBody>
          <a:bodyPr/>
          <a:lstStyle/>
          <a:p>
            <a:r>
              <a:rPr lang="en-US" dirty="0"/>
              <a:t>Step2: </a:t>
            </a:r>
            <a:r>
              <a:rPr lang="en-US" dirty="0" smtClean="0"/>
              <a:t>continued...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755" y="2363820"/>
            <a:ext cx="3922884" cy="226654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Reclassify tool was used to reclassify: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NLCD raster to Manning’s coefficient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Strahler order to Manning’s Coefficient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Reclassifying results in two more input </a:t>
            </a:r>
            <a:r>
              <a:rPr lang="en-US" dirty="0" err="1" smtClean="0">
                <a:solidFill>
                  <a:schemeClr val="bg1"/>
                </a:solidFill>
              </a:rPr>
              <a:t>rasters</a:t>
            </a:r>
            <a:r>
              <a:rPr lang="en-US" dirty="0" smtClean="0">
                <a:solidFill>
                  <a:schemeClr val="bg1"/>
                </a:solidFill>
              </a:rPr>
              <a:t>; </a:t>
            </a:r>
            <a:r>
              <a:rPr lang="en-US" b="1" dirty="0" smtClean="0">
                <a:solidFill>
                  <a:schemeClr val="bg1"/>
                </a:solidFill>
              </a:rPr>
              <a:t>Overland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b="1" dirty="0" smtClean="0">
                <a:solidFill>
                  <a:schemeClr val="bg1"/>
                </a:solidFill>
              </a:rPr>
              <a:t>channel manning’s coefficient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gray">
          <a:xfrm>
            <a:off x="5759701" y="569683"/>
            <a:ext cx="1876764" cy="4561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</a:rPr>
              <a:t>Loop-up tables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701" y="4414089"/>
            <a:ext cx="1524213" cy="173379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701" y="1219234"/>
            <a:ext cx="3719199" cy="280801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gray">
          <a:xfrm>
            <a:off x="697755" y="1836939"/>
            <a:ext cx="2035252" cy="4166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/>
              <a:t>Reclassifying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802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6394" y="2312156"/>
            <a:ext cx="3825606" cy="2895599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Rest of the data obtained using SSURGO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u="sng" dirty="0" smtClean="0">
                <a:solidFill>
                  <a:schemeClr val="bg1"/>
                </a:solidFill>
              </a:rPr>
              <a:t>First</a:t>
            </a:r>
            <a:r>
              <a:rPr lang="en-US" dirty="0" smtClean="0">
                <a:solidFill>
                  <a:schemeClr val="bg1"/>
                </a:solidFill>
              </a:rPr>
              <a:t>; SSURGO data was downloaded for study region from web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>
                <a:solidFill>
                  <a:schemeClr val="bg1"/>
                </a:solidFill>
                <a:hlinkClick r:id="rId2"/>
              </a:rPr>
              <a:t>https</a:t>
            </a:r>
            <a:r>
              <a:rPr lang="en-US" dirty="0" smtClean="0">
                <a:solidFill>
                  <a:schemeClr val="bg1"/>
                </a:solidFill>
                <a:hlinkClick r:id="rId2"/>
              </a:rPr>
              <a:t>://gdg.sc.egov.usda .</a:t>
            </a:r>
            <a:r>
              <a:rPr lang="en-US" dirty="0">
                <a:solidFill>
                  <a:schemeClr val="bg1"/>
                </a:solidFill>
                <a:hlinkClick r:id="rId2"/>
              </a:rPr>
              <a:t>gov</a:t>
            </a:r>
            <a:r>
              <a:rPr lang="en-US" dirty="0" smtClean="0">
                <a:solidFill>
                  <a:schemeClr val="bg1"/>
                </a:solidFill>
                <a:hlinkClick r:id="rId2"/>
              </a:rPr>
              <a:t>/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SSURGO divides our region into multiple polygon called map-units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Python code was used to extract the required data for each map units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746394" y="904221"/>
            <a:ext cx="3825606" cy="10577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Step3: Use of SSURGO to obtain data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867" y="1064710"/>
            <a:ext cx="9093774" cy="5016097"/>
          </a:xfrm>
        </p:spPr>
      </p:pic>
      <p:sp>
        <p:nvSpPr>
          <p:cNvPr id="3" name="Rectangle 2"/>
          <p:cNvSpPr/>
          <p:nvPr/>
        </p:nvSpPr>
        <p:spPr>
          <a:xfrm>
            <a:off x="8354860" y="3447497"/>
            <a:ext cx="764088" cy="2254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/>
            <a:r>
              <a:rPr lang="en-US" sz="2000" dirty="0" smtClean="0"/>
              <a:t>SSURGO database </a:t>
            </a:r>
            <a:r>
              <a:rPr lang="en-US" sz="2000" dirty="0"/>
              <a:t>(a relational </a:t>
            </a:r>
            <a:r>
              <a:rPr lang="en-US" sz="2000" dirty="0" smtClean="0"/>
              <a:t>database)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-101600" y="2876526"/>
            <a:ext cx="11526628" cy="5762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/>
              <a:t>Tables below were joint into one using keys from the same colored fields</a:t>
            </a:r>
            <a:endParaRPr lang="en-US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smtClean="0"/>
              <a:t>Values were averaged out; one for one </a:t>
            </a:r>
            <a:r>
              <a:rPr lang="en-US" sz="2300" dirty="0" err="1" smtClean="0"/>
              <a:t>Mukey</a:t>
            </a:r>
            <a:r>
              <a:rPr lang="en-US" sz="2300" dirty="0" smtClean="0"/>
              <a:t> (i.e. corresponding to one map unit)</a:t>
            </a:r>
            <a:endParaRPr lang="en-US" sz="23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5900" y="3451741"/>
            <a:ext cx="11526628" cy="340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8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850</TotalTime>
  <Words>731</Words>
  <Application>Microsoft Office PowerPoint</Application>
  <PresentationFormat>Widescreen</PresentationFormat>
  <Paragraphs>97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Wingdings</vt:lpstr>
      <vt:lpstr>Wingdings 3</vt:lpstr>
      <vt:lpstr>Ion Boardroom</vt:lpstr>
      <vt:lpstr>Preparing input for the TOPKAPI (TOPographic Kinematic Approximation and Integration) model </vt:lpstr>
      <vt:lpstr> Introduction to TOPKAPI</vt:lpstr>
      <vt:lpstr>Parameters used in the model</vt:lpstr>
      <vt:lpstr>Challenges in use of TOPKAPI in the US</vt:lpstr>
      <vt:lpstr>Step 1:GIS services</vt:lpstr>
      <vt:lpstr>Step2: DEM processing</vt:lpstr>
      <vt:lpstr>Step2: continued...</vt:lpstr>
      <vt:lpstr>PowerPoint Presentation</vt:lpstr>
      <vt:lpstr>SSURGO database (a relational database)</vt:lpstr>
      <vt:lpstr>Step3: Use of SSURGO to obtain   data (continued…)</vt:lpstr>
      <vt:lpstr>Step4: Values for each map unit to Rasters</vt:lpstr>
      <vt:lpstr>Limitation and Future works</vt:lpstr>
      <vt:lpstr>Thank You.</vt:lpstr>
    </vt:vector>
  </TitlesOfParts>
  <Company>Utah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input for the TOPKAPI (TOPographic Kinematic Approximation and Integration) model</dc:title>
  <dc:creator>Prasanna Dahal</dc:creator>
  <cp:lastModifiedBy>Prasanna Dahal</cp:lastModifiedBy>
  <cp:revision>73</cp:revision>
  <dcterms:created xsi:type="dcterms:W3CDTF">2015-11-29T19:43:40Z</dcterms:created>
  <dcterms:modified xsi:type="dcterms:W3CDTF">2015-12-01T18:04:33Z</dcterms:modified>
</cp:coreProperties>
</file>