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60" r:id="rId1"/>
  </p:sldMasterIdLst>
  <p:notesMasterIdLst>
    <p:notesMasterId r:id="rId25"/>
  </p:notesMasterIdLst>
  <p:handoutMasterIdLst>
    <p:handoutMasterId r:id="rId26"/>
  </p:handoutMasterIdLst>
  <p:sldIdLst>
    <p:sldId id="256" r:id="rId2"/>
    <p:sldId id="257" r:id="rId3"/>
    <p:sldId id="258" r:id="rId4"/>
    <p:sldId id="259" r:id="rId5"/>
    <p:sldId id="267" r:id="rId6"/>
    <p:sldId id="262" r:id="rId7"/>
    <p:sldId id="265" r:id="rId8"/>
    <p:sldId id="266" r:id="rId9"/>
    <p:sldId id="264" r:id="rId10"/>
    <p:sldId id="268" r:id="rId11"/>
    <p:sldId id="270" r:id="rId12"/>
    <p:sldId id="269" r:id="rId13"/>
    <p:sldId id="271" r:id="rId14"/>
    <p:sldId id="272" r:id="rId15"/>
    <p:sldId id="274" r:id="rId16"/>
    <p:sldId id="273" r:id="rId17"/>
    <p:sldId id="276" r:id="rId18"/>
    <p:sldId id="275" r:id="rId19"/>
    <p:sldId id="260" r:id="rId20"/>
    <p:sldId id="279" r:id="rId21"/>
    <p:sldId id="277" r:id="rId22"/>
    <p:sldId id="261"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30" autoAdjust="0"/>
  </p:normalViewPr>
  <p:slideViewPr>
    <p:cSldViewPr snapToGrid="0" snapToObjects="1">
      <p:cViewPr varScale="1">
        <p:scale>
          <a:sx n="67" d="100"/>
          <a:sy n="67" d="100"/>
        </p:scale>
        <p:origin x="-13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C07BCC-C1F6-1A4F-B6B4-5C115E9A8EB9}" type="datetimeFigureOut">
              <a:rPr lang="en-US" smtClean="0"/>
              <a:t>11/24/14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A23702-281F-E24D-9034-C406A939A51A}" type="slidenum">
              <a:rPr lang="en-US" smtClean="0"/>
              <a:t>‹#›</a:t>
            </a:fld>
            <a:endParaRPr lang="en-US"/>
          </a:p>
        </p:txBody>
      </p:sp>
    </p:spTree>
    <p:extLst>
      <p:ext uri="{BB962C8B-B14F-4D97-AF65-F5344CB8AC3E}">
        <p14:creationId xmlns:p14="http://schemas.microsoft.com/office/powerpoint/2010/main" val="1557916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DA60A-830E-B34A-903C-D4F1CE4AA16F}" type="datetimeFigureOut">
              <a:rPr lang="en-US" smtClean="0"/>
              <a:t>11/24/14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320B0-BD0A-F348-B557-F51824736361}" type="slidenum">
              <a:rPr lang="en-US" smtClean="0"/>
              <a:t>‹#›</a:t>
            </a:fld>
            <a:endParaRPr lang="en-US"/>
          </a:p>
        </p:txBody>
      </p:sp>
    </p:spTree>
    <p:extLst>
      <p:ext uri="{BB962C8B-B14F-4D97-AF65-F5344CB8AC3E}">
        <p14:creationId xmlns:p14="http://schemas.microsoft.com/office/powerpoint/2010/main" val="10591626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represents</a:t>
            </a:r>
            <a:r>
              <a:rPr lang="en-US" baseline="0" dirty="0" smtClean="0"/>
              <a:t> a joint effort on behalf of a working research group at UNC in collaboration with The Institute for the Environment, School of Library and Information sciences, who helped put together a working capstone.</a:t>
            </a:r>
          </a:p>
          <a:p>
            <a:endParaRPr lang="en-US" baseline="0" dirty="0" smtClean="0"/>
          </a:p>
          <a:p>
            <a:r>
              <a:rPr lang="en-US" baseline="0" dirty="0" smtClean="0"/>
              <a:t>The foundation of any civilization is the control and assurance of its basic needs: food, shelter, water. Chinese empires toppled and flourished with the changing waters of the yellow river. The Mesopotamian region could have only developed law and governance because they harnessed agriculture--with food security came society.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Our food must address this problem is because agriculture accounts for ~80% of all water consumption. It’s not our thirst that’s running us dry; it’s our appetite. The International Water Management Institute concludes that, “Unless we change the way we use water and increase water productivity…we will not have enough water to feed the world’s growing population.”</a:t>
            </a:r>
          </a:p>
          <a:p>
            <a:endParaRPr lang="en-US" dirty="0"/>
          </a:p>
        </p:txBody>
      </p:sp>
      <p:sp>
        <p:nvSpPr>
          <p:cNvPr id="4" name="Slide Number Placeholder 3"/>
          <p:cNvSpPr>
            <a:spLocks noGrp="1"/>
          </p:cNvSpPr>
          <p:nvPr>
            <p:ph type="sldNum" sz="quarter" idx="10"/>
          </p:nvPr>
        </p:nvSpPr>
        <p:spPr/>
        <p:txBody>
          <a:bodyPr/>
          <a:lstStyle/>
          <a:p>
            <a:fld id="{DD2320B0-BD0A-F348-B557-F51824736361}" type="slidenum">
              <a:rPr lang="en-US" smtClean="0"/>
              <a:t>2</a:t>
            </a:fld>
            <a:endParaRPr lang="en-US"/>
          </a:p>
        </p:txBody>
      </p:sp>
    </p:spTree>
    <p:extLst>
      <p:ext uri="{BB962C8B-B14F-4D97-AF65-F5344CB8AC3E}">
        <p14:creationId xmlns:p14="http://schemas.microsoft.com/office/powerpoint/2010/main" val="1919521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Drought monitor. Drought</a:t>
            </a:r>
            <a:r>
              <a:rPr lang="en-US" baseline="0" dirty="0" smtClean="0"/>
              <a:t> Severity Classification</a:t>
            </a:r>
            <a:endParaRPr lang="en-US" dirty="0"/>
          </a:p>
        </p:txBody>
      </p:sp>
      <p:sp>
        <p:nvSpPr>
          <p:cNvPr id="4" name="Slide Number Placeholder 3"/>
          <p:cNvSpPr>
            <a:spLocks noGrp="1"/>
          </p:cNvSpPr>
          <p:nvPr>
            <p:ph type="sldNum" sz="quarter" idx="10"/>
          </p:nvPr>
        </p:nvSpPr>
        <p:spPr/>
        <p:txBody>
          <a:bodyPr/>
          <a:lstStyle/>
          <a:p>
            <a:fld id="{DD2320B0-BD0A-F348-B557-F51824736361}" type="slidenum">
              <a:rPr lang="en-US" smtClean="0"/>
              <a:t>17</a:t>
            </a:fld>
            <a:endParaRPr lang="en-US"/>
          </a:p>
        </p:txBody>
      </p:sp>
    </p:spTree>
    <p:extLst>
      <p:ext uri="{BB962C8B-B14F-4D97-AF65-F5344CB8AC3E}">
        <p14:creationId xmlns:p14="http://schemas.microsoft.com/office/powerpoint/2010/main" val="3673811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San Joaquin Valley is the largest fruit and nut producing district in the State, accounting for 64 percent of total fruit and nut crop value in 2012. Grapes, almonds, pistachios, walnuts, oranges, peaches, tangerines, and sweet cherries are the primary fruit and nut crops produced in the valley.</a:t>
            </a:r>
          </a:p>
          <a:p>
            <a:endParaRPr lang="en-US" dirty="0" smtClean="0"/>
          </a:p>
          <a:p>
            <a:r>
              <a:rPr lang="en-US" dirty="0" smtClean="0"/>
              <a:t>The San Joaquin Valley also produces one-third of California’s vegetables, which in 2012 amounted to a district total of $2.65 billion in gross farm value (based on County Agricultural Commissioners’ Reports, 2012). It is the second-largest vegetable-producing district in California, next to the Central Coast Valley, which generated $3.36 billion in gross farm value in the same year. 92 percent of harvested vegetable acreage in the Central Coast district is for the fresh market, according to USDA’s 2012 Census of Agriculture, while those in the San Joaquin Valley are more equally divided between the fresh and processing markets (48 percent and 52 percent, respectively).</a:t>
            </a:r>
          </a:p>
          <a:p>
            <a:endParaRPr lang="en-US" dirty="0"/>
          </a:p>
        </p:txBody>
      </p:sp>
      <p:sp>
        <p:nvSpPr>
          <p:cNvPr id="4" name="Slide Number Placeholder 3"/>
          <p:cNvSpPr>
            <a:spLocks noGrp="1"/>
          </p:cNvSpPr>
          <p:nvPr>
            <p:ph type="sldNum" sz="quarter" idx="10"/>
          </p:nvPr>
        </p:nvSpPr>
        <p:spPr/>
        <p:txBody>
          <a:bodyPr/>
          <a:lstStyle/>
          <a:p>
            <a:fld id="{DD2320B0-BD0A-F348-B557-F51824736361}" type="slidenum">
              <a:rPr lang="en-US" smtClean="0"/>
              <a:t>18</a:t>
            </a:fld>
            <a:endParaRPr lang="en-US"/>
          </a:p>
        </p:txBody>
      </p:sp>
    </p:spTree>
    <p:extLst>
      <p:ext uri="{BB962C8B-B14F-4D97-AF65-F5344CB8AC3E}">
        <p14:creationId xmlns:p14="http://schemas.microsoft.com/office/powerpoint/2010/main" val="3712820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Hydroponic</a:t>
            </a:r>
            <a:r>
              <a:rPr lang="en-US" baseline="0" dirty="0" smtClean="0"/>
              <a:t> methods are best suited for leafy greens, herbs, and bulb vegetables. Pollinating indoors is an immense cost-burden, and the size of many fruiting trees excludes them from greenhouse production. Leafy greens and other produce items that fit the hydro criteria can be reared using significantly less resources by growing indoors (namely water, pesticides, and fertilizers.).</a:t>
            </a:r>
            <a:endParaRPr lang="en-US" dirty="0"/>
          </a:p>
        </p:txBody>
      </p:sp>
      <p:sp>
        <p:nvSpPr>
          <p:cNvPr id="4" name="Slide Number Placeholder 3"/>
          <p:cNvSpPr>
            <a:spLocks noGrp="1"/>
          </p:cNvSpPr>
          <p:nvPr>
            <p:ph type="sldNum" sz="quarter" idx="10"/>
          </p:nvPr>
        </p:nvSpPr>
        <p:spPr/>
        <p:txBody>
          <a:bodyPr/>
          <a:lstStyle/>
          <a:p>
            <a:fld id="{DD2320B0-BD0A-F348-B557-F51824736361}" type="slidenum">
              <a:rPr lang="en-US" smtClean="0"/>
              <a:t>22</a:t>
            </a:fld>
            <a:endParaRPr lang="en-US"/>
          </a:p>
        </p:txBody>
      </p:sp>
    </p:spTree>
    <p:extLst>
      <p:ext uri="{BB962C8B-B14F-4D97-AF65-F5344CB8AC3E}">
        <p14:creationId xmlns:p14="http://schemas.microsoft.com/office/powerpoint/2010/main" val="268064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 internship. Harnett</a:t>
            </a:r>
            <a:r>
              <a:rPr lang="en-US" baseline="0" dirty="0" smtClean="0"/>
              <a:t> county proximity to Fort Bragg, in Fayetteville. </a:t>
            </a:r>
            <a:endParaRPr lang="en-US" dirty="0"/>
          </a:p>
        </p:txBody>
      </p:sp>
      <p:sp>
        <p:nvSpPr>
          <p:cNvPr id="4" name="Slide Number Placeholder 3"/>
          <p:cNvSpPr>
            <a:spLocks noGrp="1"/>
          </p:cNvSpPr>
          <p:nvPr>
            <p:ph type="sldNum" sz="quarter" idx="10"/>
          </p:nvPr>
        </p:nvSpPr>
        <p:spPr/>
        <p:txBody>
          <a:bodyPr/>
          <a:lstStyle/>
          <a:p>
            <a:fld id="{DD2320B0-BD0A-F348-B557-F51824736361}" type="slidenum">
              <a:rPr lang="en-US" smtClean="0"/>
              <a:t>3</a:t>
            </a:fld>
            <a:endParaRPr lang="en-US"/>
          </a:p>
        </p:txBody>
      </p:sp>
    </p:spTree>
    <p:extLst>
      <p:ext uri="{BB962C8B-B14F-4D97-AF65-F5344CB8AC3E}">
        <p14:creationId xmlns:p14="http://schemas.microsoft.com/office/powerpoint/2010/main" val="81858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Produce</a:t>
            </a:r>
            <a:r>
              <a:rPr lang="en-US" baseline="0" dirty="0" smtClean="0"/>
              <a:t> data from category, seasonality, shelf life, USDA </a:t>
            </a:r>
            <a:r>
              <a:rPr lang="en-US" baseline="0" dirty="0" err="1" smtClean="0"/>
              <a:t>nat’l</a:t>
            </a:r>
            <a:r>
              <a:rPr lang="en-US" baseline="0" dirty="0" smtClean="0"/>
              <a:t> price, Farmers Market local price, Raleigh/regional Prices, Hydro potential, NC top crop, </a:t>
            </a:r>
            <a:r>
              <a:rPr lang="en-US" baseline="0" dirty="0" err="1" smtClean="0"/>
              <a:t>Nutritrional</a:t>
            </a:r>
            <a:r>
              <a:rPr lang="en-US" baseline="0" dirty="0" smtClean="0"/>
              <a:t> info (vitamins/minerals), </a:t>
            </a:r>
          </a:p>
          <a:p>
            <a:endParaRPr lang="en-US" baseline="0" dirty="0" smtClean="0"/>
          </a:p>
          <a:p>
            <a:r>
              <a:rPr lang="en-US" baseline="0" dirty="0" smtClean="0"/>
              <a:t>Decision making tool for food production/purchasing behavior. Locate most cost-effective produce to source locally. Locate most expensive produce items that must be imported. Can Hydro/Aquaponics fill this gap?</a:t>
            </a:r>
            <a:endParaRPr lang="en-US" dirty="0"/>
          </a:p>
        </p:txBody>
      </p:sp>
      <p:sp>
        <p:nvSpPr>
          <p:cNvPr id="4" name="Slide Number Placeholder 3"/>
          <p:cNvSpPr>
            <a:spLocks noGrp="1"/>
          </p:cNvSpPr>
          <p:nvPr>
            <p:ph type="sldNum" sz="quarter" idx="10"/>
          </p:nvPr>
        </p:nvSpPr>
        <p:spPr/>
        <p:txBody>
          <a:bodyPr/>
          <a:lstStyle/>
          <a:p>
            <a:fld id="{DD2320B0-BD0A-F348-B557-F51824736361}" type="slidenum">
              <a:rPr lang="en-US" smtClean="0"/>
              <a:t>4</a:t>
            </a:fld>
            <a:endParaRPr lang="en-US"/>
          </a:p>
        </p:txBody>
      </p:sp>
    </p:spTree>
    <p:extLst>
      <p:ext uri="{BB962C8B-B14F-4D97-AF65-F5344CB8AC3E}">
        <p14:creationId xmlns:p14="http://schemas.microsoft.com/office/powerpoint/2010/main" val="340681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 of OC </a:t>
            </a:r>
            <a:r>
              <a:rPr lang="en-US" dirty="0" err="1" smtClean="0"/>
              <a:t>landuse</a:t>
            </a:r>
            <a:r>
              <a:rPr lang="en-US" dirty="0" smtClean="0"/>
              <a:t> is agricultural;</a:t>
            </a:r>
            <a:r>
              <a:rPr lang="en-US" baseline="0" dirty="0" smtClean="0"/>
              <a:t> however only ~7% of that is edible commodities. The vast majority of our “agricultural land cover” is actually just pastureland. </a:t>
            </a:r>
            <a:endParaRPr lang="en-US" dirty="0"/>
          </a:p>
        </p:txBody>
      </p:sp>
      <p:sp>
        <p:nvSpPr>
          <p:cNvPr id="4" name="Slide Number Placeholder 3"/>
          <p:cNvSpPr>
            <a:spLocks noGrp="1"/>
          </p:cNvSpPr>
          <p:nvPr>
            <p:ph type="sldNum" sz="quarter" idx="10"/>
          </p:nvPr>
        </p:nvSpPr>
        <p:spPr/>
        <p:txBody>
          <a:bodyPr/>
          <a:lstStyle/>
          <a:p>
            <a:fld id="{DD2320B0-BD0A-F348-B557-F51824736361}" type="slidenum">
              <a:rPr lang="en-US" smtClean="0"/>
              <a:t>5</a:t>
            </a:fld>
            <a:endParaRPr lang="en-US"/>
          </a:p>
        </p:txBody>
      </p:sp>
    </p:spTree>
    <p:extLst>
      <p:ext uri="{BB962C8B-B14F-4D97-AF65-F5344CB8AC3E}">
        <p14:creationId xmlns:p14="http://schemas.microsoft.com/office/powerpoint/2010/main" val="384288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HNE</a:t>
            </a:r>
            <a:r>
              <a:rPr lang="en-US" baseline="0" dirty="0" smtClean="0"/>
              <a:t> or Human Nutritional Equivalent is the capacity of nutritional food that can be derived from soil types about </a:t>
            </a:r>
            <a:r>
              <a:rPr lang="en-US" baseline="0" smtClean="0"/>
              <a:t>population centers.</a:t>
            </a:r>
          </a:p>
          <a:p>
            <a:endParaRPr lang="en-US" dirty="0"/>
          </a:p>
        </p:txBody>
      </p:sp>
      <p:sp>
        <p:nvSpPr>
          <p:cNvPr id="4" name="Slide Number Placeholder 3"/>
          <p:cNvSpPr>
            <a:spLocks noGrp="1"/>
          </p:cNvSpPr>
          <p:nvPr>
            <p:ph type="sldNum" sz="quarter" idx="10"/>
          </p:nvPr>
        </p:nvSpPr>
        <p:spPr/>
        <p:txBody>
          <a:bodyPr/>
          <a:lstStyle/>
          <a:p>
            <a:fld id="{DD2320B0-BD0A-F348-B557-F51824736361}" type="slidenum">
              <a:rPr lang="en-US" smtClean="0"/>
              <a:t>6</a:t>
            </a:fld>
            <a:endParaRPr lang="en-US"/>
          </a:p>
        </p:txBody>
      </p:sp>
    </p:spTree>
    <p:extLst>
      <p:ext uri="{BB962C8B-B14F-4D97-AF65-F5344CB8AC3E}">
        <p14:creationId xmlns:p14="http://schemas.microsoft.com/office/powerpoint/2010/main" val="374452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and What does NC grow? Conversations with AG extension</a:t>
            </a:r>
            <a:r>
              <a:rPr lang="en-US" baseline="0" dirty="0" smtClean="0"/>
              <a:t> office and Farmers Marketers. </a:t>
            </a:r>
            <a:endParaRPr lang="en-US" dirty="0"/>
          </a:p>
        </p:txBody>
      </p:sp>
      <p:sp>
        <p:nvSpPr>
          <p:cNvPr id="4" name="Slide Number Placeholder 3"/>
          <p:cNvSpPr>
            <a:spLocks noGrp="1"/>
          </p:cNvSpPr>
          <p:nvPr>
            <p:ph type="sldNum" sz="quarter" idx="10"/>
          </p:nvPr>
        </p:nvSpPr>
        <p:spPr/>
        <p:txBody>
          <a:bodyPr/>
          <a:lstStyle/>
          <a:p>
            <a:fld id="{DD2320B0-BD0A-F348-B557-F51824736361}" type="slidenum">
              <a:rPr lang="en-US" smtClean="0"/>
              <a:t>8</a:t>
            </a:fld>
            <a:endParaRPr lang="en-US"/>
          </a:p>
        </p:txBody>
      </p:sp>
    </p:spTree>
    <p:extLst>
      <p:ext uri="{BB962C8B-B14F-4D97-AF65-F5344CB8AC3E}">
        <p14:creationId xmlns:p14="http://schemas.microsoft.com/office/powerpoint/2010/main" val="352495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USDA</a:t>
            </a:r>
            <a:r>
              <a:rPr lang="en-US" baseline="0" dirty="0" smtClean="0"/>
              <a:t> food environment Atlas, from USDA Census 2007. Proprietary data from CDS. </a:t>
            </a:r>
            <a:endParaRPr lang="en-US" dirty="0"/>
          </a:p>
        </p:txBody>
      </p:sp>
      <p:sp>
        <p:nvSpPr>
          <p:cNvPr id="4" name="Slide Number Placeholder 3"/>
          <p:cNvSpPr>
            <a:spLocks noGrp="1"/>
          </p:cNvSpPr>
          <p:nvPr>
            <p:ph type="sldNum" sz="quarter" idx="10"/>
          </p:nvPr>
        </p:nvSpPr>
        <p:spPr/>
        <p:txBody>
          <a:bodyPr/>
          <a:lstStyle/>
          <a:p>
            <a:fld id="{DD2320B0-BD0A-F348-B557-F51824736361}" type="slidenum">
              <a:rPr lang="en-US" smtClean="0"/>
              <a:t>12</a:t>
            </a:fld>
            <a:endParaRPr lang="en-US"/>
          </a:p>
        </p:txBody>
      </p:sp>
    </p:spTree>
    <p:extLst>
      <p:ext uri="{BB962C8B-B14F-4D97-AF65-F5344CB8AC3E}">
        <p14:creationId xmlns:p14="http://schemas.microsoft.com/office/powerpoint/2010/main" val="264842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California’s Agricultural Statistical</a:t>
            </a:r>
            <a:r>
              <a:rPr lang="en-US" baseline="0" dirty="0" smtClean="0"/>
              <a:t> Overview 2013-2014</a:t>
            </a:r>
            <a:endParaRPr lang="en-US" dirty="0"/>
          </a:p>
        </p:txBody>
      </p:sp>
      <p:sp>
        <p:nvSpPr>
          <p:cNvPr id="4" name="Slide Number Placeholder 3"/>
          <p:cNvSpPr>
            <a:spLocks noGrp="1"/>
          </p:cNvSpPr>
          <p:nvPr>
            <p:ph type="sldNum" sz="quarter" idx="10"/>
          </p:nvPr>
        </p:nvSpPr>
        <p:spPr/>
        <p:txBody>
          <a:bodyPr/>
          <a:lstStyle/>
          <a:p>
            <a:fld id="{DD2320B0-BD0A-F348-B557-F51824736361}" type="slidenum">
              <a:rPr lang="en-US" smtClean="0"/>
              <a:t>14</a:t>
            </a:fld>
            <a:endParaRPr lang="en-US"/>
          </a:p>
        </p:txBody>
      </p:sp>
    </p:spTree>
    <p:extLst>
      <p:ext uri="{BB962C8B-B14F-4D97-AF65-F5344CB8AC3E}">
        <p14:creationId xmlns:p14="http://schemas.microsoft.com/office/powerpoint/2010/main" val="3883972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2012 Census of Agriculture reports that 22 percent of all U.S. farms growing fruit (including berries), tree nuts, and vegetables are in California, accounting for 43 percent of the total acreage for the sector. Most of this acreage is under irrigation—specifically, 98 percent of the State’s land in orchards, 100 percent of the land in berries, and 100 percent of the land planted to vegetables.</a:t>
            </a:r>
            <a:endParaRPr lang="en-US" dirty="0"/>
          </a:p>
        </p:txBody>
      </p:sp>
      <p:sp>
        <p:nvSpPr>
          <p:cNvPr id="4" name="Slide Number Placeholder 3"/>
          <p:cNvSpPr>
            <a:spLocks noGrp="1"/>
          </p:cNvSpPr>
          <p:nvPr>
            <p:ph type="sldNum" sz="quarter" idx="10"/>
          </p:nvPr>
        </p:nvSpPr>
        <p:spPr/>
        <p:txBody>
          <a:bodyPr/>
          <a:lstStyle/>
          <a:p>
            <a:fld id="{DD2320B0-BD0A-F348-B557-F51824736361}" type="slidenum">
              <a:rPr lang="en-US" smtClean="0"/>
              <a:t>16</a:t>
            </a:fld>
            <a:endParaRPr lang="en-US"/>
          </a:p>
        </p:txBody>
      </p:sp>
    </p:spTree>
    <p:extLst>
      <p:ext uri="{BB962C8B-B14F-4D97-AF65-F5344CB8AC3E}">
        <p14:creationId xmlns:p14="http://schemas.microsoft.com/office/powerpoint/2010/main" val="50931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94EE9582-7F0B-FF46-A9C6-CCCD06E5F573}" type="datetime1">
              <a:rPr lang="en-US" smtClean="0"/>
              <a:t>11/24/14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31B7787-6152-EC45-B3C8-84694700344A}" type="datetime1">
              <a:rPr lang="en-US" smtClean="0"/>
              <a:t>11/24/14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E34D5-61A6-3E40-999C-A9CC50C7E1E1}" type="datetime1">
              <a:rPr lang="en-US" smtClean="0"/>
              <a:t>11/24/14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7DF8C-23D2-8649-8596-596BC066AF71}" type="datetime1">
              <a:rPr lang="en-US" smtClean="0"/>
              <a:t>11/24/14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F1427B-0BC9-384A-8E28-BD8FCE51B3F3}" type="datetime1">
              <a:rPr lang="en-US" smtClean="0"/>
              <a:t>11/24/14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CDFE64-4BCF-2947-9DF5-B847D93CCA84}" type="datetime1">
              <a:rPr lang="en-US" smtClean="0"/>
              <a:t>11/24/14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90BDFF-E85F-854C-9D2E-25067A62C29E}" type="datetime1">
              <a:rPr lang="en-US" smtClean="0"/>
              <a:t>11/24/14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C4C234C-F229-7E41-994F-2BD1D0C10A41}" type="datetime1">
              <a:rPr lang="en-US" smtClean="0"/>
              <a:t>11/24/14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9CF93281-9152-E44F-A020-E2F5EF4755AC}" type="datetime1">
              <a:rPr lang="en-US" smtClean="0"/>
              <a:t>11/24/14</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51EACD6-A525-4B49-8009-7F09B4461B46}"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4D9417BC-309B-5344-9BDA-8AF4B221E4BC}" type="datetime1">
              <a:rPr lang="en-US" smtClean="0"/>
              <a:t>11/24/14</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51EACD6-A525-4B49-8009-7F09B4461B4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5C23704-DA45-B04F-8E8E-66FC7AE83039}" type="datetime1">
              <a:rPr lang="en-US" smtClean="0"/>
              <a:t>11/24/14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2C19BCF-4F3C-C341-8E6B-4E308752D0DE}" type="datetime1">
              <a:rPr lang="en-US" smtClean="0"/>
              <a:t>11/24/14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9BD5881-768A-B049-A95C-AF35156102E0}" type="datetime1">
              <a:rPr lang="en-US" smtClean="0"/>
              <a:t>11/24/14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AAD1870-9253-B44C-BBB9-599B2EF942ED}" type="datetime1">
              <a:rPr lang="en-US" smtClean="0"/>
              <a:t>11/24/14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EAB369C-50F8-9744-9C48-8160F499BA17}" type="datetime1">
              <a:rPr lang="en-US" smtClean="0"/>
              <a:t>11/24/14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909ACC7A-65B3-2049-81CC-683CC173A191}" type="datetime1">
              <a:rPr lang="en-US" smtClean="0"/>
              <a:t>11/24/14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51EACD6-A525-4B49-8009-7F09B4461B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23.pn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eg"/><Relationship Id="rId5"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44.png"/><Relationship Id="rId5"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JPG"/><Relationship Id="rId5" Type="http://schemas.openxmlformats.org/officeDocument/2006/relationships/image" Target="../media/image47.JP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8.png"/><Relationship Id="rId5" Type="http://schemas.openxmlformats.org/officeDocument/2006/relationships/image" Target="../media/image23.png"/><Relationship Id="rId6" Type="http://schemas.openxmlformats.org/officeDocument/2006/relationships/image" Target="../media/image4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emf"/><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3.jpeg"/><Relationship Id="rId5"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55.jp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Chapel Hill </a:t>
            </a:r>
            <a:br>
              <a:rPr lang="en-US" sz="4000" dirty="0" smtClean="0"/>
            </a:br>
            <a:r>
              <a:rPr lang="en-US" sz="4000" dirty="0" smtClean="0"/>
              <a:t>Food Shed Analysis: </a:t>
            </a:r>
            <a:r>
              <a:rPr lang="en-US" sz="2400" dirty="0" smtClean="0"/>
              <a:t>Imagining a </a:t>
            </a:r>
            <a:r>
              <a:rPr lang="en-US" sz="2400" dirty="0" err="1" smtClean="0"/>
              <a:t>relocalized</a:t>
            </a:r>
            <a:r>
              <a:rPr lang="en-US" sz="2400" dirty="0" smtClean="0"/>
              <a:t> food system</a:t>
            </a:r>
            <a:endParaRPr lang="en-US" sz="2400" dirty="0"/>
          </a:p>
        </p:txBody>
      </p:sp>
      <p:sp>
        <p:nvSpPr>
          <p:cNvPr id="3" name="Subtitle 2"/>
          <p:cNvSpPr>
            <a:spLocks noGrp="1"/>
          </p:cNvSpPr>
          <p:nvPr>
            <p:ph type="subTitle" idx="1"/>
          </p:nvPr>
        </p:nvSpPr>
        <p:spPr/>
        <p:txBody>
          <a:bodyPr>
            <a:normAutofit/>
          </a:bodyPr>
          <a:lstStyle/>
          <a:p>
            <a:r>
              <a:rPr lang="en-US" sz="1600" dirty="0" smtClean="0"/>
              <a:t>Raymond Stanton</a:t>
            </a:r>
          </a:p>
          <a:p>
            <a:r>
              <a:rPr lang="en-US" sz="1600" dirty="0" smtClean="0"/>
              <a:t>Geog591 – Final Presentation</a:t>
            </a:r>
          </a:p>
          <a:p>
            <a:r>
              <a:rPr lang="en-US" sz="1600" dirty="0" smtClean="0"/>
              <a:t>November 25</a:t>
            </a:r>
            <a:r>
              <a:rPr lang="en-US" sz="1600" baseline="30000" dirty="0" smtClean="0"/>
              <a:t>th</a:t>
            </a:r>
            <a:r>
              <a:rPr lang="en-US" sz="1600" dirty="0" smtClean="0"/>
              <a:t>, 2015</a:t>
            </a:r>
            <a:endParaRPr lang="en-US" sz="1600" dirty="0"/>
          </a:p>
        </p:txBody>
      </p:sp>
      <p:pic>
        <p:nvPicPr>
          <p:cNvPr id="4" name="Picture 3"/>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47528" y="5744936"/>
            <a:ext cx="3314700" cy="878205"/>
          </a:xfrm>
          <a:prstGeom prst="rect">
            <a:avLst/>
          </a:prstGeom>
          <a:noFill/>
          <a:ln>
            <a:noFill/>
          </a:ln>
          <a:extLst>
            <a:ext uri="{FAA26D3D-D897-4be2-8F04-BA451C77F1D7}">
              <ma14:placeholderFlag xmlns:ma14="http://schemas.microsoft.com/office/mac/drawingml/2011/main"/>
            </a:ext>
          </a:extLst>
        </p:spPr>
      </p:pic>
      <p:pic>
        <p:nvPicPr>
          <p:cNvPr id="5" name="Picture 4"/>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47528" y="4681767"/>
            <a:ext cx="3314700" cy="852170"/>
          </a:xfrm>
          <a:prstGeom prst="rect">
            <a:avLst/>
          </a:prstGeom>
          <a:noFill/>
          <a:ln>
            <a:noFill/>
          </a:ln>
        </p:spPr>
      </p:pic>
      <p:pic>
        <p:nvPicPr>
          <p:cNvPr id="6" name="Picture 5"/>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6615" y="4787904"/>
            <a:ext cx="3347026" cy="1492066"/>
          </a:xfrm>
          <a:prstGeom prst="rect">
            <a:avLst/>
          </a:prstGeom>
          <a:noFill/>
          <a:ln>
            <a:noFill/>
          </a:ln>
        </p:spPr>
      </p:pic>
      <p:pic>
        <p:nvPicPr>
          <p:cNvPr id="7" name="Picture 6"/>
          <p:cNvPicPr/>
          <p:nvPr/>
        </p:nvPicPr>
        <p:blipFill>
          <a:blip r:embed="rId6" cstate="email">
            <a:extLst>
              <a:ext uri="{BEBA8EAE-BF5A-486C-A8C5-ECC9F3942E4B}">
                <a14:imgProps xmlns:a14="http://schemas.microsoft.com/office/drawing/2010/main">
                  <a14:imgLayer r:embed="rId7">
                    <a14:imgEffect>
                      <a14:brightnessContrast bright="14000"/>
                    </a14:imgEffect>
                  </a14:imgLayer>
                </a14:imgProps>
              </a:ext>
              <a:ext uri="{28A0092B-C50C-407E-A947-70E740481C1C}">
                <a14:useLocalDpi xmlns:a14="http://schemas.microsoft.com/office/drawing/2010/main" val="0"/>
              </a:ext>
            </a:extLst>
          </a:blip>
          <a:srcRect/>
          <a:stretch>
            <a:fillRect/>
          </a:stretch>
        </p:blipFill>
        <p:spPr bwMode="auto">
          <a:xfrm>
            <a:off x="5512017" y="4681767"/>
            <a:ext cx="3314700" cy="852170"/>
          </a:xfrm>
          <a:prstGeom prst="rect">
            <a:avLst/>
          </a:prstGeom>
          <a:noFill/>
          <a:ln>
            <a:noFill/>
          </a:ln>
        </p:spPr>
      </p:pic>
    </p:spTree>
    <p:extLst>
      <p:ext uri="{BB962C8B-B14F-4D97-AF65-F5344CB8AC3E}">
        <p14:creationId xmlns:p14="http://schemas.microsoft.com/office/powerpoint/2010/main" val="6398384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NC </a:t>
            </a:r>
            <a:r>
              <a:rPr lang="en-US" dirty="0"/>
              <a:t>M</a:t>
            </a:r>
            <a:r>
              <a:rPr lang="en-US" dirty="0" smtClean="0"/>
              <a:t>arket Forums</a:t>
            </a:r>
            <a:endParaRPr lang="en-US" dirty="0"/>
          </a:p>
        </p:txBody>
      </p:sp>
      <p:sp>
        <p:nvSpPr>
          <p:cNvPr id="7" name="Footer Placeholder 6"/>
          <p:cNvSpPr>
            <a:spLocks noGrp="1"/>
          </p:cNvSpPr>
          <p:nvPr>
            <p:ph type="ftr" sz="quarter" idx="11"/>
          </p:nvPr>
        </p:nvSpPr>
        <p:spPr/>
        <p:txBody>
          <a:bodyPr/>
          <a:lstStyle/>
          <a:p>
            <a:endParaRPr lang="en-US"/>
          </a:p>
        </p:txBody>
      </p:sp>
      <p:pic>
        <p:nvPicPr>
          <p:cNvPr id="11" name="Content Placeholder 10"/>
          <p:cNvPicPr>
            <a:picLocks noGrp="1"/>
          </p:cNvPicPr>
          <p:nvPr>
            <p:ph sz="half" idx="1"/>
          </p:nvPr>
        </p:nvPicPr>
        <p:blipFill>
          <a:blip r:embed="rId2"/>
          <a:srcRect t="-27874" b="-27874"/>
          <a:stretch>
            <a:fillRect/>
          </a:stretch>
        </p:blipFill>
        <p:spPr>
          <a:prstGeom prst="rect">
            <a:avLst/>
          </a:prstGeom>
        </p:spPr>
      </p:pic>
      <p:pic>
        <p:nvPicPr>
          <p:cNvPr id="12" name="Content Placeholder 11"/>
          <p:cNvPicPr>
            <a:picLocks noGrp="1"/>
          </p:cNvPicPr>
          <p:nvPr>
            <p:ph sz="half" idx="2"/>
          </p:nvPr>
        </p:nvPicPr>
        <p:blipFill>
          <a:blip r:embed="rId3"/>
          <a:srcRect t="-28172" b="-28172"/>
          <a:stretch>
            <a:fillRect/>
          </a:stretch>
        </p:blipFill>
        <p:spPr>
          <a:prstGeom prst="rect">
            <a:avLst/>
          </a:prstGeom>
        </p:spPr>
      </p:pic>
      <p:pic>
        <p:nvPicPr>
          <p:cNvPr id="13" name="Picture 12"/>
          <p:cNvPicPr>
            <a:picLocks noChangeAspect="1"/>
          </p:cNvPicPr>
          <p:nvPr/>
        </p:nvPicPr>
        <p:blipFill>
          <a:blip r:embed="rId4"/>
          <a:stretch>
            <a:fillRect/>
          </a:stretch>
        </p:blipFill>
        <p:spPr>
          <a:xfrm>
            <a:off x="330171" y="6081505"/>
            <a:ext cx="1234456" cy="554246"/>
          </a:xfrm>
          <a:prstGeom prst="rect">
            <a:avLst/>
          </a:prstGeom>
        </p:spPr>
      </p:pic>
    </p:spTree>
    <p:extLst>
      <p:ext uri="{BB962C8B-B14F-4D97-AF65-F5344CB8AC3E}">
        <p14:creationId xmlns:p14="http://schemas.microsoft.com/office/powerpoint/2010/main" val="20464534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National Food System</a:t>
            </a:r>
          </a:p>
        </p:txBody>
      </p:sp>
      <p:sp>
        <p:nvSpPr>
          <p:cNvPr id="4" name="Footer Placeholder 3"/>
          <p:cNvSpPr>
            <a:spLocks noGrp="1"/>
          </p:cNvSpPr>
          <p:nvPr>
            <p:ph type="ftr" sz="quarter" idx="11"/>
          </p:nvPr>
        </p:nvSpPr>
        <p:spPr/>
        <p:txBody>
          <a:bodyPr/>
          <a:lstStyle/>
          <a:p>
            <a:endParaRPr lang="en-US"/>
          </a:p>
        </p:txBody>
      </p:sp>
      <p:pic>
        <p:nvPicPr>
          <p:cNvPr id="7" name="Content Placeholder 6" descr="Z:\GeogCapstone\USberryacre07.jpg"/>
          <p:cNvPicPr>
            <a:picLocks noGrp="1"/>
          </p:cNvPicPr>
          <p:nvPr>
            <p:ph sz="half" idx="2"/>
          </p:nvPr>
        </p:nvPicPr>
        <p:blipFill>
          <a:blip r:embed="rId3">
            <a:extLst>
              <a:ext uri="{28A0092B-C50C-407E-A947-70E740481C1C}">
                <a14:useLocalDpi xmlns:a14="http://schemas.microsoft.com/office/drawing/2010/main" val="0"/>
              </a:ext>
            </a:extLst>
          </a:blip>
          <a:srcRect l="-3246" r="-3246"/>
          <a:stretch>
            <a:fillRect/>
          </a:stretch>
        </p:blipFill>
        <p:spPr bwMode="auto">
          <a:prstGeom prst="rect">
            <a:avLst/>
          </a:prstGeom>
          <a:noFill/>
          <a:ln>
            <a:noFill/>
          </a:ln>
        </p:spPr>
      </p:pic>
      <p:pic>
        <p:nvPicPr>
          <p:cNvPr id="8" name="Content Placeholder 7" descr="Z:\GeogCapstone\USorchacre07.jpg"/>
          <p:cNvPicPr>
            <a:picLocks noGrp="1"/>
          </p:cNvPicPr>
          <p:nvPr>
            <p:ph sz="half" idx="14"/>
          </p:nvPr>
        </p:nvPicPr>
        <p:blipFill>
          <a:blip r:embed="rId4">
            <a:extLst>
              <a:ext uri="{28A0092B-C50C-407E-A947-70E740481C1C}">
                <a14:useLocalDpi xmlns:a14="http://schemas.microsoft.com/office/drawing/2010/main" val="0"/>
              </a:ext>
            </a:extLst>
          </a:blip>
          <a:srcRect l="-3246" r="-3246"/>
          <a:stretch>
            <a:fillRect/>
          </a:stretch>
        </p:blipFill>
        <p:spPr bwMode="auto">
          <a:prstGeom prst="rect">
            <a:avLst/>
          </a:prstGeom>
          <a:noFill/>
          <a:ln>
            <a:noFill/>
          </a:ln>
        </p:spPr>
      </p:pic>
      <p:pic>
        <p:nvPicPr>
          <p:cNvPr id="9" name="Content Placeholder 8" descr="Z:\GeogCapstone\USvegacre2007.jpg"/>
          <p:cNvPicPr>
            <a:picLocks noGrp="1"/>
          </p:cNvPicPr>
          <p:nvPr>
            <p:ph sz="half" idx="1"/>
          </p:nvPr>
        </p:nvPicPr>
        <p:blipFill>
          <a:blip r:embed="rId5">
            <a:extLst>
              <a:ext uri="{28A0092B-C50C-407E-A947-70E740481C1C}">
                <a14:useLocalDpi xmlns:a14="http://schemas.microsoft.com/office/drawing/2010/main" val="0"/>
              </a:ext>
            </a:extLst>
          </a:blip>
          <a:srcRect t="-46416" b="-46416"/>
          <a:stretch>
            <a:fillRect/>
          </a:stretch>
        </p:blipFill>
        <p:spPr bwMode="auto">
          <a:xfrm>
            <a:off x="258335" y="1183805"/>
            <a:ext cx="4242037" cy="4986808"/>
          </a:xfrm>
          <a:prstGeom prst="rect">
            <a:avLst/>
          </a:prstGeom>
          <a:noFill/>
          <a:ln>
            <a:noFill/>
          </a:ln>
        </p:spPr>
      </p:pic>
      <p:pic>
        <p:nvPicPr>
          <p:cNvPr id="10" name="Picture 9"/>
          <p:cNvPicPr>
            <a:picLocks noChangeAspect="1"/>
          </p:cNvPicPr>
          <p:nvPr/>
        </p:nvPicPr>
        <p:blipFill>
          <a:blip r:embed="rId6"/>
          <a:stretch>
            <a:fillRect/>
          </a:stretch>
        </p:blipFill>
        <p:spPr>
          <a:xfrm>
            <a:off x="330171" y="6081505"/>
            <a:ext cx="1234456" cy="554246"/>
          </a:xfrm>
          <a:prstGeom prst="rect">
            <a:avLst/>
          </a:prstGeom>
        </p:spPr>
      </p:pic>
    </p:spTree>
    <p:extLst>
      <p:ext uri="{BB962C8B-B14F-4D97-AF65-F5344CB8AC3E}">
        <p14:creationId xmlns:p14="http://schemas.microsoft.com/office/powerpoint/2010/main" val="17247256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California Drought 2014</a:t>
            </a:r>
            <a:endParaRPr lang="en-US" dirty="0"/>
          </a:p>
        </p:txBody>
      </p:sp>
      <p:sp>
        <p:nvSpPr>
          <p:cNvPr id="7" name="Content Placeholder 6"/>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https://lh6.googleusercontent.com/ZoOPJqNIJzr6i14qzBfX1gcU4YZlay6UsY_JksUN2TpctbI9txwmLZUA_IMBRNkD61SqH0CEe9LpMMthlRSOeR9sS83RLNkIu5rZLMtWv4JoND7rHaKSGkOFjVmi_oqq4Q"/>
          <p:cNvPicPr/>
          <p:nvPr/>
        </p:nvPicPr>
        <p:blipFill>
          <a:blip r:embed="rId2">
            <a:extLst>
              <a:ext uri="{28A0092B-C50C-407E-A947-70E740481C1C}">
                <a14:useLocalDpi xmlns:a14="http://schemas.microsoft.com/office/drawing/2010/main" val="0"/>
              </a:ext>
            </a:extLst>
          </a:blip>
          <a:srcRect/>
          <a:stretch>
            <a:fillRect/>
          </a:stretch>
        </p:blipFill>
        <p:spPr bwMode="auto">
          <a:xfrm>
            <a:off x="726141" y="1586753"/>
            <a:ext cx="7691719" cy="4914900"/>
          </a:xfrm>
          <a:prstGeom prst="rect">
            <a:avLst/>
          </a:prstGeom>
          <a:noFill/>
          <a:ln>
            <a:noFill/>
          </a:ln>
        </p:spPr>
      </p:pic>
      <p:pic>
        <p:nvPicPr>
          <p:cNvPr id="9" name="Picture 8"/>
          <p:cNvPicPr>
            <a:picLocks noChangeAspect="1"/>
          </p:cNvPicPr>
          <p:nvPr/>
        </p:nvPicPr>
        <p:blipFill>
          <a:blip r:embed="rId3"/>
          <a:stretch>
            <a:fillRect/>
          </a:stretch>
        </p:blipFill>
        <p:spPr>
          <a:xfrm>
            <a:off x="0" y="6158751"/>
            <a:ext cx="1062406" cy="476999"/>
          </a:xfrm>
          <a:prstGeom prst="rect">
            <a:avLst/>
          </a:prstGeom>
        </p:spPr>
      </p:pic>
    </p:spTree>
    <p:extLst>
      <p:ext uri="{BB962C8B-B14F-4D97-AF65-F5344CB8AC3E}">
        <p14:creationId xmlns:p14="http://schemas.microsoft.com/office/powerpoint/2010/main" val="24558970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California’s Ag Presence</a:t>
            </a:r>
            <a:endParaRPr lang="en-US" dirty="0"/>
          </a:p>
        </p:txBody>
      </p:sp>
      <p:sp>
        <p:nvSpPr>
          <p:cNvPr id="4" name="Footer Placeholder 3"/>
          <p:cNvSpPr>
            <a:spLocks noGrp="1"/>
          </p:cNvSpPr>
          <p:nvPr>
            <p:ph type="ftr" sz="quarter" idx="11"/>
          </p:nvPr>
        </p:nvSpPr>
        <p:spPr/>
        <p:txBody>
          <a:bodyPr/>
          <a:lstStyle/>
          <a:p>
            <a:endParaRPr lang="en-US"/>
          </a:p>
        </p:txBody>
      </p:sp>
      <p:sp>
        <p:nvSpPr>
          <p:cNvPr id="9" name="Content Placeholder 8"/>
          <p:cNvSpPr>
            <a:spLocks noGrp="1"/>
          </p:cNvSpPr>
          <p:nvPr>
            <p:ph sz="half" idx="14"/>
          </p:nvPr>
        </p:nvSpPr>
        <p:spPr/>
        <p:txBody>
          <a:bodyPr/>
          <a:lstStyle/>
          <a:p>
            <a:endParaRPr lang="en-US"/>
          </a:p>
        </p:txBody>
      </p:sp>
      <p:pic>
        <p:nvPicPr>
          <p:cNvPr id="10" name="Content Placeholder 9" descr="https://lh4.googleusercontent.com/hsQceUCOuiKIh9EqSd4MIZ-af8x5Q9ZSq_TWNnCeHqh18aYyrDSf9uPgCACdSyBtJmTsuETPVtEZUM9W1SCD5gnp3kYrYnSOvJ3qax1-kJL0mGeqe0WeIHwOaFgOgb3QUg"/>
          <p:cNvPicPr>
            <a:picLocks noGrp="1"/>
          </p:cNvPicPr>
          <p:nvPr>
            <p:ph sz="half" idx="1"/>
          </p:nvPr>
        </p:nvPicPr>
        <p:blipFill>
          <a:blip r:embed="rId3">
            <a:extLst>
              <a:ext uri="{28A0092B-C50C-407E-A947-70E740481C1C}">
                <a14:useLocalDpi xmlns:a14="http://schemas.microsoft.com/office/drawing/2010/main" val="0"/>
              </a:ext>
            </a:extLst>
          </a:blip>
          <a:srcRect t="-26520" b="-26520"/>
          <a:stretch>
            <a:fillRect/>
          </a:stretch>
        </p:blipFill>
        <p:spPr bwMode="auto">
          <a:prstGeom prst="rect">
            <a:avLst/>
          </a:prstGeom>
          <a:noFill/>
          <a:ln>
            <a:noFill/>
          </a:ln>
        </p:spPr>
      </p:pic>
      <p:pic>
        <p:nvPicPr>
          <p:cNvPr id="14" name="Content Placeholder 13" descr="https://lh4.googleusercontent.com/FACLiFdxj9hVozi5aG11uf-oE-bqx22Q8SVCK7cn45DGdlP4lpAFgCcYyAX03uL5sGet6JVBUyIG3NWD9wV6W0E9YcMAcDQBb4HEV9_9N05w3FLtyiMHJJ6vmsD1DXWtRA"/>
          <p:cNvPicPr>
            <a:picLocks noGrp="1"/>
          </p:cNvPicPr>
          <p:nvPr>
            <p:ph sz="half" idx="2"/>
          </p:nvPr>
        </p:nvPicPr>
        <p:blipFill>
          <a:blip r:embed="rId4">
            <a:extLst>
              <a:ext uri="{28A0092B-C50C-407E-A947-70E740481C1C}">
                <a14:useLocalDpi xmlns:a14="http://schemas.microsoft.com/office/drawing/2010/main" val="0"/>
              </a:ext>
            </a:extLst>
          </a:blip>
          <a:srcRect l="-5899" r="-5899"/>
          <a:stretch>
            <a:fillRect/>
          </a:stretch>
        </p:blipFill>
        <p:spPr bwMode="auto">
          <a:prstGeom prst="rect">
            <a:avLst/>
          </a:prstGeom>
          <a:noFill/>
          <a:ln>
            <a:noFill/>
          </a:ln>
        </p:spPr>
      </p:pic>
      <p:pic>
        <p:nvPicPr>
          <p:cNvPr id="15" name="Content Placeholder 14" descr="https://lh4.googleusercontent.com/EMADTbeZ3jRTa2XIbWfaYxUDD_t8A6kCC2qTiuTICeG-s5zgAv7YF--okt2sE0LGMfYMhT1nFaGX2YhU6xvKKU9wMhs7AU14AagfbeSz4texSH8vCsMbt5reatmifkaHFw"/>
          <p:cNvPicPr>
            <a:picLocks noGrp="1"/>
          </p:cNvPicPr>
          <p:nvPr>
            <p:ph sz="half" idx="13"/>
          </p:nvPr>
        </p:nvPicPr>
        <p:blipFill>
          <a:blip r:embed="rId5">
            <a:extLst>
              <a:ext uri="{28A0092B-C50C-407E-A947-70E740481C1C}">
                <a14:useLocalDpi xmlns:a14="http://schemas.microsoft.com/office/drawing/2010/main" val="0"/>
              </a:ext>
            </a:extLst>
          </a:blip>
          <a:srcRect l="-30884" r="-30884"/>
          <a:stretch>
            <a:fillRect/>
          </a:stretch>
        </p:blipFill>
        <p:spPr bwMode="auto">
          <a:xfrm>
            <a:off x="145236" y="3818965"/>
            <a:ext cx="9005927" cy="2809127"/>
          </a:xfrm>
          <a:prstGeom prst="rect">
            <a:avLst/>
          </a:prstGeom>
          <a:noFill/>
          <a:ln>
            <a:noFill/>
          </a:ln>
        </p:spPr>
      </p:pic>
      <p:pic>
        <p:nvPicPr>
          <p:cNvPr id="16" name="Picture 15"/>
          <p:cNvPicPr>
            <a:picLocks noChangeAspect="1"/>
          </p:cNvPicPr>
          <p:nvPr/>
        </p:nvPicPr>
        <p:blipFill>
          <a:blip r:embed="rId6"/>
          <a:stretch>
            <a:fillRect/>
          </a:stretch>
        </p:blipFill>
        <p:spPr>
          <a:xfrm>
            <a:off x="145236" y="6082332"/>
            <a:ext cx="1234456" cy="554246"/>
          </a:xfrm>
          <a:prstGeom prst="rect">
            <a:avLst/>
          </a:prstGeom>
        </p:spPr>
      </p:pic>
    </p:spTree>
    <p:extLst>
      <p:ext uri="{BB962C8B-B14F-4D97-AF65-F5344CB8AC3E}">
        <p14:creationId xmlns:p14="http://schemas.microsoft.com/office/powerpoint/2010/main" val="13779884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CA Agricultural Districts</a:t>
            </a:r>
            <a:endParaRPr lang="en-US" dirty="0"/>
          </a:p>
        </p:txBody>
      </p:sp>
      <p:sp>
        <p:nvSpPr>
          <p:cNvPr id="4" name="Footer Placeholder 3"/>
          <p:cNvSpPr>
            <a:spLocks noGrp="1"/>
          </p:cNvSpPr>
          <p:nvPr>
            <p:ph type="ftr" sz="quarter" idx="11"/>
          </p:nvPr>
        </p:nvSpPr>
        <p:spPr/>
        <p:txBody>
          <a:bodyPr/>
          <a:lstStyle/>
          <a:p>
            <a:endParaRPr lang="en-US"/>
          </a:p>
        </p:txBody>
      </p:sp>
      <p:pic>
        <p:nvPicPr>
          <p:cNvPr id="5" name="Content Placeholder 4" descr="https://lh3.googleusercontent.com/3-JQyMWDqDf7QLifuYDc4OpJRxc0nZfzQl5zMUlCB-Asg2-ZrqaAl0qX0hDzp7cOYjCurNv1i0ycbCpTypEe1jRpDQCq2JI_wIJQPFR09IO1XA79u2Hxdfs0aI-OzDK5pw"/>
          <p:cNvPicPr>
            <a:picLocks noGrp="1"/>
          </p:cNvPicPr>
          <p:nvPr>
            <p:ph idx="1"/>
          </p:nvPr>
        </p:nvPicPr>
        <p:blipFill>
          <a:blip r:embed="rId2">
            <a:extLst>
              <a:ext uri="{28A0092B-C50C-407E-A947-70E740481C1C}">
                <a14:useLocalDpi xmlns:a14="http://schemas.microsoft.com/office/drawing/2010/main" val="0"/>
              </a:ext>
            </a:extLst>
          </a:blip>
          <a:srcRect t="-32629" b="-32629"/>
          <a:stretch>
            <a:fillRect/>
          </a:stretch>
        </p:blipFill>
        <p:spPr bwMode="auto">
          <a:xfrm>
            <a:off x="4064830" y="882473"/>
            <a:ext cx="7286383" cy="4027902"/>
          </a:xfrm>
          <a:prstGeom prst="rect">
            <a:avLst/>
          </a:prstGeom>
          <a:noFill/>
          <a:ln>
            <a:noFill/>
          </a:ln>
        </p:spPr>
      </p:pic>
      <p:pic>
        <p:nvPicPr>
          <p:cNvPr id="6" name="Picture 5" descr="https://lh6.googleusercontent.com/UoR9QQ8Zf9uzB5Gs0uIjYk5FG2VLTw-aDG3kT6siRVCUR4RCzZKEVgjSfv81yTwMEyHhEo9jTba_Dng2zhSQtNVb7eOHLdDxqPg7CLcvqAFkfIuqB3M889q_TpAWg4cUvQ"/>
          <p:cNvPicPr/>
          <p:nvPr/>
        </p:nvPicPr>
        <p:blipFill>
          <a:blip r:embed="rId3">
            <a:extLst>
              <a:ext uri="{28A0092B-C50C-407E-A947-70E740481C1C}">
                <a14:useLocalDpi xmlns:a14="http://schemas.microsoft.com/office/drawing/2010/main" val="0"/>
              </a:ext>
            </a:extLst>
          </a:blip>
          <a:srcRect/>
          <a:stretch>
            <a:fillRect/>
          </a:stretch>
        </p:blipFill>
        <p:spPr bwMode="auto">
          <a:xfrm>
            <a:off x="249433" y="1457979"/>
            <a:ext cx="3815397" cy="4898371"/>
          </a:xfrm>
          <a:prstGeom prst="rect">
            <a:avLst/>
          </a:prstGeom>
          <a:noFill/>
          <a:ln>
            <a:noFill/>
          </a:ln>
        </p:spPr>
      </p:pic>
      <p:pic>
        <p:nvPicPr>
          <p:cNvPr id="7" name="Picture 6"/>
          <p:cNvPicPr>
            <a:picLocks noChangeAspect="1"/>
          </p:cNvPicPr>
          <p:nvPr/>
        </p:nvPicPr>
        <p:blipFill>
          <a:blip r:embed="rId4"/>
          <a:stretch>
            <a:fillRect/>
          </a:stretch>
        </p:blipFill>
        <p:spPr>
          <a:xfrm>
            <a:off x="330171" y="6399796"/>
            <a:ext cx="780941" cy="350627"/>
          </a:xfrm>
          <a:prstGeom prst="rect">
            <a:avLst/>
          </a:prstGeom>
        </p:spPr>
      </p:pic>
    </p:spTree>
    <p:extLst>
      <p:ext uri="{BB962C8B-B14F-4D97-AF65-F5344CB8AC3E}">
        <p14:creationId xmlns:p14="http://schemas.microsoft.com/office/powerpoint/2010/main" val="38543953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sz="4400" dirty="0" smtClean="0"/>
              <a:t>Produce and Water problems</a:t>
            </a:r>
            <a:endParaRPr lang="en-US" sz="4400" dirty="0"/>
          </a:p>
        </p:txBody>
      </p:sp>
      <p:sp>
        <p:nvSpPr>
          <p:cNvPr id="5" name="Footer Placeholder 4"/>
          <p:cNvSpPr>
            <a:spLocks noGrp="1"/>
          </p:cNvSpPr>
          <p:nvPr>
            <p:ph type="ftr" sz="quarter" idx="11"/>
          </p:nvPr>
        </p:nvSpPr>
        <p:spPr/>
        <p:txBody>
          <a:bodyPr/>
          <a:lstStyle/>
          <a:p>
            <a:endParaRPr lang="en-US"/>
          </a:p>
        </p:txBody>
      </p:sp>
      <p:pic>
        <p:nvPicPr>
          <p:cNvPr id="6" name="Content Placeholder 5"/>
          <p:cNvPicPr>
            <a:picLocks noGrp="1"/>
          </p:cNvPicPr>
          <p:nvPr>
            <p:ph sz="half" idx="1"/>
          </p:nvPr>
        </p:nvPicPr>
        <p:blipFill>
          <a:blip r:embed="rId3">
            <a:extLst>
              <a:ext uri="{28A0092B-C50C-407E-A947-70E740481C1C}">
                <a14:useLocalDpi xmlns:a14="http://schemas.microsoft.com/office/drawing/2010/main" val="0"/>
              </a:ext>
            </a:extLst>
          </a:blip>
          <a:srcRect l="-3309" r="-3309"/>
          <a:stretch>
            <a:fillRect/>
          </a:stretch>
        </p:blipFill>
        <p:spPr>
          <a:xfrm>
            <a:off x="4502613" y="1457979"/>
            <a:ext cx="4001505" cy="4583860"/>
          </a:xfrm>
          <a:prstGeom prst="rect">
            <a:avLst/>
          </a:prstGeom>
        </p:spPr>
      </p:pic>
      <p:pic>
        <p:nvPicPr>
          <p:cNvPr id="7" name="Content Placeholder 18" descr="Z:\GeogCapstone\CAFruitandVeg.jpg"/>
          <p:cNvPicPr>
            <a:picLocks noGrp="1"/>
          </p:cNvPicPr>
          <p:nvPr>
            <p:ph sz="half" idx="2"/>
          </p:nvPr>
        </p:nvPicPr>
        <p:blipFill>
          <a:blip r:embed="rId4">
            <a:extLst>
              <a:ext uri="{28A0092B-C50C-407E-A947-70E740481C1C}">
                <a14:useLocalDpi xmlns:a14="http://schemas.microsoft.com/office/drawing/2010/main" val="0"/>
              </a:ext>
            </a:extLst>
          </a:blip>
          <a:srcRect t="3113" b="3113"/>
          <a:stretch>
            <a:fillRect/>
          </a:stretch>
        </p:blipFill>
        <p:spPr bwMode="auto">
          <a:xfrm>
            <a:off x="726141" y="1457979"/>
            <a:ext cx="3776472" cy="4583860"/>
          </a:xfrm>
          <a:prstGeom prst="rect">
            <a:avLst/>
          </a:prstGeom>
          <a:noFill/>
          <a:ln>
            <a:noFill/>
          </a:ln>
        </p:spPr>
      </p:pic>
      <p:pic>
        <p:nvPicPr>
          <p:cNvPr id="8" name="Picture 7"/>
          <p:cNvPicPr>
            <a:picLocks noChangeAspect="1"/>
          </p:cNvPicPr>
          <p:nvPr/>
        </p:nvPicPr>
        <p:blipFill>
          <a:blip r:embed="rId5"/>
          <a:stretch>
            <a:fillRect/>
          </a:stretch>
        </p:blipFill>
        <p:spPr>
          <a:xfrm>
            <a:off x="330171" y="6081505"/>
            <a:ext cx="1234456" cy="554246"/>
          </a:xfrm>
          <a:prstGeom prst="rect">
            <a:avLst/>
          </a:prstGeom>
        </p:spPr>
      </p:pic>
    </p:spTree>
    <p:extLst>
      <p:ext uri="{BB962C8B-B14F-4D97-AF65-F5344CB8AC3E}">
        <p14:creationId xmlns:p14="http://schemas.microsoft.com/office/powerpoint/2010/main" val="16519005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Severity Of CA Drought </a:t>
            </a:r>
            <a:endParaRPr lang="en-US" dirty="0"/>
          </a:p>
        </p:txBody>
      </p:sp>
      <p:sp>
        <p:nvSpPr>
          <p:cNvPr id="4" name="Footer Placeholder 3"/>
          <p:cNvSpPr>
            <a:spLocks noGrp="1"/>
          </p:cNvSpPr>
          <p:nvPr>
            <p:ph type="ftr" sz="quarter" idx="11"/>
          </p:nvPr>
        </p:nvSpPr>
        <p:spPr/>
        <p:txBody>
          <a:bodyPr/>
          <a:lstStyle/>
          <a:p>
            <a:endParaRPr lang="en-US"/>
          </a:p>
        </p:txBody>
      </p:sp>
      <p:pic>
        <p:nvPicPr>
          <p:cNvPr id="18" name="Content Placeholder 17"/>
          <p:cNvPicPr>
            <a:picLocks noGrp="1"/>
          </p:cNvPicPr>
          <p:nvPr>
            <p:ph sz="half" idx="2"/>
          </p:nvPr>
        </p:nvPicPr>
        <p:blipFill>
          <a:blip r:embed="rId3">
            <a:extLst>
              <a:ext uri="{28A0092B-C50C-407E-A947-70E740481C1C}">
                <a14:useLocalDpi xmlns:a14="http://schemas.microsoft.com/office/drawing/2010/main" val="0"/>
              </a:ext>
            </a:extLst>
          </a:blip>
          <a:srcRect t="3113" b="3113"/>
          <a:stretch>
            <a:fillRect/>
          </a:stretch>
        </p:blipFill>
        <p:spPr>
          <a:xfrm>
            <a:off x="726141" y="1457979"/>
            <a:ext cx="3776472" cy="4583860"/>
          </a:xfrm>
          <a:prstGeom prst="rect">
            <a:avLst/>
          </a:prstGeom>
        </p:spPr>
      </p:pic>
      <p:pic>
        <p:nvPicPr>
          <p:cNvPr id="21" name="Content Placeholder 20"/>
          <p:cNvPicPr>
            <a:picLocks noGrp="1"/>
          </p:cNvPicPr>
          <p:nvPr>
            <p:ph sz="half" idx="1"/>
          </p:nvPr>
        </p:nvPicPr>
        <p:blipFill>
          <a:blip r:embed="rId4">
            <a:extLst>
              <a:ext uri="{28A0092B-C50C-407E-A947-70E740481C1C}">
                <a14:useLocalDpi xmlns:a14="http://schemas.microsoft.com/office/drawing/2010/main" val="0"/>
              </a:ext>
            </a:extLst>
          </a:blip>
          <a:srcRect l="-168" r="-168"/>
          <a:stretch>
            <a:fillRect/>
          </a:stretch>
        </p:blipFill>
        <p:spPr bwMode="auto">
          <a:xfrm>
            <a:off x="4652112" y="1457979"/>
            <a:ext cx="3776472" cy="4583860"/>
          </a:xfrm>
          <a:prstGeom prst="rect">
            <a:avLst/>
          </a:prstGeom>
          <a:noFill/>
          <a:ln>
            <a:noFill/>
          </a:ln>
        </p:spPr>
      </p:pic>
      <p:pic>
        <p:nvPicPr>
          <p:cNvPr id="22" name="Picture 21"/>
          <p:cNvPicPr>
            <a:picLocks noChangeAspect="1"/>
          </p:cNvPicPr>
          <p:nvPr/>
        </p:nvPicPr>
        <p:blipFill>
          <a:blip r:embed="rId5"/>
          <a:stretch>
            <a:fillRect/>
          </a:stretch>
        </p:blipFill>
        <p:spPr>
          <a:xfrm>
            <a:off x="330171" y="6167229"/>
            <a:ext cx="1234456" cy="554246"/>
          </a:xfrm>
          <a:prstGeom prst="rect">
            <a:avLst/>
          </a:prstGeom>
        </p:spPr>
      </p:pic>
    </p:spTree>
    <p:extLst>
      <p:ext uri="{BB962C8B-B14F-4D97-AF65-F5344CB8AC3E}">
        <p14:creationId xmlns:p14="http://schemas.microsoft.com/office/powerpoint/2010/main" val="34054018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Close-up of Top Counties</a:t>
            </a:r>
            <a:endParaRPr lang="en-US" dirty="0"/>
          </a:p>
        </p:txBody>
      </p:sp>
      <p:sp>
        <p:nvSpPr>
          <p:cNvPr id="5" name="Footer Placeholder 4"/>
          <p:cNvSpPr>
            <a:spLocks noGrp="1"/>
          </p:cNvSpPr>
          <p:nvPr>
            <p:ph type="ftr" sz="quarter" idx="11"/>
          </p:nvPr>
        </p:nvSpPr>
        <p:spPr/>
        <p:txBody>
          <a:bodyPr/>
          <a:lstStyle/>
          <a:p>
            <a:endParaRPr lang="en-US"/>
          </a:p>
        </p:txBody>
      </p:sp>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rcRect l="-14117" r="-14117"/>
          <a:stretch>
            <a:fillRect/>
          </a:stretch>
        </p:blipFill>
        <p:spPr>
          <a:xfrm>
            <a:off x="4467125" y="1457979"/>
            <a:ext cx="5214908" cy="2624501"/>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4948985" y="3787775"/>
            <a:ext cx="4195015" cy="2933700"/>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0" y="1553751"/>
            <a:ext cx="4948986" cy="4468048"/>
          </a:xfrm>
          <a:prstGeom prst="rect">
            <a:avLst/>
          </a:prstGeom>
        </p:spPr>
      </p:pic>
      <p:pic>
        <p:nvPicPr>
          <p:cNvPr id="12" name="Picture 11"/>
          <p:cNvPicPr>
            <a:picLocks noChangeAspect="1"/>
          </p:cNvPicPr>
          <p:nvPr/>
        </p:nvPicPr>
        <p:blipFill>
          <a:blip r:embed="rId6"/>
          <a:stretch>
            <a:fillRect/>
          </a:stretch>
        </p:blipFill>
        <p:spPr>
          <a:xfrm>
            <a:off x="330171" y="6167229"/>
            <a:ext cx="1234456" cy="554246"/>
          </a:xfrm>
          <a:prstGeom prst="rect">
            <a:avLst/>
          </a:prstGeom>
        </p:spPr>
      </p:pic>
    </p:spTree>
    <p:extLst>
      <p:ext uri="{BB962C8B-B14F-4D97-AF65-F5344CB8AC3E}">
        <p14:creationId xmlns:p14="http://schemas.microsoft.com/office/powerpoint/2010/main" val="29929992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6141" y="20133"/>
            <a:ext cx="7691719"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CA Top Crops</a:t>
            </a:r>
            <a:endParaRPr lang="en-US" dirty="0"/>
          </a:p>
        </p:txBody>
      </p:sp>
      <p:sp>
        <p:nvSpPr>
          <p:cNvPr id="5" name="Footer Placeholder 4"/>
          <p:cNvSpPr>
            <a:spLocks noGrp="1"/>
          </p:cNvSpPr>
          <p:nvPr>
            <p:ph type="ftr" sz="quarter" idx="11"/>
          </p:nvPr>
        </p:nvSpPr>
        <p:spPr/>
        <p:txBody>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656200215"/>
              </p:ext>
            </p:extLst>
          </p:nvPr>
        </p:nvGraphicFramePr>
        <p:xfrm>
          <a:off x="247074" y="4516125"/>
          <a:ext cx="4340232" cy="1642627"/>
        </p:xfrm>
        <a:graphic>
          <a:graphicData uri="http://schemas.openxmlformats.org/presentationml/2006/ole">
            <mc:AlternateContent xmlns:mc="http://schemas.openxmlformats.org/markup-compatibility/2006">
              <mc:Choice xmlns:v="urn:schemas-microsoft-com:vml" Requires="v">
                <p:oleObj spid="_x0000_s1033" name="Document" r:id="rId3" imgW="5638800" imgH="1993900" progId="Word.Document.12">
                  <p:embed/>
                </p:oleObj>
              </mc:Choice>
              <mc:Fallback>
                <p:oleObj name="Document" r:id="rId3" imgW="5638800" imgH="1993900" progId="Word.Document.12">
                  <p:embed/>
                  <p:pic>
                    <p:nvPicPr>
                      <p:cNvPr id="0" name=""/>
                      <p:cNvPicPr/>
                      <p:nvPr/>
                    </p:nvPicPr>
                    <p:blipFill>
                      <a:blip r:embed="rId4"/>
                      <a:stretch>
                        <a:fillRect/>
                      </a:stretch>
                    </p:blipFill>
                    <p:spPr>
                      <a:xfrm>
                        <a:off x="247074" y="4516125"/>
                        <a:ext cx="4340232" cy="1642627"/>
                      </a:xfrm>
                      <a:prstGeom prst="rect">
                        <a:avLst/>
                      </a:prstGeom>
                    </p:spPr>
                  </p:pic>
                </p:oleObj>
              </mc:Fallback>
            </mc:AlternateContent>
          </a:graphicData>
        </a:graphic>
      </p:graphicFrame>
      <p:pic>
        <p:nvPicPr>
          <p:cNvPr id="11" name="Picture 10"/>
          <p:cNvPicPr>
            <a:picLocks noChangeAspect="1"/>
          </p:cNvPicPr>
          <p:nvPr/>
        </p:nvPicPr>
        <p:blipFill>
          <a:blip r:embed="rId5"/>
          <a:stretch>
            <a:fillRect/>
          </a:stretch>
        </p:blipFill>
        <p:spPr>
          <a:xfrm>
            <a:off x="330171" y="6081505"/>
            <a:ext cx="1234456" cy="554246"/>
          </a:xfrm>
          <a:prstGeom prst="rect">
            <a:avLst/>
          </a:prstGeom>
        </p:spPr>
      </p:pic>
      <p:pic>
        <p:nvPicPr>
          <p:cNvPr id="12" name="Picture 11"/>
          <p:cNvPicPr/>
          <p:nvPr/>
        </p:nvPicPr>
        <p:blipFill>
          <a:blip r:embed="rId6">
            <a:extLst>
              <a:ext uri="{28A0092B-C50C-407E-A947-70E740481C1C}">
                <a14:useLocalDpi xmlns:a14="http://schemas.microsoft.com/office/drawing/2010/main" val="0"/>
              </a:ext>
            </a:extLst>
          </a:blip>
          <a:stretch>
            <a:fillRect/>
          </a:stretch>
        </p:blipFill>
        <p:spPr>
          <a:xfrm>
            <a:off x="4587306" y="1586753"/>
            <a:ext cx="4188213" cy="4488295"/>
          </a:xfrm>
          <a:prstGeom prst="rect">
            <a:avLst/>
          </a:prstGeom>
        </p:spPr>
      </p:pic>
      <p:sp>
        <p:nvSpPr>
          <p:cNvPr id="13" name="Content Placeholder 12"/>
          <p:cNvSpPr>
            <a:spLocks noGrp="1"/>
          </p:cNvSpPr>
          <p:nvPr>
            <p:ph idx="1"/>
          </p:nvPr>
        </p:nvSpPr>
        <p:spPr/>
        <p:txBody>
          <a:bodyPr/>
          <a:lstStyle/>
          <a:p>
            <a:r>
              <a:rPr lang="en-US" dirty="0" smtClean="0"/>
              <a:t>Edible Commodities</a:t>
            </a:r>
          </a:p>
          <a:p>
            <a:r>
              <a:rPr lang="en-US" dirty="0" smtClean="0"/>
              <a:t>Fruit/Vegetables Crops</a:t>
            </a:r>
          </a:p>
        </p:txBody>
      </p:sp>
    </p:spTree>
    <p:extLst>
      <p:ext uri="{BB962C8B-B14F-4D97-AF65-F5344CB8AC3E}">
        <p14:creationId xmlns:p14="http://schemas.microsoft.com/office/powerpoint/2010/main" val="14159134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66" y="0"/>
            <a:ext cx="7691719"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Vulnerability</a:t>
            </a:r>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2" descr="Z:\EcolandLOG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668" y="6249808"/>
            <a:ext cx="502698" cy="4716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2366" y="6245338"/>
            <a:ext cx="462639" cy="48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Content Placeholder 8" descr="KINGSTON:GeogCapstone:USavocadacre12.JPG"/>
          <p:cNvPicPr>
            <a:picLocks noGrp="1"/>
          </p:cNvPicPr>
          <p:nvPr>
            <p:ph idx="1"/>
          </p:nvPr>
        </p:nvPicPr>
        <p:blipFill>
          <a:blip r:embed="rId4">
            <a:extLst>
              <a:ext uri="{28A0092B-C50C-407E-A947-70E740481C1C}">
                <a14:useLocalDpi xmlns:a14="http://schemas.microsoft.com/office/drawing/2010/main" val="0"/>
              </a:ext>
            </a:extLst>
          </a:blip>
          <a:srcRect l="-14767" r="-14767"/>
          <a:stretch>
            <a:fillRect/>
          </a:stretch>
        </p:blipFill>
        <p:spPr bwMode="auto">
          <a:xfrm>
            <a:off x="-680191" y="1143000"/>
            <a:ext cx="6192873" cy="3622723"/>
          </a:xfrm>
          <a:prstGeom prst="rect">
            <a:avLst/>
          </a:prstGeom>
          <a:noFill/>
          <a:ln>
            <a:noFill/>
          </a:ln>
        </p:spPr>
      </p:pic>
      <p:pic>
        <p:nvPicPr>
          <p:cNvPr id="10" name="Picture 9" descr="KINGSTON:GeogCapstone:USstrawacre12.JPG"/>
          <p:cNvPicPr/>
          <p:nvPr/>
        </p:nvPicPr>
        <p:blipFill>
          <a:blip r:embed="rId5">
            <a:extLst>
              <a:ext uri="{28A0092B-C50C-407E-A947-70E740481C1C}">
                <a14:useLocalDpi xmlns:a14="http://schemas.microsoft.com/office/drawing/2010/main" val="0"/>
              </a:ext>
            </a:extLst>
          </a:blip>
          <a:srcRect/>
          <a:stretch>
            <a:fillRect/>
          </a:stretch>
        </p:blipFill>
        <p:spPr bwMode="auto">
          <a:xfrm>
            <a:off x="4739053" y="1143000"/>
            <a:ext cx="4547592" cy="3622723"/>
          </a:xfrm>
          <a:prstGeom prst="rect">
            <a:avLst/>
          </a:prstGeom>
          <a:noFill/>
          <a:ln>
            <a:noFill/>
          </a:ln>
        </p:spPr>
      </p:pic>
      <p:pic>
        <p:nvPicPr>
          <p:cNvPr id="11" name="Picture 10" descr="KINGSTON:GeogCapstone:USgrapeacre12.JPG"/>
          <p:cNvPicPr/>
          <p:nvPr/>
        </p:nvPicPr>
        <p:blipFill>
          <a:blip r:embed="rId6">
            <a:extLst>
              <a:ext uri="{28A0092B-C50C-407E-A947-70E740481C1C}">
                <a14:useLocalDpi xmlns:a14="http://schemas.microsoft.com/office/drawing/2010/main" val="0"/>
              </a:ext>
            </a:extLst>
          </a:blip>
          <a:srcRect/>
          <a:stretch>
            <a:fillRect/>
          </a:stretch>
        </p:blipFill>
        <p:spPr bwMode="auto">
          <a:xfrm>
            <a:off x="2902636" y="4431797"/>
            <a:ext cx="3672833" cy="2558908"/>
          </a:xfrm>
          <a:prstGeom prst="rect">
            <a:avLst/>
          </a:prstGeom>
          <a:noFill/>
          <a:ln>
            <a:noFill/>
          </a:ln>
        </p:spPr>
      </p:pic>
    </p:spTree>
    <p:extLst>
      <p:ext uri="{BB962C8B-B14F-4D97-AF65-F5344CB8AC3E}">
        <p14:creationId xmlns:p14="http://schemas.microsoft.com/office/powerpoint/2010/main" val="41170393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solidFill>
                  <a:schemeClr val="bg1"/>
                </a:solidFill>
              </a:rPr>
              <a:t>Motivation:</a:t>
            </a:r>
            <a:endParaRPr lang="en-US" dirty="0">
              <a:solidFill>
                <a:schemeClr val="bg1"/>
              </a:solidFill>
            </a:endParaRPr>
          </a:p>
        </p:txBody>
      </p:sp>
      <p:sp>
        <p:nvSpPr>
          <p:cNvPr id="3" name="Content Placeholder 2"/>
          <p:cNvSpPr>
            <a:spLocks noGrp="1"/>
          </p:cNvSpPr>
          <p:nvPr>
            <p:ph idx="1"/>
          </p:nvPr>
        </p:nvSpPr>
        <p:spPr/>
        <p:txBody>
          <a:bodyPr/>
          <a:lstStyle/>
          <a:p>
            <a:r>
              <a:rPr lang="en-US" dirty="0" err="1" smtClean="0"/>
              <a:t>Ecoland</a:t>
            </a:r>
            <a:r>
              <a:rPr lang="en-US" dirty="0" smtClean="0"/>
              <a:t> Internship</a:t>
            </a:r>
          </a:p>
          <a:p>
            <a:r>
              <a:rPr lang="en-US" dirty="0"/>
              <a:t>ENEC568 Capstone</a:t>
            </a:r>
          </a:p>
          <a:p>
            <a:r>
              <a:rPr lang="en-US" dirty="0" smtClean="0"/>
              <a:t>CDS Case </a:t>
            </a:r>
            <a:r>
              <a:rPr lang="en-US" dirty="0" smtClean="0"/>
              <a:t>Study</a:t>
            </a:r>
          </a:p>
          <a:p>
            <a:endParaRPr lang="en-US" dirty="0"/>
          </a:p>
        </p:txBody>
      </p:sp>
      <p:sp>
        <p:nvSpPr>
          <p:cNvPr id="4" name="Footer Placeholder 3"/>
          <p:cNvSpPr>
            <a:spLocks noGrp="1"/>
          </p:cNvSpPr>
          <p:nvPr>
            <p:ph type="ftr" sz="quarter" idx="11"/>
          </p:nvPr>
        </p:nvSpPr>
        <p:spPr>
          <a:xfrm>
            <a:off x="6019800" y="6356350"/>
            <a:ext cx="2895600" cy="365125"/>
          </a:xfrm>
        </p:spPr>
        <p:txBody>
          <a:bodyPr/>
          <a:lstStyle/>
          <a:p>
            <a:endParaRPr lang="en-US" dirty="0"/>
          </a:p>
        </p:txBody>
      </p:sp>
      <p:pic>
        <p:nvPicPr>
          <p:cNvPr id="6" name="Picture 2" descr="Z:\EcolandLOG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4170" y="6262321"/>
            <a:ext cx="502698" cy="4716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6868" y="6253383"/>
            <a:ext cx="462639" cy="48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909" y="1586753"/>
            <a:ext cx="4967091" cy="285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155452" y="4213675"/>
            <a:ext cx="2348109" cy="1945077"/>
          </a:xfrm>
          <a:prstGeom prst="rect">
            <a:avLst/>
          </a:prstGeom>
          <a:noFill/>
          <a:ln>
            <a:noFill/>
          </a:ln>
        </p:spPr>
      </p:pic>
      <p:pic>
        <p:nvPicPr>
          <p:cNvPr id="5" name="Picture 4"/>
          <p:cNvPicPr>
            <a:picLocks noChangeAspect="1"/>
          </p:cNvPicPr>
          <p:nvPr/>
        </p:nvPicPr>
        <p:blipFill>
          <a:blip r:embed="rId7"/>
          <a:stretch>
            <a:fillRect/>
          </a:stretch>
        </p:blipFill>
        <p:spPr>
          <a:xfrm>
            <a:off x="2503562" y="4706894"/>
            <a:ext cx="2727732" cy="1451857"/>
          </a:xfrm>
          <a:prstGeom prst="rect">
            <a:avLst/>
          </a:prstGeom>
        </p:spPr>
      </p:pic>
    </p:spTree>
    <p:extLst>
      <p:ext uri="{BB962C8B-B14F-4D97-AF65-F5344CB8AC3E}">
        <p14:creationId xmlns:p14="http://schemas.microsoft.com/office/powerpoint/2010/main" val="9673446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66" y="0"/>
            <a:ext cx="7691719"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Vulnerability cont.</a:t>
            </a:r>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2" descr="Z:\EcolandLOG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668" y="6249808"/>
            <a:ext cx="502698" cy="4716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2366" y="6245338"/>
            <a:ext cx="462639" cy="48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11" descr="KINGSTON:GeogCapstone:UStomatacre12.JPG"/>
          <p:cNvPicPr>
            <a:picLocks noGrp="1"/>
          </p:cNvPicPr>
          <p:nvPr>
            <p:ph idx="1"/>
          </p:nvPr>
        </p:nvPicPr>
        <p:blipFill>
          <a:blip r:embed="rId4">
            <a:extLst>
              <a:ext uri="{28A0092B-C50C-407E-A947-70E740481C1C}">
                <a14:useLocalDpi xmlns:a14="http://schemas.microsoft.com/office/drawing/2010/main" val="0"/>
              </a:ext>
            </a:extLst>
          </a:blip>
          <a:srcRect l="-15193" r="-15193"/>
          <a:stretch>
            <a:fillRect/>
          </a:stretch>
        </p:blipFill>
        <p:spPr bwMode="auto">
          <a:xfrm>
            <a:off x="-752444" y="1143000"/>
            <a:ext cx="6609911" cy="3729166"/>
          </a:xfrm>
          <a:prstGeom prst="rect">
            <a:avLst/>
          </a:prstGeom>
          <a:noFill/>
          <a:ln>
            <a:noFill/>
          </a:ln>
        </p:spPr>
      </p:pic>
      <p:pic>
        <p:nvPicPr>
          <p:cNvPr id="13" name="Picture 12" descr="KINGSTON:GeogCapstone:USlettuceacre2012.JPG"/>
          <p:cNvPicPr/>
          <p:nvPr/>
        </p:nvPicPr>
        <p:blipFill>
          <a:blip r:embed="rId5">
            <a:extLst>
              <a:ext uri="{28A0092B-C50C-407E-A947-70E740481C1C}">
                <a14:useLocalDpi xmlns:a14="http://schemas.microsoft.com/office/drawing/2010/main" val="0"/>
              </a:ext>
            </a:extLst>
          </a:blip>
          <a:srcRect/>
          <a:stretch>
            <a:fillRect/>
          </a:stretch>
        </p:blipFill>
        <p:spPr bwMode="auto">
          <a:xfrm>
            <a:off x="4454708" y="1143000"/>
            <a:ext cx="4689292" cy="3729166"/>
          </a:xfrm>
          <a:prstGeom prst="rect">
            <a:avLst/>
          </a:prstGeom>
          <a:noFill/>
          <a:ln>
            <a:noFill/>
          </a:ln>
        </p:spPr>
      </p:pic>
    </p:spTree>
    <p:extLst>
      <p:ext uri="{BB962C8B-B14F-4D97-AF65-F5344CB8AC3E}">
        <p14:creationId xmlns:p14="http://schemas.microsoft.com/office/powerpoint/2010/main" val="26193704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sz="4400" dirty="0" smtClean="0"/>
              <a:t>Hydroponics and the Future of Food Supplies</a:t>
            </a:r>
            <a:endParaRPr lang="en-US" sz="4400" dirty="0"/>
          </a:p>
        </p:txBody>
      </p:sp>
      <p:sp>
        <p:nvSpPr>
          <p:cNvPr id="3" name="Content Placeholder 2"/>
          <p:cNvSpPr>
            <a:spLocks noGrp="1"/>
          </p:cNvSpPr>
          <p:nvPr>
            <p:ph sz="half" idx="1"/>
          </p:nvPr>
        </p:nvSpPr>
        <p:spPr/>
        <p:txBody>
          <a:bodyPr/>
          <a:lstStyle/>
          <a:p>
            <a:r>
              <a:rPr lang="en-US" dirty="0" smtClean="0"/>
              <a:t>Food and Water</a:t>
            </a:r>
          </a:p>
          <a:p>
            <a:r>
              <a:rPr lang="en-US" dirty="0" smtClean="0"/>
              <a:t>Efficiency/Improvements in Yield</a:t>
            </a:r>
          </a:p>
          <a:p>
            <a:r>
              <a:rPr lang="en-US" dirty="0" smtClean="0"/>
              <a:t>Locating food where there is demand</a:t>
            </a:r>
          </a:p>
          <a:p>
            <a:r>
              <a:rPr lang="en-US" dirty="0" smtClean="0"/>
              <a:t>Urban Agriculture</a:t>
            </a:r>
            <a:endParaRPr lang="en-US" dirty="0"/>
          </a:p>
        </p:txBody>
      </p:sp>
      <p:sp>
        <p:nvSpPr>
          <p:cNvPr id="4" name="Content Placeholder 3"/>
          <p:cNvSpPr>
            <a:spLocks noGrp="1"/>
          </p:cNvSpPr>
          <p:nvPr>
            <p:ph sz="half" idx="2"/>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pic>
        <p:nvPicPr>
          <p:cNvPr id="6" name="Picture 5"/>
          <p:cNvPicPr>
            <a:picLocks noChangeAspect="1"/>
          </p:cNvPicPr>
          <p:nvPr/>
        </p:nvPicPr>
        <p:blipFill>
          <a:blip r:embed="rId3"/>
          <a:stretch>
            <a:fillRect/>
          </a:stretch>
        </p:blipFill>
        <p:spPr>
          <a:xfrm>
            <a:off x="108913" y="6081505"/>
            <a:ext cx="1234456" cy="554246"/>
          </a:xfrm>
          <a:prstGeom prst="rect">
            <a:avLst/>
          </a:prstGeom>
        </p:spPr>
      </p:pic>
      <p:pic>
        <p:nvPicPr>
          <p:cNvPr id="7" name="Picture 6" descr="Ork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586753"/>
            <a:ext cx="3769660" cy="4185554"/>
          </a:xfrm>
          <a:prstGeom prst="rect">
            <a:avLst/>
          </a:prstGeom>
        </p:spPr>
      </p:pic>
    </p:spTree>
    <p:extLst>
      <p:ext uri="{BB962C8B-B14F-4D97-AF65-F5344CB8AC3E}">
        <p14:creationId xmlns:p14="http://schemas.microsoft.com/office/powerpoint/2010/main" val="19547968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USDA Environmental Food Atlas </a:t>
            </a:r>
            <a:r>
              <a:rPr lang="en-US" dirty="0" smtClean="0">
                <a:sym typeface="Wingdings"/>
              </a:rPr>
              <a:t> USDA AG census reports</a:t>
            </a:r>
          </a:p>
          <a:p>
            <a:r>
              <a:rPr lang="en-US" dirty="0" smtClean="0">
                <a:sym typeface="Wingdings"/>
              </a:rPr>
              <a:t>Drought Monitor. Soil moisture</a:t>
            </a:r>
            <a:r>
              <a:rPr lang="en-US" dirty="0">
                <a:sym typeface="Wingdings"/>
              </a:rPr>
              <a:t> </a:t>
            </a:r>
            <a:r>
              <a:rPr lang="en-US" dirty="0" smtClean="0">
                <a:sym typeface="Wingdings"/>
              </a:rPr>
              <a:t>&amp;</a:t>
            </a:r>
            <a:r>
              <a:rPr lang="en-US" dirty="0" smtClean="0">
                <a:sym typeface="Wingdings"/>
              </a:rPr>
              <a:t> Precipitation.</a:t>
            </a:r>
          </a:p>
          <a:p>
            <a:r>
              <a:rPr lang="en-US" dirty="0" smtClean="0">
                <a:sym typeface="Wingdings"/>
              </a:rPr>
              <a:t>NC Top </a:t>
            </a:r>
            <a:r>
              <a:rPr lang="en-US" dirty="0">
                <a:sym typeface="Wingdings"/>
              </a:rPr>
              <a:t>C</a:t>
            </a:r>
            <a:r>
              <a:rPr lang="en-US" dirty="0" smtClean="0">
                <a:sym typeface="Wingdings"/>
              </a:rPr>
              <a:t>rop and group work. </a:t>
            </a:r>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2" descr="Z:\EcolandLOG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7536" y="6249808"/>
            <a:ext cx="502698" cy="4716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7587" y="6245338"/>
            <a:ext cx="462639" cy="48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3526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David </a:t>
            </a:r>
            <a:r>
              <a:rPr lang="en-US" dirty="0" err="1" smtClean="0"/>
              <a:t>Tarboton</a:t>
            </a:r>
            <a:r>
              <a:rPr lang="en-US" dirty="0" smtClean="0"/>
              <a:t> – UNC Geog591</a:t>
            </a:r>
          </a:p>
          <a:p>
            <a:r>
              <a:rPr lang="en-US" dirty="0" smtClean="0"/>
              <a:t>Charles </a:t>
            </a:r>
            <a:r>
              <a:rPr lang="en-US" dirty="0" err="1" smtClean="0"/>
              <a:t>Scaife</a:t>
            </a:r>
            <a:r>
              <a:rPr lang="en-US" dirty="0" smtClean="0"/>
              <a:t> – UNC Geog591</a:t>
            </a:r>
          </a:p>
          <a:p>
            <a:r>
              <a:rPr lang="en-US" dirty="0" smtClean="0"/>
              <a:t>UNC Institute for the Environment – Brian </a:t>
            </a:r>
            <a:r>
              <a:rPr lang="en-US" dirty="0" err="1" smtClean="0"/>
              <a:t>Naess</a:t>
            </a:r>
            <a:endParaRPr lang="en-US" dirty="0" smtClean="0"/>
          </a:p>
          <a:p>
            <a:pPr lvl="1"/>
            <a:r>
              <a:rPr lang="en-US" dirty="0" smtClean="0"/>
              <a:t>--Blaire S., Emily A, Julia A., Mitch D, Cole F.</a:t>
            </a:r>
          </a:p>
          <a:p>
            <a:r>
              <a:rPr lang="en-US" dirty="0" smtClean="0"/>
              <a:t>UNC School of Information and Library Sciences (SILS team) </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978988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FARM Food Algorithm</a:t>
            </a:r>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2" descr="Z:\EcolandLOG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3241" y="6249808"/>
            <a:ext cx="502698" cy="4716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6868" y="6253383"/>
            <a:ext cx="462639" cy="48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5" cstate="email">
            <a:extLst>
              <a:ext uri="{28A0092B-C50C-407E-A947-70E740481C1C}">
                <a14:useLocalDpi xmlns:a14="http://schemas.microsoft.com/office/drawing/2010/main" val="0"/>
              </a:ext>
            </a:extLst>
          </a:blip>
          <a:srcRect/>
          <a:stretch>
            <a:fillRect/>
          </a:stretch>
        </p:blipFill>
        <p:spPr bwMode="auto">
          <a:xfrm>
            <a:off x="4818095" y="1530025"/>
            <a:ext cx="4166108" cy="199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18095" y="3130261"/>
            <a:ext cx="4151973" cy="29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p:nvPr/>
        </p:nvPicPr>
        <p:blipFill>
          <a:blip r:embed="rId7"/>
          <a:stretch>
            <a:fillRect/>
          </a:stretch>
        </p:blipFill>
        <p:spPr>
          <a:xfrm>
            <a:off x="172225" y="1795235"/>
            <a:ext cx="4364552" cy="3994650"/>
          </a:xfrm>
          <a:prstGeom prst="rect">
            <a:avLst/>
          </a:prstGeom>
        </p:spPr>
      </p:pic>
    </p:spTree>
    <p:extLst>
      <p:ext uri="{BB962C8B-B14F-4D97-AF65-F5344CB8AC3E}">
        <p14:creationId xmlns:p14="http://schemas.microsoft.com/office/powerpoint/2010/main" val="15563064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sz="4800" dirty="0" smtClean="0"/>
              <a:t>Carolina Dining Services &amp; Food Shed Models</a:t>
            </a:r>
            <a:endParaRPr lang="en-US" sz="4800" dirty="0"/>
          </a:p>
        </p:txBody>
      </p:sp>
      <p:sp>
        <p:nvSpPr>
          <p:cNvPr id="14" name="Text Placeholder 13"/>
          <p:cNvSpPr>
            <a:spLocks noGrp="1"/>
          </p:cNvSpPr>
          <p:nvPr>
            <p:ph type="body" idx="1"/>
          </p:nvPr>
        </p:nvSpPr>
        <p:spPr/>
        <p:txBody>
          <a:bodyPr>
            <a:normAutofit fontScale="92500" lnSpcReduction="20000"/>
          </a:bodyPr>
          <a:lstStyle/>
          <a:p>
            <a:r>
              <a:rPr lang="en-US" dirty="0" smtClean="0"/>
              <a:t>The Map</a:t>
            </a:r>
            <a:endParaRPr lang="en-US" dirty="0"/>
          </a:p>
        </p:txBody>
      </p:sp>
      <p:sp>
        <p:nvSpPr>
          <p:cNvPr id="15" name="Text Placeholder 14"/>
          <p:cNvSpPr>
            <a:spLocks noGrp="1"/>
          </p:cNvSpPr>
          <p:nvPr>
            <p:ph type="body" sz="quarter" idx="3"/>
          </p:nvPr>
        </p:nvSpPr>
        <p:spPr/>
        <p:txBody>
          <a:bodyPr>
            <a:normAutofit fontScale="92500" lnSpcReduction="20000"/>
          </a:bodyPr>
          <a:lstStyle/>
          <a:p>
            <a:r>
              <a:rPr lang="en-US" dirty="0" smtClean="0"/>
              <a:t>The Model</a:t>
            </a:r>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2" descr="Z:\EcolandLOG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3443" y="6249808"/>
            <a:ext cx="502698" cy="4716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6141" y="6240807"/>
            <a:ext cx="462639" cy="48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Content Placeholder 12"/>
          <p:cNvPicPr>
            <a:picLocks noGrp="1"/>
          </p:cNvPicPr>
          <p:nvPr>
            <p:ph sz="quarter" idx="4"/>
          </p:nvPr>
        </p:nvPicPr>
        <p:blipFill>
          <a:blip r:embed="rId5">
            <a:extLst>
              <a:ext uri="{28A0092B-C50C-407E-A947-70E740481C1C}">
                <a14:useLocalDpi xmlns:a14="http://schemas.microsoft.com/office/drawing/2010/main" val="0"/>
              </a:ext>
            </a:extLst>
          </a:blip>
          <a:srcRect t="-13963" b="-13963"/>
          <a:stretch>
            <a:fillRect/>
          </a:stretch>
        </p:blipFill>
        <p:spPr bwMode="auto">
          <a:xfrm>
            <a:off x="4645025" y="2174875"/>
            <a:ext cx="3776663" cy="3997325"/>
          </a:xfrm>
          <a:prstGeom prst="rect">
            <a:avLst/>
          </a:prstGeom>
          <a:noFill/>
          <a:ln>
            <a:noFill/>
          </a:ln>
        </p:spPr>
      </p:pic>
      <p:pic>
        <p:nvPicPr>
          <p:cNvPr id="20" name="Content Placeholder 19"/>
          <p:cNvPicPr>
            <a:picLocks noGrp="1"/>
          </p:cNvPicPr>
          <p:nvPr>
            <p:ph sz="half" idx="2"/>
          </p:nvPr>
        </p:nvPicPr>
        <p:blipFill>
          <a:blip r:embed="rId6">
            <a:extLst>
              <a:ext uri="{28A0092B-C50C-407E-A947-70E740481C1C}">
                <a14:useLocalDpi xmlns:a14="http://schemas.microsoft.com/office/drawing/2010/main" val="0"/>
              </a:ext>
            </a:extLst>
          </a:blip>
          <a:srcRect l="-11083" r="-11083"/>
          <a:stretch>
            <a:fillRect/>
          </a:stretch>
        </p:blipFill>
        <p:spPr>
          <a:prstGeom prst="rect">
            <a:avLst/>
          </a:prstGeom>
        </p:spPr>
      </p:pic>
    </p:spTree>
    <p:extLst>
      <p:ext uri="{BB962C8B-B14F-4D97-AF65-F5344CB8AC3E}">
        <p14:creationId xmlns:p14="http://schemas.microsoft.com/office/powerpoint/2010/main" val="38098435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sz="4800" dirty="0" smtClean="0"/>
              <a:t>Expected Food Shed Result</a:t>
            </a:r>
            <a:endParaRPr lang="en-US" sz="4800" dirty="0"/>
          </a:p>
        </p:txBody>
      </p:sp>
      <p:pic>
        <p:nvPicPr>
          <p:cNvPr id="10" name="Content Placeholder 9"/>
          <p:cNvPicPr>
            <a:picLocks noGrp="1" noChangeAspect="1"/>
          </p:cNvPicPr>
          <p:nvPr>
            <p:ph idx="1"/>
          </p:nvPr>
        </p:nvPicPr>
        <p:blipFill>
          <a:blip r:embed="rId3"/>
          <a:srcRect l="-83460" r="-83460"/>
          <a:stretch>
            <a:fillRect/>
          </a:stretch>
        </p:blipFill>
        <p:spPr>
          <a:xfrm>
            <a:off x="215280" y="1705058"/>
            <a:ext cx="8439387" cy="5016417"/>
          </a:xfrm>
        </p:spPr>
      </p:pic>
      <p:sp>
        <p:nvSpPr>
          <p:cNvPr id="7" name="Footer Placeholder 6"/>
          <p:cNvSpPr>
            <a:spLocks noGrp="1"/>
          </p:cNvSpPr>
          <p:nvPr>
            <p:ph type="ftr" sz="quarter" idx="11"/>
          </p:nvPr>
        </p:nvSpPr>
        <p:spPr/>
        <p:txBody>
          <a:bodyPr/>
          <a:lstStyle/>
          <a:p>
            <a:endParaRPr lang="en-US"/>
          </a:p>
        </p:txBody>
      </p:sp>
      <p:pic>
        <p:nvPicPr>
          <p:cNvPr id="11" name="Picture 10"/>
          <p:cNvPicPr>
            <a:picLocks noChangeAspect="1"/>
          </p:cNvPicPr>
          <p:nvPr/>
        </p:nvPicPr>
        <p:blipFill>
          <a:blip r:embed="rId4"/>
          <a:stretch>
            <a:fillRect/>
          </a:stretch>
        </p:blipFill>
        <p:spPr>
          <a:xfrm>
            <a:off x="330171" y="6081505"/>
            <a:ext cx="1234456" cy="554246"/>
          </a:xfrm>
          <a:prstGeom prst="rect">
            <a:avLst/>
          </a:prstGeom>
        </p:spPr>
      </p:pic>
    </p:spTree>
    <p:extLst>
      <p:ext uri="{BB962C8B-B14F-4D97-AF65-F5344CB8AC3E}">
        <p14:creationId xmlns:p14="http://schemas.microsoft.com/office/powerpoint/2010/main" val="36801324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1528" y="314979"/>
            <a:ext cx="7691719"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4800" dirty="0" smtClean="0"/>
              <a:t>Consumption v. Production</a:t>
            </a:r>
            <a:endParaRPr lang="en-US" sz="4800" dirty="0"/>
          </a:p>
        </p:txBody>
      </p:sp>
      <p:sp>
        <p:nvSpPr>
          <p:cNvPr id="7" name="Text Placeholder 6"/>
          <p:cNvSpPr>
            <a:spLocks noGrp="1"/>
          </p:cNvSpPr>
          <p:nvPr>
            <p:ph type="body" idx="1"/>
          </p:nvPr>
        </p:nvSpPr>
        <p:spPr/>
        <p:txBody>
          <a:bodyPr>
            <a:normAutofit fontScale="92500" lnSpcReduction="20000"/>
          </a:bodyPr>
          <a:lstStyle/>
          <a:p>
            <a:r>
              <a:rPr lang="en-US" dirty="0" smtClean="0"/>
              <a:t>Where the food is eaten.</a:t>
            </a:r>
            <a:endParaRPr lang="en-US" dirty="0"/>
          </a:p>
        </p:txBody>
      </p:sp>
      <p:sp>
        <p:nvSpPr>
          <p:cNvPr id="9" name="Text Placeholder 8"/>
          <p:cNvSpPr>
            <a:spLocks noGrp="1"/>
          </p:cNvSpPr>
          <p:nvPr>
            <p:ph type="body" sz="quarter" idx="3"/>
          </p:nvPr>
        </p:nvSpPr>
        <p:spPr/>
        <p:txBody>
          <a:bodyPr>
            <a:normAutofit fontScale="92500" lnSpcReduction="20000"/>
          </a:bodyPr>
          <a:lstStyle/>
          <a:p>
            <a:r>
              <a:rPr lang="en-US" dirty="0" smtClean="0"/>
              <a:t>Where the food is grown</a:t>
            </a:r>
            <a:endParaRPr lang="en-US" dirty="0"/>
          </a:p>
        </p:txBody>
      </p:sp>
      <p:sp>
        <p:nvSpPr>
          <p:cNvPr id="5" name="Footer Placeholder 4"/>
          <p:cNvSpPr>
            <a:spLocks noGrp="1"/>
          </p:cNvSpPr>
          <p:nvPr>
            <p:ph type="ftr" sz="quarter" idx="11"/>
          </p:nvPr>
        </p:nvSpPr>
        <p:spPr/>
        <p:txBody>
          <a:bodyPr/>
          <a:lstStyle/>
          <a:p>
            <a:endParaRPr lang="en-US"/>
          </a:p>
        </p:txBody>
      </p:sp>
      <p:pic>
        <p:nvPicPr>
          <p:cNvPr id="11" name="Content Placeholder 10" descr="Z:\GeogCapstone\NCpop.jpg"/>
          <p:cNvPicPr>
            <a:picLocks noGrp="1"/>
          </p:cNvPicPr>
          <p:nvPr>
            <p:ph sz="half" idx="2"/>
          </p:nvPr>
        </p:nvPicPr>
        <p:blipFill>
          <a:blip r:embed="rId2">
            <a:extLst>
              <a:ext uri="{28A0092B-C50C-407E-A947-70E740481C1C}">
                <a14:useLocalDpi xmlns:a14="http://schemas.microsoft.com/office/drawing/2010/main" val="0"/>
              </a:ext>
            </a:extLst>
          </a:blip>
          <a:srcRect l="-11083" r="-11083"/>
          <a:stretch>
            <a:fillRect/>
          </a:stretch>
        </p:blipFill>
        <p:spPr bwMode="auto">
          <a:prstGeom prst="rect">
            <a:avLst/>
          </a:prstGeom>
          <a:noFill/>
          <a:ln>
            <a:noFill/>
          </a:ln>
        </p:spPr>
      </p:pic>
      <p:pic>
        <p:nvPicPr>
          <p:cNvPr id="12" name="Content Placeholder 11"/>
          <p:cNvPicPr>
            <a:picLocks noGrp="1"/>
          </p:cNvPicPr>
          <p:nvPr>
            <p:ph sz="quarter" idx="4"/>
          </p:nvPr>
        </p:nvPicPr>
        <p:blipFill>
          <a:blip r:embed="rId3">
            <a:extLst>
              <a:ext uri="{28A0092B-C50C-407E-A947-70E740481C1C}">
                <a14:useLocalDpi xmlns:a14="http://schemas.microsoft.com/office/drawing/2010/main" val="0"/>
              </a:ext>
            </a:extLst>
          </a:blip>
          <a:srcRect t="9106" b="9106"/>
          <a:stretch>
            <a:fillRect/>
          </a:stretch>
        </p:blipFill>
        <p:spPr>
          <a:prstGeom prst="rect">
            <a:avLst/>
          </a:prstGeom>
        </p:spPr>
      </p:pic>
      <p:pic>
        <p:nvPicPr>
          <p:cNvPr id="13" name="Picture 12"/>
          <p:cNvPicPr>
            <a:picLocks noChangeAspect="1"/>
          </p:cNvPicPr>
          <p:nvPr/>
        </p:nvPicPr>
        <p:blipFill>
          <a:blip r:embed="rId4"/>
          <a:stretch>
            <a:fillRect/>
          </a:stretch>
        </p:blipFill>
        <p:spPr>
          <a:xfrm>
            <a:off x="106672" y="6172200"/>
            <a:ext cx="1234456" cy="554246"/>
          </a:xfrm>
          <a:prstGeom prst="rect">
            <a:avLst/>
          </a:prstGeom>
        </p:spPr>
      </p:pic>
    </p:spTree>
    <p:extLst>
      <p:ext uri="{BB962C8B-B14F-4D97-AF65-F5344CB8AC3E}">
        <p14:creationId xmlns:p14="http://schemas.microsoft.com/office/powerpoint/2010/main" val="4665012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North Carolina Biomes</a:t>
            </a:r>
            <a:endParaRPr lang="en-US" dirty="0"/>
          </a:p>
        </p:txBody>
      </p:sp>
      <p:sp>
        <p:nvSpPr>
          <p:cNvPr id="4" name="Footer Placeholder 3"/>
          <p:cNvSpPr>
            <a:spLocks noGrp="1"/>
          </p:cNvSpPr>
          <p:nvPr>
            <p:ph type="ftr" sz="quarter" idx="11"/>
          </p:nvPr>
        </p:nvSpPr>
        <p:spPr/>
        <p:txBody>
          <a:bodyPr/>
          <a:lstStyle/>
          <a:p>
            <a:endParaRPr lang="en-US"/>
          </a:p>
        </p:txBody>
      </p:sp>
      <p:pic>
        <p:nvPicPr>
          <p:cNvPr id="5" name="Content Placeholder 4"/>
          <p:cNvPicPr>
            <a:picLocks noGrp="1"/>
          </p:cNvPicPr>
          <p:nvPr>
            <p:ph idx="1"/>
          </p:nvPr>
        </p:nvPicPr>
        <p:blipFill>
          <a:blip r:embed="rId3"/>
          <a:srcRect l="-15000" r="-15000"/>
          <a:stretch>
            <a:fillRect/>
          </a:stretch>
        </p:blipFill>
        <p:spPr>
          <a:xfrm>
            <a:off x="0" y="1457979"/>
            <a:ext cx="9085227" cy="5061042"/>
          </a:xfrm>
          <a:prstGeom prst="rect">
            <a:avLst/>
          </a:prstGeom>
        </p:spPr>
      </p:pic>
      <p:pic>
        <p:nvPicPr>
          <p:cNvPr id="6" name="Picture 5"/>
          <p:cNvPicPr>
            <a:picLocks noChangeAspect="1"/>
          </p:cNvPicPr>
          <p:nvPr/>
        </p:nvPicPr>
        <p:blipFill>
          <a:blip r:embed="rId4"/>
          <a:stretch>
            <a:fillRect/>
          </a:stretch>
        </p:blipFill>
        <p:spPr>
          <a:xfrm>
            <a:off x="0" y="6281689"/>
            <a:ext cx="979523" cy="439786"/>
          </a:xfrm>
          <a:prstGeom prst="rect">
            <a:avLst/>
          </a:prstGeom>
        </p:spPr>
      </p:pic>
    </p:spTree>
    <p:extLst>
      <p:ext uri="{BB962C8B-B14F-4D97-AF65-F5344CB8AC3E}">
        <p14:creationId xmlns:p14="http://schemas.microsoft.com/office/powerpoint/2010/main" val="36853665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NC producer web-app</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Display</a:t>
            </a:r>
            <a:endParaRPr lang="en-US" dirty="0"/>
          </a:p>
        </p:txBody>
      </p:sp>
      <p:pic>
        <p:nvPicPr>
          <p:cNvPr id="8" name="Content Placeholder 7"/>
          <p:cNvPicPr>
            <a:picLocks noGrp="1" noChangeAspect="1"/>
          </p:cNvPicPr>
          <p:nvPr>
            <p:ph sz="half" idx="2"/>
          </p:nvPr>
        </p:nvPicPr>
        <p:blipFill>
          <a:blip r:embed="rId2"/>
          <a:srcRect t="-61627" b="-61627"/>
          <a:stretch>
            <a:fillRect/>
          </a:stretch>
        </p:blipFill>
        <p:spPr>
          <a:xfrm>
            <a:off x="0" y="1108892"/>
            <a:ext cx="4451274" cy="5612583"/>
          </a:xfrm>
        </p:spPr>
      </p:pic>
      <p:sp>
        <p:nvSpPr>
          <p:cNvPr id="5" name="Text Placeholder 4"/>
          <p:cNvSpPr>
            <a:spLocks noGrp="1"/>
          </p:cNvSpPr>
          <p:nvPr>
            <p:ph type="body" sz="quarter" idx="3"/>
          </p:nvPr>
        </p:nvSpPr>
        <p:spPr/>
        <p:txBody>
          <a:bodyPr>
            <a:normAutofit fontScale="92500" lnSpcReduction="20000"/>
          </a:bodyPr>
          <a:lstStyle/>
          <a:p>
            <a:r>
              <a:rPr lang="en-US" dirty="0" smtClean="0"/>
              <a:t>Geocoded Address Bank</a:t>
            </a:r>
            <a:endParaRPr lang="en-US" dirty="0"/>
          </a:p>
        </p:txBody>
      </p:sp>
      <p:sp>
        <p:nvSpPr>
          <p:cNvPr id="7" name="Footer Placeholder 6"/>
          <p:cNvSpPr>
            <a:spLocks noGrp="1"/>
          </p:cNvSpPr>
          <p:nvPr>
            <p:ph type="ftr" sz="quarter" idx="11"/>
          </p:nvPr>
        </p:nvSpPr>
        <p:spPr/>
        <p:txBody>
          <a:bodyPr/>
          <a:lstStyle/>
          <a:p>
            <a:endParaRPr lang="en-US"/>
          </a:p>
        </p:txBody>
      </p:sp>
      <p:pic>
        <p:nvPicPr>
          <p:cNvPr id="9" name="Content Placeholder 8"/>
          <p:cNvPicPr>
            <a:picLocks noGrp="1"/>
          </p:cNvPicPr>
          <p:nvPr>
            <p:ph sz="quarter" idx="4"/>
          </p:nvPr>
        </p:nvPicPr>
        <p:blipFill>
          <a:blip r:embed="rId3"/>
          <a:srcRect t="-39761" b="-39761"/>
          <a:stretch>
            <a:fillRect/>
          </a:stretch>
        </p:blipFill>
        <p:spPr>
          <a:xfrm>
            <a:off x="4645026" y="1109671"/>
            <a:ext cx="4246021" cy="5246679"/>
          </a:xfrm>
          <a:prstGeom prst="rect">
            <a:avLst/>
          </a:prstGeom>
        </p:spPr>
      </p:pic>
      <p:pic>
        <p:nvPicPr>
          <p:cNvPr id="10" name="Picture 9"/>
          <p:cNvPicPr>
            <a:picLocks noChangeAspect="1"/>
          </p:cNvPicPr>
          <p:nvPr/>
        </p:nvPicPr>
        <p:blipFill>
          <a:blip r:embed="rId4"/>
          <a:stretch>
            <a:fillRect/>
          </a:stretch>
        </p:blipFill>
        <p:spPr>
          <a:xfrm>
            <a:off x="330171" y="6081505"/>
            <a:ext cx="1234456" cy="554246"/>
          </a:xfrm>
          <a:prstGeom prst="rect">
            <a:avLst/>
          </a:prstGeom>
        </p:spPr>
      </p:pic>
    </p:spTree>
    <p:extLst>
      <p:ext uri="{BB962C8B-B14F-4D97-AF65-F5344CB8AC3E}">
        <p14:creationId xmlns:p14="http://schemas.microsoft.com/office/powerpoint/2010/main" val="13923350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5489" y="289751"/>
            <a:ext cx="841786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4400" dirty="0" smtClean="0"/>
              <a:t>North Carolina Crop Production</a:t>
            </a:r>
            <a:endParaRPr lang="en-US" sz="4400" dirty="0"/>
          </a:p>
        </p:txBody>
      </p:sp>
      <p:sp>
        <p:nvSpPr>
          <p:cNvPr id="7" name="Footer Placeholder 6"/>
          <p:cNvSpPr>
            <a:spLocks noGrp="1"/>
          </p:cNvSpPr>
          <p:nvPr>
            <p:ph type="ftr" sz="quarter" idx="11"/>
          </p:nvPr>
        </p:nvSpPr>
        <p:spPr/>
        <p:txBody>
          <a:bodyPr/>
          <a:lstStyle/>
          <a:p>
            <a:endParaRPr lang="en-US"/>
          </a:p>
        </p:txBody>
      </p:sp>
      <p:pic>
        <p:nvPicPr>
          <p:cNvPr id="10" name="Content Placeholder 9"/>
          <p:cNvPicPr>
            <a:picLocks noGrp="1"/>
          </p:cNvPicPr>
          <p:nvPr>
            <p:ph idx="1"/>
          </p:nvPr>
        </p:nvPicPr>
        <p:blipFill>
          <a:blip r:embed="rId2"/>
          <a:srcRect l="-14990" r="-14990"/>
          <a:stretch>
            <a:fillRect/>
          </a:stretch>
        </p:blipFill>
        <p:spPr>
          <a:xfrm>
            <a:off x="385489" y="1635804"/>
            <a:ext cx="8202152" cy="4720545"/>
          </a:xfrm>
          <a:prstGeom prst="rect">
            <a:avLst/>
          </a:prstGeom>
        </p:spPr>
      </p:pic>
      <p:pic>
        <p:nvPicPr>
          <p:cNvPr id="12" name="Picture 11"/>
          <p:cNvPicPr>
            <a:picLocks noChangeAspect="1"/>
          </p:cNvPicPr>
          <p:nvPr/>
        </p:nvPicPr>
        <p:blipFill>
          <a:blip r:embed="rId3"/>
          <a:stretch>
            <a:fillRect/>
          </a:stretch>
        </p:blipFill>
        <p:spPr>
          <a:xfrm>
            <a:off x="0" y="6079226"/>
            <a:ext cx="1234456" cy="554246"/>
          </a:xfrm>
          <a:prstGeom prst="rect">
            <a:avLst/>
          </a:prstGeom>
        </p:spPr>
      </p:pic>
    </p:spTree>
    <p:extLst>
      <p:ext uri="{BB962C8B-B14F-4D97-AF65-F5344CB8AC3E}">
        <p14:creationId xmlns:p14="http://schemas.microsoft.com/office/powerpoint/2010/main" val="1885249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1935</TotalTime>
  <Words>911</Words>
  <Application>Microsoft Macintosh PowerPoint</Application>
  <PresentationFormat>On-screen Show (4:3)</PresentationFormat>
  <Paragraphs>81</Paragraphs>
  <Slides>23</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Venture</vt:lpstr>
      <vt:lpstr>Microsoft Word Document</vt:lpstr>
      <vt:lpstr>Chapel Hill  Food Shed Analysis: Imagining a relocalized food system</vt:lpstr>
      <vt:lpstr>Motivation:</vt:lpstr>
      <vt:lpstr>FARM Food Algorithm</vt:lpstr>
      <vt:lpstr>Carolina Dining Services &amp; Food Shed Models</vt:lpstr>
      <vt:lpstr>Expected Food Shed Result</vt:lpstr>
      <vt:lpstr>Consumption v. Production</vt:lpstr>
      <vt:lpstr>North Carolina Biomes</vt:lpstr>
      <vt:lpstr>NC producer web-app</vt:lpstr>
      <vt:lpstr>North Carolina Crop Production</vt:lpstr>
      <vt:lpstr>NC Market Forums</vt:lpstr>
      <vt:lpstr>National Food System</vt:lpstr>
      <vt:lpstr>California Drought 2014</vt:lpstr>
      <vt:lpstr>California’s Ag Presence</vt:lpstr>
      <vt:lpstr>CA Agricultural Districts</vt:lpstr>
      <vt:lpstr>Produce and Water problems</vt:lpstr>
      <vt:lpstr>Severity Of CA Drought </vt:lpstr>
      <vt:lpstr>Close-up of Top Counties</vt:lpstr>
      <vt:lpstr>CA Top Crops</vt:lpstr>
      <vt:lpstr>Vulnerability</vt:lpstr>
      <vt:lpstr>Vulnerability cont.</vt:lpstr>
      <vt:lpstr>Hydroponics and the Future of Food Supplies</vt:lpstr>
      <vt:lpstr>Limitations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Customer</dc:creator>
  <cp:lastModifiedBy>Valued Customer</cp:lastModifiedBy>
  <cp:revision>35</cp:revision>
  <dcterms:created xsi:type="dcterms:W3CDTF">2014-11-18T18:52:15Z</dcterms:created>
  <dcterms:modified xsi:type="dcterms:W3CDTF">2014-11-25T18:02:51Z</dcterms:modified>
</cp:coreProperties>
</file>