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70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47E06-168D-4139-9B7C-8264315021D8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0D2C4-ECC5-492A-AA90-76F9E76B7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38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0D2C4-ECC5-492A-AA90-76F9E76B70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74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5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7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3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6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0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6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9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6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1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39A4C-C58F-46D4-B508-186CC317B0EC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520A4-A9EE-415D-A117-F84FA285C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2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/>
          <a:p>
            <a:r>
              <a:rPr lang="en-US" dirty="0" smtClean="0"/>
              <a:t>Relative levels of alteration of watersheds in North Carolina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/>
          <a:p>
            <a:r>
              <a:rPr lang="en-US" dirty="0" smtClean="0"/>
              <a:t>Examining anthropogenic influences on rivers popular with recreational paddlers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579119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Katie </a:t>
            </a:r>
            <a:r>
              <a:rPr lang="en-US" dirty="0" err="1" smtClean="0"/>
              <a:t>Lutton</a:t>
            </a:r>
            <a:endParaRPr lang="en-US" dirty="0" smtClean="0"/>
          </a:p>
          <a:p>
            <a:r>
              <a:rPr lang="en-US" dirty="0" smtClean="0"/>
              <a:t>GISWR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Managed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0"/>
            <a:ext cx="8229600" cy="4111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400" dirty="0" smtClean="0"/>
              <a:t>Managed Areas are Federal, State, local or private properties and easements where conservation is one of the management goals.</a:t>
            </a:r>
          </a:p>
          <a:p>
            <a:pPr marL="0" indent="0">
              <a:buNone/>
            </a:pPr>
            <a:r>
              <a:rPr lang="en-US" sz="1400" dirty="0" smtClean="0"/>
              <a:t>Source: </a:t>
            </a:r>
            <a:r>
              <a:rPr lang="en-US" sz="1400" dirty="0" err="1" smtClean="0"/>
              <a:t>NCOneMap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4209" r="2139" b="31137"/>
          <a:stretch/>
        </p:blipFill>
        <p:spPr>
          <a:xfrm>
            <a:off x="540599" y="838200"/>
            <a:ext cx="8222401" cy="44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paddling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Flow levels</a:t>
            </a:r>
          </a:p>
          <a:p>
            <a:r>
              <a:rPr lang="en-US" dirty="0" smtClean="0"/>
              <a:t>Flow regime</a:t>
            </a:r>
          </a:p>
          <a:p>
            <a:r>
              <a:rPr lang="en-US" dirty="0" smtClean="0"/>
              <a:t>Water quality</a:t>
            </a:r>
          </a:p>
          <a:p>
            <a:r>
              <a:rPr lang="en-US" dirty="0" smtClean="0"/>
              <a:t>Access</a:t>
            </a:r>
          </a:p>
          <a:p>
            <a:r>
              <a:rPr lang="en-US" dirty="0" smtClean="0"/>
              <a:t>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6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Predict natural flow regimes of these rivers</a:t>
            </a:r>
          </a:p>
          <a:p>
            <a:r>
              <a:rPr lang="en-US" dirty="0" smtClean="0"/>
              <a:t>Calculate the optimal conditions for paddling each major river</a:t>
            </a:r>
          </a:p>
          <a:p>
            <a:r>
              <a:rPr lang="en-US" dirty="0" smtClean="0"/>
              <a:t>Investigate the local economic impacts of recreational paddling</a:t>
            </a:r>
          </a:p>
          <a:p>
            <a:r>
              <a:rPr lang="en-US" dirty="0" smtClean="0"/>
              <a:t>Learn about short and long term plans of Duke Energy, dam operators</a:t>
            </a:r>
          </a:p>
          <a:p>
            <a:r>
              <a:rPr lang="en-US" dirty="0" smtClean="0"/>
              <a:t>Suggest a feasible plan that considers the interests of the paddling and outdoor recreation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7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NCDOT “Road Characteristics Arc </a:t>
            </a:r>
            <a:r>
              <a:rPr lang="en-US" sz="2400" dirty="0" err="1"/>
              <a:t>Shapefile</a:t>
            </a:r>
            <a:r>
              <a:rPr lang="en-US" sz="2400" dirty="0"/>
              <a:t> Format” (2014).</a:t>
            </a:r>
          </a:p>
          <a:p>
            <a:r>
              <a:rPr lang="en-US" sz="2400" dirty="0"/>
              <a:t>NC Division of Energy, Mineral and Land Resources “North Carolina Dam Inventory” (2013).</a:t>
            </a:r>
          </a:p>
          <a:p>
            <a:r>
              <a:rPr lang="en-US" sz="2400" dirty="0"/>
              <a:t>Horizon Systems NHDPlusV2</a:t>
            </a:r>
          </a:p>
          <a:p>
            <a:r>
              <a:rPr lang="en-US" sz="2400" dirty="0"/>
              <a:t>Multi-Resolution Land Characteristics Consortium “NLCD 2011</a:t>
            </a:r>
            <a:r>
              <a:rPr lang="en-US" sz="2400" dirty="0" smtClean="0"/>
              <a:t>”</a:t>
            </a:r>
          </a:p>
          <a:p>
            <a:r>
              <a:rPr lang="en-US" sz="2400" dirty="0" err="1" smtClean="0"/>
              <a:t>NCOneMap</a:t>
            </a:r>
            <a:r>
              <a:rPr lang="en-US" sz="2400" dirty="0" smtClean="0"/>
              <a:t> data</a:t>
            </a:r>
          </a:p>
          <a:p>
            <a:r>
              <a:rPr lang="en-US" sz="2400" dirty="0" smtClean="0"/>
              <a:t>Dam </a:t>
            </a:r>
            <a:r>
              <a:rPr lang="en-US" sz="2400" dirty="0"/>
              <a:t>Inventory of the NC Division of Energy, Mineral, and Land </a:t>
            </a:r>
            <a:r>
              <a:rPr lang="en-US" sz="2400" dirty="0" smtClean="0"/>
              <a:t>Resources</a:t>
            </a:r>
          </a:p>
          <a:p>
            <a:r>
              <a:rPr lang="en-US" sz="2400" dirty="0" smtClean="0"/>
              <a:t>Discharger dataset from </a:t>
            </a:r>
            <a:r>
              <a:rPr lang="en-US" sz="2400" dirty="0"/>
              <a:t>Planning Branch of the Division of Water Quality of the NC Department of Environment and Natural Resources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25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you! </a:t>
            </a:r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99" y="1600200"/>
            <a:ext cx="6790602" cy="4525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-b.xx.fbcdn.net/hphotos-xap1/v/t1.0-9/1969308_10205214808434484_8664218289288696293_n.jpg?oh=4e8ec76231fe842f2b5962efca28b4ee&amp;oe=551F0F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437"/>
            <a:ext cx="8274843" cy="55165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59436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Green Race 2014</a:t>
            </a:r>
          </a:p>
          <a:p>
            <a:r>
              <a:rPr lang="en-US" dirty="0" smtClean="0"/>
              <a:t>Green River Narrows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04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Purpose: </a:t>
            </a:r>
            <a:r>
              <a:rPr lang="en-US" sz="3600" dirty="0" smtClean="0"/>
              <a:t>To better understand the extent of alteration of the watersheds of rivers of interest. 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18686" r="4923" b="22416"/>
          <a:stretch/>
        </p:blipFill>
        <p:spPr>
          <a:xfrm>
            <a:off x="518401" y="2286000"/>
            <a:ext cx="8085600" cy="40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988" y="3505200"/>
            <a:ext cx="8229600" cy="1143000"/>
          </a:xfrm>
        </p:spPr>
        <p:txBody>
          <a:bodyPr>
            <a:normAutofit/>
          </a:bodyPr>
          <a:lstStyle/>
          <a:p>
            <a:r>
              <a:rPr lang="en-US" sz="1400" dirty="0" smtClean="0"/>
              <a:t>Predicting the natural flow regime: models for assessing hydrological alterations in streams</a:t>
            </a:r>
            <a:br>
              <a:rPr lang="en-US" sz="1400" dirty="0" smtClean="0"/>
            </a:br>
            <a:r>
              <a:rPr lang="en-US" sz="1400" dirty="0" smtClean="0"/>
              <a:t>Carlisle et al., 2009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9" y="228600"/>
            <a:ext cx="7618287" cy="35555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14400" y="487680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Objective</a:t>
            </a:r>
            <a:r>
              <a:rPr lang="en-US" sz="2400" dirty="0" smtClean="0"/>
              <a:t>: Collect data for each potential hydrological modification indicator for each watershed, then rank the watersheds based on levels of indicators of disruptive human activity.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40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85000" lnSpcReduction="20000"/>
          </a:bodyPr>
          <a:lstStyle/>
          <a:p>
            <a:r>
              <a:rPr lang="en-US" sz="1400" dirty="0" smtClean="0"/>
              <a:t>“Urban” = 23 (Developed, Medium Intensity) and 24 (Developed, High Intensity)</a:t>
            </a:r>
          </a:p>
          <a:p>
            <a:r>
              <a:rPr lang="en-US" sz="1400" dirty="0" smtClean="0"/>
              <a:t>“Agricultural” = 81 (Pasture/Hay) and 82 (Cultivated Crops)</a:t>
            </a:r>
          </a:p>
          <a:p>
            <a:r>
              <a:rPr lang="en-US" sz="1400" dirty="0" smtClean="0"/>
              <a:t>Zonal Statistics, Histogram</a:t>
            </a:r>
          </a:p>
          <a:p>
            <a:r>
              <a:rPr lang="en-US" sz="1400" dirty="0" smtClean="0"/>
              <a:t>Source: NLCD 2011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t="18583" r="1887" b="31339"/>
          <a:stretch/>
        </p:blipFill>
        <p:spPr>
          <a:xfrm>
            <a:off x="496801" y="1524000"/>
            <a:ext cx="8344800" cy="34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Dams and Dischargers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868363"/>
          </a:xfrm>
        </p:spPr>
        <p:txBody>
          <a:bodyPr>
            <a:normAutofit/>
          </a:bodyPr>
          <a:lstStyle/>
          <a:p>
            <a:r>
              <a:rPr lang="en-US" sz="1400" dirty="0" smtClean="0"/>
              <a:t>All vs Major</a:t>
            </a:r>
          </a:p>
          <a:p>
            <a:r>
              <a:rPr lang="en-US" sz="1400" dirty="0" smtClean="0"/>
              <a:t>Sources: Dam Inventory of the NC Division of Energy, Mineral, and Land Resources; Planning Branch of the Division of Water Quality of the NC Department of Environment and Natural Resources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0"/>
            <a:ext cx="8874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5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334963"/>
          </a:xfrm>
        </p:spPr>
        <p:txBody>
          <a:bodyPr>
            <a:normAutofit/>
          </a:bodyPr>
          <a:lstStyle/>
          <a:p>
            <a:r>
              <a:rPr lang="en-US" sz="1400" dirty="0" smtClean="0"/>
              <a:t>Source: North Carolina Department of Transportation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0"/>
            <a:ext cx="8874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Gather data on all the watersheds for all the indicators</a:t>
            </a:r>
          </a:p>
          <a:p>
            <a:r>
              <a:rPr lang="en-US" dirty="0" smtClean="0"/>
              <a:t>For each indicator, rank the watersheds from 1 (least altered) to 8 (most altered)</a:t>
            </a:r>
          </a:p>
          <a:p>
            <a:r>
              <a:rPr lang="en-US" dirty="0" smtClean="0"/>
              <a:t>For each watershed, add up the rankings for each of the indicators to get a total Alteration Ranking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1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0292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Nantahala watershed ranks the lowest on indicators of anthropogenic alteration, and the Neuse watershed ranks the highest.</a:t>
            </a:r>
          </a:p>
          <a:p>
            <a:pPr algn="ctr"/>
            <a:endParaRPr lang="en-US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903037"/>
              </p:ext>
            </p:extLst>
          </p:nvPr>
        </p:nvGraphicFramePr>
        <p:xfrm>
          <a:off x="609600" y="1600200"/>
          <a:ext cx="8305803" cy="50745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3200"/>
                <a:gridCol w="914400"/>
                <a:gridCol w="990600"/>
                <a:gridCol w="762000"/>
                <a:gridCol w="762000"/>
                <a:gridCol w="533400"/>
                <a:gridCol w="457200"/>
                <a:gridCol w="609600"/>
                <a:gridCol w="533403"/>
              </a:tblGrid>
              <a:tr h="582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Watershed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Nantahala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Tuckaseegee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Green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French Broad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Eno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Haw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Cape Fear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Neuse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7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Urban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land cover in b</a:t>
                      </a:r>
                      <a:r>
                        <a:rPr lang="en-US" sz="1400" u="none" strike="noStrike" dirty="0" smtClean="0">
                          <a:effectLst/>
                        </a:rPr>
                        <a:t>asin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Urban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land cover in </a:t>
                      </a:r>
                      <a:r>
                        <a:rPr lang="en-US" sz="1400" u="none" strike="noStrike" baseline="0" dirty="0" err="1" smtClean="0">
                          <a:effectLst/>
                        </a:rPr>
                        <a:t>mainstem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buf</a:t>
                      </a:r>
                      <a:r>
                        <a:rPr lang="en-US" sz="1400" u="none" strike="noStrike" dirty="0" smtClean="0">
                          <a:effectLst/>
                        </a:rPr>
                        <a:t>fer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7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Agricultural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400" u="none" strike="noStrike" baseline="0" dirty="0" err="1" smtClean="0">
                          <a:effectLst/>
                        </a:rPr>
                        <a:t>landcover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in b</a:t>
                      </a:r>
                      <a:r>
                        <a:rPr lang="en-US" sz="1400" u="none" strike="noStrike" dirty="0" smtClean="0">
                          <a:effectLst/>
                        </a:rPr>
                        <a:t>asin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7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Agricultural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land cover in </a:t>
                      </a:r>
                      <a:r>
                        <a:rPr lang="en-US" sz="1400" u="none" strike="noStrike" baseline="0" dirty="0" err="1" smtClean="0">
                          <a:effectLst/>
                        </a:rPr>
                        <a:t>mainstem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b</a:t>
                      </a:r>
                      <a:r>
                        <a:rPr lang="en-US" sz="1400" u="none" strike="noStrike" dirty="0" smtClean="0">
                          <a:effectLst/>
                        </a:rPr>
                        <a:t>uffer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7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Mine/transitional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land in b</a:t>
                      </a:r>
                      <a:r>
                        <a:rPr lang="en-US" sz="1400" u="none" strike="noStrike" dirty="0" smtClean="0">
                          <a:effectLst/>
                        </a:rPr>
                        <a:t>uffer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7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Density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of dams in basin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Distance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from point to nearest dam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Dams/</a:t>
                      </a:r>
                      <a:r>
                        <a:rPr lang="en-US" sz="1400" u="none" strike="noStrike" dirty="0" err="1">
                          <a:effectLst/>
                        </a:rPr>
                        <a:t>Mainstem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7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Road density in basin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82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Percent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of </a:t>
                      </a:r>
                      <a:r>
                        <a:rPr lang="en-US" sz="1400" u="none" strike="noStrike" baseline="0" dirty="0" err="1" smtClean="0">
                          <a:effectLst/>
                        </a:rPr>
                        <a:t>streamlength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coded as pipeline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7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Major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d</a:t>
                      </a:r>
                      <a:r>
                        <a:rPr lang="en-US" sz="1400" u="none" strike="noStrike" dirty="0" smtClean="0">
                          <a:effectLst/>
                        </a:rPr>
                        <a:t>ischargers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82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Alteration Rank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26.5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40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42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49.5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53.5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58.5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61.5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64.5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67000" y="990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Watershed rankings on potential hydrologic change indicators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4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590</Words>
  <Application>Microsoft Office PowerPoint</Application>
  <PresentationFormat>On-screen Show (4:3)</PresentationFormat>
  <Paragraphs>170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Relative levels of alteration of watersheds in North Carolina</vt:lpstr>
      <vt:lpstr>g</vt:lpstr>
      <vt:lpstr>Purpose: To better understand the extent of alteration of the watersheds of rivers of interest. </vt:lpstr>
      <vt:lpstr>Predicting the natural flow regime: models for assessing hydrological alterations in streams Carlisle et al., 2009</vt:lpstr>
      <vt:lpstr>Land Cover</vt:lpstr>
      <vt:lpstr>Dams and Dischargers </vt:lpstr>
      <vt:lpstr>Roads </vt:lpstr>
      <vt:lpstr>Method</vt:lpstr>
      <vt:lpstr>Findings</vt:lpstr>
      <vt:lpstr>Managed Areas</vt:lpstr>
      <vt:lpstr>Implications for paddling</vt:lpstr>
      <vt:lpstr>Possible future research</vt:lpstr>
      <vt:lpstr>Sources</vt:lpstr>
      <vt:lpstr>Thank you! Questions?</vt:lpstr>
    </vt:vector>
  </TitlesOfParts>
  <Company>The University of North Carolina at Chapel Hill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Relative levels of alteration of watersheds in North Carolina</dc:title>
  <dc:creator>University Libraries</dc:creator>
  <cp:lastModifiedBy>Lenovo User</cp:lastModifiedBy>
  <cp:revision>37</cp:revision>
  <dcterms:created xsi:type="dcterms:W3CDTF">2014-12-02T07:02:11Z</dcterms:created>
  <dcterms:modified xsi:type="dcterms:W3CDTF">2014-12-02T17:53:03Z</dcterms:modified>
</cp:coreProperties>
</file>