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6" d="100"/>
          <a:sy n="146" d="100"/>
        </p:scale>
        <p:origin x="-1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0C23-B90B-064A-AA17-4D41A8B24FD6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0C23-B90B-064A-AA17-4D41A8B24FD6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184-7F6C-6042-B77B-8EACEB531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0C23-B90B-064A-AA17-4D41A8B24FD6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184-7F6C-6042-B77B-8EACEB531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0C23-B90B-064A-AA17-4D41A8B24FD6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184-7F6C-6042-B77B-8EACEB531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0C23-B90B-064A-AA17-4D41A8B24FD6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184-7F6C-6042-B77B-8EACEB53102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0C23-B90B-064A-AA17-4D41A8B24FD6}" type="datetimeFigureOut">
              <a:rPr lang="en-US" smtClean="0"/>
              <a:t>12/1/14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184-7F6C-6042-B77B-8EACEB531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0C23-B90B-064A-AA17-4D41A8B24FD6}" type="datetimeFigureOut">
              <a:rPr lang="en-US" smtClean="0"/>
              <a:t>12/1/14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184-7F6C-6042-B77B-8EACEB53102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0C23-B90B-064A-AA17-4D41A8B24FD6}" type="datetimeFigureOut">
              <a:rPr lang="en-US" smtClean="0"/>
              <a:t>12/1/14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184-7F6C-6042-B77B-8EACEB531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0C23-B90B-064A-AA17-4D41A8B24FD6}" type="datetimeFigureOut">
              <a:rPr lang="en-US" smtClean="0"/>
              <a:t>12/1/14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184-7F6C-6042-B77B-8EACEB531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0C23-B90B-064A-AA17-4D41A8B24FD6}" type="datetimeFigureOut">
              <a:rPr lang="en-US" smtClean="0"/>
              <a:t>12/1/14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E0C23-B90B-064A-AA17-4D41A8B24FD6}" type="datetimeFigureOut">
              <a:rPr lang="en-US" smtClean="0"/>
              <a:t>12/1/14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0B184-7F6C-6042-B77B-8EACEB531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D4E0C23-B90B-064A-AA17-4D41A8B24FD6}" type="datetimeFigureOut">
              <a:rPr lang="en-US" smtClean="0"/>
              <a:t>12/1/14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9B0B184-7F6C-6042-B77B-8EACEB53102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599"/>
            <a:ext cx="7848600" cy="1927225"/>
          </a:xfrm>
        </p:spPr>
        <p:txBody>
          <a:bodyPr/>
          <a:lstStyle/>
          <a:p>
            <a:r>
              <a:rPr lang="en-US" sz="4800" cap="small" dirty="0" smtClean="0"/>
              <a:t>Utilizing GIS and Open-Source Data for River Restoration Prioritization</a:t>
            </a:r>
            <a:endParaRPr lang="en-US" sz="4800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498792"/>
            <a:ext cx="6400800" cy="117699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GEOG591: GIS in Water Resources</a:t>
            </a:r>
          </a:p>
          <a:p>
            <a:r>
              <a:rPr lang="en-US" sz="1800" dirty="0" smtClean="0"/>
              <a:t>John Lovette</a:t>
            </a:r>
          </a:p>
          <a:p>
            <a:r>
              <a:rPr lang="en-US" sz="1800" dirty="0" smtClean="0"/>
              <a:t>2 December 2014</a:t>
            </a:r>
            <a:endParaRPr lang="en-US" sz="18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85800" y="3487216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Methodology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87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1768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 progress…</a:t>
            </a:r>
            <a:endParaRPr lang="en-US" sz="2800" dirty="0"/>
          </a:p>
        </p:txBody>
      </p:sp>
      <p:pic>
        <p:nvPicPr>
          <p:cNvPr id="4" name="Picture 3" descr="frac_imperv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810" r="2021" b="1086"/>
          <a:stretch/>
        </p:blipFill>
        <p:spPr>
          <a:xfrm>
            <a:off x="3575524" y="929373"/>
            <a:ext cx="5192278" cy="569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2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1768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Project provides database construction and feasibility analysis</a:t>
            </a:r>
          </a:p>
          <a:p>
            <a:r>
              <a:rPr lang="en-US" sz="2800" dirty="0" smtClean="0"/>
              <a:t>Construct </a:t>
            </a:r>
            <a:r>
              <a:rPr lang="en-US" sz="2800" dirty="0" err="1" smtClean="0"/>
              <a:t>ModelBuilder</a:t>
            </a:r>
            <a:r>
              <a:rPr lang="en-US" sz="2800" dirty="0" smtClean="0"/>
              <a:t> or Python tool for users</a:t>
            </a:r>
          </a:p>
          <a:p>
            <a:pPr lvl="1"/>
            <a:r>
              <a:rPr lang="en-US" dirty="0" smtClean="0"/>
              <a:t>Input set of data layers</a:t>
            </a:r>
          </a:p>
          <a:p>
            <a:pPr lvl="1"/>
            <a:r>
              <a:rPr lang="en-US" dirty="0" smtClean="0"/>
              <a:t>Accept set weights or alter to fit needs</a:t>
            </a:r>
          </a:p>
          <a:p>
            <a:pPr lvl="1"/>
            <a:r>
              <a:rPr lang="en-US" dirty="0" smtClean="0"/>
              <a:t>Assess Restoration Suitability Index</a:t>
            </a:r>
          </a:p>
          <a:p>
            <a:r>
              <a:rPr lang="en-US" sz="2800" dirty="0" smtClean="0"/>
              <a:t>Expand study to physiographic regions and state scales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992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1768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Bernhardt, E. S., M. Palmer, J. Allan, G. Alexander, K. </a:t>
            </a:r>
            <a:r>
              <a:rPr lang="en-US" sz="1600" dirty="0" err="1"/>
              <a:t>Barnas</a:t>
            </a:r>
            <a:r>
              <a:rPr lang="en-US" sz="1600" dirty="0"/>
              <a:t>, S. Brooks, J. Carr, S. Clayton, C. </a:t>
            </a:r>
            <a:r>
              <a:rPr lang="en-US" sz="1600" dirty="0" err="1"/>
              <a:t>Dahm</a:t>
            </a:r>
            <a:r>
              <a:rPr lang="en-US" sz="1600" dirty="0"/>
              <a:t> &amp; J. </a:t>
            </a:r>
            <a:r>
              <a:rPr lang="en-US" sz="1600" dirty="0" err="1"/>
              <a:t>Follstad</a:t>
            </a:r>
            <a:r>
              <a:rPr lang="en-US" sz="1600" dirty="0"/>
              <a:t>-Shah (2005) Synthesizing U. S. river restoration efforts. </a:t>
            </a:r>
            <a:r>
              <a:rPr lang="en-US" sz="1600" i="1" dirty="0"/>
              <a:t>Science(Washington),</a:t>
            </a:r>
            <a:r>
              <a:rPr lang="en-US" sz="1600" dirty="0"/>
              <a:t> 308</a:t>
            </a:r>
            <a:r>
              <a:rPr lang="en-US" sz="1600" b="1" dirty="0"/>
              <a:t>,</a:t>
            </a:r>
            <a:r>
              <a:rPr lang="en-US" sz="1600" dirty="0"/>
              <a:t> 636-637.</a:t>
            </a:r>
          </a:p>
          <a:p>
            <a:r>
              <a:rPr lang="en-US" sz="1600" dirty="0"/>
              <a:t>Rohde, S., M. </a:t>
            </a:r>
            <a:r>
              <a:rPr lang="en-US" sz="1600" dirty="0" err="1"/>
              <a:t>Hostmann</a:t>
            </a:r>
            <a:r>
              <a:rPr lang="en-US" sz="1600" dirty="0"/>
              <a:t>, A. Peter &amp; K. C. </a:t>
            </a:r>
            <a:r>
              <a:rPr lang="en-US" sz="1600" dirty="0" err="1"/>
              <a:t>Ewald</a:t>
            </a:r>
            <a:r>
              <a:rPr lang="en-US" sz="1600" dirty="0"/>
              <a:t> (2006) Room for rivers: An integrative search strategy for floodplain restoration. </a:t>
            </a:r>
            <a:r>
              <a:rPr lang="en-US" sz="1600" i="1" dirty="0"/>
              <a:t>Landscape and Urban Planning,</a:t>
            </a:r>
            <a:r>
              <a:rPr lang="en-US" sz="1600" dirty="0"/>
              <a:t> 78</a:t>
            </a:r>
            <a:r>
              <a:rPr lang="en-US" sz="1600" b="1" dirty="0"/>
              <a:t>,</a:t>
            </a:r>
            <a:r>
              <a:rPr lang="en-US" sz="1600" dirty="0"/>
              <a:t> 50-70.</a:t>
            </a:r>
          </a:p>
          <a:p>
            <a:r>
              <a:rPr lang="en-US" sz="1600" dirty="0"/>
              <a:t>Russell, G. D., C. P. Hawkins &amp; M. P. O'Neill (1997) The role of GIS in selecting sites for riparian restoration based on hydrology and land use. </a:t>
            </a:r>
            <a:r>
              <a:rPr lang="en-US" sz="1600" i="1" dirty="0"/>
              <a:t>Restoration Ecology,</a:t>
            </a:r>
            <a:r>
              <a:rPr lang="en-US" sz="1600" dirty="0"/>
              <a:t> 5</a:t>
            </a:r>
            <a:r>
              <a:rPr lang="en-US" sz="1600" b="1" dirty="0"/>
              <a:t>,</a:t>
            </a:r>
            <a:r>
              <a:rPr lang="en-US" sz="1600" dirty="0"/>
              <a:t> 56-68.</a:t>
            </a:r>
          </a:p>
          <a:p>
            <a:r>
              <a:rPr lang="en-US" sz="1600" dirty="0"/>
              <a:t>White, D. &amp; S. </a:t>
            </a:r>
            <a:r>
              <a:rPr lang="en-US" sz="1600" dirty="0" err="1"/>
              <a:t>Fennessy</a:t>
            </a:r>
            <a:r>
              <a:rPr lang="en-US" sz="1600" dirty="0"/>
              <a:t> (2005) Modeling the suitability of wetland restoration potential at the watershed scale. </a:t>
            </a:r>
            <a:r>
              <a:rPr lang="en-US" sz="1600" i="1" dirty="0"/>
              <a:t>Ecological Engineering,</a:t>
            </a:r>
            <a:r>
              <a:rPr lang="en-US" sz="1600" dirty="0"/>
              <a:t> 24</a:t>
            </a:r>
            <a:r>
              <a:rPr lang="en-US" sz="1600" b="1" dirty="0"/>
              <a:t>,</a:t>
            </a:r>
            <a:r>
              <a:rPr lang="en-US" sz="1600" dirty="0"/>
              <a:t> 359-377.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2992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Restoration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Huge investment of resources and money</a:t>
            </a:r>
          </a:p>
          <a:p>
            <a:pPr lvl="1"/>
            <a:r>
              <a:rPr lang="en-US" sz="2400" b="1" dirty="0" smtClean="0"/>
              <a:t>37,099</a:t>
            </a:r>
            <a:r>
              <a:rPr lang="en-US" sz="2400" dirty="0" smtClean="0"/>
              <a:t> projects as of 2005</a:t>
            </a:r>
          </a:p>
          <a:p>
            <a:pPr lvl="1"/>
            <a:r>
              <a:rPr lang="en-US" sz="2400" dirty="0" smtClean="0"/>
              <a:t>Over </a:t>
            </a:r>
            <a:r>
              <a:rPr lang="en-US" sz="2400" b="1" dirty="0" smtClean="0"/>
              <a:t>$1 billion</a:t>
            </a:r>
            <a:r>
              <a:rPr lang="en-US" sz="2400" dirty="0" smtClean="0"/>
              <a:t> invested per year</a:t>
            </a:r>
          </a:p>
          <a:p>
            <a:r>
              <a:rPr lang="en-US" sz="2800" dirty="0" smtClean="0"/>
              <a:t>“Restoration projects tend to be </a:t>
            </a:r>
            <a:r>
              <a:rPr lang="en-US" sz="2800" dirty="0" smtClean="0">
                <a:solidFill>
                  <a:srgbClr val="FF0000"/>
                </a:solidFill>
              </a:rPr>
              <a:t>site specific</a:t>
            </a:r>
            <a:r>
              <a:rPr lang="en-US" sz="2800" dirty="0" smtClean="0"/>
              <a:t>, with little attention paid to the processes operating at a </a:t>
            </a:r>
            <a:r>
              <a:rPr lang="en-US" sz="2800" dirty="0" smtClean="0">
                <a:solidFill>
                  <a:srgbClr val="FF0000"/>
                </a:solidFill>
              </a:rPr>
              <a:t>larger scale</a:t>
            </a:r>
            <a:r>
              <a:rPr lang="en-US" sz="2800" dirty="0" smtClean="0"/>
              <a:t>” -</a:t>
            </a:r>
            <a:r>
              <a:rPr lang="en-US" i="1" dirty="0" smtClean="0"/>
              <a:t>White and </a:t>
            </a:r>
            <a:r>
              <a:rPr lang="en-US" i="1" dirty="0" err="1" smtClean="0"/>
              <a:t>Fennessy</a:t>
            </a:r>
            <a:r>
              <a:rPr lang="en-US" i="1" dirty="0" smtClean="0"/>
              <a:t> 2005</a:t>
            </a:r>
            <a:endParaRPr lang="en-US" sz="28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349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River Restoration Prioritization</a:t>
            </a:r>
          </a:p>
          <a:p>
            <a:pPr lvl="1"/>
            <a:r>
              <a:rPr lang="en-US" dirty="0" smtClean="0"/>
              <a:t>at a larger spatial scale</a:t>
            </a:r>
          </a:p>
          <a:p>
            <a:r>
              <a:rPr lang="en-US" sz="2800" dirty="0" smtClean="0"/>
              <a:t>Compile database</a:t>
            </a:r>
          </a:p>
          <a:p>
            <a:r>
              <a:rPr lang="en-US" sz="2800" dirty="0" smtClean="0"/>
              <a:t>Assess </a:t>
            </a:r>
            <a:r>
              <a:rPr lang="en-US" sz="2800" dirty="0" smtClean="0">
                <a:solidFill>
                  <a:srgbClr val="FF0000"/>
                </a:solidFill>
              </a:rPr>
              <a:t>restoration suitability</a:t>
            </a:r>
            <a:r>
              <a:rPr lang="en-US" sz="2800" dirty="0" smtClean="0"/>
              <a:t> at the </a:t>
            </a:r>
            <a:r>
              <a:rPr lang="en-US" sz="2800" dirty="0" smtClean="0">
                <a:solidFill>
                  <a:srgbClr val="FF0000"/>
                </a:solidFill>
              </a:rPr>
              <a:t>HUC12</a:t>
            </a:r>
            <a:r>
              <a:rPr lang="en-US" sz="2800" dirty="0" smtClean="0"/>
              <a:t> scale</a:t>
            </a:r>
          </a:p>
        </p:txBody>
      </p:sp>
    </p:spTree>
    <p:extLst>
      <p:ext uri="{BB962C8B-B14F-4D97-AF65-F5344CB8AC3E}">
        <p14:creationId xmlns:p14="http://schemas.microsoft.com/office/powerpoint/2010/main" val="128483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Work: </a:t>
            </a:r>
            <a:r>
              <a:rPr lang="en-US" i="1" dirty="0" smtClean="0"/>
              <a:t>Russell et al., 1997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5010227" cy="487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Basic GIS work</a:t>
            </a:r>
          </a:p>
          <a:p>
            <a:r>
              <a:rPr lang="en-US" sz="2800" dirty="0" smtClean="0"/>
              <a:t>Metrics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Topographic Wetness Index</a:t>
            </a:r>
          </a:p>
          <a:p>
            <a:pPr lvl="1"/>
            <a:r>
              <a:rPr lang="en-US" dirty="0" smtClean="0"/>
              <a:t>Size</a:t>
            </a:r>
          </a:p>
          <a:p>
            <a:pPr lvl="1"/>
            <a:r>
              <a:rPr lang="en-US" dirty="0" smtClean="0"/>
              <a:t>Proximity to existing riparian area</a:t>
            </a:r>
          </a:p>
          <a:p>
            <a:r>
              <a:rPr lang="en-US" dirty="0" smtClean="0"/>
              <a:t>Preservation </a:t>
            </a:r>
            <a:r>
              <a:rPr lang="en-US" dirty="0" err="1" smtClean="0"/>
              <a:t>vs</a:t>
            </a:r>
            <a:r>
              <a:rPr lang="en-US" dirty="0" smtClean="0"/>
              <a:t> Restoration</a:t>
            </a:r>
          </a:p>
        </p:txBody>
      </p:sp>
      <p:pic>
        <p:nvPicPr>
          <p:cNvPr id="4" name="Picture 3" descr="Screen Shot 2014-12-02 at 11.0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660" y="1342914"/>
            <a:ext cx="3320339" cy="2307354"/>
          </a:xfrm>
          <a:prstGeom prst="rect">
            <a:avLst/>
          </a:prstGeom>
        </p:spPr>
      </p:pic>
      <p:pic>
        <p:nvPicPr>
          <p:cNvPr id="5" name="Picture 4" descr="Screen Shot 2014-12-02 at 11.05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54" y="3650268"/>
            <a:ext cx="3444246" cy="32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7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</a:t>
            </a:r>
            <a:r>
              <a:rPr lang="en-US" dirty="0" smtClean="0"/>
              <a:t>: </a:t>
            </a:r>
            <a:r>
              <a:rPr lang="en-US" i="1" dirty="0" smtClean="0"/>
              <a:t>Rohde et al., 2006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1896" cy="487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Restoration Suitability Index</a:t>
            </a:r>
          </a:p>
          <a:p>
            <a:pPr lvl="1"/>
            <a:r>
              <a:rPr lang="en-US" dirty="0" smtClean="0"/>
              <a:t>By catchment</a:t>
            </a:r>
          </a:p>
          <a:p>
            <a:r>
              <a:rPr lang="en-US" dirty="0" smtClean="0"/>
              <a:t>Metrics:</a:t>
            </a:r>
          </a:p>
          <a:p>
            <a:pPr lvl="1"/>
            <a:r>
              <a:rPr lang="en-US" dirty="0" smtClean="0"/>
              <a:t>Hydrology</a:t>
            </a:r>
          </a:p>
          <a:p>
            <a:pPr lvl="1"/>
            <a:r>
              <a:rPr lang="en-US" dirty="0" smtClean="0"/>
              <a:t>Bed Load (erosion)</a:t>
            </a:r>
          </a:p>
          <a:p>
            <a:pPr lvl="1"/>
            <a:r>
              <a:rPr lang="en-US" dirty="0" smtClean="0"/>
              <a:t>Water Quality</a:t>
            </a:r>
          </a:p>
          <a:p>
            <a:pPr lvl="1"/>
            <a:r>
              <a:rPr lang="en-US" dirty="0" smtClean="0"/>
              <a:t>Connectivity</a:t>
            </a:r>
          </a:p>
          <a:p>
            <a:pPr lvl="1"/>
            <a:r>
              <a:rPr lang="en-US" dirty="0" smtClean="0"/>
              <a:t>Biodiversity</a:t>
            </a:r>
          </a:p>
          <a:p>
            <a:r>
              <a:rPr lang="en-US" dirty="0" smtClean="0"/>
              <a:t>Included public attitude</a:t>
            </a:r>
          </a:p>
          <a:p>
            <a:r>
              <a:rPr lang="en-US" dirty="0" smtClean="0"/>
              <a:t>Multiple Weighting Methods</a:t>
            </a:r>
          </a:p>
          <a:p>
            <a:pPr lvl="1"/>
            <a:r>
              <a:rPr lang="en-US" dirty="0" smtClean="0"/>
              <a:t>Expert </a:t>
            </a:r>
            <a:r>
              <a:rPr lang="en-US" dirty="0" err="1" smtClean="0"/>
              <a:t>vs</a:t>
            </a:r>
            <a:r>
              <a:rPr lang="en-US" dirty="0" smtClean="0"/>
              <a:t> Equal</a:t>
            </a:r>
          </a:p>
        </p:txBody>
      </p:sp>
      <p:pic>
        <p:nvPicPr>
          <p:cNvPr id="4" name="Picture 3" descr="Screen Shot 2014-12-02 at 11.21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80" y="1524000"/>
            <a:ext cx="3754016" cy="527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72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216" y="533400"/>
            <a:ext cx="8959784" cy="990600"/>
          </a:xfrm>
        </p:spPr>
        <p:txBody>
          <a:bodyPr>
            <a:normAutofit/>
          </a:bodyPr>
          <a:lstStyle/>
          <a:p>
            <a:r>
              <a:rPr lang="en-US" dirty="0"/>
              <a:t>Previous Work</a:t>
            </a:r>
            <a:r>
              <a:rPr lang="en-US" dirty="0" smtClean="0"/>
              <a:t>: </a:t>
            </a:r>
            <a:r>
              <a:rPr lang="en-US" i="1" dirty="0" smtClean="0"/>
              <a:t>White &amp; </a:t>
            </a:r>
            <a:r>
              <a:rPr lang="en-US" i="1" dirty="0" err="1" smtClean="0"/>
              <a:t>Fennessy</a:t>
            </a:r>
            <a:r>
              <a:rPr lang="en-US" i="1" dirty="0" smtClean="0"/>
              <a:t>, 2005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13909" cy="487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Restoration Suitability Index</a:t>
            </a:r>
          </a:p>
          <a:p>
            <a:pPr lvl="1"/>
            <a:r>
              <a:rPr lang="en-US" dirty="0" smtClean="0"/>
              <a:t>Raster analysis</a:t>
            </a:r>
          </a:p>
          <a:p>
            <a:r>
              <a:rPr lang="en-US" dirty="0" smtClean="0"/>
              <a:t>Metrics:</a:t>
            </a:r>
          </a:p>
          <a:p>
            <a:pPr lvl="1"/>
            <a:r>
              <a:rPr lang="en-US" dirty="0" smtClean="0"/>
              <a:t>Stream order</a:t>
            </a:r>
          </a:p>
          <a:p>
            <a:pPr lvl="1"/>
            <a:r>
              <a:rPr lang="en-US" dirty="0" smtClean="0"/>
              <a:t>Flow length</a:t>
            </a:r>
          </a:p>
          <a:p>
            <a:pPr lvl="1"/>
            <a:r>
              <a:rPr lang="en-US" dirty="0" smtClean="0"/>
              <a:t>Saturation index</a:t>
            </a:r>
          </a:p>
          <a:p>
            <a:pPr lvl="1"/>
            <a:r>
              <a:rPr lang="en-US" dirty="0" smtClean="0"/>
              <a:t>Land use</a:t>
            </a:r>
          </a:p>
          <a:p>
            <a:pPr lvl="1"/>
            <a:r>
              <a:rPr lang="en-US" dirty="0" smtClean="0"/>
              <a:t>Soil type</a:t>
            </a:r>
          </a:p>
          <a:p>
            <a:r>
              <a:rPr lang="en-US" dirty="0" smtClean="0"/>
              <a:t>Multiple weighting methods</a:t>
            </a:r>
            <a:endParaRPr lang="en-US" dirty="0"/>
          </a:p>
        </p:txBody>
      </p:sp>
      <p:pic>
        <p:nvPicPr>
          <p:cNvPr id="4" name="Picture 3" descr="Screen Shot 2014-12-02 at 11.42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09" y="1600200"/>
            <a:ext cx="2935050" cy="3625651"/>
          </a:xfrm>
          <a:prstGeom prst="rect">
            <a:avLst/>
          </a:prstGeom>
        </p:spPr>
      </p:pic>
      <p:pic>
        <p:nvPicPr>
          <p:cNvPr id="5" name="Picture 4" descr="Screen Shot 2014-12-02 at 11.43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99" y="3232349"/>
            <a:ext cx="2944320" cy="362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97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4" name="Picture 3" descr="study_are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69" y="1419879"/>
            <a:ext cx="7037569" cy="543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89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61381" cy="48768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EnviroAtlas</a:t>
            </a:r>
            <a:endParaRPr lang="en-US" sz="2800" dirty="0" smtClean="0"/>
          </a:p>
          <a:p>
            <a:pPr lvl="1"/>
            <a:r>
              <a:rPr lang="en-US" dirty="0" smtClean="0"/>
              <a:t>HUC12</a:t>
            </a:r>
          </a:p>
          <a:p>
            <a:r>
              <a:rPr lang="en-US" sz="2800" dirty="0" err="1" smtClean="0"/>
              <a:t>NHDPlus</a:t>
            </a:r>
            <a:endParaRPr lang="en-US" sz="2800" dirty="0" smtClean="0"/>
          </a:p>
          <a:p>
            <a:pPr lvl="1"/>
            <a:r>
              <a:rPr lang="en-US" dirty="0" smtClean="0"/>
              <a:t>Stream reach and Catchment</a:t>
            </a:r>
          </a:p>
          <a:p>
            <a:r>
              <a:rPr lang="en-US" sz="2800" dirty="0" smtClean="0"/>
              <a:t>NLCD</a:t>
            </a:r>
          </a:p>
          <a:p>
            <a:pPr lvl="1"/>
            <a:r>
              <a:rPr lang="en-US" dirty="0" smtClean="0"/>
              <a:t>30 m</a:t>
            </a:r>
            <a:r>
              <a:rPr lang="en-US" baseline="30000" dirty="0" smtClean="0"/>
              <a:t>2</a:t>
            </a:r>
            <a:r>
              <a:rPr lang="en-US" dirty="0" smtClean="0"/>
              <a:t> raster</a:t>
            </a:r>
            <a:endParaRPr lang="en-US" dirty="0"/>
          </a:p>
        </p:txBody>
      </p:sp>
      <p:pic>
        <p:nvPicPr>
          <p:cNvPr id="4" name="Picture 3" descr="Screen Shot 2014-12-02 at 11.49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46" y="1478232"/>
            <a:ext cx="4776254" cy="3310314"/>
          </a:xfrm>
          <a:prstGeom prst="rect">
            <a:avLst/>
          </a:prstGeom>
        </p:spPr>
      </p:pic>
      <p:pic>
        <p:nvPicPr>
          <p:cNvPr id="5" name="Picture 4" descr="Screen Shot 2014-12-02 at 11.51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25" y="3453304"/>
            <a:ext cx="4265135" cy="2906854"/>
          </a:xfrm>
          <a:prstGeom prst="rect">
            <a:avLst/>
          </a:prstGeom>
        </p:spPr>
      </p:pic>
      <p:pic>
        <p:nvPicPr>
          <p:cNvPr id="6" name="Picture 5" descr="Screen Shot 2014-12-02 at 11.52.0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142" y="4896248"/>
            <a:ext cx="3862435" cy="160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8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1768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Methods: Restoration Suitability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903796" cy="4876800"/>
          </a:xfrm>
        </p:spPr>
        <p:txBody>
          <a:bodyPr anchor="ctr">
            <a:normAutofit/>
          </a:bodyPr>
          <a:lstStyle/>
          <a:p>
            <a:r>
              <a:rPr lang="en-US" sz="2800" dirty="0" smtClean="0"/>
              <a:t>Normalization</a:t>
            </a:r>
          </a:p>
          <a:p>
            <a:pPr lvl="1"/>
            <a:r>
              <a:rPr lang="en-US" dirty="0" smtClean="0"/>
              <a:t>Value ranges</a:t>
            </a:r>
          </a:p>
          <a:p>
            <a:r>
              <a:rPr lang="en-US" sz="2800" dirty="0" smtClean="0"/>
              <a:t>Categorization</a:t>
            </a:r>
          </a:p>
          <a:p>
            <a:pPr lvl="1"/>
            <a:r>
              <a:rPr lang="en-US" dirty="0" smtClean="0"/>
              <a:t>Score based on range</a:t>
            </a:r>
          </a:p>
          <a:p>
            <a:r>
              <a:rPr lang="en-US" sz="2800" dirty="0" smtClean="0"/>
              <a:t>Weighting</a:t>
            </a:r>
          </a:p>
          <a:p>
            <a:pPr lvl="1"/>
            <a:r>
              <a:rPr lang="en-US" dirty="0" smtClean="0"/>
              <a:t>Individual layers to suitability index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28350" y="1600200"/>
            <a:ext cx="4646538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Layers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Percent impervious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Mean Annual Flow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Drainage Density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Precipitation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Water Demand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Protected Area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Riparian Vegetation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Wetness Index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Hydric Soils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Land Cover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Number of Dams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Biodiversity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Imperiled Species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Percentage Natural Area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Impaired Waters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Ecosystem Rarity Metrics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</a:t>
            </a:r>
            <a:r>
              <a:rPr lang="en-US" dirty="0" smtClean="0"/>
              <a:t>t cetera…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58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941</TotalTime>
  <Words>488</Words>
  <Application>Microsoft Macintosh PowerPoint</Application>
  <PresentationFormat>On-screen Show (4:3)</PresentationFormat>
  <Paragraphs>92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Clarity</vt:lpstr>
      <vt:lpstr>Utilizing GIS and Open-Source Data for River Restoration Prioritization</vt:lpstr>
      <vt:lpstr>River Restoration</vt:lpstr>
      <vt:lpstr>Goal</vt:lpstr>
      <vt:lpstr>Previous Work: Russell et al., 1997</vt:lpstr>
      <vt:lpstr>Previous Work: Rohde et al., 2006</vt:lpstr>
      <vt:lpstr>Previous Work: White &amp; Fennessy, 2005</vt:lpstr>
      <vt:lpstr>Study Area</vt:lpstr>
      <vt:lpstr>Methods: Data Collection</vt:lpstr>
      <vt:lpstr>Methods: Restoration Suitability Index</vt:lpstr>
      <vt:lpstr>Results</vt:lpstr>
      <vt:lpstr>Future Work</vt:lpstr>
      <vt:lpstr>References</vt:lpstr>
    </vt:vector>
  </TitlesOfParts>
  <Company>University of North Carolina, Chapel Hill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Lovette</dc:creator>
  <cp:lastModifiedBy>John Lovette</cp:lastModifiedBy>
  <cp:revision>15</cp:revision>
  <dcterms:created xsi:type="dcterms:W3CDTF">2014-12-02T02:44:10Z</dcterms:created>
  <dcterms:modified xsi:type="dcterms:W3CDTF">2014-12-02T18:26:00Z</dcterms:modified>
</cp:coreProperties>
</file>