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sldIdLst>
    <p:sldId id="256" r:id="rId2"/>
    <p:sldId id="268" r:id="rId3"/>
    <p:sldId id="263" r:id="rId4"/>
    <p:sldId id="266" r:id="rId5"/>
    <p:sldId id="267" r:id="rId6"/>
    <p:sldId id="265" r:id="rId7"/>
    <p:sldId id="257" r:id="rId8"/>
    <p:sldId id="258" r:id="rId9"/>
    <p:sldId id="260" r:id="rId10"/>
    <p:sldId id="261" r:id="rId11"/>
    <p:sldId id="259" r:id="rId12"/>
    <p:sldId id="269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6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ArcSWAT Model Results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NO3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2001</c:v>
                </c:pt>
                <c:pt idx="1">
                  <c:v>2006</c:v>
                </c:pt>
                <c:pt idx="2">
                  <c:v>2011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3.246</c:v>
                </c:pt>
                <c:pt idx="1">
                  <c:v>4.1029999999999998</c:v>
                </c:pt>
                <c:pt idx="2">
                  <c:v>4.1639999999999997</c:v>
                </c:pt>
              </c:numCache>
            </c:numRef>
          </c:yVal>
          <c:smooth val="1"/>
        </c:ser>
        <c:ser>
          <c:idx val="1"/>
          <c:order val="1"/>
          <c:tx>
            <c:v>P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2001</c:v>
                </c:pt>
                <c:pt idx="1">
                  <c:v>2006</c:v>
                </c:pt>
                <c:pt idx="2">
                  <c:v>2011</c:v>
                </c:pt>
              </c:numCache>
            </c:numRef>
          </c:xVal>
          <c:yVal>
            <c:numRef>
              <c:f>Sheet1!$C$2:$C$4</c:f>
              <c:numCache>
                <c:formatCode>General</c:formatCode>
                <c:ptCount val="3"/>
                <c:pt idx="0">
                  <c:v>0.16500000000000001</c:v>
                </c:pt>
                <c:pt idx="1">
                  <c:v>0.15</c:v>
                </c:pt>
                <c:pt idx="2">
                  <c:v>0.154</c:v>
                </c:pt>
              </c:numCache>
            </c:numRef>
          </c:yVal>
          <c:smooth val="1"/>
        </c:ser>
        <c:ser>
          <c:idx val="2"/>
          <c:order val="2"/>
          <c:tx>
            <c:v>Sed (T/ha)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2001</c:v>
                </c:pt>
                <c:pt idx="1">
                  <c:v>2006</c:v>
                </c:pt>
                <c:pt idx="2">
                  <c:v>2011</c:v>
                </c:pt>
              </c:numCache>
            </c:numRef>
          </c:xVal>
          <c:yVal>
            <c:numRef>
              <c:f>Sheet1!$D$2:$D$4</c:f>
              <c:numCache>
                <c:formatCode>General</c:formatCode>
                <c:ptCount val="3"/>
                <c:pt idx="0">
                  <c:v>1.6240000000000001</c:v>
                </c:pt>
                <c:pt idx="1">
                  <c:v>3.8159999999999998</c:v>
                </c:pt>
                <c:pt idx="2">
                  <c:v>3.653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5901920"/>
        <c:axId val="355907408"/>
      </c:scatterChart>
      <c:scatterChart>
        <c:scatterStyle val="smoothMarker"/>
        <c:varyColors val="0"/>
        <c:ser>
          <c:idx val="3"/>
          <c:order val="3"/>
          <c:tx>
            <c:v>Shrub/Scrub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2001</c:v>
                </c:pt>
                <c:pt idx="1">
                  <c:v>2006</c:v>
                </c:pt>
                <c:pt idx="2">
                  <c:v>2011</c:v>
                </c:pt>
              </c:numCache>
            </c:numRef>
          </c:xVal>
          <c:yVal>
            <c:numRef>
              <c:f>Sheet1!$E$2:$E$4</c:f>
              <c:numCache>
                <c:formatCode>General</c:formatCode>
                <c:ptCount val="3"/>
                <c:pt idx="0">
                  <c:v>12.08</c:v>
                </c:pt>
                <c:pt idx="1">
                  <c:v>24.81</c:v>
                </c:pt>
                <c:pt idx="2">
                  <c:v>33.700000000000003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5903880"/>
        <c:axId val="355902312"/>
      </c:scatterChart>
      <c:valAx>
        <c:axId val="355901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907408"/>
        <c:crosses val="autoZero"/>
        <c:crossBetween val="midCat"/>
      </c:valAx>
      <c:valAx>
        <c:axId val="355907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kg/ha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901920"/>
        <c:crosses val="autoZero"/>
        <c:crossBetween val="midCat"/>
      </c:valAx>
      <c:valAx>
        <c:axId val="3559023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</a:t>
                </a:r>
                <a:r>
                  <a:rPr lang="en-US" dirty="0" smtClean="0"/>
                  <a:t>of</a:t>
                </a:r>
                <a:r>
                  <a:rPr lang="en-US" baseline="0" dirty="0" smtClean="0"/>
                  <a:t> Catchment Area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903880"/>
        <c:crosses val="max"/>
        <c:crossBetween val="midCat"/>
      </c:valAx>
      <c:valAx>
        <c:axId val="355903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59023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308306598941954"/>
          <c:y val="0.66924387460381363"/>
          <c:w val="0.10644122901789829"/>
          <c:h val="0.173078169408069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B088-C7BF-480B-82BF-B401D9949051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C62-FF89-4A93-A9E8-5285739F5E8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11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B088-C7BF-480B-82BF-B401D9949051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C62-FF89-4A93-A9E8-5285739F5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0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B088-C7BF-480B-82BF-B401D9949051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C62-FF89-4A93-A9E8-5285739F5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9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B088-C7BF-480B-82BF-B401D9949051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C62-FF89-4A93-A9E8-5285739F5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9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B088-C7BF-480B-82BF-B401D9949051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C62-FF89-4A93-A9E8-5285739F5E8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867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B088-C7BF-480B-82BF-B401D9949051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C62-FF89-4A93-A9E8-5285739F5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2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B088-C7BF-480B-82BF-B401D9949051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C62-FF89-4A93-A9E8-5285739F5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4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B088-C7BF-480B-82BF-B401D9949051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C62-FF89-4A93-A9E8-5285739F5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54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B088-C7BF-480B-82BF-B401D9949051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C62-FF89-4A93-A9E8-5285739F5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11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6F8B088-C7BF-480B-82BF-B401D9949051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CCDC62-FF89-4A93-A9E8-5285739F5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5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B088-C7BF-480B-82BF-B401D9949051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C62-FF89-4A93-A9E8-5285739F5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9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6F8B088-C7BF-480B-82BF-B401D9949051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ACCDC62-FF89-4A93-A9E8-5285739F5E8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72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</a:t>
            </a:r>
            <a:r>
              <a:rPr lang="en-US" dirty="0" err="1" smtClean="0"/>
              <a:t>ArcSWAT</a:t>
            </a:r>
            <a:r>
              <a:rPr lang="en-US" dirty="0" smtClean="0"/>
              <a:t> to evaluate effects of land use change on water quality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Adam Gold</a:t>
            </a:r>
          </a:p>
          <a:p>
            <a:r>
              <a:rPr lang="en-US" dirty="0" err="1" smtClean="0"/>
              <a:t>Geog</a:t>
            </a:r>
            <a:r>
              <a:rPr lang="en-US" dirty="0" smtClean="0"/>
              <a:t> 591</a:t>
            </a:r>
          </a:p>
          <a:p>
            <a:r>
              <a:rPr lang="en-US" dirty="0" smtClean="0"/>
              <a:t>December 2,2014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3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5" y="-91440"/>
            <a:ext cx="5369832" cy="694944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813970"/>
              </p:ext>
            </p:extLst>
          </p:nvPr>
        </p:nvGraphicFramePr>
        <p:xfrm>
          <a:off x="7208251" y="1732207"/>
          <a:ext cx="4114666" cy="3938956"/>
        </p:xfrm>
        <a:graphic>
          <a:graphicData uri="http://schemas.openxmlformats.org/drawingml/2006/table">
            <a:tbl>
              <a:tblPr/>
              <a:tblGrid>
                <a:gridCol w="3012523"/>
                <a:gridCol w="1102143"/>
              </a:tblGrid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Cover. 2011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area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 Water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Developed, Open Space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Developed, Low Intensity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Developed, Medium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Intensity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Barren Land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Deciduous Forest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Evergreen Forest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Mixed Forest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Shrub/Scrub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Herbaceuous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Cultivated Crops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Woody Wetlands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Emergent Herbaceuous Wetlands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1" b="2896"/>
          <a:stretch/>
        </p:blipFill>
        <p:spPr>
          <a:xfrm>
            <a:off x="102369" y="3561008"/>
            <a:ext cx="1943371" cy="25500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65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2" y="-91440"/>
            <a:ext cx="5369832" cy="6949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1"/>
          <a:stretch/>
        </p:blipFill>
        <p:spPr>
          <a:xfrm>
            <a:off x="261803" y="3769895"/>
            <a:ext cx="1914792" cy="186580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599752"/>
              </p:ext>
            </p:extLst>
          </p:nvPr>
        </p:nvGraphicFramePr>
        <p:xfrm>
          <a:off x="7208251" y="1732207"/>
          <a:ext cx="4114666" cy="4094349"/>
        </p:xfrm>
        <a:graphic>
          <a:graphicData uri="http://schemas.openxmlformats.org/drawingml/2006/table">
            <a:tbl>
              <a:tblPr/>
              <a:tblGrid>
                <a:gridCol w="3012523"/>
                <a:gridCol w="1102143"/>
              </a:tblGrid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Change,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2001-2011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Change,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 area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 Water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Developed, Open Space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Developed, Low Intensity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Developed, Medium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Intensity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Barren Land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Deciduous Forest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Evergreen Forest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-17.05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Mixed Forest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Shrub/Scrub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21.63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Herbaceuous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Cultivated Crops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Woody Wetlands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Emergent Herbaceuous Wetlands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787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132774"/>
              </p:ext>
            </p:extLst>
          </p:nvPr>
        </p:nvGraphicFramePr>
        <p:xfrm>
          <a:off x="1971996" y="202858"/>
          <a:ext cx="9005890" cy="495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195210"/>
              </p:ext>
            </p:extLst>
          </p:nvPr>
        </p:nvGraphicFramePr>
        <p:xfrm>
          <a:off x="3599935" y="5099221"/>
          <a:ext cx="4964328" cy="1104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0928"/>
                <a:gridCol w="812800"/>
                <a:gridCol w="609600"/>
                <a:gridCol w="1041400"/>
                <a:gridCol w="18796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N03 (kg/ha)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 (kg/ha)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Sediment (T/ha)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Shrub/Scrub (% of Catchment)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3.246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0.165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1.624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12.08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2006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4.103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3.816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24.81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4.164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0.154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3.653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33.7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8420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532832"/>
            <a:ext cx="10058400" cy="1450757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4385001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/>
              <a:t>ArcSWAT</a:t>
            </a:r>
            <a:r>
              <a:rPr lang="en-US" dirty="0" smtClean="0"/>
              <a:t> simplifies process of creating SWAT Model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/>
              <a:t>ArcSWAT</a:t>
            </a:r>
            <a:r>
              <a:rPr lang="en-US" dirty="0" smtClean="0"/>
              <a:t> is useful tool for analyzing possible impacts of water quality</a:t>
            </a:r>
          </a:p>
          <a:p>
            <a:pPr marL="201168" lvl="1" indent="0">
              <a:buNone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97279" y="740032"/>
            <a:ext cx="96283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+mj-lt"/>
              </a:rPr>
              <a:t>Future Work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Calibration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Statistics </a:t>
            </a:r>
          </a:p>
          <a:p>
            <a:pPr marL="201168" lvl="1" indent="0">
              <a:buFont typeface="Calibri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49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SWAT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/>
              <a:t>ArcSWAT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My Model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Results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Future Work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0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Soil and Water Assessment Tool (SWAT)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Hydrologic Transport Model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Objective: </a:t>
            </a:r>
          </a:p>
          <a:p>
            <a:pPr marL="0" indent="0">
              <a:buNone/>
            </a:pPr>
            <a:r>
              <a:rPr lang="en-US" dirty="0"/>
              <a:t>“Predict the effect of management decisions on water, sediment, nutrient and pesticide yields with reasonable accuracy on large, </a:t>
            </a:r>
            <a:r>
              <a:rPr lang="en-US" dirty="0" err="1"/>
              <a:t>ungaged</a:t>
            </a:r>
            <a:r>
              <a:rPr lang="en-US" dirty="0"/>
              <a:t> river basins.”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Developed by USDA and Texas A&amp;M University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969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ArcSWAT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ArcGIS Interface for SWAT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Toolbar</a:t>
            </a:r>
          </a:p>
        </p:txBody>
      </p:sp>
      <p:pic>
        <p:nvPicPr>
          <p:cNvPr id="4" name="Picture 3" descr="Watershed Delineati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16" y="2718502"/>
            <a:ext cx="3880403" cy="3148363"/>
          </a:xfrm>
          <a:prstGeom prst="rect">
            <a:avLst/>
          </a:prstGeom>
        </p:spPr>
      </p:pic>
      <p:pic>
        <p:nvPicPr>
          <p:cNvPr id="5" name="Picture 4" descr="Land Use/Soils/Slope Defini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24" y="1737360"/>
            <a:ext cx="2619511" cy="4129505"/>
          </a:xfrm>
          <a:prstGeom prst="rect">
            <a:avLst/>
          </a:prstGeom>
        </p:spPr>
      </p:pic>
      <p:pic>
        <p:nvPicPr>
          <p:cNvPr id="6" name="Picture 5" descr="Weather Data Definitio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40" y="1357187"/>
            <a:ext cx="3355054" cy="2054276"/>
          </a:xfrm>
          <a:prstGeom prst="rect">
            <a:avLst/>
          </a:prstGeom>
        </p:spPr>
      </p:pic>
      <p:pic>
        <p:nvPicPr>
          <p:cNvPr id="7" name="Picture 6" descr="Write SWAT Database Table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512" y="3857414"/>
            <a:ext cx="1714214" cy="258140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278372" y="4222131"/>
            <a:ext cx="692399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214151" y="2974356"/>
            <a:ext cx="692399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571809" y="3287690"/>
            <a:ext cx="10341" cy="7022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ArcSWAT</a:t>
            </a:r>
            <a:r>
              <a:rPr lang="en-US" dirty="0" smtClean="0"/>
              <a:t> (cont.)</a:t>
            </a:r>
            <a:endParaRPr lang="en-US" dirty="0"/>
          </a:p>
        </p:txBody>
      </p:sp>
      <p:pic>
        <p:nvPicPr>
          <p:cNvPr id="4" name="Content Placeholder 3" descr="Setup and Run SWAT Model Simulation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" y="2238375"/>
            <a:ext cx="4321546" cy="2433904"/>
          </a:xfrm>
        </p:spPr>
      </p:pic>
      <p:pic>
        <p:nvPicPr>
          <p:cNvPr id="6" name="Picture 5" descr="output.std - Notepa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367" y="1952624"/>
            <a:ext cx="4156941" cy="416242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814956" y="3581400"/>
            <a:ext cx="1311524" cy="25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658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</a:t>
            </a:r>
            <a:r>
              <a:rPr lang="en-US" dirty="0" err="1" smtClean="0"/>
              <a:t>ArcSWAT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Monthly Predictions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21 Years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Only difference is Land Use data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/>
              <a:t>Uncalibrated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3 Simulations:</a:t>
            </a:r>
            <a:endParaRPr lang="en-US" dirty="0"/>
          </a:p>
          <a:p>
            <a:pPr marL="749808" lvl="1" indent="-457200">
              <a:buFont typeface="+mj-lt"/>
              <a:buAutoNum type="arabicPeriod"/>
            </a:pPr>
            <a:r>
              <a:rPr lang="en-US" dirty="0" smtClean="0"/>
              <a:t>2001 NLCD Land Use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US" dirty="0" smtClean="0"/>
              <a:t>2006 NLCD Land Use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US" dirty="0" smtClean="0"/>
              <a:t>2011 NLCD Land Use</a:t>
            </a:r>
          </a:p>
        </p:txBody>
      </p:sp>
    </p:spTree>
    <p:extLst>
      <p:ext uri="{BB962C8B-B14F-4D97-AF65-F5344CB8AC3E}">
        <p14:creationId xmlns:p14="http://schemas.microsoft.com/office/powerpoint/2010/main" val="390078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182653" y="2147660"/>
            <a:ext cx="2874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Eastern 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36.43 km</a:t>
            </a:r>
            <a:r>
              <a:rPr lang="en-US" sz="2000" baseline="30000" dirty="0" smtClean="0"/>
              <a:t>2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5" y="1001485"/>
            <a:ext cx="3858853" cy="4993987"/>
          </a:xfrm>
          <a:prstGeom prst="rect">
            <a:avLst/>
          </a:prstGeom>
        </p:spPr>
      </p:pic>
      <p:sp>
        <p:nvSpPr>
          <p:cNvPr id="19" name="Isosceles Triangle 18"/>
          <p:cNvSpPr/>
          <p:nvPr/>
        </p:nvSpPr>
        <p:spPr>
          <a:xfrm rot="16200000">
            <a:off x="317476" y="3062306"/>
            <a:ext cx="5384802" cy="1799772"/>
          </a:xfrm>
          <a:prstGeom prst="triangle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58" y="610670"/>
            <a:ext cx="5179441" cy="670304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02258" y="136122"/>
            <a:ext cx="7656195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My </a:t>
            </a:r>
            <a:r>
              <a:rPr lang="en-US" dirty="0" err="1" smtClean="0"/>
              <a:t>ArcSWAT</a:t>
            </a:r>
            <a:r>
              <a:rPr lang="en-US" dirty="0" smtClean="0"/>
              <a:t>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5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6" y="-91440"/>
            <a:ext cx="5369829" cy="6949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1" b="2896"/>
          <a:stretch/>
        </p:blipFill>
        <p:spPr>
          <a:xfrm>
            <a:off x="102369" y="3561008"/>
            <a:ext cx="1943371" cy="255001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876970"/>
              </p:ext>
            </p:extLst>
          </p:nvPr>
        </p:nvGraphicFramePr>
        <p:xfrm>
          <a:off x="7208251" y="1732207"/>
          <a:ext cx="4114666" cy="3657602"/>
        </p:xfrm>
        <a:graphic>
          <a:graphicData uri="http://schemas.openxmlformats.org/drawingml/2006/table">
            <a:tbl>
              <a:tblPr/>
              <a:tblGrid>
                <a:gridCol w="3012523"/>
                <a:gridCol w="1102143"/>
              </a:tblGrid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Cover, 2001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area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 Water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Developed, Open Space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Developed, Low Intensity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Developed, Medium Intensity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Deciduous Forest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Evergreen Forest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Mixed Forest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Shrub/Scrub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Herbaceuous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Cultivated Crops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Woody Wetlands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Emergent Herbaceuous Wetlands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77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6" y="-91440"/>
            <a:ext cx="5369832" cy="6949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1" b="2896"/>
          <a:stretch/>
        </p:blipFill>
        <p:spPr>
          <a:xfrm>
            <a:off x="102369" y="3561008"/>
            <a:ext cx="1943371" cy="255001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279783"/>
              </p:ext>
            </p:extLst>
          </p:nvPr>
        </p:nvGraphicFramePr>
        <p:xfrm>
          <a:off x="7208251" y="1732207"/>
          <a:ext cx="4114666" cy="3657602"/>
        </p:xfrm>
        <a:graphic>
          <a:graphicData uri="http://schemas.openxmlformats.org/drawingml/2006/table">
            <a:tbl>
              <a:tblPr/>
              <a:tblGrid>
                <a:gridCol w="3012523"/>
                <a:gridCol w="1102143"/>
              </a:tblGrid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Cover. 2006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area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 Water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Developed, Open Space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3.53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Developed, Low Intensity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Developed, Medium Intensity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Deciduous Forest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Evergreen Forest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23.73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Mixed Forest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3.77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Shrub/Scrub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24.81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Herbaceuous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13.57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Cultivated Crops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6.33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Woody Wetlands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22.60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Emergent Herbaceuous Wetlands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</a:t>
                      </a:r>
                    </a:p>
                  </a:txBody>
                  <a:tcPr marL="10027" marR="10027" marT="10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156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3073</TotalTime>
  <Words>392</Words>
  <Application>Microsoft Office PowerPoint</Application>
  <PresentationFormat>Widescreen</PresentationFormat>
  <Paragraphs>176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Retrospect</vt:lpstr>
      <vt:lpstr>Using ArcSWAT to evaluate effects of land use change on water quality</vt:lpstr>
      <vt:lpstr>Outline</vt:lpstr>
      <vt:lpstr>SWAT</vt:lpstr>
      <vt:lpstr>ArcSWAT</vt:lpstr>
      <vt:lpstr>ArcSWAT (cont.)</vt:lpstr>
      <vt:lpstr>My ArcSWAT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SWAT to evaluate effects of land use change on water quality</dc:title>
  <dc:creator>Microsoft account</dc:creator>
  <cp:lastModifiedBy>Microsoft account</cp:lastModifiedBy>
  <cp:revision>27</cp:revision>
  <dcterms:created xsi:type="dcterms:W3CDTF">2014-11-20T19:27:39Z</dcterms:created>
  <dcterms:modified xsi:type="dcterms:W3CDTF">2014-12-02T18:29:12Z</dcterms:modified>
</cp:coreProperties>
</file>