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6" r:id="rId3"/>
    <p:sldId id="257" r:id="rId4"/>
    <p:sldId id="258" r:id="rId5"/>
    <p:sldId id="270" r:id="rId6"/>
    <p:sldId id="263" r:id="rId7"/>
    <p:sldId id="264" r:id="rId8"/>
    <p:sldId id="259" r:id="rId9"/>
    <p:sldId id="267" r:id="rId10"/>
    <p:sldId id="260" r:id="rId11"/>
    <p:sldId id="265" r:id="rId12"/>
    <p:sldId id="269" r:id="rId13"/>
    <p:sldId id="268" r:id="rId14"/>
    <p:sldId id="262"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34" autoAdjust="0"/>
  </p:normalViewPr>
  <p:slideViewPr>
    <p:cSldViewPr>
      <p:cViewPr>
        <p:scale>
          <a:sx n="76" d="100"/>
          <a:sy n="76" d="100"/>
        </p:scale>
        <p:origin x="-19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8707A8-9C47-4AEC-A3B0-CD49A8FADC0C}" type="datetimeFigureOut">
              <a:rPr lang="en-US" smtClean="0"/>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1CDE6-7252-4857-95A3-E88692F1AD41}" type="slidenum">
              <a:rPr lang="en-US" smtClean="0"/>
              <a:t>‹#›</a:t>
            </a:fld>
            <a:endParaRPr lang="en-US"/>
          </a:p>
        </p:txBody>
      </p:sp>
    </p:spTree>
    <p:extLst>
      <p:ext uri="{BB962C8B-B14F-4D97-AF65-F5344CB8AC3E}">
        <p14:creationId xmlns:p14="http://schemas.microsoft.com/office/powerpoint/2010/main" val="129774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permeability of the soil and rock in a drainage basin is a big factor in flooding. If the basin’s soil is impermeable, maybe because it has been saturated by previous rainfall or has been baked by prolonged heating, then any precipitation that falls won’t infiltrate and will instead run straight into the river, increasing the river’s discharge and triggering floods. Similarly, if the rocks in the area are non-porous or impermeable (such as granite or clay) then water won’t be able to infiltrate into the rocks and will, again, run straight off into the river increasing its discharge.</a:t>
            </a:r>
            <a:endParaRPr lang="en-US" dirty="0"/>
          </a:p>
        </p:txBody>
      </p:sp>
      <p:sp>
        <p:nvSpPr>
          <p:cNvPr id="4" name="Slide Number Placeholder 3"/>
          <p:cNvSpPr>
            <a:spLocks noGrp="1"/>
          </p:cNvSpPr>
          <p:nvPr>
            <p:ph type="sldNum" sz="quarter" idx="10"/>
          </p:nvPr>
        </p:nvSpPr>
        <p:spPr/>
        <p:txBody>
          <a:bodyPr/>
          <a:lstStyle/>
          <a:p>
            <a:fld id="{8151CDE6-7252-4857-95A3-E88692F1AD41}" type="slidenum">
              <a:rPr lang="en-US" smtClean="0"/>
              <a:t>4</a:t>
            </a:fld>
            <a:endParaRPr lang="en-US"/>
          </a:p>
        </p:txBody>
      </p:sp>
    </p:spTree>
    <p:extLst>
      <p:ext uri="{BB962C8B-B14F-4D97-AF65-F5344CB8AC3E}">
        <p14:creationId xmlns:p14="http://schemas.microsoft.com/office/powerpoint/2010/main" val="366846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river’s drainage basin or floodplain has been heavily </a:t>
            </a:r>
            <a:r>
              <a:rPr lang="en-US" dirty="0" err="1" smtClean="0"/>
              <a:t>urbanised</a:t>
            </a:r>
            <a:r>
              <a:rPr lang="en-US" dirty="0" smtClean="0"/>
              <a:t>, a river becomes much more prone to flooding. </a:t>
            </a:r>
            <a:r>
              <a:rPr lang="en-US" dirty="0" err="1" smtClean="0"/>
              <a:t>Urbanisation</a:t>
            </a:r>
            <a:r>
              <a:rPr lang="en-US" dirty="0" smtClean="0"/>
              <a:t> (generally) involves the laying down of tarmac and concrete, impermeable substances that will increase surface runoff into the river and therefore increase the river’s discharge.</a:t>
            </a:r>
          </a:p>
          <a:p>
            <a:r>
              <a:rPr lang="en-US" dirty="0" err="1" smtClean="0"/>
              <a:t>Urbanisation</a:t>
            </a:r>
            <a:r>
              <a:rPr lang="en-US" dirty="0" smtClean="0"/>
              <a:t> often involves deforestation. This (obviously) reduces vegetation cover, reducing infiltration and increasing surface runoff into a river.</a:t>
            </a:r>
          </a:p>
          <a:p>
            <a:endParaRPr lang="en-US" dirty="0"/>
          </a:p>
        </p:txBody>
      </p:sp>
      <p:sp>
        <p:nvSpPr>
          <p:cNvPr id="4" name="Slide Number Placeholder 3"/>
          <p:cNvSpPr>
            <a:spLocks noGrp="1"/>
          </p:cNvSpPr>
          <p:nvPr>
            <p:ph type="sldNum" sz="quarter" idx="10"/>
          </p:nvPr>
        </p:nvSpPr>
        <p:spPr/>
        <p:txBody>
          <a:bodyPr/>
          <a:lstStyle/>
          <a:p>
            <a:fld id="{8151CDE6-7252-4857-95A3-E88692F1AD41}" type="slidenum">
              <a:rPr lang="en-US" smtClean="0"/>
              <a:t>5</a:t>
            </a:fld>
            <a:endParaRPr lang="en-US"/>
          </a:p>
        </p:txBody>
      </p:sp>
    </p:spTree>
    <p:extLst>
      <p:ext uri="{BB962C8B-B14F-4D97-AF65-F5344CB8AC3E}">
        <p14:creationId xmlns:p14="http://schemas.microsoft.com/office/powerpoint/2010/main" val="389121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1999, Hurricane Floyd flooded thousands of square miles of eastern North Carolina and left thousands of people homeless. This disaster highlighted our vulnerability to natural disasters and the need for accurate, up-to-date floodplain maps. </a:t>
            </a:r>
          </a:p>
          <a:p>
            <a:r>
              <a:rPr lang="en-US" sz="1200" b="0" i="0" u="none" strike="noStrike" kern="1200" baseline="0" dirty="0" smtClean="0">
                <a:solidFill>
                  <a:schemeClr val="tx1"/>
                </a:solidFill>
                <a:latin typeface="+mn-lt"/>
                <a:ea typeface="+mn-ea"/>
                <a:cs typeface="+mn-cs"/>
              </a:rPr>
              <a:t>In 2000, FEMA designated North Carolina a Cooperating Technical State to formalize the partnership to modernize flood maps which created the North Carolina Floodplain Mapping Program. </a:t>
            </a:r>
            <a:endParaRPr lang="en-US" dirty="0" smtClean="0"/>
          </a:p>
          <a:p>
            <a:r>
              <a:rPr lang="en-US" dirty="0" smtClean="0"/>
              <a:t>To protect people and property,</a:t>
            </a:r>
            <a:r>
              <a:rPr lang="en-US" baseline="0" dirty="0" smtClean="0"/>
              <a:t> to make sure that federal flood insurance and disaster assistance are available, to save tax dollars, to avoid liability and law suits, to reduce future flood losses</a:t>
            </a:r>
            <a:endParaRPr lang="en-US" dirty="0" smtClean="0"/>
          </a:p>
        </p:txBody>
      </p:sp>
      <p:sp>
        <p:nvSpPr>
          <p:cNvPr id="4" name="Slide Number Placeholder 3"/>
          <p:cNvSpPr>
            <a:spLocks noGrp="1"/>
          </p:cNvSpPr>
          <p:nvPr>
            <p:ph type="sldNum" sz="quarter" idx="10"/>
          </p:nvPr>
        </p:nvSpPr>
        <p:spPr/>
        <p:txBody>
          <a:bodyPr/>
          <a:lstStyle/>
          <a:p>
            <a:fld id="{8151CDE6-7252-4857-95A3-E88692F1AD41}" type="slidenum">
              <a:rPr lang="en-US" smtClean="0"/>
              <a:t>6</a:t>
            </a:fld>
            <a:endParaRPr lang="en-US"/>
          </a:p>
        </p:txBody>
      </p:sp>
    </p:spTree>
    <p:extLst>
      <p:ext uri="{BB962C8B-B14F-4D97-AF65-F5344CB8AC3E}">
        <p14:creationId xmlns:p14="http://schemas.microsoft.com/office/powerpoint/2010/main" val="4036397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Standard without</a:t>
            </a:r>
            <a:r>
              <a:rPr lang="en-US" baseline="0" dirty="0" smtClean="0"/>
              <a:t> regional discrimination adopted by FEMA. The standard has a 1% annual chance flood (or base flood) has a 1% chance of being equaled or exceeded in any given year.</a:t>
            </a:r>
            <a:endParaRPr lang="en-US" dirty="0"/>
          </a:p>
        </p:txBody>
      </p:sp>
      <p:sp>
        <p:nvSpPr>
          <p:cNvPr id="4" name="Slide Number Placeholder 3"/>
          <p:cNvSpPr>
            <a:spLocks noGrp="1"/>
          </p:cNvSpPr>
          <p:nvPr>
            <p:ph type="sldNum" sz="quarter" idx="10"/>
          </p:nvPr>
        </p:nvSpPr>
        <p:spPr/>
        <p:txBody>
          <a:bodyPr/>
          <a:lstStyle/>
          <a:p>
            <a:fld id="{8151CDE6-7252-4857-95A3-E88692F1AD41}" type="slidenum">
              <a:rPr lang="en-US" smtClean="0"/>
              <a:t>7</a:t>
            </a:fld>
            <a:endParaRPr lang="en-US"/>
          </a:p>
        </p:txBody>
      </p:sp>
    </p:spTree>
    <p:extLst>
      <p:ext uri="{BB962C8B-B14F-4D97-AF65-F5344CB8AC3E}">
        <p14:creationId xmlns:p14="http://schemas.microsoft.com/office/powerpoint/2010/main" val="220926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Inside Raleigh: 3,116 Buildings fall within the 1% Annual Chance</a:t>
            </a:r>
            <a:r>
              <a:rPr lang="en-US" baseline="0" dirty="0" smtClean="0"/>
              <a:t> Floodplain including residential and commercial properties.</a:t>
            </a:r>
          </a:p>
          <a:p>
            <a:r>
              <a:rPr lang="en-US" baseline="0" dirty="0" smtClean="0"/>
              <a:t>Within 1/8 mile buffer of area there are 35,435 buildings</a:t>
            </a:r>
            <a:endParaRPr lang="en-US" dirty="0"/>
          </a:p>
        </p:txBody>
      </p:sp>
      <p:sp>
        <p:nvSpPr>
          <p:cNvPr id="4" name="Slide Number Placeholder 3"/>
          <p:cNvSpPr>
            <a:spLocks noGrp="1"/>
          </p:cNvSpPr>
          <p:nvPr>
            <p:ph type="sldNum" sz="quarter" idx="10"/>
          </p:nvPr>
        </p:nvSpPr>
        <p:spPr/>
        <p:txBody>
          <a:bodyPr/>
          <a:lstStyle/>
          <a:p>
            <a:fld id="{8151CDE6-7252-4857-95A3-E88692F1AD41}" type="slidenum">
              <a:rPr lang="en-US" smtClean="0"/>
              <a:t>10</a:t>
            </a:fld>
            <a:endParaRPr lang="en-US"/>
          </a:p>
        </p:txBody>
      </p:sp>
    </p:spTree>
    <p:extLst>
      <p:ext uri="{BB962C8B-B14F-4D97-AF65-F5344CB8AC3E}">
        <p14:creationId xmlns:p14="http://schemas.microsoft.com/office/powerpoint/2010/main" val="417397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areas indicate developed areas of low, medium, and high intensity. The total developed areas accounts for 30.1%</a:t>
            </a:r>
            <a:r>
              <a:rPr lang="en-US" baseline="0" dirty="0" smtClean="0"/>
              <a:t> of the county. Most of that read areas falls in or near the 1% annual chance floodplain.</a:t>
            </a:r>
            <a:endParaRPr lang="en-US" dirty="0"/>
          </a:p>
        </p:txBody>
      </p:sp>
      <p:sp>
        <p:nvSpPr>
          <p:cNvPr id="4" name="Slide Number Placeholder 3"/>
          <p:cNvSpPr>
            <a:spLocks noGrp="1"/>
          </p:cNvSpPr>
          <p:nvPr>
            <p:ph type="sldNum" sz="quarter" idx="10"/>
          </p:nvPr>
        </p:nvSpPr>
        <p:spPr/>
        <p:txBody>
          <a:bodyPr/>
          <a:lstStyle/>
          <a:p>
            <a:fld id="{8151CDE6-7252-4857-95A3-E88692F1AD41}" type="slidenum">
              <a:rPr lang="en-US" smtClean="0"/>
              <a:t>11</a:t>
            </a:fld>
            <a:endParaRPr lang="en-US"/>
          </a:p>
        </p:txBody>
      </p:sp>
    </p:spTree>
    <p:extLst>
      <p:ext uri="{BB962C8B-B14F-4D97-AF65-F5344CB8AC3E}">
        <p14:creationId xmlns:p14="http://schemas.microsoft.com/office/powerpoint/2010/main" val="145389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areas indicate developed areas of low, medium, and high intensity. The total developed areas accounts for 30.1%</a:t>
            </a:r>
            <a:r>
              <a:rPr lang="en-US" baseline="0" dirty="0" smtClean="0"/>
              <a:t> of the county. Most of that red areas falls in or near the 1% annual chance floodplain.</a:t>
            </a:r>
            <a:endParaRPr lang="en-US" dirty="0"/>
          </a:p>
        </p:txBody>
      </p:sp>
      <p:sp>
        <p:nvSpPr>
          <p:cNvPr id="4" name="Slide Number Placeholder 3"/>
          <p:cNvSpPr>
            <a:spLocks noGrp="1"/>
          </p:cNvSpPr>
          <p:nvPr>
            <p:ph type="sldNum" sz="quarter" idx="10"/>
          </p:nvPr>
        </p:nvSpPr>
        <p:spPr/>
        <p:txBody>
          <a:bodyPr/>
          <a:lstStyle/>
          <a:p>
            <a:fld id="{8151CDE6-7252-4857-95A3-E88692F1AD41}" type="slidenum">
              <a:rPr lang="en-US" smtClean="0"/>
              <a:t>12</a:t>
            </a:fld>
            <a:endParaRPr lang="en-US"/>
          </a:p>
        </p:txBody>
      </p:sp>
    </p:spTree>
    <p:extLst>
      <p:ext uri="{BB962C8B-B14F-4D97-AF65-F5344CB8AC3E}">
        <p14:creationId xmlns:p14="http://schemas.microsoft.com/office/powerpoint/2010/main" val="145389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areas indicate developed areas of low, medium, and high intensity. The total developed areas accounts for 30.1%</a:t>
            </a:r>
            <a:r>
              <a:rPr lang="en-US" baseline="0" dirty="0" smtClean="0"/>
              <a:t> of the county. Most of that read areas falls in or near the 1% annual chance floodplain.</a:t>
            </a:r>
            <a:endParaRPr lang="en-US" dirty="0"/>
          </a:p>
        </p:txBody>
      </p:sp>
      <p:sp>
        <p:nvSpPr>
          <p:cNvPr id="4" name="Slide Number Placeholder 3"/>
          <p:cNvSpPr>
            <a:spLocks noGrp="1"/>
          </p:cNvSpPr>
          <p:nvPr>
            <p:ph type="sldNum" sz="quarter" idx="10"/>
          </p:nvPr>
        </p:nvSpPr>
        <p:spPr/>
        <p:txBody>
          <a:bodyPr/>
          <a:lstStyle/>
          <a:p>
            <a:fld id="{8151CDE6-7252-4857-95A3-E88692F1AD41}" type="slidenum">
              <a:rPr lang="en-US" smtClean="0"/>
              <a:t>13</a:t>
            </a:fld>
            <a:endParaRPr lang="en-US"/>
          </a:p>
        </p:txBody>
      </p:sp>
    </p:spTree>
    <p:extLst>
      <p:ext uri="{BB962C8B-B14F-4D97-AF65-F5344CB8AC3E}">
        <p14:creationId xmlns:p14="http://schemas.microsoft.com/office/powerpoint/2010/main" val="145389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size and shape of a river’s drainage basin dictates how much precipitation the river can receive and how quickly it will arrive (the lag time). A large drainage basin means that the river’s catchment area is large so it will collect a lot of water, increasing discharge. If the basin is circular in shape, the precipitation will enter the river at roughly the same time because all points in the basin are equidistant from one another. This will produce a high peak discharge and can lead to flash floods.</a:t>
            </a:r>
          </a:p>
          <a:p>
            <a:endParaRPr lang="en-US" dirty="0" smtClean="0"/>
          </a:p>
          <a:p>
            <a:r>
              <a:rPr lang="en-US" dirty="0" smtClean="0"/>
              <a:t>http://www.dem.ri.gov/programs/bpoladm/suswshed/pdfs/imperv.pdf</a:t>
            </a:r>
            <a:endParaRPr lang="en-US" dirty="0"/>
          </a:p>
        </p:txBody>
      </p:sp>
      <p:sp>
        <p:nvSpPr>
          <p:cNvPr id="4" name="Slide Number Placeholder 3"/>
          <p:cNvSpPr>
            <a:spLocks noGrp="1"/>
          </p:cNvSpPr>
          <p:nvPr>
            <p:ph type="sldNum" sz="quarter" idx="10"/>
          </p:nvPr>
        </p:nvSpPr>
        <p:spPr/>
        <p:txBody>
          <a:bodyPr/>
          <a:lstStyle/>
          <a:p>
            <a:fld id="{8151CDE6-7252-4857-95A3-E88692F1AD41}" type="slidenum">
              <a:rPr lang="en-US" smtClean="0"/>
              <a:t>14</a:t>
            </a:fld>
            <a:endParaRPr lang="en-US"/>
          </a:p>
        </p:txBody>
      </p:sp>
    </p:spTree>
    <p:extLst>
      <p:ext uri="{BB962C8B-B14F-4D97-AF65-F5344CB8AC3E}">
        <p14:creationId xmlns:p14="http://schemas.microsoft.com/office/powerpoint/2010/main" val="25181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6BF7F69-4702-4E5A-82A3-E94390C5B32A}" type="datetimeFigureOut">
              <a:rPr lang="en-US" smtClean="0"/>
              <a:t>12/1/2014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503ED16-807E-4E0E-8EF4-1AA05442A54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BF7F69-4702-4E5A-82A3-E94390C5B32A}"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3ED16-807E-4E0E-8EF4-1AA05442A5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BF7F69-4702-4E5A-82A3-E94390C5B32A}"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3ED16-807E-4E0E-8EF4-1AA05442A5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BF7F69-4702-4E5A-82A3-E94390C5B32A}"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3ED16-807E-4E0E-8EF4-1AA05442A5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BF7F69-4702-4E5A-82A3-E94390C5B32A}"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3ED16-807E-4E0E-8EF4-1AA05442A54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BF7F69-4702-4E5A-82A3-E94390C5B32A}"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3ED16-807E-4E0E-8EF4-1AA05442A5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6BF7F69-4702-4E5A-82A3-E94390C5B32A}" type="datetimeFigureOut">
              <a:rPr lang="en-US" smtClean="0"/>
              <a:t>12/1/2014</a:t>
            </a:fld>
            <a:endParaRPr lang="en-US"/>
          </a:p>
        </p:txBody>
      </p:sp>
      <p:sp>
        <p:nvSpPr>
          <p:cNvPr id="27" name="Slide Number Placeholder 26"/>
          <p:cNvSpPr>
            <a:spLocks noGrp="1"/>
          </p:cNvSpPr>
          <p:nvPr>
            <p:ph type="sldNum" sz="quarter" idx="11"/>
          </p:nvPr>
        </p:nvSpPr>
        <p:spPr/>
        <p:txBody>
          <a:bodyPr rtlCol="0"/>
          <a:lstStyle/>
          <a:p>
            <a:fld id="{3503ED16-807E-4E0E-8EF4-1AA05442A540}"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6BF7F69-4702-4E5A-82A3-E94390C5B32A}" type="datetimeFigureOut">
              <a:rPr lang="en-US" smtClean="0"/>
              <a:t>12/1/2014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503ED16-807E-4E0E-8EF4-1AA05442A5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F7F69-4702-4E5A-82A3-E94390C5B32A}" type="datetimeFigureOut">
              <a:rPr lang="en-US" smtClean="0"/>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3ED16-807E-4E0E-8EF4-1AA05442A5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BF7F69-4702-4E5A-82A3-E94390C5B32A}"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3ED16-807E-4E0E-8EF4-1AA05442A5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BF7F69-4702-4E5A-82A3-E94390C5B32A}"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3ED16-807E-4E0E-8EF4-1AA05442A5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6BF7F69-4702-4E5A-82A3-E94390C5B32A}" type="datetimeFigureOut">
              <a:rPr lang="en-US" smtClean="0"/>
              <a:t>12/1/2014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503ED16-807E-4E0E-8EF4-1AA05442A54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Flood Zones in Wake County </a:t>
            </a:r>
            <a:endParaRPr lang="en-US" dirty="0"/>
          </a:p>
        </p:txBody>
      </p:sp>
      <p:sp>
        <p:nvSpPr>
          <p:cNvPr id="3" name="Subtitle 2"/>
          <p:cNvSpPr>
            <a:spLocks noGrp="1"/>
          </p:cNvSpPr>
          <p:nvPr>
            <p:ph type="subTitle" idx="1"/>
          </p:nvPr>
        </p:nvSpPr>
        <p:spPr>
          <a:xfrm>
            <a:off x="457200" y="4038600"/>
            <a:ext cx="6248400" cy="1752600"/>
          </a:xfrm>
        </p:spPr>
        <p:txBody>
          <a:bodyPr/>
          <a:lstStyle/>
          <a:p>
            <a:r>
              <a:rPr lang="en-US" dirty="0" smtClean="0"/>
              <a:t>Georgia </a:t>
            </a:r>
            <a:r>
              <a:rPr lang="en-US" dirty="0" err="1" smtClean="0"/>
              <a:t>Ditmore</a:t>
            </a:r>
            <a:endParaRPr lang="en-US" dirty="0" smtClean="0"/>
          </a:p>
          <a:p>
            <a:r>
              <a:rPr lang="en-US" dirty="0" smtClean="0"/>
              <a:t>University of North Carolina at Chapel Hill</a:t>
            </a:r>
          </a:p>
          <a:p>
            <a:r>
              <a:rPr lang="en-US" dirty="0" smtClean="0"/>
              <a:t>December 1, 2014</a:t>
            </a:r>
            <a:endParaRPr lang="en-US" dirty="0"/>
          </a:p>
        </p:txBody>
      </p:sp>
    </p:spTree>
    <p:extLst>
      <p:ext uri="{BB962C8B-B14F-4D97-AF65-F5344CB8AC3E}">
        <p14:creationId xmlns:p14="http://schemas.microsoft.com/office/powerpoint/2010/main" val="258628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Floodplain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914400"/>
            <a:ext cx="6062663" cy="5511512"/>
          </a:xfrm>
        </p:spPr>
      </p:pic>
    </p:spTree>
    <p:extLst>
      <p:ext uri="{BB962C8B-B14F-4D97-AF65-F5344CB8AC3E}">
        <p14:creationId xmlns:p14="http://schemas.microsoft.com/office/powerpoint/2010/main" val="4216566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3657600" cy="1828800"/>
          </a:xfrm>
        </p:spPr>
        <p:txBody>
          <a:bodyPr>
            <a:normAutofit/>
          </a:bodyPr>
          <a:lstStyle/>
          <a:p>
            <a:r>
              <a:rPr lang="en-US" dirty="0" smtClean="0"/>
              <a:t>Water Bodies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00200"/>
            <a:ext cx="5710980" cy="4801368"/>
          </a:xfrm>
          <a:prstGeom prst="rect">
            <a:avLst/>
          </a:prstGeom>
        </p:spPr>
      </p:pic>
    </p:spTree>
    <p:extLst>
      <p:ext uri="{BB962C8B-B14F-4D97-AF65-F5344CB8AC3E}">
        <p14:creationId xmlns:p14="http://schemas.microsoft.com/office/powerpoint/2010/main" val="271029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2132556" cy="1828800"/>
          </a:xfrm>
        </p:spPr>
        <p:txBody>
          <a:bodyPr>
            <a:normAutofit/>
          </a:bodyPr>
          <a:lstStyle/>
          <a:p>
            <a:r>
              <a:rPr lang="en-US" dirty="0" smtClean="0"/>
              <a:t>Land </a:t>
            </a:r>
            <a:br>
              <a:rPr lang="en-US" dirty="0" smtClean="0"/>
            </a:br>
            <a:r>
              <a:rPr lang="en-US" dirty="0" smtClean="0"/>
              <a:t>Cover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3273">
            <a:off x="295026" y="1111645"/>
            <a:ext cx="5825125" cy="5688063"/>
          </a:xfrm>
          <a:prstGeom prst="rect">
            <a:avLst/>
          </a:prstGeom>
        </p:spPr>
      </p:pic>
    </p:spTree>
    <p:extLst>
      <p:ext uri="{BB962C8B-B14F-4D97-AF65-F5344CB8AC3E}">
        <p14:creationId xmlns:p14="http://schemas.microsoft.com/office/powerpoint/2010/main" val="1964665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3657600" cy="1828800"/>
          </a:xfrm>
        </p:spPr>
        <p:txBody>
          <a:bodyPr>
            <a:normAutofit/>
          </a:bodyPr>
          <a:lstStyle/>
          <a:p>
            <a:r>
              <a:rPr lang="en-US" dirty="0" smtClean="0"/>
              <a:t>Impervious</a:t>
            </a:r>
            <a:br>
              <a:rPr lang="en-US" dirty="0" smtClean="0"/>
            </a:br>
            <a:r>
              <a:rPr lang="en-US" dirty="0" smtClean="0"/>
              <a:t>Surfaces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676400"/>
            <a:ext cx="5467350" cy="4619625"/>
          </a:xfrm>
          <a:prstGeom prst="rect">
            <a:avLst/>
          </a:prstGeom>
        </p:spPr>
      </p:pic>
    </p:spTree>
    <p:extLst>
      <p:ext uri="{BB962C8B-B14F-4D97-AF65-F5344CB8AC3E}">
        <p14:creationId xmlns:p14="http://schemas.microsoft.com/office/powerpoint/2010/main" val="138531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Moving forward flood zones should be compared temporally to consider changes in land cover and impervious surfaces</a:t>
            </a:r>
          </a:p>
          <a:p>
            <a:r>
              <a:rPr lang="en-US" dirty="0" smtClean="0"/>
              <a:t>A slight increase in the flood zone area would jeopardize a substantial number of properties within the county</a:t>
            </a:r>
          </a:p>
          <a:p>
            <a:r>
              <a:rPr lang="en-US" dirty="0" smtClean="0"/>
              <a:t>Hydrologic analysis for flood mapping can include many factors</a:t>
            </a:r>
          </a:p>
        </p:txBody>
      </p:sp>
    </p:spTree>
    <p:extLst>
      <p:ext uri="{BB962C8B-B14F-4D97-AF65-F5344CB8AC3E}">
        <p14:creationId xmlns:p14="http://schemas.microsoft.com/office/powerpoint/2010/main" val="1664632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pPr marL="109728" indent="0">
              <a:buNone/>
            </a:pPr>
            <a:r>
              <a:rPr lang="en-US" dirty="0"/>
              <a:t>https://geographyas.info/rivers/flooding</a:t>
            </a:r>
            <a:r>
              <a:rPr lang="en-US" dirty="0" smtClean="0"/>
              <a:t>/</a:t>
            </a:r>
            <a:endParaRPr lang="en-US" dirty="0"/>
          </a:p>
          <a:p>
            <a:pPr marL="109728" indent="0">
              <a:buNone/>
            </a:pPr>
            <a:r>
              <a:rPr lang="en-US" dirty="0"/>
              <a:t>http://</a:t>
            </a:r>
            <a:r>
              <a:rPr lang="en-US" dirty="0" smtClean="0"/>
              <a:t>www.dem.ri.gov/programs/bpoladm/suswshed/pdfs/imperv.pdf</a:t>
            </a:r>
          </a:p>
          <a:p>
            <a:pPr marL="109728" indent="0">
              <a:buNone/>
            </a:pPr>
            <a:r>
              <a:rPr lang="en-US" dirty="0"/>
              <a:t>http://www.ncfloodmaps.com</a:t>
            </a:r>
            <a:r>
              <a:rPr lang="en-US" dirty="0" smtClean="0"/>
              <a:t>/</a:t>
            </a:r>
          </a:p>
          <a:p>
            <a:pPr marL="109728" indent="0">
              <a:buNone/>
            </a:pPr>
            <a:r>
              <a:rPr lang="en-US" dirty="0"/>
              <a:t>http://</a:t>
            </a:r>
            <a:r>
              <a:rPr lang="en-US" dirty="0" smtClean="0"/>
              <a:t>ehs.ncpublichealth.com/oswp/nps/resources.htm</a:t>
            </a:r>
          </a:p>
          <a:p>
            <a:pPr marL="109728" indent="0">
              <a:buNone/>
            </a:pPr>
            <a:r>
              <a:rPr lang="en-US" dirty="0"/>
              <a:t>http://</a:t>
            </a:r>
            <a:r>
              <a:rPr lang="en-US" dirty="0" smtClean="0"/>
              <a:t>www.mrlc.gov/nlcd11_data.php</a:t>
            </a:r>
          </a:p>
          <a:p>
            <a:pPr marL="109728" indent="0">
              <a:buNone/>
            </a:pPr>
            <a:r>
              <a:rPr lang="en-US" dirty="0"/>
              <a:t>http://www.census.gov/population/metro/data/thematic_maps.html</a:t>
            </a:r>
            <a:endParaRPr lang="en-US" dirty="0" smtClean="0"/>
          </a:p>
          <a:p>
            <a:pPr marL="109728" indent="0">
              <a:buNone/>
            </a:pPr>
            <a:endParaRPr lang="en-US" dirty="0"/>
          </a:p>
          <a:p>
            <a:pPr marL="109728" indent="0">
              <a:buNone/>
            </a:pPr>
            <a:endParaRPr lang="en-US" dirty="0"/>
          </a:p>
        </p:txBody>
      </p:sp>
    </p:spTree>
    <p:extLst>
      <p:ext uri="{BB962C8B-B14F-4D97-AF65-F5344CB8AC3E}">
        <p14:creationId xmlns:p14="http://schemas.microsoft.com/office/powerpoint/2010/main" val="294298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 County, North Carolina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438400"/>
            <a:ext cx="7679105" cy="3562350"/>
          </a:xfrm>
          <a:prstGeom prst="rect">
            <a:avLst/>
          </a:prstGeom>
        </p:spPr>
      </p:pic>
    </p:spTree>
    <p:extLst>
      <p:ext uri="{BB962C8B-B14F-4D97-AF65-F5344CB8AC3E}">
        <p14:creationId xmlns:p14="http://schemas.microsoft.com/office/powerpoint/2010/main" val="2680084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pPr marL="109728" indent="0">
              <a:buNone/>
            </a:pPr>
            <a:r>
              <a:rPr lang="en-US" dirty="0" smtClean="0"/>
              <a:t>Analyze the factors that affect the extent of the flood impact area and consider how Wake County growth will change those factors.</a:t>
            </a:r>
          </a:p>
          <a:p>
            <a:pPr marL="109728" indent="0">
              <a:buNone/>
            </a:pPr>
            <a:endParaRPr lang="en-US" dirty="0" smtClean="0"/>
          </a:p>
          <a:p>
            <a:r>
              <a:rPr lang="en-US" dirty="0" smtClean="0"/>
              <a:t>Proximity to water bodies</a:t>
            </a:r>
            <a:endParaRPr lang="en-US" dirty="0"/>
          </a:p>
          <a:p>
            <a:r>
              <a:rPr lang="en-US" dirty="0" smtClean="0"/>
              <a:t>Land Cover</a:t>
            </a:r>
          </a:p>
          <a:p>
            <a:r>
              <a:rPr lang="en-US" dirty="0" smtClean="0"/>
              <a:t>Impervious Surface</a:t>
            </a:r>
          </a:p>
        </p:txBody>
      </p:sp>
    </p:spTree>
    <p:extLst>
      <p:ext uri="{BB962C8B-B14F-4D97-AF65-F5344CB8AC3E}">
        <p14:creationId xmlns:p14="http://schemas.microsoft.com/office/powerpoint/2010/main" val="350871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Raleigh Flooding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9600" y="2125211"/>
            <a:ext cx="3810000" cy="381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110529"/>
            <a:ext cx="3824682" cy="382468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300" y="2332182"/>
            <a:ext cx="4343400" cy="3381375"/>
          </a:xfrm>
          <a:prstGeom prst="rect">
            <a:avLst/>
          </a:prstGeom>
        </p:spPr>
      </p:pic>
    </p:spTree>
    <p:extLst>
      <p:ext uri="{BB962C8B-B14F-4D97-AF65-F5344CB8AC3E}">
        <p14:creationId xmlns:p14="http://schemas.microsoft.com/office/powerpoint/2010/main" val="36006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Carolina Population Change 2000-2010</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41" y="2362200"/>
            <a:ext cx="8096250" cy="3981450"/>
          </a:xfrm>
          <a:prstGeom prst="rect">
            <a:avLst/>
          </a:prstGeom>
        </p:spPr>
      </p:pic>
    </p:spTree>
    <p:extLst>
      <p:ext uri="{BB962C8B-B14F-4D97-AF65-F5344CB8AC3E}">
        <p14:creationId xmlns:p14="http://schemas.microsoft.com/office/powerpoint/2010/main" val="2985293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Flood Maps</a:t>
            </a:r>
            <a:endParaRPr lang="en-US" dirty="0"/>
          </a:p>
        </p:txBody>
      </p:sp>
      <p:sp>
        <p:nvSpPr>
          <p:cNvPr id="3" name="Content Placeholder 2"/>
          <p:cNvSpPr>
            <a:spLocks noGrp="1"/>
          </p:cNvSpPr>
          <p:nvPr>
            <p:ph idx="1"/>
          </p:nvPr>
        </p:nvSpPr>
        <p:spPr/>
        <p:txBody>
          <a:bodyPr/>
          <a:lstStyle/>
          <a:p>
            <a:r>
              <a:rPr lang="en-US" dirty="0" smtClean="0"/>
              <a:t>Hurricane Floyd</a:t>
            </a:r>
          </a:p>
          <a:p>
            <a:r>
              <a:rPr lang="en-US" dirty="0" smtClean="0"/>
              <a:t>Community Regulation</a:t>
            </a:r>
          </a:p>
          <a:p>
            <a:endParaRPr lang="en-US" dirty="0" smtClean="0"/>
          </a:p>
          <a:p>
            <a:endParaRPr lang="en-US" dirty="0"/>
          </a:p>
        </p:txBody>
      </p:sp>
      <p:pic>
        <p:nvPicPr>
          <p:cNvPr id="4" name="Picture 2" descr="http://www.nc-climate.ncsu.edu/images/office/newsletters/1999Fall/www_floyd_prec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438400"/>
            <a:ext cx="3696048"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53000" y="5334000"/>
            <a:ext cx="4114800" cy="246221"/>
          </a:xfrm>
          <a:prstGeom prst="rect">
            <a:avLst/>
          </a:prstGeom>
        </p:spPr>
        <p:txBody>
          <a:bodyPr wrap="square">
            <a:spAutoFit/>
          </a:bodyPr>
          <a:lstStyle/>
          <a:p>
            <a:r>
              <a:rPr lang="en-US" sz="1000" dirty="0" smtClean="0"/>
              <a:t>Source: http</a:t>
            </a:r>
            <a:r>
              <a:rPr lang="en-US" sz="1000" dirty="0"/>
              <a:t>://</a:t>
            </a:r>
            <a:r>
              <a:rPr lang="en-US" sz="1000" dirty="0" smtClean="0"/>
              <a:t>www.nc-climate.ncsu.edu/office/newsletters/1999Fall</a:t>
            </a:r>
            <a:endParaRPr lang="en-US" sz="1000" dirty="0"/>
          </a:p>
        </p:txBody>
      </p:sp>
    </p:spTree>
    <p:extLst>
      <p:ext uri="{BB962C8B-B14F-4D97-AF65-F5344CB8AC3E}">
        <p14:creationId xmlns:p14="http://schemas.microsoft.com/office/powerpoint/2010/main" val="362330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47800"/>
            <a:ext cx="7943781" cy="4143931"/>
          </a:xfrm>
          <a:prstGeom prst="rect">
            <a:avLst/>
          </a:prstGeom>
        </p:spPr>
      </p:pic>
      <p:sp>
        <p:nvSpPr>
          <p:cNvPr id="3" name="Rectangle 2"/>
          <p:cNvSpPr/>
          <p:nvPr/>
        </p:nvSpPr>
        <p:spPr>
          <a:xfrm>
            <a:off x="1143001" y="5623235"/>
            <a:ext cx="7181780" cy="246221"/>
          </a:xfrm>
          <a:prstGeom prst="rect">
            <a:avLst/>
          </a:prstGeom>
        </p:spPr>
        <p:txBody>
          <a:bodyPr wrap="square">
            <a:spAutoFit/>
          </a:bodyPr>
          <a:lstStyle/>
          <a:p>
            <a:r>
              <a:rPr lang="en-US" sz="1000" dirty="0"/>
              <a:t>http://www.ncfloodmaps.com/pubdocs/nc_quick_guide_2008.pdf</a:t>
            </a:r>
          </a:p>
        </p:txBody>
      </p:sp>
    </p:spTree>
    <p:extLst>
      <p:ext uri="{BB962C8B-B14F-4D97-AF65-F5344CB8AC3E}">
        <p14:creationId xmlns:p14="http://schemas.microsoft.com/office/powerpoint/2010/main" val="1573439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smtClean="0"/>
              <a:t>NC Flood Map Flood Zones</a:t>
            </a:r>
          </a:p>
          <a:p>
            <a:r>
              <a:rPr lang="en-US" dirty="0" smtClean="0"/>
              <a:t>Raleigh Building Footprints </a:t>
            </a:r>
          </a:p>
          <a:p>
            <a:pPr marL="109728" indent="0">
              <a:buNone/>
            </a:pPr>
            <a:endParaRPr lang="en-US" dirty="0" smtClean="0"/>
          </a:p>
          <a:p>
            <a:r>
              <a:rPr lang="en-US" dirty="0" smtClean="0"/>
              <a:t>USA NHDPlusV2 Streams</a:t>
            </a:r>
          </a:p>
          <a:p>
            <a:r>
              <a:rPr lang="en-US" dirty="0" smtClean="0"/>
              <a:t>NLCD Land Cover</a:t>
            </a:r>
          </a:p>
          <a:p>
            <a:r>
              <a:rPr lang="en-US" dirty="0" smtClean="0"/>
              <a:t>NLCD Impervious Surfaces</a:t>
            </a:r>
          </a:p>
        </p:txBody>
      </p:sp>
    </p:spTree>
    <p:extLst>
      <p:ext uri="{BB962C8B-B14F-4D97-AF65-F5344CB8AC3E}">
        <p14:creationId xmlns:p14="http://schemas.microsoft.com/office/powerpoint/2010/main" val="979882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Neuse River Watershed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328862"/>
            <a:ext cx="8118724" cy="3538538"/>
          </a:xfrm>
          <a:prstGeom prst="rect">
            <a:avLst/>
          </a:prstGeom>
        </p:spPr>
      </p:pic>
      <p:sp>
        <p:nvSpPr>
          <p:cNvPr id="4" name="Oval 3"/>
          <p:cNvSpPr/>
          <p:nvPr/>
        </p:nvSpPr>
        <p:spPr>
          <a:xfrm>
            <a:off x="5181600" y="2895600"/>
            <a:ext cx="1066800" cy="10501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5715000" y="2057400"/>
            <a:ext cx="914400" cy="1363265"/>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7" name="TextBox 6"/>
          <p:cNvSpPr txBox="1"/>
          <p:nvPr/>
        </p:nvSpPr>
        <p:spPr>
          <a:xfrm>
            <a:off x="6400800" y="1524000"/>
            <a:ext cx="2057400" cy="461665"/>
          </a:xfrm>
          <a:prstGeom prst="rect">
            <a:avLst/>
          </a:prstGeom>
          <a:noFill/>
        </p:spPr>
        <p:txBody>
          <a:bodyPr wrap="square" rtlCol="0">
            <a:spAutoFit/>
          </a:bodyPr>
          <a:lstStyle/>
          <a:p>
            <a:r>
              <a:rPr lang="en-US" sz="2400" dirty="0" smtClean="0"/>
              <a:t>Wake County</a:t>
            </a:r>
            <a:endParaRPr lang="en-US" sz="2400" dirty="0"/>
          </a:p>
        </p:txBody>
      </p:sp>
    </p:spTree>
    <p:extLst>
      <p:ext uri="{BB962C8B-B14F-4D97-AF65-F5344CB8AC3E}">
        <p14:creationId xmlns:p14="http://schemas.microsoft.com/office/powerpoint/2010/main" val="2749960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368</TotalTime>
  <Words>765</Words>
  <Application>Microsoft Office PowerPoint</Application>
  <PresentationFormat>On-screen Show (4:3)</PresentationFormat>
  <Paragraphs>66</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Flood Zones in Wake County </vt:lpstr>
      <vt:lpstr>Wake County, North Carolina</vt:lpstr>
      <vt:lpstr>Objective</vt:lpstr>
      <vt:lpstr>North Raleigh Flooding</vt:lpstr>
      <vt:lpstr>North Carolina Population Change 2000-2010</vt:lpstr>
      <vt:lpstr>NC Flood Maps</vt:lpstr>
      <vt:lpstr>PowerPoint Presentation</vt:lpstr>
      <vt:lpstr>Data</vt:lpstr>
      <vt:lpstr>Neuse River Watershed</vt:lpstr>
      <vt:lpstr>Floodplain</vt:lpstr>
      <vt:lpstr>Water Bodies</vt:lpstr>
      <vt:lpstr>Land  Cover</vt:lpstr>
      <vt:lpstr>Impervious Surfaces</vt:lpstr>
      <vt:lpstr>Conclusion</vt:lpstr>
      <vt:lpstr>Works Cited</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Zones in Wake County</dc:title>
  <dc:creator>University Libraries</dc:creator>
  <cp:lastModifiedBy>University Libraries</cp:lastModifiedBy>
  <cp:revision>35</cp:revision>
  <dcterms:created xsi:type="dcterms:W3CDTF">2014-12-01T16:04:22Z</dcterms:created>
  <dcterms:modified xsi:type="dcterms:W3CDTF">2014-12-02T04:53:59Z</dcterms:modified>
</cp:coreProperties>
</file>