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92" r:id="rId3"/>
    <p:sldId id="259" r:id="rId4"/>
    <p:sldId id="267" r:id="rId5"/>
    <p:sldId id="266" r:id="rId6"/>
    <p:sldId id="299" r:id="rId7"/>
    <p:sldId id="293" r:id="rId8"/>
    <p:sldId id="300" r:id="rId9"/>
    <p:sldId id="294" r:id="rId10"/>
    <p:sldId id="301" r:id="rId11"/>
    <p:sldId id="295" r:id="rId12"/>
    <p:sldId id="302" r:id="rId13"/>
    <p:sldId id="303" r:id="rId14"/>
    <p:sldId id="296" r:id="rId15"/>
    <p:sldId id="308" r:id="rId16"/>
    <p:sldId id="304" r:id="rId17"/>
    <p:sldId id="305" r:id="rId18"/>
    <p:sldId id="306" r:id="rId19"/>
    <p:sldId id="307" r:id="rId20"/>
    <p:sldId id="297" r:id="rId21"/>
    <p:sldId id="298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74" autoAdjust="0"/>
    <p:restoredTop sz="94675" autoAdjust="0"/>
  </p:normalViewPr>
  <p:slideViewPr>
    <p:cSldViewPr>
      <p:cViewPr>
        <p:scale>
          <a:sx n="66" d="100"/>
          <a:sy n="66" d="100"/>
        </p:scale>
        <p:origin x="1229" y="1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91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385B65-FAC9-497D-86AD-1BF6B78BBF1D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9D1BB1-636F-495E-8B7D-514A336B2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31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D2B10C-6FD3-418C-B68C-EB0ECBA77938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2C2DD7-D82E-4797-B112-7BA4403F2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9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to mention barns, roads, rivers, and telephone</a:t>
            </a:r>
            <a:r>
              <a:rPr lang="en-US" baseline="0" dirty="0" smtClean="0"/>
              <a:t> poles, all which ned to be avoided.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2DD7-D82E-4797-B112-7BA4403F20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17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2DD7-D82E-4797-B112-7BA4403F20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7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best way to demonstrate my project is with an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2DD7-D82E-4797-B112-7BA4403F20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17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user defined, which is going to be the hardest 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2DD7-D82E-4797-B112-7BA4403F20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Solution Center</a:t>
            </a:r>
            <a:r>
              <a:rPr lang="en-US" baseline="0" dirty="0" smtClean="0"/>
              <a:t> is what we’re after, it is a single point, with a corresponding pivot length and center location.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2DD7-D82E-4797-B112-7BA4403F20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79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best way to demonstrate my project is with an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2DD7-D82E-4797-B112-7BA4403F207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4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8FD7-AB4A-43BA-B07E-5499041EC15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C175-55AA-4875-9D33-49F492F7C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8FD7-AB4A-43BA-B07E-5499041EC15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C175-55AA-4875-9D33-49F492F7C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8FD7-AB4A-43BA-B07E-5499041EC15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C175-55AA-4875-9D33-49F492F7C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8FD7-AB4A-43BA-B07E-5499041EC15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C175-55AA-4875-9D33-49F492F7C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8FD7-AB4A-43BA-B07E-5499041EC15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C175-55AA-4875-9D33-49F492F7C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8FD7-AB4A-43BA-B07E-5499041EC15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C175-55AA-4875-9D33-49F492F7C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8FD7-AB4A-43BA-B07E-5499041EC15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C175-55AA-4875-9D33-49F492F7C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8FD7-AB4A-43BA-B07E-5499041EC15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C175-55AA-4875-9D33-49F492F7C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8FD7-AB4A-43BA-B07E-5499041EC15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C175-55AA-4875-9D33-49F492F7C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8FD7-AB4A-43BA-B07E-5499041EC15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C175-55AA-4875-9D33-49F492F7C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8FD7-AB4A-43BA-B07E-5499041EC15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C175-55AA-4875-9D33-49F492F7C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B8FD7-AB4A-43BA-B07E-5499041EC15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C175-55AA-4875-9D33-49F492F7C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Pivot Finder ArcGIS Tool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Justin Dietrich</a:t>
            </a:r>
          </a:p>
          <a:p>
            <a:r>
              <a:rPr lang="en-US" dirty="0" smtClean="0"/>
              <a:t>CEE 6440 GIS in Water Resources</a:t>
            </a:r>
          </a:p>
          <a:p>
            <a:r>
              <a:rPr lang="en-US" dirty="0" smtClean="0"/>
              <a:t>November 20,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2b: Define Search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333"/>
          <a:stretch/>
        </p:blipFill>
        <p:spPr>
          <a:xfrm>
            <a:off x="381000" y="1221816"/>
            <a:ext cx="8381999" cy="528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74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Get Solution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600200"/>
            <a:ext cx="4351551" cy="4072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2819400"/>
            <a:ext cx="3454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15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Get </a:t>
            </a:r>
            <a:r>
              <a:rPr lang="en-US" dirty="0" smtClean="0"/>
              <a:t>Solution (continued)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4128"/>
          <a:stretch/>
        </p:blipFill>
        <p:spPr>
          <a:xfrm>
            <a:off x="457200" y="1295399"/>
            <a:ext cx="8305800" cy="43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57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Get </a:t>
            </a:r>
            <a:r>
              <a:rPr lang="en-US" dirty="0" smtClean="0"/>
              <a:t>Solution (continued)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2931" b="1000"/>
          <a:stretch/>
        </p:blipFill>
        <p:spPr>
          <a:xfrm>
            <a:off x="457200" y="1417638"/>
            <a:ext cx="8305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43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Interpret Results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1295400"/>
            <a:ext cx="8382000" cy="524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30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Look Under the Hood!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8153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3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the Hood (Continued)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03222"/>
            <a:ext cx="8305800" cy="531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28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the Hood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23699 Possible </a:t>
            </a:r>
            <a:r>
              <a:rPr lang="en-US" dirty="0"/>
              <a:t>Solutions</a:t>
            </a:r>
          </a:p>
          <a:p>
            <a:r>
              <a:rPr lang="en-US" dirty="0"/>
              <a:t>Rank Solutions By </a:t>
            </a:r>
            <a:r>
              <a:rPr lang="en-US" dirty="0" smtClean="0"/>
              <a:t>Suitability</a:t>
            </a:r>
            <a:endParaRPr lang="en-US" dirty="0"/>
          </a:p>
          <a:p>
            <a:r>
              <a:rPr lang="en-US" dirty="0"/>
              <a:t>Produce </a:t>
            </a:r>
            <a:r>
              <a:rPr lang="en-US" dirty="0" smtClean="0"/>
              <a:t>Single-Feature </a:t>
            </a:r>
            <a:r>
              <a:rPr lang="en-US" dirty="0"/>
              <a:t>Feature </a:t>
            </a:r>
            <a:r>
              <a:rPr lang="en-US" dirty="0" smtClean="0"/>
              <a:t>Class Outputs</a:t>
            </a:r>
            <a:endParaRPr lang="en-US" dirty="0"/>
          </a:p>
          <a:p>
            <a:r>
              <a:rPr lang="en-US" dirty="0"/>
              <a:t>All in 20.6 </a:t>
            </a:r>
            <a:r>
              <a:rPr lang="en-US" dirty="0" smtClean="0"/>
              <a:t>Seconds</a:t>
            </a:r>
            <a:r>
              <a:rPr lang="en-US" dirty="0"/>
              <a:t> </a:t>
            </a:r>
            <a:r>
              <a:rPr lang="en-US" dirty="0" smtClean="0"/>
              <a:t>on my i5 processor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98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7162800" cy="44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833" t="1013" r="833" b="932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1000" contrast="-49000"/>
                    </a14:imgEffect>
                  </a14:imgLayer>
                </a14:imgProps>
              </a:ext>
            </a:extLst>
          </a:blip>
          <a:srcRect l="32895" t="29006" r="27385" b="15684"/>
          <a:stretch>
            <a:fillRect/>
          </a:stretch>
        </p:blipFill>
        <p:spPr bwMode="auto">
          <a:xfrm>
            <a:off x="6400800" y="3886200"/>
            <a:ext cx="2667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867400" y="2667000"/>
            <a:ext cx="1981200" cy="307777"/>
          </a:xfrm>
          <a:prstGeom prst="rect">
            <a:avLst/>
          </a:prstGeom>
          <a:solidFill>
            <a:srgbClr val="FFFFB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PROVIDES 100’ OF HEAD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582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724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Smart Agriculture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/>
              <a:t>Land Optimization + Water Optimization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Water Optimization </a:t>
            </a:r>
            <a:r>
              <a:rPr lang="en-US" sz="3600" dirty="0" smtClean="0">
                <a:sym typeface="Wingdings" panose="05000000000000000000" pitchFamily="2" charset="2"/>
              </a:rPr>
              <a:t></a:t>
            </a:r>
            <a:r>
              <a:rPr lang="en-US" sz="3600" dirty="0" smtClean="0"/>
              <a:t> </a:t>
            </a:r>
            <a:r>
              <a:rPr lang="en-US" sz="3600" dirty="0" smtClean="0"/>
              <a:t>Center Pivots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Land Optimization </a:t>
            </a:r>
            <a:r>
              <a:rPr lang="en-US" sz="3600" dirty="0" smtClean="0">
                <a:sym typeface="Wingdings" panose="05000000000000000000" pitchFamily="2" charset="2"/>
              </a:rPr>
              <a:t></a:t>
            </a:r>
            <a:r>
              <a:rPr lang="en-US" sz="3600" dirty="0" smtClean="0"/>
              <a:t> </a:t>
            </a:r>
            <a:r>
              <a:rPr lang="en-US" sz="3600" dirty="0" smtClean="0"/>
              <a:t>Getting a circular pivot to fit well onto a square (or other shaped) agricultural parcel.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/>
              <a:t>Aka “This is a round peg, square hole problem”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2734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foundation has been created and additional functionality can now be added.</a:t>
            </a:r>
          </a:p>
          <a:p>
            <a:r>
              <a:rPr lang="en-US" dirty="0" smtClean="0"/>
              <a:t>Performance is Excellent.</a:t>
            </a:r>
          </a:p>
          <a:p>
            <a:r>
              <a:rPr lang="en-US" dirty="0" smtClean="0"/>
              <a:t>Supporting documentation will be key to making the tool package usable.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40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Tony </a:t>
            </a:r>
            <a:r>
              <a:rPr lang="en-US" dirty="0" err="1" smtClean="0"/>
              <a:t>Castronova</a:t>
            </a:r>
            <a:endParaRPr lang="en-US" dirty="0" smtClean="0"/>
          </a:p>
          <a:p>
            <a:r>
              <a:rPr lang="en-US" dirty="0" err="1" smtClean="0"/>
              <a:t>StackOverflow</a:t>
            </a:r>
            <a:endParaRPr lang="en-US" dirty="0" smtClean="0"/>
          </a:p>
          <a:p>
            <a:r>
              <a:rPr lang="en-US" dirty="0" smtClean="0"/>
              <a:t>Google</a:t>
            </a:r>
          </a:p>
          <a:p>
            <a:r>
              <a:rPr lang="en-US" dirty="0" smtClean="0"/>
              <a:t>ArcGIS Online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76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525963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Develop a tool to assist professionals optimally place a center pivot on an agricultural parcel</a:t>
            </a:r>
            <a:endParaRPr lang="en-US" sz="6600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Approach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/>
            <a:r>
              <a:rPr lang="en-US" sz="2800" dirty="0"/>
              <a:t>Create Transportable Toolbox to contain scripts</a:t>
            </a:r>
          </a:p>
          <a:p>
            <a:pPr marL="457200" indent="-457200"/>
            <a:r>
              <a:rPr lang="en-US" sz="2800" dirty="0"/>
              <a:t>Create Python Scripts to automate the process as much as </a:t>
            </a:r>
            <a:r>
              <a:rPr lang="en-US" sz="2800" dirty="0" smtClean="0"/>
              <a:t>possible</a:t>
            </a:r>
          </a:p>
          <a:p>
            <a:pPr marL="857250" lvl="1" indent="-457200"/>
            <a:r>
              <a:rPr lang="en-US" sz="2400" dirty="0" smtClean="0"/>
              <a:t>Should be a 4 Step Process</a:t>
            </a:r>
          </a:p>
          <a:p>
            <a:pPr marL="457200" indent="-457200"/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Programming!!!</a:t>
            </a:r>
            <a:endParaRPr lang="en-US" sz="2800" dirty="0" smtClean="0"/>
          </a:p>
          <a:p>
            <a:r>
              <a:rPr lang="en-US" sz="2800" dirty="0" smtClean="0"/>
              <a:t>Working with coordinate system problems</a:t>
            </a:r>
          </a:p>
          <a:p>
            <a:r>
              <a:rPr lang="en-US" sz="2800" dirty="0" smtClean="0"/>
              <a:t>Communicating with the user how to use the tools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8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833" t="1013" r="833" b="932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1000" contrast="-49000"/>
                    </a14:imgEffect>
                  </a14:imgLayer>
                </a14:imgProps>
              </a:ext>
            </a:extLst>
          </a:blip>
          <a:srcRect l="32895" t="29006" r="27385" b="15684"/>
          <a:stretch>
            <a:fillRect/>
          </a:stretch>
        </p:blipFill>
        <p:spPr bwMode="auto">
          <a:xfrm>
            <a:off x="6400800" y="3886200"/>
            <a:ext cx="2667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867400" y="2667000"/>
            <a:ext cx="1981200" cy="307777"/>
          </a:xfrm>
          <a:prstGeom prst="rect">
            <a:avLst/>
          </a:prstGeom>
          <a:solidFill>
            <a:srgbClr val="FFFFB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PROVIDES 100’ OF HEAD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01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en-US" dirty="0" smtClean="0"/>
              <a:t>0: Get Toolbox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Toolbox is a stand-alone file package that can be moved easily and viewed in the Catalog Window of ArcGIS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429000"/>
            <a:ext cx="4673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10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Setup GDB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9" y="1838945"/>
            <a:ext cx="9067800" cy="41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64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Script creates a GDB filled with everything needed for the tools to run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470" y="2971800"/>
            <a:ext cx="416306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5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en-US" dirty="0" smtClean="0"/>
              <a:t>2a: </a:t>
            </a:r>
            <a:r>
              <a:rPr lang="en-US" dirty="0" smtClean="0"/>
              <a:t>Define Boundaries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333"/>
          <a:stretch/>
        </p:blipFill>
        <p:spPr>
          <a:xfrm>
            <a:off x="381000" y="1197364"/>
            <a:ext cx="8382000" cy="53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65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381</Words>
  <Application>Microsoft Office PowerPoint</Application>
  <PresentationFormat>On-screen Show (4:3)</PresentationFormat>
  <Paragraphs>62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Pivot Finder ArcGIS Tool</vt:lpstr>
      <vt:lpstr>Introduction</vt:lpstr>
      <vt:lpstr>Project Objectives</vt:lpstr>
      <vt:lpstr>General Approach</vt:lpstr>
      <vt:lpstr>PowerPoint Presentation</vt:lpstr>
      <vt:lpstr>Step 0: Get Toolbox</vt:lpstr>
      <vt:lpstr>Step 1: Setup GDB</vt:lpstr>
      <vt:lpstr>Step 1 Result</vt:lpstr>
      <vt:lpstr>Step 2a: Define Boundaries</vt:lpstr>
      <vt:lpstr>Step 2b: Define Search Space</vt:lpstr>
      <vt:lpstr>Step 3: Get Solution</vt:lpstr>
      <vt:lpstr>Step 3: Get Solution (continued)</vt:lpstr>
      <vt:lpstr>Step 3: Get Solution (continued)</vt:lpstr>
      <vt:lpstr>Step 4: Interpret Results</vt:lpstr>
      <vt:lpstr>Lets Look Under the Hood!</vt:lpstr>
      <vt:lpstr>Under the Hood (Continued)</vt:lpstr>
      <vt:lpstr>Under the Hood (Continued)</vt:lpstr>
      <vt:lpstr>What’s Next?</vt:lpstr>
      <vt:lpstr>PowerPoint Presentation</vt:lpstr>
      <vt:lpstr>Conclusion</vt:lpstr>
      <vt:lpstr>Special Thanks</vt:lpstr>
    </vt:vector>
  </TitlesOfParts>
  <Company>Utah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PROJECT: Rattlesnake Ranch  Irrigation Improvements  CLIENT: Redd Agri L.C.  SCHEDULED COMPLETION:  January 30, 2014  MAN HOURS INVESTED TO DATE: _______</dc:title>
  <dc:creator>Justin</dc:creator>
  <cp:lastModifiedBy>Justin Dietrich</cp:lastModifiedBy>
  <cp:revision>115</cp:revision>
  <cp:lastPrinted>2014-03-28T15:36:00Z</cp:lastPrinted>
  <dcterms:created xsi:type="dcterms:W3CDTF">2013-11-16T03:38:08Z</dcterms:created>
  <dcterms:modified xsi:type="dcterms:W3CDTF">2014-11-20T18:04:23Z</dcterms:modified>
</cp:coreProperties>
</file>