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59" r:id="rId6"/>
    <p:sldId id="261" r:id="rId7"/>
    <p:sldId id="264" r:id="rId8"/>
    <p:sldId id="268" r:id="rId9"/>
    <p:sldId id="269" r:id="rId10"/>
    <p:sldId id="262" r:id="rId11"/>
    <p:sldId id="263" r:id="rId12"/>
    <p:sldId id="271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4331B-AAA0-4F27-A8E4-679BF8D5EF1F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A2696-B1DA-4C84-817F-59899796E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A2696-B1DA-4C84-817F-59899796E0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3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A2696-B1DA-4C84-817F-59899796E0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8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5635-016D-4DC8-965C-D80F91B65748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2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5259-7D4B-4545-A9AA-66E280E133E6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A15B-6006-4076-B866-50885B8AE8CC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3C68-D5D7-4FFB-8979-8C3149D71C25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5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A045-8BB9-4C74-8311-6F863CC0FE42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DCA8-8E73-4CD8-8FFB-91CBE446F534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4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98-0F9C-460E-B73C-08D8D26C7391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6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480-0013-4FD0-A289-BD94A182A701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3A2E-0D3B-4B9F-997E-1E3CDD1664B1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5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A52A-1FB5-44BA-86CE-C157A1F43F89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6CE3-E1EC-486E-AC5D-7DC22004D2D8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51BF-C5E5-4059-9A5D-D0D8EF455275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FF1E-AB1A-47BB-9A0B-61F518821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969" y="1302589"/>
            <a:ext cx="10903789" cy="1741548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Impact assessment of a </a:t>
            </a:r>
            <a:r>
              <a:rPr lang="en-US" sz="5000" b="1" dirty="0" smtClean="0"/>
              <a:t>Hydropower Plant Reservoir </a:t>
            </a:r>
            <a:r>
              <a:rPr lang="en-US" sz="5000" b="1" dirty="0" smtClean="0"/>
              <a:t>in </a:t>
            </a:r>
            <a:r>
              <a:rPr lang="en-US" sz="5000" b="1" dirty="0" smtClean="0"/>
              <a:t>a National Park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4196"/>
            <a:ext cx="9144000" cy="1013604"/>
          </a:xfrm>
        </p:spPr>
        <p:txBody>
          <a:bodyPr/>
          <a:lstStyle/>
          <a:p>
            <a:r>
              <a:rPr lang="en-US" dirty="0" smtClean="0"/>
              <a:t>Author: Henrique de Paula</a:t>
            </a:r>
          </a:p>
          <a:p>
            <a:r>
              <a:rPr lang="en-US" dirty="0" smtClean="0"/>
              <a:t>Date: 11-20-2014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941"/>
            <a:ext cx="10515600" cy="920211"/>
          </a:xfrm>
        </p:spPr>
        <p:txBody>
          <a:bodyPr/>
          <a:lstStyle/>
          <a:p>
            <a:pPr algn="ctr"/>
            <a:r>
              <a:rPr lang="en-US" dirty="0" smtClean="0"/>
              <a:t>Calculations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19" y="1368429"/>
            <a:ext cx="10971362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and Installed Power Capacity</a:t>
            </a:r>
          </a:p>
          <a:p>
            <a:pPr lvl="1"/>
            <a:r>
              <a:rPr lang="en-US" dirty="0" smtClean="0"/>
              <a:t>E = </a:t>
            </a:r>
            <a:r>
              <a:rPr lang="en-US" dirty="0" smtClean="0">
                <a:sym typeface="Symbol" panose="05050102010706020507" pitchFamily="18" charset="2"/>
              </a:rPr>
              <a:t></a:t>
            </a:r>
            <a:r>
              <a:rPr lang="en-US" dirty="0">
                <a:sym typeface="Symbol" panose="05050102010706020507" pitchFamily="18" charset="2"/>
              </a:rPr>
              <a:t>.</a:t>
            </a:r>
            <a:r>
              <a:rPr lang="en-US" dirty="0" smtClean="0"/>
              <a:t>Q.H [MWavg]</a:t>
            </a:r>
          </a:p>
          <a:p>
            <a:pPr lvl="2"/>
            <a:r>
              <a:rPr lang="en-US" dirty="0" smtClean="0"/>
              <a:t>E </a:t>
            </a:r>
            <a:r>
              <a:rPr lang="en-US" dirty="0" smtClean="0">
                <a:sym typeface="Wingdings" panose="05000000000000000000" pitchFamily="2" charset="2"/>
              </a:rPr>
              <a:t> Firm Energy</a:t>
            </a:r>
            <a:endParaRPr lang="en-US" dirty="0" smtClean="0"/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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Water specific mass x gravity x equipment efficiency x conversion factor – usually 0.0088</a:t>
            </a:r>
          </a:p>
          <a:p>
            <a:pPr lvl="2"/>
            <a:r>
              <a:rPr lang="en-US" dirty="0" smtClean="0"/>
              <a:t>Q </a:t>
            </a:r>
            <a:r>
              <a:rPr lang="en-US" dirty="0" smtClean="0">
                <a:sym typeface="Wingdings" panose="05000000000000000000" pitchFamily="2" charset="2"/>
              </a:rPr>
              <a:t> Monthly average flow during the Critical Period</a:t>
            </a:r>
          </a:p>
          <a:p>
            <a:pPr lvl="2"/>
            <a:r>
              <a:rPr lang="en-US" dirty="0" smtClean="0"/>
              <a:t>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et mean drop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 = E/Fc [MW]</a:t>
            </a:r>
          </a:p>
          <a:p>
            <a:pPr lvl="2"/>
            <a:r>
              <a:rPr lang="en-US" dirty="0" smtClean="0"/>
              <a:t>P </a:t>
            </a:r>
            <a:r>
              <a:rPr lang="en-US" dirty="0" smtClean="0">
                <a:sym typeface="Wingdings" panose="05000000000000000000" pitchFamily="2" charset="2"/>
              </a:rPr>
              <a:t> Installed Power Capacity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FC  Capacity Factor – in Brazil, 0.55 for planning purposes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Different values of H </a:t>
            </a:r>
            <a:r>
              <a:rPr lang="en-US" dirty="0" smtClean="0">
                <a:sym typeface="Wingdings" panose="05000000000000000000" pitchFamily="2" charset="2"/>
              </a:rPr>
              <a:t> Different E, P and flooded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2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Calculations (2/2)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3577"/>
                <a:ext cx="10515600" cy="53828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Flooded Area (A1) – Total flooded area from ‘Less than equal’ tool</a:t>
                </a:r>
              </a:p>
              <a:p>
                <a:pPr lvl="1"/>
                <a:r>
                  <a:rPr lang="en-US" dirty="0" smtClean="0"/>
                  <a:t>Number of cells equal to </a:t>
                </a:r>
                <a:r>
                  <a:rPr lang="en-US" dirty="0" smtClean="0"/>
                  <a:t>“1” </a:t>
                </a:r>
                <a:r>
                  <a:rPr lang="en-US" dirty="0" smtClean="0"/>
                  <a:t>x cell area</a:t>
                </a:r>
                <a:endParaRPr lang="en-US" dirty="0"/>
              </a:p>
              <a:p>
                <a:endParaRPr lang="en-US" sz="2400" dirty="0" smtClean="0"/>
              </a:p>
              <a:p>
                <a:r>
                  <a:rPr lang="en-US" dirty="0" smtClean="0"/>
                  <a:t>Flooded Area (A2) – Flooded area inside Conservation Unit from ‘Extract by mask’ tool</a:t>
                </a:r>
              </a:p>
              <a:p>
                <a:pPr lvl="1"/>
                <a:r>
                  <a:rPr lang="en-US" dirty="0" smtClean="0"/>
                  <a:t>Number of cells equal to </a:t>
                </a:r>
                <a:r>
                  <a:rPr lang="en-US" dirty="0" smtClean="0"/>
                  <a:t>“1” </a:t>
                </a:r>
                <a:r>
                  <a:rPr lang="en-US" dirty="0" smtClean="0"/>
                  <a:t>x cell area</a:t>
                </a:r>
              </a:p>
              <a:p>
                <a:endParaRPr lang="en-US" sz="2400" dirty="0" smtClean="0"/>
              </a:p>
              <a:p>
                <a:r>
                  <a:rPr lang="en-US" dirty="0" smtClean="0"/>
                  <a:t>Conservation Unit Area (A3) – From polygon attributes</a:t>
                </a:r>
                <a:endParaRPr lang="en-US" dirty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b="1" i="0" smtClean="0"/>
                      <m:t>𝐓𝐨𝐭𝐚𝐥</m:t>
                    </m:r>
                    <m:r>
                      <a:rPr lang="en-US" b="1" i="0" smtClean="0"/>
                      <m:t> </m:t>
                    </m:r>
                    <m:r>
                      <a:rPr lang="en-US" b="1" i="0" smtClean="0"/>
                      <m:t>𝐟𝐥𝐨𝐨𝐝𝐞𝐝</m:t>
                    </m:r>
                    <m:r>
                      <a:rPr lang="en-US" b="1" i="0" smtClean="0"/>
                      <m:t> </m:t>
                    </m:r>
                    <m:r>
                      <a:rPr lang="en-US" b="1" i="0" smtClean="0"/>
                      <m:t>𝐚𝐫𝐞𝐚</m:t>
                    </m:r>
                    <m:r>
                      <a:rPr lang="en-US" b="1" i="0" smtClean="0"/>
                      <m:t> </m:t>
                    </m:r>
                    <m:d>
                      <m:dPr>
                        <m:ctrlPr>
                          <a:rPr lang="en-US" b="1" i="1" smtClean="0"/>
                        </m:ctrlPr>
                      </m:dPr>
                      <m:e>
                        <m:r>
                          <a:rPr lang="en-US" b="1" i="0" smtClean="0"/>
                          <m:t>𝐀𝟏</m:t>
                        </m:r>
                      </m:e>
                    </m:d>
                    <m:r>
                      <a:rPr lang="en-US" b="1" i="0" smtClean="0"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0" smtClean="0">
                        <a:ea typeface="Cambria Math" panose="02040503050406030204" pitchFamily="18" charset="0"/>
                      </a:rPr>
                      <m:t>𝐏𝐨𝐰𝐞𝐫</m:t>
                    </m:r>
                    <m:r>
                      <a:rPr lang="en-US" b="1" i="0" smtClean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ea typeface="Cambria Math" panose="02040503050406030204" pitchFamily="18" charset="0"/>
                      </a:rPr>
                      <m:t>𝐜𝐚𝐩𝐚𝐜𝐢𝐭𝐲</m:t>
                    </m:r>
                    <m:r>
                      <a:rPr lang="en-US" b="1" i="0" smtClean="0"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1" i="0" smtClean="0">
                        <a:ea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𝐥𝐨𝐨𝐝𝐞𝐝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𝐚𝐫𝐞𝐚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𝐢𝐧𝐬𝐢𝐝𝐞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𝐮𝐧𝐢𝐭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𝐓𝐨𝐭𝐚𝐥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𝐮𝐧𝐢𝐭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𝐚𝐫𝐞𝐚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𝐀𝟑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3577"/>
                <a:ext cx="10515600" cy="5382882"/>
              </a:xfrm>
              <a:blipFill rotWithShape="0">
                <a:blip r:embed="rId2"/>
                <a:stretch>
                  <a:fillRect l="-1043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6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88"/>
            <a:ext cx="10515600" cy="799441"/>
          </a:xfrm>
        </p:spPr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303" y="1687640"/>
            <a:ext cx="3985401" cy="4351338"/>
          </a:xfrm>
        </p:spPr>
        <p:txBody>
          <a:bodyPr/>
          <a:lstStyle/>
          <a:p>
            <a:r>
              <a:rPr lang="en-US" sz="2200" dirty="0" smtClean="0"/>
              <a:t>For H = 100 m</a:t>
            </a:r>
          </a:p>
          <a:p>
            <a:pPr lvl="1"/>
            <a:r>
              <a:rPr lang="en-US" sz="2200" dirty="0" smtClean="0"/>
              <a:t>E = 0.0088 x 92 x 758.6</a:t>
            </a:r>
          </a:p>
          <a:p>
            <a:pPr marL="914400" lvl="2" indent="0">
              <a:buNone/>
            </a:pPr>
            <a:r>
              <a:rPr lang="en-US" sz="2200" dirty="0" smtClean="0"/>
              <a:t>= 614.15 MWavg</a:t>
            </a:r>
          </a:p>
          <a:p>
            <a:pPr lvl="1"/>
            <a:r>
              <a:rPr lang="en-US" sz="2200" dirty="0" smtClean="0"/>
              <a:t>P = 614.15 / 0.55</a:t>
            </a:r>
          </a:p>
          <a:p>
            <a:pPr marL="914400" lvl="2" indent="0">
              <a:buNone/>
            </a:pPr>
            <a:r>
              <a:rPr lang="en-US" sz="2200" dirty="0" smtClean="0"/>
              <a:t>= 1116.66 MW</a:t>
            </a:r>
          </a:p>
          <a:p>
            <a:pPr lvl="1"/>
            <a:r>
              <a:rPr lang="en-US" sz="2200" dirty="0" smtClean="0"/>
              <a:t>A1 = 101.92 km</a:t>
            </a:r>
            <a:r>
              <a:rPr lang="en-US" sz="2200" baseline="30000" dirty="0"/>
              <a:t>2</a:t>
            </a:r>
          </a:p>
          <a:p>
            <a:pPr lvl="1"/>
            <a:r>
              <a:rPr lang="en-US" sz="2200" dirty="0" smtClean="0"/>
              <a:t>A2 = 1.16 km</a:t>
            </a:r>
            <a:r>
              <a:rPr lang="en-US" sz="2200" baseline="30000" dirty="0" smtClean="0"/>
              <a:t>2</a:t>
            </a:r>
          </a:p>
          <a:p>
            <a:pPr lvl="1"/>
            <a:r>
              <a:rPr lang="en-US" sz="2200" dirty="0" smtClean="0"/>
              <a:t>A3 = 2310 km</a:t>
            </a:r>
            <a:r>
              <a:rPr lang="en-US" sz="2200" baseline="30000" dirty="0"/>
              <a:t>2</a:t>
            </a:r>
          </a:p>
          <a:p>
            <a:pPr lvl="1"/>
            <a:r>
              <a:rPr lang="en-US" sz="2200" b="1" dirty="0" smtClean="0"/>
              <a:t>A1/P = 0.091 km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/MW</a:t>
            </a:r>
          </a:p>
          <a:p>
            <a:pPr lvl="1"/>
            <a:r>
              <a:rPr lang="en-US" sz="2200" b="1" dirty="0" smtClean="0"/>
              <a:t>A2/A3 = 0.05%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41" y="1086929"/>
            <a:ext cx="5598543" cy="55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90"/>
            <a:ext cx="10515600" cy="859826"/>
          </a:xfrm>
        </p:spPr>
        <p:txBody>
          <a:bodyPr/>
          <a:lstStyle/>
          <a:p>
            <a:pPr algn="ctr"/>
            <a:r>
              <a:rPr lang="en-US" dirty="0" smtClean="0"/>
              <a:t>Assumptions /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88" y="1500997"/>
            <a:ext cx="10272623" cy="4788110"/>
          </a:xfrm>
        </p:spPr>
        <p:txBody>
          <a:bodyPr/>
          <a:lstStyle/>
          <a:p>
            <a:r>
              <a:rPr lang="en-US" dirty="0" smtClean="0"/>
              <a:t>Accurate representation of surface elevation by the DEM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>
                <a:sym typeface="Wingdings" panose="05000000000000000000" pitchFamily="2" charset="2"/>
              </a:rPr>
              <a:t>btain </a:t>
            </a:r>
            <a:r>
              <a:rPr lang="en-US" dirty="0" smtClean="0">
                <a:sym typeface="Wingdings" panose="05000000000000000000" pitchFamily="2" charset="2"/>
              </a:rPr>
              <a:t>better resolution models </a:t>
            </a:r>
            <a:r>
              <a:rPr lang="en-US" dirty="0" smtClean="0">
                <a:sym typeface="Wingdings" panose="05000000000000000000" pitchFamily="2" charset="2"/>
              </a:rPr>
              <a:t>is not an easy task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Simplified method to calculate energy generation and installed power capacity </a:t>
            </a:r>
            <a:r>
              <a:rPr lang="en-US" dirty="0" smtClean="0">
                <a:sym typeface="Wingdings" panose="05000000000000000000" pitchFamily="2" charset="2"/>
              </a:rPr>
              <a:t> simulation of hydropower </a:t>
            </a:r>
            <a:r>
              <a:rPr lang="en-US" dirty="0" smtClean="0">
                <a:sym typeface="Wingdings" panose="05000000000000000000" pitchFamily="2" charset="2"/>
              </a:rPr>
              <a:t>plant </a:t>
            </a:r>
            <a:r>
              <a:rPr lang="en-US" dirty="0" smtClean="0">
                <a:sym typeface="Wingdings" panose="05000000000000000000" pitchFamily="2" charset="2"/>
              </a:rPr>
              <a:t>operation will result in better estimations</a:t>
            </a:r>
          </a:p>
          <a:p>
            <a:endParaRPr lang="en-US" dirty="0" smtClean="0"/>
          </a:p>
          <a:p>
            <a:r>
              <a:rPr lang="en-US" dirty="0" smtClean="0"/>
              <a:t>Inexistence of leaks in the reservoir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calculated flooded area may be larger than the actual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969"/>
          </a:xfrm>
        </p:spPr>
        <p:txBody>
          <a:bodyPr/>
          <a:lstStyle/>
          <a:p>
            <a:pPr algn="ctr"/>
            <a:r>
              <a:rPr lang="en-US" dirty="0" smtClean="0"/>
              <a:t>Work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1019"/>
            <a:ext cx="10515600" cy="16335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Finish the tool being developed for these calculations </a:t>
            </a:r>
            <a:r>
              <a:rPr lang="en-US" dirty="0" smtClean="0"/>
              <a:t>using </a:t>
            </a:r>
            <a:r>
              <a:rPr lang="en-US" dirty="0" smtClean="0"/>
              <a:t>Model Builder</a:t>
            </a:r>
          </a:p>
          <a:p>
            <a:r>
              <a:rPr lang="en-US" dirty="0" smtClean="0"/>
              <a:t>Test the tool</a:t>
            </a:r>
          </a:p>
          <a:p>
            <a:r>
              <a:rPr lang="en-US" dirty="0" smtClean="0"/>
              <a:t>Report the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38512"/>
            <a:ext cx="10515600" cy="96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Possible </a:t>
            </a:r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488507"/>
            <a:ext cx="10515600" cy="163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</a:t>
            </a:r>
            <a:r>
              <a:rPr lang="en-US" dirty="0" smtClean="0"/>
              <a:t>higher resolution DEM files</a:t>
            </a:r>
            <a:endParaRPr lang="en-US" dirty="0" smtClean="0"/>
          </a:p>
          <a:p>
            <a:r>
              <a:rPr lang="en-US" dirty="0" smtClean="0"/>
              <a:t>Calculate energy based on the hydropower plant </a:t>
            </a:r>
            <a:r>
              <a:rPr lang="en-US" dirty="0" smtClean="0"/>
              <a:t>operation</a:t>
            </a:r>
            <a:endParaRPr lang="en-US" dirty="0" smtClean="0"/>
          </a:p>
          <a:p>
            <a:r>
              <a:rPr lang="en-US" dirty="0" smtClean="0"/>
              <a:t>Have XY dam </a:t>
            </a:r>
            <a:r>
              <a:rPr lang="en-US" dirty="0" smtClean="0"/>
              <a:t>location as </a:t>
            </a:r>
            <a:r>
              <a:rPr lang="en-US" dirty="0" smtClean="0"/>
              <a:t>a user input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93033"/>
            <a:ext cx="9144000" cy="1016929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1" y="770567"/>
            <a:ext cx="470858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</a:t>
            </a:r>
            <a:r>
              <a:rPr lang="en-US" dirty="0" smtClean="0"/>
              <a:t>impact </a:t>
            </a:r>
            <a:r>
              <a:rPr lang="en-US" dirty="0" smtClean="0"/>
              <a:t>are we talking about?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4822" y="468642"/>
            <a:ext cx="5051055" cy="6118758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39528">
            <a:off x="5232653" y="4494362"/>
            <a:ext cx="3761117" cy="276046"/>
          </a:xfrm>
          <a:prstGeom prst="leftArrow">
            <a:avLst>
              <a:gd name="adj1" fmla="val 50000"/>
              <a:gd name="adj2" fmla="val 7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05" y="2730075"/>
            <a:ext cx="4825153" cy="38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862"/>
            <a:ext cx="10515600" cy="730430"/>
          </a:xfrm>
        </p:spPr>
        <p:txBody>
          <a:bodyPr/>
          <a:lstStyle/>
          <a:p>
            <a:pPr algn="ctr"/>
            <a:r>
              <a:rPr lang="en-US" dirty="0" smtClean="0"/>
              <a:t>Why </a:t>
            </a:r>
            <a:r>
              <a:rPr lang="en-US" dirty="0" smtClean="0"/>
              <a:t>worry about it?</a:t>
            </a:r>
            <a:endParaRPr lang="en-US" dirty="0"/>
          </a:p>
        </p:txBody>
      </p:sp>
      <p:pic>
        <p:nvPicPr>
          <p:cNvPr id="2050" name="Picture 2" descr="http://images4.greenpeace.org/GPIDoc/GPI/Media/TR3/7/e/7/1/GP0216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2830"/>
            <a:ext cx="4953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podehomem.com.br/wp-content/uploads/2011/01/Greenpeacebelomonte-400x5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3" y="1232830"/>
            <a:ext cx="3518140" cy="51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6685" y="4518955"/>
            <a:ext cx="2355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www.greenpeace.org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67130" y="6386906"/>
            <a:ext cx="2355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www.greenpeace.org</a:t>
            </a:r>
            <a:endParaRPr lang="en-US" sz="1400" dirty="0"/>
          </a:p>
        </p:txBody>
      </p:sp>
      <p:sp>
        <p:nvSpPr>
          <p:cNvPr id="9" name="Down Arrow 8"/>
          <p:cNvSpPr/>
          <p:nvPr/>
        </p:nvSpPr>
        <p:spPr>
          <a:xfrm>
            <a:off x="10023894" y="3087972"/>
            <a:ext cx="327804" cy="2199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09494" y="5332451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Beautiful “Manure” Hill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82883" y="6207502"/>
            <a:ext cx="660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total flooded area (516 km</a:t>
            </a:r>
            <a:r>
              <a:rPr lang="en-US" baseline="30000" dirty="0" smtClean="0"/>
              <a:t>2</a:t>
            </a:r>
            <a:r>
              <a:rPr lang="en-US" dirty="0" smtClean="0"/>
              <a:t>) x natural river area (228 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</p:spPr>
        <p:txBody>
          <a:bodyPr/>
          <a:lstStyle/>
          <a:p>
            <a:pPr algn="ctr"/>
            <a:r>
              <a:rPr lang="en-US" dirty="0" smtClean="0"/>
              <a:t>What do we want to calculate?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8088"/>
          </a:xfrm>
        </p:spPr>
        <p:txBody>
          <a:bodyPr/>
          <a:lstStyle/>
          <a:p>
            <a:r>
              <a:rPr lang="en-US" dirty="0" smtClean="0"/>
              <a:t>Total flooded area due to reservoir formation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Flooded area inside the National </a:t>
            </a:r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8370" y="2787568"/>
            <a:ext cx="4518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Total Flooded Area</a:t>
            </a:r>
          </a:p>
          <a:p>
            <a:r>
              <a:rPr lang="en-US" sz="2600" dirty="0"/>
              <a:t>Installed Power </a:t>
            </a:r>
            <a:r>
              <a:rPr lang="en-US" sz="2600" dirty="0" smtClean="0"/>
              <a:t>Capacity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49487" y="5453531"/>
            <a:ext cx="54418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Flooded Area Inside </a:t>
            </a:r>
            <a:r>
              <a:rPr lang="en-US" sz="2600" dirty="0" smtClean="0"/>
              <a:t>National Park</a:t>
            </a:r>
            <a:endParaRPr lang="en-US" sz="2600" dirty="0" smtClean="0"/>
          </a:p>
          <a:p>
            <a:r>
              <a:rPr lang="en-US" sz="2600" dirty="0" smtClean="0"/>
              <a:t>                    Total Unit Area</a:t>
            </a:r>
            <a:endParaRPr lang="en-US" sz="2600" dirty="0"/>
          </a:p>
        </p:txBody>
      </p:sp>
      <p:sp>
        <p:nvSpPr>
          <p:cNvPr id="7" name="Bent Arrow 6"/>
          <p:cNvSpPr/>
          <p:nvPr/>
        </p:nvSpPr>
        <p:spPr>
          <a:xfrm flipV="1">
            <a:off x="3690670" y="2353987"/>
            <a:ext cx="1158817" cy="1047678"/>
          </a:xfrm>
          <a:prstGeom prst="bentArrow">
            <a:avLst>
              <a:gd name="adj1" fmla="val 17176"/>
              <a:gd name="adj2" fmla="val 19264"/>
              <a:gd name="adj3" fmla="val 24022"/>
              <a:gd name="adj4" fmla="val 17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3690670" y="5010775"/>
            <a:ext cx="1158817" cy="1047678"/>
          </a:xfrm>
          <a:prstGeom prst="bentArrow">
            <a:avLst>
              <a:gd name="adj1" fmla="val 17176"/>
              <a:gd name="adj2" fmla="val 19264"/>
              <a:gd name="adj3" fmla="val 24022"/>
              <a:gd name="adj4" fmla="val 17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11" idx="1"/>
          </p:cNvCxnSpPr>
          <p:nvPr/>
        </p:nvCxnSpPr>
        <p:spPr>
          <a:xfrm>
            <a:off x="4898370" y="3233844"/>
            <a:ext cx="34164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99091" y="5902739"/>
            <a:ext cx="52369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71827"/>
            <a:ext cx="10515600" cy="6771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Some comparative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827763"/>
              </p:ext>
            </p:extLst>
          </p:nvPr>
        </p:nvGraphicFramePr>
        <p:xfrm>
          <a:off x="176288" y="816681"/>
          <a:ext cx="5911086" cy="4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301"/>
                <a:gridCol w="1735914"/>
                <a:gridCol w="1556337"/>
                <a:gridCol w="1047534"/>
              </a:tblGrid>
              <a:tr h="233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Plant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Power Capacity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Flooded area (km2)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A/P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</a:tr>
              <a:tr h="233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Itaipu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14,000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9" marR="8979" marT="8979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87420"/>
              </p:ext>
            </p:extLst>
          </p:nvPr>
        </p:nvGraphicFramePr>
        <p:xfrm>
          <a:off x="6185139" y="2272760"/>
          <a:ext cx="5876027" cy="47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982"/>
                <a:gridCol w="1725618"/>
                <a:gridCol w="1547106"/>
                <a:gridCol w="1041321"/>
              </a:tblGrid>
              <a:tr h="232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Plant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Power Capacity (MW)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Flooded area (km2)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A/P Ratio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</a:tr>
              <a:tr h="232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Three Gorges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22,500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1045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0.046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" marR="8926" marT="8926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75695"/>
              </p:ext>
            </p:extLst>
          </p:nvPr>
        </p:nvGraphicFramePr>
        <p:xfrm>
          <a:off x="156714" y="3985399"/>
          <a:ext cx="5713941" cy="45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896"/>
                <a:gridCol w="1678018"/>
                <a:gridCol w="1504430"/>
                <a:gridCol w="1012597"/>
              </a:tblGrid>
              <a:tr h="225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Plant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Power Capacity (MW)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Flooded area (km2)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A/P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</a:tr>
              <a:tr h="225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Belo Monte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9" marR="8679" marT="8679" marB="0" anchor="b"/>
                </a:tc>
              </a:tr>
            </a:tbl>
          </a:graphicData>
        </a:graphic>
      </p:graphicFrame>
      <p:pic>
        <p:nvPicPr>
          <p:cNvPr id="1026" name="Picture 2" descr="http://www.aneel.gov.br/aplicacoes/atlas/energia_hidraulica/images/fig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74" y="1406106"/>
            <a:ext cx="2807489" cy="20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werengineeringint.com/content/dam/pei/online-articles/2014/11/China%20Three%20Gorges%20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63" y="2941606"/>
            <a:ext cx="3157268" cy="21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1.american.edu/ted/ICE/images5/ls-belo_monte_dam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74" y="4493341"/>
            <a:ext cx="2811911" cy="22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98" y="1040207"/>
            <a:ext cx="10515600" cy="868451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Input Data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8658"/>
            <a:ext cx="10515600" cy="18233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Digital elevation model of the region – SRTM raster file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Dam geographic location – XY point</a:t>
            </a:r>
          </a:p>
          <a:p>
            <a:r>
              <a:rPr lang="en-US" dirty="0" smtClean="0"/>
              <a:t>Conservation Unit boundaries – feature class obtained from ICMBio Institute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600454"/>
            <a:ext cx="10721196" cy="2159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Dam </a:t>
            </a:r>
            <a:r>
              <a:rPr lang="en-US" dirty="0" smtClean="0"/>
              <a:t>catchment area – Watershed </a:t>
            </a:r>
            <a:r>
              <a:rPr lang="en-US" dirty="0"/>
              <a:t>delineation </a:t>
            </a:r>
            <a:r>
              <a:rPr lang="en-US" dirty="0" err="1" smtClean="0"/>
              <a:t>webservice</a:t>
            </a:r>
            <a:r>
              <a:rPr lang="en-US" dirty="0" smtClean="0"/>
              <a:t>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Total flooded area – Less than equal Spatial Analyst Math tool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Flooded area inside </a:t>
            </a:r>
            <a:r>
              <a:rPr lang="en-US" dirty="0" smtClean="0"/>
              <a:t>National Park – </a:t>
            </a:r>
            <a:r>
              <a:rPr lang="en-US" dirty="0" smtClean="0"/>
              <a:t>Extract by mask Extraction tool</a:t>
            </a:r>
          </a:p>
          <a:p>
            <a:r>
              <a:rPr lang="en-US" dirty="0" smtClean="0"/>
              <a:t>All layers projected to South America Albers Equal Area Conic Projected Coordinate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732003"/>
            <a:ext cx="10515600" cy="86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/>
              <a:t>Data manipulation</a:t>
            </a:r>
            <a:endParaRPr lang="en-US" sz="3600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28534"/>
            <a:ext cx="10515600" cy="86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 Now, back to our dam…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613"/>
            <a:ext cx="10515600" cy="767088"/>
          </a:xfrm>
        </p:spPr>
        <p:txBody>
          <a:bodyPr/>
          <a:lstStyle/>
          <a:p>
            <a:pPr algn="ctr"/>
            <a:r>
              <a:rPr lang="en-US" dirty="0" smtClean="0"/>
              <a:t>Data manipulation – From this…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08" y="1216329"/>
            <a:ext cx="9847384" cy="52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4" y="226752"/>
            <a:ext cx="10515600" cy="830629"/>
          </a:xfrm>
        </p:spPr>
        <p:txBody>
          <a:bodyPr/>
          <a:lstStyle/>
          <a:p>
            <a:pPr algn="ctr"/>
            <a:r>
              <a:rPr lang="en-US" dirty="0" smtClean="0"/>
              <a:t>…to </a:t>
            </a:r>
            <a:r>
              <a:rPr lang="en-US" dirty="0" smtClean="0"/>
              <a:t>this…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62" y="1180473"/>
            <a:ext cx="9515583" cy="51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n-US" dirty="0" smtClean="0"/>
              <a:t>…and finally </a:t>
            </a:r>
            <a:r>
              <a:rPr lang="en-US" dirty="0"/>
              <a:t>this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154" y="1294432"/>
            <a:ext cx="9595692" cy="51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561</Words>
  <Application>Microsoft Office PowerPoint</Application>
  <PresentationFormat>Widescreen</PresentationFormat>
  <Paragraphs>111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Impact assessment of a Hydropower Plant Reservoir in a National Park</vt:lpstr>
      <vt:lpstr>What impact are we talking about?</vt:lpstr>
      <vt:lpstr>Why worry about it?</vt:lpstr>
      <vt:lpstr>What do we want to calculate?</vt:lpstr>
      <vt:lpstr>Some comparative numbers</vt:lpstr>
      <vt:lpstr>Input Data</vt:lpstr>
      <vt:lpstr>Data manipulation – From this…</vt:lpstr>
      <vt:lpstr>…to this…</vt:lpstr>
      <vt:lpstr>…and finally this!</vt:lpstr>
      <vt:lpstr>Calculations (1/2)</vt:lpstr>
      <vt:lpstr>Calculations (2/2)</vt:lpstr>
      <vt:lpstr>Example</vt:lpstr>
      <vt:lpstr>Assumptions / Challenges</vt:lpstr>
      <vt:lpstr>Work to be done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assessment of a dam reservoir in a National Conservation Unit</dc:title>
  <dc:creator>Henrique Paiva de Paula</dc:creator>
  <cp:lastModifiedBy>Henrique Paiva de Paula</cp:lastModifiedBy>
  <cp:revision>49</cp:revision>
  <dcterms:created xsi:type="dcterms:W3CDTF">2014-11-17T23:04:58Z</dcterms:created>
  <dcterms:modified xsi:type="dcterms:W3CDTF">2014-11-20T07:40:24Z</dcterms:modified>
</cp:coreProperties>
</file>