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70" r:id="rId5"/>
    <p:sldId id="257" r:id="rId6"/>
    <p:sldId id="274" r:id="rId7"/>
    <p:sldId id="259" r:id="rId8"/>
    <p:sldId id="260" r:id="rId9"/>
    <p:sldId id="263" r:id="rId10"/>
    <p:sldId id="261" r:id="rId11"/>
    <p:sldId id="262" r:id="rId12"/>
    <p:sldId id="266" r:id="rId13"/>
    <p:sldId id="275" r:id="rId14"/>
    <p:sldId id="276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F0202D3-E52B-484B-A3B3-C9EB7AF75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7116D5-C279-431F-8D83-37D0D6E9D89C}" type="datetimeFigureOut">
              <a:rPr lang="en-US" smtClean="0"/>
              <a:pPr/>
              <a:t>12/3/2013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Use of </a:t>
            </a:r>
            <a:r>
              <a:rPr lang="en-US" dirty="0" err="1" smtClean="0"/>
              <a:t>LiDAR</a:t>
            </a:r>
            <a:r>
              <a:rPr lang="en-US" dirty="0" smtClean="0"/>
              <a:t> Data to Analyze Snowpack with </a:t>
            </a:r>
            <a:r>
              <a:rPr lang="en-US" dirty="0" err="1" smtClean="0"/>
              <a:t>ArcGIS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Sam Tyler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552267"/>
            <a:ext cx="2438400" cy="4800600"/>
          </a:xfrm>
        </p:spPr>
        <p:txBody>
          <a:bodyPr/>
          <a:lstStyle/>
          <a:p>
            <a:r>
              <a:rPr lang="en-US" dirty="0" smtClean="0"/>
              <a:t>Minus Tool</a:t>
            </a:r>
          </a:p>
          <a:p>
            <a:r>
              <a:rPr lang="en-US" dirty="0" smtClean="0"/>
              <a:t>March 27, 2009 minus July 8, 2009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497" y="1447800"/>
            <a:ext cx="6469075" cy="500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" y="685800"/>
            <a:ext cx="89832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047875" cy="42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2563817"/>
            <a:ext cx="5562600" cy="413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Output to Snow Survey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1447800"/>
            <a:ext cx="9106452" cy="4724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89046" y="1755058"/>
            <a:ext cx="16002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GIS </a:t>
            </a:r>
            <a:r>
              <a:rPr lang="en-US" sz="4400" dirty="0" smtClean="0"/>
              <a:t>Data </a:t>
            </a:r>
            <a:r>
              <a:rPr lang="en-US" sz="4400" dirty="0"/>
              <a:t>to Excel for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800600"/>
          </a:xfrm>
        </p:spPr>
        <p:txBody>
          <a:bodyPr/>
          <a:lstStyle/>
          <a:p>
            <a:r>
              <a:rPr lang="en-US" dirty="0" err="1"/>
              <a:t>Vinod</a:t>
            </a:r>
            <a:r>
              <a:rPr lang="en-US" dirty="0"/>
              <a:t> ground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Comparison of Tin </a:t>
            </a:r>
            <a:r>
              <a:rPr lang="en-US" dirty="0" err="1" smtClean="0"/>
              <a:t>LiDAR</a:t>
            </a:r>
            <a:r>
              <a:rPr lang="en-US" dirty="0" smtClean="0"/>
              <a:t> to Raster </a:t>
            </a:r>
            <a:r>
              <a:rPr lang="en-US" dirty="0" err="1" smtClean="0"/>
              <a:t>LiDAR</a:t>
            </a:r>
            <a:endParaRPr lang="en-US" dirty="0"/>
          </a:p>
          <a:p>
            <a:r>
              <a:rPr lang="en-US" dirty="0" smtClean="0"/>
              <a:t>Conversion from meters to inches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5342"/>
            <a:ext cx="6019799" cy="512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52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SNOTEL </a:t>
            </a:r>
            <a:r>
              <a:rPr lang="en-US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0"/>
            <a:ext cx="4495799" cy="3352800"/>
          </a:xfrm>
        </p:spPr>
        <p:txBody>
          <a:bodyPr/>
          <a:lstStyle/>
          <a:p>
            <a:r>
              <a:rPr lang="en-US" dirty="0" smtClean="0"/>
              <a:t>SNOTEL data: 24 hours</a:t>
            </a:r>
          </a:p>
          <a:p>
            <a:pPr lvl="1"/>
            <a:r>
              <a:rPr lang="en-US" dirty="0" smtClean="0"/>
              <a:t>96”</a:t>
            </a:r>
          </a:p>
          <a:p>
            <a:r>
              <a:rPr lang="en-US" dirty="0" err="1" smtClean="0"/>
              <a:t>LiDAR</a:t>
            </a:r>
            <a:endParaRPr lang="en-US" dirty="0" smtClean="0"/>
          </a:p>
          <a:p>
            <a:pPr lvl="1"/>
            <a:r>
              <a:rPr lang="en-US" dirty="0" smtClean="0"/>
              <a:t>95”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3381" y="1828800"/>
            <a:ext cx="3027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510" y="1219200"/>
            <a:ext cx="5791200" cy="16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9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TWDEF </a:t>
            </a:r>
            <a:r>
              <a:rPr lang="en-US" dirty="0" err="1" smtClean="0"/>
              <a:t>LiDAR</a:t>
            </a:r>
            <a:r>
              <a:rPr lang="en-US" dirty="0" smtClean="0"/>
              <a:t> accuracy. </a:t>
            </a:r>
          </a:p>
          <a:p>
            <a:r>
              <a:rPr lang="en-US" dirty="0" smtClean="0"/>
              <a:t>Accuracy requirements while using </a:t>
            </a:r>
            <a:r>
              <a:rPr lang="en-US" dirty="0" err="1" smtClean="0"/>
              <a:t>LiDAR</a:t>
            </a:r>
            <a:r>
              <a:rPr lang="en-US" dirty="0" smtClean="0"/>
              <a:t> data. </a:t>
            </a:r>
          </a:p>
          <a:p>
            <a:pPr lvl="1"/>
            <a:r>
              <a:rPr lang="en-US" dirty="0" smtClean="0"/>
              <a:t>0-9 </a:t>
            </a:r>
            <a:r>
              <a:rPr lang="en-US" dirty="0" smtClean="0"/>
              <a:t>inches</a:t>
            </a:r>
          </a:p>
          <a:p>
            <a:r>
              <a:rPr lang="en-US" dirty="0" smtClean="0"/>
              <a:t>Considerations while using TWDEF </a:t>
            </a:r>
            <a:r>
              <a:rPr lang="en-US" dirty="0" err="1" smtClean="0"/>
              <a:t>LiDAR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Reflection 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difference </a:t>
            </a:r>
            <a:endParaRPr lang="en-US" dirty="0" smtClean="0"/>
          </a:p>
          <a:p>
            <a:r>
              <a:rPr lang="en-US" dirty="0" err="1" smtClean="0"/>
              <a:t>LiDAR</a:t>
            </a:r>
            <a:r>
              <a:rPr lang="en-US" dirty="0" smtClean="0"/>
              <a:t> depth vs. SNOWTEL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Vinod</a:t>
            </a:r>
            <a:r>
              <a:rPr lang="en-US" sz="2400" dirty="0" smtClean="0"/>
              <a:t> </a:t>
            </a:r>
            <a:r>
              <a:rPr lang="en-US" sz="2400" dirty="0" err="1" smtClean="0"/>
              <a:t>Mahat</a:t>
            </a:r>
            <a:endParaRPr lang="en-US" sz="2400" dirty="0" smtClean="0"/>
          </a:p>
          <a:p>
            <a:r>
              <a:rPr lang="en-US" sz="2400" dirty="0" smtClean="0"/>
              <a:t>Dr. David </a:t>
            </a:r>
            <a:r>
              <a:rPr lang="en-US" sz="2400" dirty="0" err="1" smtClean="0"/>
              <a:t>Tarboton</a:t>
            </a:r>
            <a:endParaRPr lang="en-US" sz="2400" dirty="0" smtClean="0"/>
          </a:p>
          <a:p>
            <a:r>
              <a:rPr lang="en-US" sz="2400" dirty="0" err="1" smtClean="0"/>
              <a:t>Tseganeh</a:t>
            </a:r>
            <a:r>
              <a:rPr lang="en-US" sz="2400" dirty="0" smtClean="0"/>
              <a:t> </a:t>
            </a:r>
            <a:r>
              <a:rPr lang="en-US" sz="2400" dirty="0" err="1" smtClean="0"/>
              <a:t>Zekiewos</a:t>
            </a:r>
            <a:endParaRPr lang="en-US" sz="2400" dirty="0" smtClean="0"/>
          </a:p>
          <a:p>
            <a:r>
              <a:rPr lang="en-US" sz="2400" dirty="0" smtClean="0"/>
              <a:t>Brad Carter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33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Daniel Forest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flight data</a:t>
            </a:r>
          </a:p>
          <a:p>
            <a:pPr lvl="1"/>
            <a:r>
              <a:rPr lang="en-US" dirty="0" smtClean="0"/>
              <a:t>2008; March 28</a:t>
            </a:r>
            <a:r>
              <a:rPr lang="en-US" baseline="30000" dirty="0" smtClean="0"/>
              <a:t>th</a:t>
            </a:r>
            <a:r>
              <a:rPr lang="en-US" dirty="0" smtClean="0"/>
              <a:t>, April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2009; March 18</a:t>
            </a:r>
            <a:r>
              <a:rPr lang="en-US" baseline="30000" dirty="0" smtClean="0"/>
              <a:t>th</a:t>
            </a:r>
            <a:r>
              <a:rPr lang="en-US" dirty="0" smtClean="0"/>
              <a:t>, March 27</a:t>
            </a:r>
            <a:r>
              <a:rPr lang="en-US" baseline="30000" dirty="0" smtClean="0"/>
              <a:t>th</a:t>
            </a:r>
            <a:r>
              <a:rPr lang="en-US" dirty="0" smtClean="0"/>
              <a:t>, May 27</a:t>
            </a:r>
            <a:r>
              <a:rPr lang="en-US" baseline="30000" dirty="0" smtClean="0"/>
              <a:t>th</a:t>
            </a:r>
            <a:r>
              <a:rPr lang="en-US" dirty="0" smtClean="0"/>
              <a:t>, July 08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Process/ Method</a:t>
            </a:r>
          </a:p>
          <a:p>
            <a:r>
              <a:rPr lang="en-US" dirty="0" smtClean="0"/>
              <a:t>Model </a:t>
            </a:r>
            <a:r>
              <a:rPr lang="en-US" dirty="0" smtClean="0"/>
              <a:t>Builder to automate</a:t>
            </a:r>
            <a:endParaRPr lang="en-US" dirty="0" smtClean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Daniel Forest (TWDEF)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8660"/>
            <a:ext cx="3200246" cy="4648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Location: 30 miles Northeast of Logan, Utah</a:t>
            </a:r>
          </a:p>
          <a:p>
            <a:r>
              <a:rPr lang="en-US" sz="2400" dirty="0" smtClean="0"/>
              <a:t>TWDEF area of .78km^2 </a:t>
            </a:r>
          </a:p>
          <a:p>
            <a:r>
              <a:rPr lang="en-US" sz="2400" dirty="0" smtClean="0"/>
              <a:t>Elevation: 8600ft</a:t>
            </a:r>
          </a:p>
          <a:p>
            <a:r>
              <a:rPr lang="en-US" sz="2400" dirty="0" smtClean="0"/>
              <a:t>Watershed contributes to the Logan River and Bear Lake</a:t>
            </a:r>
          </a:p>
          <a:p>
            <a:r>
              <a:rPr lang="en-US" sz="2400" dirty="0" smtClean="0"/>
              <a:t>Vegetation</a:t>
            </a:r>
            <a:endParaRPr lang="en-US" sz="2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646" y="1371600"/>
            <a:ext cx="5786438" cy="44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Will TWDEF </a:t>
            </a:r>
            <a:r>
              <a:rPr lang="en-US" sz="2800" dirty="0" err="1" smtClean="0"/>
              <a:t>LiDAR</a:t>
            </a:r>
            <a:r>
              <a:rPr lang="en-US" sz="2800" dirty="0" smtClean="0"/>
              <a:t> data determine snow depth?</a:t>
            </a:r>
          </a:p>
          <a:p>
            <a:pPr lvl="1"/>
            <a:r>
              <a:rPr lang="en-US" sz="2400" dirty="0" smtClean="0"/>
              <a:t>Compare </a:t>
            </a:r>
            <a:r>
              <a:rPr lang="en-US" sz="2400" dirty="0" err="1" smtClean="0"/>
              <a:t>LiDAR</a:t>
            </a:r>
            <a:r>
              <a:rPr lang="en-US" sz="2400" dirty="0" smtClean="0"/>
              <a:t> data to field measurements of </a:t>
            </a:r>
            <a:r>
              <a:rPr lang="en-US" sz="2400" dirty="0" err="1" smtClean="0"/>
              <a:t>Vinod</a:t>
            </a:r>
            <a:r>
              <a:rPr lang="en-US" sz="2400" dirty="0" smtClean="0"/>
              <a:t> </a:t>
            </a:r>
            <a:r>
              <a:rPr lang="en-US" sz="2400" dirty="0" err="1" smtClean="0"/>
              <a:t>Mahat</a:t>
            </a:r>
            <a:endParaRPr lang="en-US" sz="2400" dirty="0" smtClean="0"/>
          </a:p>
          <a:p>
            <a:pPr lvl="1"/>
            <a:r>
              <a:rPr lang="en-US" sz="2400" dirty="0" smtClean="0"/>
              <a:t>Compare </a:t>
            </a:r>
            <a:r>
              <a:rPr lang="en-US" sz="2400" dirty="0" err="1" smtClean="0"/>
              <a:t>LiDAR</a:t>
            </a:r>
            <a:r>
              <a:rPr lang="en-US" sz="2400" dirty="0" smtClean="0"/>
              <a:t> depth to SNOWTEL data.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LiDAR</a:t>
            </a:r>
            <a:r>
              <a:rPr lang="en-US" dirty="0" smtClean="0"/>
              <a:t> Data Classification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704097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941257"/>
            <a:ext cx="6447155" cy="191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Survey &amp; SNOTEL Site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173706" cy="4800600"/>
          </a:xfrm>
        </p:spPr>
        <p:txBody>
          <a:bodyPr/>
          <a:lstStyle/>
          <a:p>
            <a:r>
              <a:rPr lang="en-US" dirty="0" smtClean="0"/>
              <a:t>21 snow survey points</a:t>
            </a:r>
          </a:p>
          <a:p>
            <a:pPr lvl="1"/>
            <a:r>
              <a:rPr lang="en-US" dirty="0" smtClean="0"/>
              <a:t>Visited every two weeks: 2007-2009</a:t>
            </a:r>
          </a:p>
          <a:p>
            <a:r>
              <a:rPr lang="en-US" dirty="0" smtClean="0"/>
              <a:t>Imagery Map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02306" y="1524000"/>
            <a:ext cx="6741694" cy="52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01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XYZ </a:t>
            </a:r>
            <a:r>
              <a:rPr lang="en-US" dirty="0"/>
              <a:t>D</a:t>
            </a:r>
            <a:r>
              <a:rPr lang="en-US" dirty="0" smtClean="0"/>
              <a:t>ata ArcGIS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752" y="1548581"/>
            <a:ext cx="2209800" cy="4800600"/>
          </a:xfrm>
        </p:spPr>
        <p:txBody>
          <a:bodyPr/>
          <a:lstStyle/>
          <a:p>
            <a:r>
              <a:rPr lang="en-US" dirty="0" smtClean="0"/>
              <a:t>March 27, 2009</a:t>
            </a:r>
          </a:p>
          <a:p>
            <a:r>
              <a:rPr lang="en-US" dirty="0" smtClean="0"/>
              <a:t>July 8, 2009</a:t>
            </a:r>
          </a:p>
          <a:p>
            <a:r>
              <a:rPr lang="en-US" dirty="0" smtClean="0"/>
              <a:t>XYZ Ground Classification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497" y="1371600"/>
            <a:ext cx="629241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0" y="1371600"/>
            <a:ext cx="2209800" cy="4572000"/>
          </a:xfrm>
        </p:spPr>
        <p:txBody>
          <a:bodyPr/>
          <a:lstStyle/>
          <a:p>
            <a:r>
              <a:rPr lang="en-US" dirty="0" smtClean="0"/>
              <a:t>Tin 3D Analyst Tool</a:t>
            </a:r>
          </a:p>
          <a:p>
            <a:r>
              <a:rPr lang="en-US" dirty="0" smtClean="0"/>
              <a:t>Point Cloud Density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460" y="1219200"/>
            <a:ext cx="689654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Raster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6" y="1524000"/>
            <a:ext cx="2394155" cy="4800600"/>
          </a:xfrm>
        </p:spPr>
        <p:txBody>
          <a:bodyPr/>
          <a:lstStyle/>
          <a:p>
            <a:r>
              <a:rPr lang="en-US" dirty="0" smtClean="0"/>
              <a:t>Tin to Raster 3D Analyst</a:t>
            </a:r>
          </a:p>
          <a:p>
            <a:r>
              <a:rPr lang="en-US" dirty="0" smtClean="0"/>
              <a:t>Ease Calculations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268265"/>
            <a:ext cx="6705600" cy="52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603</TotalTime>
  <Words>258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The Use of LiDAR Data to Analyze Snowpack with ArcGIS</vt:lpstr>
      <vt:lpstr>Outline</vt:lpstr>
      <vt:lpstr>Daniel Forest (TWDEF)</vt:lpstr>
      <vt:lpstr>Objectives</vt:lpstr>
      <vt:lpstr>LiDAR Data Classification</vt:lpstr>
      <vt:lpstr>Snow Survey &amp; SNOTEL Site Locations</vt:lpstr>
      <vt:lpstr>XYZ Data ArcGIS</vt:lpstr>
      <vt:lpstr>Tin</vt:lpstr>
      <vt:lpstr>Conversion to Raster</vt:lpstr>
      <vt:lpstr>Raster Difference</vt:lpstr>
      <vt:lpstr>Model Builder</vt:lpstr>
      <vt:lpstr>Value Output to Snow Survey Points</vt:lpstr>
      <vt:lpstr>GIS Data to Excel for Comparison</vt:lpstr>
      <vt:lpstr>SNOTEL Data Analysis</vt:lpstr>
      <vt:lpstr>Conclusion</vt:lpstr>
      <vt:lpstr>Acknowledgements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LiDAR Data to Extract Information for Analyzing Snowpack</dc:title>
  <dc:creator>Sam Tyler</dc:creator>
  <cp:lastModifiedBy>Sam Tyler</cp:lastModifiedBy>
  <cp:revision>27</cp:revision>
  <dcterms:created xsi:type="dcterms:W3CDTF">2013-12-02T19:04:20Z</dcterms:created>
  <dcterms:modified xsi:type="dcterms:W3CDTF">2013-12-03T15:20:06Z</dcterms:modified>
</cp:coreProperties>
</file>