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</p:sldMasterIdLst>
  <p:notesMasterIdLst>
    <p:notesMasterId r:id="rId27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1pPr>
    <a:lvl2pPr marL="2286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ctr" defTabSz="584200" rtl="0" fontAlgn="base" hangingPunct="0">
      <a:spcBef>
        <a:spcPct val="0"/>
      </a:spcBef>
      <a:spcAft>
        <a:spcPct val="0"/>
      </a:spcAft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6pPr>
    <a:lvl7pPr marL="27432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7pPr>
    <a:lvl8pPr marL="32004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8pPr>
    <a:lvl9pPr marL="3657600" algn="l" defTabSz="914400" rtl="0" eaLnBrk="1" latinLnBrk="0" hangingPunct="1">
      <a:defRPr sz="4000" kern="1200">
        <a:solidFill>
          <a:srgbClr val="FFFFFF"/>
        </a:solidFill>
        <a:latin typeface="Avenir" charset="0"/>
        <a:ea typeface="Avenir" charset="0"/>
        <a:cs typeface="Avenir" charset="0"/>
        <a:sym typeface="Aveni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62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smtClean="0">
                <a:sym typeface="Avenir" charset="0"/>
              </a:rPr>
              <a:t>Second level</a:t>
            </a:r>
          </a:p>
          <a:p>
            <a:pPr lvl="2"/>
            <a:r>
              <a:rPr lang="en-US" smtClean="0">
                <a:sym typeface="Avenir" charset="0"/>
              </a:rPr>
              <a:t>Third level</a:t>
            </a:r>
          </a:p>
          <a:p>
            <a:pPr lvl="3"/>
            <a:r>
              <a:rPr lang="en-US" smtClean="0">
                <a:sym typeface="Avenir" charset="0"/>
              </a:rPr>
              <a:t>Fourth level</a:t>
            </a:r>
          </a:p>
          <a:p>
            <a:pPr lvl="4"/>
            <a:r>
              <a:rPr lang="en-US" smtClean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3537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1pPr>
    <a:lvl2pPr marL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 name, </a:t>
            </a:r>
          </a:p>
          <a:p>
            <a:r>
              <a:rPr lang="en-US"/>
              <a:t>name of the report</a:t>
            </a:r>
          </a:p>
        </p:txBody>
      </p:sp>
    </p:spTree>
    <p:extLst>
      <p:ext uri="{BB962C8B-B14F-4D97-AF65-F5344CB8AC3E}">
        <p14:creationId xmlns:p14="http://schemas.microsoft.com/office/powerpoint/2010/main" val="4023148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Data points represent SWE depths at each SNOTEL site and volume of Spring inflow into PV res. from the corresponding year of measurement</a:t>
            </a:r>
          </a:p>
          <a:p>
            <a:pPr marL="228600" indent="-228600">
              <a:buFontTx/>
              <a:buChar char="•"/>
            </a:pPr>
            <a:r>
              <a:rPr lang="en-US"/>
              <a:t>Blue and dark green are single sites.  Blue points are yearly averages over all sites</a:t>
            </a:r>
          </a:p>
        </p:txBody>
      </p:sp>
    </p:spTree>
    <p:extLst>
      <p:ext uri="{BB962C8B-B14F-4D97-AF65-F5344CB8AC3E}">
        <p14:creationId xmlns:p14="http://schemas.microsoft.com/office/powerpoint/2010/main" val="77499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Similar to previous graph- x axis represents peak flow rate into PV res.  </a:t>
            </a:r>
          </a:p>
          <a:p>
            <a:pPr marL="228600" indent="-228600">
              <a:buFontTx/>
              <a:buChar char="•"/>
            </a:pPr>
            <a:r>
              <a:rPr lang="en-US"/>
              <a:t>From these plots, you could predict the peak flow and inflow volume based on the april 1 SWE</a:t>
            </a:r>
          </a:p>
          <a:p>
            <a:pPr marL="228600" indent="-228600">
              <a:buFontTx/>
              <a:buChar char="•"/>
            </a:pPr>
            <a:r>
              <a:rPr lang="en-US"/>
              <a:t>BUT - these relationships don’t capture the complexity of the land elevation</a:t>
            </a:r>
          </a:p>
        </p:txBody>
      </p:sp>
    </p:spTree>
    <p:extLst>
      <p:ext uri="{BB962C8B-B14F-4D97-AF65-F5344CB8AC3E}">
        <p14:creationId xmlns:p14="http://schemas.microsoft.com/office/powerpoint/2010/main" val="57905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So this is a relationship between SWE measurement and site elevation.   </a:t>
            </a:r>
          </a:p>
          <a:p>
            <a:pPr marL="228600" indent="-228600">
              <a:buFontTx/>
              <a:buChar char="•"/>
            </a:pPr>
            <a:r>
              <a:rPr lang="en-US"/>
              <a:t>each color reps a different year’s data</a:t>
            </a:r>
          </a:p>
          <a:p>
            <a:pPr marL="228600" indent="-228600">
              <a:buFontTx/>
              <a:buChar char="•"/>
            </a:pPr>
            <a:r>
              <a:rPr lang="en-US"/>
              <a:t>linear regression best fit line fit for each years data to produce equations (one is shown)</a:t>
            </a:r>
          </a:p>
        </p:txBody>
      </p:sp>
    </p:spTree>
    <p:extLst>
      <p:ext uri="{BB962C8B-B14F-4D97-AF65-F5344CB8AC3E}">
        <p14:creationId xmlns:p14="http://schemas.microsoft.com/office/powerpoint/2010/main" val="352130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In ArcMap the DEM was used to produce a raster dataset of snowfall depth across the entire watershed.  </a:t>
            </a:r>
          </a:p>
          <a:p>
            <a:pPr marL="228600" indent="-228600">
              <a:buFontTx/>
              <a:buChar char="•"/>
            </a:pPr>
            <a:r>
              <a:rPr lang="en-US"/>
              <a:t>Using Map Algebra and the Raster Calculator the equations from the previous graph were used to output SWE depths as a function of elevation</a:t>
            </a:r>
          </a:p>
          <a:p>
            <a:pPr marL="228600" indent="-228600">
              <a:buFontTx/>
              <a:buChar char="•"/>
            </a:pPr>
            <a:r>
              <a:rPr lang="en-US"/>
              <a:t>This is April 1, 2011.  Lighter values are deeper SWE levels</a:t>
            </a:r>
          </a:p>
        </p:txBody>
      </p:sp>
    </p:spTree>
    <p:extLst>
      <p:ext uri="{BB962C8B-B14F-4D97-AF65-F5344CB8AC3E}">
        <p14:creationId xmlns:p14="http://schemas.microsoft.com/office/powerpoint/2010/main" val="4823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Similarly, SNODAS data for the western US was extracted over the watershed area.</a:t>
            </a:r>
          </a:p>
          <a:p>
            <a:pPr marL="228600" indent="-228600">
              <a:buFontTx/>
              <a:buChar char="•"/>
            </a:pPr>
            <a:r>
              <a:rPr lang="en-US"/>
              <a:t>Year 2011 - Green represents higher levels.  Areas with no data are clear. </a:t>
            </a:r>
          </a:p>
          <a:p>
            <a:pPr marL="228600" indent="-228600">
              <a:buFontTx/>
              <a:buChar char="•"/>
            </a:pPr>
            <a:r>
              <a:rPr lang="en-US"/>
              <a:t>Mean SWE depth was obtained from the layers in ArcMap</a:t>
            </a:r>
          </a:p>
        </p:txBody>
      </p:sp>
    </p:spTree>
    <p:extLst>
      <p:ext uri="{BB962C8B-B14F-4D97-AF65-F5344CB8AC3E}">
        <p14:creationId xmlns:p14="http://schemas.microsoft.com/office/powerpoint/2010/main" val="2384991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Plot of calculated volume of SWE in acre-ft in watershed on april 1 over each year studied.  </a:t>
            </a:r>
          </a:p>
          <a:p>
            <a:pPr marL="228600" indent="-228600">
              <a:buFontTx/>
              <a:buChar char="•"/>
            </a:pPr>
            <a:r>
              <a:rPr lang="en-US"/>
              <a:t>different methods</a:t>
            </a:r>
          </a:p>
          <a:p>
            <a:pPr marL="228600" indent="-228600">
              <a:buFontTx/>
              <a:buChar char="•"/>
            </a:pPr>
            <a:r>
              <a:rPr lang="en-US"/>
              <a:t>Blue line represents PV inflow volume each year. [this is for comparison only - different orders of magnitude - SWE only 1% of inflow total)</a:t>
            </a:r>
          </a:p>
          <a:p>
            <a:pPr marL="228600" indent="-228600">
              <a:buFontTx/>
              <a:buChar char="•"/>
            </a:pPr>
            <a:r>
              <a:rPr lang="en-US"/>
              <a:t>shows direct correlations and best methods</a:t>
            </a:r>
          </a:p>
        </p:txBody>
      </p:sp>
    </p:spTree>
    <p:extLst>
      <p:ext uri="{BB962C8B-B14F-4D97-AF65-F5344CB8AC3E}">
        <p14:creationId xmlns:p14="http://schemas.microsoft.com/office/powerpoint/2010/main" val="4077380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different units for Pink line (cfs vs acre-ft) For comparison purposes</a:t>
            </a:r>
          </a:p>
        </p:txBody>
      </p:sp>
    </p:spTree>
    <p:extLst>
      <p:ext uri="{BB962C8B-B14F-4D97-AF65-F5344CB8AC3E}">
        <p14:creationId xmlns:p14="http://schemas.microsoft.com/office/powerpoint/2010/main" val="375614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measurements could have errors that affect outcomes</a:t>
            </a:r>
          </a:p>
          <a:p>
            <a:r>
              <a:rPr lang="en-US"/>
              <a:t>Trendlines- some years data did not create linear regression best fit lines that lead to accurate SWE volume estimates</a:t>
            </a:r>
          </a:p>
        </p:txBody>
      </p:sp>
    </p:spTree>
    <p:extLst>
      <p:ext uri="{BB962C8B-B14F-4D97-AF65-F5344CB8AC3E}">
        <p14:creationId xmlns:p14="http://schemas.microsoft.com/office/powerpoint/2010/main" val="304231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Talk about PV reservoir.  Res.  built for 2 main purposes: 1.  Flood Control (done thru controlling releases)  2 waters supply ( inflows &lt; outflows, extra volume in pool)  </a:t>
            </a:r>
          </a:p>
          <a:p>
            <a:pPr marL="228600" indent="-228600">
              <a:buFontTx/>
              <a:buChar char="•"/>
            </a:pPr>
            <a:r>
              <a:rPr lang="en-US"/>
              <a:t>complex system of objectives, constraints and  operations</a:t>
            </a:r>
          </a:p>
          <a:p>
            <a:pPr marL="457200" lvl="1" indent="-228600">
              <a:buFontTx/>
              <a:buChar char="•"/>
            </a:pPr>
            <a:r>
              <a:rPr lang="en-US"/>
              <a:t>operators use hydrologic modeling &amp; analysis to predict runoff flows</a:t>
            </a:r>
          </a:p>
          <a:p>
            <a:pPr marL="685800" lvl="2" indent="-228600">
              <a:buFontTx/>
              <a:buChar char="•"/>
            </a:pPr>
            <a:r>
              <a:rPr lang="en-US"/>
              <a:t>prevent flooding in wet years or retain storage to meet demands in dry years</a:t>
            </a:r>
          </a:p>
        </p:txBody>
      </p:sp>
    </p:spTree>
    <p:extLst>
      <p:ext uri="{BB962C8B-B14F-4D97-AF65-F5344CB8AC3E}">
        <p14:creationId xmlns:p14="http://schemas.microsoft.com/office/powerpoint/2010/main" val="54787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Char char="•"/>
            </a:pPr>
            <a:r>
              <a:rPr lang="en-US"/>
              <a:t>Aid res. ops in forecasting floods and dry years thru snowpack levels analysis</a:t>
            </a:r>
          </a:p>
          <a:p>
            <a:pPr marL="228600" indent="-228600">
              <a:buFontTx/>
              <a:buChar char="•"/>
            </a:pPr>
            <a:r>
              <a:rPr lang="en-US"/>
              <a:t>SP levels related to inflows - both volume and peak flow rate </a:t>
            </a:r>
          </a:p>
          <a:p>
            <a:pPr marL="228600" indent="-228600">
              <a:buFontTx/>
              <a:buChar char="•"/>
            </a:pPr>
            <a:r>
              <a:rPr lang="en-US"/>
              <a:t>pool levels decreased in order to store the excess flow</a:t>
            </a:r>
          </a:p>
        </p:txBody>
      </p:sp>
    </p:spTree>
    <p:extLst>
      <p:ext uri="{BB962C8B-B14F-4D97-AF65-F5344CB8AC3E}">
        <p14:creationId xmlns:p14="http://schemas.microsoft.com/office/powerpoint/2010/main" val="138676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DEM created with delineated flow paths in the Ogden River Watershed.</a:t>
            </a:r>
          </a:p>
        </p:txBody>
      </p:sp>
    </p:spTree>
    <p:extLst>
      <p:ext uri="{BB962C8B-B14F-4D97-AF65-F5344CB8AC3E}">
        <p14:creationId xmlns:p14="http://schemas.microsoft.com/office/powerpoint/2010/main" val="68468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Reservoir operations data obtained from USBR</a:t>
            </a:r>
          </a:p>
        </p:txBody>
      </p:sp>
    </p:spTree>
    <p:extLst>
      <p:ext uri="{BB962C8B-B14F-4D97-AF65-F5344CB8AC3E}">
        <p14:creationId xmlns:p14="http://schemas.microsoft.com/office/powerpoint/2010/main" val="260714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SNOTEL input data to obtain forecast seasonal inflow</a:t>
            </a:r>
          </a:p>
        </p:txBody>
      </p:sp>
    </p:spTree>
    <p:extLst>
      <p:ext uri="{BB962C8B-B14F-4D97-AF65-F5344CB8AC3E}">
        <p14:creationId xmlns:p14="http://schemas.microsoft.com/office/powerpoint/2010/main" val="2326965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locations of the SNOTEL sites near the study area</a:t>
            </a:r>
          </a:p>
        </p:txBody>
      </p:sp>
    </p:spTree>
    <p:extLst>
      <p:ext uri="{BB962C8B-B14F-4D97-AF65-F5344CB8AC3E}">
        <p14:creationId xmlns:p14="http://schemas.microsoft.com/office/powerpoint/2010/main" val="106950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on the right is the raster dataset overlay- green values here represent greater SWE depths</a:t>
            </a:r>
          </a:p>
        </p:txBody>
      </p:sp>
    </p:spTree>
    <p:extLst>
      <p:ext uri="{BB962C8B-B14F-4D97-AF65-F5344CB8AC3E}">
        <p14:creationId xmlns:p14="http://schemas.microsoft.com/office/powerpoint/2010/main" val="333776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input: SWE leves</a:t>
            </a:r>
          </a:p>
          <a:p>
            <a:r>
              <a:rPr lang="en-US"/>
              <a:t>output: Res inflows </a:t>
            </a:r>
          </a:p>
        </p:txBody>
      </p:sp>
    </p:spTree>
    <p:extLst>
      <p:ext uri="{BB962C8B-B14F-4D97-AF65-F5344CB8AC3E}">
        <p14:creationId xmlns:p14="http://schemas.microsoft.com/office/powerpoint/2010/main" val="164646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3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5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609600"/>
            <a:ext cx="2925762" cy="810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609600"/>
            <a:ext cx="8624888" cy="810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16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49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2819400"/>
            <a:ext cx="2463800" cy="605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2819400"/>
            <a:ext cx="2463800" cy="605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7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9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3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06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21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4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70400" y="609600"/>
            <a:ext cx="1270000" cy="826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609600"/>
            <a:ext cx="3657600" cy="826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8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92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06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152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508000"/>
            <a:ext cx="5765800" cy="5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8000"/>
            <a:ext cx="5765800" cy="50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49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22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14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27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8860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260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878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95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3400" y="508000"/>
            <a:ext cx="2921000" cy="195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508000"/>
            <a:ext cx="8610600" cy="195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20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25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36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219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2019300"/>
            <a:ext cx="5765800" cy="671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019300"/>
            <a:ext cx="5765800" cy="671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3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7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9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31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468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44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551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3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3400" y="609600"/>
            <a:ext cx="2921000" cy="812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609600"/>
            <a:ext cx="8610600" cy="812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821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66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075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61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9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5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645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9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5261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98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01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7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176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3416300"/>
            <a:ext cx="57658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416300"/>
            <a:ext cx="576580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9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88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00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8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845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106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537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81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3400" y="3416300"/>
            <a:ext cx="2921000" cy="309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3416300"/>
            <a:ext cx="8610600" cy="309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06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01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26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660400" y="609600"/>
            <a:ext cx="116840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Avenir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9pPr>
    </p:titleStyle>
    <p:bodyStyle>
      <a:lvl1pPr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1pPr>
      <a:lvl2pPr marL="228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2pPr>
      <a:lvl3pPr marL="457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3pPr>
      <a:lvl4pPr marL="685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4pPr>
      <a:lvl5pPr marL="9144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660400" y="609600"/>
            <a:ext cx="50800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660400" y="2819400"/>
            <a:ext cx="5080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smtClean="0">
                <a:sym typeface="Avenir" charset="0"/>
              </a:rPr>
              <a:t>Second level</a:t>
            </a:r>
          </a:p>
          <a:p>
            <a:pPr lvl="2"/>
            <a:r>
              <a:rPr lang="en-US" smtClean="0">
                <a:sym typeface="Avenir" charset="0"/>
              </a:rPr>
              <a:t>Third level</a:t>
            </a:r>
          </a:p>
          <a:p>
            <a:pPr lvl="3"/>
            <a:r>
              <a:rPr lang="en-US" smtClean="0">
                <a:sym typeface="Avenir" charset="0"/>
              </a:rPr>
              <a:t>Fourth level</a:t>
            </a:r>
          </a:p>
          <a:p>
            <a:pPr lvl="4"/>
            <a:r>
              <a:rPr lang="en-US" smtClean="0">
                <a:sym typeface="Aveni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Avenir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9pPr>
    </p:titleStyle>
    <p:bodyStyle>
      <a:lvl1pPr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1pPr>
      <a:lvl2pPr marL="228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2pPr>
      <a:lvl3pPr marL="457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3pPr>
      <a:lvl4pPr marL="685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4pPr>
      <a:lvl5pPr marL="9144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660400" y="1003300"/>
            <a:ext cx="1168400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/>
          </p:cNvSpPr>
          <p:nvPr>
            <p:ph type="body" idx="1"/>
          </p:nvPr>
        </p:nvSpPr>
        <p:spPr bwMode="auto">
          <a:xfrm>
            <a:off x="660400" y="508000"/>
            <a:ext cx="11684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smtClean="0">
                <a:sym typeface="Avenir" charset="0"/>
              </a:rPr>
              <a:t>Second level</a:t>
            </a:r>
          </a:p>
          <a:p>
            <a:pPr lvl="2"/>
            <a:r>
              <a:rPr lang="en-US" smtClean="0">
                <a:sym typeface="Avenir" charset="0"/>
              </a:rPr>
              <a:t>Third level</a:t>
            </a:r>
          </a:p>
          <a:p>
            <a:pPr lvl="3"/>
            <a:r>
              <a:rPr lang="en-US" smtClean="0">
                <a:sym typeface="Avenir" charset="0"/>
              </a:rPr>
              <a:t>Fourth level</a:t>
            </a:r>
          </a:p>
          <a:p>
            <a:pPr lvl="4"/>
            <a:r>
              <a:rPr lang="en-US" smtClean="0">
                <a:sym typeface="Aveni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Avenir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9pPr>
    </p:titleStyle>
    <p:bodyStyle>
      <a:lvl1pPr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1pPr>
      <a:lvl2pPr marL="228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2pPr>
      <a:lvl3pPr marL="457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3pPr>
      <a:lvl4pPr marL="685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4pPr>
      <a:lvl5pPr marL="9144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/>
          </p:cNvSpPr>
          <p:nvPr>
            <p:ph type="title"/>
          </p:nvPr>
        </p:nvSpPr>
        <p:spPr bwMode="auto">
          <a:xfrm>
            <a:off x="660400" y="609600"/>
            <a:ext cx="116840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/>
          </p:cNvSpPr>
          <p:nvPr>
            <p:ph type="body" idx="1"/>
          </p:nvPr>
        </p:nvSpPr>
        <p:spPr bwMode="auto">
          <a:xfrm>
            <a:off x="660400" y="2019300"/>
            <a:ext cx="11684000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smtClean="0">
                <a:sym typeface="Avenir" charset="0"/>
              </a:rPr>
              <a:t>Second level</a:t>
            </a:r>
          </a:p>
          <a:p>
            <a:pPr lvl="2"/>
            <a:r>
              <a:rPr lang="en-US" smtClean="0">
                <a:sym typeface="Avenir" charset="0"/>
              </a:rPr>
              <a:t>Third level</a:t>
            </a:r>
          </a:p>
          <a:p>
            <a:pPr lvl="3"/>
            <a:r>
              <a:rPr lang="en-US" smtClean="0">
                <a:sym typeface="Avenir" charset="0"/>
              </a:rPr>
              <a:t>Fourth level</a:t>
            </a:r>
          </a:p>
          <a:p>
            <a:pPr lvl="4"/>
            <a:r>
              <a:rPr lang="en-US" smtClean="0">
                <a:sym typeface="Aveni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Avenir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9pPr>
    </p:titleStyle>
    <p:bodyStyle>
      <a:lvl1pPr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1pPr>
      <a:lvl2pPr marL="228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2pPr>
      <a:lvl3pPr marL="457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3pPr>
      <a:lvl4pPr marL="685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4pPr>
      <a:lvl5pPr marL="9144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Avenir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9pPr>
    </p:titleStyle>
    <p:bodyStyle>
      <a:lvl1pPr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1pPr>
      <a:lvl2pPr marL="228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2pPr>
      <a:lvl3pPr marL="457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3pPr>
      <a:lvl4pPr marL="685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4pPr>
      <a:lvl5pPr marL="9144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/>
          </p:cNvSpPr>
          <p:nvPr>
            <p:ph type="title"/>
          </p:nvPr>
        </p:nvSpPr>
        <p:spPr bwMode="auto">
          <a:xfrm>
            <a:off x="660400" y="4292600"/>
            <a:ext cx="116840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/>
          </p:cNvSpPr>
          <p:nvPr>
            <p:ph type="body" idx="1"/>
          </p:nvPr>
        </p:nvSpPr>
        <p:spPr bwMode="auto">
          <a:xfrm>
            <a:off x="660400" y="3416300"/>
            <a:ext cx="116840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venir" charset="0"/>
              </a:rPr>
              <a:t>Click to edit Master text styles</a:t>
            </a:r>
          </a:p>
          <a:p>
            <a:pPr lvl="1"/>
            <a:r>
              <a:rPr lang="en-US" smtClean="0">
                <a:sym typeface="Avenir" charset="0"/>
              </a:rPr>
              <a:t>Second level</a:t>
            </a:r>
          </a:p>
          <a:p>
            <a:pPr lvl="2"/>
            <a:r>
              <a:rPr lang="en-US" smtClean="0">
                <a:sym typeface="Avenir" charset="0"/>
              </a:rPr>
              <a:t>Third level</a:t>
            </a:r>
          </a:p>
          <a:p>
            <a:pPr lvl="3"/>
            <a:r>
              <a:rPr lang="en-US" smtClean="0">
                <a:sym typeface="Avenir" charset="0"/>
              </a:rPr>
              <a:t>Fourth level</a:t>
            </a:r>
          </a:p>
          <a:p>
            <a:pPr lvl="4"/>
            <a:r>
              <a:rPr lang="en-US" smtClean="0">
                <a:sym typeface="Avenir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+mj-lt"/>
          <a:ea typeface="+mj-ea"/>
          <a:cs typeface="+mj-cs"/>
          <a:sym typeface="Avenir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200">
          <a:solidFill>
            <a:srgbClr val="FFFFFF"/>
          </a:solidFill>
          <a:latin typeface="Avenir" charset="0"/>
          <a:ea typeface="Avenir" charset="0"/>
          <a:cs typeface="Avenir" charset="0"/>
          <a:sym typeface="Avenir" charset="0"/>
        </a:defRPr>
      </a:lvl9pPr>
    </p:titleStyle>
    <p:bodyStyle>
      <a:lvl1pPr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1pPr>
      <a:lvl2pPr marL="228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2pPr>
      <a:lvl3pPr marL="457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3pPr>
      <a:lvl4pPr marL="685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4pPr>
      <a:lvl5pPr marL="9144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Avenir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br.go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nsidc.org" TargetMode="External"/><Relationship Id="rId4" Type="http://schemas.openxmlformats.org/officeDocument/2006/relationships/hyperlink" Target="http://www.wcc.nrcs.usda.gov/snote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nps.g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60400" y="4292600"/>
            <a:ext cx="11682413" cy="2222500"/>
          </a:xfrm>
        </p:spPr>
        <p:txBody>
          <a:bodyPr/>
          <a:lstStyle/>
          <a:p>
            <a:pPr defTabSz="384175"/>
            <a:r>
              <a:rPr lang="en-US" sz="4000"/>
              <a:t>OGDEN RIVER FLOOD FORECASTING USING SNOWPACK LEVELS</a:t>
            </a:r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400" y="6497638"/>
            <a:ext cx="11682413" cy="18446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rgbClr val="55D7FF"/>
                </a:solidFill>
              </a:rPr>
              <a:t>PREPARED BY: MICHAEL BUDGE	</a:t>
            </a:r>
          </a:p>
          <a:p>
            <a:pPr>
              <a:spcBef>
                <a:spcPct val="0"/>
              </a:spcBef>
            </a:pPr>
            <a:r>
              <a:rPr lang="en-US" sz="2400">
                <a:solidFill>
                  <a:srgbClr val="55D7FF"/>
                </a:solidFill>
              </a:rPr>
              <a:t>CEE 6440		</a:t>
            </a:r>
          </a:p>
          <a:p>
            <a:pPr>
              <a:spcBef>
                <a:spcPct val="0"/>
              </a:spcBef>
            </a:pPr>
            <a:r>
              <a:rPr lang="en-US" sz="2400">
                <a:solidFill>
                  <a:srgbClr val="55D7FF"/>
                </a:solidFill>
              </a:rPr>
              <a:t>GIS IN WATER RESOURCES </a:t>
            </a:r>
          </a:p>
          <a:p>
            <a:pPr>
              <a:spcBef>
                <a:spcPct val="0"/>
              </a:spcBef>
            </a:pPr>
            <a:r>
              <a:rPr lang="en-US" sz="2400">
                <a:solidFill>
                  <a:srgbClr val="55D7FF"/>
                </a:solidFill>
              </a:rPr>
              <a:t>FALL 2013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660400" y="609600"/>
            <a:ext cx="11682413" cy="1422400"/>
          </a:xfrm>
        </p:spPr>
        <p:txBody>
          <a:bodyPr/>
          <a:lstStyle/>
          <a:p>
            <a:pPr defTabSz="577850"/>
            <a:r>
              <a:rPr lang="en-US" sz="4400"/>
              <a:t>METHODS: SNOW DATA SOURCES</a:t>
            </a:r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400" y="2025650"/>
            <a:ext cx="11682413" cy="6716713"/>
          </a:xfrm>
        </p:spPr>
        <p:txBody>
          <a:bodyPr/>
          <a:lstStyle/>
          <a:p>
            <a:pPr marL="711200" indent="-711200">
              <a:buFontTx/>
              <a:buAutoNum type="arabicPeriod"/>
            </a:pPr>
            <a:r>
              <a:rPr lang="en-US" dirty="0"/>
              <a:t>April 1 SWE from </a:t>
            </a:r>
            <a:r>
              <a:rPr lang="en-US" dirty="0">
                <a:solidFill>
                  <a:srgbClr val="42AAC9"/>
                </a:solidFill>
              </a:rPr>
              <a:t>one</a:t>
            </a:r>
            <a:r>
              <a:rPr lang="en-US" dirty="0"/>
              <a:t> SNOTEL site</a:t>
            </a:r>
          </a:p>
          <a:p>
            <a:pPr marL="711200" indent="-711200">
              <a:buFontTx/>
              <a:buAutoNum type="arabicPeriod"/>
            </a:pPr>
            <a:r>
              <a:rPr lang="en-US" dirty="0"/>
              <a:t>SWE averaged over </a:t>
            </a:r>
            <a:r>
              <a:rPr lang="en-US" dirty="0">
                <a:solidFill>
                  <a:srgbClr val="42AAC9"/>
                </a:solidFill>
              </a:rPr>
              <a:t>6</a:t>
            </a:r>
            <a:r>
              <a:rPr lang="en-US" dirty="0"/>
              <a:t> SNOTEL sites near the watershed</a:t>
            </a:r>
          </a:p>
          <a:p>
            <a:pPr marL="711200" indent="-711200">
              <a:buFontTx/>
              <a:buAutoNum type="arabicPeriod"/>
            </a:pPr>
            <a:r>
              <a:rPr lang="en-US" dirty="0"/>
              <a:t>SWE estimated from the </a:t>
            </a:r>
            <a:r>
              <a:rPr lang="en-US" dirty="0">
                <a:solidFill>
                  <a:srgbClr val="42AAC9"/>
                </a:solidFill>
              </a:rPr>
              <a:t>SNOTEL</a:t>
            </a:r>
            <a:r>
              <a:rPr lang="en-US" dirty="0"/>
              <a:t> SWE and elevation using the </a:t>
            </a:r>
            <a:r>
              <a:rPr lang="en-US" dirty="0">
                <a:solidFill>
                  <a:srgbClr val="42AAC9"/>
                </a:solidFill>
              </a:rPr>
              <a:t>DEM elevations</a:t>
            </a:r>
            <a:r>
              <a:rPr lang="en-US" dirty="0"/>
              <a:t> in the watershed</a:t>
            </a:r>
          </a:p>
          <a:p>
            <a:pPr marL="711200" indent="-711200">
              <a:buFontTx/>
              <a:buAutoNum type="arabicPeriod"/>
            </a:pPr>
            <a:r>
              <a:rPr lang="en-US" dirty="0"/>
              <a:t>SWE estimated from </a:t>
            </a:r>
            <a:r>
              <a:rPr lang="en-US" dirty="0">
                <a:solidFill>
                  <a:srgbClr val="42AAC9"/>
                </a:solidFill>
              </a:rPr>
              <a:t>SNODAS</a:t>
            </a:r>
            <a:r>
              <a:rPr lang="en-US" dirty="0"/>
              <a:t> dataset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658813" y="1408113"/>
          <a:ext cx="11685587" cy="801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Object 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1408113"/>
                        <a:ext cx="11685587" cy="801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698500" y="1320800"/>
          <a:ext cx="11606213" cy="809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Object 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1320800"/>
                        <a:ext cx="11606213" cy="809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266700" y="836613"/>
          <a:ext cx="12469813" cy="807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Object 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836613"/>
                        <a:ext cx="12469813" cy="807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WE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b="1469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660400" y="609600"/>
            <a:ext cx="11682413" cy="1422400"/>
          </a:xfrm>
        </p:spPr>
        <p:txBody>
          <a:bodyPr/>
          <a:lstStyle/>
          <a:p>
            <a:endParaRPr lang="en-US" sz="4500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400" y="2019300"/>
            <a:ext cx="11682413" cy="6716713"/>
          </a:xfrm>
        </p:spPr>
        <p:txBody>
          <a:bodyPr/>
          <a:lstStyle/>
          <a:p>
            <a:pPr marL="469900" indent="-469900">
              <a:buClr>
                <a:srgbClr val="646464"/>
              </a:buClr>
              <a:buSzPct val="90000"/>
              <a:buFontTx/>
              <a:buChar char="•"/>
            </a:pPr>
            <a:endParaRPr lang="en-US"/>
          </a:p>
        </p:txBody>
      </p:sp>
      <p:pic>
        <p:nvPicPr>
          <p:cNvPr id="35843" name="Picture 3" descr="SNODAS Bilin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050"/>
            <a:ext cx="13004800" cy="1004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506413" y="668338"/>
          <a:ext cx="11787187" cy="882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Object 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668338"/>
                        <a:ext cx="11787187" cy="882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493713" y="668338"/>
          <a:ext cx="11787187" cy="882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Chart" r:id="rId4" imgW="0" imgH="0" progId="MSGraph.Chart.8">
                  <p:embed/>
                </p:oleObj>
              </mc:Choice>
              <mc:Fallback>
                <p:oleObj name="Chart" r:id="rId4" imgW="0" imgH="0" progId="MSGraph.Chart.8">
                  <p:embed/>
                  <p:pic>
                    <p:nvPicPr>
                      <p:cNvPr id="0" name="Object 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668338"/>
                        <a:ext cx="11787187" cy="882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60400" y="609600"/>
            <a:ext cx="11682413" cy="1422400"/>
          </a:xfrm>
        </p:spPr>
        <p:txBody>
          <a:bodyPr/>
          <a:lstStyle/>
          <a:p>
            <a:r>
              <a:rPr lang="en-US" sz="4500"/>
              <a:t>UNCERTAINTY</a:t>
            </a:r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400" y="2025650"/>
            <a:ext cx="11682413" cy="6716713"/>
          </a:xfrm>
        </p:spPr>
        <p:txBody>
          <a:bodyPr/>
          <a:lstStyle/>
          <a:p>
            <a:pPr marL="469900" indent="-469900">
              <a:buClr>
                <a:srgbClr val="646464"/>
              </a:buClr>
              <a:buSzPct val="90000"/>
              <a:buFontTx/>
              <a:buChar char="•"/>
            </a:pPr>
            <a:r>
              <a:rPr lang="en-US"/>
              <a:t>errors in input data / measurement</a:t>
            </a:r>
          </a:p>
          <a:p>
            <a:pPr marL="469900" indent="-469900">
              <a:buClr>
                <a:srgbClr val="646464"/>
              </a:buClr>
              <a:buSzPct val="90000"/>
              <a:buFontTx/>
              <a:buChar char="•"/>
            </a:pPr>
            <a:r>
              <a:rPr lang="en-US"/>
              <a:t>fitting trend lines in graphs for raster equations</a:t>
            </a:r>
          </a:p>
          <a:p>
            <a:pPr marL="469900" indent="-469900">
              <a:buClr>
                <a:srgbClr val="646464"/>
              </a:buClr>
              <a:buSzPct val="90000"/>
              <a:buFontTx/>
              <a:buChar char="•"/>
            </a:pPr>
            <a:r>
              <a:rPr lang="en-US"/>
              <a:t>models do not perfectly represent reality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bldLvl="5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ineview Reservoir From High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42621"/>
          <a:stretch>
            <a:fillRect/>
          </a:stretch>
        </p:blipFill>
        <p:spPr bwMode="auto">
          <a:xfrm>
            <a:off x="6527800" y="0"/>
            <a:ext cx="6502400" cy="975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620713"/>
            <a:ext cx="5080000" cy="1395412"/>
          </a:xfrm>
        </p:spPr>
        <p:txBody>
          <a:bodyPr/>
          <a:lstStyle/>
          <a:p>
            <a:pPr defTabSz="396875"/>
            <a:r>
              <a:rPr lang="en-US" sz="3000"/>
              <a:t>CONCLUSION &amp; RECOMMENDATIONS</a:t>
            </a: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2825750"/>
            <a:ext cx="5080000" cy="6056313"/>
          </a:xfrm>
        </p:spPr>
        <p:txBody>
          <a:bodyPr/>
          <a:lstStyle/>
          <a:p>
            <a:pPr>
              <a:spcBef>
                <a:spcPts val="3200"/>
              </a:spcBef>
            </a:pPr>
            <a:r>
              <a:rPr lang="en-US" sz="3000" u="sng" dirty="0">
                <a:solidFill>
                  <a:srgbClr val="55D7FF"/>
                </a:solidFill>
              </a:rPr>
              <a:t>Flooding</a:t>
            </a:r>
            <a:r>
              <a:rPr lang="en-US" sz="3000" dirty="0"/>
              <a:t>: Estimating SWE depth from SNODAS data was the best predator of peak flow</a:t>
            </a:r>
          </a:p>
          <a:p>
            <a:pPr>
              <a:spcBef>
                <a:spcPts val="3200"/>
              </a:spcBef>
            </a:pPr>
            <a:r>
              <a:rPr lang="en-US" sz="3000" u="sng" dirty="0">
                <a:solidFill>
                  <a:srgbClr val="55D7FF"/>
                </a:solidFill>
              </a:rPr>
              <a:t>Water Supply</a:t>
            </a:r>
            <a:r>
              <a:rPr lang="en-US" sz="3000" dirty="0"/>
              <a:t>: Estimating SWE using SNOTEL data and the DEM elevations was the best predictor of inflow volume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Pineview Reservoir From Highw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988" y="-11113"/>
            <a:ext cx="17376776" cy="977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hl ph 1202b1fd22it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9" t="8432" r="15584" b="44"/>
          <a:stretch>
            <a:fillRect/>
          </a:stretch>
        </p:blipFill>
        <p:spPr bwMode="auto">
          <a:xfrm>
            <a:off x="6521450" y="0"/>
            <a:ext cx="65024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620713"/>
            <a:ext cx="5080000" cy="1395412"/>
          </a:xfrm>
        </p:spPr>
        <p:txBody>
          <a:bodyPr/>
          <a:lstStyle/>
          <a:p>
            <a:pPr algn="ctr"/>
            <a:r>
              <a:rPr lang="en-US" sz="4500"/>
              <a:t>SOURCES</a:t>
            </a: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2681288"/>
            <a:ext cx="5080000" cy="6057900"/>
          </a:xfrm>
        </p:spPr>
        <p:txBody>
          <a:bodyPr/>
          <a:lstStyle/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/>
              <a:t>US Bureau of Reclamation </a:t>
            </a:r>
            <a:r>
              <a:rPr lang="en-US" sz="3000" u="sng">
                <a:hlinkClick r:id="rId3"/>
              </a:rPr>
              <a:t>www.usbr.gov</a:t>
            </a:r>
            <a:endParaRPr lang="en-US" sz="3000"/>
          </a:p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/>
              <a:t>Natural Resources Conservation Service SNOTEL </a:t>
            </a:r>
            <a:r>
              <a:rPr lang="en-US" sz="3000" u="sng">
                <a:hlinkClick r:id="rId4"/>
              </a:rPr>
              <a:t>www.wcc.nrcs.usda.gov/snotel</a:t>
            </a:r>
            <a:endParaRPr lang="en-US" sz="3000"/>
          </a:p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/>
              <a:t>National Snow &amp; Ice Data Center </a:t>
            </a:r>
            <a:r>
              <a:rPr lang="en-US" sz="3000" u="sng">
                <a:hlinkClick r:id="rId5"/>
              </a:rPr>
              <a:t>www.nsidc.org</a:t>
            </a:r>
            <a:endParaRPr lang="en-US"/>
          </a:p>
        </p:txBody>
      </p:sp>
      <p:sp>
        <p:nvSpPr>
          <p:cNvPr id="45060" name="AutoShape 4"/>
          <p:cNvSpPr>
            <a:spLocks/>
          </p:cNvSpPr>
          <p:nvPr/>
        </p:nvSpPr>
        <p:spPr bwMode="auto">
          <a:xfrm>
            <a:off x="8421688" y="685800"/>
            <a:ext cx="2700337" cy="800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>
                <a:solidFill>
                  <a:srgbClr val="DB2800"/>
                </a:solidFill>
              </a:rPr>
              <a:t>Questions?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7089775" y="609600"/>
            <a:ext cx="5691188" cy="1422400"/>
          </a:xfrm>
        </p:spPr>
        <p:txBody>
          <a:bodyPr/>
          <a:lstStyle/>
          <a:p>
            <a:pPr defTabSz="401638"/>
            <a:r>
              <a:rPr lang="en-US" sz="3100"/>
              <a:t>BACKGROUND: OGDEN RIVER WATERSHED</a:t>
            </a:r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86600" y="2335213"/>
            <a:ext cx="5392738" cy="6718300"/>
          </a:xfrm>
        </p:spPr>
        <p:txBody>
          <a:bodyPr/>
          <a:lstStyle/>
          <a:p>
            <a:pPr marL="374650" indent="-374650" defTabSz="466725">
              <a:spcBef>
                <a:spcPts val="33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800" dirty="0"/>
              <a:t>Ogden River Watershed area: 203,218 acres</a:t>
            </a:r>
          </a:p>
          <a:p>
            <a:pPr marL="374650" indent="-374650" defTabSz="466725">
              <a:spcBef>
                <a:spcPts val="33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800" dirty="0"/>
              <a:t>Ogden River -  North, Central, South Forks.  Flows to Great Salt Lake and provides water to Ogden, Utah </a:t>
            </a:r>
          </a:p>
          <a:p>
            <a:pPr marL="374650" indent="-374650" defTabSz="466725">
              <a:spcBef>
                <a:spcPts val="33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800" dirty="0"/>
              <a:t>Two reservoirs: </a:t>
            </a:r>
            <a:r>
              <a:rPr lang="en-US" sz="2800" dirty="0" err="1"/>
              <a:t>Pineview</a:t>
            </a:r>
            <a:r>
              <a:rPr lang="en-US" sz="2800" dirty="0"/>
              <a:t> (1941) &amp; Causey (1966)</a:t>
            </a:r>
          </a:p>
          <a:p>
            <a:pPr marL="374650" indent="-374650" defTabSz="466725">
              <a:spcBef>
                <a:spcPts val="33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800" dirty="0" err="1"/>
              <a:t>Pineview</a:t>
            </a:r>
            <a:r>
              <a:rPr lang="en-US" sz="2800" dirty="0"/>
              <a:t> capacity: 110,150 acre-feet</a:t>
            </a:r>
            <a:endParaRPr lang="en-US" dirty="0"/>
          </a:p>
        </p:txBody>
      </p:sp>
      <p:pic>
        <p:nvPicPr>
          <p:cNvPr id="12291" name="Picture 3" descr="chl ph 1202b1fd22it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8702" r="53273"/>
          <a:stretch>
            <a:fillRect/>
          </a:stretch>
        </p:blipFill>
        <p:spPr bwMode="auto">
          <a:xfrm>
            <a:off x="3175" y="-1588"/>
            <a:ext cx="6870700" cy="975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143918632_1620x162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258" r="16586" b="157"/>
          <a:stretch>
            <a:fillRect/>
          </a:stretch>
        </p:blipFill>
        <p:spPr bwMode="auto">
          <a:xfrm>
            <a:off x="6521450" y="0"/>
            <a:ext cx="65024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609600"/>
            <a:ext cx="5634037" cy="1854200"/>
          </a:xfrm>
        </p:spPr>
        <p:txBody>
          <a:bodyPr/>
          <a:lstStyle/>
          <a:p>
            <a:r>
              <a:rPr lang="en-US" sz="4500"/>
              <a:t>INTRODUCTION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2825750"/>
            <a:ext cx="5080000" cy="6057900"/>
          </a:xfrm>
        </p:spPr>
        <p:txBody>
          <a:bodyPr/>
          <a:lstStyle/>
          <a:p>
            <a:pPr defTabSz="490538">
              <a:spcBef>
                <a:spcPts val="2600"/>
              </a:spcBef>
            </a:pPr>
            <a:r>
              <a:rPr lang="en-US" sz="2500" u="sng" dirty="0">
                <a:solidFill>
                  <a:srgbClr val="55D7FF"/>
                </a:solidFill>
              </a:rPr>
              <a:t>PURPOSE</a:t>
            </a:r>
            <a:r>
              <a:rPr lang="en-US" sz="2500" dirty="0">
                <a:solidFill>
                  <a:srgbClr val="55D7FF"/>
                </a:solidFill>
              </a:rPr>
              <a:t>: reduce damage from flooding on the Ogden River &amp; retain storage in dry seasons  thru snowpack analysis</a:t>
            </a:r>
          </a:p>
          <a:p>
            <a:pPr defTabSz="490538">
              <a:spcBef>
                <a:spcPts val="2600"/>
              </a:spcBef>
            </a:pPr>
            <a:r>
              <a:rPr lang="en-US" sz="2500" dirty="0"/>
              <a:t>Predict inflow volumes for water supply forecasts and peak flows for flood control.</a:t>
            </a:r>
          </a:p>
          <a:p>
            <a:pPr defTabSz="490538">
              <a:spcBef>
                <a:spcPts val="2600"/>
              </a:spcBef>
            </a:pPr>
            <a:r>
              <a:rPr lang="en-US" sz="2500" dirty="0"/>
              <a:t>Active storage pool levels are decreased to increase flood control capacity when high inflows are predicted.</a:t>
            </a:r>
            <a:br>
              <a:rPr lang="en-US" sz="2500" dirty="0"/>
            </a:br>
            <a:endParaRPr lang="en-US" dirty="0"/>
          </a:p>
        </p:txBody>
      </p:sp>
      <p:pic>
        <p:nvPicPr>
          <p:cNvPr id="13316" name="Picture 4" descr="pineviewabov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t="130" r="30191"/>
          <a:stretch>
            <a:fillRect/>
          </a:stretch>
        </p:blipFill>
        <p:spPr bwMode="auto">
          <a:xfrm>
            <a:off x="6430963" y="0"/>
            <a:ext cx="6580187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 descr="Pineview Abov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7"/>
          <a:stretch>
            <a:fillRect/>
          </a:stretch>
        </p:blipFill>
        <p:spPr bwMode="auto">
          <a:xfrm>
            <a:off x="6423025" y="-15875"/>
            <a:ext cx="10117138" cy="98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60400" y="609600"/>
            <a:ext cx="11682413" cy="1422400"/>
          </a:xfrm>
        </p:spPr>
        <p:txBody>
          <a:bodyPr/>
          <a:lstStyle/>
          <a:p>
            <a:endParaRPr lang="en-US" sz="450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400" y="2019300"/>
            <a:ext cx="11682413" cy="6716713"/>
          </a:xfrm>
        </p:spPr>
        <p:txBody>
          <a:bodyPr/>
          <a:lstStyle/>
          <a:p>
            <a:pPr marL="469900" indent="-469900">
              <a:buClr>
                <a:srgbClr val="646464"/>
              </a:buClr>
              <a:buSzPct val="90000"/>
              <a:buFontTx/>
              <a:buChar char="•"/>
            </a:pPr>
            <a:endParaRPr lang="en-US"/>
          </a:p>
        </p:txBody>
      </p:sp>
      <p:pic>
        <p:nvPicPr>
          <p:cNvPr id="15363" name="Picture 3" descr="Overview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050"/>
            <a:ext cx="13004800" cy="1004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Pineview Da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688" y="3175"/>
            <a:ext cx="17318038" cy="974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AutoShape 2"/>
          <p:cNvSpPr>
            <a:spLocks/>
          </p:cNvSpPr>
          <p:nvPr/>
        </p:nvSpPr>
        <p:spPr bwMode="auto">
          <a:xfrm>
            <a:off x="3402013" y="273050"/>
            <a:ext cx="4298950" cy="11811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/>
            <a:r>
              <a:rPr lang="en-US" sz="6200"/>
              <a:t>METHOD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" b="2087"/>
          <a:stretch>
            <a:fillRect/>
          </a:stretch>
        </p:blipFill>
        <p:spPr bwMode="auto">
          <a:xfrm>
            <a:off x="6521450" y="0"/>
            <a:ext cx="65024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7513" y="422275"/>
            <a:ext cx="3024187" cy="1854200"/>
          </a:xfrm>
        </p:spPr>
        <p:txBody>
          <a:bodyPr/>
          <a:lstStyle/>
          <a:p>
            <a:r>
              <a:rPr lang="en-US" sz="4500"/>
              <a:t>SNOTEL</a:t>
            </a: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2825750"/>
            <a:ext cx="5080000" cy="6056313"/>
          </a:xfrm>
        </p:spPr>
        <p:txBody>
          <a:bodyPr/>
          <a:lstStyle/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 dirty="0"/>
              <a:t>automated snowpack &amp; climate sensors</a:t>
            </a:r>
          </a:p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 dirty="0"/>
              <a:t>over 100 sites in Utah</a:t>
            </a:r>
          </a:p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 dirty="0"/>
              <a:t>operated by NRCS</a:t>
            </a:r>
          </a:p>
          <a:p>
            <a:pPr marL="393700" indent="-393700">
              <a:spcBef>
                <a:spcPts val="32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3000" dirty="0"/>
              <a:t>provides real-time snow depth and snow water equivalent (SWE) data</a:t>
            </a:r>
            <a:endParaRPr lang="en-US" dirty="0"/>
          </a:p>
        </p:txBody>
      </p:sp>
      <p:sp>
        <p:nvSpPr>
          <p:cNvPr id="19460" name="AutoShape 4"/>
          <p:cNvSpPr>
            <a:spLocks/>
          </p:cNvSpPr>
          <p:nvPr/>
        </p:nvSpPr>
        <p:spPr bwMode="auto">
          <a:xfrm>
            <a:off x="11369675" y="9402763"/>
            <a:ext cx="1571625" cy="381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sz="1600">
                <a:solidFill>
                  <a:srgbClr val="DB2800"/>
                </a:solidFill>
              </a:rPr>
              <a:t>© </a:t>
            </a:r>
            <a:r>
              <a:rPr lang="en-US" sz="1600" u="sng">
                <a:solidFill>
                  <a:srgbClr val="DB2800"/>
                </a:solidFill>
                <a:hlinkClick r:id="rId4"/>
              </a:rPr>
              <a:t>www.nps.gov</a:t>
            </a:r>
            <a:endParaRPr lang="en-US"/>
          </a:p>
        </p:txBody>
      </p:sp>
      <p:sp>
        <p:nvSpPr>
          <p:cNvPr id="19461" name="AutoShape 5"/>
          <p:cNvSpPr>
            <a:spLocks/>
          </p:cNvSpPr>
          <p:nvPr/>
        </p:nvSpPr>
        <p:spPr bwMode="auto">
          <a:xfrm>
            <a:off x="968375" y="1276350"/>
            <a:ext cx="4462463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l"/>
            <a:r>
              <a:rPr lang="en-US" sz="2400">
                <a:solidFill>
                  <a:srgbClr val="55D7FF"/>
                </a:solidFill>
              </a:rPr>
              <a:t>SNOWPACK TELEMETRY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OB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083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687513" y="422275"/>
            <a:ext cx="3024187" cy="1854200"/>
          </a:xfrm>
        </p:spPr>
        <p:txBody>
          <a:bodyPr/>
          <a:lstStyle/>
          <a:p>
            <a:r>
              <a:rPr lang="en-US" sz="4500"/>
              <a:t>SNODAS</a:t>
            </a:r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0400" y="2825750"/>
            <a:ext cx="5080000" cy="6056313"/>
          </a:xfrm>
        </p:spPr>
        <p:txBody>
          <a:bodyPr/>
          <a:lstStyle/>
          <a:p>
            <a:pPr marL="346075" indent="-346075" defTabSz="512763">
              <a:spcBef>
                <a:spcPts val="28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600" dirty="0"/>
              <a:t>Product of National Snow &amp; Ice Data Center (NSIDC)</a:t>
            </a:r>
          </a:p>
          <a:p>
            <a:pPr marL="346075" indent="-346075" defTabSz="512763">
              <a:spcBef>
                <a:spcPts val="28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600" dirty="0"/>
              <a:t>Snow level dataset derived from:</a:t>
            </a:r>
          </a:p>
          <a:p>
            <a:pPr marL="692150" lvl="1" indent="-346075" defTabSz="512763">
              <a:spcBef>
                <a:spcPts val="28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600" dirty="0"/>
              <a:t>satellite imagery</a:t>
            </a:r>
          </a:p>
          <a:p>
            <a:pPr marL="692150" lvl="1" indent="-346075" defTabSz="512763">
              <a:spcBef>
                <a:spcPts val="28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600" dirty="0"/>
              <a:t>airborne observations</a:t>
            </a:r>
          </a:p>
          <a:p>
            <a:pPr marL="692150" lvl="1" indent="-346075" defTabSz="512763">
              <a:spcBef>
                <a:spcPts val="28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600" dirty="0"/>
              <a:t>ground measurements</a:t>
            </a:r>
          </a:p>
          <a:p>
            <a:pPr marL="346075" indent="-346075" defTabSz="512763">
              <a:spcBef>
                <a:spcPts val="2800"/>
              </a:spcBef>
              <a:buClr>
                <a:srgbClr val="646464"/>
              </a:buClr>
              <a:buSzPct val="90000"/>
              <a:buFontTx/>
              <a:buChar char="•"/>
            </a:pPr>
            <a:r>
              <a:rPr lang="en-US" sz="2600" dirty="0"/>
              <a:t>available as a raster dataset in </a:t>
            </a:r>
            <a:r>
              <a:rPr lang="en-US" sz="2600" dirty="0" err="1"/>
              <a:t>ArcMAP</a:t>
            </a:r>
            <a:endParaRPr lang="en-US" dirty="0"/>
          </a:p>
        </p:txBody>
      </p:sp>
      <p:sp>
        <p:nvSpPr>
          <p:cNvPr id="23555" name="AutoShape 3"/>
          <p:cNvSpPr>
            <a:spLocks/>
          </p:cNvSpPr>
          <p:nvPr/>
        </p:nvSpPr>
        <p:spPr bwMode="auto">
          <a:xfrm>
            <a:off x="1022350" y="1427163"/>
            <a:ext cx="4354513" cy="939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sz="2400">
                <a:solidFill>
                  <a:srgbClr val="55D7FF"/>
                </a:solidFill>
              </a:rPr>
              <a:t>SNOW DATA </a:t>
            </a:r>
          </a:p>
          <a:p>
            <a:r>
              <a:rPr lang="en-US" sz="2400">
                <a:solidFill>
                  <a:srgbClr val="55D7FF"/>
                </a:solidFill>
              </a:rPr>
              <a:t>ASSIMILATION SYSTEM</a:t>
            </a:r>
            <a:endParaRPr lang="en-US"/>
          </a:p>
        </p:txBody>
      </p:sp>
      <p:pic>
        <p:nvPicPr>
          <p:cNvPr id="23556" name="Picture 4" descr="SNOD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4391" r="21922" b="4391"/>
          <a:stretch>
            <a:fillRect/>
          </a:stretch>
        </p:blipFill>
        <p:spPr bwMode="auto">
          <a:xfrm>
            <a:off x="6019800" y="0"/>
            <a:ext cx="10514013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4F4F4F"/>
      </a:dk1>
      <a:lt1>
        <a:srgbClr val="FFFFFF"/>
      </a:lt1>
      <a:dk2>
        <a:srgbClr val="000000"/>
      </a:dk2>
      <a:lt2>
        <a:srgbClr val="BFBFBF"/>
      </a:lt2>
      <a:accent1>
        <a:srgbClr val="1B6BBC"/>
      </a:accent1>
      <a:accent2>
        <a:srgbClr val="42AAC9"/>
      </a:accent2>
      <a:accent3>
        <a:srgbClr val="AAAAAA"/>
      </a:accent3>
      <a:accent4>
        <a:srgbClr val="DADADA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 Theme">
      <a:majorFont>
        <a:latin typeface="Avenir"/>
        <a:ea typeface="Avenir"/>
        <a:cs typeface="Avenir"/>
      </a:majorFont>
      <a:minorFont>
        <a:latin typeface="Avenir"/>
        <a:ea typeface="Avenir"/>
        <a:cs typeface="Aveni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4F4F4F"/>
      </a:dk1>
      <a:lt1>
        <a:srgbClr val="FFFFFF"/>
      </a:lt1>
      <a:dk2>
        <a:srgbClr val="000000"/>
      </a:dk2>
      <a:lt2>
        <a:srgbClr val="BFBFBF"/>
      </a:lt2>
      <a:accent1>
        <a:srgbClr val="1B6BBC"/>
      </a:accent1>
      <a:accent2>
        <a:srgbClr val="42AAC9"/>
      </a:accent2>
      <a:accent3>
        <a:srgbClr val="AAAAAA"/>
      </a:accent3>
      <a:accent4>
        <a:srgbClr val="DADADA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 Theme">
      <a:majorFont>
        <a:latin typeface="Avenir"/>
        <a:ea typeface="Avenir"/>
        <a:cs typeface="Avenir"/>
      </a:majorFont>
      <a:minorFont>
        <a:latin typeface="Avenir"/>
        <a:ea typeface="Avenir"/>
        <a:cs typeface="Aveni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4F4F4F"/>
      </a:dk1>
      <a:lt1>
        <a:srgbClr val="FFFFFF"/>
      </a:lt1>
      <a:dk2>
        <a:srgbClr val="000000"/>
      </a:dk2>
      <a:lt2>
        <a:srgbClr val="BFBFBF"/>
      </a:lt2>
      <a:accent1>
        <a:srgbClr val="1B6BBC"/>
      </a:accent1>
      <a:accent2>
        <a:srgbClr val="42AAC9"/>
      </a:accent2>
      <a:accent3>
        <a:srgbClr val="AAAAAA"/>
      </a:accent3>
      <a:accent4>
        <a:srgbClr val="DADADA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 Theme">
      <a:majorFont>
        <a:latin typeface="Avenir"/>
        <a:ea typeface="Avenir"/>
        <a:cs typeface="Avenir"/>
      </a:majorFont>
      <a:minorFont>
        <a:latin typeface="Avenir"/>
        <a:ea typeface="Avenir"/>
        <a:cs typeface="Aveni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4F4F4F"/>
      </a:dk1>
      <a:lt1>
        <a:srgbClr val="FFFFFF"/>
      </a:lt1>
      <a:dk2>
        <a:srgbClr val="000000"/>
      </a:dk2>
      <a:lt2>
        <a:srgbClr val="BFBFBF"/>
      </a:lt2>
      <a:accent1>
        <a:srgbClr val="1B6BBC"/>
      </a:accent1>
      <a:accent2>
        <a:srgbClr val="42AAC9"/>
      </a:accent2>
      <a:accent3>
        <a:srgbClr val="AAAAAA"/>
      </a:accent3>
      <a:accent4>
        <a:srgbClr val="DADADA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 Theme">
      <a:majorFont>
        <a:latin typeface="Avenir"/>
        <a:ea typeface="Avenir"/>
        <a:cs typeface="Avenir"/>
      </a:majorFont>
      <a:minorFont>
        <a:latin typeface="Avenir"/>
        <a:ea typeface="Avenir"/>
        <a:cs typeface="Aveni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4F4F4F"/>
      </a:dk1>
      <a:lt1>
        <a:srgbClr val="FFFFFF"/>
      </a:lt1>
      <a:dk2>
        <a:srgbClr val="000000"/>
      </a:dk2>
      <a:lt2>
        <a:srgbClr val="BFBFBF"/>
      </a:lt2>
      <a:accent1>
        <a:srgbClr val="1B6BBC"/>
      </a:accent1>
      <a:accent2>
        <a:srgbClr val="42AAC9"/>
      </a:accent2>
      <a:accent3>
        <a:srgbClr val="AAAAAA"/>
      </a:accent3>
      <a:accent4>
        <a:srgbClr val="DADADA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 Theme">
      <a:majorFont>
        <a:latin typeface="Avenir"/>
        <a:ea typeface="Avenir"/>
        <a:cs typeface="Avenir"/>
      </a:majorFont>
      <a:minorFont>
        <a:latin typeface="Avenir"/>
        <a:ea typeface="Avenir"/>
        <a:cs typeface="Aveni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4F4F4F"/>
      </a:dk1>
      <a:lt1>
        <a:srgbClr val="FFFFFF"/>
      </a:lt1>
      <a:dk2>
        <a:srgbClr val="000000"/>
      </a:dk2>
      <a:lt2>
        <a:srgbClr val="BFBFBF"/>
      </a:lt2>
      <a:accent1>
        <a:srgbClr val="1B6BBC"/>
      </a:accent1>
      <a:accent2>
        <a:srgbClr val="42AAC9"/>
      </a:accent2>
      <a:accent3>
        <a:srgbClr val="AAAAAA"/>
      </a:accent3>
      <a:accent4>
        <a:srgbClr val="DADADA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 Theme">
      <a:majorFont>
        <a:latin typeface="Avenir"/>
        <a:ea typeface="Avenir"/>
        <a:cs typeface="Avenir"/>
      </a:majorFont>
      <a:minorFont>
        <a:latin typeface="Avenir"/>
        <a:ea typeface="Avenir"/>
        <a:cs typeface="Aveni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E3C6E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venir" charset="0"/>
            <a:ea typeface="Avenir" charset="0"/>
            <a:cs typeface="Avenir" charset="0"/>
            <a:sym typeface="Avenir" charset="0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FFFFFF"/>
      </a:accent3>
      <a:accent4>
        <a:srgbClr val="000000"/>
      </a:accent4>
      <a:accent5>
        <a:srgbClr val="ABBADA"/>
      </a:accent5>
      <a:accent6>
        <a:srgbClr val="3B9AB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787</Words>
  <Application>Microsoft Office PowerPoint</Application>
  <PresentationFormat>Custom</PresentationFormat>
  <Paragraphs>85</Paragraphs>
  <Slides>20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Avenir</vt:lpstr>
      <vt:lpstr>Office Theme</vt:lpstr>
      <vt:lpstr>Office Theme</vt:lpstr>
      <vt:lpstr>Office Theme</vt:lpstr>
      <vt:lpstr>Office Theme</vt:lpstr>
      <vt:lpstr>Office Theme</vt:lpstr>
      <vt:lpstr>Office Theme</vt:lpstr>
      <vt:lpstr>Chart</vt:lpstr>
      <vt:lpstr>OGDEN RIVER FLOOD FORECASTING USING SNOWPACK LEVELS</vt:lpstr>
      <vt:lpstr>PowerPoint Presentation</vt:lpstr>
      <vt:lpstr>BACKGROUND: OGDEN RIVER WATERSHED</vt:lpstr>
      <vt:lpstr>INTRODUCTION</vt:lpstr>
      <vt:lpstr>PowerPoint Presentation</vt:lpstr>
      <vt:lpstr>PowerPoint Presentation</vt:lpstr>
      <vt:lpstr>SNOTEL</vt:lpstr>
      <vt:lpstr>PowerPoint Presentation</vt:lpstr>
      <vt:lpstr>SNODAS</vt:lpstr>
      <vt:lpstr>METHODS: SNOW DATA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</vt:lpstr>
      <vt:lpstr>CONCLUSION &amp; RECOMMENDATIONS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OGDEN RIVER FLOOD FORECASTING USING SNOWPACK LEVELS</dc:title>
  <dc:creator>Steve Barfuss</dc:creator>
  <cp:lastModifiedBy>Michael Budge</cp:lastModifiedBy>
  <cp:revision>2</cp:revision>
  <dcterms:modified xsi:type="dcterms:W3CDTF">2013-11-26T18:33:25Z</dcterms:modified>
</cp:coreProperties>
</file>