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63" r:id="rId5"/>
    <p:sldId id="260" r:id="rId6"/>
    <p:sldId id="262" r:id="rId7"/>
    <p:sldId id="268" r:id="rId8"/>
    <p:sldId id="264" r:id="rId9"/>
    <p:sldId id="266" r:id="rId10"/>
    <p:sldId id="272" r:id="rId11"/>
    <p:sldId id="269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\Desktop\Lake%20Powell%20Project\Jesse%20Population%20Projecti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sse\Desktop\Lake%20Powell%20Project\Jesse%20Population%20Projec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\Desktop\Lake%20Powell%20Project\Jesse%20Population%20Projec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\Desktop\Lake%20Powell%20Project\Jesse%20Population%20Proj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Washington County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Population!$A$8</c:f>
              <c:strCache>
                <c:ptCount val="1"/>
                <c:pt idx="0">
                  <c:v>Washington County</c:v>
                </c:pt>
              </c:strCache>
            </c:strRef>
          </c:tx>
          <c:spPr>
            <a:ln>
              <a:solidFill>
                <a:prstClr val="white">
                  <a:lumMod val="85000"/>
                </a:prstClr>
              </a:solidFill>
            </a:ln>
          </c:spPr>
          <c:marker>
            <c:symbol val="none"/>
          </c:marker>
          <c:xVal>
            <c:numRef>
              <c:f>Population!$B$4:$G$4</c:f>
              <c:numCache>
                <c:formatCode>General</c:formatCode>
                <c:ptCount val="6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xVal>
          <c:yVal>
            <c:numRef>
              <c:f>Population!$B$8:$G$8</c:f>
              <c:numCache>
                <c:formatCode>General</c:formatCode>
                <c:ptCount val="6"/>
                <c:pt idx="0">
                  <c:v>138115</c:v>
                </c:pt>
                <c:pt idx="1">
                  <c:v>196761.99999999951</c:v>
                </c:pt>
                <c:pt idx="2">
                  <c:v>280558</c:v>
                </c:pt>
                <c:pt idx="3">
                  <c:v>371743.00000000017</c:v>
                </c:pt>
                <c:pt idx="4">
                  <c:v>472567.00000000035</c:v>
                </c:pt>
                <c:pt idx="5">
                  <c:v>581731.00000000023</c:v>
                </c:pt>
              </c:numCache>
            </c:numRef>
          </c:yVal>
          <c:smooth val="1"/>
        </c:ser>
        <c:axId val="61834752"/>
        <c:axId val="61836672"/>
      </c:scatterChart>
      <c:valAx>
        <c:axId val="61834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1836672"/>
        <c:crosses val="autoZero"/>
        <c:crossBetween val="midCat"/>
      </c:valAx>
      <c:valAx>
        <c:axId val="61836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layout/>
        </c:title>
        <c:numFmt formatCode="#,##0" sourceLinked="0"/>
        <c:tickLblPos val="nextTo"/>
        <c:crossAx val="61834752"/>
        <c:crosses val="autoZero"/>
        <c:crossBetween val="midCat"/>
      </c:valAx>
    </c:plotArea>
    <c:plotVisOnly val="1"/>
  </c:chart>
  <c:spPr>
    <a:ln w="19050"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Central Iron County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Population!$J$6</c:f>
              <c:strCache>
                <c:ptCount val="1"/>
                <c:pt idx="0">
                  <c:v>CICWCD</c:v>
                </c:pt>
              </c:strCache>
            </c:strRef>
          </c:tx>
          <c:spPr>
            <a:ln>
              <a:solidFill>
                <a:prstClr val="white">
                  <a:lumMod val="85000"/>
                </a:prstClr>
              </a:solidFill>
            </a:ln>
          </c:spPr>
          <c:marker>
            <c:symbol val="none"/>
          </c:marker>
          <c:xVal>
            <c:numRef>
              <c:f>Population!$K$5:$R$5</c:f>
              <c:numCache>
                <c:formatCode>General</c:formatCode>
                <c:ptCount val="8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</c:numCache>
            </c:numRef>
          </c:xVal>
          <c:yVal>
            <c:numRef>
              <c:f>Population!$K$6:$R$6</c:f>
              <c:numCache>
                <c:formatCode>General</c:formatCode>
                <c:ptCount val="8"/>
                <c:pt idx="0">
                  <c:v>5189</c:v>
                </c:pt>
                <c:pt idx="1">
                  <c:v>12381</c:v>
                </c:pt>
                <c:pt idx="2">
                  <c:v>13802</c:v>
                </c:pt>
                <c:pt idx="3">
                  <c:v>15222</c:v>
                </c:pt>
                <c:pt idx="4">
                  <c:v>16777</c:v>
                </c:pt>
                <c:pt idx="5">
                  <c:v>19815</c:v>
                </c:pt>
                <c:pt idx="6">
                  <c:v>22111</c:v>
                </c:pt>
                <c:pt idx="7">
                  <c:v>25317</c:v>
                </c:pt>
              </c:numCache>
            </c:numRef>
          </c:yVal>
          <c:smooth val="1"/>
        </c:ser>
        <c:axId val="61856768"/>
        <c:axId val="61863040"/>
      </c:scatterChart>
      <c:valAx>
        <c:axId val="61856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1863040"/>
        <c:crosses val="autoZero"/>
        <c:crossBetween val="midCat"/>
      </c:valAx>
      <c:valAx>
        <c:axId val="61863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</a:t>
                </a:r>
              </a:p>
            </c:rich>
          </c:tx>
          <c:layout/>
        </c:title>
        <c:numFmt formatCode="#,##0;[Red]#,##0" sourceLinked="0"/>
        <c:tickLblPos val="nextTo"/>
        <c:crossAx val="61856768"/>
        <c:crosses val="autoZero"/>
        <c:crossBetween val="midCat"/>
      </c:valAx>
    </c:plotArea>
    <c:plotVisOnly val="1"/>
  </c:chart>
  <c:spPr>
    <a:ln w="19050">
      <a:solidFill>
        <a:schemeClr val="tx1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Washington County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'Water Use'!$D$27</c:f>
              <c:strCache>
                <c:ptCount val="1"/>
                <c:pt idx="0">
                  <c:v>Potable Water Supply (AFY)</c:v>
                </c:pt>
              </c:strCache>
            </c:strRef>
          </c:tx>
          <c:spPr>
            <a:ln>
              <a:solidFill>
                <a:schemeClr val="tx1">
                  <a:lumMod val="85000"/>
                </a:schemeClr>
              </a:solidFill>
            </a:ln>
          </c:spPr>
          <c:marker>
            <c:spPr>
              <a:solidFill>
                <a:schemeClr val="tx1">
                  <a:lumMod val="85000"/>
                </a:schemeClr>
              </a:solidFill>
            </c:spPr>
          </c:marker>
          <c:xVal>
            <c:numRef>
              <c:f>'Water Use'!$A$28:$A$33</c:f>
              <c:numCache>
                <c:formatCode>General</c:formatCode>
                <c:ptCount val="6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xVal>
          <c:yVal>
            <c:numRef>
              <c:f>'Water Use'!$D$28:$D$33</c:f>
              <c:numCache>
                <c:formatCode>General</c:formatCode>
                <c:ptCount val="6"/>
                <c:pt idx="0">
                  <c:v>72560</c:v>
                </c:pt>
                <c:pt idx="1">
                  <c:v>72560</c:v>
                </c:pt>
                <c:pt idx="2">
                  <c:v>72560</c:v>
                </c:pt>
                <c:pt idx="3">
                  <c:v>72560</c:v>
                </c:pt>
                <c:pt idx="4">
                  <c:v>72560</c:v>
                </c:pt>
                <c:pt idx="5">
                  <c:v>72560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'Water Use'!$C$27</c:f>
              <c:strCache>
                <c:ptCount val="1"/>
                <c:pt idx="0">
                  <c:v>Water Demand (AFY)</c:v>
                </c:pt>
              </c:strCache>
            </c:strRef>
          </c:tx>
          <c:xVal>
            <c:numRef>
              <c:f>'Water Use'!$A$28:$A$33</c:f>
              <c:numCache>
                <c:formatCode>General</c:formatCode>
                <c:ptCount val="6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xVal>
          <c:yVal>
            <c:numRef>
              <c:f>'Water Use'!$C$28:$C$33</c:f>
              <c:numCache>
                <c:formatCode>_(* #,##0.00_);_(* \(#,##0.00\);_(* "-"??_);_(@_)</c:formatCode>
                <c:ptCount val="6"/>
                <c:pt idx="0">
                  <c:v>42702.80329144284</c:v>
                </c:pt>
                <c:pt idx="1">
                  <c:v>60835.455824717486</c:v>
                </c:pt>
                <c:pt idx="2">
                  <c:v>86743.7503952548</c:v>
                </c:pt>
                <c:pt idx="3">
                  <c:v>114936.59779148419</c:v>
                </c:pt>
                <c:pt idx="4">
                  <c:v>146109.65965338508</c:v>
                </c:pt>
                <c:pt idx="5">
                  <c:v>179861.30732747598</c:v>
                </c:pt>
              </c:numCache>
            </c:numRef>
          </c:yVal>
          <c:smooth val="1"/>
        </c:ser>
        <c:axId val="62277504"/>
        <c:axId val="62316544"/>
      </c:scatterChart>
      <c:valAx>
        <c:axId val="62277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2316544"/>
        <c:crosses val="autoZero"/>
        <c:crossBetween val="midCat"/>
      </c:valAx>
      <c:valAx>
        <c:axId val="62316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Water Demand  (AFY)</a:t>
                </a:r>
              </a:p>
            </c:rich>
          </c:tx>
          <c:layout/>
        </c:title>
        <c:numFmt formatCode="General" sourceLinked="1"/>
        <c:minorTickMark val="in"/>
        <c:tickLblPos val="nextTo"/>
        <c:crossAx val="62277504"/>
        <c:crosses val="autoZero"/>
        <c:crossBetween val="midCat"/>
        <c:minorUnit val="10000"/>
      </c:valAx>
    </c:plotArea>
    <c:legend>
      <c:legendPos val="r"/>
      <c:layout/>
      <c:spPr>
        <a:noFill/>
        <a:ln>
          <a:noFill/>
        </a:ln>
      </c:spPr>
    </c:legend>
    <c:plotVisOnly val="1"/>
  </c:chart>
  <c:spPr>
    <a:ln>
      <a:solidFill>
        <a:prstClr val="white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Central Iron County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'Water Use'!$M$3</c:f>
              <c:strCache>
                <c:ptCount val="1"/>
                <c:pt idx="0">
                  <c:v>Potable Water Supply (AFY)</c:v>
                </c:pt>
              </c:strCache>
            </c:strRef>
          </c:tx>
          <c:spPr>
            <a:ln>
              <a:solidFill>
                <a:prstClr val="white">
                  <a:lumMod val="85000"/>
                </a:prstClr>
              </a:solidFill>
            </a:ln>
          </c:spPr>
          <c:marker>
            <c:spPr>
              <a:solidFill>
                <a:schemeClr val="tx1">
                  <a:lumMod val="85000"/>
                </a:schemeClr>
              </a:solidFill>
            </c:spPr>
          </c:marker>
          <c:xVal>
            <c:numRef>
              <c:f>'Water Use'!$G$4:$G$11</c:f>
              <c:numCache>
                <c:formatCode>General</c:formatCode>
                <c:ptCount val="8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</c:numCache>
            </c:numRef>
          </c:xVal>
          <c:yVal>
            <c:numRef>
              <c:f>'Water Use'!$M$4:$M$11</c:f>
              <c:numCache>
                <c:formatCode>General</c:formatCode>
                <c:ptCount val="8"/>
                <c:pt idx="0">
                  <c:v>5250</c:v>
                </c:pt>
                <c:pt idx="1">
                  <c:v>5250</c:v>
                </c:pt>
                <c:pt idx="2">
                  <c:v>5250</c:v>
                </c:pt>
                <c:pt idx="3">
                  <c:v>5250</c:v>
                </c:pt>
                <c:pt idx="4">
                  <c:v>5250</c:v>
                </c:pt>
                <c:pt idx="5">
                  <c:v>5250</c:v>
                </c:pt>
                <c:pt idx="6">
                  <c:v>5250</c:v>
                </c:pt>
                <c:pt idx="7">
                  <c:v>5250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'Water Use'!$L$3</c:f>
              <c:strCache>
                <c:ptCount val="1"/>
                <c:pt idx="0">
                  <c:v>Water Demand (AFY)</c:v>
                </c:pt>
              </c:strCache>
            </c:strRef>
          </c:tx>
          <c:xVal>
            <c:numRef>
              <c:f>'Water Use'!$G$4:$G$11</c:f>
              <c:numCache>
                <c:formatCode>General</c:formatCode>
                <c:ptCount val="8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</c:numCache>
            </c:numRef>
          </c:xVal>
          <c:yVal>
            <c:numRef>
              <c:f>'Water Use'!$L$4:$L$11</c:f>
              <c:numCache>
                <c:formatCode>_(* #,##0.00_);_(* \(#,##0.00\);_(* "-"??_);_(@_)</c:formatCode>
                <c:ptCount val="8"/>
                <c:pt idx="0">
                  <c:v>1264.9199255762001</c:v>
                </c:pt>
                <c:pt idx="1">
                  <c:v>3018.1101558217256</c:v>
                </c:pt>
                <c:pt idx="2">
                  <c:v>3364.5066126041074</c:v>
                </c:pt>
                <c:pt idx="3">
                  <c:v>3710.6592998884021</c:v>
                </c:pt>
                <c:pt idx="4">
                  <c:v>4089.720869414512</c:v>
                </c:pt>
                <c:pt idx="5">
                  <c:v>4830.2926046044358</c:v>
                </c:pt>
                <c:pt idx="6">
                  <c:v>5389.9873722134016</c:v>
                </c:pt>
                <c:pt idx="7">
                  <c:v>6171.5123830820312</c:v>
                </c:pt>
              </c:numCache>
            </c:numRef>
          </c:yVal>
          <c:smooth val="1"/>
        </c:ser>
        <c:axId val="62608128"/>
        <c:axId val="62610048"/>
      </c:scatterChart>
      <c:valAx>
        <c:axId val="62608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2610048"/>
        <c:crosses val="autoZero"/>
        <c:crossBetween val="midCat"/>
      </c:valAx>
      <c:valAx>
        <c:axId val="62610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Water Demand (AFY)</a:t>
                </a:r>
              </a:p>
            </c:rich>
          </c:tx>
          <c:layout/>
        </c:title>
        <c:numFmt formatCode="General" sourceLinked="1"/>
        <c:tickLblPos val="nextTo"/>
        <c:crossAx val="62608128"/>
        <c:crosses val="autoZero"/>
        <c:crossBetween val="midCat"/>
      </c:valAx>
    </c:plotArea>
    <c:legend>
      <c:legendPos val="r"/>
      <c:layout/>
      <c:spPr>
        <a:noFill/>
        <a:ln>
          <a:noFill/>
        </a:ln>
      </c:spPr>
    </c:legend>
    <c:plotVisOnly val="1"/>
  </c:chart>
  <c:spPr>
    <a:ln>
      <a:solidFill>
        <a:prstClr val="white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0.30307</cdr:x>
      <cdr:y>0.19937</cdr:y>
    </cdr:from>
    <cdr:to>
      <cdr:x>0.58574</cdr:x>
      <cdr:y>0.3272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9091" y="434242"/>
          <a:ext cx="1062404" cy="278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F0E1F7-9D38-44B8-9B9C-AE365EF06B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9B7ACF-2AB8-4C23-9785-761F1F8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Water resources In Iron and Washington Counties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 Alternative to the Lake Powell Pipeline Project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724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Jesse Pope</a:t>
            </a:r>
          </a:p>
          <a:p>
            <a:pPr algn="ctr"/>
            <a:r>
              <a:rPr lang="en-US" sz="2000" dirty="0" smtClean="0"/>
              <a:t>CEE 6440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Well Water Use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522606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562350" cy="397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5400" y="3962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09800" y="2514600"/>
            <a:ext cx="28194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876800"/>
            <a:ext cx="281940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Combine Water Sources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total of 5480 AFY of potable water will be available in 2060.</a:t>
            </a:r>
          </a:p>
          <a:p>
            <a:r>
              <a:rPr lang="en-US" dirty="0" smtClean="0"/>
              <a:t>This is less than the estimated 6200 AFY water demand.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43512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Combine Water Sources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/>
          <a:lstStyle/>
          <a:p>
            <a:r>
              <a:rPr lang="en-US" dirty="0" smtClean="0"/>
              <a:t>In total, Washington and Central Iron Counties combined have enough water to support both populations.</a:t>
            </a:r>
          </a:p>
          <a:p>
            <a:r>
              <a:rPr lang="en-US" dirty="0" smtClean="0"/>
              <a:t>Cedar Valley Pipeline Proposal will carry water from Washington County to Iron County.</a:t>
            </a:r>
            <a:endParaRPr lang="en-US" dirty="0"/>
          </a:p>
        </p:txBody>
      </p:sp>
      <p:pic>
        <p:nvPicPr>
          <p:cNvPr id="7170" name="Picture 2" descr="http://resources2.news.com.au/images/2009/10/21/1225789/111234-goldfields-pipeline-named-global-land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1638299"/>
            <a:ext cx="33337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Questions?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Population Projections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133600" y="4038600"/>
          <a:ext cx="4724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133600" y="1219200"/>
          <a:ext cx="4724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Water Demand Projections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676400" y="3962400"/>
          <a:ext cx="5867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676400" y="990600"/>
          <a:ext cx="5867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Lake Powell Pipeline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709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Diverts nearly 80,000 AFY from Lake Powell to Washington and Iron </a:t>
            </a:r>
            <a:r>
              <a:rPr lang="en-US" sz="2400" dirty="0" smtClean="0"/>
              <a:t>Counties</a:t>
            </a:r>
          </a:p>
          <a:p>
            <a:endParaRPr lang="en-US" sz="2400" dirty="0" smtClean="0"/>
          </a:p>
          <a:p>
            <a:r>
              <a:rPr lang="en-US" sz="2400" dirty="0" smtClean="0"/>
              <a:t>Approximately 180 miles of pipeline will be </a:t>
            </a:r>
            <a:r>
              <a:rPr lang="en-US" sz="2400" dirty="0" smtClean="0"/>
              <a:t>used</a:t>
            </a:r>
          </a:p>
          <a:p>
            <a:endParaRPr lang="en-US" sz="2400" dirty="0" smtClean="0"/>
          </a:p>
          <a:p>
            <a:r>
              <a:rPr lang="en-US" sz="2400" dirty="0" smtClean="0"/>
              <a:t>Total Cost = $1.5 Billion Dollars</a:t>
            </a:r>
            <a:endParaRPr lang="en-US" sz="2400" dirty="0"/>
          </a:p>
        </p:txBody>
      </p:sp>
      <p:pic>
        <p:nvPicPr>
          <p:cNvPr id="12292" name="Picture 4" descr="http://img.ksl.com/slc/1/107/1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Alternative Water 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709160"/>
          </a:xfrm>
        </p:spPr>
        <p:txBody>
          <a:bodyPr/>
          <a:lstStyle/>
          <a:p>
            <a:r>
              <a:rPr lang="en-US" dirty="0" smtClean="0"/>
              <a:t>Water Reuse</a:t>
            </a:r>
          </a:p>
          <a:p>
            <a:pPr lvl="1"/>
            <a:r>
              <a:rPr lang="en-US" dirty="0" smtClean="0"/>
              <a:t>Washington County reuses 3,900 acre-feet per year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Agricultural Water Transfers</a:t>
            </a:r>
          </a:p>
        </p:txBody>
      </p:sp>
      <p:sp>
        <p:nvSpPr>
          <p:cNvPr id="1028" name="AutoShape 4" descr="data:image/jpeg;base64,/9j/4AAQSkZJRgABAQAAAQABAAD/2wCEAAkGBxQREhQUExQVFRUUFBcUFxUYFBQXFxcUFRUWFxgUGBgYHCggGBwlHBcVITEhJykrLy4uFx8zODMsNygtLiwBCgoKDg0OGxAQGy0mICQtLCwtNDQsNCwvLC80LywvLCwsLCwsLCwsLCwsLCwsLCwsLCwsLCwsLCwsLCwsLCwsLP/AABEIAOEA4QMBEQACEQEDEQH/xAAbAAEAAgMBAQAAAAAAAAAAAAAABQYBAwQCB//EAEYQAAEDAgMEBwQHBQcDBQAAAAEAAgMEEQUhMQYSQVETImFxgZGhMkJSsQcUI2JywdEzQ4KS8CRzorLC4fFTk9IVFjVjg//EABoBAQACAwEAAAAAAAAAAAAAAAAEBQECAwb/xAA3EQACAgECAwUGBgICAgMAAAAAAQIDEQQhBRIxEyJBUWEycYGx0fAUI5GhweFC8TNSFYIkNEP/2gAMAwEAAhEDEQA/APuKAIAgCAIAgCAIAgCAIAgMEoDTNWMZ7T2t/E5o+ZWVFvojWU4x6s0x4rA5wa2aIudkGiRhJPYAc1s65pZaZhWwbwmjAxmn06eK4yI6RmvLVOys/wCr/Qx21f8A2X6nRFUseLtc1w5hwPyK1cWuqNlKL6M2grBsZQBAEAQBAEAQBAEAQBAEAQBAEAQBAEAQBAc9ZXRwt3pHtY3m4gD1W0YSk8RWTSc4wWZPBU8Q+kGFp3YGPmcTYZFrSdABcbx/lUyGgm95vCK6zitSfLWnJkDjW1mINDS5n1dr77v2fWNrXzffPMcApVOl07bSfNj1+hC1Ov1cUm48qZDUNXJVShtRVyMad4l7nuLRZt/Z3gBe1l3shGqOYQTIlNs77MWWNLfxJ/8A9oULIenfVPdFexkY1pBO9u2ya465KL+Muc+RQ3J//j9NGHPKbx5mjZOliFXUTw3dBTROexzgQ4kssNQOAk9FvqZy7KMJdZPf7/Q00Vdfbzsr9mK2+/1GH7P0v1KOpqnysdISC5uYuXuAO6GE5gJPUWq511pPH9epmvSUOhXW5WfH4kDjdNSxuZ9VlfKCCXFzd0tcCLAdVvapNMrZJ9qsffxK/UxohjsZNkjsrHW1DninqHM6NoJ35H7nWJAFrOF8jw4LlqXRWlzx6+h30X4q3PJPGPMn6nHsSogHVEbJY8hviwzOnWZ7Pi1RY0aa7aDaf399SfPVavTrNkU15oksL2/ppLCTehP3hvMv+JuniAuVmgtjutzvTxSme0tmWqCoa9ocxwc06OaQQfEKG008MsYyUllbm1YMhAEAQBAEAQBAEAQBAEAQBAEBz1lbHCwvke1jRq4mw/3PYtoxcnhI0nOMFzSeEUXGtu5HNcaSN3RtIDqh7DYE5CwtYfxeSsKdFFNK17+RU6jiU3FumOy8Sv47hjjSwVb5nzOmdY72jLtJ3R3FrhlYZaKVRau1lUopJEHV0ydEbpSbb/Y4NmRerp/75n+YLtqf+KXuIuh31EPefQcQYK51XRvBDonNfDJumwJjabXA1DnEEcWu7FUwfYqFq8eqPQ2xWo56ZLp0Z8vnhdG5zHAtc0lrgeBGRCu4yUllHlrIOEnGXgXPDvtMFnbb9nIT5Pjkv/iKrrO7rIvz/wBF3T3+HyXln6nTglOIcLn4STQSzfwW3GeYzHeVpc+fULyTS+J000Oy0kl4tN/Q6H1rYMMpC+nbUB26NwjIXa92/wCyc+HitORz1M8S5Tq7FXpIZjzLbYo+N1ccsm9FAIG7oG4La3cS7Qa3HkrOiEoxxKWSj1dkZzzGPKi37FQNZQVMjpGw9M4xiV1rNAbuNJz+NzslX6yTd0UlnG+P3+RbcOgo6aUm8Z8TFaxuHUEkD5TM6oDuiAa7cDS0NuCbgAe1rncWHFYjnUXqcVhLqZs5dJpnXKWeboUFW55468NxKWndvQyOYeNjkfxNOR8QudlULFiSydqdTZS8weC+YF9IbXWbVDcOnSNBLD+Iat78x3Krv4fJb17+heabi0Jd23Z/sXds4c0OYQ4EXBBBBHMHQqvaw8MuE01lHqKUOvnmNRoR3hYMmxAEAQBAEAQBAEAQBAEBXdqNqo6MFvtykZRg6cnPPuj1Kk6fSzufkvMhavWw0633fkU/DIRipl6ed4qACYo8mxNGVnNbmTnkeOfHVTrG9Jjkj3fF+JWVJa5Pnl3vBeCJTZqrEVFLDUs6sEpimaeEUpB3+0AuJ7hcLhqI81ynW+qyveiXpHyUOuxey8P3GK/CDHQVVP7TYj9YhdziLt8i/Egh48QeKzC7mvjZ57P3/eDFun5dNOpdFuvcU/ZY2rKcnTpWm/YFY6lflS9xS6B41EW/MsO0W11Q2scyCRro2ObutYGu6TqNLmlwBJz3hl+Sh0aSt1c01u/2LLU6+1ajlr3S8vHzMY/hc2ISiWGkliu2z3SljN4jQ7pN7gZX4gDklFsNPFxnNP3bmNXp7NVJThBrzzsSGD7L1kUEsBfTtjmJ3/2jn7rmhrtwiwBsOIOa5W6qmU1NJ5XTyJGm0d9VbrbWH+pmklFXU1ULTuxupnQRm1wGsLWggcc3OK7W1unTwm+vNl/FEai78TqrK17PLhfB4JalwiuhjYyOqh3WNDWg0x0aLAEh6hStpk3Jwe/r/RaQpvhFRjNben9kFtFspXVTxI91O5zWbnU32ZAk6OBzzPHkpOn1dNa5Un8yBq9BqL5KTa2Rx4rFVR0LKU0kjQxwc6RpEjXC7nm4YLt6xHlqulUqpXu3nXy+ZzvhdHSqnkfz9Tkx/FYpqGliY77WDcbIwhwItEWnUWIuB6LeiqcLpSa2fT9TjrLq56aEE91jK+BV1PKgIAgJjZ7H56VwEV3NcQDCblriT7oGjjzHqo2o08LVmWz8yfo9ZbTLEd15H1yZ14w94Mbg0HIguaSPYvo7PK2hXn31PWRba3MUeJB1g+wPPgf0KGSRCAIAgCAIAgCAIAgKbtrteKe8MJBm952oiB+buQ4ankZ2k0js70+nzKvX8QVK5Ie18j5hLIXEucSXONySbkk8SeKulFRWEeZnOU3mXU9UtQ6J7XscWvYbtcOB/rhxWJxUouMuhtVZKuSlHqj6ZhmIQV0Msr3NieYDDUAkAWz3H3PAXdY/eI4KlsqnRNRW++V9D01N9eorcnttiRXtmMcqnU7qWOETm26HEncjY4EFrjoRyzGR7ApWpoqU+0lLH8kHR6m+VbqjHPgn5IlcI+jtjQHVMm/9xhLW+LtT4bq428Rk9q1g70cIhHex5ZZaRtNTDdhjaPwNGfe7j5lQZ2Tm8yeS1rphBYisHv8A9Se42Yz5u/QBaHQ4NocRkgp3ue6z3/ZxgWyLtXZchc+AUvRU9rak+i3ZA4lqewobXV7Ipux8+5VxcnEx/wAzSB62V3r481EvTc8vwmzk1UfXYslDK9kzWuklIEm4Q6V5vmW8T4qilFOOUj1cZyUsNlyYLKMTD0gI7EsDgqB9rE1x+K1nDucMx5rpXbOv2Xg426eu1d9JlLxn6O7XdTSX/wDrk+TXj8x4qwq4j4WL4r6FRqODp71P4MpFbRyQuLJWOY4cHD1B0I7QrKFkZrMXkpbaZ1PE1g51ucj6J9H2zW6PrUwsSLxNPut/6h7SNOQz45VGu1PN+XH4/Q9FwvRci7WfXw9CfrarpDl7I0/8lWl3g34XSbx3naDTtPPuCAmkMBAEAQBAEBwY7A6SnmawlrjG4scCQQ8C7SCNMwF0qaU030ycrk3XJLrg+fYH9IUjLNqG9K3422Eg7xk13orO7h8XvXsUen4vKPdtWfUmNptuoxCBSv3pJL9axHRDiSD73IePfwo0UnP8xbL9yXq+JwjX+U8t/sfNHOJJJJJJuSTcknUknUq4Sx0PNOTk8swsmAhnBdNmNhXTWkqbsYcxHo934vgHZr3Kt1GuUe7Xu/Mu9HwtyXNb08vqXls0VO0RwsaA3QNFmjv5n+rqplJyeZPcvoQjBcsVhHKXPmNs3dmgH5LBud9NhYGbzvHlw/3QHe1oAsBbsCGD5dtjinTzkNN2RXY3tN+s7xIt3NC9JoKOyqy+r3+h4zi+r7a7lXSO31IaKQtcHDVpDh3tNx8lMlFSTT8Ssrm4SUl4F3xN4e4Ss9mVjZW99rEd4I9V5pRccwfg8HtnJTxOPRpMuFHNvsa4e80HzCitYeCdF5SZuWDYIAgOHFMKiqWbkrA5vC+oPNpGbT2hb12SreYvBztphbHlmsop1L9HoZUgueH046wafbLr5MdbIt4346WU+XEG68Jd4qocJjG7mbzHyLLiVTfqN0HteHuqtLlGiipTI77o1P5d6GSwNbYADKyGDKAIAgCAIAgMFAfCcapOhqJo/gkcB+Em7f8ACQvSUy561L0PF6uvs7pR9TiXUjhAZAuQBck5AAXJJ0AHFYMpNvCPpexuyAgAnqADJa7WGxEY5nm/5eqptVrHPuw6fP8Ao9LoOHqpc813vl/ZN1leX5Nyb6nv7OxQC3wYoqEvzOTefE93Z2oMk3DEGiwFghg9oCv7Y4v9XgIaevJdjez4neA9SFM0On7a3fot39Ct4nq/w9Lx1ey+p8vC9KeIYQIs+ztR0tNJGfappN8f3MuZ8nX8AFSa2vkuz/2+Z6vhtvaablfWPyLbsxU3YY+LDcfhdn87qutW+S2oltgnFyJAQBAEBiyA5ayhbJ2O+L9eaA3U0AY0Af8AJ5oDagCAIAgCAIAgMFAfJ/pJpNys3rZSxtdf7zbsPoG+auuHzzVjyZ5njFeLlLzRVFPKkID3FK5jg5pLXA3BBIIPMELDSawzaMnF80epcsD+kGWOzahvSN+NtmvHaR7LvTxVddw+L3reC503F5Lu2rPqXuhdDVMbKwEtOYO65l+8EC6qpwcJcsupfV2RsjzR6ElkOzgtTc9IDy91gUMM+S7SYp9Znc8HqDqs/COPic/LkvT6TT9jUl49WeH4lq3qL210Wy+/UjFKK4IDowLERTVbHu/ZvHRyfgf1SfA7p8FB1tXaQaXXqi34XqOyms9Hsy70jzTVFicgd0nmx1t13yPgVSvvxPTRfZzLeCoxNMoAgCAIAgCAIAgCAIAgCAIAgKL9KtJeKGUDNjywnse2/wA2DzVjw6eJuPmin4xXmtT8mfNVcHmzIFyAMyTYAZknkBxWG8GYxcnhFmwfYipnsXjoWc3jrHuYMx4kKHbrq4bLdlnp+FW2by2X7l1wzZWkpLOcN940dJZxv91mg77X7VWW6u2zxwvQu6NBTT0WX6khNinBgt2n8goxOwaWUkkpu6/e78h/wgJelgLBYuLu/wCQQwQG2lc4NbTxZy1B3bDgz3j46d1+Sn6GqPM7Z+zH5lXxO6Siqa/ant8PFlJ2hpI4JGxMzcxgEjrnOQkk2HAAEK40lk7YuyXRvb3Hm+IU10TVUOqW782RalFaZQHLWtyB7x5/8LnaiRS+qLphFZ9ZpGuJvJT2hk5mP928+GXfdUd9fZ2teD3R6vTW9tSm+q2f8FxwGs6SIA+0zqntA0PiPUFQbI4ZZUz5okotDqEAQBAEAQBAEAQBAEAQBAEBC7Y0JnpJmNBLt0OaBqXMIcAO+1vFd9NYoWqTI2sqdtMoopeDfR5I+xqHiMfA2zn+LvZb6qwt4jFbQWSn0/B5Pe149C4UGG0tELRsG9xPtSHvcdO7JVtt1lj7zLqnTV0rEEe5sRe7JuV+AzcVyO5mDDHuzcd2/i5ASNPRNZoM+ZzP+yA6UB4meGtJJsALk8gNSspNvCMNpLLKJheLxulqquQjeY3dhYTY7mdgBxJNv5ire7TTjXXRHo3u/v72R57Tayudlupk90sRXp6e8qUhc9xc43c4lxPMk3JVopQguVeBQzhZZJyl1Zjo07ZGPw78zBjTtUYenZqqI7tPn5LZtSRiMZQlub9lMVFPOC79lIOilHDcdlveBz7rqBqqu0r26rdFtoNR2VuH0ezL5RSGmn3XHq+yTzafZf8ALzKqZd+OT0EX2c8MtwKjE0ygCAIAgCAIAgCAIAgCAIAgMWQGHsuCOeSAi6fCT758B+qAkYYGs9kAf1z4oDagCAICs7X1bnNbTR+3O6x5CMZuJ7PyupmjSjJ2y6R+ZXcQcpRVEOs/l4lU2gwdlN0YaSS4O3r21G7mOQz0VhptTO/mcio1uir0yioePX6kQpJACAIDKAjKmnzNv6C1UsPDN3DmWUXTBaz6zSgnOWmtE/m6I+w487aeDlW319nbt0luveXmlt7anfrHZ/wXHZ+s6SOxPWZ1T2j3T5eoKhWRwyypnzR9xKrmdggCAIAgCAIAgCAIAgCAIAgCAIAgCAIDmqZrZeaArWCfbSy1B0v0UX4G6uHefzUzUflwjV8X7yv0v5ts7309le5fVkDtrVAzhv8A02AeLsz6bqn8OpfZ582VHGdRFXKPkvmV1zyrONcUUUrpMxdb4ObkxcrHKn1Mqcl0Z7bJzXKVXkd4X/8AY81LcgeXyUeaJlcjp2dxAU9Q17v2bgY5RwMbsiT3Gx7gVHur7SDXj1XvJ2lt7K1N9Hsy60jzTVFierfdJ5sdm13hl6qta54lzF9nMt4KjE0ygCAIAgCAIAgCAIAgCAIAgCAIAgCA8yPsLoCtbTVpjgeR7T+o3nd3LwupOkr57VnotyHr7XXQ8dXsviduEUQiiYzQMaN49upPndcrZuyxy8ztTWqqlHyX+z5jiVV0ssknxvJHd7o8rL1NNarrUfJHhNVa7rpT82amR81rK3yMwo8ZGzdC58zZ3UIrwBYFlTkjDqi/A1ujsusbEyNZU47ow11suCzOHMKreV+hokZY2/qygtYeCzi+ZZLph1R09Kx5zfCehk7Wfu3H5earrY8ljXg9/qXdM+0pUvFbP+C27P1fSRAH2mdU+Gh8vkVDsjhlhTLMSUWh1CAIAgCAIAgCAIAgCAIAgCAIAgCA56x2QQFTxP7atgi92IdK7v1Hyb/Mp1P5enlPxexV6h9rq4V+Ee8yQ2srOhpHge1J9mP4va/why10FXaXLyW/38Tfit/ZaaWOr2/X+j5vEFf2S8EeQph/kzYuKWSS3jdngyrqqmcHqF4GRIFh1tG0bos9LmdTTI2ykVyysMh3V8ryjw8XHd8iuV8fEkaWz/FkzsZUgTmJx6tQwxnseASw/MeKrdVDMOZdUXegsxZyPpLb4lqwCoMc26feuw/iBNvW48VBsWY5RZ0y5ZYLaFHJplAEAQBAEAQBAEAQBAEAQBAEAQBAclZqEBVdnPtZ6mbm7cb3f8Bin6ruVQr+P3+5V6H8y6231x9/scP0iVV5o4uDGb3i82+TfVTeFV4g5+bx+hVcftbnGvyWStNClS3ZAisRSNcpXaqO2SNfLfBrXUjhAbI38Fxth4olUWf4s9vGS5weGdbI80WjS0euXmpFizFoiVPE0aGSlhD2+0wh4/E0hw9Qq/Cez8S4UnF8y8D6DibwZBIzSRrJmH8QB+Yv4qqituV+GxezeXzLxwy4Uswexrho4A+YUZrDwT08rJtWDIQBAEAQBAEAQBAEAQBAEAQBAEBHY1LuRuf8LHHyF1vXHmmo+bOds+SEpeSZX9jI92mB+J7j5dX/AEqVr5Zu+CIPCo406fm39CsbXS71ZMeRaPJjQrnQRxp4/fiea4vJvVz+HyI5pySSwzWDzFGuTVd6vZIl67wj1SzoKEnLc9yjJc65YZIuinHJqj1C7T9lkar20dCik4526qXL2SDD20c9R73ioC9otG+58C64dJv0VI7i0Pi8GOs30Crbly3SXxLuiXPp4S+BbNm5bwgfC5zfC9x6EKJYu8WFD7hLLmdggCAIAgCAIAgCAIAgCAIAgCAICG2uypZSPht4OIB+a76VZuiRdc8aefuOHZhtqWPtDj5vcttW83S+/A10EcaaBSNox/aZvx/kFfaF5oj7jyfFY41U36/wcEbuC62wzuiNTZjus2Obdc4ycTvOCmYayyzKxtYNIUqLyeZXcFtVHfJrfPblRiIZra17YOdEcyybSVwSy8EuTwsmmIZqRY8RwRKVmWTkrHa95+aiQWZE+x4gkXDZv/49vZUu9WKu1X/P8C60P/1V72WrZR3VkHJwPm235KFd1RY6foyfXIkhAEAQBAEAQBAEAQBAEAQBAEAQENteP7JN+AHycCpOj/54+8hcRz+GnjyI/ZWTepY+zeHk9yzrY8t8l99DHDZ8+lgyr7XU+7UOPB7WuHfbdPq31VloLPyl6bff6lJxan89+qTIFzbK0Uk9yhlBxe5kOKw4RfUzGyS6DfKwq4o2d0mebLZtI5pOT2N7G2UacuZk6uHKsHmU8FvVHfJyvnhYQibksWSzI2pjyxyRUz94krWKwdJyyy8bPNth8d/fqJHDuaCz5hVWqeb37keg0SxpY+9lo2TGUh+80eQJ/NQ7uqLDT9GWBcSSEBCYxtTT0tw94Lx+7Z1n+IHs+Nl3q01lvRbEW/WU0+09/I3bOY0KyEShu71nN3Sbkbpyz7RY+K1uqdU+Vm+mvV9amiVXI7hAEAQBAEAQBAEAQBAEBx4tT9JDIz443N8S0hdKp8lkZeTRxvh2lUoeaZWvo/f0lM5vFkhI7ngH57yn8Vhi5PzRV8DszQ4+TMbZYcXxh4HWiuT+A6+VgfNctDbyz5X4/M78U0/aVc66x+RSbK3zg820n1PJjC6KyRydEWY6ILPas1Wnj5nsCy5uTfU7Rio9DD3WW0IcxpZYomkqSttkQm8vLFRLZptwC4xhjLZJlYpYjEitFob9T6dT4e8Q00LWklkIc/gA+TrG501uqOyxOcpN+J6uupxrhBLovmWPB6QwRkPIuSXEg5DIDU9yjTlzPYmVw5FuQ+Nbc00NwwmZ/Jlt0Htfp5XUmrQ2T3ey+/AiajiVNWyeX6fUo2MbYVNRcb/RMPuR3GXa72j6DsVlVoqq/DL9Skv4ndZstl6fUr4Cllc9z6H9FFVlPFyLZB/EC13+VvmqniUd4y+B6Hgs+5KHxPoKrC7CAIAgCAIAgCAIAgCAIAgKPg39lxGWE5MmzZ6vb83t8Fb6j8/SRsXWPX5P+Gef0v8A8bXzqfSe6+f1RdHxhwsRdVB6A+c7U4AaZxewXhJ/7ZPuns5Hw77vR6hXLlftfM8xxHRuh88V3fl/RAB4U3s5FWroeZgyBZVcjDugjwZOS3jUl1OUr2+h5XUjthDBzVrsgOefgFpY9sHelb5OnZfDfrFTGw+yD0knIRszN+82H8Sham3s62116Is9DT2tyT6dWfZHzF8ZMLmFxHVcblt+2xuqBJJ949a3mOYnyva9leCfrZcY75Fn7DyH+rNXOl/D/wD59fXr9+485r1q8/mdPTp9+8ranFSYQBAWX6PKzo61g4SNdH6bw9W28VC10M0t+W/8Fnwmzlvx5rB9fBVGepCAIAgCAIAgCAIAgCAIAgKttthjnMbPHfpIDvZaloN/Gxz81YcPuUZOufsy+ZU8V00pQV1ftQ3+BL4DiYqYmyDiLOHwuGo/rhZRb6XTY4P7RO0uojqKlYvj6PxO6WIOBBAIIsQcwRyIXFPDyju0msM+f7U7KmG8sIJZq5nFg4kc2/Lu0vNHr+fuWdfPz/v5nmOJcJ5M21dPFeXu9Cpq1PPMyhgIDBKGUiOmk3iTw/ILg3lkyMcLBe8Cw/6rTdYWmqQC4cWQjRp5E537zyVNqLe1swukfmek0lHYVb+1L9kSeDRS75ewWaOrcHVx5jSwHO+oUW1+BP08cvJYcSr46eAyVDm2AsbD2idGtadSf6suddcpy5Y9TrbbCuDlPofF8TqWyyveyNsTXHJjdGj9edsl6KqDhFJvJ47UWRsscorCOVdDiEB0UFUYpY5B+7e1/g1wJHlcLSyPNBx8zrRZ2dkZeTPvUZuLjjmvMntkekMhAEAQBAEAQBAEBFYltBBTysileGukuRyAGhcfdBOQJ5FdYUznFyitkcLNTXXJRk8Nkmx1xdcjuekBhzboClVcTsMnM0bSaaQ2kaPcPC3Ls77clawktZXySffXR+f34/qUNsZcPu7SC/Ll1Xl9/wBFvo6tkrA9jg5p0I+XYexVk4Sg+WSwy7rsjZFSg8pm1zbrU3wfM9s8GFPKHMFo5bkAaNeNWjsOo8eS9Dw/Uu2HLLqv3R5DjGiVNnaR9mX7MrqsCkCGcHJVzcBpxP5LlOWdkSKoY3ZaNm9n+iDampbb3ooTq48HvHutGtv+DVajU835dfxfkeg0ei5PzbfgvqWOmoZahxe7IONy8j0aOI9FBc4wWEWkYSseWd2LY3Bh8Yaes4Dqxi2+4/E74QTxPhyWKqJ3yyunmZv1NWmhv+nifLsbxmWrk35Tp7LB7LByA/PUq7pohVHETzOq1c9RLMunkRy7EUICd2a2Ykrd8tIYxuW+QSC/g0Dj2ngouo1UacLqyw0egnqE3nCOXGdn56X9qw7ugkb1mH+Lh3Gy3q1Ndvss56jRW0byW3mfWdkKvpqOB17ncDT+JnUPq1UmphyWyXqen0dnaURl6EwuBJCAIAgCAIAgCAitosaZSQmR+Z0Y29i9/Bo+ZPALrTU7ZcqOGpvjTByl/s+L11Y+aR0khu95uT+Q5ADKy9DXXGuKjHoePuulbNyl1JbZ/aqeks0HpIx+7cch+B2rPUdij36Su3foyXpeI207PdH0bBdsKapsA7o3n928hpv906O8DfsVVbpbK+q2PQUa6m7o8PyZYAVGJh5miD2lrgCCLEEXBB4ELKbTyjWUVJOL6MqFXs5NTPMlE+wOZhccj3XyPjn2qzhrKrVyahfH7+/QpbNBdRJ2aSX/AKvp9PvqIds3RdWqp3sdzaMj3B1vQlHw6M96Zpr78vohHi8q+7qK2n6ff8kXthtRDUxNjYDk8PLnWFrAiwF7k5qRotHOmblNroQ+JcRq1NShWn1z0Kealt7A3PAAKzc4lJGibJSg2dq6n2YjG0+/Jdg9esfAeKhXa6uC6/puWWn4XdPfH67FywTYuOms/KWUaPeOow82sGp7z5Kpu1srNlsi/wBPw6FO/V/fgSVZ9XpvtaiQFx4yEEm3BjB8gFwgp2d2CJM3VV3rH+v0Knju3z3gilaWMvumVwubkHJo0abC+dz2BT6dAk/zHv5FVqeKyx+StvMo8shcS5xLnONy4kkk8yTqrSMVFYRRzm5vMnlnlZNQgJzZfZx9Y/i2Fp68n+lnN3y8gYup1KqW3UsNFoZXyy9on1BzmUzGwwgNDRYAaNHM8ye3ndUUpOTzLqeprrjCKjHZIzDiQI3ZBkciQLjxC1N2snVhlJFE20Ia1hcXWb7NzrYcO5bSnKTzJmkIRgsRWDtWpuEAQBAEAQBAYc6yA+MbYYlLPUO6Vro9y7WRu1a3nlkS7W4y7clf6SuEK+6856s8nxG6yy3E1jHREGpRXhALXytfs5nksGYpt4R9KgwiopdyOCuHSFgd9XmsWm2u5xAvcZBUzursy5V7eaPTxotpxGFm+OjNA2+lheYqqnAezJ24+3LPdNwRbO+9xW/4CM1zVy2OT4pKqXJdDf0JSl+kKjd7RkYeTmX/AMhcuUtBcvJ/EkQ4pp5dW18DuG11C8WM7LcnNcP8zVz/AAt8d+VnX8dppbcyOKfEMKJu76qTz6Njj6NW0a9V0XMc52aJ7y5f0yGbXYfD+zI//OFw/wBIWfwmol1+Zj8fpIdGvgiOrPpHj0igkcdBvlrLnsDd4rrHhsv8pI4S4xDpCLb+/eR+M43iZiMjozTxZAloaHdYgC++S7UjQDVdaaNLzcueZ/fwOOo1Ot5Ofl5V+5F7G0kNVVFtSXvcW7zbvPWc3MtcfaOWYz4FdtXKdVea9vgReHxhfa1du/AmsYpayq36eOnjgp4XG2QAcWZtLXEcRb2RbOxKjVTpqxZKTcmTtRXqLk6oRUYr9/cUJWx51hAW3ZbYt9RaSa8cOoGj5B2fC3t15c1X6nWxh3Ybv9kXGi4ZKzv2bL92X+WdkLBFEGtDRYWHVaBw7/6Kp223lno4xUVhdD1htDfrv7wDz+IrBk66nD2vz0PMfmOKA4GUz4ntOrbi5bfQ5ZhATSAIAgCAIAgCA01cwY0uPD5oCIxHD6euYGyN6wGR0e38LuXpzC61XTqeYnC/TV3RxNHz3H9jJ6a7mDpo/iaOsB95gz8Rcdyt6NbCe0tmee1PDLKsuG6/crQU0rMMndicP6esiBF2sPSu7mW3f8Raouss5Kn67E/hlPaXr03LjNT0tVUyVQklc6jI34wBb7IuILcrkEhxyOdlWqVtVarwu94+8unCi212pvMOpRtpsXFXUOlDd1tg1oNr7rb2JtxNyVaaal1V8rKHW6lX28y9yLxM51PQUobSCpJY3faWb1gWb1zZpOp5c1WJdpdPv8peybq08Eoc2y2wUXaCrZJKCynFNZoDowLde5JcRYWyLeHBWlEJRjvLm9Si1lkZz7sOXzRK4jhMTcMgqGstK94a92843H2g0JsM2jRR67pvUSg3sv6JV2nrjo42JbvH8m3CMMikwuplMbTLG51n2zAAjdl4ErFtk46mMc7PB0ophPRSljdZ3ODYmpijrGOmIDbODXO0a8jqknhxF+0LrrYylU1EjcMnCN6c/h7yy4/s1W1Bkc2pbLG4ktiLnNG7vbzW2F2EjLM8lCo1NNaWY4fn97llqtHqLW8TyvIokUj4JQ4XbJE++eoc06H1BVo1GyGPBoooynRZno0z6RjtG7EYYJY6gRQOYTKHO6o7wCASDvA3NslT0zWnnKMo5l4HpNRW9VXGUZ4j4lQqcBZNK2OgL52gWkkIswPB137AWsRkOWV1YQ1DhHN23kvEqbNFGyajp9/N+H6lxwDYuGltJORJIM8/2bT91vvHtPgAq+/Wzs2jsi10nDa6e9LdkxV4gXZMuBz9493L5qEWeDbQYdo547m/mf0QySqGAgCAIAgCAIAgCAIDDm31QEXV4Zxj/l/8TwQGqDEXNNngm3g4fqgOTFNnaSsud3dkPvs6r/4ho7xBUirVWV7J7ES/RU3e0t/MgYdmK2gc99I6OUOFiHNAfYaZHLjwcO5S5amm9JWJor46K/TNuhp58yHwGuOHtqWVEcrHTM3WuLDbeDZALk63LtRdd74K9xdbTx/RH0tj0ynG5Nc3p7yrxR71m87N88lObwslTBc00vU+s7SU9aTGaF7QxrCHDeZ1jlawc0tyA58VQ0SoWe2R6rVR1DS7B9D5njb5XTyGe3S7wD7buoaB7uWgGiuqFBVrk6HmtW7Ha+09rxLdSQOq8HEcQ35IZPYFr5SF2Xe1yr5yVWr5pdH9PqXFcXqNByx6r7+RigpX0uFVXTtLDMSGNOTrua1gy7wTbkEnONuqjyb4/wBimEtPop9ptkoo1Vp4FBFZeGXnB6ajoZRKKzpnAODYoQHF1xaxawm/jYXz4KruldfHlcMer/s9Dp66dNLnU+b0X9Eadmqutmkl6HohI8v+0O7YE6btt45di7rU00wUc5x5feCHLQ36mx2NcqfmWrDNh4o2NFTK6VrTvCMuLIWk6ndvn4nwUGzWyk8wWPXxLWjh0YRUZty9PD9Cb+usjaGRNAAyAA3WjuAUNtt5ZYRgorCOUNfM7i70aP0WDYlaKgDMzm7ny7hwQwdiAIAgCAIAgCAIAgCAIAgCA0VFK146w8eI8UBGT4Y5ubet6O/RDJrjrpGGx8nDP9UB0txJrhZ7dddHDyKGGs7M4ajA6Cb2ooweYvGeXu2uu8dTbHpJkazR0T9qKORuwlNe8Uk8X93N+oK6/jrH7ST96OP/AI6pPMW17mcs30cRucXGolJJuS4McSeZNs10XEJJYUUcJcIrk8uTN1DsJ0Dt6KrmYTkd0MFxyI0PitZ63nWJQTN6uGqp5hNo31WxTJiDPU1MpGl3sDR3AMy8FrHWOHsRS+/edLOHxt/5JSfxPUOyeHxasa4/fkc7/Dex8lrLWXP/ACNocO08d+UkYJoIRaKMNHJjA39FHlKUvaeSVCuMViKweZcTcfZAb6n9Fqb4OWz5M83ZgXOlybdwQySFNhQ9837Bp58UGSRZGGiwFgOAQwe0AQGqYmxtke7+uCA8Uridb2ysSLE63yQHQgCAIAgCAIAgCAIAgCAIDxLEHCxAI7RdAccmFMOhLfG49UByyYU4aOafMfqhnJzuw6Qe5fuLUGTz0Eg91/kfyQDopOUnk5APqbz7h8R+qA2sw6Q8AO8j8roMnRHhB953kPzP6IMnXFhzG8L9+fpohgOh62Q1IJcSLBrbHdHkgMGE7vEHeLsrE6m17nO2WXYgMhmTcnZAixI/mOev6oDyYnHUHSMa8nXdxQHpzSRukGxcScx7IcSBzzyQGTF1wQ3je+VgA21h2/7oDX0Tt3Q33CNeJPegPckZIOuTri1vhsNTzz8EBnrAAAHTO+Zva4ub96AwJH3HVy/Le7+WfggOlAekAQBAEAQBAEAQBAEB5QBAZQAoDBQGQgAQGUB5QBAEAQBAEAQBACgBQG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REhQUExQVFRUUFBcUFxUYFBQXFxcUFRUWFxgUGBgYHCggGBwlHBcVITEhJykrLy4uFx8zODMsNygtLiwBCgoKDg0OGxAQGy0mICQtLCwtNDQsNCwvLC80LywvLCwsLCwsLCwsLCwsLCwsLCwsLCwsLCwsLCwsLCwsLCwsLP/AABEIAOEA4QMBEQACEQEDEQH/xAAbAAEAAgMBAQAAAAAAAAAAAAAABQYBAwQCB//EAEYQAAEDAgMEBwQHBQcDBQAAAAEAAgMEEQUhMQYSQVETImFxgZGhMkJSsQcUI2JywdEzQ4KS8CRzorLC4fFTk9IVFjVjg//EABoBAQACAwEAAAAAAAAAAAAAAAAEBQECAwb/xAA3EQACAgECAwUGBgICAgMAAAAAAQIDEQQhBRIxEyJBUWEycYGx0fAUI5GhweFC8TNSFYIkNEP/2gAMAwEAAhEDEQA/APuKAIAgCAIAgCAIAgCAIAgMEoDTNWMZ7T2t/E5o+ZWVFvojWU4x6s0x4rA5wa2aIudkGiRhJPYAc1s65pZaZhWwbwmjAxmn06eK4yI6RmvLVOys/wCr/Qx21f8A2X6nRFUseLtc1w5hwPyK1cWuqNlKL6M2grBsZQBAEAQBAEAQBAEAQBAEAQBAEAQBAEAQBAc9ZXRwt3pHtY3m4gD1W0YSk8RWTSc4wWZPBU8Q+kGFp3YGPmcTYZFrSdABcbx/lUyGgm95vCK6zitSfLWnJkDjW1mINDS5n1dr77v2fWNrXzffPMcApVOl07bSfNj1+hC1Ov1cUm48qZDUNXJVShtRVyMad4l7nuLRZt/Z3gBe1l3shGqOYQTIlNs77MWWNLfxJ/8A9oULIenfVPdFexkY1pBO9u2ya465KL+Muc+RQ3J//j9NGHPKbx5mjZOliFXUTw3dBTROexzgQ4kssNQOAk9FvqZy7KMJdZPf7/Q00Vdfbzsr9mK2+/1GH7P0v1KOpqnysdISC5uYuXuAO6GE5gJPUWq511pPH9epmvSUOhXW5WfH4kDjdNSxuZ9VlfKCCXFzd0tcCLAdVvapNMrZJ9qsffxK/UxohjsZNkjsrHW1DninqHM6NoJ35H7nWJAFrOF8jw4LlqXRWlzx6+h30X4q3PJPGPMn6nHsSogHVEbJY8hviwzOnWZ7Pi1RY0aa7aDaf399SfPVavTrNkU15oksL2/ppLCTehP3hvMv+JuniAuVmgtjutzvTxSme0tmWqCoa9ocxwc06OaQQfEKG008MsYyUllbm1YMhAEAQBAEAQBAEAQBAEAQBAEBz1lbHCwvke1jRq4mw/3PYtoxcnhI0nOMFzSeEUXGtu5HNcaSN3RtIDqh7DYE5CwtYfxeSsKdFFNK17+RU6jiU3FumOy8Sv47hjjSwVb5nzOmdY72jLtJ3R3FrhlYZaKVRau1lUopJEHV0ydEbpSbb/Y4NmRerp/75n+YLtqf+KXuIuh31EPefQcQYK51XRvBDonNfDJumwJjabXA1DnEEcWu7FUwfYqFq8eqPQ2xWo56ZLp0Z8vnhdG5zHAtc0lrgeBGRCu4yUllHlrIOEnGXgXPDvtMFnbb9nIT5Pjkv/iKrrO7rIvz/wBF3T3+HyXln6nTglOIcLn4STQSzfwW3GeYzHeVpc+fULyTS+J000Oy0kl4tN/Q6H1rYMMpC+nbUB26NwjIXa92/wCyc+HitORz1M8S5Tq7FXpIZjzLbYo+N1ccsm9FAIG7oG4La3cS7Qa3HkrOiEoxxKWSj1dkZzzGPKi37FQNZQVMjpGw9M4xiV1rNAbuNJz+NzslX6yTd0UlnG+P3+RbcOgo6aUm8Z8TFaxuHUEkD5TM6oDuiAa7cDS0NuCbgAe1rncWHFYjnUXqcVhLqZs5dJpnXKWeboUFW55468NxKWndvQyOYeNjkfxNOR8QudlULFiSydqdTZS8weC+YF9IbXWbVDcOnSNBLD+Iat78x3Krv4fJb17+heabi0Jd23Z/sXds4c0OYQ4EXBBBBHMHQqvaw8MuE01lHqKUOvnmNRoR3hYMmxAEAQBAEAQBAEAQBAEBXdqNqo6MFvtykZRg6cnPPuj1Kk6fSzufkvMhavWw0633fkU/DIRipl6ed4qACYo8mxNGVnNbmTnkeOfHVTrG9Jjkj3fF+JWVJa5Pnl3vBeCJTZqrEVFLDUs6sEpimaeEUpB3+0AuJ7hcLhqI81ynW+qyveiXpHyUOuxey8P3GK/CDHQVVP7TYj9YhdziLt8i/Egh48QeKzC7mvjZ57P3/eDFun5dNOpdFuvcU/ZY2rKcnTpWm/YFY6lflS9xS6B41EW/MsO0W11Q2scyCRro2ObutYGu6TqNLmlwBJz3hl+Sh0aSt1c01u/2LLU6+1ajlr3S8vHzMY/hc2ISiWGkliu2z3SljN4jQ7pN7gZX4gDklFsNPFxnNP3bmNXp7NVJThBrzzsSGD7L1kUEsBfTtjmJ3/2jn7rmhrtwiwBsOIOa5W6qmU1NJ5XTyJGm0d9VbrbWH+pmklFXU1ULTuxupnQRm1wGsLWggcc3OK7W1unTwm+vNl/FEai78TqrK17PLhfB4JalwiuhjYyOqh3WNDWg0x0aLAEh6hStpk3Jwe/r/RaQpvhFRjNben9kFtFspXVTxI91O5zWbnU32ZAk6OBzzPHkpOn1dNa5Un8yBq9BqL5KTa2Rx4rFVR0LKU0kjQxwc6RpEjXC7nm4YLt6xHlqulUqpXu3nXy+ZzvhdHSqnkfz9Tkx/FYpqGliY77WDcbIwhwItEWnUWIuB6LeiqcLpSa2fT9TjrLq56aEE91jK+BV1PKgIAgJjZ7H56VwEV3NcQDCblriT7oGjjzHqo2o08LVmWz8yfo9ZbTLEd15H1yZ14w94Mbg0HIguaSPYvo7PK2hXn31PWRba3MUeJB1g+wPPgf0KGSRCAIAgCAIAgCAIAgKbtrteKe8MJBm952oiB+buQ4ankZ2k0js70+nzKvX8QVK5Ie18j5hLIXEucSXONySbkk8SeKulFRWEeZnOU3mXU9UtQ6J7XscWvYbtcOB/rhxWJxUouMuhtVZKuSlHqj6ZhmIQV0Msr3NieYDDUAkAWz3H3PAXdY/eI4KlsqnRNRW++V9D01N9eorcnttiRXtmMcqnU7qWOETm26HEncjY4EFrjoRyzGR7ApWpoqU+0lLH8kHR6m+VbqjHPgn5IlcI+jtjQHVMm/9xhLW+LtT4bq428Rk9q1g70cIhHex5ZZaRtNTDdhjaPwNGfe7j5lQZ2Tm8yeS1rphBYisHv8A9Se42Yz5u/QBaHQ4NocRkgp3ue6z3/ZxgWyLtXZchc+AUvRU9rak+i3ZA4lqewobXV7Ipux8+5VxcnEx/wAzSB62V3r481EvTc8vwmzk1UfXYslDK9kzWuklIEm4Q6V5vmW8T4qilFOOUj1cZyUsNlyYLKMTD0gI7EsDgqB9rE1x+K1nDucMx5rpXbOv2Xg426eu1d9JlLxn6O7XdTSX/wDrk+TXj8x4qwq4j4WL4r6FRqODp71P4MpFbRyQuLJWOY4cHD1B0I7QrKFkZrMXkpbaZ1PE1g51ucj6J9H2zW6PrUwsSLxNPut/6h7SNOQz45VGu1PN+XH4/Q9FwvRci7WfXw9CfrarpDl7I0/8lWl3g34XSbx3naDTtPPuCAmkMBAEAQBAEBwY7A6SnmawlrjG4scCQQ8C7SCNMwF0qaU030ycrk3XJLrg+fYH9IUjLNqG9K3422Eg7xk13orO7h8XvXsUen4vKPdtWfUmNptuoxCBSv3pJL9axHRDiSD73IePfwo0UnP8xbL9yXq+JwjX+U8t/sfNHOJJJJJJuSTcknUknUq4Sx0PNOTk8swsmAhnBdNmNhXTWkqbsYcxHo934vgHZr3Kt1GuUe7Xu/Mu9HwtyXNb08vqXls0VO0RwsaA3QNFmjv5n+rqplJyeZPcvoQjBcsVhHKXPmNs3dmgH5LBud9NhYGbzvHlw/3QHe1oAsBbsCGD5dtjinTzkNN2RXY3tN+s7xIt3NC9JoKOyqy+r3+h4zi+r7a7lXSO31IaKQtcHDVpDh3tNx8lMlFSTT8Ssrm4SUl4F3xN4e4Ss9mVjZW99rEd4I9V5pRccwfg8HtnJTxOPRpMuFHNvsa4e80HzCitYeCdF5SZuWDYIAgOHFMKiqWbkrA5vC+oPNpGbT2hb12SreYvBztphbHlmsop1L9HoZUgueH046wafbLr5MdbIt4346WU+XEG68Jd4qocJjG7mbzHyLLiVTfqN0HteHuqtLlGiipTI77o1P5d6GSwNbYADKyGDKAIAgCAIAgMFAfCcapOhqJo/gkcB+Em7f8ACQvSUy561L0PF6uvs7pR9TiXUjhAZAuQBck5AAXJJ0AHFYMpNvCPpexuyAgAnqADJa7WGxEY5nm/5eqptVrHPuw6fP8Ao9LoOHqpc813vl/ZN1leX5Nyb6nv7OxQC3wYoqEvzOTefE93Z2oMk3DEGiwFghg9oCv7Y4v9XgIaevJdjez4neA9SFM0On7a3fot39Ct4nq/w9Lx1ey+p8vC9KeIYQIs+ztR0tNJGfappN8f3MuZ8nX8AFSa2vkuz/2+Z6vhtvaablfWPyLbsxU3YY+LDcfhdn87qutW+S2oltgnFyJAQBAEBiyA5ayhbJ2O+L9eaA3U0AY0Af8AJ5oDagCAIAgCAIAgMFAfJ/pJpNys3rZSxtdf7zbsPoG+auuHzzVjyZ5njFeLlLzRVFPKkID3FK5jg5pLXA3BBIIPMELDSawzaMnF80epcsD+kGWOzahvSN+NtmvHaR7LvTxVddw+L3reC503F5Lu2rPqXuhdDVMbKwEtOYO65l+8EC6qpwcJcsupfV2RsjzR6ElkOzgtTc9IDy91gUMM+S7SYp9Znc8HqDqs/COPic/LkvT6TT9jUl49WeH4lq3qL210Wy+/UjFKK4IDowLERTVbHu/ZvHRyfgf1SfA7p8FB1tXaQaXXqi34XqOyms9Hsy70jzTVFicgd0nmx1t13yPgVSvvxPTRfZzLeCoxNMoAgCAIAgCAIAgCAIAgCAIAgKL9KtJeKGUDNjywnse2/wA2DzVjw6eJuPmin4xXmtT8mfNVcHmzIFyAMyTYAZknkBxWG8GYxcnhFmwfYipnsXjoWc3jrHuYMx4kKHbrq4bLdlnp+FW2by2X7l1wzZWkpLOcN940dJZxv91mg77X7VWW6u2zxwvQu6NBTT0WX6khNinBgt2n8goxOwaWUkkpu6/e78h/wgJelgLBYuLu/wCQQwQG2lc4NbTxZy1B3bDgz3j46d1+Sn6GqPM7Z+zH5lXxO6Siqa/ant8PFlJ2hpI4JGxMzcxgEjrnOQkk2HAAEK40lk7YuyXRvb3Hm+IU10TVUOqW782RalFaZQHLWtyB7x5/8LnaiRS+qLphFZ9ZpGuJvJT2hk5mP928+GXfdUd9fZ2teD3R6vTW9tSm+q2f8FxwGs6SIA+0zqntA0PiPUFQbI4ZZUz5okotDqEAQBAEAQBAEAQBAEAQBAEBC7Y0JnpJmNBLt0OaBqXMIcAO+1vFd9NYoWqTI2sqdtMoopeDfR5I+xqHiMfA2zn+LvZb6qwt4jFbQWSn0/B5Pe149C4UGG0tELRsG9xPtSHvcdO7JVtt1lj7zLqnTV0rEEe5sRe7JuV+AzcVyO5mDDHuzcd2/i5ASNPRNZoM+ZzP+yA6UB4meGtJJsALk8gNSspNvCMNpLLKJheLxulqquQjeY3dhYTY7mdgBxJNv5ire7TTjXXRHo3u/v72R57Tayudlupk90sRXp6e8qUhc9xc43c4lxPMk3JVopQguVeBQzhZZJyl1Zjo07ZGPw78zBjTtUYenZqqI7tPn5LZtSRiMZQlub9lMVFPOC79lIOilHDcdlveBz7rqBqqu0r26rdFtoNR2VuH0ezL5RSGmn3XHq+yTzafZf8ALzKqZd+OT0EX2c8MtwKjE0ygCAIAgCAIAgCAIAgCAIAgMWQGHsuCOeSAi6fCT758B+qAkYYGs9kAf1z4oDagCAICs7X1bnNbTR+3O6x5CMZuJ7PyupmjSjJ2y6R+ZXcQcpRVEOs/l4lU2gwdlN0YaSS4O3r21G7mOQz0VhptTO/mcio1uir0yioePX6kQpJACAIDKAjKmnzNv6C1UsPDN3DmWUXTBaz6zSgnOWmtE/m6I+w487aeDlW319nbt0luveXmlt7anfrHZ/wXHZ+s6SOxPWZ1T2j3T5eoKhWRwyypnzR9xKrmdggCAIAgCAIAgCAIAgCAIAgCAIAgCAIDmqZrZeaArWCfbSy1B0v0UX4G6uHefzUzUflwjV8X7yv0v5ts7309le5fVkDtrVAzhv8A02AeLsz6bqn8OpfZ582VHGdRFXKPkvmV1zyrONcUUUrpMxdb4ObkxcrHKn1Mqcl0Z7bJzXKVXkd4X/8AY81LcgeXyUeaJlcjp2dxAU9Q17v2bgY5RwMbsiT3Gx7gVHur7SDXj1XvJ2lt7K1N9Hsy60jzTVFierfdJ5sdm13hl6qta54lzF9nMt4KjE0ygCAIAgCAIAgCAIAgCAIAgCAIAgCA8yPsLoCtbTVpjgeR7T+o3nd3LwupOkr57VnotyHr7XXQ8dXsviduEUQiiYzQMaN49upPndcrZuyxy8ztTWqqlHyX+z5jiVV0ssknxvJHd7o8rL1NNarrUfJHhNVa7rpT82amR81rK3yMwo8ZGzdC58zZ3UIrwBYFlTkjDqi/A1ujsusbEyNZU47ow11suCzOHMKreV+hokZY2/qygtYeCzi+ZZLph1R09Kx5zfCehk7Wfu3H5earrY8ljXg9/qXdM+0pUvFbP+C27P1fSRAH2mdU+Gh8vkVDsjhlhTLMSUWh1CAIAgCAIAgCAIAgCAIAgCAIAgCA56x2QQFTxP7atgi92IdK7v1Hyb/Mp1P5enlPxexV6h9rq4V+Ee8yQ2srOhpHge1J9mP4va/why10FXaXLyW/38Tfit/ZaaWOr2/X+j5vEFf2S8EeQph/kzYuKWSS3jdngyrqqmcHqF4GRIFh1tG0bos9LmdTTI2ykVyysMh3V8ryjw8XHd8iuV8fEkaWz/FkzsZUgTmJx6tQwxnseASw/MeKrdVDMOZdUXegsxZyPpLb4lqwCoMc26feuw/iBNvW48VBsWY5RZ0y5ZYLaFHJplAEAQBAEAQBAEAQBAEAQBAEAQBAclZqEBVdnPtZ6mbm7cb3f8Bin6ruVQr+P3+5V6H8y6231x9/scP0iVV5o4uDGb3i82+TfVTeFV4g5+bx+hVcftbnGvyWStNClS3ZAisRSNcpXaqO2SNfLfBrXUjhAbI38Fxth4olUWf4s9vGS5weGdbI80WjS0euXmpFizFoiVPE0aGSlhD2+0wh4/E0hw9Qq/Cez8S4UnF8y8D6DibwZBIzSRrJmH8QB+Yv4qqituV+GxezeXzLxwy4Uswexrho4A+YUZrDwT08rJtWDIQBAEAQBAEAQBAEAQBAEAQBAEBHY1LuRuf8LHHyF1vXHmmo+bOds+SEpeSZX9jI92mB+J7j5dX/AEqVr5Zu+CIPCo406fm39CsbXS71ZMeRaPJjQrnQRxp4/fiea4vJvVz+HyI5pySSwzWDzFGuTVd6vZIl67wj1SzoKEnLc9yjJc65YZIuinHJqj1C7T9lkar20dCik4526qXL2SDD20c9R73ioC9otG+58C64dJv0VI7i0Pi8GOs30Crbly3SXxLuiXPp4S+BbNm5bwgfC5zfC9x6EKJYu8WFD7hLLmdggCAIAgCAIAgCAIAgCAIAgCAICG2uypZSPht4OIB+a76VZuiRdc8aefuOHZhtqWPtDj5vcttW83S+/A10EcaaBSNox/aZvx/kFfaF5oj7jyfFY41U36/wcEbuC62wzuiNTZjus2Obdc4ycTvOCmYayyzKxtYNIUqLyeZXcFtVHfJrfPblRiIZra17YOdEcyybSVwSy8EuTwsmmIZqRY8RwRKVmWTkrHa95+aiQWZE+x4gkXDZv/49vZUu9WKu1X/P8C60P/1V72WrZR3VkHJwPm235KFd1RY6foyfXIkhAEAQBAEAQBAEAQBAEAQBAEAQENteP7JN+AHycCpOj/54+8hcRz+GnjyI/ZWTepY+zeHk9yzrY8t8l99DHDZ8+lgyr7XU+7UOPB7WuHfbdPq31VloLPyl6bff6lJxan89+qTIFzbK0Uk9yhlBxe5kOKw4RfUzGyS6DfKwq4o2d0mebLZtI5pOT2N7G2UacuZk6uHKsHmU8FvVHfJyvnhYQibksWSzI2pjyxyRUz94krWKwdJyyy8bPNth8d/fqJHDuaCz5hVWqeb37keg0SxpY+9lo2TGUh+80eQJ/NQ7uqLDT9GWBcSSEBCYxtTT0tw94Lx+7Z1n+IHs+Nl3q01lvRbEW/WU0+09/I3bOY0KyEShu71nN3Sbkbpyz7RY+K1uqdU+Vm+mvV9amiVXI7hAEAQBAEAQBAEAQBAEBx4tT9JDIz443N8S0hdKp8lkZeTRxvh2lUoeaZWvo/f0lM5vFkhI7ngH57yn8Vhi5PzRV8DszQ4+TMbZYcXxh4HWiuT+A6+VgfNctDbyz5X4/M78U0/aVc66x+RSbK3zg820n1PJjC6KyRydEWY6ILPas1Wnj5nsCy5uTfU7Rio9DD3WW0IcxpZYomkqSttkQm8vLFRLZptwC4xhjLZJlYpYjEitFob9T6dT4e8Q00LWklkIc/gA+TrG501uqOyxOcpN+J6uupxrhBLovmWPB6QwRkPIuSXEg5DIDU9yjTlzPYmVw5FuQ+Nbc00NwwmZ/Jlt0Htfp5XUmrQ2T3ey+/AiajiVNWyeX6fUo2MbYVNRcb/RMPuR3GXa72j6DsVlVoqq/DL9Skv4ndZstl6fUr4Cllc9z6H9FFVlPFyLZB/EC13+VvmqniUd4y+B6Hgs+5KHxPoKrC7CAIAgCAIAgCAIAgCAIAgKPg39lxGWE5MmzZ6vb83t8Fb6j8/SRsXWPX5P+Gef0v8A8bXzqfSe6+f1RdHxhwsRdVB6A+c7U4AaZxewXhJ/7ZPuns5Hw77vR6hXLlftfM8xxHRuh88V3fl/RAB4U3s5FWroeZgyBZVcjDugjwZOS3jUl1OUr2+h5XUjthDBzVrsgOefgFpY9sHelb5OnZfDfrFTGw+yD0knIRszN+82H8Sham3s62116Is9DT2tyT6dWfZHzF8ZMLmFxHVcblt+2xuqBJJ949a3mOYnyva9leCfrZcY75Fn7DyH+rNXOl/D/wD59fXr9+485r1q8/mdPTp9+8ranFSYQBAWX6PKzo61g4SNdH6bw9W28VC10M0t+W/8Fnwmzlvx5rB9fBVGepCAIAgCAIAgCAIAgCAIAgKttthjnMbPHfpIDvZaloN/Gxz81YcPuUZOufsy+ZU8V00pQV1ftQ3+BL4DiYqYmyDiLOHwuGo/rhZRb6XTY4P7RO0uojqKlYvj6PxO6WIOBBAIIsQcwRyIXFPDyju0msM+f7U7KmG8sIJZq5nFg4kc2/Lu0vNHr+fuWdfPz/v5nmOJcJ5M21dPFeXu9Cpq1PPMyhgIDBKGUiOmk3iTw/ILg3lkyMcLBe8Cw/6rTdYWmqQC4cWQjRp5E537zyVNqLe1swukfmek0lHYVb+1L9kSeDRS75ewWaOrcHVx5jSwHO+oUW1+BP08cvJYcSr46eAyVDm2AsbD2idGtadSf6suddcpy5Y9TrbbCuDlPofF8TqWyyveyNsTXHJjdGj9edsl6KqDhFJvJ47UWRsscorCOVdDiEB0UFUYpY5B+7e1/g1wJHlcLSyPNBx8zrRZ2dkZeTPvUZuLjjmvMntkekMhAEAQBAEAQBAEBFYltBBTysileGukuRyAGhcfdBOQJ5FdYUznFyitkcLNTXXJRk8Nkmx1xdcjuekBhzboClVcTsMnM0bSaaQ2kaPcPC3Ls77clawktZXySffXR+f34/qUNsZcPu7SC/Ll1Xl9/wBFvo6tkrA9jg5p0I+XYexVk4Sg+WSwy7rsjZFSg8pm1zbrU3wfM9s8GFPKHMFo5bkAaNeNWjsOo8eS9Dw/Uu2HLLqv3R5DjGiVNnaR9mX7MrqsCkCGcHJVzcBpxP5LlOWdkSKoY3ZaNm9n+iDampbb3ooTq48HvHutGtv+DVajU835dfxfkeg0ei5PzbfgvqWOmoZahxe7IONy8j0aOI9FBc4wWEWkYSseWd2LY3Bh8Yaes4Dqxi2+4/E74QTxPhyWKqJ3yyunmZv1NWmhv+nifLsbxmWrk35Tp7LB7LByA/PUq7pohVHETzOq1c9RLMunkRy7EUICd2a2Ykrd8tIYxuW+QSC/g0Dj2ngouo1UacLqyw0egnqE3nCOXGdn56X9qw7ugkb1mH+Lh3Gy3q1Ndvss56jRW0byW3mfWdkKvpqOB17ncDT+JnUPq1UmphyWyXqen0dnaURl6EwuBJCAIAgCAIAgCAitosaZSQmR+Z0Y29i9/Bo+ZPALrTU7ZcqOGpvjTByl/s+L11Y+aR0khu95uT+Q5ADKy9DXXGuKjHoePuulbNyl1JbZ/aqeks0HpIx+7cch+B2rPUdij36Su3foyXpeI207PdH0bBdsKapsA7o3n928hpv906O8DfsVVbpbK+q2PQUa6m7o8PyZYAVGJh5miD2lrgCCLEEXBB4ELKbTyjWUVJOL6MqFXs5NTPMlE+wOZhccj3XyPjn2qzhrKrVyahfH7+/QpbNBdRJ2aSX/AKvp9PvqIds3RdWqp3sdzaMj3B1vQlHw6M96Zpr78vohHi8q+7qK2n6ff8kXthtRDUxNjYDk8PLnWFrAiwF7k5qRotHOmblNroQ+JcRq1NShWn1z0Kealt7A3PAAKzc4lJGibJSg2dq6n2YjG0+/Jdg9esfAeKhXa6uC6/puWWn4XdPfH67FywTYuOms/KWUaPeOow82sGp7z5Kpu1srNlsi/wBPw6FO/V/fgSVZ9XpvtaiQFx4yEEm3BjB8gFwgp2d2CJM3VV3rH+v0Knju3z3gilaWMvumVwubkHJo0abC+dz2BT6dAk/zHv5FVqeKyx+StvMo8shcS5xLnONy4kkk8yTqrSMVFYRRzm5vMnlnlZNQgJzZfZx9Y/i2Fp68n+lnN3y8gYup1KqW3UsNFoZXyy9on1BzmUzGwwgNDRYAaNHM8ye3ndUUpOTzLqeprrjCKjHZIzDiQI3ZBkciQLjxC1N2snVhlJFE20Ia1hcXWb7NzrYcO5bSnKTzJmkIRgsRWDtWpuEAQBAEAQBAYc6yA+MbYYlLPUO6Vro9y7WRu1a3nlkS7W4y7clf6SuEK+6856s8nxG6yy3E1jHREGpRXhALXytfs5nksGYpt4R9KgwiopdyOCuHSFgd9XmsWm2u5xAvcZBUzursy5V7eaPTxotpxGFm+OjNA2+lheYqqnAezJ24+3LPdNwRbO+9xW/4CM1zVy2OT4pKqXJdDf0JSl+kKjd7RkYeTmX/AMhcuUtBcvJ/EkQ4pp5dW18DuG11C8WM7LcnNcP8zVz/AAt8d+VnX8dppbcyOKfEMKJu76qTz6Njj6NW0a9V0XMc52aJ7y5f0yGbXYfD+zI//OFw/wBIWfwmol1+Zj8fpIdGvgiOrPpHj0igkcdBvlrLnsDd4rrHhsv8pI4S4xDpCLb+/eR+M43iZiMjozTxZAloaHdYgC++S7UjQDVdaaNLzcueZ/fwOOo1Ot5Ofl5V+5F7G0kNVVFtSXvcW7zbvPWc3MtcfaOWYz4FdtXKdVea9vgReHxhfa1du/AmsYpayq36eOnjgp4XG2QAcWZtLXEcRb2RbOxKjVTpqxZKTcmTtRXqLk6oRUYr9/cUJWx51hAW3ZbYt9RaSa8cOoGj5B2fC3t15c1X6nWxh3Ybv9kXGi4ZKzv2bL92X+WdkLBFEGtDRYWHVaBw7/6Kp223lno4xUVhdD1htDfrv7wDz+IrBk66nD2vz0PMfmOKA4GUz4ntOrbi5bfQ5ZhATSAIAgCAIAgCA01cwY0uPD5oCIxHD6euYGyN6wGR0e38LuXpzC61XTqeYnC/TV3RxNHz3H9jJ6a7mDpo/iaOsB95gz8Rcdyt6NbCe0tmee1PDLKsuG6/crQU0rMMndicP6esiBF2sPSu7mW3f8Raouss5Kn67E/hlPaXr03LjNT0tVUyVQklc6jI34wBb7IuILcrkEhxyOdlWqVtVarwu94+8unCi212pvMOpRtpsXFXUOlDd1tg1oNr7rb2JtxNyVaaal1V8rKHW6lX28y9yLxM51PQUobSCpJY3faWb1gWb1zZpOp5c1WJdpdPv8peybq08Eoc2y2wUXaCrZJKCynFNZoDowLde5JcRYWyLeHBWlEJRjvLm9Si1lkZz7sOXzRK4jhMTcMgqGstK94a92843H2g0JsM2jRR67pvUSg3sv6JV2nrjo42JbvH8m3CMMikwuplMbTLG51n2zAAjdl4ErFtk46mMc7PB0ophPRSljdZ3ODYmpijrGOmIDbODXO0a8jqknhxF+0LrrYylU1EjcMnCN6c/h7yy4/s1W1Bkc2pbLG4ktiLnNG7vbzW2F2EjLM8lCo1NNaWY4fn97llqtHqLW8TyvIokUj4JQ4XbJE++eoc06H1BVo1GyGPBoooynRZno0z6RjtG7EYYJY6gRQOYTKHO6o7wCASDvA3NslT0zWnnKMo5l4HpNRW9VXGUZ4j4lQqcBZNK2OgL52gWkkIswPB137AWsRkOWV1YQ1DhHN23kvEqbNFGyajp9/N+H6lxwDYuGltJORJIM8/2bT91vvHtPgAq+/Wzs2jsi10nDa6e9LdkxV4gXZMuBz9493L5qEWeDbQYdo547m/mf0QySqGAgCAIAgCAIAgCAIDDm31QEXV4Zxj/l/8TwQGqDEXNNngm3g4fqgOTFNnaSsud3dkPvs6r/4ho7xBUirVWV7J7ES/RU3e0t/MgYdmK2gc99I6OUOFiHNAfYaZHLjwcO5S5amm9JWJor46K/TNuhp58yHwGuOHtqWVEcrHTM3WuLDbeDZALk63LtRdd74K9xdbTx/RH0tj0ynG5Nc3p7yrxR71m87N88lObwslTBc00vU+s7SU9aTGaF7QxrCHDeZ1jlawc0tyA58VQ0SoWe2R6rVR1DS7B9D5njb5XTyGe3S7wD7buoaB7uWgGiuqFBVrk6HmtW7Ha+09rxLdSQOq8HEcQ35IZPYFr5SF2Xe1yr5yVWr5pdH9PqXFcXqNByx6r7+RigpX0uFVXTtLDMSGNOTrua1gy7wTbkEnONuqjyb4/wBimEtPop9ptkoo1Vp4FBFZeGXnB6ajoZRKKzpnAODYoQHF1xaxawm/jYXz4KruldfHlcMer/s9Dp66dNLnU+b0X9Eadmqutmkl6HohI8v+0O7YE6btt45di7rU00wUc5x5feCHLQ36mx2NcqfmWrDNh4o2NFTK6VrTvCMuLIWk6ndvn4nwUGzWyk8wWPXxLWjh0YRUZty9PD9Cb+usjaGRNAAyAA3WjuAUNtt5ZYRgorCOUNfM7i70aP0WDYlaKgDMzm7ny7hwQwdiAIAgCAIAgCAIAgCAIAgCA0VFK146w8eI8UBGT4Y5ubet6O/RDJrjrpGGx8nDP9UB0txJrhZ7dddHDyKGGs7M4ajA6Cb2ooweYvGeXu2uu8dTbHpJkazR0T9qKORuwlNe8Uk8X93N+oK6/jrH7ST96OP/AI6pPMW17mcs30cRucXGolJJuS4McSeZNs10XEJJYUUcJcIrk8uTN1DsJ0Dt6KrmYTkd0MFxyI0PitZ63nWJQTN6uGqp5hNo31WxTJiDPU1MpGl3sDR3AMy8FrHWOHsRS+/edLOHxt/5JSfxPUOyeHxasa4/fkc7/Dex8lrLWXP/ACNocO08d+UkYJoIRaKMNHJjA39FHlKUvaeSVCuMViKweZcTcfZAb6n9Fqb4OWz5M83ZgXOlybdwQySFNhQ9837Bp58UGSRZGGiwFgOAQwe0AQGqYmxtke7+uCA8Uridb2ysSLE63yQHQgCAIAgCAIAgCAIAgCAIDxLEHCxAI7RdAccmFMOhLfG49UByyYU4aOafMfqhnJzuw6Qe5fuLUGTz0Eg91/kfyQDopOUnk5APqbz7h8R+qA2sw6Q8AO8j8roMnRHhB953kPzP6IMnXFhzG8L9+fpohgOh62Q1IJcSLBrbHdHkgMGE7vEHeLsrE6m17nO2WXYgMhmTcnZAixI/mOev6oDyYnHUHSMa8nXdxQHpzSRukGxcScx7IcSBzzyQGTF1wQ3je+VgA21h2/7oDX0Tt3Q33CNeJPegPckZIOuTri1vhsNTzz8EBnrAAAHTO+Zva4ub96AwJH3HVy/Le7+WfggOlAekAQBAEAQBAEAQBAEB5QBAZQAoDBQGQgAQGUB5QBAEAQBAEAQBACgBQG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humbs.dreamstime.com/z/recycle-water-13075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2286000" cy="2286000"/>
          </a:xfrm>
          <a:prstGeom prst="rect">
            <a:avLst/>
          </a:prstGeom>
          <a:noFill/>
        </p:spPr>
      </p:pic>
      <p:pic>
        <p:nvPicPr>
          <p:cNvPr id="1034" name="Picture 10" descr="http://www.fao.org/uploads/RTEmagicC_irrigation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4267200"/>
            <a:ext cx="3267075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Agricultural Water Transfers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4.5 acre-feet of water is used to irrigate one acre of crop in Washington County every year.</a:t>
            </a:r>
          </a:p>
          <a:p>
            <a:endParaRPr lang="en-US" dirty="0" smtClean="0"/>
          </a:p>
          <a:p>
            <a:r>
              <a:rPr lang="en-US" dirty="0" smtClean="0"/>
              <a:t>1.7 acre-feet of water is used to irrigate one acre of crop in Iron County every year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Central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Iron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County Water Conservancy District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915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Agricultural Water Use Maps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733800" cy="37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581400" cy="37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Well Water Use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groundwaterwatch.usgs.gov/wlplotssmall/wl_3738541134115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30480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522606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214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Water resources In Iron and Washington Counties</vt:lpstr>
      <vt:lpstr>Population Projections</vt:lpstr>
      <vt:lpstr>Water Demand Projections</vt:lpstr>
      <vt:lpstr>Lake Powell Pipeline Project</vt:lpstr>
      <vt:lpstr>Alternative Water Sources</vt:lpstr>
      <vt:lpstr>Agricultural Water Transfers</vt:lpstr>
      <vt:lpstr>Central Iron County Water Conservancy District</vt:lpstr>
      <vt:lpstr>Agricultural Water Use Maps</vt:lpstr>
      <vt:lpstr>Well Water Use</vt:lpstr>
      <vt:lpstr>Well Water Use</vt:lpstr>
      <vt:lpstr>Combine Water Sources</vt:lpstr>
      <vt:lpstr>Combine Water Sources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Utah water resources</dc:title>
  <dc:creator>Jesse</dc:creator>
  <cp:lastModifiedBy>Jesse</cp:lastModifiedBy>
  <cp:revision>34</cp:revision>
  <dcterms:created xsi:type="dcterms:W3CDTF">2013-11-25T22:15:10Z</dcterms:created>
  <dcterms:modified xsi:type="dcterms:W3CDTF">2013-11-26T17:11:46Z</dcterms:modified>
</cp:coreProperties>
</file>