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87" r:id="rId4"/>
    <p:sldId id="296" r:id="rId5"/>
    <p:sldId id="298" r:id="rId6"/>
    <p:sldId id="304" r:id="rId7"/>
    <p:sldId id="305" r:id="rId8"/>
    <p:sldId id="306" r:id="rId9"/>
    <p:sldId id="300" r:id="rId10"/>
    <p:sldId id="307" r:id="rId11"/>
    <p:sldId id="297" r:id="rId12"/>
    <p:sldId id="301" r:id="rId13"/>
    <p:sldId id="310" r:id="rId14"/>
    <p:sldId id="308" r:id="rId15"/>
    <p:sldId id="303" r:id="rId16"/>
    <p:sldId id="309" r:id="rId17"/>
    <p:sldId id="302" r:id="rId18"/>
    <p:sldId id="291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599C-2D83-4D21-B6A2-56D7905F965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6772D-28D5-4DFD-9A45-97043632D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Thanks Dr. Bishop for this class.</a:t>
            </a:r>
            <a:r>
              <a:rPr lang="en-US" baseline="0" smtClean="0"/>
              <a:t> It helped me in my research a 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6772D-28D5-4DFD-9A45-97043632DB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6772D-28D5-4DFD-9A45-97043632DB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51CC4-C316-4EA8-AC42-D763635EE6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2362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Exploring Arc Hydro Capabilities to Represent Water Management Data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CEE </a:t>
            </a:r>
            <a:r>
              <a:rPr lang="en-US" sz="3600" dirty="0" smtClean="0">
                <a:solidFill>
                  <a:schemeClr val="tx1"/>
                </a:solidFill>
              </a:rPr>
              <a:t>6440 </a:t>
            </a:r>
            <a:r>
              <a:rPr lang="en-US" sz="3600" dirty="0">
                <a:solidFill>
                  <a:schemeClr val="tx1"/>
                </a:solidFill>
              </a:rPr>
              <a:t>– </a:t>
            </a:r>
            <a:r>
              <a:rPr lang="en-US" sz="3600" dirty="0" smtClean="0">
                <a:solidFill>
                  <a:schemeClr val="tx1"/>
                </a:solidFill>
              </a:rPr>
              <a:t>GIS in Water </a:t>
            </a:r>
            <a:r>
              <a:rPr lang="en-US" sz="3600" dirty="0" smtClean="0">
                <a:solidFill>
                  <a:schemeClr val="tx1"/>
                </a:solidFill>
              </a:rPr>
              <a:t>Resources Term Project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257800"/>
            <a:ext cx="7772400" cy="1012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Adel M. </a:t>
            </a:r>
            <a:r>
              <a:rPr lang="en-US" sz="2800" dirty="0" err="1" smtClean="0"/>
              <a:t>Abdallah</a:t>
            </a:r>
            <a:endParaRPr lang="en-US" sz="2800" dirty="0" smtClean="0"/>
          </a:p>
          <a:p>
            <a:r>
              <a:rPr lang="en-US" sz="2800" dirty="0" smtClean="0"/>
              <a:t>Dec. 3,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4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5549" y="1749031"/>
            <a:ext cx="8077200" cy="4877750"/>
            <a:chOff x="585549" y="1752600"/>
            <a:chExt cx="8077200" cy="48777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49" y="1752600"/>
              <a:ext cx="8077200" cy="487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505200" y="5791200"/>
              <a:ext cx="1524000" cy="7629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600200" y="3429000"/>
              <a:ext cx="838200" cy="4624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96200" y="3960256"/>
              <a:ext cx="838200" cy="4624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474365" y="228600"/>
            <a:ext cx="4299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cs typeface="Arial" pitchFamily="34" charset="0"/>
              </a:rPr>
              <a:t>ArcGIS Diamgrammer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0733" y="990600"/>
            <a:ext cx="758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95000"/>
            </a:pPr>
            <a:r>
              <a:rPr lang="en-US" sz="2000" dirty="0" smtClean="0">
                <a:latin typeface="+mj-lt"/>
                <a:cs typeface="Arial" pitchFamily="34" charset="0"/>
              </a:rPr>
              <a:t>To </a:t>
            </a:r>
            <a:r>
              <a:rPr lang="en-US" sz="2000" dirty="0" smtClean="0">
                <a:latin typeface="+mj-lt"/>
                <a:cs typeface="Arial" pitchFamily="34" charset="0"/>
              </a:rPr>
              <a:t>access and modify the geodatabase to fit Water Management data   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3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9" name="Picture 5" descr="C:\AdelAbdallah\PhD\CourseWork\03 Fall2013\GIS CEE 6440\TermProject\Project files\LowerBearRiverNetwork_weap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5895" r="4902" b="15912"/>
          <a:stretch/>
        </p:blipFill>
        <p:spPr bwMode="auto">
          <a:xfrm>
            <a:off x="3200400" y="936486"/>
            <a:ext cx="5567601" cy="57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5263" y="1066800"/>
            <a:ext cx="2776537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SzPct val="95000"/>
              <a:buFont typeface="+mj-lt"/>
              <a:buAutoNum type="arabicPeriod"/>
            </a:pPr>
            <a:r>
              <a:rPr lang="en-US" sz="2400" dirty="0" smtClean="0">
                <a:latin typeface="+mj-lt"/>
                <a:cs typeface="Arial" pitchFamily="34" charset="0"/>
              </a:rPr>
              <a:t>Export WEAP schematic to a </a:t>
            </a:r>
            <a:r>
              <a:rPr lang="en-US" sz="2400" dirty="0" err="1" smtClean="0">
                <a:latin typeface="+mj-lt"/>
                <a:cs typeface="Arial" pitchFamily="34" charset="0"/>
              </a:rPr>
              <a:t>kmz</a:t>
            </a:r>
            <a:r>
              <a:rPr lang="en-US" sz="2400" dirty="0" smtClean="0">
                <a:latin typeface="+mj-lt"/>
                <a:cs typeface="Arial" pitchFamily="34" charset="0"/>
              </a:rPr>
              <a:t> format </a:t>
            </a:r>
          </a:p>
          <a:p>
            <a:pPr marL="457200" indent="-457200">
              <a:spcBef>
                <a:spcPct val="20000"/>
              </a:spcBef>
              <a:buSzPct val="95000"/>
              <a:buFont typeface="+mj-lt"/>
              <a:buAutoNum type="arabicPeriod"/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SzPct val="95000"/>
              <a:buFont typeface="+mj-lt"/>
              <a:buAutoNum type="arabicPeriod"/>
            </a:pPr>
            <a:r>
              <a:rPr lang="en-US" sz="2400" dirty="0" smtClean="0">
                <a:latin typeface="+mj-lt"/>
                <a:cs typeface="Arial" pitchFamily="34" charset="0"/>
              </a:rPr>
              <a:t>Import the </a:t>
            </a:r>
            <a:r>
              <a:rPr lang="en-US" sz="2400" dirty="0" err="1" smtClean="0">
                <a:latin typeface="+mj-lt"/>
                <a:cs typeface="Arial" pitchFamily="34" charset="0"/>
              </a:rPr>
              <a:t>kmz</a:t>
            </a:r>
            <a:r>
              <a:rPr lang="en-US" sz="2400" dirty="0" smtClean="0">
                <a:latin typeface="+mj-lt"/>
                <a:cs typeface="Arial" pitchFamily="34" charset="0"/>
              </a:rPr>
              <a:t> file to </a:t>
            </a:r>
            <a:r>
              <a:rPr lang="en-US" sz="2400" dirty="0" err="1" smtClean="0">
                <a:latin typeface="+mj-lt"/>
                <a:cs typeface="Arial" pitchFamily="34" charset="0"/>
              </a:rPr>
              <a:t>ArcMap</a:t>
            </a:r>
            <a:endParaRPr lang="en-US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300036"/>
            <a:ext cx="1930400" cy="24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0200" y="199746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cs typeface="Arial" pitchFamily="34" charset="0"/>
              </a:rPr>
              <a:t>3. Get </a:t>
            </a:r>
            <a:r>
              <a:rPr lang="en-US" sz="3200" dirty="0">
                <a:cs typeface="Arial" pitchFamily="34" charset="0"/>
              </a:rPr>
              <a:t>the data to </a:t>
            </a:r>
            <a:r>
              <a:rPr lang="en-US" sz="3200" dirty="0" smtClean="0">
                <a:cs typeface="Arial" pitchFamily="34" charset="0"/>
              </a:rPr>
              <a:t>ArcGIS</a:t>
            </a:r>
            <a:endParaRPr 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6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203200"/>
            <a:ext cx="5381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Create the new geodatabase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335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95000"/>
            </a:pPr>
            <a:r>
              <a:rPr lang="en-US" sz="2400" dirty="0" smtClean="0">
                <a:latin typeface="+mj-lt"/>
                <a:cs typeface="Arial" pitchFamily="34" charset="0"/>
              </a:rPr>
              <a:t>Import </a:t>
            </a:r>
            <a:r>
              <a:rPr lang="en-US" sz="2400" dirty="0" smtClean="0">
                <a:latin typeface="+mj-lt"/>
                <a:cs typeface="Arial" pitchFamily="34" charset="0"/>
              </a:rPr>
              <a:t>the shapefiles of  </a:t>
            </a:r>
            <a:r>
              <a:rPr lang="en-US" sz="2400" dirty="0" smtClean="0">
                <a:latin typeface="+mj-lt"/>
                <a:cs typeface="Arial" pitchFamily="34" charset="0"/>
              </a:rPr>
              <a:t>feature </a:t>
            </a:r>
            <a:r>
              <a:rPr lang="en-US" sz="2400" dirty="0" smtClean="0">
                <a:latin typeface="+mj-lt"/>
                <a:cs typeface="Arial" pitchFamily="34" charset="0"/>
              </a:rPr>
              <a:t>classes to the </a:t>
            </a:r>
            <a:r>
              <a:rPr lang="en-US" sz="2400" dirty="0" smtClean="0">
                <a:latin typeface="+mj-lt"/>
                <a:cs typeface="Arial" pitchFamily="34" charset="0"/>
              </a:rPr>
              <a:t>new geodatabase </a:t>
            </a:r>
            <a:r>
              <a:rPr lang="en-US" sz="2400" dirty="0" smtClean="0">
                <a:latin typeface="+mj-lt"/>
                <a:cs typeface="Arial" pitchFamily="34" charset="0"/>
              </a:rPr>
              <a:t>using the tool “Data Load</a:t>
            </a:r>
            <a:r>
              <a:rPr lang="en-US" sz="2400" dirty="0" smtClean="0">
                <a:latin typeface="+mj-lt"/>
                <a:cs typeface="Arial" pitchFamily="34" charset="0"/>
              </a:rPr>
              <a:t>”</a:t>
            </a:r>
            <a:endParaRPr lang="en-US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0080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75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78486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SzPct val="95000"/>
              <a:buFont typeface="+mj-lt"/>
              <a:buAutoNum type="arabicPeriod"/>
            </a:pPr>
            <a:r>
              <a:rPr lang="en-US" sz="2400" dirty="0" smtClean="0">
                <a:latin typeface="+mj-lt"/>
                <a:cs typeface="Arial" pitchFamily="34" charset="0"/>
              </a:rPr>
              <a:t>Assign </a:t>
            </a:r>
            <a:r>
              <a:rPr lang="en-US" sz="2400" dirty="0" err="1" smtClean="0">
                <a:latin typeface="+mj-lt"/>
                <a:cs typeface="Arial" pitchFamily="34" charset="0"/>
              </a:rPr>
              <a:t>HydroIDs</a:t>
            </a:r>
            <a:r>
              <a:rPr lang="en-US" sz="2400" dirty="0" smtClean="0">
                <a:latin typeface="+mj-lt"/>
                <a:cs typeface="Arial" pitchFamily="34" charset="0"/>
              </a:rPr>
              <a:t> to the points and lines</a:t>
            </a:r>
          </a:p>
          <a:p>
            <a:pPr marL="457200" indent="-457200">
              <a:spcBef>
                <a:spcPct val="20000"/>
              </a:spcBef>
              <a:buSzPct val="95000"/>
              <a:buFont typeface="+mj-lt"/>
              <a:buAutoNum type="arabicPeriod"/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SzPct val="95000"/>
              <a:buFont typeface="+mj-lt"/>
              <a:buAutoNum type="arabicPeriod"/>
            </a:pPr>
            <a:r>
              <a:rPr lang="en-US" sz="2400" dirty="0" smtClean="0">
                <a:latin typeface="+mj-lt"/>
                <a:cs typeface="Arial" pitchFamily="34" charset="0"/>
              </a:rPr>
              <a:t>Load times series data to the Time Series Table </a:t>
            </a:r>
          </a:p>
          <a:p>
            <a:pPr marL="457200" indent="-457200">
              <a:spcBef>
                <a:spcPct val="20000"/>
              </a:spcBef>
              <a:buSzPct val="95000"/>
              <a:buFont typeface="+mj-lt"/>
              <a:buAutoNum type="arabicPeriod"/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SzPct val="95000"/>
              <a:buFont typeface="+mj-lt"/>
              <a:buAutoNum type="arabicPeriod"/>
            </a:pPr>
            <a:r>
              <a:rPr lang="en-US" sz="2400" dirty="0" smtClean="0">
                <a:latin typeface="+mj-lt"/>
                <a:cs typeface="Arial" pitchFamily="34" charset="0"/>
              </a:rPr>
              <a:t>Join the Time Series with the feature class (e.g., </a:t>
            </a:r>
            <a:r>
              <a:rPr lang="en-US" sz="2400" dirty="0" err="1" smtClean="0">
                <a:latin typeface="+mj-lt"/>
                <a:cs typeface="Arial" pitchFamily="34" charset="0"/>
              </a:rPr>
              <a:t>WaterLine</a:t>
            </a:r>
            <a:r>
              <a:rPr lang="en-US" sz="2400" dirty="0" smtClean="0">
                <a:latin typeface="+mj-lt"/>
                <a:cs typeface="Arial" pitchFamily="34" charset="0"/>
              </a:rPr>
              <a:t> … Little Bear River)</a:t>
            </a:r>
          </a:p>
          <a:p>
            <a:pPr marL="342900" indent="-342900"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203200"/>
            <a:ext cx="6032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Load </a:t>
            </a:r>
            <a:r>
              <a:rPr lang="en-US" sz="3200" dirty="0" smtClean="0"/>
              <a:t>the data to </a:t>
            </a:r>
            <a:r>
              <a:rPr lang="en-US" sz="3200" dirty="0"/>
              <a:t>Arc Hydro </a:t>
            </a:r>
            <a:r>
              <a:rPr lang="en-US" sz="3200" dirty="0" smtClean="0"/>
              <a:t>GW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733800"/>
            <a:ext cx="8324850" cy="299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75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8776" y="152400"/>
            <a:ext cx="75781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/>
              <a:t>4</a:t>
            </a:r>
            <a:r>
              <a:rPr lang="en-US" sz="3200" dirty="0" smtClean="0"/>
              <a:t>. Investigate </a:t>
            </a:r>
            <a:r>
              <a:rPr lang="en-US" sz="3200" dirty="0"/>
              <a:t>the network configuration</a:t>
            </a:r>
            <a:r>
              <a:rPr lang="en-US" sz="4000" dirty="0"/>
              <a:t> </a:t>
            </a:r>
          </a:p>
          <a:p>
            <a:pPr algn="ctr">
              <a:spcBef>
                <a:spcPct val="0"/>
              </a:spcBef>
            </a:pPr>
            <a:endParaRPr lang="en-US" sz="4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8385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In Hydrology, water flows </a:t>
            </a:r>
            <a:r>
              <a:rPr lang="en-US" sz="2400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downhill 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But in Water Management</a:t>
            </a:r>
            <a:r>
              <a:rPr lang="en-US" sz="2400" b="1" dirty="0" smtClean="0">
                <a:latin typeface="+mj-lt"/>
                <a:cs typeface="Arial" pitchFamily="34" charset="0"/>
              </a:rPr>
              <a:t>, </a:t>
            </a:r>
            <a:r>
              <a:rPr lang="en-US" sz="2400" dirty="0" smtClean="0">
                <a:latin typeface="+mj-lt"/>
                <a:cs typeface="Arial" pitchFamily="34" charset="0"/>
              </a:rPr>
              <a:t>water flows </a:t>
            </a:r>
            <a:r>
              <a:rPr lang="en-US" sz="2400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uphill</a:t>
            </a:r>
            <a:r>
              <a:rPr lang="en-US" sz="2400" dirty="0" smtClean="0">
                <a:latin typeface="+mj-lt"/>
                <a:cs typeface="Arial" pitchFamily="34" charset="0"/>
              </a:rPr>
              <a:t> towards money and power</a:t>
            </a: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Arc Hydro GW works well for Hydrology but it seems tha</a:t>
            </a:r>
            <a:r>
              <a:rPr lang="en-US" sz="2400" dirty="0" smtClean="0">
                <a:latin typeface="+mj-lt"/>
                <a:cs typeface="Arial" pitchFamily="34" charset="0"/>
              </a:rPr>
              <a:t>t we need to use other GIS tools to configure the flow directions (needs further work)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57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4788" y="228600"/>
            <a:ext cx="21387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Result</a:t>
            </a:r>
            <a:r>
              <a:rPr lang="en-US" sz="4400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s </a:t>
            </a:r>
            <a:endParaRPr lang="en-US" sz="44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4" descr="C:\AdelAbdallah\PhD\CourseWork\03 Fall2013\GIS CEE 6440\TermProject\Project files\LowerBearRiverNetworkFinal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18170" r="7108" b="5493"/>
          <a:stretch/>
        </p:blipFill>
        <p:spPr bwMode="auto">
          <a:xfrm>
            <a:off x="3951303" y="1066800"/>
            <a:ext cx="4743450" cy="54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8116" y="1191126"/>
            <a:ext cx="3415684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Arial" pitchFamily="34" charset="0"/>
              </a:rPr>
              <a:t>The Lower Bear River network in the figure 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Arial" pitchFamily="34" charset="0"/>
              </a:rPr>
              <a:t>Yes we can represent water management data in Arc Hydro Groundwater but the network connectivity needs more investigations  </a:t>
            </a: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1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 descr="C:\AdelAbdallah\PhD\CourseWork\03 Fall2013\GIS CEE 6440\TermProject\Project files\LowerBearRiver\LittleBearRiverHeadFlows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5971"/>
            <a:ext cx="8004228" cy="37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5656" y="457200"/>
            <a:ext cx="7724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/>
              <a:t>Visualize time series data within Arc GIS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5183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Future directions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Get insights from traffic </a:t>
            </a:r>
            <a:r>
              <a:rPr lang="en-US" sz="2800" dirty="0" smtClean="0">
                <a:solidFill>
                  <a:schemeClr val="tx1"/>
                </a:solidFill>
              </a:rPr>
              <a:t>and electricity data </a:t>
            </a:r>
            <a:r>
              <a:rPr lang="en-US" sz="2800" dirty="0" smtClean="0">
                <a:solidFill>
                  <a:schemeClr val="tx1"/>
                </a:solidFill>
              </a:rPr>
              <a:t>models and how they build networks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Introduce new water management tools and concepts to Arc Hydro Groundwater…Arc </a:t>
            </a:r>
            <a:r>
              <a:rPr lang="en-US" sz="2800" dirty="0" smtClean="0">
                <a:solidFill>
                  <a:schemeClr val="tx1"/>
                </a:solidFill>
              </a:rPr>
              <a:t>WaM-DaM?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23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Conclusions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Arc Hydro Groundwater data model is flexible and can support water management </a:t>
            </a:r>
            <a:r>
              <a:rPr lang="en-US" sz="2400" dirty="0" smtClean="0">
                <a:solidFill>
                  <a:schemeClr val="tx1"/>
                </a:solidFill>
              </a:rPr>
              <a:t>objects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Arc Hydro </a:t>
            </a:r>
            <a:r>
              <a:rPr lang="en-US" dirty="0" smtClean="0">
                <a:solidFill>
                  <a:schemeClr val="tx1"/>
                </a:solidFill>
              </a:rPr>
              <a:t>needs some adjustments to accommodate the flow directions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Using a standard Geodatabase for water management data can help others understand what's going on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530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286000"/>
            <a:ext cx="571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cs typeface="Arial" pitchFamily="34" charset="0"/>
              </a:rPr>
              <a:t>Thank you for </a:t>
            </a:r>
            <a:r>
              <a:rPr lang="en-US" sz="4000" dirty="0" smtClean="0">
                <a:cs typeface="Arial" pitchFamily="34" charset="0"/>
              </a:rPr>
              <a:t>listening!</a:t>
            </a:r>
          </a:p>
          <a:p>
            <a:pPr algn="ctr"/>
            <a:endParaRPr lang="en-US" sz="1600" dirty="0" smtClean="0">
              <a:cs typeface="Arial" pitchFamily="34" charset="0"/>
            </a:endParaRPr>
          </a:p>
          <a:p>
            <a:pPr algn="ctr"/>
            <a:endParaRPr lang="en-US" sz="1600" dirty="0">
              <a:cs typeface="Arial" pitchFamily="34" charset="0"/>
            </a:endParaRPr>
          </a:p>
          <a:p>
            <a:pPr algn="ctr"/>
            <a:r>
              <a:rPr lang="en-US" sz="4000" dirty="0">
                <a:cs typeface="Arial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42916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4572000" cy="536575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70C0"/>
                </a:solidFill>
              </a:rPr>
              <a:t>Outline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077200" cy="3962400"/>
          </a:xfrm>
        </p:spPr>
        <p:txBody>
          <a:bodyPr>
            <a:normAutofit fontScale="92500" lnSpcReduction="1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Background and Motivation </a:t>
            </a:r>
          </a:p>
          <a:p>
            <a:pPr marL="742950" indent="-742950" algn="l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Objective 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Methods </a:t>
            </a:r>
          </a:p>
          <a:p>
            <a:pPr marL="742950" indent="-742950" algn="l">
              <a:buFont typeface="+mj-lt"/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Result </a:t>
            </a:r>
            <a:r>
              <a:rPr lang="en-US" sz="3600" dirty="0" smtClean="0">
                <a:solidFill>
                  <a:srgbClr val="FF0000"/>
                </a:solidFill>
              </a:rPr>
              <a:t>and Conclusions 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4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6475" y="228600"/>
            <a:ext cx="7175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Background and Motivation</a:t>
            </a:r>
            <a:endParaRPr lang="en-US" sz="4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385228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pitchFamily="34" charset="0"/>
              </a:rPr>
              <a:t>Water </a:t>
            </a:r>
            <a:r>
              <a:rPr lang="en-US" sz="2800" dirty="0" smtClean="0">
                <a:latin typeface="+mj-lt"/>
                <a:cs typeface="Arial" pitchFamily="34" charset="0"/>
              </a:rPr>
              <a:t>Management includes allocating </a:t>
            </a:r>
            <a:r>
              <a:rPr lang="en-US" sz="2800" dirty="0" smtClean="0">
                <a:latin typeface="+mj-lt"/>
                <a:cs typeface="Arial" pitchFamily="34" charset="0"/>
              </a:rPr>
              <a:t>water </a:t>
            </a:r>
            <a:r>
              <a:rPr lang="en-US" sz="2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supply</a:t>
            </a:r>
            <a:r>
              <a:rPr lang="en-US" sz="2800" dirty="0" smtClean="0">
                <a:latin typeface="+mj-lt"/>
                <a:cs typeface="Arial" pitchFamily="34" charset="0"/>
              </a:rPr>
              <a:t> sources to </a:t>
            </a:r>
            <a:r>
              <a:rPr lang="en-US" sz="2800" dirty="0" smtClean="0">
                <a:latin typeface="+mj-lt"/>
                <a:cs typeface="Arial" pitchFamily="34" charset="0"/>
              </a:rPr>
              <a:t>competitive </a:t>
            </a:r>
            <a:r>
              <a:rPr lang="en-US" sz="2800" dirty="0" smtClean="0">
                <a:latin typeface="+mj-lt"/>
                <a:cs typeface="Arial" pitchFamily="34" charset="0"/>
              </a:rPr>
              <a:t>users’ </a:t>
            </a:r>
            <a:r>
              <a:rPr lang="en-US" sz="2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demand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800" dirty="0" smtClean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pitchFamily="34" charset="0"/>
              </a:rPr>
              <a:t>Water management data is scattered </a:t>
            </a:r>
            <a:endParaRPr lang="en-US" sz="2800" dirty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pitchFamily="34" charset="0"/>
              </a:rPr>
              <a:t>We need to represent water management data in a consistent geodatabase </a:t>
            </a:r>
            <a:endParaRPr lang="en-US" sz="2800" dirty="0" smtClean="0">
              <a:latin typeface="+mj-lt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800" dirty="0">
              <a:latin typeface="+mj-lt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764" y="228600"/>
            <a:ext cx="8574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u="sng" dirty="0" smtClean="0">
                <a:latin typeface="+mj-lt"/>
                <a:ea typeface="+mj-ea"/>
                <a:cs typeface="+mj-cs"/>
              </a:rPr>
              <a:t>Wa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ter 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M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anagement 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Da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ta 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M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odel </a:t>
            </a: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WaM-DaM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AdelAbdallah\PhD\CI-Water\WaM-DaM\WaMDaM V1.3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4" y="2362200"/>
            <a:ext cx="8676839" cy="3966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547455" y="170158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Key concept: </a:t>
            </a:r>
            <a:r>
              <a:rPr lang="en-US" sz="2400" dirty="0" smtClean="0">
                <a:latin typeface="+mj-lt"/>
                <a:cs typeface="Arial" pitchFamily="34" charset="0"/>
              </a:rPr>
              <a:t>Networks comprised of nodes and links 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0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6229" y="358914"/>
            <a:ext cx="6155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Arc Hydro Groundwater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43085"/>
            <a:ext cx="502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Arial" pitchFamily="34" charset="0"/>
              </a:rPr>
              <a:t>Arc </a:t>
            </a:r>
            <a:r>
              <a:rPr lang="en-US" sz="2400" dirty="0">
                <a:latin typeface="+mj-lt"/>
                <a:cs typeface="Arial" pitchFamily="34" charset="0"/>
              </a:rPr>
              <a:t>Hydro Groundwater </a:t>
            </a:r>
            <a:r>
              <a:rPr lang="en-US" sz="2400" dirty="0">
                <a:latin typeface="+mj-lt"/>
                <a:cs typeface="Arial" pitchFamily="34" charset="0"/>
              </a:rPr>
              <a:t>is </a:t>
            </a:r>
            <a:r>
              <a:rPr lang="en-US" sz="2400" dirty="0">
                <a:latin typeface="+mj-lt"/>
                <a:cs typeface="Arial" pitchFamily="34" charset="0"/>
              </a:rPr>
              <a:t>a geodatabase design for representing groundwater datasets within ArcGIS. </a:t>
            </a:r>
            <a:endParaRPr lang="en-US" sz="2400" dirty="0">
              <a:latin typeface="+mj-lt"/>
              <a:cs typeface="Arial" pitchFamily="34" charset="0"/>
            </a:endParaRPr>
          </a:p>
          <a:p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Arial" pitchFamily="34" charset="0"/>
              </a:rPr>
              <a:t>The </a:t>
            </a:r>
            <a:r>
              <a:rPr lang="en-US" sz="2400" dirty="0">
                <a:latin typeface="+mj-lt"/>
                <a:cs typeface="Arial" pitchFamily="34" charset="0"/>
              </a:rPr>
              <a:t>data model helps to archive, display, and analyze multidimensional groundwater data </a:t>
            </a: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Arial" pitchFamily="34" charset="0"/>
              </a:rPr>
              <a:t>Tools that help </a:t>
            </a:r>
            <a:r>
              <a:rPr lang="en-US" sz="2400" dirty="0">
                <a:latin typeface="+mj-lt"/>
                <a:cs typeface="Arial" pitchFamily="34" charset="0"/>
              </a:rPr>
              <a:t>to import, edit, and manage groundwater </a:t>
            </a:r>
            <a:r>
              <a:rPr lang="en-US" sz="2400" dirty="0">
                <a:latin typeface="+mj-lt"/>
                <a:cs typeface="Arial" pitchFamily="34" charset="0"/>
              </a:rPr>
              <a:t>data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999" y="1752600"/>
            <a:ext cx="3172367" cy="378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44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4572000" cy="536575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Objective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077200" cy="3962400"/>
          </a:xfrm>
        </p:spPr>
        <p:txBody>
          <a:bodyPr>
            <a:normAutofit/>
          </a:bodyPr>
          <a:lstStyle/>
          <a:p>
            <a:pPr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cs typeface="Arial" pitchFamily="34" charset="0"/>
              </a:rPr>
              <a:t>Can we use Arc Hydro Groundwater to represent Water Management data?</a:t>
            </a:r>
          </a:p>
          <a:p>
            <a:pPr marL="742950" indent="-742950" algn="l">
              <a:buFont typeface="+mj-lt"/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4572000" cy="536575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70C0"/>
                </a:solidFill>
              </a:rPr>
              <a:t>Methods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426720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Identify study area and data sources 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Explore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eodatabase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Arc Hydro GW</a:t>
            </a:r>
            <a:endParaRPr lang="en-US" dirty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Get the data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ArcGIS and Load it to </a:t>
            </a:r>
            <a:r>
              <a:rPr lang="en-US" dirty="0" smtClean="0">
                <a:solidFill>
                  <a:schemeClr val="tx1"/>
                </a:solidFill>
              </a:rPr>
              <a:t>Arc </a:t>
            </a:r>
            <a:r>
              <a:rPr lang="en-US" dirty="0" smtClean="0">
                <a:solidFill>
                  <a:schemeClr val="tx1"/>
                </a:solidFill>
              </a:rPr>
              <a:t>Hydro GW</a:t>
            </a:r>
          </a:p>
          <a:p>
            <a:pPr marL="742950" indent="-742950" algn="l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Investigate the network configuration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5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0432" y="6418008"/>
            <a:ext cx="320463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400" dirty="0" smtClean="0">
                <a:solidFill>
                  <a:srgbClr val="0060A8"/>
                </a:solidFill>
                <a:latin typeface="Rockwell Extra Bold" pitchFamily="18" charset="0"/>
              </a:rPr>
              <a:t>Courtesy</a:t>
            </a:r>
            <a:r>
              <a:rPr lang="en-US" altLang="en-US" sz="1400" dirty="0" smtClean="0">
                <a:solidFill>
                  <a:srgbClr val="0060A8"/>
                </a:solidFill>
                <a:latin typeface="Rockwell Extra Bold" pitchFamily="18" charset="0"/>
              </a:rPr>
              <a:t>: David Rosenberg</a:t>
            </a:r>
            <a:endParaRPr lang="en-US" altLang="en-US" sz="1400" dirty="0" smtClean="0">
              <a:solidFill>
                <a:srgbClr val="0060A8"/>
              </a:solidFill>
              <a:latin typeface="Rockwell Extra Bold" pitchFamily="18" charset="0"/>
            </a:endParaRP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sz="1400" dirty="0" smtClean="0">
                <a:solidFill>
                  <a:srgbClr val="0060A8"/>
                </a:solidFill>
                <a:latin typeface="Rockwell Extra Bold" pitchFamily="18" charset="0"/>
              </a:rPr>
              <a:t>David Rosenberg</a:t>
            </a:r>
          </a:p>
          <a:p>
            <a:fld id="{C4387A1F-2FBB-411E-9135-DB1A0E125853}" type="slidenum">
              <a:rPr lang="en-US" altLang="en-US" sz="1400" smtClean="0">
                <a:solidFill>
                  <a:srgbClr val="0060A8"/>
                </a:solidFill>
                <a:latin typeface="Rockwell Extra Bold" pitchFamily="18" charset="0"/>
              </a:rPr>
              <a:pPr/>
              <a:t>8</a:t>
            </a:fld>
            <a:endParaRPr lang="en-US" altLang="en-US" sz="1400" dirty="0" smtClean="0">
              <a:solidFill>
                <a:srgbClr val="0060A8"/>
              </a:solidFill>
              <a:latin typeface="Rockwell Extra Bold" pitchFamily="18" charset="0"/>
            </a:endParaRPr>
          </a:p>
        </p:txBody>
      </p:sp>
      <p:pic>
        <p:nvPicPr>
          <p:cNvPr id="26628" name="Picture 2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01800"/>
            <a:ext cx="3513137" cy="4546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2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6" y="76200"/>
            <a:ext cx="5188677" cy="671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038600" y="5776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049838" y="2906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611813" y="15525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80125" y="18526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624638" y="11445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35" name="TextBox 45"/>
          <p:cNvSpPr txBox="1">
            <a:spLocks noChangeArrowheads="1"/>
          </p:cNvSpPr>
          <p:nvPr/>
        </p:nvSpPr>
        <p:spPr bwMode="auto">
          <a:xfrm>
            <a:off x="7213600" y="1911350"/>
            <a:ext cx="787400" cy="460375"/>
          </a:xfrm>
          <a:prstGeom prst="rect">
            <a:avLst/>
          </a:prstGeom>
          <a:solidFill>
            <a:srgbClr val="FF99BF"/>
          </a:solidFill>
          <a:ln w="38100">
            <a:solidFill>
              <a:srgbClr val="E51932"/>
            </a:solidFill>
            <a:prstDash val="lg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New Cache</a:t>
            </a:r>
          </a:p>
        </p:txBody>
      </p:sp>
      <p:sp>
        <p:nvSpPr>
          <p:cNvPr id="26636" name="TextBox 48"/>
          <p:cNvSpPr txBox="1">
            <a:spLocks noChangeArrowheads="1"/>
          </p:cNvSpPr>
          <p:nvPr/>
        </p:nvSpPr>
        <p:spPr bwMode="auto">
          <a:xfrm>
            <a:off x="7772400" y="1390650"/>
            <a:ext cx="769938" cy="461963"/>
          </a:xfrm>
          <a:prstGeom prst="rect">
            <a:avLst/>
          </a:prstGeom>
          <a:solidFill>
            <a:srgbClr val="FFBF7F"/>
          </a:solidFill>
          <a:ln w="38100">
            <a:solidFill>
              <a:srgbClr val="FF7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Cache Valley</a:t>
            </a:r>
          </a:p>
        </p:txBody>
      </p:sp>
      <p:cxnSp>
        <p:nvCxnSpPr>
          <p:cNvPr id="31" name="Straight Arrow Connector 30"/>
          <p:cNvCxnSpPr>
            <a:endCxn id="223" idx="4"/>
          </p:cNvCxnSpPr>
          <p:nvPr/>
        </p:nvCxnSpPr>
        <p:spPr>
          <a:xfrm flipH="1" flipV="1">
            <a:off x="6510338" y="2179638"/>
            <a:ext cx="190500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9" idx="0"/>
          </p:cNvCxnSpPr>
          <p:nvPr/>
        </p:nvCxnSpPr>
        <p:spPr>
          <a:xfrm>
            <a:off x="4986338" y="4683125"/>
            <a:ext cx="127000" cy="5000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2"/>
            <a:endCxn id="21" idx="6"/>
          </p:cNvCxnSpPr>
          <p:nvPr/>
        </p:nvCxnSpPr>
        <p:spPr>
          <a:xfrm flipH="1" flipV="1">
            <a:off x="5688013" y="1590675"/>
            <a:ext cx="392112" cy="3000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4"/>
            <a:endCxn id="223" idx="0"/>
          </p:cNvCxnSpPr>
          <p:nvPr/>
        </p:nvCxnSpPr>
        <p:spPr>
          <a:xfrm flipH="1">
            <a:off x="6510338" y="1220788"/>
            <a:ext cx="152400" cy="8826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3"/>
          </p:cNvCxnSpPr>
          <p:nvPr/>
        </p:nvCxnSpPr>
        <p:spPr>
          <a:xfrm flipH="1">
            <a:off x="5172075" y="1617663"/>
            <a:ext cx="450850" cy="542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0" idx="4"/>
            <a:endCxn id="119" idx="7"/>
          </p:cNvCxnSpPr>
          <p:nvPr/>
        </p:nvCxnSpPr>
        <p:spPr>
          <a:xfrm flipH="1">
            <a:off x="4975225" y="4141788"/>
            <a:ext cx="196850" cy="476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9" idx="0"/>
          </p:cNvCxnSpPr>
          <p:nvPr/>
        </p:nvCxnSpPr>
        <p:spPr>
          <a:xfrm flipH="1">
            <a:off x="4076700" y="4683125"/>
            <a:ext cx="833438" cy="10937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6648" idx="2"/>
            <a:endCxn id="119" idx="1"/>
          </p:cNvCxnSpPr>
          <p:nvPr/>
        </p:nvCxnSpPr>
        <p:spPr>
          <a:xfrm>
            <a:off x="4057650" y="3190875"/>
            <a:ext cx="863600" cy="1427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648" idx="0"/>
          </p:cNvCxnSpPr>
          <p:nvPr/>
        </p:nvCxnSpPr>
        <p:spPr>
          <a:xfrm flipH="1">
            <a:off x="4057650" y="1590675"/>
            <a:ext cx="1554163" cy="11382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2"/>
            <a:endCxn id="26647" idx="3"/>
          </p:cNvCxnSpPr>
          <p:nvPr/>
        </p:nvCxnSpPr>
        <p:spPr>
          <a:xfrm flipH="1">
            <a:off x="4676775" y="1590675"/>
            <a:ext cx="935038" cy="3698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TextBox 147"/>
          <p:cNvSpPr txBox="1">
            <a:spLocks noChangeArrowheads="1"/>
          </p:cNvSpPr>
          <p:nvPr/>
        </p:nvSpPr>
        <p:spPr bwMode="auto">
          <a:xfrm>
            <a:off x="3457575" y="1728788"/>
            <a:ext cx="1219200" cy="461962"/>
          </a:xfrm>
          <a:prstGeom prst="rect">
            <a:avLst/>
          </a:prstGeom>
          <a:solidFill>
            <a:srgbClr val="FFBF7F"/>
          </a:solidFill>
          <a:ln w="38100">
            <a:solidFill>
              <a:srgbClr val="FF7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Bear River Canal Company</a:t>
            </a:r>
          </a:p>
        </p:txBody>
      </p:sp>
      <p:sp>
        <p:nvSpPr>
          <p:cNvPr id="26648" name="TextBox 148"/>
          <p:cNvSpPr txBox="1">
            <a:spLocks noChangeArrowheads="1"/>
          </p:cNvSpPr>
          <p:nvPr/>
        </p:nvSpPr>
        <p:spPr bwMode="auto">
          <a:xfrm>
            <a:off x="3514725" y="2728913"/>
            <a:ext cx="1084263" cy="461962"/>
          </a:xfrm>
          <a:prstGeom prst="rect">
            <a:avLst/>
          </a:prstGeom>
          <a:solidFill>
            <a:srgbClr val="FFBF7F"/>
          </a:solidFill>
          <a:ln w="38100">
            <a:solidFill>
              <a:srgbClr val="FF7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New Box Elder County</a:t>
            </a:r>
          </a:p>
        </p:txBody>
      </p:sp>
      <p:cxnSp>
        <p:nvCxnSpPr>
          <p:cNvPr id="57" name="Straight Arrow Connector 56"/>
          <p:cNvCxnSpPr>
            <a:endCxn id="22" idx="4"/>
          </p:cNvCxnSpPr>
          <p:nvPr/>
        </p:nvCxnSpPr>
        <p:spPr>
          <a:xfrm flipV="1">
            <a:off x="5845175" y="1928813"/>
            <a:ext cx="273050" cy="6064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90" idx="0"/>
            <a:endCxn id="26666" idx="0"/>
          </p:cNvCxnSpPr>
          <p:nvPr/>
        </p:nvCxnSpPr>
        <p:spPr>
          <a:xfrm>
            <a:off x="5172075" y="4065588"/>
            <a:ext cx="674688" cy="3032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6666" idx="1"/>
            <a:endCxn id="119" idx="0"/>
          </p:cNvCxnSpPr>
          <p:nvPr/>
        </p:nvCxnSpPr>
        <p:spPr>
          <a:xfrm flipH="1">
            <a:off x="4948238" y="4600575"/>
            <a:ext cx="447675" cy="6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hape 155"/>
          <p:cNvCxnSpPr>
            <a:stCxn id="26635" idx="2"/>
          </p:cNvCxnSpPr>
          <p:nvPr/>
        </p:nvCxnSpPr>
        <p:spPr>
          <a:xfrm rot="5400000">
            <a:off x="7050087" y="2054226"/>
            <a:ext cx="239713" cy="87471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23" idx="1"/>
          </p:cNvCxnSpPr>
          <p:nvPr/>
        </p:nvCxnSpPr>
        <p:spPr>
          <a:xfrm>
            <a:off x="6242050" y="844550"/>
            <a:ext cx="393700" cy="311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4910138" y="46069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0" name="Oval 189"/>
          <p:cNvSpPr/>
          <p:nvPr/>
        </p:nvSpPr>
        <p:spPr>
          <a:xfrm>
            <a:off x="5133975" y="40655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92" name="Straight Arrow Connector 191"/>
          <p:cNvCxnSpPr>
            <a:stCxn id="20" idx="5"/>
            <a:endCxn id="190" idx="0"/>
          </p:cNvCxnSpPr>
          <p:nvPr/>
        </p:nvCxnSpPr>
        <p:spPr>
          <a:xfrm>
            <a:off x="5114925" y="2971800"/>
            <a:ext cx="57150" cy="10937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9" idx="3"/>
            <a:endCxn id="19" idx="7"/>
          </p:cNvCxnSpPr>
          <p:nvPr/>
        </p:nvCxnSpPr>
        <p:spPr>
          <a:xfrm flipH="1">
            <a:off x="4103688" y="5573713"/>
            <a:ext cx="646112" cy="214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val 222"/>
          <p:cNvSpPr/>
          <p:nvPr/>
        </p:nvSpPr>
        <p:spPr>
          <a:xfrm>
            <a:off x="6472238" y="210343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30" name="Straight Arrow Connector 229"/>
          <p:cNvCxnSpPr>
            <a:stCxn id="223" idx="2"/>
            <a:endCxn id="22" idx="4"/>
          </p:cNvCxnSpPr>
          <p:nvPr/>
        </p:nvCxnSpPr>
        <p:spPr>
          <a:xfrm flipH="1" flipV="1">
            <a:off x="6118225" y="1928813"/>
            <a:ext cx="354013" cy="212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 bwMode="auto">
          <a:xfrm>
            <a:off x="6265863" y="5307013"/>
            <a:ext cx="2809875" cy="1427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61" name="TextBox 171"/>
          <p:cNvSpPr txBox="1">
            <a:spLocks noChangeArrowheads="1"/>
          </p:cNvSpPr>
          <p:nvPr/>
        </p:nvSpPr>
        <p:spPr bwMode="auto">
          <a:xfrm>
            <a:off x="6880225" y="5441950"/>
            <a:ext cx="914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Reservoir,  proposed</a:t>
            </a:r>
          </a:p>
          <a:p>
            <a:pPr eaLnBrk="1" hangingPunct="1"/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Reservoir, existing</a:t>
            </a:r>
          </a:p>
        </p:txBody>
      </p:sp>
      <p:grpSp>
        <p:nvGrpSpPr>
          <p:cNvPr id="26662" name="Group 83"/>
          <p:cNvGrpSpPr>
            <a:grpSpLocks/>
          </p:cNvGrpSpPr>
          <p:nvPr/>
        </p:nvGrpSpPr>
        <p:grpSpPr bwMode="auto">
          <a:xfrm>
            <a:off x="7772400" y="6210300"/>
            <a:ext cx="1333500" cy="454025"/>
            <a:chOff x="190500" y="2703488"/>
            <a:chExt cx="1333500" cy="420265"/>
          </a:xfrm>
        </p:grpSpPr>
        <p:sp>
          <p:nvSpPr>
            <p:cNvPr id="245" name="Oval 244"/>
            <p:cNvSpPr/>
            <p:nvPr/>
          </p:nvSpPr>
          <p:spPr>
            <a:xfrm>
              <a:off x="342900" y="2703488"/>
              <a:ext cx="1028700" cy="420265"/>
            </a:xfrm>
            <a:prstGeom prst="ellipse">
              <a:avLst/>
            </a:prstGeom>
            <a:solidFill>
              <a:srgbClr val="B2FF8C"/>
            </a:solidFill>
            <a:ln w="38100">
              <a:solidFill>
                <a:srgbClr val="32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718" name="TextBox 85"/>
            <p:cNvSpPr txBox="1">
              <a:spLocks noChangeArrowheads="1"/>
            </p:cNvSpPr>
            <p:nvPr/>
          </p:nvSpPr>
          <p:spPr bwMode="auto">
            <a:xfrm>
              <a:off x="190500" y="2790065"/>
              <a:ext cx="1333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Times New Roman" pitchFamily="18" charset="0"/>
                  <a:cs typeface="Times New Roman" pitchFamily="18" charset="0"/>
                </a:rPr>
                <a:t>Wetland</a:t>
              </a:r>
            </a:p>
          </p:txBody>
        </p:sp>
      </p:grpSp>
      <p:sp>
        <p:nvSpPr>
          <p:cNvPr id="26663" name="TextBox 48"/>
          <p:cNvSpPr txBox="1">
            <a:spLocks noChangeArrowheads="1"/>
          </p:cNvSpPr>
          <p:nvPr/>
        </p:nvSpPr>
        <p:spPr bwMode="auto">
          <a:xfrm>
            <a:off x="7942263" y="5810250"/>
            <a:ext cx="993775" cy="307975"/>
          </a:xfrm>
          <a:prstGeom prst="rect">
            <a:avLst/>
          </a:prstGeom>
          <a:solidFill>
            <a:srgbClr val="FFBF7F"/>
          </a:solidFill>
          <a:ln w="38100">
            <a:solidFill>
              <a:srgbClr val="FF7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Ag. Use</a:t>
            </a:r>
          </a:p>
        </p:txBody>
      </p:sp>
      <p:sp>
        <p:nvSpPr>
          <p:cNvPr id="26664" name="TextBox 45"/>
          <p:cNvSpPr txBox="1">
            <a:spLocks noChangeArrowheads="1"/>
          </p:cNvSpPr>
          <p:nvPr/>
        </p:nvSpPr>
        <p:spPr bwMode="auto">
          <a:xfrm>
            <a:off x="7934325" y="5410200"/>
            <a:ext cx="1008063" cy="307975"/>
          </a:xfrm>
          <a:prstGeom prst="rect">
            <a:avLst/>
          </a:prstGeom>
          <a:solidFill>
            <a:srgbClr val="FF99BF"/>
          </a:solidFill>
          <a:ln w="38100">
            <a:solidFill>
              <a:srgbClr val="E51932"/>
            </a:solidFill>
            <a:prstDash val="lg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Urban Use</a:t>
            </a:r>
          </a:p>
        </p:txBody>
      </p:sp>
      <p:sp>
        <p:nvSpPr>
          <p:cNvPr id="249" name="Isosceles Triangle 248"/>
          <p:cNvSpPr/>
          <p:nvPr/>
        </p:nvSpPr>
        <p:spPr bwMode="auto">
          <a:xfrm>
            <a:off x="6400800" y="5473700"/>
            <a:ext cx="454025" cy="414338"/>
          </a:xfrm>
          <a:prstGeom prst="triangle">
            <a:avLst/>
          </a:prstGeom>
          <a:solidFill>
            <a:srgbClr val="BFB2FF"/>
          </a:solidFill>
          <a:ln w="38100">
            <a:solidFill>
              <a:srgbClr val="654C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66" name="TextBox 146"/>
          <p:cNvSpPr txBox="1">
            <a:spLocks noChangeArrowheads="1"/>
          </p:cNvSpPr>
          <p:nvPr/>
        </p:nvSpPr>
        <p:spPr bwMode="auto">
          <a:xfrm>
            <a:off x="5395913" y="4368800"/>
            <a:ext cx="898525" cy="461963"/>
          </a:xfrm>
          <a:prstGeom prst="rect">
            <a:avLst/>
          </a:prstGeom>
          <a:solidFill>
            <a:srgbClr val="FF99BF"/>
          </a:solidFill>
          <a:ln w="38100">
            <a:solidFill>
              <a:srgbClr val="E51932"/>
            </a:solidFill>
            <a:prstDash val="lg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Calibri" pitchFamily="34" charset="0"/>
                <a:cs typeface="Arial" charset="0"/>
              </a:rPr>
              <a:t>Box Elder County</a:t>
            </a:r>
          </a:p>
        </p:txBody>
      </p:sp>
      <p:grpSp>
        <p:nvGrpSpPr>
          <p:cNvPr id="26667" name="Group 83"/>
          <p:cNvGrpSpPr>
            <a:grpSpLocks/>
          </p:cNvGrpSpPr>
          <p:nvPr/>
        </p:nvGrpSpPr>
        <p:grpSpPr bwMode="auto">
          <a:xfrm>
            <a:off x="4446588" y="5183188"/>
            <a:ext cx="1333500" cy="457200"/>
            <a:chOff x="190500" y="2667000"/>
            <a:chExt cx="1333500" cy="457200"/>
          </a:xfrm>
        </p:grpSpPr>
        <p:sp>
          <p:nvSpPr>
            <p:cNvPr id="39" name="Oval 38"/>
            <p:cNvSpPr/>
            <p:nvPr/>
          </p:nvSpPr>
          <p:spPr>
            <a:xfrm>
              <a:off x="342900" y="2667000"/>
              <a:ext cx="1028700" cy="457200"/>
            </a:xfrm>
            <a:prstGeom prst="ellipse">
              <a:avLst/>
            </a:prstGeom>
            <a:solidFill>
              <a:srgbClr val="B2FF8C"/>
            </a:solidFill>
            <a:ln w="38100">
              <a:solidFill>
                <a:srgbClr val="32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716" name="TextBox 85"/>
            <p:cNvSpPr txBox="1">
              <a:spLocks noChangeArrowheads="1"/>
            </p:cNvSpPr>
            <p:nvPr/>
          </p:nvSpPr>
          <p:spPr bwMode="auto">
            <a:xfrm>
              <a:off x="190500" y="2790065"/>
              <a:ext cx="13335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Times New Roman" pitchFamily="18" charset="0"/>
                  <a:cs typeface="Times New Roman" pitchFamily="18" charset="0"/>
                </a:rPr>
                <a:t>Bird Refuge</a:t>
              </a:r>
            </a:p>
          </p:txBody>
        </p:sp>
      </p:grpSp>
      <p:cxnSp>
        <p:nvCxnSpPr>
          <p:cNvPr id="26668" name="Straight Connector 211"/>
          <p:cNvCxnSpPr>
            <a:cxnSpLocks noChangeShapeType="1"/>
          </p:cNvCxnSpPr>
          <p:nvPr/>
        </p:nvCxnSpPr>
        <p:spPr bwMode="auto">
          <a:xfrm flipV="1">
            <a:off x="838200" y="76200"/>
            <a:ext cx="3051175" cy="3193256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0" name="Straight Connector 254"/>
          <p:cNvCxnSpPr>
            <a:cxnSpLocks noChangeShapeType="1"/>
          </p:cNvCxnSpPr>
          <p:nvPr/>
        </p:nvCxnSpPr>
        <p:spPr bwMode="auto">
          <a:xfrm>
            <a:off x="838200" y="4829175"/>
            <a:ext cx="3051175" cy="1962149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71" name="Rectangle 281"/>
          <p:cNvSpPr>
            <a:spLocks noChangeArrowheads="1"/>
          </p:cNvSpPr>
          <p:nvPr/>
        </p:nvSpPr>
        <p:spPr bwMode="auto">
          <a:xfrm>
            <a:off x="838200" y="3276600"/>
            <a:ext cx="1179513" cy="1552575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672" name="TextBox 171"/>
          <p:cNvSpPr txBox="1">
            <a:spLocks noChangeArrowheads="1"/>
          </p:cNvSpPr>
          <p:nvPr/>
        </p:nvSpPr>
        <p:spPr bwMode="auto">
          <a:xfrm>
            <a:off x="4967288" y="1290638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Cutler</a:t>
            </a:r>
          </a:p>
        </p:txBody>
      </p:sp>
      <p:cxnSp>
        <p:nvCxnSpPr>
          <p:cNvPr id="26673" name="Elbow Connector 10"/>
          <p:cNvCxnSpPr>
            <a:cxnSpLocks noChangeShapeType="1"/>
            <a:stCxn id="23" idx="4"/>
            <a:endCxn id="26635" idx="0"/>
          </p:cNvCxnSpPr>
          <p:nvPr/>
        </p:nvCxnSpPr>
        <p:spPr bwMode="auto">
          <a:xfrm rot="16200000" flipH="1">
            <a:off x="6789738" y="1093788"/>
            <a:ext cx="690562" cy="944562"/>
          </a:xfrm>
          <a:prstGeom prst="bentConnector3">
            <a:avLst>
              <a:gd name="adj1" fmla="val -4903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4" name="Elbow Connector 72"/>
          <p:cNvCxnSpPr>
            <a:cxnSpLocks noChangeShapeType="1"/>
            <a:stCxn id="23" idx="6"/>
            <a:endCxn id="26636" idx="0"/>
          </p:cNvCxnSpPr>
          <p:nvPr/>
        </p:nvCxnSpPr>
        <p:spPr bwMode="auto">
          <a:xfrm>
            <a:off x="6700838" y="1182688"/>
            <a:ext cx="1457325" cy="207962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hape 155"/>
          <p:cNvCxnSpPr>
            <a:stCxn id="26636" idx="2"/>
          </p:cNvCxnSpPr>
          <p:nvPr/>
        </p:nvCxnSpPr>
        <p:spPr>
          <a:xfrm rot="5400000">
            <a:off x="7089775" y="1543051"/>
            <a:ext cx="758825" cy="137795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6" name="TextBox 171"/>
          <p:cNvSpPr txBox="1">
            <a:spLocks noChangeArrowheads="1"/>
          </p:cNvSpPr>
          <p:nvPr/>
        </p:nvSpPr>
        <p:spPr bwMode="auto">
          <a:xfrm>
            <a:off x="5468938" y="2489200"/>
            <a:ext cx="93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260F99"/>
                </a:solidFill>
                <a:latin typeface="Times New Roman" pitchFamily="18" charset="0"/>
                <a:cs typeface="Times New Roman" pitchFamily="18" charset="0"/>
              </a:rPr>
              <a:t>QX15-South Cache Reach Gain/Loss</a:t>
            </a:r>
          </a:p>
        </p:txBody>
      </p:sp>
      <p:sp>
        <p:nvSpPr>
          <p:cNvPr id="26677" name="TextBox 171"/>
          <p:cNvSpPr txBox="1">
            <a:spLocks noChangeArrowheads="1"/>
          </p:cNvSpPr>
          <p:nvPr/>
        </p:nvSpPr>
        <p:spPr bwMode="auto">
          <a:xfrm>
            <a:off x="5427663" y="630238"/>
            <a:ext cx="106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200" i="1" dirty="0">
                <a:solidFill>
                  <a:srgbClr val="260F99"/>
                </a:solidFill>
                <a:latin typeface="Times New Roman" pitchFamily="18" charset="0"/>
                <a:cs typeface="Times New Roman" pitchFamily="18" charset="0"/>
              </a:rPr>
              <a:t>QX5-Lower Bear</a:t>
            </a:r>
          </a:p>
        </p:txBody>
      </p:sp>
      <p:cxnSp>
        <p:nvCxnSpPr>
          <p:cNvPr id="75" name="Straight Arrow Connector 74"/>
          <p:cNvCxnSpPr>
            <a:endCxn id="26635" idx="0"/>
          </p:cNvCxnSpPr>
          <p:nvPr/>
        </p:nvCxnSpPr>
        <p:spPr>
          <a:xfrm>
            <a:off x="7337425" y="1662113"/>
            <a:ext cx="269875" cy="249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9" name="TextBox 171"/>
          <p:cNvSpPr txBox="1">
            <a:spLocks noChangeArrowheads="1"/>
          </p:cNvSpPr>
          <p:nvPr/>
        </p:nvSpPr>
        <p:spPr bwMode="auto">
          <a:xfrm>
            <a:off x="6781800" y="1371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QX6-Cache GW</a:t>
            </a:r>
          </a:p>
        </p:txBody>
      </p:sp>
      <p:cxnSp>
        <p:nvCxnSpPr>
          <p:cNvPr id="81" name="Straight Arrow Connector 80"/>
          <p:cNvCxnSpPr>
            <a:endCxn id="119" idx="2"/>
          </p:cNvCxnSpPr>
          <p:nvPr/>
        </p:nvCxnSpPr>
        <p:spPr>
          <a:xfrm>
            <a:off x="4492625" y="4462463"/>
            <a:ext cx="417513" cy="1825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81" name="TextBox 171"/>
          <p:cNvSpPr txBox="1">
            <a:spLocks noChangeArrowheads="1"/>
          </p:cNvSpPr>
          <p:nvPr/>
        </p:nvSpPr>
        <p:spPr bwMode="auto">
          <a:xfrm>
            <a:off x="3965575" y="3970338"/>
            <a:ext cx="83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260F99"/>
                </a:solidFill>
                <a:latin typeface="Times New Roman" pitchFamily="18" charset="0"/>
                <a:cs typeface="Times New Roman" pitchFamily="18" charset="0"/>
              </a:rPr>
              <a:t>QX22-Malad Reach Gain/Loss</a:t>
            </a:r>
          </a:p>
        </p:txBody>
      </p:sp>
      <p:cxnSp>
        <p:nvCxnSpPr>
          <p:cNvPr id="86" name="Straight Arrow Connector 85"/>
          <p:cNvCxnSpPr>
            <a:stCxn id="26683" idx="2"/>
            <a:endCxn id="26666" idx="0"/>
          </p:cNvCxnSpPr>
          <p:nvPr/>
        </p:nvCxnSpPr>
        <p:spPr>
          <a:xfrm flipH="1">
            <a:off x="5846763" y="4076700"/>
            <a:ext cx="79375" cy="2921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83" name="TextBox 171"/>
          <p:cNvSpPr txBox="1">
            <a:spLocks noChangeArrowheads="1"/>
          </p:cNvSpPr>
          <p:nvPr/>
        </p:nvSpPr>
        <p:spPr bwMode="auto">
          <a:xfrm>
            <a:off x="5508625" y="3614738"/>
            <a:ext cx="83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QX27-Box Elder GW</a:t>
            </a:r>
          </a:p>
        </p:txBody>
      </p:sp>
      <p:cxnSp>
        <p:nvCxnSpPr>
          <p:cNvPr id="137" name="Straight Arrow Connector 136"/>
          <p:cNvCxnSpPr>
            <a:stCxn id="141" idx="4"/>
            <a:endCxn id="190" idx="1"/>
          </p:cNvCxnSpPr>
          <p:nvPr/>
        </p:nvCxnSpPr>
        <p:spPr>
          <a:xfrm>
            <a:off x="4686300" y="3581400"/>
            <a:ext cx="458788" cy="495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46482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4" name="Straight Arrow Connector 143"/>
          <p:cNvCxnSpPr>
            <a:stCxn id="147" idx="4"/>
            <a:endCxn id="141" idx="0"/>
          </p:cNvCxnSpPr>
          <p:nvPr/>
        </p:nvCxnSpPr>
        <p:spPr>
          <a:xfrm flipH="1">
            <a:off x="4686300" y="2379663"/>
            <a:ext cx="261938" cy="1125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4910138" y="23034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9" name="Straight Arrow Connector 148"/>
          <p:cNvCxnSpPr>
            <a:endCxn id="147" idx="0"/>
          </p:cNvCxnSpPr>
          <p:nvPr/>
        </p:nvCxnSpPr>
        <p:spPr>
          <a:xfrm>
            <a:off x="4543425" y="658813"/>
            <a:ext cx="404813" cy="16446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89" name="TextBox 171"/>
          <p:cNvSpPr txBox="1">
            <a:spLocks noChangeArrowheads="1"/>
          </p:cNvSpPr>
          <p:nvPr/>
        </p:nvSpPr>
        <p:spPr bwMode="auto">
          <a:xfrm>
            <a:off x="4419600" y="409575"/>
            <a:ext cx="136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260F99"/>
                </a:solidFill>
                <a:latin typeface="Times New Roman" pitchFamily="18" charset="0"/>
                <a:cs typeface="Times New Roman" pitchFamily="18" charset="0"/>
              </a:rPr>
              <a:t>QX61-Malad River</a:t>
            </a:r>
          </a:p>
        </p:txBody>
      </p:sp>
      <p:cxnSp>
        <p:nvCxnSpPr>
          <p:cNvPr id="152" name="Straight Arrow Connector 151"/>
          <p:cNvCxnSpPr>
            <a:stCxn id="147" idx="3"/>
            <a:endCxn id="26648" idx="0"/>
          </p:cNvCxnSpPr>
          <p:nvPr/>
        </p:nvCxnSpPr>
        <p:spPr>
          <a:xfrm flipH="1">
            <a:off x="4057650" y="2368550"/>
            <a:ext cx="863600" cy="3603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91" name="TextBox 148"/>
          <p:cNvSpPr txBox="1">
            <a:spLocks noChangeArrowheads="1"/>
          </p:cNvSpPr>
          <p:nvPr/>
        </p:nvSpPr>
        <p:spPr bwMode="auto">
          <a:xfrm>
            <a:off x="6983413" y="3505200"/>
            <a:ext cx="654050" cy="461963"/>
          </a:xfrm>
          <a:prstGeom prst="rect">
            <a:avLst/>
          </a:prstGeom>
          <a:solidFill>
            <a:srgbClr val="FFBF7F"/>
          </a:solidFill>
          <a:ln w="38100">
            <a:solidFill>
              <a:srgbClr val="FF7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South Cache</a:t>
            </a:r>
          </a:p>
        </p:txBody>
      </p:sp>
      <p:cxnSp>
        <p:nvCxnSpPr>
          <p:cNvPr id="82" name="Straight Arrow Connector 81"/>
          <p:cNvCxnSpPr>
            <a:endCxn id="84" idx="6"/>
          </p:cNvCxnSpPr>
          <p:nvPr/>
        </p:nvCxnSpPr>
        <p:spPr>
          <a:xfrm flipH="1" flipV="1">
            <a:off x="8599488" y="3844925"/>
            <a:ext cx="468312" cy="3889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84" idx="1"/>
            <a:endCxn id="94" idx="6"/>
          </p:cNvCxnSpPr>
          <p:nvPr/>
        </p:nvCxnSpPr>
        <p:spPr>
          <a:xfrm flipH="1" flipV="1">
            <a:off x="6224588" y="2535238"/>
            <a:ext cx="2309812" cy="12827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8523288" y="38068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6770688" y="40401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Isosceles Triangle 91"/>
          <p:cNvSpPr/>
          <p:nvPr/>
        </p:nvSpPr>
        <p:spPr bwMode="auto">
          <a:xfrm rot="9597878">
            <a:off x="6808788" y="4314825"/>
            <a:ext cx="400050" cy="288925"/>
          </a:xfrm>
          <a:prstGeom prst="triangle">
            <a:avLst/>
          </a:prstGeom>
          <a:solidFill>
            <a:srgbClr val="BFB2FF"/>
          </a:solidFill>
          <a:ln w="38100">
            <a:solidFill>
              <a:srgbClr val="654C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6148388" y="249713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8" name="Straight Arrow Connector 97"/>
          <p:cNvCxnSpPr>
            <a:stCxn id="91" idx="1"/>
          </p:cNvCxnSpPr>
          <p:nvPr/>
        </p:nvCxnSpPr>
        <p:spPr>
          <a:xfrm flipH="1" flipV="1">
            <a:off x="6186488" y="3078163"/>
            <a:ext cx="595312" cy="9731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1" idx="0"/>
            <a:endCxn id="26707" idx="2"/>
          </p:cNvCxnSpPr>
          <p:nvPr/>
        </p:nvCxnSpPr>
        <p:spPr>
          <a:xfrm flipH="1" flipV="1">
            <a:off x="6780213" y="3500438"/>
            <a:ext cx="28575" cy="539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6"/>
            <a:endCxn id="26691" idx="2"/>
          </p:cNvCxnSpPr>
          <p:nvPr/>
        </p:nvCxnSpPr>
        <p:spPr>
          <a:xfrm flipV="1">
            <a:off x="6846888" y="3967163"/>
            <a:ext cx="463550" cy="111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4" idx="3"/>
            <a:endCxn id="92" idx="0"/>
          </p:cNvCxnSpPr>
          <p:nvPr/>
        </p:nvCxnSpPr>
        <p:spPr>
          <a:xfrm flipH="1">
            <a:off x="7058025" y="3871913"/>
            <a:ext cx="1476375" cy="723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4" idx="2"/>
            <a:endCxn id="26691" idx="3"/>
          </p:cNvCxnSpPr>
          <p:nvPr/>
        </p:nvCxnSpPr>
        <p:spPr>
          <a:xfrm flipH="1" flipV="1">
            <a:off x="7637463" y="3735388"/>
            <a:ext cx="885825" cy="1095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92" idx="0"/>
          </p:cNvCxnSpPr>
          <p:nvPr/>
        </p:nvCxnSpPr>
        <p:spPr>
          <a:xfrm flipH="1" flipV="1">
            <a:off x="7058025" y="4595813"/>
            <a:ext cx="290513" cy="595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2" idx="3"/>
            <a:endCxn id="91" idx="4"/>
          </p:cNvCxnSpPr>
          <p:nvPr/>
        </p:nvCxnSpPr>
        <p:spPr>
          <a:xfrm flipH="1" flipV="1">
            <a:off x="6808788" y="4116388"/>
            <a:ext cx="150812" cy="207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26691" idx="0"/>
          </p:cNvCxnSpPr>
          <p:nvPr/>
        </p:nvCxnSpPr>
        <p:spPr>
          <a:xfrm flipH="1" flipV="1">
            <a:off x="7302500" y="3143250"/>
            <a:ext cx="7938" cy="361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26707" idx="0"/>
            <a:endCxn id="94" idx="5"/>
          </p:cNvCxnSpPr>
          <p:nvPr/>
        </p:nvCxnSpPr>
        <p:spPr>
          <a:xfrm flipH="1" flipV="1">
            <a:off x="6213475" y="2562225"/>
            <a:ext cx="566738" cy="476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07" name="TextBox 146"/>
          <p:cNvSpPr txBox="1">
            <a:spLocks noChangeArrowheads="1"/>
          </p:cNvSpPr>
          <p:nvPr/>
        </p:nvSpPr>
        <p:spPr bwMode="auto">
          <a:xfrm>
            <a:off x="6453188" y="3038475"/>
            <a:ext cx="654050" cy="461963"/>
          </a:xfrm>
          <a:prstGeom prst="rect">
            <a:avLst/>
          </a:prstGeom>
          <a:solidFill>
            <a:srgbClr val="FF99BF"/>
          </a:solidFill>
          <a:ln w="38100">
            <a:solidFill>
              <a:srgbClr val="E51932"/>
            </a:solidFill>
            <a:prstDash val="lg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Calibri" pitchFamily="34" charset="0"/>
                <a:cs typeface="Arial" charset="0"/>
              </a:rPr>
              <a:t>South Cache</a:t>
            </a:r>
          </a:p>
        </p:txBody>
      </p:sp>
      <p:cxnSp>
        <p:nvCxnSpPr>
          <p:cNvPr id="201" name="Straight Arrow Connector 200"/>
          <p:cNvCxnSpPr>
            <a:endCxn id="94" idx="4"/>
          </p:cNvCxnSpPr>
          <p:nvPr/>
        </p:nvCxnSpPr>
        <p:spPr>
          <a:xfrm flipV="1">
            <a:off x="6186488" y="2573338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94" idx="0"/>
            <a:endCxn id="22" idx="4"/>
          </p:cNvCxnSpPr>
          <p:nvPr/>
        </p:nvCxnSpPr>
        <p:spPr>
          <a:xfrm flipH="1" flipV="1">
            <a:off x="6118225" y="1928813"/>
            <a:ext cx="68263" cy="568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10" name="TextBox 171"/>
          <p:cNvSpPr txBox="1">
            <a:spLocks noChangeArrowheads="1"/>
          </p:cNvSpPr>
          <p:nvPr/>
        </p:nvSpPr>
        <p:spPr bwMode="auto">
          <a:xfrm>
            <a:off x="6365875" y="4554538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Hyrum</a:t>
            </a:r>
          </a:p>
        </p:txBody>
      </p:sp>
      <p:sp>
        <p:nvSpPr>
          <p:cNvPr id="26711" name="TextBox 171"/>
          <p:cNvSpPr txBox="1">
            <a:spLocks noChangeArrowheads="1"/>
          </p:cNvSpPr>
          <p:nvPr/>
        </p:nvSpPr>
        <p:spPr bwMode="auto">
          <a:xfrm>
            <a:off x="6386513" y="4830763"/>
            <a:ext cx="96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260F99"/>
                </a:solidFill>
                <a:latin typeface="Times New Roman" pitchFamily="18" charset="0"/>
                <a:cs typeface="Times New Roman" pitchFamily="18" charset="0"/>
              </a:rPr>
              <a:t>QX46-Little Bear</a:t>
            </a:r>
          </a:p>
        </p:txBody>
      </p:sp>
      <p:sp>
        <p:nvSpPr>
          <p:cNvPr id="26712" name="TextBox 171"/>
          <p:cNvSpPr txBox="1">
            <a:spLocks noChangeArrowheads="1"/>
          </p:cNvSpPr>
          <p:nvPr/>
        </p:nvSpPr>
        <p:spPr bwMode="auto">
          <a:xfrm>
            <a:off x="8334375" y="4033838"/>
            <a:ext cx="885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260F99"/>
                </a:solidFill>
                <a:latin typeface="Times New Roman" pitchFamily="18" charset="0"/>
                <a:cs typeface="Times New Roman" pitchFamily="18" charset="0"/>
              </a:rPr>
              <a:t>QX41-Blacksmith Fork</a:t>
            </a:r>
          </a:p>
        </p:txBody>
      </p:sp>
      <p:sp>
        <p:nvSpPr>
          <p:cNvPr id="215" name="Isosceles Triangle 214"/>
          <p:cNvSpPr/>
          <p:nvPr/>
        </p:nvSpPr>
        <p:spPr bwMode="auto">
          <a:xfrm>
            <a:off x="6407150" y="6021388"/>
            <a:ext cx="454025" cy="415925"/>
          </a:xfrm>
          <a:prstGeom prst="triangle">
            <a:avLst/>
          </a:prstGeom>
          <a:solidFill>
            <a:srgbClr val="BFB2FF"/>
          </a:solidFill>
          <a:ln w="38100">
            <a:solidFill>
              <a:srgbClr val="654C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5" name="Straight Arrow Connector 104"/>
          <p:cNvCxnSpPr>
            <a:endCxn id="20" idx="0"/>
          </p:cNvCxnSpPr>
          <p:nvPr/>
        </p:nvCxnSpPr>
        <p:spPr>
          <a:xfrm flipH="1">
            <a:off x="5087938" y="2160588"/>
            <a:ext cx="84137" cy="746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9315" y="153704"/>
            <a:ext cx="3498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/>
              <a:t>1. Study </a:t>
            </a:r>
            <a:r>
              <a:rPr lang="en-US" altLang="en-US" sz="3200" dirty="0"/>
              <a:t>Area: Lower Bear River, 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8342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1789" y="405825"/>
            <a:ext cx="7684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latin typeface="+mj-lt"/>
                <a:ea typeface="+mj-ea"/>
                <a:cs typeface="+mj-cs"/>
              </a:rPr>
              <a:t>2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. </a:t>
            </a:r>
            <a:r>
              <a:rPr lang="en-US" sz="3200" dirty="0"/>
              <a:t>Explore </a:t>
            </a:r>
            <a:r>
              <a:rPr lang="en-US" sz="3200" dirty="0" smtClean="0"/>
              <a:t>the Geodatabase </a:t>
            </a:r>
            <a:r>
              <a:rPr lang="en-US" sz="3200" dirty="0"/>
              <a:t>of </a:t>
            </a:r>
            <a:r>
              <a:rPr lang="en-US" sz="3200" dirty="0" smtClean="0"/>
              <a:t>Arc Hydro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49250"/>
              </p:ext>
            </p:extLst>
          </p:nvPr>
        </p:nvGraphicFramePr>
        <p:xfrm>
          <a:off x="550155" y="1676400"/>
          <a:ext cx="8148000" cy="4232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894"/>
                <a:gridCol w="1684846"/>
                <a:gridCol w="6095260"/>
              </a:tblGrid>
              <a:tr h="867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800" dirty="0">
                          <a:effectLst/>
                        </a:rPr>
                        <a:t>#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Feature class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800" dirty="0">
                          <a:effectLst/>
                        </a:rPr>
                        <a:t>Types of water resources features supported by Arc Hydro GW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HydroPoint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 dirty="0">
                          <a:effectLst/>
                        </a:rPr>
                        <a:t>Bridge, </a:t>
                      </a:r>
                      <a:r>
                        <a:rPr lang="en-US" sz="1600" dirty="0" err="1">
                          <a:effectLst/>
                        </a:rPr>
                        <a:t>DamWeir</a:t>
                      </a:r>
                      <a:r>
                        <a:rPr lang="en-US" sz="1600" dirty="0">
                          <a:effectLst/>
                        </a:rPr>
                        <a:t>, Gate, Lock Chamber, Rapids, Reservoir, </a:t>
                      </a:r>
                      <a:r>
                        <a:rPr lang="en-US" sz="1600" dirty="0" err="1">
                          <a:effectLst/>
                        </a:rPr>
                        <a:t>SinkRise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SpringSeep</a:t>
                      </a:r>
                      <a:r>
                        <a:rPr lang="en-US" sz="1600" dirty="0">
                          <a:effectLst/>
                        </a:rPr>
                        <a:t>, Structure, Water Intake, Outflow, Waterfall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>
                          <a:effectLst/>
                        </a:rPr>
                        <a:t>MonitoringPoint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 dirty="0">
                          <a:effectLst/>
                        </a:rPr>
                        <a:t>Well, Water </a:t>
                      </a:r>
                      <a:r>
                        <a:rPr lang="en-US" sz="1600" dirty="0" err="1">
                          <a:effectLst/>
                        </a:rPr>
                        <a:t>IntakeOutflow</a:t>
                      </a:r>
                      <a:r>
                        <a:rPr lang="en-US" sz="1600" dirty="0">
                          <a:effectLst/>
                        </a:rPr>
                        <a:t>, Gate, </a:t>
                      </a:r>
                      <a:r>
                        <a:rPr lang="en-US" sz="1600" dirty="0" err="1">
                          <a:effectLst/>
                        </a:rPr>
                        <a:t>DamWeir</a:t>
                      </a:r>
                      <a:r>
                        <a:rPr lang="en-US" sz="1600" dirty="0">
                          <a:effectLst/>
                        </a:rPr>
                        <a:t>, Gaging Station, Gate, Lock Chamber, Reservoir, </a:t>
                      </a:r>
                      <a:r>
                        <a:rPr lang="en-US" sz="1600" dirty="0" err="1">
                          <a:effectLst/>
                        </a:rPr>
                        <a:t>SinkRise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SpringSeep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>
                          <a:effectLst/>
                        </a:rPr>
                        <a:t>WaterBody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 dirty="0">
                          <a:effectLst/>
                        </a:rPr>
                        <a:t>Playa, Ice Mass, </a:t>
                      </a:r>
                      <a:r>
                        <a:rPr lang="en-US" sz="1600" dirty="0" err="1">
                          <a:effectLst/>
                        </a:rPr>
                        <a:t>LakePond</a:t>
                      </a:r>
                      <a:r>
                        <a:rPr lang="en-US" sz="1600" dirty="0">
                          <a:effectLst/>
                        </a:rPr>
                        <a:t>, Reservoir, </a:t>
                      </a:r>
                      <a:r>
                        <a:rPr lang="en-US" sz="1600" dirty="0" err="1">
                          <a:effectLst/>
                        </a:rPr>
                        <a:t>SwampMarsh</a:t>
                      </a:r>
                      <a:r>
                        <a:rPr lang="en-US" sz="1600" dirty="0">
                          <a:effectLst/>
                        </a:rPr>
                        <a:t>, Estuary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>
                          <a:effectLst/>
                        </a:rPr>
                        <a:t>WaterLine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6615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ArtificialPath</a:t>
                      </a:r>
                      <a:r>
                        <a:rPr lang="en-US" sz="1600" dirty="0">
                          <a:effectLst/>
                        </a:rPr>
                        <a:t>, Bridge, </a:t>
                      </a:r>
                      <a:r>
                        <a:rPr lang="en-US" sz="1600" dirty="0" err="1">
                          <a:effectLst/>
                        </a:rPr>
                        <a:t>CanalDitch</a:t>
                      </a:r>
                      <a:r>
                        <a:rPr lang="en-US" sz="1600" dirty="0">
                          <a:effectLst/>
                        </a:rPr>
                        <a:t>, Coastline, Connector, </a:t>
                      </a:r>
                      <a:r>
                        <a:rPr lang="en-US" sz="1600" dirty="0" err="1">
                          <a:effectLst/>
                        </a:rPr>
                        <a:t>DamWeir</a:t>
                      </a:r>
                      <a:r>
                        <a:rPr lang="en-US" sz="1600" dirty="0">
                          <a:effectLst/>
                        </a:rPr>
                        <a:t>, Flume, Gate, Levee, Lock Chamber, </a:t>
                      </a:r>
                      <a:r>
                        <a:rPr lang="en-US" sz="1600" dirty="0" err="1">
                          <a:effectLst/>
                        </a:rPr>
                        <a:t>Nonearthen</a:t>
                      </a:r>
                      <a:r>
                        <a:rPr lang="en-US" sz="1600" dirty="0">
                          <a:effectLst/>
                        </a:rPr>
                        <a:t> Shore, Pipeline, Rapids, Reef, Shoreline, </a:t>
                      </a:r>
                      <a:r>
                        <a:rPr lang="en-US" sz="1600" dirty="0" err="1">
                          <a:effectLst/>
                        </a:rPr>
                        <a:t>SinkRise</a:t>
                      </a:r>
                      <a:r>
                        <a:rPr lang="en-US" sz="1600" dirty="0">
                          <a:effectLst/>
                        </a:rPr>
                        <a:t>, Sounding Datum Line, Special Use Zone Limit,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6615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StreamRiver</a:t>
                      </a:r>
                      <a:r>
                        <a:rPr lang="en-US" sz="1600" dirty="0">
                          <a:effectLst/>
                        </a:rPr>
                        <a:t>, Tunnel, Wall, Waterfall	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>
                          <a:effectLst/>
                        </a:rPr>
                        <a:t>Well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en-US" sz="1600" dirty="0">
                          <a:effectLst/>
                        </a:rPr>
                        <a:t>Irrigation, Monitoring, Public Supply, Domestic, Industrial, Commercial, Stock, Test Hole, Unused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546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693</Words>
  <Application>Microsoft Office PowerPoint</Application>
  <PresentationFormat>On-screen Show (4:3)</PresentationFormat>
  <Paragraphs>155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Exploring Arc Hydro Capabilities to Represent Water Management Data </vt:lpstr>
      <vt:lpstr>Outline </vt:lpstr>
      <vt:lpstr>PowerPoint Presentation</vt:lpstr>
      <vt:lpstr>PowerPoint Presentation</vt:lpstr>
      <vt:lpstr>PowerPoint Presentation</vt:lpstr>
      <vt:lpstr>Objective</vt:lpstr>
      <vt:lpstr>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directions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AdelMAbdallah</dc:creator>
  <cp:lastModifiedBy>Adel Abdallah</cp:lastModifiedBy>
  <cp:revision>654</cp:revision>
  <dcterms:created xsi:type="dcterms:W3CDTF">2006-08-16T00:00:00Z</dcterms:created>
  <dcterms:modified xsi:type="dcterms:W3CDTF">2013-12-03T18:14:54Z</dcterms:modified>
</cp:coreProperties>
</file>