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276" r:id="rId3"/>
    <p:sldId id="277" r:id="rId4"/>
    <p:sldId id="265" r:id="rId5"/>
    <p:sldId id="278" r:id="rId6"/>
    <p:sldId id="260" r:id="rId7"/>
    <p:sldId id="284" r:id="rId8"/>
    <p:sldId id="280" r:id="rId9"/>
    <p:sldId id="261" r:id="rId10"/>
    <p:sldId id="262" r:id="rId11"/>
    <p:sldId id="263" r:id="rId12"/>
    <p:sldId id="258" r:id="rId13"/>
    <p:sldId id="259" r:id="rId14"/>
    <p:sldId id="264" r:id="rId15"/>
    <p:sldId id="266" r:id="rId16"/>
    <p:sldId id="268" r:id="rId17"/>
    <p:sldId id="282" r:id="rId18"/>
    <p:sldId id="271" r:id="rId19"/>
    <p:sldId id="272" r:id="rId20"/>
    <p:sldId id="270" r:id="rId21"/>
    <p:sldId id="274" r:id="rId22"/>
    <p:sldId id="273" r:id="rId23"/>
    <p:sldId id="267" r:id="rId24"/>
    <p:sldId id="283" r:id="rId25"/>
    <p:sldId id="281" r:id="rId2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C2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00" autoAdjust="0"/>
  </p:normalViewPr>
  <p:slideViewPr>
    <p:cSldViewPr>
      <p:cViewPr varScale="1">
        <p:scale>
          <a:sx n="53" d="100"/>
          <a:sy n="53" d="100"/>
        </p:scale>
        <p:origin x="-1638" y="-84"/>
      </p:cViewPr>
      <p:guideLst>
        <p:guide orient="horz" pos="2160"/>
        <p:guide pos="2880"/>
      </p:guideLst>
    </p:cSldViewPr>
  </p:slideViewPr>
  <p:notesTextViewPr>
    <p:cViewPr>
      <p:scale>
        <a:sx n="100" d="100"/>
        <a:sy n="100" d="100"/>
      </p:scale>
      <p:origin x="0" y="0"/>
    </p:cViewPr>
  </p:notesTextViewPr>
  <p:notesViewPr>
    <p:cSldViewPr>
      <p:cViewPr varScale="1">
        <p:scale>
          <a:sx n="60" d="100"/>
          <a:sy n="60" d="100"/>
        </p:scale>
        <p:origin x="-2490" y="-78"/>
      </p:cViewPr>
      <p:guideLst>
        <p:guide orient="horz" pos="2909"/>
        <p:guide pos="218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levor\Documents\Trevor\School\GIS\CCWMP\BRAG_Pop_Projections_Insert_11-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levor\Documents\Trevor\School\GIS\CCWMP\BRAG_Pop_Projections_Insert_11-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levor\Documents\Trevor\School\GIS\CCWMP\BRAG_Pop_Projections_Insert_11-20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levor\Documents\Trevor\School\GIS\CCWMP\SupplyDemand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levor\Documents\Trevor\School\GIS\CCWMP\SupplyDemand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levor\Documents\Trevor\School\GIS\CCWMP\SupplyDemand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Hyde Park</a:t>
            </a:r>
          </a:p>
        </c:rich>
      </c:tx>
      <c:layout/>
    </c:title>
    <c:plotArea>
      <c:layout/>
      <c:scatterChart>
        <c:scatterStyle val="smoothMarker"/>
        <c:ser>
          <c:idx val="1"/>
          <c:order val="0"/>
          <c:xVal>
            <c:numRef>
              <c:f>Sheet1!$A$3:$A$8</c:f>
              <c:numCache>
                <c:formatCode>General</c:formatCode>
                <c:ptCount val="6"/>
                <c:pt idx="0">
                  <c:v>2010</c:v>
                </c:pt>
                <c:pt idx="1">
                  <c:v>2020</c:v>
                </c:pt>
                <c:pt idx="2">
                  <c:v>2030</c:v>
                </c:pt>
                <c:pt idx="3">
                  <c:v>2040</c:v>
                </c:pt>
                <c:pt idx="4">
                  <c:v>2050</c:v>
                </c:pt>
                <c:pt idx="5">
                  <c:v>2060</c:v>
                </c:pt>
              </c:numCache>
            </c:numRef>
          </c:xVal>
          <c:yVal>
            <c:numRef>
              <c:f>Sheet1!$B$24:$B$29</c:f>
              <c:numCache>
                <c:formatCode>_(* #,##0_);_(* \(#,##0\);_(* "-"??_);_(@_)</c:formatCode>
                <c:ptCount val="6"/>
                <c:pt idx="0">
                  <c:v>3833</c:v>
                </c:pt>
                <c:pt idx="1">
                  <c:v>4734.9403937650795</c:v>
                </c:pt>
                <c:pt idx="2">
                  <c:v>5703.1934295554647</c:v>
                </c:pt>
                <c:pt idx="3">
                  <c:v>6655.7614330350734</c:v>
                </c:pt>
                <c:pt idx="4">
                  <c:v>7865.1760935946504</c:v>
                </c:pt>
                <c:pt idx="5">
                  <c:v>9265.9073196278587</c:v>
                </c:pt>
              </c:numCache>
            </c:numRef>
          </c:yVal>
          <c:smooth val="1"/>
        </c:ser>
        <c:axId val="46801280"/>
        <c:axId val="43577344"/>
      </c:scatterChart>
      <c:valAx>
        <c:axId val="46801280"/>
        <c:scaling>
          <c:orientation val="minMax"/>
          <c:max val="2060"/>
          <c:min val="2010"/>
        </c:scaling>
        <c:axPos val="b"/>
        <c:title>
          <c:tx>
            <c:rich>
              <a:bodyPr/>
              <a:lstStyle/>
              <a:p>
                <a:pPr>
                  <a:defRPr/>
                </a:pPr>
                <a:r>
                  <a:rPr lang="en-US"/>
                  <a:t>Year</a:t>
                </a:r>
              </a:p>
            </c:rich>
          </c:tx>
          <c:layout/>
        </c:title>
        <c:numFmt formatCode="General" sourceLinked="1"/>
        <c:majorTickMark val="none"/>
        <c:tickLblPos val="nextTo"/>
        <c:txPr>
          <a:bodyPr/>
          <a:lstStyle/>
          <a:p>
            <a:pPr>
              <a:defRPr b="1"/>
            </a:pPr>
            <a:endParaRPr lang="en-US"/>
          </a:p>
        </c:txPr>
        <c:crossAx val="43577344"/>
        <c:crosses val="autoZero"/>
        <c:crossBetween val="midCat"/>
      </c:valAx>
      <c:valAx>
        <c:axId val="43577344"/>
        <c:scaling>
          <c:orientation val="minMax"/>
        </c:scaling>
        <c:axPos val="l"/>
        <c:majorGridlines/>
        <c:title>
          <c:tx>
            <c:rich>
              <a:bodyPr/>
              <a:lstStyle/>
              <a:p>
                <a:pPr>
                  <a:defRPr b="1"/>
                </a:pPr>
                <a:r>
                  <a:rPr lang="en-US" b="1"/>
                  <a:t>Population</a:t>
                </a:r>
              </a:p>
            </c:rich>
          </c:tx>
          <c:layout/>
        </c:title>
        <c:numFmt formatCode="_(* #,##0_);_(* \(#,##0\);_(* &quot;-&quot;??_);_(@_)" sourceLinked="1"/>
        <c:majorTickMark val="none"/>
        <c:tickLblPos val="nextTo"/>
        <c:txPr>
          <a:bodyPr/>
          <a:lstStyle/>
          <a:p>
            <a:pPr>
              <a:defRPr b="1"/>
            </a:pPr>
            <a:endParaRPr lang="en-US"/>
          </a:p>
        </c:txPr>
        <c:crossAx val="46801280"/>
        <c:crosses val="autoZero"/>
        <c:crossBetween val="midCat"/>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Clarkston</a:t>
            </a:r>
          </a:p>
        </c:rich>
      </c:tx>
      <c:layout/>
    </c:title>
    <c:plotArea>
      <c:layout/>
      <c:scatterChart>
        <c:scatterStyle val="smoothMarker"/>
        <c:ser>
          <c:idx val="1"/>
          <c:order val="0"/>
          <c:xVal>
            <c:numRef>
              <c:f>Sheet1!$A$10:$A$15</c:f>
              <c:numCache>
                <c:formatCode>General</c:formatCode>
                <c:ptCount val="6"/>
                <c:pt idx="0">
                  <c:v>2010</c:v>
                </c:pt>
                <c:pt idx="1">
                  <c:v>2020</c:v>
                </c:pt>
                <c:pt idx="2">
                  <c:v>2030</c:v>
                </c:pt>
                <c:pt idx="3">
                  <c:v>2040</c:v>
                </c:pt>
                <c:pt idx="4">
                  <c:v>2050</c:v>
                </c:pt>
                <c:pt idx="5">
                  <c:v>2060</c:v>
                </c:pt>
              </c:numCache>
            </c:numRef>
          </c:xVal>
          <c:yVal>
            <c:numRef>
              <c:f>Sheet1!$B$10:$B$15</c:f>
              <c:numCache>
                <c:formatCode>_(* #,##0_);_(* \(#,##0\);_(* "-"??_);_(@_)</c:formatCode>
                <c:ptCount val="6"/>
                <c:pt idx="0">
                  <c:v>666</c:v>
                </c:pt>
                <c:pt idx="1">
                  <c:v>822.71596719215938</c:v>
                </c:pt>
                <c:pt idx="2">
                  <c:v>990.95403706859804</c:v>
                </c:pt>
                <c:pt idx="3">
                  <c:v>1156.4667660843631</c:v>
                </c:pt>
                <c:pt idx="4">
                  <c:v>1366.6076906689382</c:v>
                </c:pt>
                <c:pt idx="5">
                  <c:v>1609.9906795909662</c:v>
                </c:pt>
              </c:numCache>
            </c:numRef>
          </c:yVal>
          <c:smooth val="1"/>
        </c:ser>
        <c:axId val="46939520"/>
        <c:axId val="46945792"/>
      </c:scatterChart>
      <c:valAx>
        <c:axId val="46939520"/>
        <c:scaling>
          <c:orientation val="minMax"/>
          <c:max val="2060"/>
          <c:min val="2010"/>
        </c:scaling>
        <c:axPos val="b"/>
        <c:title>
          <c:tx>
            <c:rich>
              <a:bodyPr/>
              <a:lstStyle/>
              <a:p>
                <a:pPr>
                  <a:defRPr/>
                </a:pPr>
                <a:r>
                  <a:rPr lang="en-US"/>
                  <a:t>Year</a:t>
                </a:r>
              </a:p>
            </c:rich>
          </c:tx>
          <c:layout/>
        </c:title>
        <c:numFmt formatCode="General" sourceLinked="1"/>
        <c:majorTickMark val="none"/>
        <c:tickLblPos val="nextTo"/>
        <c:txPr>
          <a:bodyPr/>
          <a:lstStyle/>
          <a:p>
            <a:pPr>
              <a:defRPr b="1"/>
            </a:pPr>
            <a:endParaRPr lang="en-US"/>
          </a:p>
        </c:txPr>
        <c:crossAx val="46945792"/>
        <c:crosses val="autoZero"/>
        <c:crossBetween val="midCat"/>
      </c:valAx>
      <c:valAx>
        <c:axId val="46945792"/>
        <c:scaling>
          <c:orientation val="minMax"/>
        </c:scaling>
        <c:axPos val="l"/>
        <c:majorGridlines/>
        <c:title>
          <c:tx>
            <c:rich>
              <a:bodyPr/>
              <a:lstStyle/>
              <a:p>
                <a:pPr>
                  <a:defRPr/>
                </a:pPr>
                <a:r>
                  <a:rPr lang="en-US"/>
                  <a:t>Population</a:t>
                </a:r>
              </a:p>
            </c:rich>
          </c:tx>
          <c:layout/>
        </c:title>
        <c:numFmt formatCode="_(* #,##0_);_(* \(#,##0\);_(* &quot;-&quot;??_);_(@_)" sourceLinked="1"/>
        <c:majorTickMark val="none"/>
        <c:tickLblPos val="nextTo"/>
        <c:txPr>
          <a:bodyPr/>
          <a:lstStyle/>
          <a:p>
            <a:pPr>
              <a:defRPr b="1"/>
            </a:pPr>
            <a:endParaRPr lang="en-US"/>
          </a:p>
        </c:txPr>
        <c:crossAx val="46939520"/>
        <c:crosses val="autoZero"/>
        <c:crossBetween val="midCat"/>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North Logan</a:t>
            </a:r>
          </a:p>
        </c:rich>
      </c:tx>
      <c:layout>
        <c:manualLayout>
          <c:xMode val="edge"/>
          <c:yMode val="edge"/>
          <c:x val="0.40483850233006613"/>
          <c:y val="2.8571428571428588E-2"/>
        </c:manualLayout>
      </c:layout>
    </c:title>
    <c:plotArea>
      <c:layout/>
      <c:scatterChart>
        <c:scatterStyle val="smoothMarker"/>
        <c:ser>
          <c:idx val="1"/>
          <c:order val="0"/>
          <c:xVal>
            <c:numRef>
              <c:f>Sheet1!$A$3:$A$8</c:f>
              <c:numCache>
                <c:formatCode>General</c:formatCode>
                <c:ptCount val="6"/>
                <c:pt idx="0">
                  <c:v>2010</c:v>
                </c:pt>
                <c:pt idx="1">
                  <c:v>2020</c:v>
                </c:pt>
                <c:pt idx="2">
                  <c:v>2030</c:v>
                </c:pt>
                <c:pt idx="3">
                  <c:v>2040</c:v>
                </c:pt>
                <c:pt idx="4">
                  <c:v>2050</c:v>
                </c:pt>
                <c:pt idx="5">
                  <c:v>2060</c:v>
                </c:pt>
              </c:numCache>
            </c:numRef>
          </c:xVal>
          <c:yVal>
            <c:numRef>
              <c:f>Sheet1!$B$80:$B$85</c:f>
              <c:numCache>
                <c:formatCode>_(* #,##0_);_(* \(#,##0\);_(* "-"??_);_(@_)</c:formatCode>
                <c:ptCount val="6"/>
                <c:pt idx="0">
                  <c:v>8269</c:v>
                </c:pt>
                <c:pt idx="1">
                  <c:v>10214.7722713393</c:v>
                </c:pt>
                <c:pt idx="2">
                  <c:v>12303.602000781131</c:v>
                </c:pt>
                <c:pt idx="3">
                  <c:v>14358.594127254642</c:v>
                </c:pt>
                <c:pt idx="4">
                  <c:v>16967.686177389547</c:v>
                </c:pt>
                <c:pt idx="5">
                  <c:v>19989.50890320976</c:v>
                </c:pt>
              </c:numCache>
            </c:numRef>
          </c:yVal>
          <c:smooth val="1"/>
        </c:ser>
        <c:axId val="46964736"/>
        <c:axId val="46966656"/>
      </c:scatterChart>
      <c:valAx>
        <c:axId val="46964736"/>
        <c:scaling>
          <c:orientation val="minMax"/>
          <c:max val="2060"/>
          <c:min val="2010"/>
        </c:scaling>
        <c:axPos val="b"/>
        <c:title>
          <c:tx>
            <c:rich>
              <a:bodyPr/>
              <a:lstStyle/>
              <a:p>
                <a:pPr>
                  <a:defRPr/>
                </a:pPr>
                <a:r>
                  <a:rPr lang="en-US"/>
                  <a:t>Year</a:t>
                </a:r>
              </a:p>
            </c:rich>
          </c:tx>
          <c:layout/>
        </c:title>
        <c:numFmt formatCode="General" sourceLinked="1"/>
        <c:majorTickMark val="none"/>
        <c:tickLblPos val="nextTo"/>
        <c:crossAx val="46966656"/>
        <c:crosses val="autoZero"/>
        <c:crossBetween val="midCat"/>
      </c:valAx>
      <c:valAx>
        <c:axId val="46966656"/>
        <c:scaling>
          <c:orientation val="minMax"/>
        </c:scaling>
        <c:axPos val="l"/>
        <c:majorGridlines/>
        <c:title>
          <c:tx>
            <c:rich>
              <a:bodyPr/>
              <a:lstStyle/>
              <a:p>
                <a:pPr>
                  <a:defRPr/>
                </a:pPr>
                <a:r>
                  <a:rPr lang="en-US"/>
                  <a:t>Population</a:t>
                </a:r>
              </a:p>
            </c:rich>
          </c:tx>
          <c:layout/>
        </c:title>
        <c:numFmt formatCode="_(* #,##0_);_(* \(#,##0\);_(* &quot;-&quot;??_);_(@_)" sourceLinked="1"/>
        <c:majorTickMark val="none"/>
        <c:tickLblPos val="nextTo"/>
        <c:crossAx val="46964736"/>
        <c:crosses val="autoZero"/>
        <c:crossBetween val="midCat"/>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Hyde Park</a:t>
            </a:r>
          </a:p>
        </c:rich>
      </c:tx>
      <c:layout/>
    </c:title>
    <c:plotArea>
      <c:layout/>
      <c:scatterChart>
        <c:scatterStyle val="smoothMarker"/>
        <c:ser>
          <c:idx val="0"/>
          <c:order val="0"/>
          <c:tx>
            <c:v>Demand</c:v>
          </c:tx>
          <c:spPr>
            <a:ln>
              <a:solidFill>
                <a:schemeClr val="tx1"/>
              </a:solidFill>
            </a:ln>
          </c:spPr>
          <c:marker>
            <c:spPr>
              <a:solidFill>
                <a:schemeClr val="tx1"/>
              </a:solidFill>
              <a:ln>
                <a:solidFill>
                  <a:schemeClr val="tx1"/>
                </a:solidFill>
              </a:ln>
            </c:spPr>
          </c:marker>
          <c:xVal>
            <c:numRef>
              <c:f>Sheet1!$A$24:$A$29</c:f>
              <c:numCache>
                <c:formatCode>General</c:formatCode>
                <c:ptCount val="6"/>
                <c:pt idx="0">
                  <c:v>2010</c:v>
                </c:pt>
                <c:pt idx="1">
                  <c:v>2020</c:v>
                </c:pt>
                <c:pt idx="2">
                  <c:v>2030</c:v>
                </c:pt>
                <c:pt idx="3">
                  <c:v>2040</c:v>
                </c:pt>
                <c:pt idx="4">
                  <c:v>2050</c:v>
                </c:pt>
                <c:pt idx="5">
                  <c:v>2060</c:v>
                </c:pt>
              </c:numCache>
            </c:numRef>
          </c:xVal>
          <c:yVal>
            <c:numRef>
              <c:f>Sheet1!$C$24:$C$29</c:f>
              <c:numCache>
                <c:formatCode>_(* #,##0_);_(* \(#,##0\);_(* "-"??_);_(@_)</c:formatCode>
                <c:ptCount val="6"/>
                <c:pt idx="0">
                  <c:v>728653.29999999865</c:v>
                </c:pt>
                <c:pt idx="1">
                  <c:v>900112.16885474371</c:v>
                </c:pt>
                <c:pt idx="2">
                  <c:v>1084177.0709584933</c:v>
                </c:pt>
                <c:pt idx="3">
                  <c:v>1265260.2484199672</c:v>
                </c:pt>
                <c:pt idx="4">
                  <c:v>1495169.9753923414</c:v>
                </c:pt>
                <c:pt idx="5">
                  <c:v>1761448.9814612605</c:v>
                </c:pt>
              </c:numCache>
            </c:numRef>
          </c:yVal>
          <c:smooth val="1"/>
        </c:ser>
        <c:ser>
          <c:idx val="1"/>
          <c:order val="1"/>
          <c:tx>
            <c:v>Supply</c:v>
          </c:tx>
          <c:xVal>
            <c:numRef>
              <c:f>Sheet1!$A$24:$A$29</c:f>
              <c:numCache>
                <c:formatCode>General</c:formatCode>
                <c:ptCount val="6"/>
                <c:pt idx="0">
                  <c:v>2010</c:v>
                </c:pt>
                <c:pt idx="1">
                  <c:v>2020</c:v>
                </c:pt>
                <c:pt idx="2">
                  <c:v>2030</c:v>
                </c:pt>
                <c:pt idx="3">
                  <c:v>2040</c:v>
                </c:pt>
                <c:pt idx="4">
                  <c:v>2050</c:v>
                </c:pt>
                <c:pt idx="5">
                  <c:v>2060</c:v>
                </c:pt>
              </c:numCache>
            </c:numRef>
          </c:xVal>
          <c:yVal>
            <c:numRef>
              <c:f>Sheet1!$D$24:$D$29</c:f>
              <c:numCache>
                <c:formatCode>_(* #,##0_);_(* \(#,##0\);_(* "-"??_);_(@_)</c:formatCode>
                <c:ptCount val="6"/>
                <c:pt idx="0">
                  <c:v>1110573.0895232891</c:v>
                </c:pt>
                <c:pt idx="1">
                  <c:v>1110573.0895232891</c:v>
                </c:pt>
                <c:pt idx="2">
                  <c:v>1110573.0895232891</c:v>
                </c:pt>
                <c:pt idx="3">
                  <c:v>1110573.0895232891</c:v>
                </c:pt>
                <c:pt idx="4">
                  <c:v>1110573.0895232891</c:v>
                </c:pt>
                <c:pt idx="5">
                  <c:v>1110573.0895232891</c:v>
                </c:pt>
              </c:numCache>
            </c:numRef>
          </c:yVal>
          <c:smooth val="1"/>
        </c:ser>
        <c:axId val="46690688"/>
        <c:axId val="46692608"/>
      </c:scatterChart>
      <c:valAx>
        <c:axId val="46690688"/>
        <c:scaling>
          <c:orientation val="minMax"/>
        </c:scaling>
        <c:axPos val="b"/>
        <c:title>
          <c:tx>
            <c:rich>
              <a:bodyPr/>
              <a:lstStyle/>
              <a:p>
                <a:pPr>
                  <a:defRPr/>
                </a:pPr>
                <a:r>
                  <a:rPr lang="en-US"/>
                  <a:t>Year</a:t>
                </a:r>
              </a:p>
            </c:rich>
          </c:tx>
          <c:layout/>
        </c:title>
        <c:numFmt formatCode="General" sourceLinked="1"/>
        <c:majorTickMark val="none"/>
        <c:tickLblPos val="nextTo"/>
        <c:txPr>
          <a:bodyPr/>
          <a:lstStyle/>
          <a:p>
            <a:pPr>
              <a:defRPr b="1"/>
            </a:pPr>
            <a:endParaRPr lang="en-US"/>
          </a:p>
        </c:txPr>
        <c:crossAx val="46692608"/>
        <c:crosses val="autoZero"/>
        <c:crossBetween val="midCat"/>
      </c:valAx>
      <c:valAx>
        <c:axId val="46692608"/>
        <c:scaling>
          <c:orientation val="minMax"/>
        </c:scaling>
        <c:axPos val="l"/>
        <c:majorGridlines/>
        <c:title>
          <c:tx>
            <c:rich>
              <a:bodyPr/>
              <a:lstStyle/>
              <a:p>
                <a:pPr>
                  <a:defRPr/>
                </a:pPr>
                <a:r>
                  <a:rPr lang="en-US"/>
                  <a:t>Supply/Demand GPD</a:t>
                </a:r>
              </a:p>
            </c:rich>
          </c:tx>
          <c:layout/>
        </c:title>
        <c:numFmt formatCode="_(* #,##0_);_(* \(#,##0\);_(* &quot;-&quot;??_);_(@_)" sourceLinked="1"/>
        <c:majorTickMark val="none"/>
        <c:tickLblPos val="nextTo"/>
        <c:txPr>
          <a:bodyPr/>
          <a:lstStyle/>
          <a:p>
            <a:pPr>
              <a:defRPr b="1"/>
            </a:pPr>
            <a:endParaRPr lang="en-US"/>
          </a:p>
        </c:txPr>
        <c:crossAx val="46690688"/>
        <c:crosses val="autoZero"/>
        <c:crossBetween val="midCat"/>
      </c:valAx>
    </c:plotArea>
    <c:legend>
      <c:legendPos val="r"/>
      <c:layout/>
    </c:legend>
    <c:plotVisOnly val="1"/>
    <c:dispBlanksAs val="gap"/>
  </c:chart>
  <c:spPr>
    <a:no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Clarkston</a:t>
            </a:r>
          </a:p>
        </c:rich>
      </c:tx>
      <c:layout/>
    </c:title>
    <c:plotArea>
      <c:layout/>
      <c:scatterChart>
        <c:scatterStyle val="smoothMarker"/>
        <c:ser>
          <c:idx val="0"/>
          <c:order val="0"/>
          <c:tx>
            <c:v>Demand</c:v>
          </c:tx>
          <c:spPr>
            <a:ln>
              <a:solidFill>
                <a:schemeClr val="tx1"/>
              </a:solidFill>
            </a:ln>
          </c:spPr>
          <c:marker>
            <c:spPr>
              <a:solidFill>
                <a:schemeClr val="tx1"/>
              </a:solidFill>
              <a:ln>
                <a:solidFill>
                  <a:schemeClr val="tx1"/>
                </a:solidFill>
              </a:ln>
            </c:spPr>
          </c:marker>
          <c:xVal>
            <c:numRef>
              <c:f>Sheet1!$A$10:$A$15</c:f>
              <c:numCache>
                <c:formatCode>General</c:formatCode>
                <c:ptCount val="6"/>
                <c:pt idx="0">
                  <c:v>2010</c:v>
                </c:pt>
                <c:pt idx="1">
                  <c:v>2020</c:v>
                </c:pt>
                <c:pt idx="2">
                  <c:v>2030</c:v>
                </c:pt>
                <c:pt idx="3">
                  <c:v>2040</c:v>
                </c:pt>
                <c:pt idx="4">
                  <c:v>2050</c:v>
                </c:pt>
                <c:pt idx="5">
                  <c:v>2060</c:v>
                </c:pt>
              </c:numCache>
            </c:numRef>
          </c:xVal>
          <c:yVal>
            <c:numRef>
              <c:f>Sheet1!$C$10:$C$15</c:f>
              <c:numCache>
                <c:formatCode>_(* #,##0_);_(* \(#,##0\);_(* "-"??_);_(@_)</c:formatCode>
                <c:ptCount val="6"/>
                <c:pt idx="0">
                  <c:v>318681</c:v>
                </c:pt>
                <c:pt idx="1">
                  <c:v>393669.59030144842</c:v>
                </c:pt>
                <c:pt idx="2">
                  <c:v>474171.50673732394</c:v>
                </c:pt>
                <c:pt idx="3">
                  <c:v>553369.34757136728</c:v>
                </c:pt>
                <c:pt idx="4">
                  <c:v>653921.77998508688</c:v>
                </c:pt>
                <c:pt idx="5">
                  <c:v>770380.54018427734</c:v>
                </c:pt>
              </c:numCache>
            </c:numRef>
          </c:yVal>
          <c:smooth val="1"/>
        </c:ser>
        <c:ser>
          <c:idx val="1"/>
          <c:order val="1"/>
          <c:tx>
            <c:v>Supply</c:v>
          </c:tx>
          <c:xVal>
            <c:numRef>
              <c:f>Sheet1!$A$10:$A$15</c:f>
              <c:numCache>
                <c:formatCode>General</c:formatCode>
                <c:ptCount val="6"/>
                <c:pt idx="0">
                  <c:v>2010</c:v>
                </c:pt>
                <c:pt idx="1">
                  <c:v>2020</c:v>
                </c:pt>
                <c:pt idx="2">
                  <c:v>2030</c:v>
                </c:pt>
                <c:pt idx="3">
                  <c:v>2040</c:v>
                </c:pt>
                <c:pt idx="4">
                  <c:v>2050</c:v>
                </c:pt>
                <c:pt idx="5">
                  <c:v>2060</c:v>
                </c:pt>
              </c:numCache>
            </c:numRef>
          </c:xVal>
          <c:yVal>
            <c:numRef>
              <c:f>Sheet1!$D$10:$D$15</c:f>
              <c:numCache>
                <c:formatCode>_(* #,##0_);_(* \(#,##0\);_(* "-"??_);_(@_)</c:formatCode>
                <c:ptCount val="6"/>
                <c:pt idx="0">
                  <c:v>420482.2549561644</c:v>
                </c:pt>
                <c:pt idx="1">
                  <c:v>420482.2549561644</c:v>
                </c:pt>
                <c:pt idx="2">
                  <c:v>420482.2549561644</c:v>
                </c:pt>
                <c:pt idx="3">
                  <c:v>420482.2549561644</c:v>
                </c:pt>
                <c:pt idx="4">
                  <c:v>420482.2549561644</c:v>
                </c:pt>
                <c:pt idx="5">
                  <c:v>420482.2549561644</c:v>
                </c:pt>
              </c:numCache>
            </c:numRef>
          </c:yVal>
          <c:smooth val="1"/>
        </c:ser>
        <c:axId val="46726144"/>
        <c:axId val="47522944"/>
      </c:scatterChart>
      <c:valAx>
        <c:axId val="46726144"/>
        <c:scaling>
          <c:orientation val="minMax"/>
        </c:scaling>
        <c:axPos val="b"/>
        <c:title>
          <c:tx>
            <c:rich>
              <a:bodyPr/>
              <a:lstStyle/>
              <a:p>
                <a:pPr>
                  <a:defRPr/>
                </a:pPr>
                <a:r>
                  <a:rPr lang="en-US"/>
                  <a:t>Year</a:t>
                </a:r>
              </a:p>
            </c:rich>
          </c:tx>
          <c:layout/>
        </c:title>
        <c:numFmt formatCode="General" sourceLinked="1"/>
        <c:majorTickMark val="none"/>
        <c:tickLblPos val="nextTo"/>
        <c:txPr>
          <a:bodyPr/>
          <a:lstStyle/>
          <a:p>
            <a:pPr>
              <a:defRPr b="1"/>
            </a:pPr>
            <a:endParaRPr lang="en-US"/>
          </a:p>
        </c:txPr>
        <c:crossAx val="47522944"/>
        <c:crosses val="autoZero"/>
        <c:crossBetween val="midCat"/>
      </c:valAx>
      <c:valAx>
        <c:axId val="47522944"/>
        <c:scaling>
          <c:orientation val="minMax"/>
        </c:scaling>
        <c:axPos val="l"/>
        <c:majorGridlines/>
        <c:title>
          <c:tx>
            <c:rich>
              <a:bodyPr/>
              <a:lstStyle/>
              <a:p>
                <a:pPr>
                  <a:defRPr/>
                </a:pPr>
                <a:r>
                  <a:rPr lang="en-US"/>
                  <a:t>Supply/Demand GPD</a:t>
                </a:r>
              </a:p>
            </c:rich>
          </c:tx>
          <c:layout/>
        </c:title>
        <c:numFmt formatCode="_(* #,##0_);_(* \(#,##0\);_(* &quot;-&quot;??_);_(@_)" sourceLinked="1"/>
        <c:majorTickMark val="none"/>
        <c:tickLblPos val="nextTo"/>
        <c:txPr>
          <a:bodyPr/>
          <a:lstStyle/>
          <a:p>
            <a:pPr>
              <a:defRPr b="1"/>
            </a:pPr>
            <a:endParaRPr lang="en-US"/>
          </a:p>
        </c:txPr>
        <c:crossAx val="46726144"/>
        <c:crosses val="autoZero"/>
        <c:crossBetween val="midCat"/>
      </c:valAx>
    </c:plotArea>
    <c:legend>
      <c:legendPos val="r"/>
      <c:layout/>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North</a:t>
            </a:r>
            <a:r>
              <a:rPr lang="en-US" baseline="0"/>
              <a:t> Logan</a:t>
            </a:r>
            <a:endParaRPr lang="en-US"/>
          </a:p>
        </c:rich>
      </c:tx>
      <c:layout/>
    </c:title>
    <c:plotArea>
      <c:layout/>
      <c:scatterChart>
        <c:scatterStyle val="smoothMarker"/>
        <c:ser>
          <c:idx val="0"/>
          <c:order val="0"/>
          <c:tx>
            <c:v>Demand</c:v>
          </c:tx>
          <c:spPr>
            <a:ln>
              <a:solidFill>
                <a:schemeClr val="tx1"/>
              </a:solidFill>
            </a:ln>
          </c:spPr>
          <c:marker>
            <c:spPr>
              <a:solidFill>
                <a:schemeClr val="tx1"/>
              </a:solidFill>
              <a:ln>
                <a:solidFill>
                  <a:schemeClr val="tx1"/>
                </a:solidFill>
              </a:ln>
            </c:spPr>
          </c:marker>
          <c:xVal>
            <c:numRef>
              <c:f>Sheet1!$A$80:$A$85</c:f>
              <c:numCache>
                <c:formatCode>General</c:formatCode>
                <c:ptCount val="6"/>
                <c:pt idx="0">
                  <c:v>2010</c:v>
                </c:pt>
                <c:pt idx="1">
                  <c:v>2020</c:v>
                </c:pt>
                <c:pt idx="2">
                  <c:v>2030</c:v>
                </c:pt>
                <c:pt idx="3">
                  <c:v>2040</c:v>
                </c:pt>
                <c:pt idx="4">
                  <c:v>2050</c:v>
                </c:pt>
                <c:pt idx="5">
                  <c:v>2060</c:v>
                </c:pt>
              </c:numCache>
            </c:numRef>
          </c:xVal>
          <c:yVal>
            <c:numRef>
              <c:f>Sheet1!$C$80:$C$85</c:f>
              <c:numCache>
                <c:formatCode>_(* #,##0_);_(* \(#,##0\);_(* "-"??_);_(@_)</c:formatCode>
                <c:ptCount val="6"/>
                <c:pt idx="0">
                  <c:v>1460305.4</c:v>
                </c:pt>
                <c:pt idx="1">
                  <c:v>1803928.7831185199</c:v>
                </c:pt>
                <c:pt idx="2">
                  <c:v>2172816.1133379475</c:v>
                </c:pt>
                <c:pt idx="3">
                  <c:v>2535727.7228731699</c:v>
                </c:pt>
                <c:pt idx="4">
                  <c:v>2996493.3789269957</c:v>
                </c:pt>
                <c:pt idx="5">
                  <c:v>3530147.2723068437</c:v>
                </c:pt>
              </c:numCache>
            </c:numRef>
          </c:yVal>
          <c:smooth val="1"/>
        </c:ser>
        <c:ser>
          <c:idx val="1"/>
          <c:order val="1"/>
          <c:tx>
            <c:v>Supply</c:v>
          </c:tx>
          <c:xVal>
            <c:numRef>
              <c:f>Sheet1!$A$80:$A$85</c:f>
              <c:numCache>
                <c:formatCode>General</c:formatCode>
                <c:ptCount val="6"/>
                <c:pt idx="0">
                  <c:v>2010</c:v>
                </c:pt>
                <c:pt idx="1">
                  <c:v>2020</c:v>
                </c:pt>
                <c:pt idx="2">
                  <c:v>2030</c:v>
                </c:pt>
                <c:pt idx="3">
                  <c:v>2040</c:v>
                </c:pt>
                <c:pt idx="4">
                  <c:v>2050</c:v>
                </c:pt>
                <c:pt idx="5">
                  <c:v>2060</c:v>
                </c:pt>
              </c:numCache>
            </c:numRef>
          </c:xVal>
          <c:yVal>
            <c:numRef>
              <c:f>Sheet1!$D$80:$D$85</c:f>
              <c:numCache>
                <c:formatCode>_(* #,##0_);_(* \(#,##0\);_(* "-"??_);_(@_)</c:formatCode>
                <c:ptCount val="6"/>
                <c:pt idx="0">
                  <c:v>2665732.5123123266</c:v>
                </c:pt>
                <c:pt idx="1">
                  <c:v>2665732.5123123266</c:v>
                </c:pt>
                <c:pt idx="2">
                  <c:v>2665732.5123123266</c:v>
                </c:pt>
                <c:pt idx="3">
                  <c:v>2665732.5123123266</c:v>
                </c:pt>
                <c:pt idx="4">
                  <c:v>2665732.5123123266</c:v>
                </c:pt>
                <c:pt idx="5">
                  <c:v>2665732.5123123266</c:v>
                </c:pt>
              </c:numCache>
            </c:numRef>
          </c:yVal>
          <c:smooth val="1"/>
        </c:ser>
        <c:axId val="47544192"/>
        <c:axId val="47554560"/>
      </c:scatterChart>
      <c:valAx>
        <c:axId val="47544192"/>
        <c:scaling>
          <c:orientation val="minMax"/>
        </c:scaling>
        <c:axPos val="b"/>
        <c:title>
          <c:tx>
            <c:rich>
              <a:bodyPr/>
              <a:lstStyle/>
              <a:p>
                <a:pPr>
                  <a:defRPr/>
                </a:pPr>
                <a:r>
                  <a:rPr lang="en-US"/>
                  <a:t>Year</a:t>
                </a:r>
              </a:p>
            </c:rich>
          </c:tx>
          <c:layout/>
        </c:title>
        <c:numFmt formatCode="General" sourceLinked="1"/>
        <c:majorTickMark val="none"/>
        <c:tickLblPos val="nextTo"/>
        <c:txPr>
          <a:bodyPr/>
          <a:lstStyle/>
          <a:p>
            <a:pPr>
              <a:defRPr b="1"/>
            </a:pPr>
            <a:endParaRPr lang="en-US"/>
          </a:p>
        </c:txPr>
        <c:crossAx val="47554560"/>
        <c:crosses val="autoZero"/>
        <c:crossBetween val="midCat"/>
      </c:valAx>
      <c:valAx>
        <c:axId val="47554560"/>
        <c:scaling>
          <c:orientation val="minMax"/>
        </c:scaling>
        <c:axPos val="l"/>
        <c:majorGridlines/>
        <c:title>
          <c:tx>
            <c:rich>
              <a:bodyPr/>
              <a:lstStyle/>
              <a:p>
                <a:pPr>
                  <a:defRPr/>
                </a:pPr>
                <a:r>
                  <a:rPr lang="en-US"/>
                  <a:t>Supply/Demand GPD</a:t>
                </a:r>
              </a:p>
            </c:rich>
          </c:tx>
          <c:layout/>
        </c:title>
        <c:numFmt formatCode="_(* #,##0_);_(* \(#,##0\);_(* &quot;-&quot;??_);_(@_)" sourceLinked="1"/>
        <c:majorTickMark val="none"/>
        <c:tickLblPos val="nextTo"/>
        <c:txPr>
          <a:bodyPr/>
          <a:lstStyle/>
          <a:p>
            <a:pPr>
              <a:defRPr b="1"/>
            </a:pPr>
            <a:endParaRPr lang="en-US"/>
          </a:p>
        </c:txPr>
        <c:crossAx val="47544192"/>
        <c:crosses val="autoZero"/>
        <c:crossBetween val="midCat"/>
      </c:valAx>
    </c:plotArea>
    <c:legend>
      <c:legendPos val="r"/>
      <c:layout/>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3AF6AF60-1FAA-4473-8163-F0B0DCE0CE35}" type="datetimeFigureOut">
              <a:rPr lang="en-US" smtClean="0"/>
              <a:pPr/>
              <a:t>12/6/2012</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63BA36E2-9C6C-4E7F-B6CE-9C1209C23ECF}" type="slidenum">
              <a:rPr lang="en-US" smtClean="0"/>
              <a:pPr/>
              <a:t>‹#›</a:t>
            </a:fld>
            <a:endParaRPr lang="en-US"/>
          </a:p>
        </p:txBody>
      </p:sp>
    </p:spTree>
    <p:extLst>
      <p:ext uri="{BB962C8B-B14F-4D97-AF65-F5344CB8AC3E}">
        <p14:creationId xmlns:p14="http://schemas.microsoft.com/office/powerpoint/2010/main" xmlns="" val="1536198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D11BE5C3-E204-4290-AF08-9CD076682E8E}" type="datetimeFigureOut">
              <a:rPr lang="en-US" smtClean="0"/>
              <a:pPr/>
              <a:t>12/6/2012</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9A0A75CD-9A1C-4481-A6E3-273A8534A831}" type="slidenum">
              <a:rPr lang="en-US" smtClean="0"/>
              <a:pPr/>
              <a:t>‹#›</a:t>
            </a:fld>
            <a:endParaRPr lang="en-US"/>
          </a:p>
        </p:txBody>
      </p:sp>
    </p:spTree>
    <p:extLst>
      <p:ext uri="{BB962C8B-B14F-4D97-AF65-F5344CB8AC3E}">
        <p14:creationId xmlns:p14="http://schemas.microsoft.com/office/powerpoint/2010/main" xmlns="" val="145989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13</a:t>
            </a:fld>
            <a:endParaRPr lang="en-US"/>
          </a:p>
        </p:txBody>
      </p:sp>
    </p:spTree>
    <p:extLst>
      <p:ext uri="{BB962C8B-B14F-4D97-AF65-F5344CB8AC3E}">
        <p14:creationId xmlns:p14="http://schemas.microsoft.com/office/powerpoint/2010/main" xmlns="" val="1385675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17</a:t>
            </a:fld>
            <a:endParaRPr lang="en-US"/>
          </a:p>
        </p:txBody>
      </p:sp>
    </p:spTree>
    <p:extLst>
      <p:ext uri="{BB962C8B-B14F-4D97-AF65-F5344CB8AC3E}">
        <p14:creationId xmlns:p14="http://schemas.microsoft.com/office/powerpoint/2010/main" xmlns="" val="3650564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2</a:t>
            </a:fld>
            <a:endParaRPr lang="en-US"/>
          </a:p>
        </p:txBody>
      </p:sp>
    </p:spTree>
    <p:extLst>
      <p:ext uri="{BB962C8B-B14F-4D97-AF65-F5344CB8AC3E}">
        <p14:creationId xmlns:p14="http://schemas.microsoft.com/office/powerpoint/2010/main" xmlns="" val="2942716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25</a:t>
            </a:fld>
            <a:endParaRPr lang="en-US"/>
          </a:p>
        </p:txBody>
      </p:sp>
    </p:spTree>
    <p:extLst>
      <p:ext uri="{BB962C8B-B14F-4D97-AF65-F5344CB8AC3E}">
        <p14:creationId xmlns:p14="http://schemas.microsoft.com/office/powerpoint/2010/main" xmlns="" val="159523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3</a:t>
            </a:fld>
            <a:endParaRPr lang="en-US"/>
          </a:p>
        </p:txBody>
      </p:sp>
    </p:spTree>
    <p:extLst>
      <p:ext uri="{BB962C8B-B14F-4D97-AF65-F5344CB8AC3E}">
        <p14:creationId xmlns:p14="http://schemas.microsoft.com/office/powerpoint/2010/main" xmlns="" val="73676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4</a:t>
            </a:fld>
            <a:endParaRPr lang="en-US"/>
          </a:p>
        </p:txBody>
      </p:sp>
    </p:spTree>
    <p:extLst>
      <p:ext uri="{BB962C8B-B14F-4D97-AF65-F5344CB8AC3E}">
        <p14:creationId xmlns:p14="http://schemas.microsoft.com/office/powerpoint/2010/main" xmlns="" val="2882050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0A75CD-9A1C-4481-A6E3-273A8534A83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7</a:t>
            </a:fld>
            <a:endParaRPr lang="en-US"/>
          </a:p>
        </p:txBody>
      </p:sp>
    </p:spTree>
    <p:extLst>
      <p:ext uri="{BB962C8B-B14F-4D97-AF65-F5344CB8AC3E}">
        <p14:creationId xmlns:p14="http://schemas.microsoft.com/office/powerpoint/2010/main" xmlns="" val="171444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8</a:t>
            </a:fld>
            <a:endParaRPr lang="en-US"/>
          </a:p>
        </p:txBody>
      </p:sp>
    </p:spTree>
    <p:extLst>
      <p:ext uri="{BB962C8B-B14F-4D97-AF65-F5344CB8AC3E}">
        <p14:creationId xmlns:p14="http://schemas.microsoft.com/office/powerpoint/2010/main" xmlns="" val="206399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A75CD-9A1C-4481-A6E3-273A8534A831}" type="slidenum">
              <a:rPr lang="en-US" smtClean="0"/>
              <a:pPr/>
              <a:t>9</a:t>
            </a:fld>
            <a:endParaRPr lang="en-US"/>
          </a:p>
        </p:txBody>
      </p:sp>
    </p:spTree>
    <p:extLst>
      <p:ext uri="{BB962C8B-B14F-4D97-AF65-F5344CB8AC3E}">
        <p14:creationId xmlns:p14="http://schemas.microsoft.com/office/powerpoint/2010/main" xmlns="" val="1626734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D96EEC-DA69-4D79-A378-ABD35C3DF6FE}"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D96EEC-DA69-4D79-A378-ABD35C3DF6FE}"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D96EEC-DA69-4D79-A378-ABD35C3DF6FE}"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effectLst>
                  <a:outerShdw blurRad="38100" dist="38100" dir="2700000" algn="tl">
                    <a:srgbClr val="000000">
                      <a:alpha val="43137"/>
                    </a:srgbClr>
                  </a:outerShdw>
                </a:effectLst>
              </a:defRPr>
            </a:lvl1pPr>
          </a:lstStyle>
          <a:p>
            <a:endParaRPr lang="en-US"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D96EEC-DA69-4D79-A378-ABD35C3DF6FE}" type="datetimeFigureOut">
              <a:rPr lang="en-US" smtClean="0"/>
              <a:pPr/>
              <a:t>12/6/2012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D96EEC-DA69-4D79-A378-ABD35C3DF6FE}"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D96EEC-DA69-4D79-A378-ABD35C3DF6FE}" type="datetimeFigureOut">
              <a:rPr lang="en-US" smtClean="0"/>
              <a:pPr/>
              <a:t>12/6/2012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D96EEC-DA69-4D79-A378-ABD35C3DF6FE}" type="datetimeFigureOut">
              <a:rPr lang="en-US" smtClean="0"/>
              <a:pPr/>
              <a:t>12/6/2012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96EEC-DA69-4D79-A378-ABD35C3DF6FE}" type="datetimeFigureOut">
              <a:rPr lang="en-US" smtClean="0"/>
              <a:pPr/>
              <a:t>12/6/2012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D96EEC-DA69-4D79-A378-ABD35C3DF6FE}"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D96EEC-DA69-4D79-A378-ABD35C3DF6FE}" type="datetimeFigureOut">
              <a:rPr lang="en-US" smtClean="0"/>
              <a:pPr/>
              <a:t>12/6/2012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2E73F0-99CE-4444-8F6C-5B3F4CFA68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96EEC-DA69-4D79-A378-ABD35C3DF6FE}" type="datetimeFigureOut">
              <a:rPr lang="en-US" smtClean="0"/>
              <a:pPr/>
              <a:t>12/6/2012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E73F0-99CE-4444-8F6C-5B3F4CFA68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endParaRPr lang="en-US" sz="2400" dirty="0" smtClean="0"/>
          </a:p>
          <a:p>
            <a:pPr algn="ctr">
              <a:buNone/>
            </a:pPr>
            <a:r>
              <a:rPr lang="en-US" sz="2400" dirty="0" smtClean="0"/>
              <a:t>Trevor Datwyler</a:t>
            </a:r>
          </a:p>
          <a:p>
            <a:pPr algn="ctr">
              <a:buNone/>
            </a:pPr>
            <a:r>
              <a:rPr lang="en-US" sz="1800" dirty="0" smtClean="0"/>
              <a:t>CEE 6440</a:t>
            </a:r>
            <a:endParaRPr lang="en-US" sz="1800" dirty="0"/>
          </a:p>
        </p:txBody>
      </p:sp>
      <p:sp>
        <p:nvSpPr>
          <p:cNvPr id="6" name="Title 5"/>
          <p:cNvSpPr>
            <a:spLocks noGrp="1"/>
          </p:cNvSpPr>
          <p:nvPr>
            <p:ph type="title"/>
          </p:nvPr>
        </p:nvSpPr>
        <p:spPr>
          <a:xfrm>
            <a:off x="457200" y="838200"/>
            <a:ext cx="8229600" cy="1143000"/>
          </a:xfrm>
        </p:spPr>
        <p:txBody>
          <a:bodyPr>
            <a:normAutofit fontScale="90000"/>
          </a:bodyPr>
          <a:lstStyle/>
          <a:p>
            <a:r>
              <a:rPr lang="en-US" sz="7300" dirty="0" smtClean="0"/>
              <a:t>The Bear River</a:t>
            </a:r>
            <a:r>
              <a:rPr lang="en-US" dirty="0" smtClean="0"/>
              <a:t/>
            </a:r>
            <a:br>
              <a:rPr lang="en-US" dirty="0" smtClean="0"/>
            </a:br>
            <a:r>
              <a:rPr lang="en-US" dirty="0" smtClean="0"/>
              <a:t>Utah’s Last Untapped Water Source</a:t>
            </a:r>
            <a:endParaRPr lang="en-US" dirty="0"/>
          </a:p>
        </p:txBody>
      </p:sp>
      <p:sp>
        <p:nvSpPr>
          <p:cNvPr id="3077" name="AutoShape 5" descr="https://mail.google.com/mail/u/0/?ui=2&amp;ik=af66477982&amp;view=att&amp;th=13b48716730aaeac&amp;attid=0.1&amp;disp=emb&amp;zw&amp;atsh=1"/>
          <p:cNvSpPr>
            <a:spLocks noChangeAspect="1" noChangeArrowheads="1"/>
          </p:cNvSpPr>
          <p:nvPr/>
        </p:nvSpPr>
        <p:spPr bwMode="auto">
          <a:xfrm>
            <a:off x="155575" y="-395288"/>
            <a:ext cx="2476500" cy="8286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9" name="AutoShape 7" descr="https://mail.google.com/mail/u/0/?ui=2&amp;ik=af66477982&amp;view=att&amp;th=13b48716730aaeac&amp;attid=0.1&amp;disp=emb&amp;zw&amp;atsh=1"/>
          <p:cNvSpPr>
            <a:spLocks noChangeAspect="1" noChangeArrowheads="1"/>
          </p:cNvSpPr>
          <p:nvPr/>
        </p:nvSpPr>
        <p:spPr bwMode="auto">
          <a:xfrm>
            <a:off x="155575" y="-395288"/>
            <a:ext cx="2476500" cy="8286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8" descr="C:\Users\Clevor\Documents\Trevor\School\GIS\CCWMP\CCWMP Logo.jpg"/>
          <p:cNvPicPr>
            <a:picLocks noChangeAspect="1" noChangeArrowheads="1"/>
          </p:cNvPicPr>
          <p:nvPr/>
        </p:nvPicPr>
        <p:blipFill>
          <a:blip r:embed="rId4" cstate="print"/>
          <a:srcRect/>
          <a:stretch>
            <a:fillRect/>
          </a:stretch>
        </p:blipFill>
        <p:spPr bwMode="auto">
          <a:xfrm>
            <a:off x="152399" y="5638800"/>
            <a:ext cx="3349297" cy="1120726"/>
          </a:xfrm>
          <a:prstGeom prst="rect">
            <a:avLst/>
          </a:prstGeom>
          <a:noFill/>
        </p:spPr>
      </p:pic>
      <p:graphicFrame>
        <p:nvGraphicFramePr>
          <p:cNvPr id="3081" name="Object 9"/>
          <p:cNvGraphicFramePr>
            <a:graphicFrameLocks noChangeAspect="1"/>
          </p:cNvGraphicFramePr>
          <p:nvPr/>
        </p:nvGraphicFramePr>
        <p:xfrm>
          <a:off x="3886200" y="4267200"/>
          <a:ext cx="1233487" cy="685800"/>
        </p:xfrm>
        <a:graphic>
          <a:graphicData uri="http://schemas.openxmlformats.org/presentationml/2006/ole">
            <p:oleObj spid="_x0000_s3097" name="Package" showAsIcon="1" r:id="rId5" imgW="1236372" imgH="682580" progId="Package">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a:t>
            </a:r>
            <a:endParaRPr lang="en-US" dirty="0"/>
          </a:p>
        </p:txBody>
      </p:sp>
      <p:graphicFrame>
        <p:nvGraphicFramePr>
          <p:cNvPr id="4" name="Content Placeholder 3"/>
          <p:cNvGraphicFramePr>
            <a:graphicFrameLocks noGrp="1"/>
          </p:cNvGraphicFramePr>
          <p:nvPr>
            <p:ph idx="1"/>
          </p:nvPr>
        </p:nvGraphicFramePr>
        <p:xfrm>
          <a:off x="457200" y="1143000"/>
          <a:ext cx="35814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343400" y="1219200"/>
          <a:ext cx="3657600" cy="289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2209800" y="3657600"/>
          <a:ext cx="3733800" cy="26670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8" descr="C:\Users\Clevor\Documents\Trevor\School\GIS\CCWMP\CCWMP Logo.jpg"/>
          <p:cNvPicPr>
            <a:picLocks noChangeAspect="1" noChangeArrowheads="1"/>
          </p:cNvPicPr>
          <p:nvPr/>
        </p:nvPicPr>
        <p:blipFill>
          <a:blip r:embed="rId6" cstate="print"/>
          <a:srcRect/>
          <a:stretch>
            <a:fillRect/>
          </a:stretch>
        </p:blipFill>
        <p:spPr bwMode="auto">
          <a:xfrm>
            <a:off x="152400" y="5889674"/>
            <a:ext cx="2438400" cy="81592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vs. Demand</a:t>
            </a:r>
            <a:endParaRPr lang="en-US" dirty="0"/>
          </a:p>
        </p:txBody>
      </p:sp>
      <p:graphicFrame>
        <p:nvGraphicFramePr>
          <p:cNvPr id="4" name="Content Placeholder 3"/>
          <p:cNvGraphicFramePr>
            <a:graphicFrameLocks noGrp="1"/>
          </p:cNvGraphicFramePr>
          <p:nvPr>
            <p:ph idx="1"/>
          </p:nvPr>
        </p:nvGraphicFramePr>
        <p:xfrm>
          <a:off x="304800" y="1219200"/>
          <a:ext cx="44196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572000" y="1219200"/>
          <a:ext cx="43434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2209800" y="3962400"/>
          <a:ext cx="4419600" cy="26670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8" descr="C:\Users\Clevor\Documents\Trevor\School\GIS\CCWMP\CCWMP Logo.jpg"/>
          <p:cNvPicPr>
            <a:picLocks noChangeAspect="1" noChangeArrowheads="1"/>
          </p:cNvPicPr>
          <p:nvPr/>
        </p:nvPicPr>
        <p:blipFill>
          <a:blip r:embed="rId6" cstate="print"/>
          <a:srcRect/>
          <a:stretch>
            <a:fillRect/>
          </a:stretch>
        </p:blipFill>
        <p:spPr bwMode="auto">
          <a:xfrm>
            <a:off x="152400" y="5889674"/>
            <a:ext cx="2438400" cy="81592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County Water Master Plan</a:t>
            </a:r>
            <a:endParaRPr lang="en-US" dirty="0"/>
          </a:p>
        </p:txBody>
      </p:sp>
      <p:pic>
        <p:nvPicPr>
          <p:cNvPr id="20482" name="Picture 2"/>
          <p:cNvPicPr>
            <a:picLocks noChangeAspect="1" noChangeArrowheads="1"/>
          </p:cNvPicPr>
          <p:nvPr/>
        </p:nvPicPr>
        <p:blipFill>
          <a:blip r:embed="rId3" cstate="print"/>
          <a:srcRect/>
          <a:stretch>
            <a:fillRect/>
          </a:stretch>
        </p:blipFill>
        <p:spPr bwMode="auto">
          <a:xfrm>
            <a:off x="304800" y="1371600"/>
            <a:ext cx="4022634" cy="5257800"/>
          </a:xfrm>
          <a:prstGeom prst="rect">
            <a:avLst/>
          </a:prstGeom>
          <a:noFill/>
          <a:ln w="9525">
            <a:noFill/>
            <a:miter lim="800000"/>
            <a:headEnd/>
            <a:tailEnd/>
          </a:ln>
        </p:spPr>
      </p:pic>
      <p:pic>
        <p:nvPicPr>
          <p:cNvPr id="31745" name="Picture 1"/>
          <p:cNvPicPr>
            <a:picLocks noChangeAspect="1" noChangeArrowheads="1"/>
          </p:cNvPicPr>
          <p:nvPr/>
        </p:nvPicPr>
        <p:blipFill>
          <a:blip r:embed="rId4" cstate="print"/>
          <a:srcRect/>
          <a:stretch>
            <a:fillRect/>
          </a:stretch>
        </p:blipFill>
        <p:spPr bwMode="auto">
          <a:xfrm>
            <a:off x="4726206" y="1371600"/>
            <a:ext cx="4036794" cy="5257800"/>
          </a:xfrm>
          <a:prstGeom prst="rect">
            <a:avLst/>
          </a:prstGeom>
          <a:noFill/>
          <a:ln w="9525">
            <a:noFill/>
            <a:miter lim="800000"/>
            <a:headEnd/>
            <a:tailEnd/>
          </a:ln>
        </p:spPr>
      </p:pic>
      <p:sp>
        <p:nvSpPr>
          <p:cNvPr id="3" name="TextBox 2"/>
          <p:cNvSpPr txBox="1"/>
          <p:nvPr/>
        </p:nvSpPr>
        <p:spPr>
          <a:xfrm>
            <a:off x="1219200" y="6573083"/>
            <a:ext cx="8077200" cy="307777"/>
          </a:xfrm>
          <a:prstGeom prst="rect">
            <a:avLst/>
          </a:prstGeom>
          <a:noFill/>
        </p:spPr>
        <p:txBody>
          <a:bodyPr wrap="square" rtlCol="0">
            <a:spAutoFit/>
          </a:bodyPr>
          <a:lstStyle/>
          <a:p>
            <a:r>
              <a:rPr lang="en-US" sz="1400" dirty="0" smtClean="0"/>
              <a:t>Note: Currently waiting on updated data from </a:t>
            </a:r>
            <a:r>
              <a:rPr lang="en-US" sz="1400" dirty="0" err="1" smtClean="0"/>
              <a:t>DWRe</a:t>
            </a:r>
            <a:r>
              <a:rPr lang="en-US" sz="1400" dirty="0" smtClean="0"/>
              <a:t>. Data from 2000 used for analysis.  </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County Water Master Plan</a:t>
            </a:r>
            <a:endParaRPr lang="en-US" dirty="0"/>
          </a:p>
        </p:txBody>
      </p:sp>
      <p:pic>
        <p:nvPicPr>
          <p:cNvPr id="30721" name="Picture 1"/>
          <p:cNvPicPr>
            <a:picLocks noChangeAspect="1" noChangeArrowheads="1"/>
          </p:cNvPicPr>
          <p:nvPr/>
        </p:nvPicPr>
        <p:blipFill>
          <a:blip r:embed="rId3" cstate="print"/>
          <a:srcRect/>
          <a:stretch>
            <a:fillRect/>
          </a:stretch>
        </p:blipFill>
        <p:spPr bwMode="auto">
          <a:xfrm>
            <a:off x="298938" y="1371600"/>
            <a:ext cx="4044462" cy="5257800"/>
          </a:xfrm>
          <a:prstGeom prst="rect">
            <a:avLst/>
          </a:prstGeom>
          <a:noFill/>
          <a:ln w="9525">
            <a:noFill/>
            <a:miter lim="800000"/>
            <a:headEnd/>
            <a:tailEnd/>
          </a:ln>
        </p:spPr>
      </p:pic>
      <p:pic>
        <p:nvPicPr>
          <p:cNvPr id="30722" name="Picture 2"/>
          <p:cNvPicPr>
            <a:picLocks noChangeAspect="1" noChangeArrowheads="1"/>
          </p:cNvPicPr>
          <p:nvPr/>
        </p:nvPicPr>
        <p:blipFill>
          <a:blip r:embed="rId4" cstate="print"/>
          <a:srcRect/>
          <a:stretch>
            <a:fillRect/>
          </a:stretch>
        </p:blipFill>
        <p:spPr bwMode="auto">
          <a:xfrm>
            <a:off x="4724400" y="1371600"/>
            <a:ext cx="4067355" cy="5257800"/>
          </a:xfrm>
          <a:prstGeom prst="rect">
            <a:avLst/>
          </a:prstGeom>
          <a:noFill/>
          <a:ln w="9525">
            <a:noFill/>
            <a:miter lim="800000"/>
            <a:headEnd/>
            <a:tailEnd/>
          </a:ln>
        </p:spPr>
      </p:pic>
      <p:sp>
        <p:nvSpPr>
          <p:cNvPr id="5" name="TextBox 4"/>
          <p:cNvSpPr txBox="1"/>
          <p:nvPr/>
        </p:nvSpPr>
        <p:spPr>
          <a:xfrm>
            <a:off x="1219200" y="6573083"/>
            <a:ext cx="8077200" cy="307777"/>
          </a:xfrm>
          <a:prstGeom prst="rect">
            <a:avLst/>
          </a:prstGeom>
          <a:noFill/>
        </p:spPr>
        <p:txBody>
          <a:bodyPr wrap="square" rtlCol="0">
            <a:spAutoFit/>
          </a:bodyPr>
          <a:lstStyle/>
          <a:p>
            <a:r>
              <a:rPr lang="en-US" sz="1400" dirty="0" smtClean="0"/>
              <a:t>Note: Currently waiting on updated data from </a:t>
            </a:r>
            <a:r>
              <a:rPr lang="en-US" sz="1400" dirty="0" err="1" smtClean="0"/>
              <a:t>DWRe</a:t>
            </a:r>
            <a:r>
              <a:rPr lang="en-US" sz="1400" dirty="0" smtClean="0"/>
              <a:t>. Data from 2000 used for analysis.  </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County Water Master Plan</a:t>
            </a:r>
            <a:endParaRPr lang="en-US" dirty="0"/>
          </a:p>
        </p:txBody>
      </p:sp>
      <p:pic>
        <p:nvPicPr>
          <p:cNvPr id="29697" name="Picture 1"/>
          <p:cNvPicPr>
            <a:picLocks noChangeAspect="1" noChangeArrowheads="1"/>
          </p:cNvPicPr>
          <p:nvPr/>
        </p:nvPicPr>
        <p:blipFill>
          <a:blip r:embed="rId3" cstate="print"/>
          <a:srcRect/>
          <a:stretch>
            <a:fillRect/>
          </a:stretch>
        </p:blipFill>
        <p:spPr bwMode="auto">
          <a:xfrm>
            <a:off x="301466" y="1371600"/>
            <a:ext cx="4041934" cy="52578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708396" y="1371600"/>
            <a:ext cx="4054604" cy="5257800"/>
          </a:xfrm>
          <a:prstGeom prst="rect">
            <a:avLst/>
          </a:prstGeom>
          <a:noFill/>
          <a:ln w="9525">
            <a:noFill/>
            <a:miter lim="800000"/>
            <a:headEnd/>
            <a:tailEnd/>
          </a:ln>
        </p:spPr>
      </p:pic>
      <p:sp>
        <p:nvSpPr>
          <p:cNvPr id="5" name="TextBox 4"/>
          <p:cNvSpPr txBox="1"/>
          <p:nvPr/>
        </p:nvSpPr>
        <p:spPr>
          <a:xfrm>
            <a:off x="1219200" y="6573083"/>
            <a:ext cx="8077200" cy="307777"/>
          </a:xfrm>
          <a:prstGeom prst="rect">
            <a:avLst/>
          </a:prstGeom>
          <a:noFill/>
        </p:spPr>
        <p:txBody>
          <a:bodyPr wrap="square" rtlCol="0">
            <a:spAutoFit/>
          </a:bodyPr>
          <a:lstStyle/>
          <a:p>
            <a:r>
              <a:rPr lang="en-US" sz="1400" dirty="0" smtClean="0"/>
              <a:t>Note: Currently waiting on updated data from </a:t>
            </a:r>
            <a:r>
              <a:rPr lang="en-US" sz="1400" dirty="0" err="1" smtClean="0"/>
              <a:t>DWRe</a:t>
            </a:r>
            <a:r>
              <a:rPr lang="en-US" sz="1400" dirty="0" smtClean="0"/>
              <a:t>. Data from 2000 used for analysis.  </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you put the water to beneficial use?</a:t>
            </a:r>
            <a:endParaRPr lang="en-US" dirty="0"/>
          </a:p>
        </p:txBody>
      </p:sp>
      <p:pic>
        <p:nvPicPr>
          <p:cNvPr id="3"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27652" name="Picture 4" descr="https://encrypted-tbn0.gstatic.com/images?q=tbn:ANd9GcT6WAwsTF4RirkvwAIPOfGv1NdJzzBhq8d8O8tFK1hliWSfwklYgQ"/>
          <p:cNvPicPr>
            <a:picLocks noChangeAspect="1" noChangeArrowheads="1"/>
          </p:cNvPicPr>
          <p:nvPr/>
        </p:nvPicPr>
        <p:blipFill>
          <a:blip r:embed="rId4" cstate="print"/>
          <a:srcRect/>
          <a:stretch>
            <a:fillRect/>
          </a:stretch>
        </p:blipFill>
        <p:spPr bwMode="auto">
          <a:xfrm>
            <a:off x="1981200" y="1752600"/>
            <a:ext cx="4580325" cy="3048000"/>
          </a:xfrm>
          <a:prstGeom prst="rect">
            <a:avLst/>
          </a:prstGeom>
          <a:noFill/>
        </p:spPr>
      </p:pic>
      <p:sp>
        <p:nvSpPr>
          <p:cNvPr id="6" name="TextBox 5"/>
          <p:cNvSpPr txBox="1"/>
          <p:nvPr/>
        </p:nvSpPr>
        <p:spPr>
          <a:xfrm>
            <a:off x="2895600" y="4800600"/>
            <a:ext cx="2438400" cy="215444"/>
          </a:xfrm>
          <a:prstGeom prst="rect">
            <a:avLst/>
          </a:prstGeom>
          <a:noFill/>
        </p:spPr>
        <p:txBody>
          <a:bodyPr wrap="square" rtlCol="0">
            <a:spAutoFit/>
          </a:bodyPr>
          <a:lstStyle/>
          <a:p>
            <a:pPr algn="ctr"/>
            <a:r>
              <a:rPr lang="en-US" sz="800" dirty="0" smtClean="0">
                <a:solidFill>
                  <a:schemeClr val="bg1"/>
                </a:solidFill>
              </a:rPr>
              <a:t>from: articles.orlandosentinel.com</a:t>
            </a:r>
            <a:endParaRPr lang="en-US" sz="8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3" cstate="print"/>
          <a:srcRect/>
          <a:stretch>
            <a:fillRect/>
          </a:stretch>
        </p:blipFill>
        <p:spPr bwMode="auto">
          <a:xfrm>
            <a:off x="304800" y="228600"/>
            <a:ext cx="8458200" cy="6376182"/>
          </a:xfrm>
          <a:prstGeom prst="rect">
            <a:avLst/>
          </a:prstGeom>
          <a:noFill/>
          <a:ln w="9525">
            <a:noFill/>
            <a:miter lim="800000"/>
            <a:headEnd/>
            <a:tailEnd/>
          </a:ln>
        </p:spPr>
      </p:pic>
      <p:sp>
        <p:nvSpPr>
          <p:cNvPr id="5" name="Oval 4"/>
          <p:cNvSpPr/>
          <p:nvPr/>
        </p:nvSpPr>
        <p:spPr>
          <a:xfrm>
            <a:off x="6248400" y="1371600"/>
            <a:ext cx="609600" cy="1981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5520965" y="2175235"/>
            <a:ext cx="1976603" cy="369332"/>
          </a:xfrm>
          <a:prstGeom prst="rect">
            <a:avLst/>
          </a:prstGeom>
          <a:noFill/>
        </p:spPr>
        <p:txBody>
          <a:bodyPr wrap="square" lIns="91440" tIns="45720" rIns="91440" bIns="45720">
            <a:spAutoFit/>
          </a:bodyPr>
          <a:lstStyle/>
          <a:p>
            <a:pPr algn="ctr"/>
            <a:r>
              <a:rPr lang="en-US"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Cache County</a:t>
            </a:r>
            <a:endParaRPr lang="en-US"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
        <p:nvSpPr>
          <p:cNvPr id="7" name="Rectangle 6"/>
          <p:cNvSpPr/>
          <p:nvPr/>
        </p:nvSpPr>
        <p:spPr>
          <a:xfrm>
            <a:off x="2895600" y="4953000"/>
            <a:ext cx="1976603" cy="369332"/>
          </a:xfrm>
          <a:prstGeom prst="rect">
            <a:avLst/>
          </a:prstGeom>
          <a:noFill/>
        </p:spPr>
        <p:txBody>
          <a:bodyPr wrap="square" lIns="91440" tIns="45720" rIns="91440" bIns="45720">
            <a:spAutoFit/>
          </a:bodyPr>
          <a:lstStyle/>
          <a:p>
            <a:pPr algn="ctr"/>
            <a:r>
              <a:rPr lang="en-US"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Willard Bay</a:t>
            </a:r>
            <a:endParaRPr lang="en-US"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cxnSp>
        <p:nvCxnSpPr>
          <p:cNvPr id="11" name="Straight Arrow Connector 10"/>
          <p:cNvCxnSpPr/>
          <p:nvPr/>
        </p:nvCxnSpPr>
        <p:spPr>
          <a:xfrm>
            <a:off x="7696200" y="990600"/>
            <a:ext cx="3810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24600" y="609600"/>
            <a:ext cx="1976603" cy="369332"/>
          </a:xfrm>
          <a:prstGeom prst="rect">
            <a:avLst/>
          </a:prstGeom>
          <a:noFill/>
        </p:spPr>
        <p:txBody>
          <a:bodyPr wrap="square" lIns="91440" tIns="45720" rIns="91440" bIns="45720">
            <a:spAutoFit/>
          </a:bodyPr>
          <a:lstStyle/>
          <a:p>
            <a:pPr algn="ctr"/>
            <a:r>
              <a:rPr lang="en-US"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Temple Fork</a:t>
            </a:r>
            <a:endParaRPr lang="en-US"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
        <p:nvSpPr>
          <p:cNvPr id="15" name="Rectangle 14"/>
          <p:cNvSpPr/>
          <p:nvPr/>
        </p:nvSpPr>
        <p:spPr>
          <a:xfrm rot="338032">
            <a:off x="6414155" y="3296530"/>
            <a:ext cx="1976603" cy="369332"/>
          </a:xfrm>
          <a:prstGeom prst="rect">
            <a:avLst/>
          </a:prstGeom>
          <a:noFill/>
        </p:spPr>
        <p:txBody>
          <a:bodyPr wrap="square" lIns="91440" tIns="45720" rIns="91440" bIns="45720">
            <a:spAutoFit/>
          </a:bodyPr>
          <a:lstStyle/>
          <a:p>
            <a:pPr algn="ctr"/>
            <a:r>
              <a:rPr lang="en-US"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Blacksmith Fork</a:t>
            </a:r>
            <a:endParaRPr lang="en-US"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
        <p:nvSpPr>
          <p:cNvPr id="16" name="Rectangle 15"/>
          <p:cNvSpPr/>
          <p:nvPr/>
        </p:nvSpPr>
        <p:spPr>
          <a:xfrm rot="21012323">
            <a:off x="6722609" y="2070435"/>
            <a:ext cx="1976603" cy="369332"/>
          </a:xfrm>
          <a:prstGeom prst="rect">
            <a:avLst/>
          </a:prstGeom>
          <a:noFill/>
        </p:spPr>
        <p:txBody>
          <a:bodyPr wrap="square" lIns="91440" tIns="45720" rIns="91440" bIns="45720">
            <a:spAutoFit/>
          </a:bodyPr>
          <a:lstStyle/>
          <a:p>
            <a:pPr algn="ctr"/>
            <a:r>
              <a:rPr lang="en-US"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Logan Canyon</a:t>
            </a:r>
            <a:endParaRPr lang="en-US"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
        <p:nvSpPr>
          <p:cNvPr id="20" name="Rectangle 19"/>
          <p:cNvSpPr/>
          <p:nvPr/>
        </p:nvSpPr>
        <p:spPr>
          <a:xfrm>
            <a:off x="381000" y="304800"/>
            <a:ext cx="3886200" cy="923330"/>
          </a:xfrm>
          <a:prstGeom prst="rect">
            <a:avLst/>
          </a:prstGeom>
          <a:noFill/>
        </p:spPr>
        <p:txBody>
          <a:bodyPr wrap="square" lIns="91440" tIns="45720" rIns="91440" bIns="45720">
            <a:spAutoFit/>
          </a:bodyPr>
          <a:lstStyle/>
          <a:p>
            <a:pPr algn="ctr"/>
            <a:r>
              <a:rPr lang="en-US" sz="5400"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Build a Dam!</a:t>
            </a:r>
            <a:endParaRPr lang="en-US" sz="5400"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
        <p:nvSpPr>
          <p:cNvPr id="12" name="TextBox 11"/>
          <p:cNvSpPr txBox="1"/>
          <p:nvPr/>
        </p:nvSpPr>
        <p:spPr>
          <a:xfrm>
            <a:off x="6705599" y="6324600"/>
            <a:ext cx="1981201" cy="246221"/>
          </a:xfrm>
          <a:prstGeom prst="rect">
            <a:avLst/>
          </a:prstGeom>
          <a:noFill/>
        </p:spPr>
        <p:txBody>
          <a:bodyPr wrap="square" rtlCol="0">
            <a:spAutoFit/>
          </a:bodyPr>
          <a:lstStyle/>
          <a:p>
            <a:r>
              <a:rPr lang="en-US" sz="1000" b="1" dirty="0" smtClean="0">
                <a:solidFill>
                  <a:schemeClr val="bg1"/>
                </a:solidFill>
              </a:rPr>
              <a:t>From: Bowen Collins, HDR, </a:t>
            </a:r>
            <a:r>
              <a:rPr lang="en-US" sz="1000" b="1" dirty="0" err="1" smtClean="0">
                <a:solidFill>
                  <a:schemeClr val="bg1"/>
                </a:solidFill>
              </a:rPr>
              <a:t>DWRe</a:t>
            </a:r>
            <a:endParaRPr lang="en-US" sz="1000" b="1" dirty="0">
              <a:solidFill>
                <a:schemeClr val="bg1"/>
              </a:solidFill>
            </a:endParaRPr>
          </a:p>
        </p:txBody>
      </p:sp>
      <p:sp>
        <p:nvSpPr>
          <p:cNvPr id="13" name="Rectangle 12"/>
          <p:cNvSpPr/>
          <p:nvPr/>
        </p:nvSpPr>
        <p:spPr>
          <a:xfrm>
            <a:off x="381000" y="5739825"/>
            <a:ext cx="8545830" cy="584775"/>
          </a:xfrm>
          <a:prstGeom prst="rect">
            <a:avLst/>
          </a:prstGeom>
          <a:noFill/>
        </p:spPr>
        <p:txBody>
          <a:bodyPr wrap="square" lIns="91440" tIns="45720" rIns="91440" bIns="45720">
            <a:spAutoFit/>
          </a:bodyPr>
          <a:lstStyle/>
          <a:p>
            <a:r>
              <a:rPr lang="en-US" sz="3200" b="1" dirty="0" smtClean="0">
                <a:ln w="12700">
                  <a:solidFill>
                    <a:schemeClr val="bg1"/>
                  </a:solidFill>
                  <a:prstDash val="solid"/>
                </a:ln>
                <a:solidFill>
                  <a:schemeClr val="bg1"/>
                </a:solidFill>
                <a:effectLst>
                  <a:outerShdw blurRad="41275" dist="20320" dir="1800000" algn="tl" rotWithShape="0">
                    <a:srgbClr val="000000">
                      <a:alpha val="40000"/>
                    </a:srgbClr>
                  </a:outerShdw>
                </a:effectLst>
              </a:rPr>
              <a:t>45 possible options analyzed, sites not finalized</a:t>
            </a:r>
            <a:endParaRPr lang="en-US" sz="3200" b="1" dirty="0">
              <a:ln w="12700">
                <a:solidFill>
                  <a:schemeClr val="bg1"/>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Watershed Delineation: Logan Canyon</a:t>
            </a:r>
            <a:endParaRPr lang="en-US" dirty="0"/>
          </a:p>
        </p:txBody>
      </p:sp>
      <p:sp>
        <p:nvSpPr>
          <p:cNvPr id="3" name="Content Placeholder 2"/>
          <p:cNvSpPr>
            <a:spLocks noGrp="1"/>
          </p:cNvSpPr>
          <p:nvPr>
            <p:ph idx="1"/>
          </p:nvPr>
        </p:nvSpPr>
        <p:spPr>
          <a:xfrm>
            <a:off x="457200" y="1600201"/>
            <a:ext cx="4267200" cy="4419600"/>
          </a:xfrm>
        </p:spPr>
        <p:txBody>
          <a:bodyPr/>
          <a:lstStyle/>
          <a:p>
            <a:r>
              <a:rPr lang="en-US" dirty="0" smtClean="0"/>
              <a:t>Using </a:t>
            </a:r>
            <a:r>
              <a:rPr lang="en-US" dirty="0" err="1" smtClean="0"/>
              <a:t>Taudem</a:t>
            </a:r>
            <a:endParaRPr lang="en-US" dirty="0" smtClean="0"/>
          </a:p>
          <a:p>
            <a:pPr lvl="1"/>
            <a:r>
              <a:rPr lang="en-US" dirty="0" smtClean="0"/>
              <a:t>Pit removal</a:t>
            </a:r>
          </a:p>
          <a:p>
            <a:pPr lvl="1"/>
            <a:r>
              <a:rPr lang="en-US" dirty="0" smtClean="0"/>
              <a:t>D8 Flow Directions</a:t>
            </a:r>
          </a:p>
          <a:p>
            <a:pPr lvl="1"/>
            <a:r>
              <a:rPr lang="en-US" dirty="0" smtClean="0"/>
              <a:t>D8 Contributing Area</a:t>
            </a:r>
          </a:p>
          <a:p>
            <a:pPr lvl="1"/>
            <a:r>
              <a:rPr lang="en-US" dirty="0" smtClean="0"/>
              <a:t>Stream Definition by Threshold</a:t>
            </a:r>
          </a:p>
          <a:p>
            <a:pPr lvl="1"/>
            <a:r>
              <a:rPr lang="en-US" dirty="0" smtClean="0"/>
              <a:t>Stream Reach and Watershed</a:t>
            </a:r>
            <a:endParaRPr lang="en-US" dirty="0"/>
          </a:p>
        </p:txBody>
      </p:sp>
      <p:pic>
        <p:nvPicPr>
          <p:cNvPr id="5"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41986" name="Picture 2"/>
          <p:cNvPicPr>
            <a:picLocks noChangeAspect="1" noChangeArrowheads="1"/>
          </p:cNvPicPr>
          <p:nvPr/>
        </p:nvPicPr>
        <p:blipFill>
          <a:blip r:embed="rId4" cstate="print"/>
          <a:srcRect/>
          <a:stretch>
            <a:fillRect/>
          </a:stretch>
        </p:blipFill>
        <p:spPr bwMode="auto">
          <a:xfrm>
            <a:off x="4795361" y="1219200"/>
            <a:ext cx="4267557"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Temple Fork Potential Dam Site</a:t>
            </a:r>
            <a:endParaRPr lang="en-US" dirty="0"/>
          </a:p>
        </p:txBody>
      </p:sp>
      <p:pic>
        <p:nvPicPr>
          <p:cNvPr id="4" name="Picture 3"/>
          <p:cNvPicPr/>
          <p:nvPr/>
        </p:nvPicPr>
        <p:blipFill>
          <a:blip r:embed="rId3" cstate="print"/>
          <a:srcRect t="6304" r="-163"/>
          <a:stretch>
            <a:fillRect/>
          </a:stretch>
        </p:blipFill>
        <p:spPr bwMode="auto">
          <a:xfrm>
            <a:off x="457200" y="1295400"/>
            <a:ext cx="8239568" cy="5029200"/>
          </a:xfrm>
          <a:prstGeom prst="rect">
            <a:avLst/>
          </a:prstGeom>
          <a:noFill/>
          <a:ln w="9525">
            <a:noFill/>
            <a:miter lim="800000"/>
            <a:headEnd/>
            <a:tailEnd/>
          </a:ln>
        </p:spPr>
      </p:pic>
      <p:sp>
        <p:nvSpPr>
          <p:cNvPr id="6" name="Right Arrow 5"/>
          <p:cNvSpPr/>
          <p:nvPr/>
        </p:nvSpPr>
        <p:spPr>
          <a:xfrm>
            <a:off x="2590800" y="4038600"/>
            <a:ext cx="1905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Dam Location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Plan View</a:t>
            </a:r>
            <a:endParaRPr lang="en-US" dirty="0"/>
          </a:p>
        </p:txBody>
      </p:sp>
      <p:sp>
        <p:nvSpPr>
          <p:cNvPr id="3" name="Content Placeholder 2"/>
          <p:cNvSpPr>
            <a:spLocks noGrp="1"/>
          </p:cNvSpPr>
          <p:nvPr>
            <p:ph idx="1"/>
          </p:nvPr>
        </p:nvSpPr>
        <p:spPr>
          <a:xfrm>
            <a:off x="457200" y="1524000"/>
            <a:ext cx="3733800" cy="4602163"/>
          </a:xfrm>
        </p:spPr>
        <p:txBody>
          <a:bodyPr>
            <a:normAutofit/>
          </a:bodyPr>
          <a:lstStyle/>
          <a:p>
            <a:r>
              <a:rPr lang="en-US" sz="2400" dirty="0" smtClean="0"/>
              <a:t>Surface Area: 355 Acres</a:t>
            </a:r>
          </a:p>
          <a:p>
            <a:r>
              <a:rPr lang="en-US" sz="2400" dirty="0" smtClean="0"/>
              <a:t>Volume 34,000 Ac-ft</a:t>
            </a:r>
          </a:p>
          <a:p>
            <a:r>
              <a:rPr lang="en-US" sz="2400" dirty="0" smtClean="0"/>
              <a:t>It’s not the full 60,000 Ac-ft, but it’s a start</a:t>
            </a:r>
            <a:endParaRPr lang="en-US" sz="2400" dirty="0"/>
          </a:p>
        </p:txBody>
      </p:sp>
      <p:pic>
        <p:nvPicPr>
          <p:cNvPr id="7"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24579" name="Picture 3"/>
          <p:cNvPicPr>
            <a:picLocks noChangeAspect="1" noChangeArrowheads="1"/>
          </p:cNvPicPr>
          <p:nvPr/>
        </p:nvPicPr>
        <p:blipFill>
          <a:blip r:embed="rId4" cstate="print"/>
          <a:srcRect/>
          <a:stretch>
            <a:fillRect/>
          </a:stretch>
        </p:blipFill>
        <p:spPr bwMode="auto">
          <a:xfrm>
            <a:off x="4038600" y="304800"/>
            <a:ext cx="4813404"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The Bear River</a:t>
            </a:r>
            <a:endParaRPr lang="en-US" sz="6600" dirty="0"/>
          </a:p>
        </p:txBody>
      </p:sp>
      <p:sp>
        <p:nvSpPr>
          <p:cNvPr id="3" name="Content Placeholder 2"/>
          <p:cNvSpPr>
            <a:spLocks noGrp="1"/>
          </p:cNvSpPr>
          <p:nvPr>
            <p:ph idx="1"/>
          </p:nvPr>
        </p:nvSpPr>
        <p:spPr/>
        <p:txBody>
          <a:bodyPr/>
          <a:lstStyle/>
          <a:p>
            <a:r>
              <a:rPr lang="en-US" dirty="0" smtClean="0"/>
              <a:t>The average annual flow of the Bear River into the Great Salt Lake is about 1.2 million acre-feet.</a:t>
            </a:r>
            <a:endParaRPr lang="en-US" dirty="0"/>
          </a:p>
        </p:txBody>
      </p:sp>
      <p:pic>
        <p:nvPicPr>
          <p:cNvPr id="35841" name="Picture 1"/>
          <p:cNvPicPr>
            <a:picLocks noChangeAspect="1" noChangeArrowheads="1"/>
          </p:cNvPicPr>
          <p:nvPr/>
        </p:nvPicPr>
        <p:blipFill>
          <a:blip r:embed="rId3" cstate="print"/>
          <a:srcRect l="28125" t="28052" r="22500" b="5827"/>
          <a:stretch>
            <a:fillRect/>
          </a:stretch>
        </p:blipFill>
        <p:spPr bwMode="auto">
          <a:xfrm>
            <a:off x="3810000" y="2590800"/>
            <a:ext cx="5105400" cy="4112871"/>
          </a:xfrm>
          <a:prstGeom prst="rect">
            <a:avLst/>
          </a:prstGeom>
          <a:noFill/>
          <a:ln w="9525">
            <a:noFill/>
            <a:miter lim="800000"/>
            <a:headEnd/>
            <a:tailEnd/>
          </a:ln>
        </p:spPr>
      </p:pic>
      <p:pic>
        <p:nvPicPr>
          <p:cNvPr id="5" name="Picture 8" descr="C:\Users\Clevor\Documents\Trevor\School\GIS\CCWMP\CCWMP Logo.jpg"/>
          <p:cNvPicPr>
            <a:picLocks noChangeAspect="1" noChangeArrowheads="1"/>
          </p:cNvPicPr>
          <p:nvPr/>
        </p:nvPicPr>
        <p:blipFill>
          <a:blip r:embed="rId4" cstate="print"/>
          <a:srcRect/>
          <a:stretch>
            <a:fillRect/>
          </a:stretch>
        </p:blipFill>
        <p:spPr bwMode="auto">
          <a:xfrm>
            <a:off x="152400" y="5889674"/>
            <a:ext cx="2438400" cy="81592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Sequent Peak Analysis</a:t>
            </a:r>
            <a:endParaRPr lang="en-US" dirty="0"/>
          </a:p>
        </p:txBody>
      </p:sp>
      <p:sp>
        <p:nvSpPr>
          <p:cNvPr id="3" name="Content Placeholder 2"/>
          <p:cNvSpPr>
            <a:spLocks noGrp="1"/>
          </p:cNvSpPr>
          <p:nvPr>
            <p:ph idx="1"/>
          </p:nvPr>
        </p:nvSpPr>
        <p:spPr/>
        <p:txBody>
          <a:bodyPr/>
          <a:lstStyle/>
          <a:p>
            <a:r>
              <a:rPr lang="en-US" dirty="0" smtClean="0"/>
              <a:t>Additional Analysis Needed:</a:t>
            </a:r>
          </a:p>
          <a:p>
            <a:pPr lvl="1"/>
            <a:r>
              <a:rPr lang="en-US" dirty="0" smtClean="0"/>
              <a:t>How long would it take to fill the dam?</a:t>
            </a:r>
          </a:p>
          <a:p>
            <a:pPr lvl="2"/>
            <a:r>
              <a:rPr lang="en-US" dirty="0" smtClean="0"/>
              <a:t>Average annual flow data needed </a:t>
            </a:r>
          </a:p>
          <a:p>
            <a:pPr lvl="1"/>
            <a:r>
              <a:rPr lang="en-US" dirty="0" smtClean="0"/>
              <a:t>Is it Feasible?</a:t>
            </a:r>
          </a:p>
          <a:p>
            <a:pPr lvl="1"/>
            <a:r>
              <a:rPr lang="en-US" dirty="0" smtClean="0"/>
              <a:t>Cost Analysis</a:t>
            </a:r>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7170" name="Picture 2" descr="C:\Users\tdatwyler\AppData\Local\Microsoft\Windows\Temporary Internet Files\Content.IE5\YUTXIWHI\MC900071251[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399" y="3810000"/>
            <a:ext cx="3188707" cy="1752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p:spPr>
        <p:txBody>
          <a:bodyPr>
            <a:normAutofit fontScale="90000"/>
          </a:bodyPr>
          <a:lstStyle/>
          <a:p>
            <a:pPr algn="l"/>
            <a:r>
              <a:rPr lang="en-US" dirty="0" smtClean="0"/>
              <a:t>Aquifer Recharge</a:t>
            </a:r>
            <a:endParaRPr lang="en-US" dirty="0"/>
          </a:p>
        </p:txBody>
      </p:sp>
      <p:pic>
        <p:nvPicPr>
          <p:cNvPr id="22530" name="Picture 2"/>
          <p:cNvPicPr>
            <a:picLocks noChangeAspect="1" noChangeArrowheads="1"/>
          </p:cNvPicPr>
          <p:nvPr/>
        </p:nvPicPr>
        <p:blipFill>
          <a:blip r:embed="rId3" cstate="print"/>
          <a:srcRect/>
          <a:stretch>
            <a:fillRect/>
          </a:stretch>
        </p:blipFill>
        <p:spPr bwMode="auto">
          <a:xfrm>
            <a:off x="4081463" y="228600"/>
            <a:ext cx="4910137" cy="6412417"/>
          </a:xfrm>
          <a:prstGeom prst="rect">
            <a:avLst/>
          </a:prstGeom>
          <a:noFill/>
          <a:ln w="9525">
            <a:noFill/>
            <a:miter lim="800000"/>
            <a:headEnd/>
            <a:tailEnd/>
          </a:ln>
        </p:spPr>
      </p:pic>
      <p:pic>
        <p:nvPicPr>
          <p:cNvPr id="5" name="Picture 8" descr="C:\Users\Clevor\Documents\Trevor\School\GIS\CCWMP\CCWMP Logo.jpg"/>
          <p:cNvPicPr>
            <a:picLocks noChangeAspect="1" noChangeArrowheads="1"/>
          </p:cNvPicPr>
          <p:nvPr/>
        </p:nvPicPr>
        <p:blipFill>
          <a:blip r:embed="rId4" cstate="print"/>
          <a:srcRect/>
          <a:stretch>
            <a:fillRect/>
          </a:stretch>
        </p:blipFill>
        <p:spPr bwMode="auto">
          <a:xfrm>
            <a:off x="152400" y="5889674"/>
            <a:ext cx="2438400" cy="815926"/>
          </a:xfrm>
          <a:prstGeom prst="rect">
            <a:avLst/>
          </a:prstGeom>
          <a:noFill/>
        </p:spPr>
      </p:pic>
      <p:sp>
        <p:nvSpPr>
          <p:cNvPr id="7" name="Content Placeholder 2"/>
          <p:cNvSpPr>
            <a:spLocks noGrp="1"/>
          </p:cNvSpPr>
          <p:nvPr>
            <p:ph idx="1"/>
          </p:nvPr>
        </p:nvSpPr>
        <p:spPr>
          <a:xfrm>
            <a:off x="457200" y="1600200"/>
            <a:ext cx="3581400" cy="4525963"/>
          </a:xfrm>
        </p:spPr>
        <p:txBody>
          <a:bodyPr/>
          <a:lstStyle/>
          <a:p>
            <a:r>
              <a:rPr lang="en-US" dirty="0" smtClean="0"/>
              <a:t>Utilize the underground reservoirs that already exist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Aquifer Storage and Recovery (ASR)</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304800" y="1371600"/>
            <a:ext cx="4056487" cy="52578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4750037" y="1371600"/>
            <a:ext cx="401296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 Why is public education necessary?	</a:t>
            </a:r>
            <a:endParaRPr lang="en-US" dirty="0"/>
          </a:p>
        </p:txBody>
      </p:sp>
      <p:sp>
        <p:nvSpPr>
          <p:cNvPr id="3" name="Content Placeholder 2"/>
          <p:cNvSpPr>
            <a:spLocks noGrp="1"/>
          </p:cNvSpPr>
          <p:nvPr>
            <p:ph idx="1"/>
          </p:nvPr>
        </p:nvSpPr>
        <p:spPr>
          <a:xfrm>
            <a:off x="457200" y="1600200"/>
            <a:ext cx="4343400" cy="4525963"/>
          </a:xfrm>
        </p:spPr>
        <p:txBody>
          <a:bodyPr>
            <a:normAutofit fontScale="92500"/>
          </a:bodyPr>
          <a:lstStyle/>
          <a:p>
            <a:r>
              <a:rPr lang="en-US" dirty="0" smtClean="0"/>
              <a:t>Public buyoff is crucial in water resource projects</a:t>
            </a:r>
          </a:p>
          <a:p>
            <a:r>
              <a:rPr lang="en-US" dirty="0" smtClean="0"/>
              <a:t>Conservancy District</a:t>
            </a:r>
          </a:p>
          <a:p>
            <a:pPr lvl="1"/>
            <a:r>
              <a:rPr lang="en-US" dirty="0" smtClean="0"/>
              <a:t>Past Elections have failed</a:t>
            </a:r>
          </a:p>
          <a:p>
            <a:pPr lvl="2"/>
            <a:r>
              <a:rPr lang="en-US" dirty="0" smtClean="0"/>
              <a:t>Fear of the unknown</a:t>
            </a:r>
          </a:p>
          <a:p>
            <a:pPr lvl="2"/>
            <a:r>
              <a:rPr lang="en-US" dirty="0" smtClean="0"/>
              <a:t>Insufficient explanation</a:t>
            </a:r>
          </a:p>
          <a:p>
            <a:r>
              <a:rPr lang="en-US" dirty="0" smtClean="0"/>
              <a:t>Benefit of Possible Interconnects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5029200" y="1600200"/>
            <a:ext cx="3870234" cy="5058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Trenton &amp; Amalga Water System Interconnect</a:t>
            </a:r>
            <a:endParaRPr lang="en-US" dirty="0"/>
          </a:p>
        </p:txBody>
      </p:sp>
      <p:pic>
        <p:nvPicPr>
          <p:cNvPr id="4" name="Picture 2"/>
          <p:cNvPicPr>
            <a:picLocks noChangeAspect="1" noChangeArrowheads="1"/>
          </p:cNvPicPr>
          <p:nvPr/>
        </p:nvPicPr>
        <p:blipFill>
          <a:blip r:embed="rId3" cstate="print"/>
          <a:srcRect l="15873" t="6072" r="30159" b="57496"/>
          <a:stretch>
            <a:fillRect/>
          </a:stretch>
        </p:blipFill>
        <p:spPr bwMode="auto">
          <a:xfrm>
            <a:off x="304800" y="1371600"/>
            <a:ext cx="3276600" cy="2891118"/>
          </a:xfrm>
          <a:prstGeom prst="rect">
            <a:avLst/>
          </a:prstGeom>
          <a:noFill/>
          <a:ln w="9525">
            <a:noFill/>
            <a:miter lim="800000"/>
            <a:headEnd/>
            <a:tailEnd/>
          </a:ln>
        </p:spPr>
      </p:pic>
      <p:pic>
        <p:nvPicPr>
          <p:cNvPr id="44034" name="Picture 2" descr="C:\Users\Clevor\Documents\Trevor\School\GIS\CCWMP\CCWMP Data\DSCN4701.JPG"/>
          <p:cNvPicPr>
            <a:picLocks noChangeAspect="1" noChangeArrowheads="1"/>
          </p:cNvPicPr>
          <p:nvPr/>
        </p:nvPicPr>
        <p:blipFill>
          <a:blip r:embed="rId4" cstate="print"/>
          <a:srcRect/>
          <a:stretch>
            <a:fillRect/>
          </a:stretch>
        </p:blipFill>
        <p:spPr bwMode="auto">
          <a:xfrm>
            <a:off x="4724400" y="1447800"/>
            <a:ext cx="3758626" cy="2819400"/>
          </a:xfrm>
          <a:prstGeom prst="rect">
            <a:avLst/>
          </a:prstGeom>
          <a:noFill/>
        </p:spPr>
      </p:pic>
      <p:pic>
        <p:nvPicPr>
          <p:cNvPr id="44035" name="Picture 3" descr="C:\Users\Clevor\Documents\Trevor\School\GIS\CCWMP\CCWMP Data\DSCN4523.JPG"/>
          <p:cNvPicPr>
            <a:picLocks noChangeAspect="1" noChangeArrowheads="1"/>
          </p:cNvPicPr>
          <p:nvPr/>
        </p:nvPicPr>
        <p:blipFill>
          <a:blip r:embed="rId5" cstate="print"/>
          <a:srcRect/>
          <a:stretch>
            <a:fillRect/>
          </a:stretch>
        </p:blipFill>
        <p:spPr bwMode="auto">
          <a:xfrm>
            <a:off x="2819400" y="4343400"/>
            <a:ext cx="3106675" cy="233036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2819400" y="2514600"/>
            <a:ext cx="3643587" cy="1219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Wasted Water?</a:t>
            </a:r>
            <a:endParaRPr lang="en-US" dirty="0"/>
          </a:p>
        </p:txBody>
      </p:sp>
      <p:sp>
        <p:nvSpPr>
          <p:cNvPr id="3" name="Content Placeholder 2"/>
          <p:cNvSpPr>
            <a:spLocks noGrp="1"/>
          </p:cNvSpPr>
          <p:nvPr>
            <p:ph idx="1"/>
          </p:nvPr>
        </p:nvSpPr>
        <p:spPr>
          <a:xfrm>
            <a:off x="457200" y="1600200"/>
            <a:ext cx="4114800" cy="4525963"/>
          </a:xfrm>
        </p:spPr>
        <p:txBody>
          <a:bodyPr/>
          <a:lstStyle/>
          <a:p>
            <a:pPr>
              <a:buNone/>
            </a:pPr>
            <a:r>
              <a:rPr lang="en-US" dirty="0" smtClean="0"/>
              <a:t>As water becomes </a:t>
            </a:r>
          </a:p>
          <a:p>
            <a:pPr>
              <a:buNone/>
            </a:pPr>
            <a:r>
              <a:rPr lang="en-US" dirty="0" smtClean="0"/>
              <a:t>more and more scarce,</a:t>
            </a:r>
          </a:p>
          <a:p>
            <a:pPr>
              <a:buNone/>
            </a:pPr>
            <a:r>
              <a:rPr lang="en-US" dirty="0" smtClean="0"/>
              <a:t>All the cities are trying </a:t>
            </a:r>
          </a:p>
          <a:p>
            <a:pPr>
              <a:buNone/>
            </a:pPr>
            <a:r>
              <a:rPr lang="en-US" dirty="0" smtClean="0"/>
              <a:t>to get their share of Bear River water  before it enters the Great Salt Lake…</a:t>
            </a:r>
          </a:p>
        </p:txBody>
      </p:sp>
      <p:pic>
        <p:nvPicPr>
          <p:cNvPr id="36870" name="Picture 6" descr="https://encrypted-tbn0.gstatic.com/images?q=tbn:ANd9GcT__-8S7pUqmtmH9YRdGGYUlby0FagZwDxudv_LBKbV-HmJuYtk"/>
          <p:cNvPicPr>
            <a:picLocks noChangeAspect="1" noChangeArrowheads="1"/>
          </p:cNvPicPr>
          <p:nvPr/>
        </p:nvPicPr>
        <p:blipFill>
          <a:blip r:embed="rId3" cstate="print"/>
          <a:srcRect/>
          <a:stretch>
            <a:fillRect/>
          </a:stretch>
        </p:blipFill>
        <p:spPr bwMode="auto">
          <a:xfrm>
            <a:off x="4572000" y="1752600"/>
            <a:ext cx="4122293" cy="2743200"/>
          </a:xfrm>
          <a:prstGeom prst="rect">
            <a:avLst/>
          </a:prstGeom>
          <a:noFill/>
        </p:spPr>
      </p:pic>
      <p:pic>
        <p:nvPicPr>
          <p:cNvPr id="7" name="Picture 8" descr="C:\Users\Clevor\Documents\Trevor\School\GIS\CCWMP\CCWMP Logo.jpg"/>
          <p:cNvPicPr>
            <a:picLocks noChangeAspect="1" noChangeArrowheads="1"/>
          </p:cNvPicPr>
          <p:nvPr/>
        </p:nvPicPr>
        <p:blipFill>
          <a:blip r:embed="rId4" cstate="print"/>
          <a:srcRect/>
          <a:stretch>
            <a:fillRect/>
          </a:stretch>
        </p:blipFill>
        <p:spPr bwMode="auto">
          <a:xfrm>
            <a:off x="152400" y="5889674"/>
            <a:ext cx="2438400" cy="815926"/>
          </a:xfrm>
          <a:prstGeom prst="rect">
            <a:avLst/>
          </a:prstGeom>
          <a:noFill/>
        </p:spPr>
      </p:pic>
      <p:sp>
        <p:nvSpPr>
          <p:cNvPr id="8" name="TextBox 7"/>
          <p:cNvSpPr txBox="1"/>
          <p:nvPr/>
        </p:nvSpPr>
        <p:spPr>
          <a:xfrm>
            <a:off x="5257800" y="4495800"/>
            <a:ext cx="2438400" cy="215444"/>
          </a:xfrm>
          <a:prstGeom prst="rect">
            <a:avLst/>
          </a:prstGeom>
          <a:noFill/>
        </p:spPr>
        <p:txBody>
          <a:bodyPr wrap="square" rtlCol="0">
            <a:spAutoFit/>
          </a:bodyPr>
          <a:lstStyle/>
          <a:p>
            <a:pPr algn="ctr"/>
            <a:r>
              <a:rPr lang="en-US" sz="800" dirty="0" smtClean="0">
                <a:solidFill>
                  <a:schemeClr val="bg1"/>
                </a:solidFill>
              </a:rPr>
              <a:t>from: colourbox.com</a:t>
            </a:r>
            <a:endParaRPr lang="en-US" sz="8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Bear River Development Act (1991)</a:t>
            </a:r>
            <a:endParaRPr lang="en-US" dirty="0"/>
          </a:p>
        </p:txBody>
      </p:sp>
      <p:sp>
        <p:nvSpPr>
          <p:cNvPr id="3" name="Content Placeholder 2"/>
          <p:cNvSpPr>
            <a:spLocks noGrp="1"/>
          </p:cNvSpPr>
          <p:nvPr>
            <p:ph idx="1"/>
          </p:nvPr>
        </p:nvSpPr>
        <p:spPr/>
        <p:txBody>
          <a:bodyPr>
            <a:normAutofit/>
          </a:bodyPr>
          <a:lstStyle/>
          <a:p>
            <a:r>
              <a:rPr lang="en-US" dirty="0" smtClean="0"/>
              <a:t>220,000 Ac-ft of Developable Water</a:t>
            </a:r>
          </a:p>
          <a:p>
            <a:r>
              <a:rPr lang="en-US" dirty="0" smtClean="0"/>
              <a:t>60,000 Ac-ft for Cache County*</a:t>
            </a:r>
          </a:p>
          <a:p>
            <a:pPr lvl="1"/>
            <a:r>
              <a:rPr lang="en-US" dirty="0"/>
              <a:t>*This is contingent upon Cache County’s ability to show a need for the water and prove “</a:t>
            </a:r>
            <a:r>
              <a:rPr lang="en-US" i="1" dirty="0"/>
              <a:t>beneficial use</a:t>
            </a:r>
            <a:r>
              <a:rPr lang="en-US" dirty="0"/>
              <a:t>.”</a:t>
            </a:r>
          </a:p>
          <a:p>
            <a:r>
              <a:rPr lang="en-US" dirty="0" smtClean="0"/>
              <a:t>Typical Culinary Water Usage in Utah</a:t>
            </a:r>
          </a:p>
          <a:p>
            <a:pPr lvl="1"/>
            <a:r>
              <a:rPr lang="en-US" dirty="0" smtClean="0"/>
              <a:t>Indoor Use: 60 gallons per capita per day (</a:t>
            </a:r>
            <a:r>
              <a:rPr lang="en-US" dirty="0" err="1" smtClean="0"/>
              <a:t>gpcd</a:t>
            </a:r>
            <a:r>
              <a:rPr lang="en-US" dirty="0" smtClean="0"/>
              <a:t>)</a:t>
            </a:r>
          </a:p>
          <a:p>
            <a:pPr lvl="1"/>
            <a:r>
              <a:rPr lang="en-US" dirty="0" smtClean="0"/>
              <a:t>Outdoor Use: 134 </a:t>
            </a:r>
            <a:r>
              <a:rPr lang="en-US" dirty="0" err="1" smtClean="0"/>
              <a:t>gpcd</a:t>
            </a:r>
            <a:r>
              <a:rPr lang="en-US" dirty="0" smtClean="0"/>
              <a:t> (Watering lawns etc.)</a:t>
            </a:r>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County Water Master Plan</a:t>
            </a:r>
            <a:endParaRPr lang="en-US" dirty="0"/>
          </a:p>
        </p:txBody>
      </p:sp>
      <p:sp>
        <p:nvSpPr>
          <p:cNvPr id="3" name="Content Placeholder 2"/>
          <p:cNvSpPr>
            <a:spLocks noGrp="1"/>
          </p:cNvSpPr>
          <p:nvPr>
            <p:ph idx="1"/>
          </p:nvPr>
        </p:nvSpPr>
        <p:spPr/>
        <p:txBody>
          <a:bodyPr/>
          <a:lstStyle/>
          <a:p>
            <a:r>
              <a:rPr lang="en-US" dirty="0" smtClean="0"/>
              <a:t>Having a Water Master Plan in place is the first step in determining the future need for the additional water</a:t>
            </a:r>
          </a:p>
          <a:p>
            <a:r>
              <a:rPr lang="en-US" dirty="0" smtClean="0"/>
              <a:t>Water Conservancy Districts – Governing body to manage water</a:t>
            </a:r>
          </a:p>
          <a:p>
            <a:pPr lvl="1"/>
            <a:r>
              <a:rPr lang="en-US" dirty="0" smtClean="0"/>
              <a:t>Lobbying – Keeping a seat at the legislative table</a:t>
            </a:r>
          </a:p>
          <a:p>
            <a:pPr lvl="1"/>
            <a:r>
              <a:rPr lang="en-US" dirty="0" smtClean="0"/>
              <a:t>Does Cache County need a District?</a:t>
            </a:r>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8194" name="Picture 2" descr="C:\Users\tdatwyler\AppData\Local\Microsoft\Windows\Temporary Internet Files\Content.IE5\VRX657UP\MC900301342[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9400" y="4895693"/>
            <a:ext cx="1981200" cy="156940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&amp; Objectives</a:t>
            </a:r>
            <a:endParaRPr lang="en-US" dirty="0"/>
          </a:p>
        </p:txBody>
      </p:sp>
      <p:sp>
        <p:nvSpPr>
          <p:cNvPr id="3" name="Content Placeholder 2"/>
          <p:cNvSpPr>
            <a:spLocks noGrp="1"/>
          </p:cNvSpPr>
          <p:nvPr>
            <p:ph idx="1"/>
          </p:nvPr>
        </p:nvSpPr>
        <p:spPr/>
        <p:txBody>
          <a:bodyPr>
            <a:normAutofit/>
          </a:bodyPr>
          <a:lstStyle/>
          <a:p>
            <a:r>
              <a:rPr lang="en-US" dirty="0" smtClean="0"/>
              <a:t>Combine water use data, water supply, and population projections into a series of easily interpreted maps for Cache County.</a:t>
            </a:r>
          </a:p>
          <a:p>
            <a:pPr lvl="1"/>
            <a:r>
              <a:rPr lang="en-US" dirty="0" smtClean="0"/>
              <a:t>Objective: Provide clear data to the public, so that in seconds, the viewer will understand when additional water is needed in Cache Valley Communities.</a:t>
            </a:r>
          </a:p>
          <a:p>
            <a:pPr lvl="1"/>
            <a:r>
              <a:rPr lang="en-US" dirty="0" smtClean="0"/>
              <a:t>Increasing public education will  ensure that the best decision is made, not just the easiest.</a:t>
            </a:r>
          </a:p>
          <a:p>
            <a:pPr lvl="1">
              <a:buNone/>
            </a:pPr>
            <a:endParaRPr lang="en-US" dirty="0" smtClean="0"/>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5" name="Picture 2" descr="C:\Users\tdatwyler\AppData\Local\Microsoft\Windows\Temporary Internet Files\Content.IE5\YUTXIWHI\MC90033617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228600"/>
            <a:ext cx="1425603" cy="1295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&amp; Objectives</a:t>
            </a:r>
            <a:endParaRPr lang="en-US" dirty="0"/>
          </a:p>
        </p:txBody>
      </p:sp>
      <p:sp>
        <p:nvSpPr>
          <p:cNvPr id="3" name="Content Placeholder 2"/>
          <p:cNvSpPr>
            <a:spLocks noGrp="1"/>
          </p:cNvSpPr>
          <p:nvPr>
            <p:ph idx="1"/>
          </p:nvPr>
        </p:nvSpPr>
        <p:spPr/>
        <p:txBody>
          <a:bodyPr/>
          <a:lstStyle/>
          <a:p>
            <a:pPr marL="342900" lvl="1" indent="-342900">
              <a:buFont typeface="Arial" pitchFamily="34" charset="0"/>
              <a:buChar char="•"/>
            </a:pPr>
            <a:r>
              <a:rPr lang="en-US" sz="3600" dirty="0" smtClean="0"/>
              <a:t>Objective:</a:t>
            </a:r>
          </a:p>
          <a:p>
            <a:pPr marL="742950" lvl="2" indent="-342900"/>
            <a:r>
              <a:rPr lang="en-US" sz="2800" dirty="0" smtClean="0"/>
              <a:t>Show possible solutions to utilize additional Bear River Water.</a:t>
            </a:r>
          </a:p>
          <a:p>
            <a:pPr marL="742950" lvl="2" indent="-342900"/>
            <a:r>
              <a:rPr lang="en-US" sz="2800" dirty="0" smtClean="0"/>
              <a:t>The outcome of these objectives will (hopefully) be that when election time comes, the average voter will understand when additional water is needed in Cache County, and how we can utilize it.</a:t>
            </a:r>
          </a:p>
          <a:p>
            <a:endParaRPr lang="en-US" dirty="0"/>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6146" name="Picture 2" descr="C:\Users\tdatwyler\AppData\Local\Microsoft\Windows\Temporary Internet Files\Content.IE5\YUTXIWHI\MC900336175[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228600"/>
            <a:ext cx="1425603" cy="1295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p:txBody>
          <a:bodyPr/>
          <a:lstStyle/>
          <a:p>
            <a:r>
              <a:rPr lang="en-US" dirty="0" smtClean="0"/>
              <a:t>Excel – manage population, water source, demand data</a:t>
            </a:r>
          </a:p>
          <a:p>
            <a:r>
              <a:rPr lang="en-US" dirty="0" smtClean="0"/>
              <a:t>GIS – Join tables to feature classes</a:t>
            </a:r>
          </a:p>
          <a:p>
            <a:r>
              <a:rPr lang="en-US" dirty="0" err="1" smtClean="0"/>
              <a:t>Taudem</a:t>
            </a:r>
            <a:r>
              <a:rPr lang="en-US" dirty="0" smtClean="0"/>
              <a:t> watershed delineation tools</a:t>
            </a:r>
          </a:p>
          <a:p>
            <a:endParaRPr lang="en-US" dirty="0"/>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4098" name="Picture 2" descr="C:\Users\tdatwyler\AppData\Local\Microsoft\Windows\Temporary Internet Files\Content.IE5\YUTXIWHI\MC900433924[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11005" y="49674"/>
            <a:ext cx="1177945" cy="1177945"/>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Program Files (x86)\Microsoft Office\MEDIA\CAGCAT10\j0252349.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85951" y="320675"/>
            <a:ext cx="1468408" cy="8930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Population data from the Bear River Association of Government </a:t>
            </a:r>
            <a:r>
              <a:rPr lang="en-US" i="1" dirty="0" smtClean="0"/>
              <a:t>(BRAG)</a:t>
            </a:r>
          </a:p>
          <a:p>
            <a:r>
              <a:rPr lang="en-US" dirty="0" smtClean="0"/>
              <a:t>Water Use Data from the Utah Division of Water Resources </a:t>
            </a:r>
            <a:r>
              <a:rPr lang="en-US" i="1" dirty="0" smtClean="0"/>
              <a:t>(</a:t>
            </a:r>
            <a:r>
              <a:rPr lang="en-US" i="1" dirty="0" err="1" smtClean="0"/>
              <a:t>DWRe</a:t>
            </a:r>
            <a:r>
              <a:rPr lang="en-US" i="1" dirty="0" smtClean="0"/>
              <a:t>)</a:t>
            </a:r>
          </a:p>
          <a:p>
            <a:r>
              <a:rPr lang="en-US" dirty="0" smtClean="0"/>
              <a:t>Water Rights Data from the Utah Division of Water Rights </a:t>
            </a:r>
            <a:r>
              <a:rPr lang="en-US" i="1" dirty="0" smtClean="0"/>
              <a:t>(</a:t>
            </a:r>
            <a:r>
              <a:rPr lang="en-US" i="1" dirty="0" err="1" smtClean="0"/>
              <a:t>DWRi</a:t>
            </a:r>
            <a:r>
              <a:rPr lang="en-US" i="1" dirty="0" smtClean="0"/>
              <a:t>)</a:t>
            </a:r>
          </a:p>
          <a:p>
            <a:r>
              <a:rPr lang="en-US" dirty="0" smtClean="0"/>
              <a:t>Miscellaneous Data – </a:t>
            </a:r>
            <a:r>
              <a:rPr lang="en-US" i="1" dirty="0" smtClean="0"/>
              <a:t>gis.utah.gov</a:t>
            </a:r>
          </a:p>
          <a:p>
            <a:pPr lvl="1"/>
            <a:r>
              <a:rPr lang="en-US" dirty="0" smtClean="0"/>
              <a:t>Roads, City Boundaries, Watersheds, Aquifers, Water bodies, Soil Data, Dams,  DEMs, Aerials</a:t>
            </a:r>
            <a:endParaRPr lang="en-US" dirty="0"/>
          </a:p>
        </p:txBody>
      </p:sp>
      <p:pic>
        <p:nvPicPr>
          <p:cNvPr id="4" name="Picture 8" descr="C:\Users\Clevor\Documents\Trevor\School\GIS\CCWMP\CCWMP Logo.jpg"/>
          <p:cNvPicPr>
            <a:picLocks noChangeAspect="1" noChangeArrowheads="1"/>
          </p:cNvPicPr>
          <p:nvPr/>
        </p:nvPicPr>
        <p:blipFill>
          <a:blip r:embed="rId3" cstate="print"/>
          <a:srcRect/>
          <a:stretch>
            <a:fillRect/>
          </a:stretch>
        </p:blipFill>
        <p:spPr bwMode="auto">
          <a:xfrm>
            <a:off x="152400" y="5889674"/>
            <a:ext cx="2438400" cy="815926"/>
          </a:xfrm>
          <a:prstGeom prst="rect">
            <a:avLst/>
          </a:prstGeom>
          <a:noFill/>
        </p:spPr>
      </p:pic>
      <p:pic>
        <p:nvPicPr>
          <p:cNvPr id="5122" name="Picture 2" descr="C:\Users\tdatwyler\AppData\Local\Microsoft\Windows\Temporary Internet Files\Content.IE5\ZS3Z4SF9\MP900309268[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24601" y="304800"/>
            <a:ext cx="1828800" cy="119786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tdatwyler\AppData\Local\Microsoft\Windows\Temporary Internet Files\Content.IE5\VRX657UP\MM900300520[1].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38714" y="279335"/>
            <a:ext cx="1452086" cy="124879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689</Words>
  <Application>Microsoft Office PowerPoint</Application>
  <PresentationFormat>On-screen Show (4:3)</PresentationFormat>
  <Paragraphs>141</Paragraphs>
  <Slides>25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Package</vt:lpstr>
      <vt:lpstr>The Bear River Utah’s Last Untapped Water Source</vt:lpstr>
      <vt:lpstr>The Bear River</vt:lpstr>
      <vt:lpstr>Wasted Water?</vt:lpstr>
      <vt:lpstr>Bear River Development Act (1991)</vt:lpstr>
      <vt:lpstr>Cache County Water Master Plan</vt:lpstr>
      <vt:lpstr>Purpose &amp; Objectives</vt:lpstr>
      <vt:lpstr>Purpose &amp; Objectives</vt:lpstr>
      <vt:lpstr>Tools</vt:lpstr>
      <vt:lpstr>Data Sources</vt:lpstr>
      <vt:lpstr>Population</vt:lpstr>
      <vt:lpstr>Supply vs. Demand</vt:lpstr>
      <vt:lpstr>Cache County Water Master Plan</vt:lpstr>
      <vt:lpstr>Cache County Water Master Plan</vt:lpstr>
      <vt:lpstr>Cache County Water Master Plan</vt:lpstr>
      <vt:lpstr>How do you put the water to beneficial use?</vt:lpstr>
      <vt:lpstr>Slide 16</vt:lpstr>
      <vt:lpstr>Watershed Delineation: Logan Canyon</vt:lpstr>
      <vt:lpstr>Temple Fork Potential Dam Site</vt:lpstr>
      <vt:lpstr>Plan View</vt:lpstr>
      <vt:lpstr>Sequent Peak Analysis</vt:lpstr>
      <vt:lpstr>Aquifer Recharge</vt:lpstr>
      <vt:lpstr>Aquifer Storage and Recovery (ASR)</vt:lpstr>
      <vt:lpstr>Conclusion: Why is public education necessary? </vt:lpstr>
      <vt:lpstr>Example: Trenton &amp; Amalga Water System Interconnect</vt:lpstr>
      <vt:lpstr>Questions</vt:lpstr>
    </vt:vector>
  </TitlesOfParts>
  <Company>JUB Engineers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Clevor</dc:creator>
  <cp:lastModifiedBy>Clevor</cp:lastModifiedBy>
  <cp:revision>191</cp:revision>
  <dcterms:created xsi:type="dcterms:W3CDTF">2012-11-27T05:31:36Z</dcterms:created>
  <dcterms:modified xsi:type="dcterms:W3CDTF">2012-12-07T03:30:15Z</dcterms:modified>
</cp:coreProperties>
</file>