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5" r:id="rId11"/>
    <p:sldId id="258" r:id="rId12"/>
    <p:sldId id="266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864" y="-13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929BFF9-ABF8-45DB-A309-0BDE91F28026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288674D-D221-4E73-A45C-0CD1A75F2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97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A11D-77BC-4473-B54D-7516535E456F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2B3-0EE3-418C-B736-491BBF0A09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50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A11D-77BC-4473-B54D-7516535E456F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2B3-0EE3-418C-B736-491BBF0A09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111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A11D-77BC-4473-B54D-7516535E456F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2B3-0EE3-418C-B736-491BBF0A09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85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A11D-77BC-4473-B54D-7516535E456F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2B3-0EE3-418C-B736-491BBF0A09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5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A11D-77BC-4473-B54D-7516535E456F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2B3-0EE3-418C-B736-491BBF0A09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43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A11D-77BC-4473-B54D-7516535E456F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2B3-0EE3-418C-B736-491BBF0A09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28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A11D-77BC-4473-B54D-7516535E456F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2B3-0EE3-418C-B736-491BBF0A09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75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A11D-77BC-4473-B54D-7516535E456F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2B3-0EE3-418C-B736-491BBF0A09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19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A11D-77BC-4473-B54D-7516535E456F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2B3-0EE3-418C-B736-491BBF0A09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38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A11D-77BC-4473-B54D-7516535E456F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2B3-0EE3-418C-B736-491BBF0A09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33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A11D-77BC-4473-B54D-7516535E456F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2B3-0EE3-418C-B736-491BBF0A09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64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chemeClr val="bg1"/>
            </a:gs>
            <a:gs pos="97000">
              <a:srgbClr val="F0EBD5"/>
            </a:gs>
            <a:gs pos="100000">
              <a:srgbClr val="D1C39F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5A11D-77BC-4473-B54D-7516535E456F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E72B3-0EE3-418C-B736-491BBF0A09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62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utahlake.gov/delta-upgrades-equal-healthier-lake-and-more-fun-time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 of </a:t>
            </a:r>
            <a:r>
              <a:rPr lang="en-US" dirty="0" err="1" smtClean="0"/>
              <a:t>Streamflow</a:t>
            </a:r>
            <a:r>
              <a:rPr lang="en-US" dirty="0" smtClean="0"/>
              <a:t> and Precipitation in the Provo River Watershed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CEE 6440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By: Steven McKee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94488"/>
            <a:ext cx="2896948" cy="2172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33600"/>
            <a:ext cx="3132438" cy="208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42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Runoff ratios vary from </a:t>
            </a:r>
            <a:r>
              <a:rPr lang="en-US" dirty="0" smtClean="0"/>
              <a:t>year to year.</a:t>
            </a:r>
          </a:p>
          <a:p>
            <a:r>
              <a:rPr lang="en-US" dirty="0" smtClean="0"/>
              <a:t>Runoff ratios relatively uniform from one gage to another.</a:t>
            </a:r>
            <a:endParaRPr lang="en-US" dirty="0" smtClean="0"/>
          </a:p>
          <a:p>
            <a:r>
              <a:rPr lang="en-US" dirty="0" smtClean="0"/>
              <a:t>Uncertainty in </a:t>
            </a:r>
            <a:r>
              <a:rPr lang="en-US" dirty="0" smtClean="0"/>
              <a:t>Analysis</a:t>
            </a:r>
            <a:endParaRPr lang="en-US" dirty="0" smtClean="0"/>
          </a:p>
          <a:p>
            <a:pPr lvl="1"/>
            <a:r>
              <a:rPr lang="en-US" dirty="0" smtClean="0"/>
              <a:t>Time periods with only one gage.</a:t>
            </a:r>
          </a:p>
          <a:p>
            <a:pPr lvl="1"/>
            <a:r>
              <a:rPr lang="en-US" dirty="0" smtClean="0"/>
              <a:t>Charlestown </a:t>
            </a:r>
            <a:r>
              <a:rPr lang="en-US" dirty="0" err="1" smtClean="0"/>
              <a:t>streamflow</a:t>
            </a:r>
            <a:r>
              <a:rPr lang="en-US" dirty="0" smtClean="0"/>
              <a:t> assumption.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07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400" dirty="0" smtClean="0"/>
              <a:t>Bureau of Reclamation (2012). “</a:t>
            </a:r>
            <a:r>
              <a:rPr lang="en-US" sz="1400" dirty="0" err="1" smtClean="0"/>
              <a:t>Jordanelle</a:t>
            </a:r>
            <a:r>
              <a:rPr lang="en-US" sz="1400" dirty="0" smtClean="0"/>
              <a:t> Reservoir.”&lt;http://www.usbr.gov/projects/Facility.jsp?fac_Name=Jordanelle%20Dam&gt;  	(November 26, 2012).</a:t>
            </a:r>
          </a:p>
          <a:p>
            <a:pPr marL="0" indent="0"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Bureau of Reclamation (2012a). “</a:t>
            </a:r>
            <a:r>
              <a:rPr lang="en-US" sz="1400" dirty="0" err="1" smtClean="0"/>
              <a:t>Jordanelle</a:t>
            </a:r>
            <a:r>
              <a:rPr lang="en-US" sz="1400" dirty="0" smtClean="0"/>
              <a:t> Reservoir.”	&lt;http://www.usbr.gov/projects/Facility.jsp?fac_Name=Jordanelle%20Dam&gt; (26 November 2012).</a:t>
            </a:r>
          </a:p>
          <a:p>
            <a:pPr>
              <a:buNone/>
            </a:pPr>
            <a:r>
              <a:rPr lang="en-US" sz="1400" dirty="0" smtClean="0"/>
              <a:t> </a:t>
            </a:r>
          </a:p>
          <a:p>
            <a:pPr>
              <a:buNone/>
            </a:pPr>
            <a:r>
              <a:rPr lang="en-US" sz="1400" dirty="0" smtClean="0"/>
              <a:t>Bureau of Reclamation (2012b). “</a:t>
            </a:r>
            <a:r>
              <a:rPr lang="en-US" sz="1400" dirty="0" err="1" smtClean="0"/>
              <a:t>Jordanelle</a:t>
            </a:r>
            <a:r>
              <a:rPr lang="en-US" sz="1400" dirty="0" smtClean="0"/>
              <a:t> Reservoir Inflow/Outflow.” &lt;http://www.usbr.gov/uc/crsp/GetSiteInfo&gt; (November 	21, 2012).</a:t>
            </a:r>
          </a:p>
          <a:p>
            <a:pPr>
              <a:buNone/>
            </a:pPr>
            <a:r>
              <a:rPr lang="en-US" sz="1400" dirty="0" smtClean="0"/>
              <a:t> </a:t>
            </a:r>
          </a:p>
          <a:p>
            <a:pPr>
              <a:buNone/>
            </a:pPr>
            <a:r>
              <a:rPr lang="en-US" sz="1400" dirty="0" smtClean="0"/>
              <a:t>Oregon State University (2012). “PRISM Products Matrix.” &lt;http://www.prism.oregonstate.edu/products/matrix.phtml&gt; (13 	November 2012).</a:t>
            </a:r>
          </a:p>
          <a:p>
            <a:pPr>
              <a:buNone/>
            </a:pPr>
            <a:r>
              <a:rPr lang="en-US" sz="1400" dirty="0" smtClean="0"/>
              <a:t> </a:t>
            </a:r>
          </a:p>
          <a:p>
            <a:pPr>
              <a:buNone/>
            </a:pPr>
            <a:r>
              <a:rPr lang="en-US" sz="1400" dirty="0" smtClean="0"/>
              <a:t>USGS (2012a). “National Water Information System.” </a:t>
            </a:r>
            <a:r>
              <a:rPr lang="en-US" sz="1400" i="1" dirty="0" smtClean="0"/>
              <a:t>USGS surface water statistics.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		&lt;http://waterdata.usgs.gov/ut/nwis/current/?type=flow&gt; (1 November 2012).</a:t>
            </a:r>
          </a:p>
          <a:p>
            <a:pPr>
              <a:buNone/>
            </a:pPr>
            <a:r>
              <a:rPr lang="en-US" sz="1400" dirty="0" smtClean="0"/>
              <a:t> </a:t>
            </a:r>
          </a:p>
          <a:p>
            <a:pPr>
              <a:buNone/>
            </a:pPr>
            <a:r>
              <a:rPr lang="en-US" sz="1400" dirty="0" smtClean="0"/>
              <a:t>USGS (2012b). “National Map Viewer.” </a:t>
            </a:r>
            <a:r>
              <a:rPr lang="en-US" sz="1400" i="1" dirty="0" smtClean="0"/>
              <a:t>10 and 30 m Digital Elevation Models (DEM)</a:t>
            </a:r>
            <a:r>
              <a:rPr lang="en-US" sz="1400" dirty="0"/>
              <a:t>.</a:t>
            </a:r>
            <a:r>
              <a:rPr lang="en-US" sz="1400" dirty="0" smtClean="0"/>
              <a:t>  </a:t>
            </a:r>
          </a:p>
          <a:p>
            <a:pPr>
              <a:buNone/>
            </a:pPr>
            <a:r>
              <a:rPr lang="en-US" sz="1400" dirty="0" smtClean="0"/>
              <a:t>		&lt;http://viewer.nationalmap.gov/viewer/&gt; (15 November 2012).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Utah Lake Commission (2012). “Delta Upgrades equal Healthier lake and more fun time.” </a:t>
            </a:r>
            <a:r>
              <a:rPr lang="en-US" sz="1400" i="1" dirty="0" smtClean="0"/>
              <a:t>Image</a:t>
            </a:r>
            <a:r>
              <a:rPr lang="en-US" sz="1400" dirty="0"/>
              <a:t>.</a:t>
            </a:r>
            <a:r>
              <a:rPr lang="en-US" sz="1400" dirty="0" smtClean="0"/>
              <a:t> &lt;http://utahlake.gov/delta-	upgrades-equal-healthier-lake-and-more-fun-time/&gt; (November 26, 2012).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 Utah State University Hydrology Research Group (2010). “Terrain Analysis Using Digital Elevation Models (TAUDEM).” 	&lt;http://www.prism.oregonstate.edu/products/matrix.phtml&gt; (5 November 2012).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Wikipedia </a:t>
            </a:r>
            <a:r>
              <a:rPr lang="en-US" sz="1400" dirty="0"/>
              <a:t>(</a:t>
            </a:r>
            <a:r>
              <a:rPr lang="en-US" sz="1400" dirty="0" smtClean="0"/>
              <a:t>2012).</a:t>
            </a:r>
            <a:r>
              <a:rPr lang="en-US" sz="1400" i="1" dirty="0" smtClean="0"/>
              <a:t>  “</a:t>
            </a:r>
            <a:r>
              <a:rPr lang="en-US" sz="1400" dirty="0" err="1" smtClean="0"/>
              <a:t>Jordanelle</a:t>
            </a:r>
            <a:r>
              <a:rPr lang="en-US" sz="1400" dirty="0" smtClean="0"/>
              <a:t> Reservoir .” </a:t>
            </a:r>
            <a:r>
              <a:rPr lang="en-US" sz="1400" i="1" dirty="0" smtClean="0"/>
              <a:t>Image</a:t>
            </a:r>
            <a:r>
              <a:rPr lang="en-US" sz="1400" dirty="0" smtClean="0"/>
              <a:t>.&lt;http://en.wikipedia.org/wiki/Jordanelle_Reservoir&gt; (November 25, 2012).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>
              <a:hlinkClick r:id="rId2"/>
            </a:endParaRP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2239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524000"/>
            <a:ext cx="7974013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20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Objective and Location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333505" y="1219200"/>
            <a:ext cx="8153400" cy="1371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To determine the regional runoff ratios by comparing precipitation and </a:t>
            </a:r>
            <a:r>
              <a:rPr lang="en-US" dirty="0" err="1" smtClean="0"/>
              <a:t>streamflow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52816"/>
            <a:ext cx="6839211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56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Steps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6200" cy="4525963"/>
          </a:xfrm>
        </p:spPr>
        <p:txBody>
          <a:bodyPr/>
          <a:lstStyle/>
          <a:p>
            <a:r>
              <a:rPr lang="en-US" dirty="0" err="1" smtClean="0"/>
              <a:t>Streamgage</a:t>
            </a:r>
            <a:r>
              <a:rPr lang="en-US" dirty="0" smtClean="0"/>
              <a:t> and </a:t>
            </a:r>
            <a:r>
              <a:rPr lang="en-US" dirty="0" err="1" smtClean="0"/>
              <a:t>Streamflow</a:t>
            </a:r>
            <a:r>
              <a:rPr lang="en-US" dirty="0" smtClean="0"/>
              <a:t> Data</a:t>
            </a:r>
          </a:p>
          <a:p>
            <a:r>
              <a:rPr lang="en-US" dirty="0" smtClean="0"/>
              <a:t>Watershed Delineation</a:t>
            </a:r>
          </a:p>
          <a:p>
            <a:r>
              <a:rPr lang="en-US" dirty="0" smtClean="0"/>
              <a:t>Precipitation Data</a:t>
            </a:r>
          </a:p>
          <a:p>
            <a:r>
              <a:rPr lang="en-US" dirty="0" err="1" smtClean="0"/>
              <a:t>Jordanelle</a:t>
            </a:r>
            <a:r>
              <a:rPr lang="en-US" dirty="0" smtClean="0"/>
              <a:t> Reservoir Data</a:t>
            </a:r>
          </a:p>
          <a:p>
            <a:r>
              <a:rPr lang="en-US" dirty="0" smtClean="0"/>
              <a:t>Runoff </a:t>
            </a:r>
            <a:r>
              <a:rPr lang="en-US" dirty="0" smtClean="0"/>
              <a:t>Ratios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4433636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21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Streamgages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6124447" cy="4961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60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Watershed Delineation with</a:t>
            </a:r>
            <a:br>
              <a:rPr lang="en-US" dirty="0" smtClean="0"/>
            </a:br>
            <a:r>
              <a:rPr lang="en-US" dirty="0" err="1" smtClean="0"/>
              <a:t>TauDEM</a:t>
            </a:r>
            <a:r>
              <a:rPr lang="en-US" dirty="0" smtClean="0"/>
              <a:t> Tools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295524"/>
            <a:ext cx="24765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629400" y="3362324"/>
            <a:ext cx="1295400" cy="1524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629400" y="3057524"/>
            <a:ext cx="1295400" cy="1524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29400" y="2905124"/>
            <a:ext cx="1295400" cy="1524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29400" y="5343524"/>
            <a:ext cx="1676400" cy="1524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629400" y="4886324"/>
            <a:ext cx="1676400" cy="1524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043" y="1292490"/>
            <a:ext cx="1987645" cy="213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>
            <a:off x="2209800" y="23622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738312"/>
            <a:ext cx="2007107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9042" y="3976687"/>
            <a:ext cx="1984557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79709" y="4419600"/>
            <a:ext cx="2048488" cy="220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/>
          <p:nvPr/>
        </p:nvCxnSpPr>
        <p:spPr>
          <a:xfrm flipH="1">
            <a:off x="2133600" y="3695699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362200" y="53340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12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Watershed Delineation with </a:t>
            </a:r>
            <a:br>
              <a:rPr lang="en-US" dirty="0" smtClean="0"/>
            </a:br>
            <a:r>
              <a:rPr lang="en-US" dirty="0" err="1" smtClean="0"/>
              <a:t>TauDEM</a:t>
            </a:r>
            <a:r>
              <a:rPr lang="en-US" dirty="0" smtClean="0"/>
              <a:t> Tools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124200"/>
            <a:ext cx="270197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580502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885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Precipitation 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ArcMap</a:t>
            </a:r>
            <a:r>
              <a:rPr lang="en-US" sz="2800" dirty="0" smtClean="0"/>
              <a:t> and R used to </a:t>
            </a:r>
            <a:r>
              <a:rPr lang="en-US" sz="2800" dirty="0" smtClean="0"/>
              <a:t>extract PRISM </a:t>
            </a:r>
            <a:r>
              <a:rPr lang="en-US" sz="2800" dirty="0" smtClean="0"/>
              <a:t>Data (Oregon State University).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43200"/>
            <a:ext cx="5337376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50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Runoff </a:t>
            </a:r>
            <a:r>
              <a:rPr lang="en-US" dirty="0" smtClean="0"/>
              <a:t>Ratio </a:t>
            </a:r>
            <a:r>
              <a:rPr lang="en-US" dirty="0" smtClean="0"/>
              <a:t>Calculations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</a:t>
            </a:r>
            <a:r>
              <a:rPr lang="en-US" sz="3600" dirty="0" smtClean="0"/>
              <a:t> </a:t>
            </a:r>
            <a:r>
              <a:rPr lang="en-US" sz="3600" dirty="0" smtClean="0"/>
              <a:t>= q/P</a:t>
            </a:r>
            <a:endParaRPr lang="en-US" sz="3600" dirty="0" smtClean="0"/>
          </a:p>
          <a:p>
            <a:pPr lvl="1"/>
            <a:r>
              <a:rPr lang="en-US" sz="2000" dirty="0" smtClean="0"/>
              <a:t>Where </a:t>
            </a:r>
            <a:r>
              <a:rPr lang="en-US" sz="2000" dirty="0" smtClean="0"/>
              <a:t>r= </a:t>
            </a:r>
            <a:r>
              <a:rPr lang="en-US" sz="2000" dirty="0" smtClean="0"/>
              <a:t>runoff </a:t>
            </a:r>
            <a:r>
              <a:rPr lang="en-US" sz="2000" dirty="0" smtClean="0"/>
              <a:t>ratio </a:t>
            </a:r>
            <a:r>
              <a:rPr lang="en-US" sz="2000" dirty="0" smtClean="0"/>
              <a:t>(dimensionless)</a:t>
            </a:r>
          </a:p>
          <a:p>
            <a:pPr lvl="1"/>
            <a:r>
              <a:rPr lang="en-US" sz="2000" dirty="0" smtClean="0"/>
              <a:t>q= Q/A, where Q=average </a:t>
            </a:r>
            <a:r>
              <a:rPr lang="en-US" sz="2000" dirty="0" err="1" smtClean="0"/>
              <a:t>streamflow</a:t>
            </a:r>
            <a:r>
              <a:rPr lang="en-US" sz="2000" dirty="0" smtClean="0"/>
              <a:t> in cubic feet/year and area in cubic feet.</a:t>
            </a:r>
          </a:p>
          <a:p>
            <a:pPr lvl="1"/>
            <a:r>
              <a:rPr lang="en-US" sz="2000" dirty="0" smtClean="0"/>
              <a:t>P=Average precipitation in feet/year.</a:t>
            </a:r>
            <a:endParaRPr lang="en-US" sz="2800" dirty="0" smtClean="0"/>
          </a:p>
          <a:p>
            <a:pPr marL="514350" indent="-457200"/>
            <a:endParaRPr lang="en-US" sz="2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Streamflow</a:t>
            </a:r>
            <a:r>
              <a:rPr lang="en-US" dirty="0" smtClean="0"/>
              <a:t> Upstream and Downstream of Reservoir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9000"/>
            <a:ext cx="3365603" cy="1769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76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Runoff Ratio Comparison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811151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162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161</Words>
  <Application>Microsoft Office PowerPoint</Application>
  <PresentationFormat>On-screen Show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Comparison of Streamflow and Precipitation in the Provo River Watershed</vt:lpstr>
      <vt:lpstr>Objective and Location</vt:lpstr>
      <vt:lpstr>Analysis Steps</vt:lpstr>
      <vt:lpstr>Streamgages</vt:lpstr>
      <vt:lpstr>Watershed Delineation with TauDEM Tools</vt:lpstr>
      <vt:lpstr>Watershed Delineation with  TauDEM Tools</vt:lpstr>
      <vt:lpstr>Precipitation Data</vt:lpstr>
      <vt:lpstr>Runoff Ratio Calculations</vt:lpstr>
      <vt:lpstr>Runoff Ratio Comparison</vt:lpstr>
      <vt:lpstr>Conclusions</vt:lpstr>
      <vt:lpstr>Sources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of Streamflow and Precipitation in the Provo River Watershed</dc:title>
  <dc:creator>labuser</dc:creator>
  <cp:lastModifiedBy>labuser</cp:lastModifiedBy>
  <cp:revision>43</cp:revision>
  <cp:lastPrinted>2012-11-29T04:10:47Z</cp:lastPrinted>
  <dcterms:created xsi:type="dcterms:W3CDTF">2012-11-28T02:26:54Z</dcterms:created>
  <dcterms:modified xsi:type="dcterms:W3CDTF">2012-11-29T18:04:18Z</dcterms:modified>
</cp:coreProperties>
</file>