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</p:sldMasterIdLst>
  <p:notesMasterIdLst>
    <p:notesMasterId r:id="rId21"/>
  </p:notesMasterIdLst>
  <p:sldIdLst>
    <p:sldId id="256" r:id="rId2"/>
    <p:sldId id="257" r:id="rId3"/>
    <p:sldId id="258" r:id="rId4"/>
    <p:sldId id="260" r:id="rId5"/>
    <p:sldId id="263" r:id="rId6"/>
    <p:sldId id="264" r:id="rId7"/>
    <p:sldId id="265" r:id="rId8"/>
    <p:sldId id="266" r:id="rId9"/>
    <p:sldId id="267" r:id="rId10"/>
    <p:sldId id="270" r:id="rId11"/>
    <p:sldId id="268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99CC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13" autoAdjust="0"/>
    <p:restoredTop sz="94622" autoAdjust="0"/>
  </p:normalViewPr>
  <p:slideViewPr>
    <p:cSldViewPr>
      <p:cViewPr>
        <p:scale>
          <a:sx n="100" d="100"/>
          <a:sy n="100" d="100"/>
        </p:scale>
        <p:origin x="-1530" y="-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09B64B-1CFC-4E44-A7BF-104A65891191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</dgm:pt>
    <dgm:pt modelId="{0D9B8E2D-57BD-4B84-BDD9-ACD78864DE60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Iterate over time steps</a:t>
          </a:r>
        </a:p>
      </dgm:t>
    </dgm:pt>
    <dgm:pt modelId="{62DE11E4-191A-4F20-87F4-4901670E8D84}" type="parTrans" cxnId="{AE60F3B6-41FA-455B-961E-3D93DA982B9B}">
      <dgm:prSet/>
      <dgm:spPr/>
      <dgm:t>
        <a:bodyPr/>
        <a:lstStyle/>
        <a:p>
          <a:endParaRPr lang="en-US"/>
        </a:p>
      </dgm:t>
    </dgm:pt>
    <dgm:pt modelId="{D3B1DBF9-FD08-4157-803C-B41315B13A40}" type="sibTrans" cxnId="{AE60F3B6-41FA-455B-961E-3D93DA982B9B}">
      <dgm:prSet/>
      <dgm:spPr/>
      <dgm:t>
        <a:bodyPr/>
        <a:lstStyle/>
        <a:p>
          <a:endParaRPr lang="en-US"/>
        </a:p>
      </dgm:t>
    </dgm:pt>
    <dgm:pt modelId="{725A2B0D-27C6-48F0-AB80-0A4B335497A8}">
      <dgm:prSet/>
      <dgm:spPr/>
      <dgm:t>
        <a:bodyPr/>
        <a:lstStyle/>
        <a:p>
          <a:pPr marL="0" marR="0" lvl="0" indent="0" algn="l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Formulate the time query and increment</a:t>
          </a:r>
        </a:p>
        <a:p>
          <a:pPr marL="0" marR="0" lvl="0" indent="0" algn="l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 the time by the timeStepInterval</a:t>
          </a:r>
        </a:p>
      </dgm:t>
    </dgm:pt>
    <dgm:pt modelId="{6AAEC8B2-AE83-4AB6-BD1D-B306494F5774}" type="parTrans" cxnId="{E3BF565F-7DAA-4BE2-B65E-75BDE0039200}">
      <dgm:prSet/>
      <dgm:spPr/>
      <dgm:t>
        <a:bodyPr/>
        <a:lstStyle/>
        <a:p>
          <a:endParaRPr lang="en-US"/>
        </a:p>
      </dgm:t>
    </dgm:pt>
    <dgm:pt modelId="{E737C329-EAF2-4AAC-A0B9-D6227FA13F05}" type="sibTrans" cxnId="{E3BF565F-7DAA-4BE2-B65E-75BDE0039200}">
      <dgm:prSet/>
      <dgm:spPr/>
      <dgm:t>
        <a:bodyPr/>
        <a:lstStyle/>
        <a:p>
          <a:endParaRPr lang="en-US"/>
        </a:p>
      </dgm:t>
    </dgm:pt>
    <dgm:pt modelId="{B948846D-E37B-4DB0-9BA5-A93D15EFD899}">
      <dgm:prSet/>
      <dgm:spPr/>
      <dgm:t>
        <a:bodyPr/>
        <a:lstStyle/>
        <a:p>
          <a:pPr marL="0" marR="0" lvl="0" indent="0" algn="l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Create an in-memory feature layer</a:t>
          </a:r>
        </a:p>
      </dgm:t>
    </dgm:pt>
    <dgm:pt modelId="{389EDEC0-D223-4B22-A7D7-15FD39040B3C}" type="parTrans" cxnId="{43F44E9D-E4E5-4A09-BF61-78617B601AE0}">
      <dgm:prSet/>
      <dgm:spPr/>
      <dgm:t>
        <a:bodyPr/>
        <a:lstStyle/>
        <a:p>
          <a:endParaRPr lang="en-US"/>
        </a:p>
      </dgm:t>
    </dgm:pt>
    <dgm:pt modelId="{93998572-B782-4A28-B46C-E5D0581CA630}" type="sibTrans" cxnId="{43F44E9D-E4E5-4A09-BF61-78617B601AE0}">
      <dgm:prSet/>
      <dgm:spPr/>
      <dgm:t>
        <a:bodyPr/>
        <a:lstStyle/>
        <a:p>
          <a:endParaRPr lang="en-US"/>
        </a:p>
      </dgm:t>
    </dgm:pt>
    <dgm:pt modelId="{7A845CF9-99AC-4D23-8FF1-591B78AD98B4}">
      <dgm:prSet/>
      <dgm:spPr/>
      <dgm:t>
        <a:bodyPr/>
        <a:lstStyle/>
        <a:p>
          <a:pPr marL="0" marR="0" lvl="0" indent="0" algn="l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Create an interpolated raster surface</a:t>
          </a:r>
        </a:p>
      </dgm:t>
    </dgm:pt>
    <dgm:pt modelId="{527B378A-32FE-4469-8700-CF738C47D6AD}" type="parTrans" cxnId="{D7DA19D0-CE45-4937-B24B-6840731D2F99}">
      <dgm:prSet/>
      <dgm:spPr/>
      <dgm:t>
        <a:bodyPr/>
        <a:lstStyle/>
        <a:p>
          <a:endParaRPr lang="en-US"/>
        </a:p>
      </dgm:t>
    </dgm:pt>
    <dgm:pt modelId="{B62CE482-CCEE-4A8E-8472-632B24D83A8F}" type="sibTrans" cxnId="{D7DA19D0-CE45-4937-B24B-6840731D2F99}">
      <dgm:prSet/>
      <dgm:spPr/>
      <dgm:t>
        <a:bodyPr/>
        <a:lstStyle/>
        <a:p>
          <a:endParaRPr lang="en-US"/>
        </a:p>
      </dgm:t>
    </dgm:pt>
    <dgm:pt modelId="{160BE7EB-1DA6-465D-985C-0BD73223945A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 interpolation: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Do inverse distance weighted interpolation</a:t>
          </a:r>
        </a:p>
      </dgm:t>
    </dgm:pt>
    <dgm:pt modelId="{4845B55D-BE1F-4A2B-90BC-4EE6FE68E347}" type="parTrans" cxnId="{37156C7F-54D5-4F00-9314-FDA31B502054}">
      <dgm:prSet/>
      <dgm:spPr/>
      <dgm:t>
        <a:bodyPr/>
        <a:lstStyle/>
        <a:p>
          <a:endParaRPr lang="en-US"/>
        </a:p>
      </dgm:t>
    </dgm:pt>
    <dgm:pt modelId="{5FB3D390-C93F-4AD8-A545-FAB0C385C16B}" type="sibTrans" cxnId="{37156C7F-54D5-4F00-9314-FDA31B502054}">
      <dgm:prSet/>
      <dgm:spPr/>
      <dgm:t>
        <a:bodyPr/>
        <a:lstStyle/>
        <a:p>
          <a:endParaRPr lang="en-US"/>
        </a:p>
      </dgm:t>
    </dgm:pt>
    <dgm:pt modelId="{A54F5435-B4D6-45BF-8B31-142FB2E52157}" type="pres">
      <dgm:prSet presAssocID="{0309B64B-1CFC-4E44-A7BF-104A6589119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4F59416-1F6E-4938-9E6C-31498C039933}" type="pres">
      <dgm:prSet presAssocID="{0D9B8E2D-57BD-4B84-BDD9-ACD78864DE60}" presName="hierRoot1" presStyleCnt="0"/>
      <dgm:spPr/>
    </dgm:pt>
    <dgm:pt modelId="{4F99634F-7F0A-442D-AC97-B778CB7F54D3}" type="pres">
      <dgm:prSet presAssocID="{0D9B8E2D-57BD-4B84-BDD9-ACD78864DE60}" presName="composite" presStyleCnt="0"/>
      <dgm:spPr/>
    </dgm:pt>
    <dgm:pt modelId="{36CDE944-CDDE-4103-B68C-EFC22DDB5F8A}" type="pres">
      <dgm:prSet presAssocID="{0D9B8E2D-57BD-4B84-BDD9-ACD78864DE60}" presName="background" presStyleLbl="node0" presStyleIdx="0" presStyleCnt="1"/>
      <dgm:spPr/>
    </dgm:pt>
    <dgm:pt modelId="{666FFF4E-3FF4-498E-87E9-20637AFF7953}" type="pres">
      <dgm:prSet presAssocID="{0D9B8E2D-57BD-4B84-BDD9-ACD78864DE60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1FFDD82-B0A0-4D06-9DC1-033FF2588986}" type="pres">
      <dgm:prSet presAssocID="{0D9B8E2D-57BD-4B84-BDD9-ACD78864DE60}" presName="hierChild2" presStyleCnt="0"/>
      <dgm:spPr/>
    </dgm:pt>
    <dgm:pt modelId="{B9809F2B-7AC9-4CAE-9E69-4C37DFFC22B9}" type="pres">
      <dgm:prSet presAssocID="{6AAEC8B2-AE83-4AB6-BD1D-B306494F5774}" presName="Name10" presStyleLbl="parChTrans1D2" presStyleIdx="0" presStyleCnt="3"/>
      <dgm:spPr/>
      <dgm:t>
        <a:bodyPr/>
        <a:lstStyle/>
        <a:p>
          <a:endParaRPr lang="en-US"/>
        </a:p>
      </dgm:t>
    </dgm:pt>
    <dgm:pt modelId="{C2F01ABC-70B6-4CA4-ABA9-AFED8A55CB5A}" type="pres">
      <dgm:prSet presAssocID="{725A2B0D-27C6-48F0-AB80-0A4B335497A8}" presName="hierRoot2" presStyleCnt="0"/>
      <dgm:spPr/>
    </dgm:pt>
    <dgm:pt modelId="{19E94A99-D2DE-4196-A519-3D2EFFB66776}" type="pres">
      <dgm:prSet presAssocID="{725A2B0D-27C6-48F0-AB80-0A4B335497A8}" presName="composite2" presStyleCnt="0"/>
      <dgm:spPr/>
    </dgm:pt>
    <dgm:pt modelId="{5FCF7C63-B34F-4FF3-9782-2A609990EED5}" type="pres">
      <dgm:prSet presAssocID="{725A2B0D-27C6-48F0-AB80-0A4B335497A8}" presName="background2" presStyleLbl="node2" presStyleIdx="0" presStyleCnt="3"/>
      <dgm:spPr/>
    </dgm:pt>
    <dgm:pt modelId="{0DBFDB83-FCD2-438C-AF45-1BEB713F1926}" type="pres">
      <dgm:prSet presAssocID="{725A2B0D-27C6-48F0-AB80-0A4B335497A8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035D45E-42AA-4BC8-B9A6-876A89FB7C07}" type="pres">
      <dgm:prSet presAssocID="{725A2B0D-27C6-48F0-AB80-0A4B335497A8}" presName="hierChild3" presStyleCnt="0"/>
      <dgm:spPr/>
    </dgm:pt>
    <dgm:pt modelId="{91004BE2-5982-4240-AA76-EC03E34623A4}" type="pres">
      <dgm:prSet presAssocID="{389EDEC0-D223-4B22-A7D7-15FD39040B3C}" presName="Name10" presStyleLbl="parChTrans1D2" presStyleIdx="1" presStyleCnt="3"/>
      <dgm:spPr/>
      <dgm:t>
        <a:bodyPr/>
        <a:lstStyle/>
        <a:p>
          <a:endParaRPr lang="en-US"/>
        </a:p>
      </dgm:t>
    </dgm:pt>
    <dgm:pt modelId="{58537873-CC2C-4CDD-9D73-34011DDFBF3A}" type="pres">
      <dgm:prSet presAssocID="{B948846D-E37B-4DB0-9BA5-A93D15EFD899}" presName="hierRoot2" presStyleCnt="0"/>
      <dgm:spPr/>
    </dgm:pt>
    <dgm:pt modelId="{CA6775E7-06DF-4D42-B402-0D8730B5604B}" type="pres">
      <dgm:prSet presAssocID="{B948846D-E37B-4DB0-9BA5-A93D15EFD899}" presName="composite2" presStyleCnt="0"/>
      <dgm:spPr/>
    </dgm:pt>
    <dgm:pt modelId="{4B0EBB29-2633-4BEF-9F8B-F7C4B69047C1}" type="pres">
      <dgm:prSet presAssocID="{B948846D-E37B-4DB0-9BA5-A93D15EFD899}" presName="background2" presStyleLbl="node2" presStyleIdx="1" presStyleCnt="3"/>
      <dgm:spPr/>
    </dgm:pt>
    <dgm:pt modelId="{2AADF999-B199-469F-B1D4-98BBEFD1352C}" type="pres">
      <dgm:prSet presAssocID="{B948846D-E37B-4DB0-9BA5-A93D15EFD899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1B98EFB-9183-4984-9F1E-D9B964705772}" type="pres">
      <dgm:prSet presAssocID="{B948846D-E37B-4DB0-9BA5-A93D15EFD899}" presName="hierChild3" presStyleCnt="0"/>
      <dgm:spPr/>
    </dgm:pt>
    <dgm:pt modelId="{AEEB5422-07A1-4422-B2D6-DC12292D26DA}" type="pres">
      <dgm:prSet presAssocID="{527B378A-32FE-4469-8700-CF738C47D6AD}" presName="Name10" presStyleLbl="parChTrans1D2" presStyleIdx="2" presStyleCnt="3"/>
      <dgm:spPr/>
      <dgm:t>
        <a:bodyPr/>
        <a:lstStyle/>
        <a:p>
          <a:endParaRPr lang="en-US"/>
        </a:p>
      </dgm:t>
    </dgm:pt>
    <dgm:pt modelId="{FC0974D5-D4DD-4FCA-B922-74E7B3344DD9}" type="pres">
      <dgm:prSet presAssocID="{7A845CF9-99AC-4D23-8FF1-591B78AD98B4}" presName="hierRoot2" presStyleCnt="0"/>
      <dgm:spPr/>
    </dgm:pt>
    <dgm:pt modelId="{62C04EA5-6C66-4012-B666-1645433A5002}" type="pres">
      <dgm:prSet presAssocID="{7A845CF9-99AC-4D23-8FF1-591B78AD98B4}" presName="composite2" presStyleCnt="0"/>
      <dgm:spPr/>
    </dgm:pt>
    <dgm:pt modelId="{C5289D3E-B59E-4723-B070-BC5D6AAC2EA5}" type="pres">
      <dgm:prSet presAssocID="{7A845CF9-99AC-4D23-8FF1-591B78AD98B4}" presName="background2" presStyleLbl="node2" presStyleIdx="2" presStyleCnt="3"/>
      <dgm:spPr/>
    </dgm:pt>
    <dgm:pt modelId="{20E657B6-5EBB-4861-9FCC-BD75CCFDEC88}" type="pres">
      <dgm:prSet presAssocID="{7A845CF9-99AC-4D23-8FF1-591B78AD98B4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25FFA28-9FF8-4D96-A8FD-AB3C85DD54A7}" type="pres">
      <dgm:prSet presAssocID="{7A845CF9-99AC-4D23-8FF1-591B78AD98B4}" presName="hierChild3" presStyleCnt="0"/>
      <dgm:spPr/>
    </dgm:pt>
    <dgm:pt modelId="{693F0401-CD9A-413A-AA25-5929520CA25A}" type="pres">
      <dgm:prSet presAssocID="{4845B55D-BE1F-4A2B-90BC-4EE6FE68E347}" presName="Name17" presStyleLbl="parChTrans1D3" presStyleIdx="0" presStyleCnt="1"/>
      <dgm:spPr/>
      <dgm:t>
        <a:bodyPr/>
        <a:lstStyle/>
        <a:p>
          <a:endParaRPr lang="en-US"/>
        </a:p>
      </dgm:t>
    </dgm:pt>
    <dgm:pt modelId="{5C211228-6813-4B10-A400-1E1866A88FC2}" type="pres">
      <dgm:prSet presAssocID="{160BE7EB-1DA6-465D-985C-0BD73223945A}" presName="hierRoot3" presStyleCnt="0"/>
      <dgm:spPr/>
    </dgm:pt>
    <dgm:pt modelId="{D8853047-C31E-403B-BA33-C311F925DB07}" type="pres">
      <dgm:prSet presAssocID="{160BE7EB-1DA6-465D-985C-0BD73223945A}" presName="composite3" presStyleCnt="0"/>
      <dgm:spPr/>
    </dgm:pt>
    <dgm:pt modelId="{824A2E68-48FB-4430-B83B-E70F31553A03}" type="pres">
      <dgm:prSet presAssocID="{160BE7EB-1DA6-465D-985C-0BD73223945A}" presName="background3" presStyleLbl="node3" presStyleIdx="0" presStyleCnt="1"/>
      <dgm:spPr/>
    </dgm:pt>
    <dgm:pt modelId="{EB1807DC-B713-445A-AF10-D46CFC039C42}" type="pres">
      <dgm:prSet presAssocID="{160BE7EB-1DA6-465D-985C-0BD73223945A}" presName="text3" presStyleLbl="fgAcc3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71240DA-A9E9-4F61-BEA4-075C7D61B980}" type="pres">
      <dgm:prSet presAssocID="{160BE7EB-1DA6-465D-985C-0BD73223945A}" presName="hierChild4" presStyleCnt="0"/>
      <dgm:spPr/>
    </dgm:pt>
  </dgm:ptLst>
  <dgm:cxnLst>
    <dgm:cxn modelId="{37156C7F-54D5-4F00-9314-FDA31B502054}" srcId="{7A845CF9-99AC-4D23-8FF1-591B78AD98B4}" destId="{160BE7EB-1DA6-465D-985C-0BD73223945A}" srcOrd="0" destOrd="0" parTransId="{4845B55D-BE1F-4A2B-90BC-4EE6FE68E347}" sibTransId="{5FB3D390-C93F-4AD8-A545-FAB0C385C16B}"/>
    <dgm:cxn modelId="{00BFB51B-1E4F-4D69-83FD-8F3C869EF6A2}" type="presOf" srcId="{B948846D-E37B-4DB0-9BA5-A93D15EFD899}" destId="{2AADF999-B199-469F-B1D4-98BBEFD1352C}" srcOrd="0" destOrd="0" presId="urn:microsoft.com/office/officeart/2005/8/layout/hierarchy1"/>
    <dgm:cxn modelId="{6B07A105-7F16-44BA-9C0F-DCA0936A034C}" type="presOf" srcId="{0309B64B-1CFC-4E44-A7BF-104A65891191}" destId="{A54F5435-B4D6-45BF-8B31-142FB2E52157}" srcOrd="0" destOrd="0" presId="urn:microsoft.com/office/officeart/2005/8/layout/hierarchy1"/>
    <dgm:cxn modelId="{FFF88D0B-D86D-45B8-BE59-A89078D7E2C9}" type="presOf" srcId="{725A2B0D-27C6-48F0-AB80-0A4B335497A8}" destId="{0DBFDB83-FCD2-438C-AF45-1BEB713F1926}" srcOrd="0" destOrd="0" presId="urn:microsoft.com/office/officeart/2005/8/layout/hierarchy1"/>
    <dgm:cxn modelId="{43F44E9D-E4E5-4A09-BF61-78617B601AE0}" srcId="{0D9B8E2D-57BD-4B84-BDD9-ACD78864DE60}" destId="{B948846D-E37B-4DB0-9BA5-A93D15EFD899}" srcOrd="1" destOrd="0" parTransId="{389EDEC0-D223-4B22-A7D7-15FD39040B3C}" sibTransId="{93998572-B782-4A28-B46C-E5D0581CA630}"/>
    <dgm:cxn modelId="{9B74F95E-814F-4E07-B8C3-8EBD9258F4A3}" type="presOf" srcId="{6AAEC8B2-AE83-4AB6-BD1D-B306494F5774}" destId="{B9809F2B-7AC9-4CAE-9E69-4C37DFFC22B9}" srcOrd="0" destOrd="0" presId="urn:microsoft.com/office/officeart/2005/8/layout/hierarchy1"/>
    <dgm:cxn modelId="{8FD33B9B-CD22-4A5D-821D-3C52062173D4}" type="presOf" srcId="{527B378A-32FE-4469-8700-CF738C47D6AD}" destId="{AEEB5422-07A1-4422-B2D6-DC12292D26DA}" srcOrd="0" destOrd="0" presId="urn:microsoft.com/office/officeart/2005/8/layout/hierarchy1"/>
    <dgm:cxn modelId="{AEAC883E-B20D-431B-8AA4-A783706614F3}" type="presOf" srcId="{4845B55D-BE1F-4A2B-90BC-4EE6FE68E347}" destId="{693F0401-CD9A-413A-AA25-5929520CA25A}" srcOrd="0" destOrd="0" presId="urn:microsoft.com/office/officeart/2005/8/layout/hierarchy1"/>
    <dgm:cxn modelId="{F5EDE581-AE3E-4E72-8BDF-45A2C58B2E85}" type="presOf" srcId="{389EDEC0-D223-4B22-A7D7-15FD39040B3C}" destId="{91004BE2-5982-4240-AA76-EC03E34623A4}" srcOrd="0" destOrd="0" presId="urn:microsoft.com/office/officeart/2005/8/layout/hierarchy1"/>
    <dgm:cxn modelId="{4B0F5523-83B6-422C-A56A-D09089714596}" type="presOf" srcId="{160BE7EB-1DA6-465D-985C-0BD73223945A}" destId="{EB1807DC-B713-445A-AF10-D46CFC039C42}" srcOrd="0" destOrd="0" presId="urn:microsoft.com/office/officeart/2005/8/layout/hierarchy1"/>
    <dgm:cxn modelId="{4C2A53C6-99FF-46D0-A183-B9313E950278}" type="presOf" srcId="{7A845CF9-99AC-4D23-8FF1-591B78AD98B4}" destId="{20E657B6-5EBB-4861-9FCC-BD75CCFDEC88}" srcOrd="0" destOrd="0" presId="urn:microsoft.com/office/officeart/2005/8/layout/hierarchy1"/>
    <dgm:cxn modelId="{D7DA19D0-CE45-4937-B24B-6840731D2F99}" srcId="{0D9B8E2D-57BD-4B84-BDD9-ACD78864DE60}" destId="{7A845CF9-99AC-4D23-8FF1-591B78AD98B4}" srcOrd="2" destOrd="0" parTransId="{527B378A-32FE-4469-8700-CF738C47D6AD}" sibTransId="{B62CE482-CCEE-4A8E-8472-632B24D83A8F}"/>
    <dgm:cxn modelId="{AE60F3B6-41FA-455B-961E-3D93DA982B9B}" srcId="{0309B64B-1CFC-4E44-A7BF-104A65891191}" destId="{0D9B8E2D-57BD-4B84-BDD9-ACD78864DE60}" srcOrd="0" destOrd="0" parTransId="{62DE11E4-191A-4F20-87F4-4901670E8D84}" sibTransId="{D3B1DBF9-FD08-4157-803C-B41315B13A40}"/>
    <dgm:cxn modelId="{5768A9DD-A137-4F97-B94C-4E39836F29EE}" type="presOf" srcId="{0D9B8E2D-57BD-4B84-BDD9-ACD78864DE60}" destId="{666FFF4E-3FF4-498E-87E9-20637AFF7953}" srcOrd="0" destOrd="0" presId="urn:microsoft.com/office/officeart/2005/8/layout/hierarchy1"/>
    <dgm:cxn modelId="{E3BF565F-7DAA-4BE2-B65E-75BDE0039200}" srcId="{0D9B8E2D-57BD-4B84-BDD9-ACD78864DE60}" destId="{725A2B0D-27C6-48F0-AB80-0A4B335497A8}" srcOrd="0" destOrd="0" parTransId="{6AAEC8B2-AE83-4AB6-BD1D-B306494F5774}" sibTransId="{E737C329-EAF2-4AAC-A0B9-D6227FA13F05}"/>
    <dgm:cxn modelId="{702A3D93-C0F6-4EEE-976A-8C14E1F1DDD0}" type="presParOf" srcId="{A54F5435-B4D6-45BF-8B31-142FB2E52157}" destId="{24F59416-1F6E-4938-9E6C-31498C039933}" srcOrd="0" destOrd="0" presId="urn:microsoft.com/office/officeart/2005/8/layout/hierarchy1"/>
    <dgm:cxn modelId="{03B5C08C-F524-4A11-AFD0-019281C3D5F3}" type="presParOf" srcId="{24F59416-1F6E-4938-9E6C-31498C039933}" destId="{4F99634F-7F0A-442D-AC97-B778CB7F54D3}" srcOrd="0" destOrd="0" presId="urn:microsoft.com/office/officeart/2005/8/layout/hierarchy1"/>
    <dgm:cxn modelId="{416527B5-D2C2-463A-B396-DDF59864B2B1}" type="presParOf" srcId="{4F99634F-7F0A-442D-AC97-B778CB7F54D3}" destId="{36CDE944-CDDE-4103-B68C-EFC22DDB5F8A}" srcOrd="0" destOrd="0" presId="urn:microsoft.com/office/officeart/2005/8/layout/hierarchy1"/>
    <dgm:cxn modelId="{72E195FD-ECB2-4F86-A655-D8F45D9F9561}" type="presParOf" srcId="{4F99634F-7F0A-442D-AC97-B778CB7F54D3}" destId="{666FFF4E-3FF4-498E-87E9-20637AFF7953}" srcOrd="1" destOrd="0" presId="urn:microsoft.com/office/officeart/2005/8/layout/hierarchy1"/>
    <dgm:cxn modelId="{87D5C0A1-0F40-4018-A59B-3552CF82B349}" type="presParOf" srcId="{24F59416-1F6E-4938-9E6C-31498C039933}" destId="{91FFDD82-B0A0-4D06-9DC1-033FF2588986}" srcOrd="1" destOrd="0" presId="urn:microsoft.com/office/officeart/2005/8/layout/hierarchy1"/>
    <dgm:cxn modelId="{B9C963E2-27F9-4F60-94A9-00DF692694E7}" type="presParOf" srcId="{91FFDD82-B0A0-4D06-9DC1-033FF2588986}" destId="{B9809F2B-7AC9-4CAE-9E69-4C37DFFC22B9}" srcOrd="0" destOrd="0" presId="urn:microsoft.com/office/officeart/2005/8/layout/hierarchy1"/>
    <dgm:cxn modelId="{10506FE6-E169-4CA3-927A-155490CFCB6D}" type="presParOf" srcId="{91FFDD82-B0A0-4D06-9DC1-033FF2588986}" destId="{C2F01ABC-70B6-4CA4-ABA9-AFED8A55CB5A}" srcOrd="1" destOrd="0" presId="urn:microsoft.com/office/officeart/2005/8/layout/hierarchy1"/>
    <dgm:cxn modelId="{3D2D8E03-81E1-464F-9F29-8B6BB3632F1F}" type="presParOf" srcId="{C2F01ABC-70B6-4CA4-ABA9-AFED8A55CB5A}" destId="{19E94A99-D2DE-4196-A519-3D2EFFB66776}" srcOrd="0" destOrd="0" presId="urn:microsoft.com/office/officeart/2005/8/layout/hierarchy1"/>
    <dgm:cxn modelId="{3CB3748F-F9FA-4948-B0E5-F69CCF7344E4}" type="presParOf" srcId="{19E94A99-D2DE-4196-A519-3D2EFFB66776}" destId="{5FCF7C63-B34F-4FF3-9782-2A609990EED5}" srcOrd="0" destOrd="0" presId="urn:microsoft.com/office/officeart/2005/8/layout/hierarchy1"/>
    <dgm:cxn modelId="{10CEB542-9579-4C8A-87FD-C7477D3C9B69}" type="presParOf" srcId="{19E94A99-D2DE-4196-A519-3D2EFFB66776}" destId="{0DBFDB83-FCD2-438C-AF45-1BEB713F1926}" srcOrd="1" destOrd="0" presId="urn:microsoft.com/office/officeart/2005/8/layout/hierarchy1"/>
    <dgm:cxn modelId="{41DE4A39-AA9E-434E-B4A3-9F1861F4E73A}" type="presParOf" srcId="{C2F01ABC-70B6-4CA4-ABA9-AFED8A55CB5A}" destId="{8035D45E-42AA-4BC8-B9A6-876A89FB7C07}" srcOrd="1" destOrd="0" presId="urn:microsoft.com/office/officeart/2005/8/layout/hierarchy1"/>
    <dgm:cxn modelId="{98525455-6F1E-434A-B64A-6BAF7730C826}" type="presParOf" srcId="{91FFDD82-B0A0-4D06-9DC1-033FF2588986}" destId="{91004BE2-5982-4240-AA76-EC03E34623A4}" srcOrd="2" destOrd="0" presId="urn:microsoft.com/office/officeart/2005/8/layout/hierarchy1"/>
    <dgm:cxn modelId="{9313B8DA-9B13-4526-9304-937742FF4E54}" type="presParOf" srcId="{91FFDD82-B0A0-4D06-9DC1-033FF2588986}" destId="{58537873-CC2C-4CDD-9D73-34011DDFBF3A}" srcOrd="3" destOrd="0" presId="urn:microsoft.com/office/officeart/2005/8/layout/hierarchy1"/>
    <dgm:cxn modelId="{AFF9D17F-769A-4869-9F4A-8E264AB34E83}" type="presParOf" srcId="{58537873-CC2C-4CDD-9D73-34011DDFBF3A}" destId="{CA6775E7-06DF-4D42-B402-0D8730B5604B}" srcOrd="0" destOrd="0" presId="urn:microsoft.com/office/officeart/2005/8/layout/hierarchy1"/>
    <dgm:cxn modelId="{7E1CBD87-2A55-4377-A061-7CB71697B38D}" type="presParOf" srcId="{CA6775E7-06DF-4D42-B402-0D8730B5604B}" destId="{4B0EBB29-2633-4BEF-9F8B-F7C4B69047C1}" srcOrd="0" destOrd="0" presId="urn:microsoft.com/office/officeart/2005/8/layout/hierarchy1"/>
    <dgm:cxn modelId="{29041687-0564-45C4-ABA9-A0B12E5E35AC}" type="presParOf" srcId="{CA6775E7-06DF-4D42-B402-0D8730B5604B}" destId="{2AADF999-B199-469F-B1D4-98BBEFD1352C}" srcOrd="1" destOrd="0" presId="urn:microsoft.com/office/officeart/2005/8/layout/hierarchy1"/>
    <dgm:cxn modelId="{AC2289ED-FE05-4E10-97D0-0AF2AAB212AD}" type="presParOf" srcId="{58537873-CC2C-4CDD-9D73-34011DDFBF3A}" destId="{E1B98EFB-9183-4984-9F1E-D9B964705772}" srcOrd="1" destOrd="0" presId="urn:microsoft.com/office/officeart/2005/8/layout/hierarchy1"/>
    <dgm:cxn modelId="{C7EB5239-CBB2-44D6-947A-40D0A382C233}" type="presParOf" srcId="{91FFDD82-B0A0-4D06-9DC1-033FF2588986}" destId="{AEEB5422-07A1-4422-B2D6-DC12292D26DA}" srcOrd="4" destOrd="0" presId="urn:microsoft.com/office/officeart/2005/8/layout/hierarchy1"/>
    <dgm:cxn modelId="{54C3DAA1-8334-4E76-AF12-4072240DC85E}" type="presParOf" srcId="{91FFDD82-B0A0-4D06-9DC1-033FF2588986}" destId="{FC0974D5-D4DD-4FCA-B922-74E7B3344DD9}" srcOrd="5" destOrd="0" presId="urn:microsoft.com/office/officeart/2005/8/layout/hierarchy1"/>
    <dgm:cxn modelId="{A01D7948-6A7B-4BC1-80C4-808E3F374EA6}" type="presParOf" srcId="{FC0974D5-D4DD-4FCA-B922-74E7B3344DD9}" destId="{62C04EA5-6C66-4012-B666-1645433A5002}" srcOrd="0" destOrd="0" presId="urn:microsoft.com/office/officeart/2005/8/layout/hierarchy1"/>
    <dgm:cxn modelId="{9ED9D54B-7577-499E-9A61-64C37612F0C6}" type="presParOf" srcId="{62C04EA5-6C66-4012-B666-1645433A5002}" destId="{C5289D3E-B59E-4723-B070-BC5D6AAC2EA5}" srcOrd="0" destOrd="0" presId="urn:microsoft.com/office/officeart/2005/8/layout/hierarchy1"/>
    <dgm:cxn modelId="{C32E943C-9729-46A5-ABB9-C6EB59A854D9}" type="presParOf" srcId="{62C04EA5-6C66-4012-B666-1645433A5002}" destId="{20E657B6-5EBB-4861-9FCC-BD75CCFDEC88}" srcOrd="1" destOrd="0" presId="urn:microsoft.com/office/officeart/2005/8/layout/hierarchy1"/>
    <dgm:cxn modelId="{DA55C92E-C590-4B8C-8159-3EB6E6650959}" type="presParOf" srcId="{FC0974D5-D4DD-4FCA-B922-74E7B3344DD9}" destId="{C25FFA28-9FF8-4D96-A8FD-AB3C85DD54A7}" srcOrd="1" destOrd="0" presId="urn:microsoft.com/office/officeart/2005/8/layout/hierarchy1"/>
    <dgm:cxn modelId="{C2957D11-F09D-4EF1-A321-70781510BFEE}" type="presParOf" srcId="{C25FFA28-9FF8-4D96-A8FD-AB3C85DD54A7}" destId="{693F0401-CD9A-413A-AA25-5929520CA25A}" srcOrd="0" destOrd="0" presId="urn:microsoft.com/office/officeart/2005/8/layout/hierarchy1"/>
    <dgm:cxn modelId="{320CE8C4-D29F-4262-81A0-A2A9F0C32509}" type="presParOf" srcId="{C25FFA28-9FF8-4D96-A8FD-AB3C85DD54A7}" destId="{5C211228-6813-4B10-A400-1E1866A88FC2}" srcOrd="1" destOrd="0" presId="urn:microsoft.com/office/officeart/2005/8/layout/hierarchy1"/>
    <dgm:cxn modelId="{55C8E7F3-26FF-4A1F-AF75-60E3A8A1D03E}" type="presParOf" srcId="{5C211228-6813-4B10-A400-1E1866A88FC2}" destId="{D8853047-C31E-403B-BA33-C311F925DB07}" srcOrd="0" destOrd="0" presId="urn:microsoft.com/office/officeart/2005/8/layout/hierarchy1"/>
    <dgm:cxn modelId="{69DBD67A-9A67-4C7B-8359-E71226EEF15A}" type="presParOf" srcId="{D8853047-C31E-403B-BA33-C311F925DB07}" destId="{824A2E68-48FB-4430-B83B-E70F31553A03}" srcOrd="0" destOrd="0" presId="urn:microsoft.com/office/officeart/2005/8/layout/hierarchy1"/>
    <dgm:cxn modelId="{C9E2AAD8-523B-4B0A-B1DB-F99F7E50FC0A}" type="presParOf" srcId="{D8853047-C31E-403B-BA33-C311F925DB07}" destId="{EB1807DC-B713-445A-AF10-D46CFC039C42}" srcOrd="1" destOrd="0" presId="urn:microsoft.com/office/officeart/2005/8/layout/hierarchy1"/>
    <dgm:cxn modelId="{003D1CBF-CF44-48D2-A3F5-B7257539A8C0}" type="presParOf" srcId="{5C211228-6813-4B10-A400-1E1866A88FC2}" destId="{871240DA-A9E9-4F61-BEA4-075C7D61B98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3F0401-CD9A-413A-AA25-5929520CA25A}">
      <dsp:nvSpPr>
        <dsp:cNvPr id="0" name=""/>
        <dsp:cNvSpPr/>
      </dsp:nvSpPr>
      <dsp:spPr>
        <a:xfrm>
          <a:off x="6689251" y="3507591"/>
          <a:ext cx="91440" cy="65317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5317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EB5422-07A1-4422-B2D6-DC12292D26DA}">
      <dsp:nvSpPr>
        <dsp:cNvPr id="0" name=""/>
        <dsp:cNvSpPr/>
      </dsp:nvSpPr>
      <dsp:spPr>
        <a:xfrm>
          <a:off x="3990029" y="1428298"/>
          <a:ext cx="2744941" cy="6531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5117"/>
              </a:lnTo>
              <a:lnTo>
                <a:pt x="2744941" y="445117"/>
              </a:lnTo>
              <a:lnTo>
                <a:pt x="2744941" y="65317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004BE2-5982-4240-AA76-EC03E34623A4}">
      <dsp:nvSpPr>
        <dsp:cNvPr id="0" name=""/>
        <dsp:cNvSpPr/>
      </dsp:nvSpPr>
      <dsp:spPr>
        <a:xfrm>
          <a:off x="3944309" y="1428298"/>
          <a:ext cx="91440" cy="65317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5317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809F2B-7AC9-4CAE-9E69-4C37DFFC22B9}">
      <dsp:nvSpPr>
        <dsp:cNvPr id="0" name=""/>
        <dsp:cNvSpPr/>
      </dsp:nvSpPr>
      <dsp:spPr>
        <a:xfrm>
          <a:off x="1245088" y="1428298"/>
          <a:ext cx="2744941" cy="653171"/>
        </a:xfrm>
        <a:custGeom>
          <a:avLst/>
          <a:gdLst/>
          <a:ahLst/>
          <a:cxnLst/>
          <a:rect l="0" t="0" r="0" b="0"/>
          <a:pathLst>
            <a:path>
              <a:moveTo>
                <a:pt x="2744941" y="0"/>
              </a:moveTo>
              <a:lnTo>
                <a:pt x="2744941" y="445117"/>
              </a:lnTo>
              <a:lnTo>
                <a:pt x="0" y="445117"/>
              </a:lnTo>
              <a:lnTo>
                <a:pt x="0" y="65317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CDE944-CDDE-4103-B68C-EFC22DDB5F8A}">
      <dsp:nvSpPr>
        <dsp:cNvPr id="0" name=""/>
        <dsp:cNvSpPr/>
      </dsp:nvSpPr>
      <dsp:spPr>
        <a:xfrm>
          <a:off x="2867099" y="2177"/>
          <a:ext cx="2245861" cy="14261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6FFF4E-3FF4-498E-87E9-20637AFF7953}">
      <dsp:nvSpPr>
        <dsp:cNvPr id="0" name=""/>
        <dsp:cNvSpPr/>
      </dsp:nvSpPr>
      <dsp:spPr>
        <a:xfrm>
          <a:off x="3116639" y="239240"/>
          <a:ext cx="2245861" cy="14261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7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Iterate over time steps</a:t>
          </a:r>
        </a:p>
      </dsp:txBody>
      <dsp:txXfrm>
        <a:off x="3158409" y="281010"/>
        <a:ext cx="2162321" cy="1342581"/>
      </dsp:txXfrm>
    </dsp:sp>
    <dsp:sp modelId="{5FCF7C63-B34F-4FF3-9782-2A609990EED5}">
      <dsp:nvSpPr>
        <dsp:cNvPr id="0" name=""/>
        <dsp:cNvSpPr/>
      </dsp:nvSpPr>
      <dsp:spPr>
        <a:xfrm>
          <a:off x="122158" y="2081470"/>
          <a:ext cx="2245861" cy="14261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BFDB83-FCD2-438C-AF45-1BEB713F1926}">
      <dsp:nvSpPr>
        <dsp:cNvPr id="0" name=""/>
        <dsp:cNvSpPr/>
      </dsp:nvSpPr>
      <dsp:spPr>
        <a:xfrm>
          <a:off x="371698" y="2318533"/>
          <a:ext cx="2245861" cy="14261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marR="0" lvl="0" indent="0" algn="l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7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Formulate the time query and increment</a:t>
          </a:r>
        </a:p>
        <a:p>
          <a:pPr marL="0" marR="0" lvl="0" indent="0" algn="l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7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 the time by the timeStepInterval</a:t>
          </a:r>
        </a:p>
      </dsp:txBody>
      <dsp:txXfrm>
        <a:off x="413468" y="2360303"/>
        <a:ext cx="2162321" cy="1342581"/>
      </dsp:txXfrm>
    </dsp:sp>
    <dsp:sp modelId="{4B0EBB29-2633-4BEF-9F8B-F7C4B69047C1}">
      <dsp:nvSpPr>
        <dsp:cNvPr id="0" name=""/>
        <dsp:cNvSpPr/>
      </dsp:nvSpPr>
      <dsp:spPr>
        <a:xfrm>
          <a:off x="2867099" y="2081470"/>
          <a:ext cx="2245861" cy="14261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ADF999-B199-469F-B1D4-98BBEFD1352C}">
      <dsp:nvSpPr>
        <dsp:cNvPr id="0" name=""/>
        <dsp:cNvSpPr/>
      </dsp:nvSpPr>
      <dsp:spPr>
        <a:xfrm>
          <a:off x="3116639" y="2318533"/>
          <a:ext cx="2245861" cy="14261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marR="0" lvl="0" indent="0" algn="l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7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Create an in-memory feature layer</a:t>
          </a:r>
        </a:p>
      </dsp:txBody>
      <dsp:txXfrm>
        <a:off x="3158409" y="2360303"/>
        <a:ext cx="2162321" cy="1342581"/>
      </dsp:txXfrm>
    </dsp:sp>
    <dsp:sp modelId="{C5289D3E-B59E-4723-B070-BC5D6AAC2EA5}">
      <dsp:nvSpPr>
        <dsp:cNvPr id="0" name=""/>
        <dsp:cNvSpPr/>
      </dsp:nvSpPr>
      <dsp:spPr>
        <a:xfrm>
          <a:off x="5612040" y="2081470"/>
          <a:ext cx="2245861" cy="14261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E657B6-5EBB-4861-9FCC-BD75CCFDEC88}">
      <dsp:nvSpPr>
        <dsp:cNvPr id="0" name=""/>
        <dsp:cNvSpPr/>
      </dsp:nvSpPr>
      <dsp:spPr>
        <a:xfrm>
          <a:off x="5861580" y="2318533"/>
          <a:ext cx="2245861" cy="14261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marR="0" lvl="0" indent="0" algn="l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7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Create an interpolated raster surface</a:t>
          </a:r>
        </a:p>
      </dsp:txBody>
      <dsp:txXfrm>
        <a:off x="5903350" y="2360303"/>
        <a:ext cx="2162321" cy="1342581"/>
      </dsp:txXfrm>
    </dsp:sp>
    <dsp:sp modelId="{824A2E68-48FB-4430-B83B-E70F31553A03}">
      <dsp:nvSpPr>
        <dsp:cNvPr id="0" name=""/>
        <dsp:cNvSpPr/>
      </dsp:nvSpPr>
      <dsp:spPr>
        <a:xfrm>
          <a:off x="5612040" y="4160763"/>
          <a:ext cx="2245861" cy="14261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1807DC-B713-445A-AF10-D46CFC039C42}">
      <dsp:nvSpPr>
        <dsp:cNvPr id="0" name=""/>
        <dsp:cNvSpPr/>
      </dsp:nvSpPr>
      <dsp:spPr>
        <a:xfrm>
          <a:off x="5861580" y="4397826"/>
          <a:ext cx="2245861" cy="14261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7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 interpolation: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7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Do inverse distance weighted interpolation</a:t>
          </a:r>
        </a:p>
      </dsp:txBody>
      <dsp:txXfrm>
        <a:off x="5903350" y="4439596"/>
        <a:ext cx="2162321" cy="13425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04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38B9C4E-EF09-4B24-A8CF-5EAC2460E2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5900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3DB4929-03F9-4A0A-B12A-12119D96B12A}" type="slidenum">
              <a:rPr lang="en-US" smtClean="0"/>
              <a:pPr eaLnBrk="1" hangingPunct="1"/>
              <a:t>1</a:t>
            </a:fld>
            <a:endParaRPr lang="en-US" smtClean="0"/>
          </a:p>
        </p:txBody>
      </p:sp>
      <p:sp>
        <p:nvSpPr>
          <p:cNvPr id="235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73152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7493000" y="2992438"/>
            <a:ext cx="1338263" cy="2189162"/>
            <a:chOff x="4704" y="1885"/>
            <a:chExt cx="843" cy="1379"/>
          </a:xfrm>
        </p:grpSpPr>
        <p:sp>
          <p:nvSpPr>
            <p:cNvPr id="6" name="Oval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Oval 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Oval 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Oval 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Oval 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Oval 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Oval 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Oval 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Oval 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Oval 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Oval 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Oval 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Oval 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Oval 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Oval 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Oval 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Oval 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Oval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Oval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Oval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Oval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Oval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Oval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Oval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7" name="Line 40"/>
          <p:cNvSpPr>
            <a:spLocks noChangeShapeType="1"/>
          </p:cNvSpPr>
          <p:nvPr/>
        </p:nvSpPr>
        <p:spPr bwMode="auto">
          <a:xfrm>
            <a:off x="304800" y="2819400"/>
            <a:ext cx="822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466725"/>
            <a:ext cx="6781800" cy="2133600"/>
          </a:xfrm>
        </p:spPr>
        <p:txBody>
          <a:bodyPr/>
          <a:lstStyle>
            <a:lvl1pPr algn="r">
              <a:defRPr sz="48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3200"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38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9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0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C1BFB-47FC-4D88-8F1D-9A7DC42CF9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3736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109A71-D01F-4329-81C7-DD02BBD7F0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1752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60086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60086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D04E2D-7540-4EF5-A70F-5D35567977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4210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122238"/>
            <a:ext cx="8229600" cy="6008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D39693-19BA-444F-98AA-55BA7443A5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5673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719263"/>
            <a:ext cx="8229600" cy="4411662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E3868D-5271-4F4A-89F5-9E74C10EB7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5360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719263"/>
            <a:ext cx="4038600" cy="21288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21304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40E138-E2E8-420D-A3DC-27739DE346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1154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D0F7D-1C54-4C5B-BB19-7144DC922E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672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A2A764-FE17-4596-90BA-6EF6094FB7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1545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9765DA-D1EE-4A89-BFC6-AC22C9ADE3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6839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D3DA8-51FF-46D9-99F3-0D3D77BC30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304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E4F29-0E28-4732-97D4-A604B5C7B2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1678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0485A8-FBFA-4B20-8188-07A0501401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3994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7FDF9-44ED-44B4-8A74-5945BF656C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4089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BDF4A0-2C46-4117-947D-D7863A1332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731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2"/>
          <p:cNvSpPr>
            <a:spLocks noChangeShapeType="1"/>
          </p:cNvSpPr>
          <p:nvPr/>
        </p:nvSpPr>
        <p:spPr bwMode="auto">
          <a:xfrm>
            <a:off x="79629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>
              <a:defRPr/>
            </a:pPr>
            <a:fld id="{BB90CD9E-5757-4143-A2FD-EF6CC706A0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grpSp>
        <p:nvGrpSpPr>
          <p:cNvPr id="1032" name="Group 8"/>
          <p:cNvGrpSpPr>
            <a:grpSpLocks/>
          </p:cNvGrpSpPr>
          <p:nvPr/>
        </p:nvGrpSpPr>
        <p:grpSpPr bwMode="auto">
          <a:xfrm>
            <a:off x="8153400" y="152400"/>
            <a:ext cx="792163" cy="1295400"/>
            <a:chOff x="5136" y="960"/>
            <a:chExt cx="528" cy="864"/>
          </a:xfrm>
        </p:grpSpPr>
        <p:sp>
          <p:nvSpPr>
            <p:cNvPr id="1033" name="Oval 9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4" name="Oval 10"/>
            <p:cNvSpPr>
              <a:spLocks noChangeArrowheads="1"/>
            </p:cNvSpPr>
            <p:nvPr/>
          </p:nvSpPr>
          <p:spPr bwMode="auto">
            <a:xfrm>
              <a:off x="5248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5" name="Oval 11"/>
            <p:cNvSpPr>
              <a:spLocks noChangeArrowheads="1"/>
            </p:cNvSpPr>
            <p:nvPr/>
          </p:nvSpPr>
          <p:spPr bwMode="auto">
            <a:xfrm>
              <a:off x="5360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6" name="Oval 12"/>
            <p:cNvSpPr>
              <a:spLocks noChangeArrowheads="1"/>
            </p:cNvSpPr>
            <p:nvPr/>
          </p:nvSpPr>
          <p:spPr bwMode="auto">
            <a:xfrm>
              <a:off x="5136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7" name="Oval 13"/>
            <p:cNvSpPr>
              <a:spLocks noChangeArrowheads="1"/>
            </p:cNvSpPr>
            <p:nvPr/>
          </p:nvSpPr>
          <p:spPr bwMode="auto">
            <a:xfrm>
              <a:off x="5248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8" name="Oval 14"/>
            <p:cNvSpPr>
              <a:spLocks noChangeArrowheads="1"/>
            </p:cNvSpPr>
            <p:nvPr/>
          </p:nvSpPr>
          <p:spPr bwMode="auto">
            <a:xfrm>
              <a:off x="5360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9" name="Oval 15"/>
            <p:cNvSpPr>
              <a:spLocks noChangeArrowheads="1"/>
            </p:cNvSpPr>
            <p:nvPr/>
          </p:nvSpPr>
          <p:spPr bwMode="auto">
            <a:xfrm>
              <a:off x="5472" y="1072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0" name="Oval 16"/>
            <p:cNvSpPr>
              <a:spLocks noChangeArrowheads="1"/>
            </p:cNvSpPr>
            <p:nvPr/>
          </p:nvSpPr>
          <p:spPr bwMode="auto">
            <a:xfrm>
              <a:off x="5136" y="1184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1" name="Oval 17"/>
            <p:cNvSpPr>
              <a:spLocks noChangeArrowheads="1"/>
            </p:cNvSpPr>
            <p:nvPr/>
          </p:nvSpPr>
          <p:spPr bwMode="auto">
            <a:xfrm>
              <a:off x="5248" y="1184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2" name="Oval 18"/>
            <p:cNvSpPr>
              <a:spLocks noChangeArrowheads="1"/>
            </p:cNvSpPr>
            <p:nvPr/>
          </p:nvSpPr>
          <p:spPr bwMode="auto">
            <a:xfrm>
              <a:off x="5360" y="1184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3" name="Oval 19"/>
            <p:cNvSpPr>
              <a:spLocks noChangeArrowheads="1"/>
            </p:cNvSpPr>
            <p:nvPr/>
          </p:nvSpPr>
          <p:spPr bwMode="auto">
            <a:xfrm>
              <a:off x="5472" y="1184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4" name="Oval 20"/>
            <p:cNvSpPr>
              <a:spLocks noChangeArrowheads="1"/>
            </p:cNvSpPr>
            <p:nvPr/>
          </p:nvSpPr>
          <p:spPr bwMode="auto">
            <a:xfrm>
              <a:off x="5584" y="1184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5" name="Oval 21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6" name="Oval 22"/>
            <p:cNvSpPr>
              <a:spLocks noChangeArrowheads="1"/>
            </p:cNvSpPr>
            <p:nvPr/>
          </p:nvSpPr>
          <p:spPr bwMode="auto">
            <a:xfrm>
              <a:off x="5248" y="1296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7" name="Oval 23"/>
            <p:cNvSpPr>
              <a:spLocks noChangeArrowheads="1"/>
            </p:cNvSpPr>
            <p:nvPr/>
          </p:nvSpPr>
          <p:spPr bwMode="auto">
            <a:xfrm>
              <a:off x="5360" y="1296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8" name="Oval 24"/>
            <p:cNvSpPr>
              <a:spLocks noChangeArrowheads="1"/>
            </p:cNvSpPr>
            <p:nvPr/>
          </p:nvSpPr>
          <p:spPr bwMode="auto">
            <a:xfrm>
              <a:off x="5472" y="1296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9" name="Oval 25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0" name="Oval 26"/>
            <p:cNvSpPr>
              <a:spLocks noChangeArrowheads="1"/>
            </p:cNvSpPr>
            <p:nvPr/>
          </p:nvSpPr>
          <p:spPr bwMode="auto">
            <a:xfrm>
              <a:off x="5248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1" name="Oval 27"/>
            <p:cNvSpPr>
              <a:spLocks noChangeArrowheads="1"/>
            </p:cNvSpPr>
            <p:nvPr/>
          </p:nvSpPr>
          <p:spPr bwMode="auto">
            <a:xfrm>
              <a:off x="5360" y="1408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2" name="Oval 28"/>
            <p:cNvSpPr>
              <a:spLocks noChangeArrowheads="1"/>
            </p:cNvSpPr>
            <p:nvPr/>
          </p:nvSpPr>
          <p:spPr bwMode="auto">
            <a:xfrm>
              <a:off x="5472" y="1408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3" name="Oval 29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4" name="Oval 30"/>
            <p:cNvSpPr>
              <a:spLocks noChangeArrowheads="1"/>
            </p:cNvSpPr>
            <p:nvPr/>
          </p:nvSpPr>
          <p:spPr bwMode="auto">
            <a:xfrm>
              <a:off x="5136" y="1520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5" name="Oval 31"/>
            <p:cNvSpPr>
              <a:spLocks noChangeArrowheads="1"/>
            </p:cNvSpPr>
            <p:nvPr/>
          </p:nvSpPr>
          <p:spPr bwMode="auto">
            <a:xfrm>
              <a:off x="5248" y="1520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6" name="Oval 32"/>
            <p:cNvSpPr>
              <a:spLocks noChangeArrowheads="1"/>
            </p:cNvSpPr>
            <p:nvPr/>
          </p:nvSpPr>
          <p:spPr bwMode="auto">
            <a:xfrm>
              <a:off x="5360" y="1520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7" name="Oval 33"/>
            <p:cNvSpPr>
              <a:spLocks noChangeArrowheads="1"/>
            </p:cNvSpPr>
            <p:nvPr/>
          </p:nvSpPr>
          <p:spPr bwMode="auto">
            <a:xfrm>
              <a:off x="5472" y="1520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8" name="Oval 34"/>
            <p:cNvSpPr>
              <a:spLocks noChangeArrowheads="1"/>
            </p:cNvSpPr>
            <p:nvPr/>
          </p:nvSpPr>
          <p:spPr bwMode="auto">
            <a:xfrm>
              <a:off x="5136" y="1632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9" name="Oval 35"/>
            <p:cNvSpPr>
              <a:spLocks noChangeArrowheads="1"/>
            </p:cNvSpPr>
            <p:nvPr/>
          </p:nvSpPr>
          <p:spPr bwMode="auto">
            <a:xfrm>
              <a:off x="5248" y="1632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0" name="Oval 36"/>
            <p:cNvSpPr>
              <a:spLocks noChangeArrowheads="1"/>
            </p:cNvSpPr>
            <p:nvPr/>
          </p:nvSpPr>
          <p:spPr bwMode="auto">
            <a:xfrm>
              <a:off x="5360" y="1632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1" name="Oval 37"/>
            <p:cNvSpPr>
              <a:spLocks noChangeArrowheads="1"/>
            </p:cNvSpPr>
            <p:nvPr/>
          </p:nvSpPr>
          <p:spPr bwMode="auto">
            <a:xfrm>
              <a:off x="5472" y="1632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2" name="Oval 38"/>
            <p:cNvSpPr>
              <a:spLocks noChangeArrowheads="1"/>
            </p:cNvSpPr>
            <p:nvPr/>
          </p:nvSpPr>
          <p:spPr bwMode="auto">
            <a:xfrm>
              <a:off x="5248" y="1744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3" name="Oval 39"/>
            <p:cNvSpPr>
              <a:spLocks noChangeArrowheads="1"/>
            </p:cNvSpPr>
            <p:nvPr/>
          </p:nvSpPr>
          <p:spPr bwMode="auto">
            <a:xfrm>
              <a:off x="5472" y="1744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600">
          <a:solidFill>
            <a:schemeClr val="tx1"/>
          </a:solidFill>
          <a:latin typeface="+mn-lt"/>
          <a:cs typeface="+mn-cs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2300">
          <a:solidFill>
            <a:schemeClr val="tx1"/>
          </a:solidFill>
          <a:latin typeface="+mn-lt"/>
          <a:cs typeface="+mn-cs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4400" b="0" smtClean="0"/>
              <a:t/>
            </a:r>
            <a:br>
              <a:rPr lang="en-US" sz="4400" b="0" smtClean="0"/>
            </a:br>
            <a:r>
              <a:rPr lang="en-US" sz="4400" b="0" smtClean="0"/>
              <a:t> </a:t>
            </a:r>
            <a:r>
              <a:rPr lang="en-US" sz="4000" b="0" smtClean="0"/>
              <a:t>Optimal representation of Chlorophyll &amp;Nitrogen content using high resolution imagery</a:t>
            </a:r>
            <a:r>
              <a:rPr lang="en-US" sz="4400" smtClean="0"/>
              <a:t> 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49313" y="4495800"/>
            <a:ext cx="6248400" cy="9159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smtClean="0"/>
              <a:t>Manal ELarab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/>
              <a:t>GIS in Water Resources Term Project 2012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/>
        </p:nvGraphicFramePr>
        <p:xfrm>
          <a:off x="457200" y="304800"/>
          <a:ext cx="8229600" cy="5826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97" t="14583" r="46109" b="8333"/>
          <a:stretch>
            <a:fillRect/>
          </a:stretch>
        </p:blipFill>
        <p:spPr bwMode="auto">
          <a:xfrm>
            <a:off x="0" y="0"/>
            <a:ext cx="464820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4" t="37500" r="72888" b="40625"/>
          <a:stretch>
            <a:fillRect/>
          </a:stretch>
        </p:blipFill>
        <p:spPr bwMode="auto">
          <a:xfrm>
            <a:off x="304800" y="914400"/>
            <a:ext cx="3581400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457200" y="2819400"/>
            <a:ext cx="3505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IDW interpolation of temperature </a:t>
            </a:r>
          </a:p>
        </p:txBody>
      </p:sp>
      <p:pic>
        <p:nvPicPr>
          <p:cNvPr id="1434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0" t="26042" r="60167" b="53125"/>
          <a:stretch>
            <a:fillRect/>
          </a:stretch>
        </p:blipFill>
        <p:spPr bwMode="auto">
          <a:xfrm>
            <a:off x="4419600" y="914400"/>
            <a:ext cx="4038600" cy="179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1" name="Text Box 7"/>
          <p:cNvSpPr txBox="1">
            <a:spLocks noChangeArrowheads="1"/>
          </p:cNvSpPr>
          <p:nvPr/>
        </p:nvSpPr>
        <p:spPr bwMode="auto">
          <a:xfrm>
            <a:off x="4648200" y="2667000"/>
            <a:ext cx="3886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IDW interpolation of SM @ 2 feet </a:t>
            </a:r>
          </a:p>
        </p:txBody>
      </p:sp>
      <p:pic>
        <p:nvPicPr>
          <p:cNvPr id="1434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0" t="28125" r="68536" b="46875"/>
          <a:stretch>
            <a:fillRect/>
          </a:stretch>
        </p:blipFill>
        <p:spPr bwMode="auto">
          <a:xfrm>
            <a:off x="457200" y="3429000"/>
            <a:ext cx="3505200" cy="230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3" name="Text Box 9"/>
          <p:cNvSpPr txBox="1">
            <a:spLocks noChangeArrowheads="1"/>
          </p:cNvSpPr>
          <p:nvPr/>
        </p:nvSpPr>
        <p:spPr bwMode="auto">
          <a:xfrm>
            <a:off x="533400" y="5791200"/>
            <a:ext cx="3962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IDW interpolation of SM @ 1 foot </a:t>
            </a:r>
          </a:p>
        </p:txBody>
      </p:sp>
      <p:pic>
        <p:nvPicPr>
          <p:cNvPr id="1434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8" t="29167" r="67197" b="43748"/>
          <a:stretch>
            <a:fillRect/>
          </a:stretch>
        </p:blipFill>
        <p:spPr bwMode="auto">
          <a:xfrm>
            <a:off x="4572000" y="3429000"/>
            <a:ext cx="3733800" cy="223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5" name="Text Box 11"/>
          <p:cNvSpPr txBox="1">
            <a:spLocks noChangeArrowheads="1"/>
          </p:cNvSpPr>
          <p:nvPr/>
        </p:nvSpPr>
        <p:spPr bwMode="auto">
          <a:xfrm>
            <a:off x="4800600" y="5791200"/>
            <a:ext cx="3505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IDW interpolation of EC</a:t>
            </a:r>
          </a:p>
        </p:txBody>
      </p:sp>
      <p:sp>
        <p:nvSpPr>
          <p:cNvPr id="14346" name="Text Box 12"/>
          <p:cNvSpPr txBox="1">
            <a:spLocks noChangeArrowheads="1"/>
          </p:cNvSpPr>
          <p:nvPr/>
        </p:nvSpPr>
        <p:spPr bwMode="auto">
          <a:xfrm>
            <a:off x="0" y="0"/>
            <a:ext cx="6858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900" b="1">
                <a:solidFill>
                  <a:schemeClr val="tx2"/>
                </a:solidFill>
              </a:rPr>
              <a:t>a. Time Series Interpolation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8686800" cy="792162"/>
          </a:xfrm>
        </p:spPr>
        <p:txBody>
          <a:bodyPr/>
          <a:lstStyle/>
          <a:p>
            <a:pPr eaLnBrk="1" hangingPunct="1"/>
            <a:r>
              <a:rPr lang="en-US" sz="2800" smtClean="0"/>
              <a:t>b. Vegetative Indices Maps </a:t>
            </a:r>
            <a:endParaRPr lang="en-US" sz="2800" b="0" smtClean="0">
              <a:solidFill>
                <a:schemeClr val="tx1"/>
              </a:solidFill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4987925"/>
          </a:xfrm>
        </p:spPr>
        <p:txBody>
          <a:bodyPr/>
          <a:lstStyle/>
          <a:p>
            <a:pPr eaLnBrk="1" hangingPunct="1"/>
            <a:r>
              <a:rPr lang="en-US" smtClean="0"/>
              <a:t>The image is made up of 4 bands : RGB and NIR </a:t>
            </a:r>
          </a:p>
          <a:p>
            <a:pPr eaLnBrk="1" hangingPunct="1"/>
            <a:r>
              <a:rPr lang="en-US" smtClean="0"/>
              <a:t>Vegetative Indices: are combination of surface reflactance at two or more wavelengths designed to highlight a particular property of vegetation 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Ex: NDVI, GNDVI, OSAVI, MCARI,……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t="8333" r="59499" b="15625"/>
          <a:stretch>
            <a:fillRect/>
          </a:stretch>
        </p:blipFill>
        <p:spPr bwMode="auto">
          <a:xfrm>
            <a:off x="457200" y="838200"/>
            <a:ext cx="76962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715000"/>
            <a:ext cx="7010400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8686800" cy="792162"/>
          </a:xfrm>
        </p:spPr>
        <p:txBody>
          <a:bodyPr/>
          <a:lstStyle/>
          <a:p>
            <a:pPr eaLnBrk="1" hangingPunct="1"/>
            <a:r>
              <a:rPr lang="en-US" sz="2800" smtClean="0"/>
              <a:t>b. Vegetative Indices Maps </a:t>
            </a:r>
            <a:endParaRPr lang="en-US" sz="2800" b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939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0" b="42682"/>
          <a:stretch>
            <a:fillRect/>
          </a:stretch>
        </p:blipFill>
        <p:spPr>
          <a:xfrm>
            <a:off x="0" y="1295400"/>
            <a:ext cx="8839200" cy="3352800"/>
          </a:xfrm>
          <a:solidFill>
            <a:schemeClr val="bg1"/>
          </a:solidFill>
        </p:spPr>
      </p:pic>
      <p:sp>
        <p:nvSpPr>
          <p:cNvPr id="52116" name="Rectangle 1940"/>
          <p:cNvSpPr>
            <a:spLocks noChangeArrowheads="1"/>
          </p:cNvSpPr>
          <p:nvPr/>
        </p:nvSpPr>
        <p:spPr bwMode="auto">
          <a:xfrm>
            <a:off x="457200" y="304800"/>
            <a:ext cx="868680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marL="0" lvl="1">
              <a:defRPr/>
            </a:pPr>
            <a:r>
              <a:rPr lang="en-US" sz="2800" b="1" dirty="0">
                <a:solidFill>
                  <a:schemeClr val="tx2"/>
                </a:solidFill>
              </a:rPr>
              <a:t>c. </a:t>
            </a:r>
            <a:r>
              <a:rPr lang="en-US" sz="28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Linear Regression Analysis </a:t>
            </a:r>
          </a:p>
          <a:p>
            <a:pPr>
              <a:defRPr/>
            </a:pPr>
            <a:r>
              <a:rPr lang="en-US" sz="2800" b="1" dirty="0">
                <a:solidFill>
                  <a:schemeClr val="tx2"/>
                </a:solidFill>
              </a:rPr>
              <a:t> </a:t>
            </a:r>
            <a:endParaRPr lang="en-US" sz="2800" dirty="0"/>
          </a:p>
        </p:txBody>
      </p:sp>
      <p:sp>
        <p:nvSpPr>
          <p:cNvPr id="17412" name="Rectangle 1941"/>
          <p:cNvSpPr>
            <a:spLocks noChangeArrowheads="1"/>
          </p:cNvSpPr>
          <p:nvPr/>
        </p:nvSpPr>
        <p:spPr bwMode="auto">
          <a:xfrm>
            <a:off x="2438400" y="4876800"/>
            <a:ext cx="5607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/>
              <a:t>Multi linear regression in Excel  (LINEST function)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8686800" cy="4987925"/>
          </a:xfrm>
        </p:spPr>
        <p:txBody>
          <a:bodyPr/>
          <a:lstStyle/>
          <a:p>
            <a:pPr eaLnBrk="1" hangingPunct="1"/>
            <a:r>
              <a:rPr lang="en-US" sz="2600" b="1" smtClean="0"/>
              <a:t>Multi linear regression:</a:t>
            </a:r>
          </a:p>
          <a:p>
            <a:pPr eaLnBrk="1" hangingPunct="1"/>
            <a:endParaRPr lang="en-US" sz="2600" b="1" smtClean="0"/>
          </a:p>
          <a:p>
            <a:pPr eaLnBrk="1" hangingPunct="1">
              <a:buFont typeface="Wingdings" pitchFamily="2" charset="2"/>
              <a:buNone/>
            </a:pPr>
            <a:r>
              <a:rPr lang="en-US" sz="2600" smtClean="0"/>
              <a:t>With an R of 0.825 we managed to correlate the Chlorophyll content in the plants to the different vegetative indices in the following relation</a:t>
            </a:r>
          </a:p>
          <a:p>
            <a:pPr eaLnBrk="1" hangingPunct="1">
              <a:buFont typeface="Wingdings" pitchFamily="2" charset="2"/>
              <a:buNone/>
            </a:pPr>
            <a:endParaRPr lang="en-US" sz="2600" smtClean="0"/>
          </a:p>
          <a:p>
            <a:pPr eaLnBrk="1" hangingPunct="1">
              <a:buFont typeface="Wingdings" pitchFamily="2" charset="2"/>
              <a:buNone/>
            </a:pPr>
            <a:r>
              <a:rPr lang="en-US" sz="2600" smtClean="0"/>
              <a:t> Chlo.Conc(Umole/m2)= (22.21*TCARI/OSAVI)+(-41.07 *MCARI/OSAVI)+(566.54 *NDVI)+(-29.34*MSR) +(56.90*GNDVI)+……</a:t>
            </a:r>
          </a:p>
          <a:p>
            <a:pPr eaLnBrk="1" hangingPunct="1"/>
            <a:endParaRPr lang="en-US" sz="2600" smtClean="0"/>
          </a:p>
        </p:txBody>
      </p:sp>
      <p:sp>
        <p:nvSpPr>
          <p:cNvPr id="6" name="Rectangle 1940"/>
          <p:cNvSpPr>
            <a:spLocks noChangeArrowheads="1"/>
          </p:cNvSpPr>
          <p:nvPr/>
        </p:nvSpPr>
        <p:spPr bwMode="auto">
          <a:xfrm>
            <a:off x="457200" y="304800"/>
            <a:ext cx="868680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marL="0" lvl="1">
              <a:defRPr/>
            </a:pPr>
            <a:r>
              <a:rPr lang="en-US" sz="2800" b="1" dirty="0">
                <a:solidFill>
                  <a:schemeClr val="tx2"/>
                </a:solidFill>
              </a:rPr>
              <a:t>c. </a:t>
            </a:r>
            <a:r>
              <a:rPr lang="en-US" sz="28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Linear Regression Analysis </a:t>
            </a:r>
          </a:p>
          <a:p>
            <a:pPr>
              <a:defRPr/>
            </a:pPr>
            <a:r>
              <a:rPr lang="en-US" sz="2800" b="1" dirty="0">
                <a:solidFill>
                  <a:schemeClr val="tx2"/>
                </a:solidFill>
              </a:rPr>
              <a:t> 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8686800" cy="639762"/>
          </a:xfrm>
          <a:noFill/>
        </p:spPr>
        <p:txBody>
          <a:bodyPr/>
          <a:lstStyle/>
          <a:p>
            <a:pPr eaLnBrk="1" hangingPunct="1"/>
            <a:r>
              <a:rPr lang="en-US" sz="2800" smtClean="0"/>
              <a:t>d. Generate chlorophyll maps</a:t>
            </a:r>
          </a:p>
        </p:txBody>
      </p:sp>
      <p:pic>
        <p:nvPicPr>
          <p:cNvPr id="1945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r="44435" b="8333"/>
          <a:stretch>
            <a:fillRect/>
          </a:stretch>
        </p:blipFill>
        <p:spPr bwMode="auto">
          <a:xfrm>
            <a:off x="0" y="990600"/>
            <a:ext cx="99822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543800" cy="685800"/>
          </a:xfrm>
        </p:spPr>
        <p:txBody>
          <a:bodyPr/>
          <a:lstStyle/>
          <a:p>
            <a:pPr eaLnBrk="1" hangingPunct="1"/>
            <a:r>
              <a:rPr lang="en-US" smtClean="0"/>
              <a:t>3. Conclusion  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229600" cy="5064125"/>
          </a:xfrm>
        </p:spPr>
        <p:txBody>
          <a:bodyPr/>
          <a:lstStyle/>
          <a:p>
            <a:pPr eaLnBrk="1" hangingPunct="1"/>
            <a:r>
              <a:rPr lang="en-US" smtClean="0"/>
              <a:t>GIS showed to posses tools that can help in Visualization &amp; interpolation of time series data</a:t>
            </a:r>
          </a:p>
          <a:p>
            <a:pPr eaLnBrk="1" hangingPunct="1"/>
            <a:r>
              <a:rPr lang="en-US" smtClean="0"/>
              <a:t>GIS tools related to image processing, Model makers, raster calculators etc…resulted in achieving a high resolution Chlorophyll map </a:t>
            </a:r>
          </a:p>
          <a:p>
            <a:pPr eaLnBrk="1" hangingPunct="1"/>
            <a:r>
              <a:rPr lang="en-US" smtClean="0"/>
              <a:t>GIS is a tool to be used in precision agriculture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229600" cy="441166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mtClean="0"/>
              <a:t>                                   Thank you </a:t>
            </a:r>
          </a:p>
          <a:p>
            <a:pPr eaLnBrk="1" hangingPunct="1">
              <a:buFont typeface="Wingdings" pitchFamily="2" charset="2"/>
              <a:buNone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792162"/>
          </a:xfrm>
        </p:spPr>
        <p:txBody>
          <a:bodyPr/>
          <a:lstStyle/>
          <a:p>
            <a:pPr eaLnBrk="1" hangingPunct="1"/>
            <a:r>
              <a:rPr lang="en-US" smtClean="0"/>
              <a:t>Outline </a:t>
            </a:r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0" y="1066800"/>
            <a:ext cx="5257800" cy="5064125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1. Study Area, data Collection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400" dirty="0" smtClean="0"/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2. Objective &amp; Motivation 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 smtClean="0"/>
          </a:p>
          <a:p>
            <a:pPr marL="801687" lvl="1" indent="-457200" eaLnBrk="1" hangingPunct="1">
              <a:spcBef>
                <a:spcPts val="0"/>
              </a:spcBef>
              <a:buFont typeface="+mj-lt"/>
              <a:buAutoNum type="alphaLcParenR"/>
              <a:defRPr/>
            </a:pPr>
            <a:r>
              <a:rPr lang="en-US" sz="2400" dirty="0" smtClean="0"/>
              <a:t>Time Series Interpolation </a:t>
            </a:r>
          </a:p>
          <a:p>
            <a:pPr marL="801687" lvl="1" indent="-457200" eaLnBrk="1" hangingPunct="1">
              <a:spcBef>
                <a:spcPts val="0"/>
              </a:spcBef>
              <a:buFont typeface="+mj-lt"/>
              <a:buAutoNum type="alphaLcParenR"/>
              <a:defRPr/>
            </a:pPr>
            <a:r>
              <a:rPr lang="en-US" sz="2400" dirty="0" smtClean="0"/>
              <a:t>Vegetative Indices Maps  </a:t>
            </a:r>
          </a:p>
          <a:p>
            <a:pPr marL="801687" lvl="1" indent="-457200" eaLnBrk="1" hangingPunct="1">
              <a:spcBef>
                <a:spcPts val="0"/>
              </a:spcBef>
              <a:buFont typeface="+mj-lt"/>
              <a:buAutoNum type="alphaLcParenR"/>
              <a:defRPr/>
            </a:pPr>
            <a:r>
              <a:rPr lang="en-US" sz="2400" dirty="0" smtClean="0"/>
              <a:t>Linear Regression Analysis </a:t>
            </a:r>
          </a:p>
          <a:p>
            <a:pPr marL="801687" lvl="1" indent="-457200" eaLnBrk="1" hangingPunct="1">
              <a:spcBef>
                <a:spcPts val="0"/>
              </a:spcBef>
              <a:buFont typeface="+mj-lt"/>
              <a:buAutoNum type="alphaLcParenR"/>
              <a:defRPr/>
            </a:pPr>
            <a:r>
              <a:rPr lang="en-US" sz="2400" dirty="0" smtClean="0"/>
              <a:t>Chlorophyll Map 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 smtClean="0"/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3. Conclusion 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  <a:defRPr/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  <a:defRPr/>
            </a:pPr>
            <a:endParaRPr lang="en-US" sz="2600" dirty="0" smtClean="0"/>
          </a:p>
        </p:txBody>
      </p:sp>
      <p:pic>
        <p:nvPicPr>
          <p:cNvPr id="410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838200"/>
            <a:ext cx="4495800" cy="1000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7543800" cy="792163"/>
          </a:xfrm>
        </p:spPr>
        <p:txBody>
          <a:bodyPr/>
          <a:lstStyle/>
          <a:p>
            <a:pPr eaLnBrk="1" hangingPunct="1"/>
            <a:r>
              <a:rPr lang="en-US" smtClean="0"/>
              <a:t>1. Study Area: Scipio </a:t>
            </a:r>
          </a:p>
        </p:txBody>
      </p:sp>
      <p:pic>
        <p:nvPicPr>
          <p:cNvPr id="512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21" t="19586" r="27089" b="8244"/>
          <a:stretch>
            <a:fillRect/>
          </a:stretch>
        </p:blipFill>
        <p:spPr bwMode="auto">
          <a:xfrm>
            <a:off x="4343400" y="1752600"/>
            <a:ext cx="37719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8"/>
          <p:cNvSpPr>
            <a:spLocks noChangeArrowheads="1"/>
          </p:cNvSpPr>
          <p:nvPr/>
        </p:nvSpPr>
        <p:spPr bwMode="auto">
          <a:xfrm>
            <a:off x="6553200" y="5257800"/>
            <a:ext cx="1143000" cy="1219200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5" name="Text Box 9"/>
          <p:cNvSpPr txBox="1">
            <a:spLocks noChangeArrowheads="1"/>
          </p:cNvSpPr>
          <p:nvPr/>
        </p:nvSpPr>
        <p:spPr bwMode="auto">
          <a:xfrm>
            <a:off x="381000" y="838200"/>
            <a:ext cx="7239000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</a:pPr>
            <a:r>
              <a:rPr lang="en-US" sz="2400"/>
              <a:t> Millard County - Utah 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</a:pPr>
            <a:r>
              <a:rPr lang="en-US" sz="2400"/>
              <a:t> HUC 16030005 (Lower Sevier)</a:t>
            </a:r>
          </a:p>
        </p:txBody>
      </p:sp>
      <p:pic>
        <p:nvPicPr>
          <p:cNvPr id="2970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7" t="19664" r="61191" b="38889"/>
          <a:stretch>
            <a:fillRect/>
          </a:stretch>
        </p:blipFill>
        <p:spPr bwMode="auto">
          <a:xfrm>
            <a:off x="533400" y="2057400"/>
            <a:ext cx="3886200" cy="4800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707" name="Picture 11"/>
          <p:cNvPicPr>
            <a:picLocks noChangeAspect="1" noChangeArrowheads="1"/>
          </p:cNvPicPr>
          <p:nvPr/>
        </p:nvPicPr>
        <p:blipFill>
          <a:blip r:embed="rId2"/>
          <a:srcRect l="37521" t="19586" r="27089" b="8244"/>
          <a:stretch>
            <a:fillRect/>
          </a:stretch>
        </p:blipFill>
        <p:spPr bwMode="auto">
          <a:xfrm>
            <a:off x="4343400" y="1752600"/>
            <a:ext cx="3771900" cy="4800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762000"/>
            <a:ext cx="8229600" cy="60960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US" smtClean="0">
              <a:latin typeface="Garamond" pitchFamily="18" charset="0"/>
            </a:endParaRPr>
          </a:p>
          <a:p>
            <a:pPr eaLnBrk="1" hangingPunct="1"/>
            <a:endParaRPr lang="en-US" smtClean="0"/>
          </a:p>
        </p:txBody>
      </p:sp>
      <p:sp>
        <p:nvSpPr>
          <p:cNvPr id="31762" name="Rectangle 18"/>
          <p:cNvSpPr>
            <a:spLocks noChangeArrowheads="1"/>
          </p:cNvSpPr>
          <p:nvPr/>
        </p:nvSpPr>
        <p:spPr bwMode="auto">
          <a:xfrm>
            <a:off x="381000" y="76200"/>
            <a:ext cx="75438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r>
              <a:rPr lang="en-US" sz="3500" b="1">
                <a:solidFill>
                  <a:schemeClr val="tx2"/>
                </a:solidFill>
              </a:rPr>
              <a:t>1. Data Collection </a:t>
            </a:r>
          </a:p>
        </p:txBody>
      </p:sp>
      <p:pic>
        <p:nvPicPr>
          <p:cNvPr id="31840" name="Picture 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5963"/>
            <a:ext cx="9351963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Up Arrow 1"/>
          <p:cNvSpPr/>
          <p:nvPr/>
        </p:nvSpPr>
        <p:spPr>
          <a:xfrm>
            <a:off x="2514600" y="2295525"/>
            <a:ext cx="304800" cy="6096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17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31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build="p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868362"/>
          </a:xfrm>
        </p:spPr>
        <p:txBody>
          <a:bodyPr/>
          <a:lstStyle/>
          <a:p>
            <a:pPr eaLnBrk="1" hangingPunct="1"/>
            <a:r>
              <a:rPr lang="en-US" smtClean="0"/>
              <a:t>1. Data :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911725"/>
          </a:xfrm>
        </p:spPr>
        <p:txBody>
          <a:bodyPr/>
          <a:lstStyle/>
          <a:p>
            <a:pPr eaLnBrk="1" hangingPunct="1"/>
            <a:r>
              <a:rPr lang="en-US" smtClean="0"/>
              <a:t>Soil &amp; plant samples tested for Nitrogen </a:t>
            </a:r>
          </a:p>
          <a:p>
            <a:pPr eaLnBrk="1" hangingPunct="1"/>
            <a:r>
              <a:rPr lang="en-US" smtClean="0"/>
              <a:t>Chlorophyll reading  </a:t>
            </a:r>
          </a:p>
          <a:p>
            <a:pPr eaLnBrk="1" hangingPunct="1"/>
            <a:r>
              <a:rPr lang="en-US" smtClean="0"/>
              <a:t>Decagon Sensors: </a:t>
            </a:r>
          </a:p>
          <a:p>
            <a:pPr lvl="1" eaLnBrk="1" hangingPunct="1"/>
            <a:r>
              <a:rPr lang="en-US" smtClean="0"/>
              <a:t>Temperature </a:t>
            </a:r>
          </a:p>
          <a:p>
            <a:pPr lvl="1" eaLnBrk="1" hangingPunct="1"/>
            <a:r>
              <a:rPr lang="en-US" smtClean="0"/>
              <a:t>Electrical conductivity </a:t>
            </a:r>
          </a:p>
          <a:p>
            <a:pPr lvl="1" eaLnBrk="1" hangingPunct="1"/>
            <a:r>
              <a:rPr lang="en-US" smtClean="0"/>
              <a:t>Soil moisture at one and two feet </a:t>
            </a:r>
          </a:p>
          <a:p>
            <a:pPr eaLnBrk="1" hangingPunct="1"/>
            <a:r>
              <a:rPr lang="en-US" smtClean="0"/>
              <a:t>An RBG, NIR, Thermal image with resolution of 13cm*13cm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792162"/>
          </a:xfrm>
        </p:spPr>
        <p:txBody>
          <a:bodyPr/>
          <a:lstStyle/>
          <a:p>
            <a:pPr eaLnBrk="1" hangingPunct="1"/>
            <a:r>
              <a:rPr lang="en-US" smtClean="0"/>
              <a:t>2. Objective 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4987925"/>
          </a:xfrm>
        </p:spPr>
        <p:txBody>
          <a:bodyPr/>
          <a:lstStyle/>
          <a:p>
            <a:pPr eaLnBrk="1" hangingPunct="1"/>
            <a:r>
              <a:rPr lang="en-US" smtClean="0"/>
              <a:t>Visualize the data sets (T,EC,SM) and interpolate the rest of the field </a:t>
            </a:r>
          </a:p>
          <a:p>
            <a:pPr eaLnBrk="1" hangingPunct="1"/>
            <a:r>
              <a:rPr lang="en-US" smtClean="0"/>
              <a:t>Use the high resolution image to generate chlorophyll and soil Nitrogen maps  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To investigate and develop precision agriculture techniques </a:t>
            </a: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533400" y="3276600"/>
            <a:ext cx="754380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r>
              <a:rPr lang="en-US" sz="3900" b="1">
                <a:solidFill>
                  <a:schemeClr val="tx2"/>
                </a:solidFill>
              </a:rPr>
              <a:t>Motivation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 r="70370" b="52641"/>
          <a:stretch>
            <a:fillRect/>
          </a:stretch>
        </p:blipFill>
        <p:spPr>
          <a:xfrm>
            <a:off x="457200" y="1676400"/>
            <a:ext cx="4114800" cy="44196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869" name="Picture 5" descr="GIS_projec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9" t="21970" r="33333" b="28030"/>
          <a:stretch>
            <a:fillRect/>
          </a:stretch>
        </p:blipFill>
        <p:spPr bwMode="auto">
          <a:xfrm>
            <a:off x="4724400" y="1066800"/>
            <a:ext cx="3581400" cy="5029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9220" name="Text Box 8"/>
          <p:cNvSpPr txBox="1">
            <a:spLocks noChangeArrowheads="1"/>
          </p:cNvSpPr>
          <p:nvPr/>
        </p:nvSpPr>
        <p:spPr bwMode="auto">
          <a:xfrm>
            <a:off x="457200" y="381000"/>
            <a:ext cx="6858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900" b="1">
                <a:solidFill>
                  <a:schemeClr val="tx2"/>
                </a:solidFill>
              </a:rPr>
              <a:t>a. Time Series Interpolation</a:t>
            </a:r>
          </a:p>
        </p:txBody>
      </p:sp>
      <p:sp>
        <p:nvSpPr>
          <p:cNvPr id="9221" name="Text Box 9"/>
          <p:cNvSpPr txBox="1">
            <a:spLocks noChangeArrowheads="1"/>
          </p:cNvSpPr>
          <p:nvPr/>
        </p:nvSpPr>
        <p:spPr bwMode="auto">
          <a:xfrm>
            <a:off x="533400" y="1162050"/>
            <a:ext cx="3581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/>
              <a:t>Data retrieved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5029200" cy="5105400"/>
          </a:xfrm>
        </p:spPr>
        <p:txBody>
          <a:bodyPr/>
          <a:lstStyle/>
          <a:p>
            <a:pPr eaLnBrk="1" hangingPunct="1"/>
            <a:r>
              <a:rPr lang="en-US" sz="2600" smtClean="0"/>
              <a:t>Created Geodatabase with feature classes</a:t>
            </a:r>
          </a:p>
          <a:p>
            <a:pPr eaLnBrk="1" hangingPunct="1"/>
            <a:r>
              <a:rPr lang="en-US" sz="2600" smtClean="0"/>
              <a:t>Added the excel table</a:t>
            </a:r>
          </a:p>
          <a:p>
            <a:pPr eaLnBrk="1" hangingPunct="1"/>
            <a:r>
              <a:rPr lang="en-US" sz="2600" smtClean="0"/>
              <a:t>Created a shape file that includes the location of samples and sensors</a:t>
            </a:r>
          </a:p>
          <a:p>
            <a:pPr eaLnBrk="1" hangingPunct="1"/>
            <a:r>
              <a:rPr lang="en-US" sz="2600" smtClean="0"/>
              <a:t>Joined the shape file and the excel table by creating a new field called “ID”</a:t>
            </a:r>
          </a:p>
          <a:p>
            <a:pPr eaLnBrk="1" hangingPunct="1"/>
            <a:r>
              <a:rPr lang="en-US" sz="2600" smtClean="0"/>
              <a:t>The new table  is time enabled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600" smtClean="0"/>
              <a:t> </a:t>
            </a:r>
          </a:p>
          <a:p>
            <a:pPr eaLnBrk="1" hangingPunct="1"/>
            <a:endParaRPr lang="en-US" sz="2600" smtClean="0"/>
          </a:p>
        </p:txBody>
      </p:sp>
      <p:sp>
        <p:nvSpPr>
          <p:cNvPr id="10243" name="Text Box 4"/>
          <p:cNvSpPr txBox="1">
            <a:spLocks noChangeArrowheads="1"/>
          </p:cNvSpPr>
          <p:nvPr/>
        </p:nvSpPr>
        <p:spPr bwMode="auto">
          <a:xfrm>
            <a:off x="228600" y="304800"/>
            <a:ext cx="6858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900" b="1">
                <a:solidFill>
                  <a:schemeClr val="tx2"/>
                </a:solidFill>
              </a:rPr>
              <a:t>a. Time Series Interpolation</a:t>
            </a:r>
          </a:p>
        </p:txBody>
      </p:sp>
      <p:pic>
        <p:nvPicPr>
          <p:cNvPr id="1024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50" b="-5426"/>
          <a:stretch>
            <a:fillRect/>
          </a:stretch>
        </p:blipFill>
        <p:spPr bwMode="auto">
          <a:xfrm>
            <a:off x="5257800" y="1676400"/>
            <a:ext cx="35814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911725"/>
          </a:xfrm>
        </p:spPr>
        <p:txBody>
          <a:bodyPr/>
          <a:lstStyle/>
          <a:p>
            <a:pPr eaLnBrk="1" hangingPunct="1"/>
            <a:r>
              <a:rPr lang="en-US" smtClean="0"/>
              <a:t>Ran the python script:</a:t>
            </a:r>
          </a:p>
          <a:p>
            <a:pPr eaLnBrk="1" hangingPunct="1"/>
            <a:endParaRPr lang="en-US" smtClean="0"/>
          </a:p>
        </p:txBody>
      </p:sp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228600" y="304800"/>
            <a:ext cx="6858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900" b="1">
                <a:solidFill>
                  <a:schemeClr val="tx2"/>
                </a:solidFill>
              </a:rPr>
              <a:t>Time Series Interpolation</a:t>
            </a:r>
          </a:p>
        </p:txBody>
      </p:sp>
      <p:pic>
        <p:nvPicPr>
          <p:cNvPr id="1126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r="59499" b="3125"/>
          <a:stretch>
            <a:fillRect/>
          </a:stretch>
        </p:blipFill>
        <p:spPr bwMode="auto">
          <a:xfrm>
            <a:off x="0" y="0"/>
            <a:ext cx="9144000" cy="680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twork">
  <a:themeElements>
    <a:clrScheme name="Network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Network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495</TotalTime>
  <Words>437</Words>
  <Application>Microsoft Office PowerPoint</Application>
  <PresentationFormat>On-screen Show (4:3)</PresentationFormat>
  <Paragraphs>80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Wingdings</vt:lpstr>
      <vt:lpstr>Garamond</vt:lpstr>
      <vt:lpstr>Times New Roman</vt:lpstr>
      <vt:lpstr>Network</vt:lpstr>
      <vt:lpstr>  Optimal representation of Chlorophyll &amp;Nitrogen content using high resolution imagery </vt:lpstr>
      <vt:lpstr>Outline </vt:lpstr>
      <vt:lpstr>1. Study Area: Scipio </vt:lpstr>
      <vt:lpstr>PowerPoint Presentation</vt:lpstr>
      <vt:lpstr>1. Data :</vt:lpstr>
      <vt:lpstr>2. Objective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b. Vegetative Indices Maps </vt:lpstr>
      <vt:lpstr>b. Vegetative Indices Maps </vt:lpstr>
      <vt:lpstr>PowerPoint Presentation</vt:lpstr>
      <vt:lpstr>PowerPoint Presentation</vt:lpstr>
      <vt:lpstr>d. Generate chlorophyll maps</vt:lpstr>
      <vt:lpstr>3. Conclusion 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Optimal representation of Nitrogen soil content using high resolution imagery</dc:title>
  <dc:creator>Manal</dc:creator>
  <cp:lastModifiedBy>David Tarboton</cp:lastModifiedBy>
  <cp:revision>17</cp:revision>
  <dcterms:created xsi:type="dcterms:W3CDTF">2012-11-28T22:03:16Z</dcterms:created>
  <dcterms:modified xsi:type="dcterms:W3CDTF">2012-11-30T05:28:35Z</dcterms:modified>
</cp:coreProperties>
</file>