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1"/>
  </p:notesMasterIdLst>
  <p:sldIdLst>
    <p:sldId id="256" r:id="rId2"/>
    <p:sldId id="257" r:id="rId3"/>
    <p:sldId id="261" r:id="rId4"/>
    <p:sldId id="264" r:id="rId5"/>
    <p:sldId id="266" r:id="rId6"/>
    <p:sldId id="258" r:id="rId7"/>
    <p:sldId id="265" r:id="rId8"/>
    <p:sldId id="267" r:id="rId9"/>
    <p:sldId id="281" r:id="rId10"/>
    <p:sldId id="271" r:id="rId11"/>
    <p:sldId id="272" r:id="rId12"/>
    <p:sldId id="273" r:id="rId13"/>
    <p:sldId id="274" r:id="rId14"/>
    <p:sldId id="282" r:id="rId15"/>
    <p:sldId id="275" r:id="rId16"/>
    <p:sldId id="284" r:id="rId17"/>
    <p:sldId id="279" r:id="rId18"/>
    <p:sldId id="277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75" autoAdjust="0"/>
  </p:normalViewPr>
  <p:slideViewPr>
    <p:cSldViewPr>
      <p:cViewPr varScale="1">
        <p:scale>
          <a:sx n="71" d="100"/>
          <a:sy n="71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F3E33-212E-49A8-AA15-E028A427E161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3BC01-43C4-4B5E-8E8E-FCB71E3B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809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BC01-43C4-4B5E-8E8E-FCB71E3B0BC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Seepage is the flow of water through soils.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730250" lvl="1" indent="-273050">
              <a:spcBef>
                <a:spcPct val="20000"/>
              </a:spcBef>
              <a:buClr>
                <a:schemeClr val="accent1"/>
              </a:buClr>
              <a:buSzPct val="95000"/>
              <a:buFont typeface="Wingdings 2" pitchFamily="18" charset="2"/>
              <a:buChar char=""/>
            </a:pPr>
            <a:r>
              <a:rPr lang="en-US" sz="1800" dirty="0" smtClean="0">
                <a:solidFill>
                  <a:srgbClr val="000000"/>
                </a:solidFill>
                <a:latin typeface="Constantia"/>
              </a:rPr>
              <a:t>The water may seep out gently</a:t>
            </a:r>
          </a:p>
          <a:p>
            <a:pPr marL="730250" lvl="1" indent="-273050">
              <a:spcBef>
                <a:spcPct val="20000"/>
              </a:spcBef>
              <a:buClr>
                <a:schemeClr val="accent1"/>
              </a:buClr>
              <a:buSzPct val="95000"/>
              <a:buFont typeface="Wingdings 2" pitchFamily="18" charset="2"/>
              <a:buChar char=""/>
            </a:pPr>
            <a:r>
              <a:rPr lang="en-US" sz="1800" dirty="0" smtClean="0">
                <a:solidFill>
                  <a:srgbClr val="000000"/>
                </a:solidFill>
                <a:latin typeface="Constantia"/>
              </a:rPr>
              <a:t>The water can erode the soil forcing it to erupt on the landside as “sand boils”.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BC01-43C4-4B5E-8E8E-FCB71E3B0BC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critical gradient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is generally taken to be a function of the saturated buoyant unit weight of the soil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the unit weight of the water,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critical gradient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is the gradient needed to initiate erosion in the soil and usually varies from about 0.80 to 1.0 (Mansur,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Postol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Salley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2000), depending on the unit weight of the soil. The exit gradient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is the gradient at the point of erosion calculated with Finite Element Analysis and it is a function of the subsurface geometry and the permeability of the subsurface soils.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BC01-43C4-4B5E-8E8E-FCB71E3B0BC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BC01-43C4-4B5E-8E8E-FCB71E3B0BC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63B7A7C-39D9-4404-9B47-E6EA2131411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B0E6E2C-81E5-4D9D-902D-2143F9A36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609600"/>
            <a:ext cx="6477000" cy="1828800"/>
          </a:xfrm>
        </p:spPr>
        <p:txBody>
          <a:bodyPr>
            <a:normAutofit/>
          </a:bodyPr>
          <a:lstStyle/>
          <a:p>
            <a:pPr algn="r"/>
            <a:r>
              <a:rPr lang="en-US" dirty="0" err="1" smtClean="0"/>
              <a:t>underseepage</a:t>
            </a:r>
            <a:r>
              <a:rPr lang="en-US" dirty="0" smtClean="0"/>
              <a:t> analysis in levees using GIS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CEE 6440</a:t>
            </a:r>
            <a:endParaRPr lang="en-US" dirty="0"/>
          </a:p>
        </p:txBody>
      </p:sp>
      <p:pic>
        <p:nvPicPr>
          <p:cNvPr id="4" name="Picture 3" descr="logo.horizont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5943600"/>
            <a:ext cx="292608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505200" y="3048000"/>
            <a:ext cx="525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Lourdes </a:t>
            </a:r>
            <a:r>
              <a:rPr lang="en-US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Polanco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5943600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November 27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/>
          <a:srcRect l="31875" t="14000" r="46875" b="10000"/>
          <a:stretch>
            <a:fillRect/>
          </a:stretch>
        </p:blipFill>
        <p:spPr bwMode="auto">
          <a:xfrm>
            <a:off x="11430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IDW Interpolation of gradients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33438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yr – flood hydraulic gradients</a:t>
            </a:r>
            <a:endParaRPr lang="en-US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 l="31875" t="14000" r="46875" b="10000"/>
          <a:stretch>
            <a:fillRect/>
          </a:stretch>
        </p:blipFill>
        <p:spPr bwMode="auto">
          <a:xfrm>
            <a:off x="38100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00600" y="22098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yr – flood hydraulic gradients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 l="32500" t="14000" r="46250" b="10000"/>
          <a:stretch>
            <a:fillRect/>
          </a:stretch>
        </p:blipFill>
        <p:spPr bwMode="auto">
          <a:xfrm>
            <a:off x="64770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467600" y="3544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Critical gradients</a:t>
            </a:r>
            <a:endParaRPr lang="en-US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 l="1875" t="18000" r="89375" b="8000"/>
          <a:stretch>
            <a:fillRect/>
          </a:stretch>
        </p:blipFill>
        <p:spPr bwMode="auto">
          <a:xfrm>
            <a:off x="0" y="1066800"/>
            <a:ext cx="1066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10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8382000" y="12954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5787839" y="12954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3124200" y="12954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F.S. raster calculation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1875" t="14000" r="46875" b="10000"/>
          <a:stretch>
            <a:fillRect/>
          </a:stretch>
        </p:blipFill>
        <p:spPr bwMode="auto">
          <a:xfrm>
            <a:off x="51054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l="31875" t="14000" r="46875" b="10000"/>
          <a:stretch>
            <a:fillRect/>
          </a:stretch>
        </p:blipFill>
        <p:spPr bwMode="auto">
          <a:xfrm>
            <a:off x="22098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 l="1250" t="48000" r="88750" b="27000"/>
          <a:stretch>
            <a:fillRect/>
          </a:stretch>
        </p:blipFill>
        <p:spPr bwMode="auto">
          <a:xfrm>
            <a:off x="609600" y="2819400"/>
            <a:ext cx="121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0" y="334387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 yr – flood F.S.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2209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 yr – flood F.S.</a:t>
            </a:r>
            <a:endParaRPr lang="en-US" dirty="0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11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7086600" y="1219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4187639" y="1219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by mask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1875" t="14000" r="46875" b="10000"/>
          <a:stretch>
            <a:fillRect/>
          </a:stretch>
        </p:blipFill>
        <p:spPr bwMode="auto">
          <a:xfrm>
            <a:off x="22098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l="1875" t="41000" r="87500" b="34000"/>
          <a:stretch>
            <a:fillRect/>
          </a:stretch>
        </p:blipFill>
        <p:spPr bwMode="auto">
          <a:xfrm>
            <a:off x="685800" y="2819400"/>
            <a:ext cx="129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 l="31875" t="14000" r="46875" b="10000"/>
          <a:stretch>
            <a:fillRect/>
          </a:stretch>
        </p:blipFill>
        <p:spPr bwMode="auto">
          <a:xfrm>
            <a:off x="51054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12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7086600" y="1219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4187639" y="1219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Vulnerable areas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1875" t="14000" r="46875" b="10000"/>
          <a:stretch>
            <a:fillRect/>
          </a:stretch>
        </p:blipFill>
        <p:spPr bwMode="auto">
          <a:xfrm>
            <a:off x="5334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31875" t="14000" r="46875" b="10000"/>
          <a:stretch>
            <a:fillRect/>
          </a:stretch>
        </p:blipFill>
        <p:spPr bwMode="auto">
          <a:xfrm>
            <a:off x="34290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 l="31875" t="14000" r="46875" b="10000"/>
          <a:stretch>
            <a:fillRect/>
          </a:stretch>
        </p:blipFill>
        <p:spPr bwMode="auto">
          <a:xfrm>
            <a:off x="6324600" y="1066800"/>
            <a:ext cx="259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0" y="2133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100 yr – flood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2133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200 yr – flood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2133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Overlap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>
                <a:defRPr/>
              </a:pPr>
              <a:t>13</a:t>
            </a:fld>
            <a:r>
              <a:rPr lang="en-US" sz="1300" dirty="0" smtClean="0">
                <a:solidFill>
                  <a:schemeClr val="bg1">
                    <a:lumMod val="95000"/>
                  </a:schemeClr>
                </a:solidFill>
              </a:rPr>
              <a:t> of 19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758639" y="6172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3654239" y="6172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6553200" y="6172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l="48438" t="17708" r="24218" b="8333"/>
          <a:stretch>
            <a:fillRect/>
          </a:stretch>
        </p:blipFill>
        <p:spPr bwMode="auto">
          <a:xfrm>
            <a:off x="533400" y="1295400"/>
            <a:ext cx="2667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200" y="2133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100 yr – flood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SPLINE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 l="48437" t="17708" r="23438" b="8333"/>
          <a:stretch>
            <a:fillRect/>
          </a:stretch>
        </p:blipFill>
        <p:spPr bwMode="auto">
          <a:xfrm>
            <a:off x="3352800" y="1295400"/>
            <a:ext cx="2743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95800" y="2133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100 yr – flood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IDW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/>
          <a:srcRect l="48438" t="17708" r="22656" b="8333"/>
          <a:stretch>
            <a:fillRect/>
          </a:stretch>
        </p:blipFill>
        <p:spPr bwMode="auto">
          <a:xfrm>
            <a:off x="6248400" y="1295400"/>
            <a:ext cx="281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315200" y="2221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Overlap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>
                <a:defRPr/>
              </a:pPr>
              <a:t>14</a:t>
            </a:fld>
            <a:r>
              <a:rPr lang="en-US" sz="1300" dirty="0" smtClean="0">
                <a:solidFill>
                  <a:schemeClr val="bg1">
                    <a:lumMod val="95000"/>
                  </a:schemeClr>
                </a:solidFill>
              </a:rPr>
              <a:t> of 19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3730439" y="60198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6629400" y="60198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911039" y="60198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 l="48125" t="13000" r="23125" b="10000"/>
          <a:stretch>
            <a:fillRect/>
          </a:stretch>
        </p:blipFill>
        <p:spPr bwMode="auto">
          <a:xfrm>
            <a:off x="4419600" y="609600"/>
            <a:ext cx="3505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</a:t>
            </a:r>
            <a:endParaRPr lang="en-US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 l="1250" t="61000" r="87500" b="27000"/>
          <a:stretch>
            <a:fillRect/>
          </a:stretch>
        </p:blipFill>
        <p:spPr bwMode="auto">
          <a:xfrm>
            <a:off x="4495800" y="54864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15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 l="45313" t="16667" r="21875" b="10417"/>
          <a:stretch>
            <a:fillRect/>
          </a:stretch>
        </p:blipFill>
        <p:spPr bwMode="auto">
          <a:xfrm>
            <a:off x="685800" y="1524000"/>
            <a:ext cx="3200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60592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Mosaic to new Raster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4844" t="13542" r="46875" b="15625"/>
          <a:stretch>
            <a:fillRect/>
          </a:stretch>
        </p:blipFill>
        <p:spPr bwMode="auto">
          <a:xfrm>
            <a:off x="7391400" y="7620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4844" t="13542" r="46875" b="15625"/>
          <a:stretch>
            <a:fillRect/>
          </a:stretch>
        </p:blipFill>
        <p:spPr bwMode="auto">
          <a:xfrm>
            <a:off x="3276600" y="1600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Flooded depths</a:t>
            </a:r>
            <a:endParaRPr lang="en-US" dirty="0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16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19600" y="609600"/>
            <a:ext cx="3505200" cy="5867400"/>
            <a:chOff x="4419600" y="609600"/>
            <a:chExt cx="3505200" cy="5867400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48125" t="13000" r="23125" b="10000"/>
            <a:stretch>
              <a:fillRect/>
            </a:stretch>
          </p:blipFill>
          <p:spPr bwMode="auto">
            <a:xfrm>
              <a:off x="44196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ontent Placeholder 1"/>
            <p:cNvSpPr txBox="1">
              <a:spLocks/>
            </p:cNvSpPr>
            <p:nvPr/>
          </p:nvSpPr>
          <p:spPr bwMode="auto">
            <a:xfrm>
              <a:off x="44958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4.0 m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4.5 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19600" y="609600"/>
            <a:ext cx="3505200" cy="5867400"/>
            <a:chOff x="6019800" y="685800"/>
            <a:chExt cx="3505200" cy="5867400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l="48125" t="13000" r="23125" b="10000"/>
            <a:stretch>
              <a:fillRect/>
            </a:stretch>
          </p:blipFill>
          <p:spPr bwMode="auto">
            <a:xfrm>
              <a:off x="6019800" y="6858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ontent Placeholder 1"/>
            <p:cNvSpPr txBox="1">
              <a:spLocks/>
            </p:cNvSpPr>
            <p:nvPr/>
          </p:nvSpPr>
          <p:spPr bwMode="auto">
            <a:xfrm>
              <a:off x="6096000" y="57150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5.0 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5.5 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6.0 m</a:t>
              </a:r>
            </a:p>
          </p:txBody>
        </p:sp>
      </p:grpSp>
      <p:grpSp>
        <p:nvGrpSpPr>
          <p:cNvPr id="67" name="Group 6"/>
          <p:cNvGrpSpPr/>
          <p:nvPr/>
        </p:nvGrpSpPr>
        <p:grpSpPr>
          <a:xfrm>
            <a:off x="4419600" y="609600"/>
            <a:ext cx="3505200" cy="5867400"/>
            <a:chOff x="4419600" y="609600"/>
            <a:chExt cx="3505200" cy="5867400"/>
          </a:xfrm>
        </p:grpSpPr>
        <p:pic>
          <p:nvPicPr>
            <p:cNvPr id="68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48125" t="13000" r="23125" b="10000"/>
            <a:stretch>
              <a:fillRect/>
            </a:stretch>
          </p:blipFill>
          <p:spPr bwMode="auto">
            <a:xfrm>
              <a:off x="44196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Content Placeholder 1"/>
            <p:cNvSpPr txBox="1">
              <a:spLocks/>
            </p:cNvSpPr>
            <p:nvPr/>
          </p:nvSpPr>
          <p:spPr bwMode="auto">
            <a:xfrm>
              <a:off x="44958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4.0 m</a:t>
              </a:r>
            </a:p>
          </p:txBody>
        </p:sp>
      </p:grpSp>
      <p:grpSp>
        <p:nvGrpSpPr>
          <p:cNvPr id="71" name="Group 9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72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4.5 m</a:t>
              </a:r>
            </a:p>
          </p:txBody>
        </p:sp>
      </p:grpSp>
      <p:grpSp>
        <p:nvGrpSpPr>
          <p:cNvPr id="74" name="Group 12"/>
          <p:cNvGrpSpPr/>
          <p:nvPr/>
        </p:nvGrpSpPr>
        <p:grpSpPr>
          <a:xfrm>
            <a:off x="4419600" y="609600"/>
            <a:ext cx="3505200" cy="5867400"/>
            <a:chOff x="6019800" y="685800"/>
            <a:chExt cx="3505200" cy="5867400"/>
          </a:xfrm>
        </p:grpSpPr>
        <p:pic>
          <p:nvPicPr>
            <p:cNvPr id="75" name="Picture 74"/>
            <p:cNvPicPr>
              <a:picLocks noChangeAspect="1" noChangeArrowheads="1"/>
            </p:cNvPicPr>
            <p:nvPr/>
          </p:nvPicPr>
          <p:blipFill>
            <a:blip r:embed="rId4" cstate="print"/>
            <a:srcRect l="48125" t="13000" r="23125" b="10000"/>
            <a:stretch>
              <a:fillRect/>
            </a:stretch>
          </p:blipFill>
          <p:spPr bwMode="auto">
            <a:xfrm>
              <a:off x="6019800" y="6858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Content Placeholder 1"/>
            <p:cNvSpPr txBox="1">
              <a:spLocks/>
            </p:cNvSpPr>
            <p:nvPr/>
          </p:nvSpPr>
          <p:spPr bwMode="auto">
            <a:xfrm>
              <a:off x="6096000" y="57150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5.0 m</a:t>
              </a:r>
            </a:p>
          </p:txBody>
        </p:sp>
      </p:grpSp>
      <p:grpSp>
        <p:nvGrpSpPr>
          <p:cNvPr id="77" name="Group 15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78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5.5 m</a:t>
              </a:r>
            </a:p>
          </p:txBody>
        </p:sp>
      </p:grpSp>
      <p:grpSp>
        <p:nvGrpSpPr>
          <p:cNvPr id="80" name="Group 18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81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6.0 m</a:t>
              </a:r>
            </a:p>
          </p:txBody>
        </p:sp>
      </p:grpSp>
      <p:grpSp>
        <p:nvGrpSpPr>
          <p:cNvPr id="83" name="Group 6"/>
          <p:cNvGrpSpPr/>
          <p:nvPr/>
        </p:nvGrpSpPr>
        <p:grpSpPr>
          <a:xfrm>
            <a:off x="4419600" y="609600"/>
            <a:ext cx="3505200" cy="5867400"/>
            <a:chOff x="4419600" y="609600"/>
            <a:chExt cx="3505200" cy="5867400"/>
          </a:xfrm>
        </p:grpSpPr>
        <p:pic>
          <p:nvPicPr>
            <p:cNvPr id="8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48125" t="13000" r="23125" b="10000"/>
            <a:stretch>
              <a:fillRect/>
            </a:stretch>
          </p:blipFill>
          <p:spPr bwMode="auto">
            <a:xfrm>
              <a:off x="44196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Content Placeholder 1"/>
            <p:cNvSpPr txBox="1">
              <a:spLocks/>
            </p:cNvSpPr>
            <p:nvPr/>
          </p:nvSpPr>
          <p:spPr bwMode="auto">
            <a:xfrm>
              <a:off x="44958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4.0 m</a:t>
              </a:r>
            </a:p>
          </p:txBody>
        </p:sp>
      </p:grpSp>
      <p:grpSp>
        <p:nvGrpSpPr>
          <p:cNvPr id="86" name="Group 9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87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4.5 m</a:t>
              </a:r>
            </a:p>
          </p:txBody>
        </p:sp>
      </p:grpSp>
      <p:grpSp>
        <p:nvGrpSpPr>
          <p:cNvPr id="89" name="Group 12"/>
          <p:cNvGrpSpPr/>
          <p:nvPr/>
        </p:nvGrpSpPr>
        <p:grpSpPr>
          <a:xfrm>
            <a:off x="4419600" y="609600"/>
            <a:ext cx="3505200" cy="5867400"/>
            <a:chOff x="6019800" y="685800"/>
            <a:chExt cx="3505200" cy="5867400"/>
          </a:xfrm>
        </p:grpSpPr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4" cstate="print"/>
            <a:srcRect l="48125" t="13000" r="23125" b="10000"/>
            <a:stretch>
              <a:fillRect/>
            </a:stretch>
          </p:blipFill>
          <p:spPr bwMode="auto">
            <a:xfrm>
              <a:off x="6019800" y="6858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Content Placeholder 1"/>
            <p:cNvSpPr txBox="1">
              <a:spLocks/>
            </p:cNvSpPr>
            <p:nvPr/>
          </p:nvSpPr>
          <p:spPr bwMode="auto">
            <a:xfrm>
              <a:off x="6096000" y="57150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5.0 m</a:t>
              </a:r>
            </a:p>
          </p:txBody>
        </p:sp>
      </p:grpSp>
      <p:grpSp>
        <p:nvGrpSpPr>
          <p:cNvPr id="92" name="Group 15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93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5.5 m</a:t>
              </a:r>
            </a:p>
          </p:txBody>
        </p:sp>
      </p:grpSp>
      <p:grpSp>
        <p:nvGrpSpPr>
          <p:cNvPr id="95" name="Group 18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96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6.0 m</a:t>
              </a:r>
            </a:p>
          </p:txBody>
        </p:sp>
      </p:grpSp>
      <p:grpSp>
        <p:nvGrpSpPr>
          <p:cNvPr id="98" name="Group 6"/>
          <p:cNvGrpSpPr/>
          <p:nvPr/>
        </p:nvGrpSpPr>
        <p:grpSpPr>
          <a:xfrm>
            <a:off x="4419600" y="609600"/>
            <a:ext cx="3505200" cy="5867400"/>
            <a:chOff x="4419600" y="609600"/>
            <a:chExt cx="3505200" cy="5867400"/>
          </a:xfrm>
        </p:grpSpPr>
        <p:pic>
          <p:nvPicPr>
            <p:cNvPr id="99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48125" t="13000" r="23125" b="10000"/>
            <a:stretch>
              <a:fillRect/>
            </a:stretch>
          </p:blipFill>
          <p:spPr bwMode="auto">
            <a:xfrm>
              <a:off x="44196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" name="Content Placeholder 1"/>
            <p:cNvSpPr txBox="1">
              <a:spLocks/>
            </p:cNvSpPr>
            <p:nvPr/>
          </p:nvSpPr>
          <p:spPr bwMode="auto">
            <a:xfrm>
              <a:off x="44958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4.0 m</a:t>
              </a:r>
            </a:p>
          </p:txBody>
        </p:sp>
      </p:grpSp>
      <p:grpSp>
        <p:nvGrpSpPr>
          <p:cNvPr id="101" name="Group 9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102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4.5 m</a:t>
              </a:r>
            </a:p>
          </p:txBody>
        </p:sp>
      </p:grpSp>
      <p:grpSp>
        <p:nvGrpSpPr>
          <p:cNvPr id="104" name="Group 12"/>
          <p:cNvGrpSpPr/>
          <p:nvPr/>
        </p:nvGrpSpPr>
        <p:grpSpPr>
          <a:xfrm>
            <a:off x="4419600" y="609600"/>
            <a:ext cx="3505200" cy="5867400"/>
            <a:chOff x="6019800" y="685800"/>
            <a:chExt cx="3505200" cy="5867400"/>
          </a:xfrm>
        </p:grpSpPr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4" cstate="print"/>
            <a:srcRect l="48125" t="13000" r="23125" b="10000"/>
            <a:stretch>
              <a:fillRect/>
            </a:stretch>
          </p:blipFill>
          <p:spPr bwMode="auto">
            <a:xfrm>
              <a:off x="6019800" y="6858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Content Placeholder 1"/>
            <p:cNvSpPr txBox="1">
              <a:spLocks/>
            </p:cNvSpPr>
            <p:nvPr/>
          </p:nvSpPr>
          <p:spPr bwMode="auto">
            <a:xfrm>
              <a:off x="6096000" y="57150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5.0 m</a:t>
              </a:r>
            </a:p>
          </p:txBody>
        </p:sp>
      </p:grpSp>
      <p:grpSp>
        <p:nvGrpSpPr>
          <p:cNvPr id="107" name="Group 15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108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5.5 m</a:t>
              </a:r>
            </a:p>
          </p:txBody>
        </p:sp>
      </p:grpSp>
      <p:grpSp>
        <p:nvGrpSpPr>
          <p:cNvPr id="110" name="Group 18"/>
          <p:cNvGrpSpPr/>
          <p:nvPr/>
        </p:nvGrpSpPr>
        <p:grpSpPr>
          <a:xfrm>
            <a:off x="4419600" y="609600"/>
            <a:ext cx="3505200" cy="5867400"/>
            <a:chOff x="4876800" y="609600"/>
            <a:chExt cx="3505200" cy="5867400"/>
          </a:xfrm>
        </p:grpSpPr>
        <p:pic>
          <p:nvPicPr>
            <p:cNvPr id="111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 l="48125" t="13000" r="23125" b="10000"/>
            <a:stretch>
              <a:fillRect/>
            </a:stretch>
          </p:blipFill>
          <p:spPr bwMode="auto">
            <a:xfrm>
              <a:off x="4876800" y="609600"/>
              <a:ext cx="35052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" name="Content Placeholder 1"/>
            <p:cNvSpPr txBox="1">
              <a:spLocks/>
            </p:cNvSpPr>
            <p:nvPr/>
          </p:nvSpPr>
          <p:spPr bwMode="auto">
            <a:xfrm>
              <a:off x="4953000" y="5638800"/>
              <a:ext cx="1295400" cy="4572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>
                <a:spcBef>
                  <a:spcPct val="20000"/>
                </a:spcBef>
                <a:buClr>
                  <a:schemeClr val="accent2"/>
                </a:buClr>
                <a:buSzPct val="95000"/>
                <a:buFont typeface="Wingdings 2" pitchFamily="18" charset="2"/>
                <a:buChar char=""/>
              </a:pPr>
              <a:r>
                <a:rPr lang="en-US" dirty="0" smtClean="0">
                  <a:solidFill>
                    <a:schemeClr val="bg1"/>
                  </a:solidFill>
                </a:rPr>
                <a:t>&lt; 6.0 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133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Interpolation of gradients is not accurate but informative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Surface soils were used instead of stratigraphy soils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276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4267200"/>
            <a:ext cx="8534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426720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17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4572000"/>
            <a:ext cx="8153400" cy="2133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against </a:t>
            </a:r>
            <a:r>
              <a:rPr kumimoji="0" lang="en-US" sz="29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underseepage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feasible for 100yr-flood based on comparison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9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GIS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a great tool to make an informative map and compile data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65448" y="1828800"/>
            <a:ext cx="5178552" cy="44958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piezometric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heads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soils beneath the levees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Divide levee system into levee reaches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Compute probability of initiation of erosion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Extent analysis to Pocket area and other surrounding levees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18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 l="45312" t="15625" r="23438" b="14583"/>
          <a:stretch>
            <a:fillRect/>
          </a:stretch>
        </p:blipFill>
        <p:spPr bwMode="auto">
          <a:xfrm>
            <a:off x="609600" y="1600200"/>
            <a:ext cx="304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4844" t="13542" r="46875" b="15625"/>
          <a:stretch>
            <a:fillRect/>
          </a:stretch>
        </p:blipFill>
        <p:spPr bwMode="auto">
          <a:xfrm>
            <a:off x="3048000" y="17526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153400" cy="3733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77200" y="6172200"/>
            <a:ext cx="844296" cy="457200"/>
          </a:xfrm>
        </p:spPr>
        <p:txBody>
          <a:bodyPr>
            <a:normAutofit/>
          </a:bodyPr>
          <a:lstStyle/>
          <a:p>
            <a:pPr>
              <a:defRPr/>
            </a:pPr>
            <a:fld id="{28B8A75F-78F5-4BFA-AE39-DAE4A9500C98}" type="slidenum">
              <a:rPr lang="en-US" sz="1300" smtClean="0">
                <a:solidFill>
                  <a:schemeClr val="tx2"/>
                </a:solidFill>
              </a:rPr>
              <a:pPr>
                <a:defRPr/>
              </a:pPr>
              <a:t>19</a:t>
            </a:fld>
            <a:r>
              <a:rPr lang="en-US" sz="1300" dirty="0" smtClean="0">
                <a:solidFill>
                  <a:schemeClr val="tx2"/>
                </a:solidFill>
              </a:rPr>
              <a:t> of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present an informative map showing vulnerable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areas along the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Natomas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basin based on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underseepage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analysis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Show possible flooded depths of the area if the levee were to fail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Pilot analysis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691896" cy="457200"/>
          </a:xfrm>
        </p:spPr>
        <p:txBody>
          <a:bodyPr>
            <a:normAutofit fontScale="92500"/>
          </a:bodyPr>
          <a:lstStyle/>
          <a:p>
            <a:pPr>
              <a:defRPr/>
            </a:pPr>
            <a:fld id="{28B8A75F-78F5-4BFA-AE39-DAE4A9500C98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2</a:t>
            </a:fld>
            <a:r>
              <a:rPr lang="en-US" dirty="0" smtClean="0">
                <a:solidFill>
                  <a:schemeClr val="tx2"/>
                </a:solidFill>
              </a:rPr>
              <a:t> of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6858000" y="2819400"/>
            <a:ext cx="1905000" cy="106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levees?</a:t>
            </a:r>
            <a:endParaRPr lang="en-US" dirty="0"/>
          </a:p>
        </p:txBody>
      </p:sp>
      <p:sp>
        <p:nvSpPr>
          <p:cNvPr id="47" name="Content Placeholder 1"/>
          <p:cNvSpPr txBox="1">
            <a:spLocks/>
          </p:cNvSpPr>
          <p:nvPr/>
        </p:nvSpPr>
        <p:spPr>
          <a:xfrm>
            <a:off x="533400" y="1752600"/>
            <a:ext cx="8077200" cy="685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Levees are embankments designed to prevent the flooding of a river into an adjacent landward floodplain.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457200" y="1676400"/>
            <a:ext cx="830580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51125"/>
            <a:ext cx="61912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" name="Straight Arrow Connector 49"/>
          <p:cNvCxnSpPr/>
          <p:nvPr/>
        </p:nvCxnSpPr>
        <p:spPr>
          <a:xfrm>
            <a:off x="838200" y="4251325"/>
            <a:ext cx="304800" cy="158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066800" y="4478338"/>
            <a:ext cx="304800" cy="158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295400" y="4706938"/>
            <a:ext cx="304800" cy="158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743200" y="4251325"/>
            <a:ext cx="304800" cy="158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124200" y="4708525"/>
            <a:ext cx="304800" cy="158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 flipH="1" flipV="1">
            <a:off x="5257800" y="3794125"/>
            <a:ext cx="304800" cy="1524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5400000" flipH="1" flipV="1">
            <a:off x="5448300" y="3908425"/>
            <a:ext cx="228600" cy="1524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5257800" y="4175125"/>
            <a:ext cx="228600" cy="762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24"/>
          <p:cNvCxnSpPr/>
          <p:nvPr/>
        </p:nvCxnSpPr>
        <p:spPr>
          <a:xfrm>
            <a:off x="4038600" y="4403725"/>
            <a:ext cx="304800" cy="158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457200" y="4937125"/>
            <a:ext cx="19812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mvm.usace.army.mil</a:t>
            </a:r>
          </a:p>
        </p:txBody>
      </p:sp>
      <p:sp>
        <p:nvSpPr>
          <p:cNvPr id="60" name="Content Placeholder 1"/>
          <p:cNvSpPr txBox="1">
            <a:spLocks/>
          </p:cNvSpPr>
          <p:nvPr/>
        </p:nvSpPr>
        <p:spPr>
          <a:xfrm>
            <a:off x="6934200" y="2971800"/>
            <a:ext cx="1828800" cy="8382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274320" lvl="0" indent="-274320" algn="ctr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</a:pPr>
            <a:r>
              <a:rPr lang="en-US" sz="1800" noProof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</a:t>
            </a:r>
          </a:p>
          <a:p>
            <a:pPr marL="274320" lvl="0" indent="-274320" algn="ctr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</a:pPr>
            <a:r>
              <a:rPr lang="en-US" sz="1800" noProof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underseepage?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457200" y="5562600"/>
            <a:ext cx="4953000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latin typeface="Arial" charset="0"/>
            </a:endParaRP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3335" y="4267200"/>
            <a:ext cx="3154465" cy="238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6312560" y="6567157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/>
              <a:t>California, Arboga, after the 1997 flood</a:t>
            </a: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6865010" y="4373232"/>
            <a:ext cx="1600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F29000"/>
                </a:solidFill>
              </a:rPr>
              <a:t>From stanford.edu</a:t>
            </a:r>
          </a:p>
        </p:txBody>
      </p:sp>
      <p:sp>
        <p:nvSpPr>
          <p:cNvPr id="66" name="Content Placeholder 1"/>
          <p:cNvSpPr txBox="1">
            <a:spLocks/>
          </p:cNvSpPr>
          <p:nvPr/>
        </p:nvSpPr>
        <p:spPr bwMode="auto">
          <a:xfrm>
            <a:off x="533400" y="5791200"/>
            <a:ext cx="4648200" cy="38100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Seepage is the flow of water through soils.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8" name="Slide Number Placeholder 12"/>
          <p:cNvSpPr txBox="1">
            <a:spLocks/>
          </p:cNvSpPr>
          <p:nvPr/>
        </p:nvSpPr>
        <p:spPr>
          <a:xfrm>
            <a:off x="8229600" y="6172200"/>
            <a:ext cx="691896" cy="457200"/>
          </a:xfrm>
          <a:prstGeom prst="rect">
            <a:avLst/>
          </a:prstGeom>
        </p:spPr>
        <p:txBody>
          <a:bodyPr vert="horz" anchor="ctr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8A75F-78F5-4BFA-AE39-DAE4A9500C9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  <p:bldP spid="62" grpId="0" animBg="1"/>
      <p:bldP spid="64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research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687" t="18750" r="25000" b="12500"/>
          <a:stretch>
            <a:fillRect/>
          </a:stretch>
        </p:blipFill>
        <p:spPr bwMode="auto">
          <a:xfrm>
            <a:off x="2514600" y="15240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819400" y="2819400"/>
            <a:ext cx="1143000" cy="1066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2813" t="17708" r="32031" b="9375"/>
          <a:stretch>
            <a:fillRect/>
          </a:stretch>
        </p:blipFill>
        <p:spPr bwMode="auto">
          <a:xfrm>
            <a:off x="3048000" y="1524000"/>
            <a:ext cx="3429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20765255">
            <a:off x="3056352" y="2356611"/>
            <a:ext cx="1676400" cy="457195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 l="18750" t="16667" r="22656" b="9375"/>
          <a:stretch>
            <a:fillRect/>
          </a:stretch>
        </p:blipFill>
        <p:spPr bwMode="auto">
          <a:xfrm>
            <a:off x="1981200" y="1524000"/>
            <a:ext cx="515154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7600" y="3505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Levees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495800" y="2743200"/>
            <a:ext cx="1828800" cy="9144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590800" y="3733800"/>
            <a:ext cx="990600" cy="8382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691896" cy="457200"/>
          </a:xfrm>
        </p:spPr>
        <p:txBody>
          <a:bodyPr>
            <a:normAutofit fontScale="92500"/>
          </a:bodyPr>
          <a:lstStyle/>
          <a:p>
            <a:pPr>
              <a:defRPr/>
            </a:pPr>
            <a:fld id="{28B8A75F-78F5-4BFA-AE39-DAE4A9500C98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4</a:t>
            </a:fld>
            <a:r>
              <a:rPr lang="en-US" dirty="0" smtClean="0">
                <a:solidFill>
                  <a:schemeClr val="tx2"/>
                </a:solidFill>
              </a:rPr>
              <a:t> of 19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44" t="13542" r="46875" b="15625"/>
          <a:stretch>
            <a:fillRect/>
          </a:stretch>
        </p:blipFill>
        <p:spPr bwMode="auto">
          <a:xfrm>
            <a:off x="6400800" y="16764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9" grpId="0" animBg="1"/>
      <p:bldP spid="9" grpId="1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6667" r="31250" b="10417"/>
          <a:stretch>
            <a:fillRect/>
          </a:stretch>
        </p:blipFill>
        <p:spPr bwMode="auto">
          <a:xfrm>
            <a:off x="1143000" y="1524000"/>
            <a:ext cx="373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250" t="41667" r="87500" b="31944"/>
          <a:stretch>
            <a:fillRect/>
          </a:stretch>
        </p:blipFill>
        <p:spPr bwMode="auto">
          <a:xfrm>
            <a:off x="5181600" y="2057400"/>
            <a:ext cx="1143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1676400"/>
          <a:ext cx="27432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DESCRIPTION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Water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Developed, Open Space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Developed, Low Intensity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Developed, Medium Intensity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Developed, High Intensity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Barren Land (Rock/Sand/Clay)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Shrub/Scrub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Grassland/Herbaceous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Pasture/Hay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Cultivated Crops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Woody Wetlands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Emergent Herbaceous Wetlands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691896" cy="457200"/>
          </a:xfrm>
        </p:spPr>
        <p:txBody>
          <a:bodyPr>
            <a:normAutofit fontScale="92500"/>
          </a:bodyPr>
          <a:lstStyle/>
          <a:p>
            <a:pPr>
              <a:defRPr/>
            </a:pPr>
            <a:fld id="{28B8A75F-78F5-4BFA-AE39-DAE4A9500C98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5</a:t>
            </a:fld>
            <a:r>
              <a:rPr lang="en-US" dirty="0" smtClean="0">
                <a:solidFill>
                  <a:schemeClr val="tx2"/>
                </a:solidFill>
              </a:rPr>
              <a:t> of 19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1295400" y="6172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762000" y="4724400"/>
            <a:ext cx="7696200" cy="1524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581400" y="4191000"/>
            <a:ext cx="1981200" cy="533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Deterministic Factor of Safety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"/>
          </p:nvPr>
        </p:nvSpPr>
        <p:spPr>
          <a:xfrm>
            <a:off x="762000" y="1676400"/>
            <a:ext cx="8001000" cy="2209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Most common method used by engineers to assess underseepage. </a:t>
            </a:r>
          </a:p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Generally, for levee underseepage a F.S. &gt; 3.0 is acceptable.</a:t>
            </a:r>
          </a:p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57200" y="1600200"/>
            <a:ext cx="8305800" cy="236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914400" y="4945062"/>
            <a:ext cx="7391400" cy="1074738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2"/>
              </a:buClr>
              <a:buSzPct val="95000"/>
              <a:buFont typeface="Wingdings 2" pitchFamily="18" charset="2"/>
              <a:buChar char="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 usually between 0.8 and 1.0</a:t>
            </a:r>
          </a:p>
          <a:p>
            <a:pPr marL="273050" indent="-273050">
              <a:spcBef>
                <a:spcPct val="20000"/>
              </a:spcBef>
              <a:buClr>
                <a:schemeClr val="accent2"/>
              </a:buClr>
              <a:buSzPct val="95000"/>
              <a:buFont typeface="Wingdings 2" pitchFamily="18" charset="2"/>
              <a:buChar char=""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273050">
              <a:spcBef>
                <a:spcPct val="20000"/>
              </a:spcBef>
              <a:buClr>
                <a:schemeClr val="accent2"/>
              </a:buClr>
              <a:buSzPct val="95000"/>
              <a:buFont typeface="Wingdings 2" pitchFamily="18" charset="2"/>
              <a:buChar char=""/>
            </a:pP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1800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calculated by finite element analysis, provided in Corps report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09875545"/>
              </p:ext>
            </p:extLst>
          </p:nvPr>
        </p:nvGraphicFramePr>
        <p:xfrm>
          <a:off x="1306398" y="2257268"/>
          <a:ext cx="1132002" cy="866932"/>
        </p:xfrm>
        <a:graphic>
          <a:graphicData uri="http://schemas.openxmlformats.org/presentationml/2006/ole">
            <p:oleObj spid="_x0000_s2057" name="Equation" r:id="rId4" imgW="495000" imgH="38088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0" y="426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Computation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743200" y="2362200"/>
            <a:ext cx="5867400" cy="7620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 is the gradient needed to initiate erosion</a:t>
            </a:r>
          </a:p>
          <a:p>
            <a:pPr marL="287338" lvl="3" indent="-287338" fontAlgn="auto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Arial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 is the gradient calculated with FEM analysis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691896" cy="457200"/>
          </a:xfrm>
        </p:spPr>
        <p:txBody>
          <a:bodyPr>
            <a:normAutofit fontScale="92500"/>
          </a:bodyPr>
          <a:lstStyle/>
          <a:p>
            <a:pPr>
              <a:defRPr/>
            </a:pPr>
            <a:fld id="{28B8A75F-78F5-4BFA-AE39-DAE4A9500C98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6</a:t>
            </a:fld>
            <a:r>
              <a:rPr lang="en-US" dirty="0" smtClean="0">
                <a:solidFill>
                  <a:schemeClr val="tx2"/>
                </a:solidFill>
              </a:rPr>
              <a:t> of 19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22196176"/>
              </p:ext>
            </p:extLst>
          </p:nvPr>
        </p:nvGraphicFramePr>
        <p:xfrm>
          <a:off x="1219200" y="4783138"/>
          <a:ext cx="771525" cy="719137"/>
        </p:xfrm>
        <a:graphic>
          <a:graphicData uri="http://schemas.openxmlformats.org/presentationml/2006/ole">
            <p:oleObj spid="_x0000_s2058" name="Equation" r:id="rId5" imgW="571252" imgH="533169" progId="Equation.3">
              <p:embed/>
            </p:oleObj>
          </a:graphicData>
        </a:graphic>
      </p:graphicFrame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78" b="2589"/>
          <a:stretch>
            <a:fillRect/>
          </a:stretch>
        </p:blipFill>
        <p:spPr bwMode="auto">
          <a:xfrm>
            <a:off x="6400800" y="2971800"/>
            <a:ext cx="25908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1"/>
          <p:cNvSpPr>
            <a:spLocks noChangeArrowheads="1"/>
          </p:cNvSpPr>
          <p:nvPr/>
        </p:nvSpPr>
        <p:spPr bwMode="auto">
          <a:xfrm>
            <a:off x="7696200" y="5181600"/>
            <a:ext cx="1219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7F7F7F"/>
                </a:solidFill>
                <a:latin typeface="Constantia" pitchFamily="18" charset="0"/>
                <a:ea typeface="Times New Roman" pitchFamily="18" charset="0"/>
                <a:cs typeface="Calibri" pitchFamily="34" charset="0"/>
              </a:rPr>
              <a:t>From earthsci.org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SSURGO Data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25000" t="16667" r="25000" b="9375"/>
          <a:stretch>
            <a:fillRect/>
          </a:stretch>
        </p:blipFill>
        <p:spPr bwMode="auto">
          <a:xfrm>
            <a:off x="503349" y="1600200"/>
            <a:ext cx="460205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533400" y="3657600"/>
            <a:ext cx="510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3288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Sutter county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3669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Sacramento county</a:t>
            </a:r>
            <a:endParaRPr lang="en-US" dirty="0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691896" cy="457200"/>
          </a:xfrm>
        </p:spPr>
        <p:txBody>
          <a:bodyPr>
            <a:normAutofit fontScale="92500"/>
          </a:bodyPr>
          <a:lstStyle/>
          <a:p>
            <a:pPr>
              <a:defRPr/>
            </a:pPr>
            <a:fld id="{28B8A75F-78F5-4BFA-AE39-DAE4A9500C9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>
                <a:defRPr/>
              </a:pPr>
              <a:t>7</a:t>
            </a:fld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of 19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3750" t="17709" r="7813" b="8951"/>
          <a:stretch>
            <a:fillRect/>
          </a:stretch>
        </p:blipFill>
        <p:spPr bwMode="auto">
          <a:xfrm>
            <a:off x="4419600" y="1600200"/>
            <a:ext cx="449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2"/>
          <p:cNvSpPr txBox="1">
            <a:spLocks/>
          </p:cNvSpPr>
          <p:nvPr/>
        </p:nvSpPr>
        <p:spPr>
          <a:xfrm>
            <a:off x="8229600" y="6172200"/>
            <a:ext cx="691896" cy="457200"/>
          </a:xfrm>
          <a:prstGeom prst="rect">
            <a:avLst/>
          </a:prstGeom>
        </p:spPr>
        <p:txBody>
          <a:bodyPr vert="horz" anchor="ctr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8A75F-78F5-4BFA-AE39-DAE4A9500C9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19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606239" y="5791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4568639" y="57912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US Army Corps of Engineers </a:t>
            </a:r>
            <a:br>
              <a:rPr lang="en-US" sz="3200" b="1" dirty="0" smtClean="0"/>
            </a:br>
            <a:r>
              <a:rPr lang="en-US" sz="3200" dirty="0" smtClean="0"/>
              <a:t>Sacramento District data</a:t>
            </a:r>
            <a:endParaRPr lang="en-US" sz="3200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 r="41250" b="34000"/>
          <a:stretch>
            <a:fillRect/>
          </a:stretch>
        </p:blipFill>
        <p:spPr bwMode="auto">
          <a:xfrm>
            <a:off x="990600" y="1600200"/>
            <a:ext cx="716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691896" cy="457200"/>
          </a:xfrm>
        </p:spPr>
        <p:txBody>
          <a:bodyPr>
            <a:normAutofit fontScale="92500"/>
          </a:bodyPr>
          <a:lstStyle/>
          <a:p>
            <a:pPr>
              <a:defRPr/>
            </a:pPr>
            <a:fld id="{28B8A75F-78F5-4BFA-AE39-DAE4A9500C98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8</a:t>
            </a:fld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points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16406" t="16667" r="6250" b="12500"/>
          <a:stretch>
            <a:fillRect/>
          </a:stretch>
        </p:blipFill>
        <p:spPr bwMode="auto">
          <a:xfrm>
            <a:off x="914400" y="1524000"/>
            <a:ext cx="7543800" cy="5181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14600" y="2209800"/>
            <a:ext cx="44958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2800" y="2209800"/>
            <a:ext cx="990600" cy="228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hape 8"/>
          <p:cNvCxnSpPr>
            <a:stCxn id="7" idx="2"/>
          </p:cNvCxnSpPr>
          <p:nvPr/>
        </p:nvCxnSpPr>
        <p:spPr>
          <a:xfrm rot="5400000">
            <a:off x="4552950" y="2914650"/>
            <a:ext cx="1524000" cy="4686300"/>
          </a:xfrm>
          <a:prstGeom prst="bentConnector2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1"/>
          </p:cNvCxnSpPr>
          <p:nvPr/>
        </p:nvCxnSpPr>
        <p:spPr>
          <a:xfrm rot="10800000" flipV="1">
            <a:off x="1447800" y="3352800"/>
            <a:ext cx="1066800" cy="5334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29000" y="5105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NAD_1983_HARN_StatePlane_California_II_FIPS_0402</a:t>
            </a:r>
          </a:p>
          <a:p>
            <a:pPr algn="ctr"/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Lambert_Conformal_Conic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691896" cy="457200"/>
          </a:xfrm>
        </p:spPr>
        <p:txBody>
          <a:bodyPr>
            <a:normAutofit fontScale="92500"/>
          </a:bodyPr>
          <a:lstStyle/>
          <a:p>
            <a:pPr>
              <a:defRPr/>
            </a:pPr>
            <a:fld id="{28B8A75F-78F5-4BFA-AE39-DAE4A9500C9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>
                <a:defRPr/>
              </a:pPr>
              <a:t>9</a:t>
            </a:fld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of 19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844" t="13542" r="46875" b="15625"/>
          <a:stretch>
            <a:fillRect/>
          </a:stretch>
        </p:blipFill>
        <p:spPr bwMode="auto">
          <a:xfrm>
            <a:off x="1066800" y="6019800"/>
            <a:ext cx="3843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701</TotalTime>
  <Words>606</Words>
  <Application>Microsoft Office PowerPoint</Application>
  <PresentationFormat>On-screen Show (4:3)</PresentationFormat>
  <Paragraphs>141</Paragraphs>
  <Slides>19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Median</vt:lpstr>
      <vt:lpstr>Equation</vt:lpstr>
      <vt:lpstr>underseepage analysis in levees using GIS</vt:lpstr>
      <vt:lpstr>Objectives</vt:lpstr>
      <vt:lpstr>What are levees?</vt:lpstr>
      <vt:lpstr>Location of research</vt:lpstr>
      <vt:lpstr>Why is it important?</vt:lpstr>
      <vt:lpstr>Deterministic Factor of Safety</vt:lpstr>
      <vt:lpstr>SSURGO Data</vt:lpstr>
      <vt:lpstr>US Army Corps of Engineers  Sacramento District data</vt:lpstr>
      <vt:lpstr>Data points</vt:lpstr>
      <vt:lpstr>IDW Interpolation of gradients</vt:lpstr>
      <vt:lpstr>F.S. raster calculation</vt:lpstr>
      <vt:lpstr>Extract by mask</vt:lpstr>
      <vt:lpstr>Vulnerable areas</vt:lpstr>
      <vt:lpstr>Comparison</vt:lpstr>
      <vt:lpstr>DEM</vt:lpstr>
      <vt:lpstr>Flooded depths</vt:lpstr>
      <vt:lpstr>Limitations of analysis</vt:lpstr>
      <vt:lpstr>Future work</vt:lpstr>
      <vt:lpstr>THANK YOU!  QUESTIONS?</vt:lpstr>
    </vt:vector>
  </TitlesOfParts>
  <Company>Utah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underseepage analysis in levees using GIS</dc:title>
  <dc:creator>William Rahmeyer</dc:creator>
  <cp:lastModifiedBy>William Rahmeyer</cp:lastModifiedBy>
  <cp:revision>97</cp:revision>
  <dcterms:created xsi:type="dcterms:W3CDTF">2012-11-21T19:49:51Z</dcterms:created>
  <dcterms:modified xsi:type="dcterms:W3CDTF">2012-11-27T16:17:03Z</dcterms:modified>
</cp:coreProperties>
</file>