
<file path=[Content_Types].xml><?xml version="1.0" encoding="utf-8"?>
<Types xmlns="http://schemas.openxmlformats.org/package/2006/content-types">
  <Default Extension="tmp" ContentType="image/pn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"/>
  </p:sldMasterIdLst>
  <p:sldIdLst>
    <p:sldId id="256" r:id="rId3"/>
    <p:sldId id="257" r:id="rId4"/>
    <p:sldId id="258" r:id="rId5"/>
    <p:sldId id="259" r:id="rId6"/>
    <p:sldId id="260" r:id="rId7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1E70E79-1A50-4B58-93D1-27785D7715DE}">
          <p14:sldIdLst>
            <p14:sldId id="256"/>
            <p14:sldId id="257"/>
            <p14:sldId id="258"/>
            <p14:sldId id="259"/>
            <p14:sldId id="26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0" y="-53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A49C4D-CB42-4097-BC3F-3532CA7C450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3059034-71A4-4048-AF5B-EEABFB256BC2}">
      <dgm:prSet/>
      <dgm:spPr/>
      <dgm:t>
        <a:bodyPr/>
        <a:lstStyle/>
        <a:p>
          <a:pPr algn="ctr" rtl="0"/>
          <a:r>
            <a:rPr lang="en-US" dirty="0" smtClean="0"/>
            <a:t>Stormwater Management Along The Hyde Park Irrigation Canal</a:t>
          </a:r>
          <a:endParaRPr lang="en-US" dirty="0"/>
        </a:p>
      </dgm:t>
    </dgm:pt>
    <dgm:pt modelId="{6D3C6E96-78DD-4B41-9B5C-02179F0B29F4}" type="parTrans" cxnId="{59D32E78-7826-4B4D-8C62-FC9A15752777}">
      <dgm:prSet/>
      <dgm:spPr/>
      <dgm:t>
        <a:bodyPr/>
        <a:lstStyle/>
        <a:p>
          <a:endParaRPr lang="en-US"/>
        </a:p>
      </dgm:t>
    </dgm:pt>
    <dgm:pt modelId="{436C983A-5ED9-4E5B-96E8-8DE365E44B1D}" type="sibTrans" cxnId="{59D32E78-7826-4B4D-8C62-FC9A15752777}">
      <dgm:prSet/>
      <dgm:spPr/>
      <dgm:t>
        <a:bodyPr/>
        <a:lstStyle/>
        <a:p>
          <a:endParaRPr lang="en-US"/>
        </a:p>
      </dgm:t>
    </dgm:pt>
    <dgm:pt modelId="{F12AD1EC-9B1A-4F91-AD5C-286EDD870451}" type="pres">
      <dgm:prSet presAssocID="{53A49C4D-CB42-4097-BC3F-3532CA7C4504}" presName="linear" presStyleCnt="0">
        <dgm:presLayoutVars>
          <dgm:animLvl val="lvl"/>
          <dgm:resizeHandles val="exact"/>
        </dgm:presLayoutVars>
      </dgm:prSet>
      <dgm:spPr/>
    </dgm:pt>
    <dgm:pt modelId="{508C4CFE-9E50-444E-A2D5-A3F781BE7CBD}" type="pres">
      <dgm:prSet presAssocID="{E3059034-71A4-4048-AF5B-EEABFB256BC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59D32E78-7826-4B4D-8C62-FC9A15752777}" srcId="{53A49C4D-CB42-4097-BC3F-3532CA7C4504}" destId="{E3059034-71A4-4048-AF5B-EEABFB256BC2}" srcOrd="0" destOrd="0" parTransId="{6D3C6E96-78DD-4B41-9B5C-02179F0B29F4}" sibTransId="{436C983A-5ED9-4E5B-96E8-8DE365E44B1D}"/>
    <dgm:cxn modelId="{987E36A1-27F1-44AC-82A6-2121F8482080}" type="presOf" srcId="{E3059034-71A4-4048-AF5B-EEABFB256BC2}" destId="{508C4CFE-9E50-444E-A2D5-A3F781BE7CBD}" srcOrd="0" destOrd="0" presId="urn:microsoft.com/office/officeart/2005/8/layout/vList2"/>
    <dgm:cxn modelId="{8DD41D04-7802-4DEE-A246-7BF586F62D58}" type="presOf" srcId="{53A49C4D-CB42-4097-BC3F-3532CA7C4504}" destId="{F12AD1EC-9B1A-4F91-AD5C-286EDD870451}" srcOrd="0" destOrd="0" presId="urn:microsoft.com/office/officeart/2005/8/layout/vList2"/>
    <dgm:cxn modelId="{D39EC37C-2EBE-4A22-B3FD-512CEB285CB3}" type="presParOf" srcId="{F12AD1EC-9B1A-4F91-AD5C-286EDD870451}" destId="{508C4CFE-9E50-444E-A2D5-A3F781BE7C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9CCBBE-8EF9-4A4C-B90A-B5B05E90141A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068926-2C9D-4945-9538-560CBC190239}">
      <dgm:prSet/>
      <dgm:spPr/>
      <dgm:t>
        <a:bodyPr/>
        <a:lstStyle/>
        <a:p>
          <a:pPr rtl="0"/>
          <a:r>
            <a:rPr lang="en-US" dirty="0" smtClean="0"/>
            <a:t>What is left?</a:t>
          </a:r>
          <a:endParaRPr lang="en-US" dirty="0"/>
        </a:p>
      </dgm:t>
    </dgm:pt>
    <dgm:pt modelId="{B4949661-F678-4668-8A75-E2A8A298AE7C}" type="parTrans" cxnId="{135D1981-3185-4125-8F30-30BF86BF90E4}">
      <dgm:prSet/>
      <dgm:spPr/>
      <dgm:t>
        <a:bodyPr/>
        <a:lstStyle/>
        <a:p>
          <a:endParaRPr lang="en-US"/>
        </a:p>
      </dgm:t>
    </dgm:pt>
    <dgm:pt modelId="{12A4714A-1706-4D41-8FD1-7567EC0BBAD4}" type="sibTrans" cxnId="{135D1981-3185-4125-8F30-30BF86BF90E4}">
      <dgm:prSet/>
      <dgm:spPr/>
      <dgm:t>
        <a:bodyPr/>
        <a:lstStyle/>
        <a:p>
          <a:endParaRPr lang="en-US"/>
        </a:p>
      </dgm:t>
    </dgm:pt>
    <dgm:pt modelId="{F831DA3D-28C7-45C2-A060-528A80DD45B1}" type="pres">
      <dgm:prSet presAssocID="{2E9CCBBE-8EF9-4A4C-B90A-B5B05E90141A}" presName="compositeShape" presStyleCnt="0">
        <dgm:presLayoutVars>
          <dgm:dir/>
          <dgm:resizeHandles/>
        </dgm:presLayoutVars>
      </dgm:prSet>
      <dgm:spPr/>
    </dgm:pt>
    <dgm:pt modelId="{F32AF8A7-C342-4142-94E3-82B0E566AE6A}" type="pres">
      <dgm:prSet presAssocID="{2E9CCBBE-8EF9-4A4C-B90A-B5B05E90141A}" presName="pyramid" presStyleLbl="node1" presStyleIdx="0" presStyleCnt="1"/>
      <dgm:spPr/>
    </dgm:pt>
    <dgm:pt modelId="{AEB18E8A-777E-40C5-8552-23B7F295BE3E}" type="pres">
      <dgm:prSet presAssocID="{2E9CCBBE-8EF9-4A4C-B90A-B5B05E90141A}" presName="theList" presStyleCnt="0"/>
      <dgm:spPr/>
    </dgm:pt>
    <dgm:pt modelId="{2959F31F-82E4-47B0-8022-0A040B05F524}" type="pres">
      <dgm:prSet presAssocID="{83068926-2C9D-4945-9538-560CBC190239}" presName="aNode" presStyleLbl="fgAcc1" presStyleIdx="0" presStyleCnt="1">
        <dgm:presLayoutVars>
          <dgm:bulletEnabled val="1"/>
        </dgm:presLayoutVars>
      </dgm:prSet>
      <dgm:spPr/>
    </dgm:pt>
    <dgm:pt modelId="{6CB99B58-6093-4D95-82BE-B2B0796B625B}" type="pres">
      <dgm:prSet presAssocID="{83068926-2C9D-4945-9538-560CBC190239}" presName="aSpace" presStyleCnt="0"/>
      <dgm:spPr/>
    </dgm:pt>
  </dgm:ptLst>
  <dgm:cxnLst>
    <dgm:cxn modelId="{135D1981-3185-4125-8F30-30BF86BF90E4}" srcId="{2E9CCBBE-8EF9-4A4C-B90A-B5B05E90141A}" destId="{83068926-2C9D-4945-9538-560CBC190239}" srcOrd="0" destOrd="0" parTransId="{B4949661-F678-4668-8A75-E2A8A298AE7C}" sibTransId="{12A4714A-1706-4D41-8FD1-7567EC0BBAD4}"/>
    <dgm:cxn modelId="{75E31AE4-689D-49AA-BF2B-B4DC0080DF64}" type="presOf" srcId="{2E9CCBBE-8EF9-4A4C-B90A-B5B05E90141A}" destId="{F831DA3D-28C7-45C2-A060-528A80DD45B1}" srcOrd="0" destOrd="0" presId="urn:microsoft.com/office/officeart/2005/8/layout/pyramid2"/>
    <dgm:cxn modelId="{A66F0A65-E1B1-4D7B-9575-BFE6DF3F14F7}" type="presOf" srcId="{83068926-2C9D-4945-9538-560CBC190239}" destId="{2959F31F-82E4-47B0-8022-0A040B05F524}" srcOrd="0" destOrd="0" presId="urn:microsoft.com/office/officeart/2005/8/layout/pyramid2"/>
    <dgm:cxn modelId="{76F506A5-918D-4586-91E6-FBE11E41A06F}" type="presParOf" srcId="{F831DA3D-28C7-45C2-A060-528A80DD45B1}" destId="{F32AF8A7-C342-4142-94E3-82B0E566AE6A}" srcOrd="0" destOrd="0" presId="urn:microsoft.com/office/officeart/2005/8/layout/pyramid2"/>
    <dgm:cxn modelId="{1158A751-15E4-4239-B966-6838242F8BF1}" type="presParOf" srcId="{F831DA3D-28C7-45C2-A060-528A80DD45B1}" destId="{AEB18E8A-777E-40C5-8552-23B7F295BE3E}" srcOrd="1" destOrd="0" presId="urn:microsoft.com/office/officeart/2005/8/layout/pyramid2"/>
    <dgm:cxn modelId="{E978E26D-7485-4F5C-9E0E-0F46A1B8C9D6}" type="presParOf" srcId="{AEB18E8A-777E-40C5-8552-23B7F295BE3E}" destId="{2959F31F-82E4-47B0-8022-0A040B05F524}" srcOrd="0" destOrd="0" presId="urn:microsoft.com/office/officeart/2005/8/layout/pyramid2"/>
    <dgm:cxn modelId="{32CAB971-3F6C-4B98-928A-CC1327810BC4}" type="presParOf" srcId="{AEB18E8A-777E-40C5-8552-23B7F295BE3E}" destId="{6CB99B58-6093-4D95-82BE-B2B0796B625B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C4CFE-9E50-444E-A2D5-A3F781BE7CBD}">
      <dsp:nvSpPr>
        <dsp:cNvPr id="0" name=""/>
        <dsp:cNvSpPr/>
      </dsp:nvSpPr>
      <dsp:spPr>
        <a:xfrm>
          <a:off x="0" y="17691"/>
          <a:ext cx="5829300" cy="1924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Stormwater Management Along The Hyde Park Irrigation Canal</a:t>
          </a:r>
          <a:endParaRPr lang="en-US" sz="3500" kern="1200" dirty="0"/>
        </a:p>
      </dsp:txBody>
      <dsp:txXfrm>
        <a:off x="93954" y="111645"/>
        <a:ext cx="5641392" cy="17367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2AF8A7-C342-4142-94E3-82B0E566AE6A}">
      <dsp:nvSpPr>
        <dsp:cNvPr id="0" name=""/>
        <dsp:cNvSpPr/>
      </dsp:nvSpPr>
      <dsp:spPr>
        <a:xfrm>
          <a:off x="2209799" y="0"/>
          <a:ext cx="1524000" cy="15240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59F31F-82E4-47B0-8022-0A040B05F524}">
      <dsp:nvSpPr>
        <dsp:cNvPr id="0" name=""/>
        <dsp:cNvSpPr/>
      </dsp:nvSpPr>
      <dsp:spPr>
        <a:xfrm>
          <a:off x="2971800" y="152548"/>
          <a:ext cx="990600" cy="108346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What is left?</a:t>
          </a:r>
          <a:endParaRPr lang="en-US" sz="2000" kern="1200" dirty="0"/>
        </a:p>
      </dsp:txBody>
      <dsp:txXfrm>
        <a:off x="3020157" y="200905"/>
        <a:ext cx="893886" cy="986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70A9-4B5D-45C9-A641-012508C9FCBA}" type="datetimeFigureOut">
              <a:rPr lang="en-US" smtClean="0"/>
              <a:t>11/21/2011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2042-AE28-4820-96E8-F405E1C9200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Moire Wireframe 1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07200"/>
            <a:ext cx="6858000" cy="2336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70A9-4B5D-45C9-A641-012508C9FCBA}" type="datetimeFigureOut">
              <a:rPr lang="en-US" smtClean="0"/>
              <a:t>11/21/2011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2042-AE28-4820-96E8-F405E1C920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70A9-4B5D-45C9-A641-012508C9FCBA}" type="datetimeFigureOut">
              <a:rPr lang="en-US" smtClean="0"/>
              <a:t>11/21/2011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2042-AE28-4820-96E8-F405E1C920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70A9-4B5D-45C9-A641-012508C9FCBA}" type="datetimeFigureOut">
              <a:rPr lang="en-US" smtClean="0"/>
              <a:t>11/21/2011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2042-AE28-4820-96E8-F405E1C920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70A9-4B5D-45C9-A641-012508C9FCBA}" type="datetimeFigureOut">
              <a:rPr lang="en-US" smtClean="0"/>
              <a:t>11/21/2011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2042-AE28-4820-96E8-F405E1C920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70A9-4B5D-45C9-A641-012508C9FCBA}" type="datetimeFigureOut">
              <a:rPr lang="en-US" smtClean="0"/>
              <a:t>11/21/2011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2042-AE28-4820-96E8-F405E1C920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70A9-4B5D-45C9-A641-012508C9FCBA}" type="datetimeFigureOut">
              <a:rPr lang="en-US" smtClean="0"/>
              <a:t>11/21/2011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2042-AE28-4820-96E8-F405E1C920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70A9-4B5D-45C9-A641-012508C9FCBA}" type="datetimeFigureOut">
              <a:rPr lang="en-US" smtClean="0"/>
              <a:t>11/21/2011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2042-AE28-4820-96E8-F405E1C920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70A9-4B5D-45C9-A641-012508C9FCBA}" type="datetimeFigureOut">
              <a:rPr lang="en-US" smtClean="0"/>
              <a:t>11/21/2011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2042-AE28-4820-96E8-F405E1C920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70A9-4B5D-45C9-A641-012508C9FCBA}" type="datetimeFigureOut">
              <a:rPr lang="en-US" smtClean="0"/>
              <a:t>11/21/2011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2042-AE28-4820-96E8-F405E1C920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70A9-4B5D-45C9-A641-012508C9FCBA}" type="datetimeFigureOut">
              <a:rPr lang="en-US" smtClean="0"/>
              <a:t>11/21/2011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52042-AE28-4820-96E8-F405E1C920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83000">
              <a:schemeClr val="tx2">
                <a:lumMod val="40000"/>
                <a:lumOff val="60000"/>
              </a:schemeClr>
            </a:gs>
            <a:gs pos="24000">
              <a:schemeClr val="accent5">
                <a:lumMod val="20000"/>
                <a:lumOff val="8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70A9-4B5D-45C9-A641-012508C9FCBA}" type="datetimeFigureOut">
              <a:rPr lang="en-US" smtClean="0"/>
              <a:t>11/21/2011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52042-AE28-4820-96E8-F405E1C9200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Moire Wireframe 1 - faded.wm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07200"/>
            <a:ext cx="6858000" cy="2336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123377596"/>
              </p:ext>
            </p:extLst>
          </p:nvPr>
        </p:nvGraphicFramePr>
        <p:xfrm>
          <a:off x="514350" y="203202"/>
          <a:ext cx="5829300" cy="1960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5800" y="3352800"/>
            <a:ext cx="5600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Why?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O &amp; M Costs</a:t>
            </a:r>
          </a:p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How?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Using ArcGIS and EPA SWMM</a:t>
            </a:r>
          </a:p>
          <a:p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ydeParkIrrigCanal24x36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6" t="12939" r="15263" b="1266"/>
          <a:stretch/>
        </p:blipFill>
        <p:spPr>
          <a:xfrm>
            <a:off x="685800" y="152401"/>
            <a:ext cx="5715000" cy="8866543"/>
          </a:xfrm>
          <a:prstGeom prst="rect">
            <a:avLst/>
          </a:prstGeom>
        </p:spPr>
      </p:pic>
      <p:pic>
        <p:nvPicPr>
          <p:cNvPr id="7" name="Picture 6" descr="HydeParkIrrigCanal24x36.pdf - Adobe Acrobat Pr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6" t="18418" r="7151"/>
          <a:stretch/>
        </p:blipFill>
        <p:spPr>
          <a:xfrm>
            <a:off x="679553" y="152400"/>
            <a:ext cx="5732751" cy="5943600"/>
          </a:xfrm>
          <a:prstGeom prst="rect">
            <a:avLst/>
          </a:prstGeom>
        </p:spPr>
      </p:pic>
      <p:pic>
        <p:nvPicPr>
          <p:cNvPr id="8" name="Picture 7" descr="HydeParkIrrigCanal24x36.pdf - Adobe Acrobat Pro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7" t="12423" r="6666"/>
          <a:stretch/>
        </p:blipFill>
        <p:spPr>
          <a:xfrm>
            <a:off x="679553" y="176134"/>
            <a:ext cx="5732751" cy="6745247"/>
          </a:xfrm>
          <a:prstGeom prst="rect">
            <a:avLst/>
          </a:prstGeom>
        </p:spPr>
      </p:pic>
      <p:pic>
        <p:nvPicPr>
          <p:cNvPr id="9" name="Picture 8" descr="HydeParkIrrigCanal24x36.pdf - Adobe Acrobat Pro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6" t="12424" r="6666" b="7003"/>
          <a:stretch/>
        </p:blipFill>
        <p:spPr>
          <a:xfrm>
            <a:off x="679552" y="152401"/>
            <a:ext cx="5780941" cy="6768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EPA SWMM</a:t>
            </a:r>
            <a:endParaRPr lang="en-US" sz="54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6362700" cy="304799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Event used to simulate runoff</a:t>
            </a:r>
          </a:p>
          <a:p>
            <a:pPr>
              <a:buFontTx/>
              <a:buChar char="-"/>
            </a:pPr>
            <a:r>
              <a:rPr lang="en-US" dirty="0" smtClean="0">
                <a:latin typeface="Arial Black" pitchFamily="34" charset="0"/>
                <a:cs typeface="Aharoni" pitchFamily="2" charset="-79"/>
              </a:rPr>
              <a:t>100 year, 24-hour duration, SCS II curve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579120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96506574"/>
              </p:ext>
            </p:extLst>
          </p:nvPr>
        </p:nvGraphicFramePr>
        <p:xfrm>
          <a:off x="342900" y="366184"/>
          <a:ext cx="6172200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ArcGIS</a:t>
            </a:r>
          </a:p>
          <a:p>
            <a:r>
              <a:rPr lang="en-US" sz="2800" dirty="0">
                <a:solidFill>
                  <a:srgbClr val="002060"/>
                </a:solidFill>
              </a:rPr>
              <a:t>Total Area of watershed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Slope of Watershed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Determine pervious to impervious percentages for each city watershed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EPA SWMM</a:t>
            </a:r>
          </a:p>
          <a:p>
            <a:r>
              <a:rPr lang="en-US" sz="2800" dirty="0" smtClean="0"/>
              <a:t>What parameters to input </a:t>
            </a:r>
          </a:p>
          <a:p>
            <a:r>
              <a:rPr lang="en-US" sz="2800" dirty="0" smtClean="0"/>
              <a:t>Run simulation and analyze runoff data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608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5829300" cy="1960033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endParaRPr lang="en-US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00200"/>
            <a:ext cx="6096000" cy="4800600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Logan City, (2010).  &lt;http://loganutah.org/Public%20Works/Engineering/pdf/StormWaterDesignCriteria2010.pdf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&gt;.</a:t>
            </a:r>
          </a:p>
          <a:p>
            <a:pPr algn="l"/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Storm Water Management Model, (2011). EPA. &lt;http://www.epa.gov/nrmrl/wswrd/wq/models/swmm&gt;. </a:t>
            </a:r>
            <a:endParaRPr lang="en-US" sz="1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SWMM Manual, (2010).  EPA, &lt;http://www.epa.gov/nrmrl/wswrd/wq/models/swmm/epaswmm5_user_manual.pdf&gt;.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85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30003130 (2)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DD54A5D-875B-4628-BBCB-97B5318978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TS030003130 (2)</Template>
  <TotalTime>69</TotalTime>
  <Words>110</Words>
  <Application>Microsoft Office PowerPoint</Application>
  <PresentationFormat>On-screen Show (4:3)</PresentationFormat>
  <Paragraphs>23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TS030003130 (2)</vt:lpstr>
      <vt:lpstr>PowerPoint Presentation</vt:lpstr>
      <vt:lpstr>PowerPoint Presentation</vt:lpstr>
      <vt:lpstr>EPA SWMM</vt:lpstr>
      <vt:lpstr>PowerPoint Presentation</vt:lpstr>
      <vt:lpstr>References</vt:lpstr>
    </vt:vector>
  </TitlesOfParts>
  <Company>Utah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labuser</dc:creator>
  <cp:lastModifiedBy>labuser</cp:lastModifiedBy>
  <cp:revision>9</cp:revision>
  <dcterms:created xsi:type="dcterms:W3CDTF">2011-11-22T04:29:16Z</dcterms:created>
  <dcterms:modified xsi:type="dcterms:W3CDTF">2011-11-22T05:38:59Z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TC300031309990</vt:lpwstr>
  </property>
</Properties>
</file>