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7" r:id="rId4"/>
    <p:sldId id="258" r:id="rId5"/>
    <p:sldId id="272" r:id="rId6"/>
    <p:sldId id="259" r:id="rId7"/>
    <p:sldId id="265" r:id="rId8"/>
    <p:sldId id="264" r:id="rId9"/>
    <p:sldId id="261" r:id="rId10"/>
    <p:sldId id="262" r:id="rId11"/>
    <p:sldId id="266" r:id="rId12"/>
    <p:sldId id="263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FF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4" d="100"/>
          <a:sy n="114" d="100"/>
        </p:scale>
        <p:origin x="-918" y="-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D6B579-4D9E-49CC-953F-6258614EFDE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1879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32CFAA-18C9-48D2-887E-8ABD344F4D5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745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FF64F0-D265-426C-AAA4-4F38EFCF60E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1055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2ADD541-232A-4DA8-987B-EBA5C11B06A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7087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7BE93F-9AB3-4F9A-86ED-7CE41592D53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506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638EBA-A0CF-4E5D-BD62-9C4828B0C96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5414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8CD37B-E87D-4E03-A415-32A07D425F3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6212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BA9DBE-7F47-43B9-8216-6645AE8E9B8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151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C87DFF-3E5D-403A-9C9B-BEB907C70D8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783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CAC834-8FDC-4519-964C-6B8FE913920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2849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4A0A28-AA69-4A9C-B344-5AC726B702F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5870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F42FAE-CABB-460F-B18B-57F9B69A62A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8560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7FFBB4D-B188-4ED9-8FA7-299070DCDF0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000"/>
              <a:t>Trial and Error:  Water Distribution Pipeline in Tuni Grande, Peru</a:t>
            </a:r>
            <a:br>
              <a:rPr lang="en-US" sz="4000"/>
            </a:br>
            <a:endParaRPr lang="en-US" sz="400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Scout Mendenhall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/>
              <a:t>Creating a Pipeline (2)</a:t>
            </a:r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00200"/>
            <a:ext cx="4191000" cy="409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7438" y="2362200"/>
            <a:ext cx="3998912" cy="416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Creating a Pipeline (3)</a:t>
            </a:r>
          </a:p>
        </p:txBody>
      </p:sp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781175"/>
            <a:ext cx="5276850" cy="416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500" y="1447800"/>
            <a:ext cx="2667000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sz="4000"/>
              <a:t>Creating a Pipeline </a:t>
            </a:r>
            <a:br>
              <a:rPr lang="en-US" sz="4000"/>
            </a:br>
            <a:r>
              <a:rPr lang="en-US" sz="4000"/>
              <a:t>(for real this time)</a:t>
            </a:r>
          </a:p>
        </p:txBody>
      </p:sp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00200"/>
            <a:ext cx="23622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600200"/>
            <a:ext cx="6019800" cy="4883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98" name="Rectangle 6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Comparing Measurements</a:t>
            </a:r>
          </a:p>
        </p:txBody>
      </p:sp>
      <p:graphicFrame>
        <p:nvGraphicFramePr>
          <p:cNvPr id="14515" name="Group 179"/>
          <p:cNvGraphicFramePr>
            <a:graphicFrameLocks noGrp="1"/>
          </p:cNvGraphicFramePr>
          <p:nvPr>
            <p:ph idx="1"/>
          </p:nvPr>
        </p:nvGraphicFramePr>
        <p:xfrm>
          <a:off x="304800" y="1600200"/>
          <a:ext cx="8534400" cy="1767840"/>
        </p:xfrm>
        <a:graphic>
          <a:graphicData uri="http://schemas.openxmlformats.org/drawingml/2006/table">
            <a:tbl>
              <a:tblPr/>
              <a:tblGrid>
                <a:gridCol w="2362200"/>
                <a:gridCol w="1676400"/>
                <a:gridCol w="2133600"/>
                <a:gridCol w="2362200"/>
              </a:tblGrid>
              <a:tr h="68580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Line Segment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Curved Earth Distance (m)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ArcGIS Split Line (?)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ArcGIS Measure Tool (m)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Well to Storage Tank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285.9653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0.00263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285.4536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Length of Culvert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21.78751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0.000201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21.76825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4503" name="Text Box 167"/>
          <p:cNvSpPr txBox="1">
            <a:spLocks noChangeArrowheads="1"/>
          </p:cNvSpPr>
          <p:nvPr/>
        </p:nvSpPr>
        <p:spPr bwMode="auto">
          <a:xfrm>
            <a:off x="990600" y="4343400"/>
            <a:ext cx="7086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latin typeface="Times New Roman" pitchFamily="18" charset="0"/>
              </a:rPr>
              <a:t>Curved Earth Distance = R cos</a:t>
            </a:r>
            <a:r>
              <a:rPr lang="en-US" b="1" baseline="30000">
                <a:latin typeface="Times New Roman" pitchFamily="18" charset="0"/>
              </a:rPr>
              <a:t>-1</a:t>
            </a:r>
            <a:r>
              <a:rPr lang="en-US" b="1">
                <a:latin typeface="Times New Roman" pitchFamily="18" charset="0"/>
              </a:rPr>
              <a:t>[sinɸ</a:t>
            </a:r>
            <a:r>
              <a:rPr lang="en-US" b="1" baseline="-25000">
                <a:latin typeface="Times New Roman" pitchFamily="18" charset="0"/>
              </a:rPr>
              <a:t>a</a:t>
            </a:r>
            <a:r>
              <a:rPr lang="en-US" b="1">
                <a:latin typeface="Times New Roman" pitchFamily="18" charset="0"/>
              </a:rPr>
              <a:t>sinɸ</a:t>
            </a:r>
            <a:r>
              <a:rPr lang="en-US" b="1" baseline="-25000">
                <a:latin typeface="Times New Roman" pitchFamily="18" charset="0"/>
              </a:rPr>
              <a:t>b</a:t>
            </a:r>
            <a:r>
              <a:rPr lang="en-US" b="1">
                <a:latin typeface="Times New Roman" pitchFamily="18" charset="0"/>
              </a:rPr>
              <a:t>+cosɸ</a:t>
            </a:r>
            <a:r>
              <a:rPr lang="en-US" b="1" baseline="-25000">
                <a:latin typeface="Times New Roman" pitchFamily="18" charset="0"/>
              </a:rPr>
              <a:t>a</a:t>
            </a:r>
            <a:r>
              <a:rPr lang="en-US" b="1">
                <a:latin typeface="Times New Roman" pitchFamily="18" charset="0"/>
              </a:rPr>
              <a:t>cosɸ</a:t>
            </a:r>
            <a:r>
              <a:rPr lang="en-US" b="1" baseline="-25000">
                <a:latin typeface="Times New Roman" pitchFamily="18" charset="0"/>
              </a:rPr>
              <a:t>b</a:t>
            </a:r>
            <a:r>
              <a:rPr lang="en-US" b="1">
                <a:latin typeface="Times New Roman" pitchFamily="18" charset="0"/>
              </a:rPr>
              <a:t>cos(</a:t>
            </a:r>
            <a:r>
              <a:rPr lang="el-GR" b="1">
                <a:latin typeface="Times New Roman" pitchFamily="18" charset="0"/>
              </a:rPr>
              <a:t>λ</a:t>
            </a:r>
            <a:r>
              <a:rPr lang="en-US" b="1" baseline="-25000">
                <a:latin typeface="Times New Roman" pitchFamily="18" charset="0"/>
              </a:rPr>
              <a:t>a</a:t>
            </a:r>
            <a:r>
              <a:rPr lang="en-US" b="1">
                <a:latin typeface="Times New Roman" pitchFamily="18" charset="0"/>
              </a:rPr>
              <a:t>-</a:t>
            </a:r>
            <a:r>
              <a:rPr lang="el-GR" b="1">
                <a:latin typeface="Times New Roman" pitchFamily="18" charset="0"/>
              </a:rPr>
              <a:t>λ</a:t>
            </a:r>
            <a:r>
              <a:rPr lang="en-US" b="1" baseline="-25000">
                <a:latin typeface="Times New Roman" pitchFamily="18" charset="0"/>
              </a:rPr>
              <a:t>b</a:t>
            </a:r>
            <a:r>
              <a:rPr lang="en-US" b="1">
                <a:latin typeface="Times New Roman" pitchFamily="18" charset="0"/>
              </a:rPr>
              <a:t>)]</a:t>
            </a:r>
            <a:endParaRPr lang="el-GR" b="1">
              <a:latin typeface="Times New Roman" pitchFamily="18" charset="0"/>
            </a:endParaRPr>
          </a:p>
        </p:txBody>
      </p:sp>
      <p:pic>
        <p:nvPicPr>
          <p:cNvPr id="14505" name="Picture 16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862513"/>
            <a:ext cx="6523038" cy="79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Conclusions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Data collection better left to the data-set pros</a:t>
            </a:r>
          </a:p>
          <a:p>
            <a:r>
              <a:rPr lang="en-US"/>
              <a:t>Requires “doctoring the data” prior to importing xy data</a:t>
            </a:r>
          </a:p>
          <a:p>
            <a:r>
              <a:rPr lang="en-US"/>
              <a:t>Difficult to manipulate data within ArcGIS</a:t>
            </a:r>
          </a:p>
          <a:p>
            <a:pPr>
              <a:buFontTx/>
              <a:buNone/>
            </a:pPr>
            <a:endParaRPr lang="en-US"/>
          </a:p>
          <a:p>
            <a:r>
              <a:rPr lang="en-US"/>
              <a:t>ArcGIS was </a:t>
            </a:r>
            <a:r>
              <a:rPr lang="en-US" b="1"/>
              <a:t>not</a:t>
            </a:r>
            <a:r>
              <a:rPr lang="en-US"/>
              <a:t> the best solution</a:t>
            </a:r>
          </a:p>
          <a:p>
            <a:endParaRPr lang="en-US"/>
          </a:p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Continuing Work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Determine distances between remaining data points</a:t>
            </a:r>
          </a:p>
          <a:p>
            <a:r>
              <a:rPr lang="en-US"/>
              <a:t>Explore digital elevation data (NASA)</a:t>
            </a:r>
          </a:p>
          <a:p>
            <a:r>
              <a:rPr lang="en-US"/>
              <a:t>Add contours</a:t>
            </a:r>
          </a:p>
          <a:p>
            <a:r>
              <a:rPr lang="en-US"/>
              <a:t>Add pop-up pictures to map</a:t>
            </a:r>
          </a:p>
          <a:p>
            <a:pPr>
              <a:buFontTx/>
              <a:buNone/>
            </a:pPr>
            <a:endParaRPr lang="en-US"/>
          </a:p>
          <a:p>
            <a:endParaRPr lang="en-US"/>
          </a:p>
          <a:p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43000"/>
            <a:ext cx="8229600" cy="1143000"/>
          </a:xfrm>
        </p:spPr>
        <p:txBody>
          <a:bodyPr/>
          <a:lstStyle/>
          <a:p>
            <a:r>
              <a:rPr lang="en-US" dirty="0"/>
              <a:t>Questions?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Tuni Grande, Peru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Engineers Without Borders project</a:t>
            </a:r>
          </a:p>
          <a:p>
            <a:r>
              <a:rPr lang="en-US"/>
              <a:t>The Chijnaya Foundation</a:t>
            </a:r>
          </a:p>
          <a:p>
            <a:r>
              <a:rPr lang="en-US"/>
              <a:t>Southern Peru, district of Pucara</a:t>
            </a:r>
          </a:p>
          <a:p>
            <a:r>
              <a:rPr lang="en-US"/>
              <a:t>Small farming community, ~300 people</a:t>
            </a:r>
          </a:p>
          <a:p>
            <a:pPr>
              <a:buFontTx/>
              <a:buNone/>
            </a:pPr>
            <a:endParaRPr lang="en-US"/>
          </a:p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Tuni Grande, Peru</a:t>
            </a:r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609600" y="17526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/>
              <a:t>3000 L storage tank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 smtClean="0"/>
              <a:t>90</a:t>
            </a:r>
            <a:r>
              <a:rPr lang="en-US" sz="3200" dirty="0" smtClean="0"/>
              <a:t>+ </a:t>
            </a:r>
            <a:r>
              <a:rPr lang="en-US" sz="3200" dirty="0"/>
              <a:t>connections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/>
              <a:t>Inefficient distribution system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/>
              <a:t>Uneven water supply</a:t>
            </a:r>
          </a:p>
          <a:p>
            <a:pPr marL="342900" indent="-342900">
              <a:spcBef>
                <a:spcPct val="20000"/>
              </a:spcBef>
            </a:pP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Need: Map of Distribution System</a:t>
            </a: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219200"/>
            <a:ext cx="6335713" cy="544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400"/>
            <a:ext cx="8382000" cy="658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459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143000"/>
          </a:xfrm>
          <a:solidFill>
            <a:schemeClr val="bg1">
              <a:alpha val="60001"/>
            </a:schemeClr>
          </a:solidFill>
        </p:spPr>
        <p:txBody>
          <a:bodyPr/>
          <a:lstStyle/>
          <a:p>
            <a:r>
              <a:rPr lang="en-US"/>
              <a:t>Data</a:t>
            </a:r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914400" y="2255838"/>
            <a:ext cx="7239000" cy="3306762"/>
          </a:xfrm>
          <a:solidFill>
            <a:schemeClr val="bg1">
              <a:alpha val="89000"/>
            </a:schemeClr>
          </a:solidFill>
          <a:ln/>
        </p:spPr>
        <p:txBody>
          <a:bodyPr/>
          <a:lstStyle/>
          <a:p>
            <a:r>
              <a:rPr lang="en-US"/>
              <a:t>Team traveled to Peru, August 2010</a:t>
            </a:r>
          </a:p>
          <a:p>
            <a:r>
              <a:rPr lang="en-US"/>
              <a:t>Collected GPS coordinates</a:t>
            </a:r>
          </a:p>
          <a:p>
            <a:r>
              <a:rPr lang="en-US"/>
              <a:t>Used laser level to determine elevation differences</a:t>
            </a:r>
          </a:p>
          <a:p>
            <a:r>
              <a:rPr lang="en-US"/>
              <a:t>Data points in Excel</a:t>
            </a:r>
          </a:p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Solution:  ArcGIS?  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512888"/>
            <a:ext cx="5410200" cy="3211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533400" y="2028825"/>
            <a:ext cx="29718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Slope</a:t>
            </a:r>
          </a:p>
          <a:p>
            <a:pPr>
              <a:spcBef>
                <a:spcPct val="50000"/>
              </a:spcBef>
            </a:pPr>
            <a:r>
              <a:rPr lang="en-US" sz="2400"/>
              <a:t>Distance</a:t>
            </a:r>
          </a:p>
          <a:p>
            <a:pPr>
              <a:spcBef>
                <a:spcPct val="50000"/>
              </a:spcBef>
            </a:pPr>
            <a:r>
              <a:rPr lang="en-US" sz="2400"/>
              <a:t>Network Analysis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2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048000"/>
            <a:ext cx="4191000" cy="3497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Importing Data into ArcGIS</a:t>
            </a:r>
          </a:p>
        </p:txBody>
      </p:sp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24000"/>
            <a:ext cx="4648200" cy="350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819400"/>
            <a:ext cx="3429000" cy="318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Importing into ArcGIS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1143000"/>
          </a:xfrm>
        </p:spPr>
        <p:txBody>
          <a:bodyPr/>
          <a:lstStyle/>
          <a:p>
            <a:r>
              <a:rPr lang="en-US"/>
              <a:t>GPS Coordinates written as positive latitude, negative longitude</a:t>
            </a:r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381000" y="6172200"/>
            <a:ext cx="8382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/>
              <a:t>Should be negative latitude and longitude</a:t>
            </a:r>
          </a:p>
        </p:txBody>
      </p:sp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819400"/>
            <a:ext cx="3733800" cy="3211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716213"/>
            <a:ext cx="3429000" cy="3303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Creating a Pipeline</a:t>
            </a: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19200"/>
            <a:ext cx="2743200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524000"/>
            <a:ext cx="5448300" cy="497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1766</TotalTime>
  <Words>231</Words>
  <Application>Microsoft Office PowerPoint</Application>
  <PresentationFormat>On-screen Show (4:3)</PresentationFormat>
  <Paragraphs>57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Default Design</vt:lpstr>
      <vt:lpstr>Trial and Error:  Water Distribution Pipeline in Tuni Grande, Peru </vt:lpstr>
      <vt:lpstr>Tuni Grande, Peru</vt:lpstr>
      <vt:lpstr>Tuni Grande, Peru</vt:lpstr>
      <vt:lpstr>Need: Map of Distribution System</vt:lpstr>
      <vt:lpstr>Data</vt:lpstr>
      <vt:lpstr>Solution:  ArcGIS?  </vt:lpstr>
      <vt:lpstr>Importing Data into ArcGIS</vt:lpstr>
      <vt:lpstr>Importing into ArcGIS</vt:lpstr>
      <vt:lpstr>Creating a Pipeline</vt:lpstr>
      <vt:lpstr>Creating a Pipeline (2)</vt:lpstr>
      <vt:lpstr>Creating a Pipeline (3)</vt:lpstr>
      <vt:lpstr>Creating a Pipeline  (for real this time)</vt:lpstr>
      <vt:lpstr>Comparing Measurements</vt:lpstr>
      <vt:lpstr>Conclusions</vt:lpstr>
      <vt:lpstr>Continuing Work</vt:lpstr>
      <vt:lpstr>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Water Distribution Pipeline in Tuni Grande, Peru</dc:title>
  <dc:creator>s.mend</dc:creator>
  <cp:lastModifiedBy>labuser</cp:lastModifiedBy>
  <cp:revision>15</cp:revision>
  <dcterms:created xsi:type="dcterms:W3CDTF">2011-11-26T03:40:32Z</dcterms:created>
  <dcterms:modified xsi:type="dcterms:W3CDTF">2011-11-29T17:29:45Z</dcterms:modified>
</cp:coreProperties>
</file>