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6" r:id="rId8"/>
    <p:sldId id="265" r:id="rId9"/>
    <p:sldId id="263" r:id="rId10"/>
    <p:sldId id="259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8307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9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17544-1DA6-7D4D-8257-255D72241B2E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40011-60EF-7448-8630-82F03B8DD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koudja:Downloads:Water_Cycle_MEaSUREs_ATBD_VICmodel_submit%20(2).doc!OLE_LINK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Soil Depth on Soil Moisture in the Variable Infiltration Capacity (VIC) model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53884"/>
            <a:ext cx="9144000" cy="1304378"/>
          </a:xfrm>
        </p:spPr>
        <p:txBody>
          <a:bodyPr>
            <a:normAutofit/>
          </a:bodyPr>
          <a:lstStyle/>
          <a:p>
            <a:r>
              <a:rPr lang="en-US" sz="1600" dirty="0" smtClean="0"/>
              <a:t>John A Koudelka</a:t>
            </a:r>
          </a:p>
          <a:p>
            <a:r>
              <a:rPr lang="en-US" sz="1600" dirty="0" smtClean="0"/>
              <a:t>Tuesday November 29, 2011</a:t>
            </a:r>
          </a:p>
          <a:p>
            <a:r>
              <a:rPr lang="en-US" sz="1600" dirty="0" smtClean="0"/>
              <a:t>CEE 6440 – GIS in Water Resources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9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Franchini</a:t>
            </a:r>
            <a:r>
              <a:rPr lang="en-US" sz="2400" dirty="0" smtClean="0"/>
              <a:t>, M., and M. </a:t>
            </a:r>
            <a:r>
              <a:rPr lang="en-US" sz="2400" dirty="0" err="1" smtClean="0"/>
              <a:t>Pacciani</a:t>
            </a:r>
            <a:r>
              <a:rPr lang="en-US" sz="2400" dirty="0" smtClean="0"/>
              <a:t> (1991), Comparative-analysis of several conceptual rainfall runoff models, </a:t>
            </a:r>
            <a:r>
              <a:rPr lang="en-US" sz="2400" i="1" dirty="0" smtClean="0"/>
              <a:t>Journal of Hydrology</a:t>
            </a:r>
            <a:r>
              <a:rPr lang="en-US" sz="2400" dirty="0" smtClean="0"/>
              <a:t>, </a:t>
            </a:r>
            <a:r>
              <a:rPr lang="en-US" sz="2400" i="1" dirty="0" smtClean="0"/>
              <a:t>122</a:t>
            </a:r>
            <a:r>
              <a:rPr lang="en-US" sz="2400" dirty="0" smtClean="0"/>
              <a:t>(1-4), 161-219. </a:t>
            </a:r>
            <a:endParaRPr lang="en-US" sz="2200" dirty="0" smtClean="0"/>
          </a:p>
          <a:p>
            <a:r>
              <a:rPr lang="en-US" sz="2200" dirty="0" err="1" smtClean="0"/>
              <a:t>Gao</a:t>
            </a:r>
            <a:r>
              <a:rPr lang="en-US" sz="2200" dirty="0" smtClean="0"/>
              <a:t>, H., Q. Tang, X. Shi, C. Zhu, T. J. Bohn, F. Su, J.</a:t>
            </a:r>
            <a:r>
              <a:rPr lang="en-US" sz="2200" dirty="0" smtClean="0"/>
              <a:t> Sheffield</a:t>
            </a:r>
            <a:r>
              <a:rPr lang="en-US" sz="2200" dirty="0" smtClean="0"/>
              <a:t>, M. Pan, D. P. </a:t>
            </a:r>
            <a:r>
              <a:rPr lang="en-US" sz="2200" dirty="0" err="1" smtClean="0"/>
              <a:t>Lettenmaier</a:t>
            </a:r>
            <a:r>
              <a:rPr lang="en-US" sz="2200" dirty="0" smtClean="0"/>
              <a:t>, and E. F. Wood,</a:t>
            </a:r>
            <a:r>
              <a:rPr lang="en-US" sz="2200" dirty="0" smtClean="0"/>
              <a:t> 2010</a:t>
            </a:r>
            <a:r>
              <a:rPr lang="en-US" sz="2200" dirty="0" smtClean="0"/>
              <a:t>: Water Budget Record from Variable Infiltration</a:t>
            </a:r>
            <a:r>
              <a:rPr lang="en-US" sz="2200" dirty="0" smtClean="0"/>
              <a:t> Capacity </a:t>
            </a:r>
            <a:r>
              <a:rPr lang="en-US" sz="2200" dirty="0" smtClean="0"/>
              <a:t>(VIC) Model. In Algorithm Theoretical Basis</a:t>
            </a:r>
            <a:r>
              <a:rPr lang="en-US" sz="2200" dirty="0" smtClean="0"/>
              <a:t> Document </a:t>
            </a:r>
            <a:r>
              <a:rPr lang="en-US" sz="2200" dirty="0" smtClean="0"/>
              <a:t>for Terrestrial Water Cycle Data Records (in</a:t>
            </a:r>
            <a:r>
              <a:rPr lang="en-US" sz="2200" dirty="0" smtClean="0"/>
              <a:t> review</a:t>
            </a:r>
            <a:r>
              <a:rPr lang="en-US" sz="2200" dirty="0" smtClean="0"/>
              <a:t>)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Liang, X., et al. (1996), Surface soil moisture parameterization of the VIC-2L model: Evaluation and modification, </a:t>
            </a:r>
            <a:r>
              <a:rPr lang="en-US" sz="2200" i="1" dirty="0" smtClean="0"/>
              <a:t>Global Planet Change</a:t>
            </a:r>
            <a:r>
              <a:rPr lang="en-US" sz="2200" dirty="0" smtClean="0"/>
              <a:t>, </a:t>
            </a:r>
            <a:r>
              <a:rPr lang="en-US" sz="2200" i="1" dirty="0" smtClean="0"/>
              <a:t>13</a:t>
            </a:r>
            <a:r>
              <a:rPr lang="en-US" sz="2200" dirty="0" smtClean="0"/>
              <a:t>(1-4), 195-206</a:t>
            </a:r>
            <a:r>
              <a:rPr lang="en-US" sz="2200" dirty="0" smtClean="0"/>
              <a:t>.</a:t>
            </a:r>
          </a:p>
          <a:p>
            <a:r>
              <a:rPr lang="en-US" sz="2200" dirty="0" err="1" smtClean="0"/>
              <a:t>Mahrt</a:t>
            </a:r>
            <a:r>
              <a:rPr lang="en-US" sz="2200" dirty="0" smtClean="0"/>
              <a:t>, L., and H. Pan (1984), A 2-Layer Model of Soil</a:t>
            </a:r>
            <a:r>
              <a:rPr lang="en-US" sz="2200" dirty="0" smtClean="0"/>
              <a:t> Hydrology</a:t>
            </a:r>
            <a:r>
              <a:rPr lang="en-US" sz="2200" dirty="0" smtClean="0"/>
              <a:t>, </a:t>
            </a:r>
            <a:r>
              <a:rPr lang="en-US" sz="2200" i="1" dirty="0" smtClean="0"/>
              <a:t>Bound-Lay </a:t>
            </a:r>
            <a:r>
              <a:rPr lang="en-US" sz="2200" i="1" dirty="0" err="1" smtClean="0"/>
              <a:t>Meteorol</a:t>
            </a:r>
            <a:r>
              <a:rPr lang="en-US" sz="2200" dirty="0" smtClean="0"/>
              <a:t>, </a:t>
            </a:r>
            <a:r>
              <a:rPr lang="en-US" sz="2200" i="1" dirty="0" smtClean="0"/>
              <a:t>29</a:t>
            </a:r>
            <a:r>
              <a:rPr lang="en-US" sz="2200" dirty="0" smtClean="0"/>
              <a:t>(1), 1-20</a:t>
            </a:r>
            <a:r>
              <a:rPr lang="en-US" sz="2200" dirty="0" smtClean="0"/>
              <a:t>.</a:t>
            </a:r>
            <a:br>
              <a:rPr lang="en-US" sz="2200" dirty="0" smtClean="0"/>
            </a:br>
            <a:endParaRPr lang="en-US" sz="2200" dirty="0" smtClean="0"/>
          </a:p>
          <a:p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2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855" y="1727200"/>
            <a:ext cx="3530831" cy="47077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Variable Infiltration Capacity </a:t>
            </a:r>
            <a:r>
              <a:rPr lang="en-US" dirty="0" smtClean="0"/>
              <a:t>Model</a:t>
            </a:r>
          </a:p>
          <a:p>
            <a:pPr lvl="1"/>
            <a:r>
              <a:rPr lang="en-US" dirty="0" smtClean="0"/>
              <a:t>Water and energy balance</a:t>
            </a:r>
          </a:p>
          <a:p>
            <a:pPr lvl="1"/>
            <a:r>
              <a:rPr lang="en-US" dirty="0" smtClean="0"/>
              <a:t>Semi-distributed </a:t>
            </a:r>
            <a:r>
              <a:rPr lang="en-US" dirty="0" err="1" smtClean="0"/>
              <a:t>macroscale</a:t>
            </a:r>
            <a:r>
              <a:rPr lang="en-US" dirty="0" smtClean="0"/>
              <a:t> hydrologic model developed to be incorporated into Global Climate Models (</a:t>
            </a:r>
            <a:r>
              <a:rPr lang="en-US" dirty="0" err="1" smtClean="0"/>
              <a:t>GCMs</a:t>
            </a:r>
            <a:r>
              <a:rPr lang="en-US" dirty="0" smtClean="0"/>
              <a:t>) </a:t>
            </a:r>
          </a:p>
          <a:p>
            <a:pPr lvl="2"/>
            <a:r>
              <a:rPr lang="en-US" dirty="0" smtClean="0"/>
              <a:t>Climate change</a:t>
            </a:r>
          </a:p>
          <a:p>
            <a:pPr lvl="2"/>
            <a:r>
              <a:rPr lang="en-US" dirty="0" smtClean="0"/>
              <a:t>Water resources management (reservoir operations)</a:t>
            </a:r>
          </a:p>
          <a:p>
            <a:pPr lvl="2"/>
            <a:r>
              <a:rPr lang="en-US" dirty="0" smtClean="0"/>
              <a:t>Land-atmosphere </a:t>
            </a:r>
            <a:r>
              <a:rPr lang="en-US" dirty="0" smtClean="0"/>
              <a:t>interactions</a:t>
            </a:r>
          </a:p>
          <a:p>
            <a:pPr lvl="1"/>
            <a:r>
              <a:rPr lang="en-US" dirty="0" smtClean="0"/>
              <a:t>Representation of vegetation heterogeneity, multiple soil layers with variable infiltration, and non-linear base flow.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361" y="2579583"/>
            <a:ext cx="2090643" cy="2787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VIC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 Cover and Soil </a:t>
            </a:r>
          </a:p>
          <a:p>
            <a:r>
              <a:rPr lang="en-US" dirty="0" smtClean="0"/>
              <a:t>Snow</a:t>
            </a:r>
          </a:p>
          <a:p>
            <a:r>
              <a:rPr lang="en-US" dirty="0" smtClean="0"/>
              <a:t>Meteorology</a:t>
            </a:r>
          </a:p>
          <a:p>
            <a:r>
              <a:rPr lang="en-US" dirty="0" smtClean="0"/>
              <a:t>Frozen Soil</a:t>
            </a:r>
          </a:p>
          <a:p>
            <a:r>
              <a:rPr lang="en-US" dirty="0" smtClean="0"/>
              <a:t>Flow Routing</a:t>
            </a:r>
            <a:endParaRPr lang="en-US" dirty="0"/>
          </a:p>
        </p:txBody>
      </p:sp>
      <p:pic>
        <p:nvPicPr>
          <p:cNvPr id="4" name="Picture 3" descr="IMG_28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872" y="1352849"/>
            <a:ext cx="2829198" cy="2121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913" y="3610522"/>
            <a:ext cx="2829198" cy="21218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Moisture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49700" cy="4525963"/>
          </a:xfrm>
        </p:spPr>
        <p:txBody>
          <a:bodyPr/>
          <a:lstStyle/>
          <a:p>
            <a:r>
              <a:rPr lang="en-US" dirty="0" smtClean="0"/>
              <a:t>Assumes fixed soil depths</a:t>
            </a:r>
            <a:endParaRPr lang="en-US" dirty="0"/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4610100" y="1820863"/>
          <a:ext cx="4089400" cy="4064000"/>
        </p:xfrm>
        <a:graphic>
          <a:graphicData uri="http://schemas.openxmlformats.org/presentationml/2006/ole">
            <p:oleObj spid="_x0000_s15362" name="Document" r:id="rId3" imgW="4089400" imgH="4064000" progId="Word.Document.12">
              <p:link updateAutomatic="1"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68553" y="5972274"/>
            <a:ext cx="1380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 et al., 2010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Moisture Equations</a:t>
            </a:r>
            <a:endParaRPr lang="en-US" dirty="0"/>
          </a:p>
        </p:txBody>
      </p:sp>
      <p:pic>
        <p:nvPicPr>
          <p:cNvPr id="4" name="Content Placeholder 3" descr="Untitled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19285" b="-119285"/>
          <a:stretch>
            <a:fillRect/>
          </a:stretch>
        </p:blipFill>
        <p:spPr>
          <a:xfrm>
            <a:off x="1371600" y="1316936"/>
            <a:ext cx="2908300" cy="1599453"/>
          </a:xfrm>
        </p:spPr>
      </p:pic>
      <p:sp>
        <p:nvSpPr>
          <p:cNvPr id="5" name="TextBox 4"/>
          <p:cNvSpPr txBox="1"/>
          <p:nvPr/>
        </p:nvSpPr>
        <p:spPr>
          <a:xfrm>
            <a:off x="4495800" y="1962215"/>
            <a:ext cx="1319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solidFill>
                  <a:srgbClr val="7F7F7F"/>
                </a:solidFill>
              </a:rPr>
              <a:t>Mahrt</a:t>
            </a:r>
            <a:r>
              <a:rPr lang="en-US" sz="1000" i="1" dirty="0" smtClean="0">
                <a:solidFill>
                  <a:srgbClr val="7F7F7F"/>
                </a:solidFill>
              </a:rPr>
              <a:t> and Pan, </a:t>
            </a:r>
            <a:r>
              <a:rPr lang="en-US" sz="1000" i="1" dirty="0" smtClean="0">
                <a:solidFill>
                  <a:srgbClr val="7F7F7F"/>
                </a:solidFill>
              </a:rPr>
              <a:t>1984</a:t>
            </a:r>
            <a:endParaRPr lang="en-US" sz="1000" i="1" dirty="0">
              <a:solidFill>
                <a:srgbClr val="7F7F7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500" y="1417638"/>
            <a:ext cx="4569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r>
              <a:rPr lang="en-US" sz="2400" dirty="0" smtClean="0"/>
              <a:t>oil moisture for the top two layers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25500" y="2552819"/>
            <a:ext cx="334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Diffusion between layers:</a:t>
            </a:r>
            <a:endParaRPr lang="en-US" sz="2400" dirty="0"/>
          </a:p>
        </p:txBody>
      </p:sp>
      <p:pic>
        <p:nvPicPr>
          <p:cNvPr id="15" name="Picture 14" descr="Untitled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833" y="3014484"/>
            <a:ext cx="2997200" cy="40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4732" y="3651716"/>
            <a:ext cx="1858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Direct runoff:</a:t>
            </a:r>
            <a:endParaRPr lang="en-US" sz="2400" dirty="0"/>
          </a:p>
        </p:txBody>
      </p:sp>
      <p:pic>
        <p:nvPicPr>
          <p:cNvPr id="17" name="Picture 16" descr="Untitled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029" y="4113381"/>
            <a:ext cx="3911600" cy="711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1700" y="5024735"/>
            <a:ext cx="2902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Bare soil evaporation:</a:t>
            </a:r>
            <a:endParaRPr lang="en-US" sz="2400" dirty="0"/>
          </a:p>
        </p:txBody>
      </p:sp>
      <p:pic>
        <p:nvPicPr>
          <p:cNvPr id="19" name="Picture 18" descr="Untitled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708" y="6070600"/>
            <a:ext cx="1257300" cy="241300"/>
          </a:xfrm>
          <a:prstGeom prst="rect">
            <a:avLst/>
          </a:prstGeom>
        </p:spPr>
      </p:pic>
      <p:pic>
        <p:nvPicPr>
          <p:cNvPr id="20" name="Picture 19" descr="Untitled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708" y="6311900"/>
            <a:ext cx="1193800" cy="254000"/>
          </a:xfrm>
          <a:prstGeom prst="rect">
            <a:avLst/>
          </a:prstGeom>
        </p:spPr>
      </p:pic>
      <p:pic>
        <p:nvPicPr>
          <p:cNvPr id="21" name="Picture 20" descr="Untitled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708" y="5486400"/>
            <a:ext cx="2463800" cy="533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14079" y="5595779"/>
            <a:ext cx="16981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solidFill>
                  <a:srgbClr val="7F7F7F"/>
                </a:solidFill>
              </a:rPr>
              <a:t>Franchini</a:t>
            </a:r>
            <a:r>
              <a:rPr lang="en-US" sz="1000" i="1" dirty="0" smtClean="0">
                <a:solidFill>
                  <a:srgbClr val="7F7F7F"/>
                </a:solidFill>
              </a:rPr>
              <a:t> and </a:t>
            </a:r>
            <a:r>
              <a:rPr lang="en-US" sz="1000" i="1" dirty="0" err="1" smtClean="0">
                <a:solidFill>
                  <a:srgbClr val="7F7F7F"/>
                </a:solidFill>
              </a:rPr>
              <a:t>Pacciani</a:t>
            </a:r>
            <a:r>
              <a:rPr lang="en-US" sz="1000" i="1" dirty="0" smtClean="0">
                <a:solidFill>
                  <a:srgbClr val="7F7F7F"/>
                </a:solidFill>
              </a:rPr>
              <a:t>, 1991</a:t>
            </a:r>
            <a:endParaRPr lang="en-US" sz="1000" i="1" dirty="0">
              <a:solidFill>
                <a:srgbClr val="7F7F7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65050" y="6210300"/>
            <a:ext cx="1085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7F7F7F"/>
                </a:solidFill>
              </a:rPr>
              <a:t>Zhao et al., 1980</a:t>
            </a:r>
            <a:endParaRPr lang="en-US" sz="1000" i="1" dirty="0">
              <a:solidFill>
                <a:srgbClr val="7F7F7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5108" y="3052584"/>
            <a:ext cx="1319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solidFill>
                  <a:srgbClr val="7F7F7F"/>
                </a:solidFill>
              </a:rPr>
              <a:t>Mahrt</a:t>
            </a:r>
            <a:r>
              <a:rPr lang="en-US" sz="1000" i="1" dirty="0" smtClean="0">
                <a:solidFill>
                  <a:srgbClr val="7F7F7F"/>
                </a:solidFill>
              </a:rPr>
              <a:t> and Pan, </a:t>
            </a:r>
            <a:r>
              <a:rPr lang="en-US" sz="1000" i="1" dirty="0" smtClean="0">
                <a:solidFill>
                  <a:srgbClr val="7F7F7F"/>
                </a:solidFill>
              </a:rPr>
              <a:t>1984</a:t>
            </a:r>
            <a:endParaRPr lang="en-US" sz="1000" i="1" dirty="0">
              <a:solidFill>
                <a:srgbClr val="7F7F7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2205" y="4300379"/>
            <a:ext cx="1319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solidFill>
                  <a:srgbClr val="7F7F7F"/>
                </a:solidFill>
              </a:rPr>
              <a:t>Mahrt</a:t>
            </a:r>
            <a:r>
              <a:rPr lang="en-US" sz="1000" i="1" dirty="0" smtClean="0">
                <a:solidFill>
                  <a:srgbClr val="7F7F7F"/>
                </a:solidFill>
              </a:rPr>
              <a:t> and Pan, </a:t>
            </a:r>
            <a:r>
              <a:rPr lang="en-US" sz="1000" i="1" dirty="0" smtClean="0">
                <a:solidFill>
                  <a:srgbClr val="7F7F7F"/>
                </a:solidFill>
              </a:rPr>
              <a:t>1984</a:t>
            </a:r>
            <a:endParaRPr lang="en-US" sz="1000" i="1" dirty="0">
              <a:solidFill>
                <a:srgbClr val="7F7F7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4" descr="Screen shot 2011-11-29 at 10.24.2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799" y="1486903"/>
            <a:ext cx="5748776" cy="4127155"/>
          </a:xfrm>
          <a:prstGeom prst="rect">
            <a:avLst/>
          </a:prstGeom>
        </p:spPr>
      </p:pic>
      <p:pic>
        <p:nvPicPr>
          <p:cNvPr id="7" name="Picture 6" descr="Screen shot 2011-11-29 at 10.32.5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58662"/>
            <a:ext cx="4556636" cy="3457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4391" y="2811817"/>
            <a:ext cx="135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1704020705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</a:p>
          <a:p>
            <a:pPr lvl="1"/>
            <a:r>
              <a:rPr lang="en-US" dirty="0" smtClean="0"/>
              <a:t>NHD</a:t>
            </a:r>
          </a:p>
          <a:p>
            <a:pPr lvl="1"/>
            <a:r>
              <a:rPr lang="en-US" dirty="0" smtClean="0"/>
              <a:t>SSURGO</a:t>
            </a:r>
          </a:p>
          <a:p>
            <a:pPr lvl="1"/>
            <a:r>
              <a:rPr lang="en-US" dirty="0" smtClean="0"/>
              <a:t>NED</a:t>
            </a:r>
          </a:p>
          <a:p>
            <a:pPr lvl="1"/>
            <a:r>
              <a:rPr lang="en-US" dirty="0" smtClean="0"/>
              <a:t>National Land Cover Dataset</a:t>
            </a:r>
          </a:p>
          <a:p>
            <a:pPr lvl="1"/>
            <a:r>
              <a:rPr lang="en-US" dirty="0" smtClean="0"/>
              <a:t>PRISM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Picture 7" descr="Screen shot 2011-11-29 at 10.47.0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1417638"/>
            <a:ext cx="2298700" cy="1564393"/>
          </a:xfrm>
          <a:prstGeom prst="rect">
            <a:avLst/>
          </a:prstGeom>
        </p:spPr>
      </p:pic>
      <p:pic>
        <p:nvPicPr>
          <p:cNvPr id="9" name="Picture 8" descr="LogoNRC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4775200"/>
            <a:ext cx="3911600" cy="558800"/>
          </a:xfrm>
          <a:prstGeom prst="rect">
            <a:avLst/>
          </a:prstGeom>
        </p:spPr>
      </p:pic>
      <p:pic>
        <p:nvPicPr>
          <p:cNvPr id="10" name="Picture 9" descr="Screen shot 2011-11-29 at 10.47.1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13" y="1600201"/>
            <a:ext cx="2613700" cy="1805626"/>
          </a:xfrm>
          <a:prstGeom prst="rect">
            <a:avLst/>
          </a:prstGeom>
        </p:spPr>
      </p:pic>
      <p:pic>
        <p:nvPicPr>
          <p:cNvPr id="11" name="Picture 10" descr="prism_group_logo_whitetext_transparent_sm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100" y="3405827"/>
            <a:ext cx="1651000" cy="7683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54818" y="4814088"/>
            <a:ext cx="1947438" cy="150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Soil Depth assumed at fixed levels</a:t>
            </a:r>
          </a:p>
          <a:p>
            <a:r>
              <a:rPr lang="en-US" dirty="0" smtClean="0"/>
              <a:t>SSURGO (STATSGO2</a:t>
            </a:r>
            <a:r>
              <a:rPr lang="en-US" dirty="0" smtClean="0"/>
              <a:t>)</a:t>
            </a:r>
            <a:r>
              <a:rPr lang="en-US" dirty="0" smtClean="0"/>
              <a:t> – for soil depth of each layer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1-11-29 at 11.12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3118629"/>
            <a:ext cx="3443780" cy="30075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417643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08815">
                <a:tc>
                  <a:txBody>
                    <a:bodyPr/>
                    <a:lstStyle/>
                    <a:p>
                      <a:r>
                        <a:rPr lang="en-US" dirty="0" smtClean="0"/>
                        <a:t>Soil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L1 (inches)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L2 (inches)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Ammon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Aquic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Cryoborolis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Typic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Cryaquolls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Araveton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Badgerton</a:t>
                      </a:r>
                      <a:r>
                        <a:rPr lang="en-US" dirty="0" smtClean="0"/>
                        <a:t> variant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smtClean="0"/>
                        <a:t>Bannock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smtClean="0"/>
                        <a:t>Bock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Dranyon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Harston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Heiseton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Hobacker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Judkins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08815">
                <a:tc>
                  <a:txBody>
                    <a:bodyPr/>
                    <a:lstStyle/>
                    <a:p>
                      <a:r>
                        <a:rPr lang="en-US" dirty="0" smtClean="0"/>
                        <a:t>Lanark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2400" y="165100"/>
            <a:ext cx="8788400" cy="65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445</Words>
  <Application>Microsoft Macintosh PowerPoint</Application>
  <PresentationFormat>On-screen Show (4:3)</PresentationFormat>
  <Paragraphs>93</Paragraphs>
  <Slides>11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Macintosh HD:Users:koudja:Downloads:Water_Cycle_MEaSUREs_ATBD_VICmodel_submit (2).doc!OLE_LINK1</vt:lpstr>
      <vt:lpstr>Effect of Soil Depth on Soil Moisture in the Variable Infiltration Capacity (VIC) model</vt:lpstr>
      <vt:lpstr>Background</vt:lpstr>
      <vt:lpstr>VIC Components</vt:lpstr>
      <vt:lpstr>Soil Moisture</vt:lpstr>
      <vt:lpstr>Soil Moisture Equations</vt:lpstr>
      <vt:lpstr>Data Preparation</vt:lpstr>
      <vt:lpstr>Data Sources</vt:lpstr>
      <vt:lpstr>Data Preparation</vt:lpstr>
      <vt:lpstr>Results</vt:lpstr>
      <vt:lpstr>References</vt:lpstr>
      <vt:lpstr>Questions?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Soil Depth on Soil Moisture in the Variable Infiltration Capacity (VIC) model</dc:title>
  <dc:creator>John Koudelka</dc:creator>
  <cp:lastModifiedBy>John Koudelka</cp:lastModifiedBy>
  <cp:revision>11</cp:revision>
  <dcterms:created xsi:type="dcterms:W3CDTF">2011-11-29T06:59:19Z</dcterms:created>
  <dcterms:modified xsi:type="dcterms:W3CDTF">2011-11-29T18:25:06Z</dcterms:modified>
</cp:coreProperties>
</file>