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62" r:id="rId4"/>
    <p:sldId id="261" r:id="rId5"/>
    <p:sldId id="271" r:id="rId6"/>
    <p:sldId id="272" r:id="rId7"/>
    <p:sldId id="260" r:id="rId8"/>
    <p:sldId id="259" r:id="rId9"/>
    <p:sldId id="268" r:id="rId10"/>
    <p:sldId id="263" r:id="rId11"/>
    <p:sldId id="270" r:id="rId12"/>
    <p:sldId id="269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nnah%20M\Documents\GIS%20stuff\density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07329948086084"/>
          <c:y val="3.9747052828584657E-2"/>
          <c:w val="0.81105164281606112"/>
          <c:h val="0.88779893510902452"/>
        </c:manualLayout>
      </c:layout>
      <c:barChart>
        <c:barDir val="bar"/>
        <c:grouping val="stacked"/>
        <c:ser>
          <c:idx val="0"/>
          <c:order val="0"/>
          <c:tx>
            <c:v>2002</c:v>
          </c:tx>
          <c:cat>
            <c:strRef>
              <c:f>density!$A$2:$A$23</c:f>
              <c:strCache>
                <c:ptCount val="22"/>
                <c:pt idx="0">
                  <c:v>REACH 3</c:v>
                </c:pt>
                <c:pt idx="1">
                  <c:v>REACH 8</c:v>
                </c:pt>
                <c:pt idx="2">
                  <c:v>REACH 13</c:v>
                </c:pt>
                <c:pt idx="3">
                  <c:v>REACH 18</c:v>
                </c:pt>
                <c:pt idx="4">
                  <c:v>REACH 23</c:v>
                </c:pt>
                <c:pt idx="5">
                  <c:v>REACH 28</c:v>
                </c:pt>
                <c:pt idx="6">
                  <c:v>REACH 33</c:v>
                </c:pt>
                <c:pt idx="7">
                  <c:v>REACH 38</c:v>
                </c:pt>
                <c:pt idx="8">
                  <c:v>REACH 43</c:v>
                </c:pt>
                <c:pt idx="9">
                  <c:v>REACH 48</c:v>
                </c:pt>
                <c:pt idx="10">
                  <c:v>REACH 53</c:v>
                </c:pt>
                <c:pt idx="11">
                  <c:v>REACH 56</c:v>
                </c:pt>
                <c:pt idx="12">
                  <c:v>REACH 58</c:v>
                </c:pt>
                <c:pt idx="13">
                  <c:v>REACH 63</c:v>
                </c:pt>
                <c:pt idx="14">
                  <c:v>REACH 68</c:v>
                </c:pt>
                <c:pt idx="15">
                  <c:v>REACH 73</c:v>
                </c:pt>
                <c:pt idx="16">
                  <c:v>REACH 78</c:v>
                </c:pt>
                <c:pt idx="17">
                  <c:v>REACH 83</c:v>
                </c:pt>
                <c:pt idx="18">
                  <c:v>REACH 88</c:v>
                </c:pt>
                <c:pt idx="19">
                  <c:v>REACH 93</c:v>
                </c:pt>
                <c:pt idx="20">
                  <c:v>REACH 98</c:v>
                </c:pt>
                <c:pt idx="21">
                  <c:v>REACH 103</c:v>
                </c:pt>
              </c:strCache>
            </c:strRef>
          </c:cat>
          <c:val>
            <c:numRef>
              <c:f>density!$B$2:$B$23</c:f>
              <c:numCache>
                <c:formatCode>General</c:formatCode>
                <c:ptCount val="22"/>
                <c:pt idx="0">
                  <c:v>0</c:v>
                </c:pt>
                <c:pt idx="1">
                  <c:v>3.8634352893906208E-4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4.6198445422311542E-4</c:v>
                </c:pt>
                <c:pt idx="8">
                  <c:v>1.665657177468201E-3</c:v>
                </c:pt>
                <c:pt idx="9">
                  <c:v>0</c:v>
                </c:pt>
                <c:pt idx="10">
                  <c:v>1.3130252100840335E-3</c:v>
                </c:pt>
                <c:pt idx="11">
                  <c:v>8.5205003237790128E-4</c:v>
                </c:pt>
                <c:pt idx="12">
                  <c:v>4.7619047619047623E-3</c:v>
                </c:pt>
                <c:pt idx="13">
                  <c:v>3.9372897129357869E-3</c:v>
                </c:pt>
                <c:pt idx="14">
                  <c:v>5.2971739956912947E-3</c:v>
                </c:pt>
                <c:pt idx="15">
                  <c:v>3.8018187901091888E-3</c:v>
                </c:pt>
                <c:pt idx="16">
                  <c:v>5.8249930024434696E-3</c:v>
                </c:pt>
                <c:pt idx="17">
                  <c:v>4.9840510366826163E-4</c:v>
                </c:pt>
                <c:pt idx="18">
                  <c:v>4.6418790326324102E-4</c:v>
                </c:pt>
                <c:pt idx="19">
                  <c:v>1.7719814296346175E-3</c:v>
                </c:pt>
                <c:pt idx="20">
                  <c:v>0</c:v>
                </c:pt>
                <c:pt idx="21">
                  <c:v>5.1790249489567257E-3</c:v>
                </c:pt>
              </c:numCache>
            </c:numRef>
          </c:val>
        </c:ser>
        <c:ser>
          <c:idx val="1"/>
          <c:order val="1"/>
          <c:tx>
            <c:v>2003</c:v>
          </c:tx>
          <c:cat>
            <c:strRef>
              <c:f>density!$A$2:$A$23</c:f>
              <c:strCache>
                <c:ptCount val="22"/>
                <c:pt idx="0">
                  <c:v>REACH 3</c:v>
                </c:pt>
                <c:pt idx="1">
                  <c:v>REACH 8</c:v>
                </c:pt>
                <c:pt idx="2">
                  <c:v>REACH 13</c:v>
                </c:pt>
                <c:pt idx="3">
                  <c:v>REACH 18</c:v>
                </c:pt>
                <c:pt idx="4">
                  <c:v>REACH 23</c:v>
                </c:pt>
                <c:pt idx="5">
                  <c:v>REACH 28</c:v>
                </c:pt>
                <c:pt idx="6">
                  <c:v>REACH 33</c:v>
                </c:pt>
                <c:pt idx="7">
                  <c:v>REACH 38</c:v>
                </c:pt>
                <c:pt idx="8">
                  <c:v>REACH 43</c:v>
                </c:pt>
                <c:pt idx="9">
                  <c:v>REACH 48</c:v>
                </c:pt>
                <c:pt idx="10">
                  <c:v>REACH 53</c:v>
                </c:pt>
                <c:pt idx="11">
                  <c:v>REACH 56</c:v>
                </c:pt>
                <c:pt idx="12">
                  <c:v>REACH 58</c:v>
                </c:pt>
                <c:pt idx="13">
                  <c:v>REACH 63</c:v>
                </c:pt>
                <c:pt idx="14">
                  <c:v>REACH 68</c:v>
                </c:pt>
                <c:pt idx="15">
                  <c:v>REACH 73</c:v>
                </c:pt>
                <c:pt idx="16">
                  <c:v>REACH 78</c:v>
                </c:pt>
                <c:pt idx="17">
                  <c:v>REACH 83</c:v>
                </c:pt>
                <c:pt idx="18">
                  <c:v>REACH 88</c:v>
                </c:pt>
                <c:pt idx="19">
                  <c:v>REACH 93</c:v>
                </c:pt>
                <c:pt idx="20">
                  <c:v>REACH 98</c:v>
                </c:pt>
                <c:pt idx="21">
                  <c:v>REACH 103</c:v>
                </c:pt>
              </c:strCache>
            </c:strRef>
          </c:cat>
          <c:val>
            <c:numRef>
              <c:f>density!$C$2:$C$23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9.2396890844623084E-4</c:v>
                </c:pt>
                <c:pt idx="8">
                  <c:v>4.1641429436705025E-4</c:v>
                </c:pt>
                <c:pt idx="9">
                  <c:v>2.9411764705882353E-3</c:v>
                </c:pt>
                <c:pt idx="10">
                  <c:v>0</c:v>
                </c:pt>
                <c:pt idx="11">
                  <c:v>2.9821751133226547E-3</c:v>
                </c:pt>
                <c:pt idx="12">
                  <c:v>8.658008658008658E-4</c:v>
                </c:pt>
                <c:pt idx="13">
                  <c:v>3.9372897129357869E-3</c:v>
                </c:pt>
                <c:pt idx="14">
                  <c:v>3.6243822075782538E-3</c:v>
                </c:pt>
                <c:pt idx="15">
                  <c:v>1.5207275160436754E-3</c:v>
                </c:pt>
                <c:pt idx="16">
                  <c:v>9.5696313611571288E-3</c:v>
                </c:pt>
                <c:pt idx="17">
                  <c:v>0</c:v>
                </c:pt>
                <c:pt idx="18">
                  <c:v>5.1060669358956512E-3</c:v>
                </c:pt>
                <c:pt idx="19">
                  <c:v>6.4972652419935974E-3</c:v>
                </c:pt>
                <c:pt idx="20">
                  <c:v>2.5717386496314698E-3</c:v>
                </c:pt>
                <c:pt idx="21">
                  <c:v>0</c:v>
                </c:pt>
              </c:numCache>
            </c:numRef>
          </c:val>
        </c:ser>
        <c:ser>
          <c:idx val="2"/>
          <c:order val="2"/>
          <c:tx>
            <c:v>2004</c:v>
          </c:tx>
          <c:cat>
            <c:strRef>
              <c:f>density!$A$2:$A$23</c:f>
              <c:strCache>
                <c:ptCount val="22"/>
                <c:pt idx="0">
                  <c:v>REACH 3</c:v>
                </c:pt>
                <c:pt idx="1">
                  <c:v>REACH 8</c:v>
                </c:pt>
                <c:pt idx="2">
                  <c:v>REACH 13</c:v>
                </c:pt>
                <c:pt idx="3">
                  <c:v>REACH 18</c:v>
                </c:pt>
                <c:pt idx="4">
                  <c:v>REACH 23</c:v>
                </c:pt>
                <c:pt idx="5">
                  <c:v>REACH 28</c:v>
                </c:pt>
                <c:pt idx="6">
                  <c:v>REACH 33</c:v>
                </c:pt>
                <c:pt idx="7">
                  <c:v>REACH 38</c:v>
                </c:pt>
                <c:pt idx="8">
                  <c:v>REACH 43</c:v>
                </c:pt>
                <c:pt idx="9">
                  <c:v>REACH 48</c:v>
                </c:pt>
                <c:pt idx="10">
                  <c:v>REACH 53</c:v>
                </c:pt>
                <c:pt idx="11">
                  <c:v>REACH 56</c:v>
                </c:pt>
                <c:pt idx="12">
                  <c:v>REACH 58</c:v>
                </c:pt>
                <c:pt idx="13">
                  <c:v>REACH 63</c:v>
                </c:pt>
                <c:pt idx="14">
                  <c:v>REACH 68</c:v>
                </c:pt>
                <c:pt idx="15">
                  <c:v>REACH 73</c:v>
                </c:pt>
                <c:pt idx="16">
                  <c:v>REACH 78</c:v>
                </c:pt>
                <c:pt idx="17">
                  <c:v>REACH 83</c:v>
                </c:pt>
                <c:pt idx="18">
                  <c:v>REACH 88</c:v>
                </c:pt>
                <c:pt idx="19">
                  <c:v>REACH 93</c:v>
                </c:pt>
                <c:pt idx="20">
                  <c:v>REACH 98</c:v>
                </c:pt>
                <c:pt idx="21">
                  <c:v>REACH 103</c:v>
                </c:pt>
              </c:strCache>
            </c:strRef>
          </c:cat>
          <c:val>
            <c:numRef>
              <c:f>density!$D$2:$D$23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2.9642979949488362E-4</c:v>
                </c:pt>
                <c:pt idx="3">
                  <c:v>0</c:v>
                </c:pt>
                <c:pt idx="4">
                  <c:v>0</c:v>
                </c:pt>
                <c:pt idx="5">
                  <c:v>2.8778614036337316E-4</c:v>
                </c:pt>
                <c:pt idx="6">
                  <c:v>7.5947444368496995E-4</c:v>
                </c:pt>
                <c:pt idx="7">
                  <c:v>4.6198445422311542E-4</c:v>
                </c:pt>
                <c:pt idx="8">
                  <c:v>1.2492428831011508E-3</c:v>
                </c:pt>
                <c:pt idx="9">
                  <c:v>0</c:v>
                </c:pt>
                <c:pt idx="10">
                  <c:v>3.2825630252100838E-4</c:v>
                </c:pt>
                <c:pt idx="11">
                  <c:v>1.7041000647558026E-3</c:v>
                </c:pt>
                <c:pt idx="12">
                  <c:v>5.1948051948051948E-3</c:v>
                </c:pt>
                <c:pt idx="13">
                  <c:v>2.8634834275896629E-3</c:v>
                </c:pt>
                <c:pt idx="14">
                  <c:v>3.6243822075782538E-3</c:v>
                </c:pt>
                <c:pt idx="15">
                  <c:v>7.9838194592292966E-3</c:v>
                </c:pt>
                <c:pt idx="16">
                  <c:v>1.3314269719870788E-2</c:v>
                </c:pt>
                <c:pt idx="17">
                  <c:v>3.4888357256778312E-3</c:v>
                </c:pt>
                <c:pt idx="18">
                  <c:v>8.3553822587383378E-3</c:v>
                </c:pt>
                <c:pt idx="19">
                  <c:v>5.9066047654487246E-3</c:v>
                </c:pt>
                <c:pt idx="20">
                  <c:v>5.1434772992629395E-3</c:v>
                </c:pt>
                <c:pt idx="21">
                  <c:v>2.718988098202281E-2</c:v>
                </c:pt>
              </c:numCache>
            </c:numRef>
          </c:val>
        </c:ser>
        <c:ser>
          <c:idx val="3"/>
          <c:order val="3"/>
          <c:tx>
            <c:v>2005</c:v>
          </c:tx>
          <c:cat>
            <c:strRef>
              <c:f>density!$A$2:$A$23</c:f>
              <c:strCache>
                <c:ptCount val="22"/>
                <c:pt idx="0">
                  <c:v>REACH 3</c:v>
                </c:pt>
                <c:pt idx="1">
                  <c:v>REACH 8</c:v>
                </c:pt>
                <c:pt idx="2">
                  <c:v>REACH 13</c:v>
                </c:pt>
                <c:pt idx="3">
                  <c:v>REACH 18</c:v>
                </c:pt>
                <c:pt idx="4">
                  <c:v>REACH 23</c:v>
                </c:pt>
                <c:pt idx="5">
                  <c:v>REACH 28</c:v>
                </c:pt>
                <c:pt idx="6">
                  <c:v>REACH 33</c:v>
                </c:pt>
                <c:pt idx="7">
                  <c:v>REACH 38</c:v>
                </c:pt>
                <c:pt idx="8">
                  <c:v>REACH 43</c:v>
                </c:pt>
                <c:pt idx="9">
                  <c:v>REACH 48</c:v>
                </c:pt>
                <c:pt idx="10">
                  <c:v>REACH 53</c:v>
                </c:pt>
                <c:pt idx="11">
                  <c:v>REACH 56</c:v>
                </c:pt>
                <c:pt idx="12">
                  <c:v>REACH 58</c:v>
                </c:pt>
                <c:pt idx="13">
                  <c:v>REACH 63</c:v>
                </c:pt>
                <c:pt idx="14">
                  <c:v>REACH 68</c:v>
                </c:pt>
                <c:pt idx="15">
                  <c:v>REACH 73</c:v>
                </c:pt>
                <c:pt idx="16">
                  <c:v>REACH 78</c:v>
                </c:pt>
                <c:pt idx="17">
                  <c:v>REACH 83</c:v>
                </c:pt>
                <c:pt idx="18">
                  <c:v>REACH 88</c:v>
                </c:pt>
                <c:pt idx="19">
                  <c:v>REACH 93</c:v>
                </c:pt>
                <c:pt idx="20">
                  <c:v>REACH 98</c:v>
                </c:pt>
                <c:pt idx="21">
                  <c:v>REACH 103</c:v>
                </c:pt>
              </c:strCache>
            </c:strRef>
          </c:cat>
          <c:val>
            <c:numRef>
              <c:f>density!$E$2:$E$23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4.6198445422311542E-4</c:v>
                </c:pt>
                <c:pt idx="8">
                  <c:v>0</c:v>
                </c:pt>
                <c:pt idx="9">
                  <c:v>0</c:v>
                </c:pt>
                <c:pt idx="10">
                  <c:v>9.8476890756302518E-4</c:v>
                </c:pt>
                <c:pt idx="11">
                  <c:v>1.278075048566852E-3</c:v>
                </c:pt>
                <c:pt idx="12">
                  <c:v>5.6277056277056281E-3</c:v>
                </c:pt>
                <c:pt idx="13">
                  <c:v>1.4317417137948314E-3</c:v>
                </c:pt>
                <c:pt idx="14">
                  <c:v>1.7285515143834751E-2</c:v>
                </c:pt>
                <c:pt idx="15">
                  <c:v>6.0829100641747015E-3</c:v>
                </c:pt>
                <c:pt idx="16">
                  <c:v>9.1535604324111675E-3</c:v>
                </c:pt>
                <c:pt idx="17">
                  <c:v>2.9904306220095694E-3</c:v>
                </c:pt>
                <c:pt idx="18">
                  <c:v>5.5702548391588919E-3</c:v>
                </c:pt>
                <c:pt idx="19">
                  <c:v>7.6785861950833421E-3</c:v>
                </c:pt>
                <c:pt idx="20">
                  <c:v>3.6004341094840577E-3</c:v>
                </c:pt>
                <c:pt idx="21">
                  <c:v>7.768537423435088E-3</c:v>
                </c:pt>
              </c:numCache>
            </c:numRef>
          </c:val>
        </c:ser>
        <c:ser>
          <c:idx val="4"/>
          <c:order val="4"/>
          <c:tx>
            <c:v>2006</c:v>
          </c:tx>
          <c:cat>
            <c:strRef>
              <c:f>density!$A$2:$A$23</c:f>
              <c:strCache>
                <c:ptCount val="22"/>
                <c:pt idx="0">
                  <c:v>REACH 3</c:v>
                </c:pt>
                <c:pt idx="1">
                  <c:v>REACH 8</c:v>
                </c:pt>
                <c:pt idx="2">
                  <c:v>REACH 13</c:v>
                </c:pt>
                <c:pt idx="3">
                  <c:v>REACH 18</c:v>
                </c:pt>
                <c:pt idx="4">
                  <c:v>REACH 23</c:v>
                </c:pt>
                <c:pt idx="5">
                  <c:v>REACH 28</c:v>
                </c:pt>
                <c:pt idx="6">
                  <c:v>REACH 33</c:v>
                </c:pt>
                <c:pt idx="7">
                  <c:v>REACH 38</c:v>
                </c:pt>
                <c:pt idx="8">
                  <c:v>REACH 43</c:v>
                </c:pt>
                <c:pt idx="9">
                  <c:v>REACH 48</c:v>
                </c:pt>
                <c:pt idx="10">
                  <c:v>REACH 53</c:v>
                </c:pt>
                <c:pt idx="11">
                  <c:v>REACH 56</c:v>
                </c:pt>
                <c:pt idx="12">
                  <c:v>REACH 58</c:v>
                </c:pt>
                <c:pt idx="13">
                  <c:v>REACH 63</c:v>
                </c:pt>
                <c:pt idx="14">
                  <c:v>REACH 68</c:v>
                </c:pt>
                <c:pt idx="15">
                  <c:v>REACH 73</c:v>
                </c:pt>
                <c:pt idx="16">
                  <c:v>REACH 78</c:v>
                </c:pt>
                <c:pt idx="17">
                  <c:v>REACH 83</c:v>
                </c:pt>
                <c:pt idx="18">
                  <c:v>REACH 88</c:v>
                </c:pt>
                <c:pt idx="19">
                  <c:v>REACH 93</c:v>
                </c:pt>
                <c:pt idx="20">
                  <c:v>REACH 98</c:v>
                </c:pt>
                <c:pt idx="21">
                  <c:v>REACH 103</c:v>
                </c:pt>
              </c:strCache>
            </c:strRef>
          </c:cat>
          <c:val>
            <c:numRef>
              <c:f>density!$F$2:$F$23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4.1641429436705025E-4</c:v>
                </c:pt>
                <c:pt idx="9">
                  <c:v>9.8039215686274508E-4</c:v>
                </c:pt>
                <c:pt idx="10">
                  <c:v>6.5651260504201675E-4</c:v>
                </c:pt>
                <c:pt idx="11">
                  <c:v>2.1301250809447531E-3</c:v>
                </c:pt>
                <c:pt idx="12">
                  <c:v>6.0606060606060606E-3</c:v>
                </c:pt>
                <c:pt idx="13">
                  <c:v>3.9372897129357869E-3</c:v>
                </c:pt>
                <c:pt idx="14">
                  <c:v>9.2003548346217216E-3</c:v>
                </c:pt>
                <c:pt idx="15">
                  <c:v>8.3640013382402147E-3</c:v>
                </c:pt>
                <c:pt idx="16">
                  <c:v>1.4146411577362713E-2</c:v>
                </c:pt>
                <c:pt idx="17">
                  <c:v>1.4453748006379587E-2</c:v>
                </c:pt>
                <c:pt idx="18">
                  <c:v>1.1604697581581025E-2</c:v>
                </c:pt>
                <c:pt idx="19">
                  <c:v>5.9066047654487246E-3</c:v>
                </c:pt>
                <c:pt idx="20">
                  <c:v>4.1147818394103516E-3</c:v>
                </c:pt>
                <c:pt idx="21">
                  <c:v>1.3594940491011405E-2</c:v>
                </c:pt>
              </c:numCache>
            </c:numRef>
          </c:val>
        </c:ser>
        <c:ser>
          <c:idx val="5"/>
          <c:order val="5"/>
          <c:tx>
            <c:v>2007</c:v>
          </c:tx>
          <c:cat>
            <c:strRef>
              <c:f>density!$A$2:$A$23</c:f>
              <c:strCache>
                <c:ptCount val="22"/>
                <c:pt idx="0">
                  <c:v>REACH 3</c:v>
                </c:pt>
                <c:pt idx="1">
                  <c:v>REACH 8</c:v>
                </c:pt>
                <c:pt idx="2">
                  <c:v>REACH 13</c:v>
                </c:pt>
                <c:pt idx="3">
                  <c:v>REACH 18</c:v>
                </c:pt>
                <c:pt idx="4">
                  <c:v>REACH 23</c:v>
                </c:pt>
                <c:pt idx="5">
                  <c:v>REACH 28</c:v>
                </c:pt>
                <c:pt idx="6">
                  <c:v>REACH 33</c:v>
                </c:pt>
                <c:pt idx="7">
                  <c:v>REACH 38</c:v>
                </c:pt>
                <c:pt idx="8">
                  <c:v>REACH 43</c:v>
                </c:pt>
                <c:pt idx="9">
                  <c:v>REACH 48</c:v>
                </c:pt>
                <c:pt idx="10">
                  <c:v>REACH 53</c:v>
                </c:pt>
                <c:pt idx="11">
                  <c:v>REACH 56</c:v>
                </c:pt>
                <c:pt idx="12">
                  <c:v>REACH 58</c:v>
                </c:pt>
                <c:pt idx="13">
                  <c:v>REACH 63</c:v>
                </c:pt>
                <c:pt idx="14">
                  <c:v>REACH 68</c:v>
                </c:pt>
                <c:pt idx="15">
                  <c:v>REACH 73</c:v>
                </c:pt>
                <c:pt idx="16">
                  <c:v>REACH 78</c:v>
                </c:pt>
                <c:pt idx="17">
                  <c:v>REACH 83</c:v>
                </c:pt>
                <c:pt idx="18">
                  <c:v>REACH 88</c:v>
                </c:pt>
                <c:pt idx="19">
                  <c:v>REACH 93</c:v>
                </c:pt>
                <c:pt idx="20">
                  <c:v>REACH 98</c:v>
                </c:pt>
                <c:pt idx="21">
                  <c:v>REACH 103</c:v>
                </c:pt>
              </c:strCache>
            </c:strRef>
          </c:cat>
          <c:val>
            <c:numRef>
              <c:f>density!$G$2:$G$23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4.9019607843137254E-4</c:v>
                </c:pt>
                <c:pt idx="10">
                  <c:v>0</c:v>
                </c:pt>
                <c:pt idx="11">
                  <c:v>4.2602501618895064E-4</c:v>
                </c:pt>
                <c:pt idx="12">
                  <c:v>0</c:v>
                </c:pt>
                <c:pt idx="13">
                  <c:v>2.5055479991409552E-3</c:v>
                </c:pt>
                <c:pt idx="14">
                  <c:v>2.7879863135217339E-3</c:v>
                </c:pt>
                <c:pt idx="15">
                  <c:v>3.0414550320873508E-3</c:v>
                </c:pt>
                <c:pt idx="16">
                  <c:v>5.4089220736975073E-3</c:v>
                </c:pt>
                <c:pt idx="17">
                  <c:v>6.4792663476874006E-3</c:v>
                </c:pt>
                <c:pt idx="18">
                  <c:v>1.8567516130529641E-3</c:v>
                </c:pt>
                <c:pt idx="19">
                  <c:v>0</c:v>
                </c:pt>
                <c:pt idx="20">
                  <c:v>3.0860863795577637E-3</c:v>
                </c:pt>
                <c:pt idx="21">
                  <c:v>6.4737811861959071E-4</c:v>
                </c:pt>
              </c:numCache>
            </c:numRef>
          </c:val>
        </c:ser>
        <c:ser>
          <c:idx val="6"/>
          <c:order val="6"/>
          <c:tx>
            <c:v>2008</c:v>
          </c:tx>
          <c:cat>
            <c:strRef>
              <c:f>density!$A$2:$A$23</c:f>
              <c:strCache>
                <c:ptCount val="22"/>
                <c:pt idx="0">
                  <c:v>REACH 3</c:v>
                </c:pt>
                <c:pt idx="1">
                  <c:v>REACH 8</c:v>
                </c:pt>
                <c:pt idx="2">
                  <c:v>REACH 13</c:v>
                </c:pt>
                <c:pt idx="3">
                  <c:v>REACH 18</c:v>
                </c:pt>
                <c:pt idx="4">
                  <c:v>REACH 23</c:v>
                </c:pt>
                <c:pt idx="5">
                  <c:v>REACH 28</c:v>
                </c:pt>
                <c:pt idx="6">
                  <c:v>REACH 33</c:v>
                </c:pt>
                <c:pt idx="7">
                  <c:v>REACH 38</c:v>
                </c:pt>
                <c:pt idx="8">
                  <c:v>REACH 43</c:v>
                </c:pt>
                <c:pt idx="9">
                  <c:v>REACH 48</c:v>
                </c:pt>
                <c:pt idx="10">
                  <c:v>REACH 53</c:v>
                </c:pt>
                <c:pt idx="11">
                  <c:v>REACH 56</c:v>
                </c:pt>
                <c:pt idx="12">
                  <c:v>REACH 58</c:v>
                </c:pt>
                <c:pt idx="13">
                  <c:v>REACH 63</c:v>
                </c:pt>
                <c:pt idx="14">
                  <c:v>REACH 68</c:v>
                </c:pt>
                <c:pt idx="15">
                  <c:v>REACH 73</c:v>
                </c:pt>
                <c:pt idx="16">
                  <c:v>REACH 78</c:v>
                </c:pt>
                <c:pt idx="17">
                  <c:v>REACH 83</c:v>
                </c:pt>
                <c:pt idx="18">
                  <c:v>REACH 88</c:v>
                </c:pt>
                <c:pt idx="19">
                  <c:v>REACH 93</c:v>
                </c:pt>
                <c:pt idx="20">
                  <c:v>REACH 98</c:v>
                </c:pt>
                <c:pt idx="21">
                  <c:v>REACH 103</c:v>
                </c:pt>
              </c:strCache>
            </c:strRef>
          </c:cat>
          <c:val>
            <c:numRef>
              <c:f>density!$H$2:$H$23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4.9019607843137254E-4</c:v>
                </c:pt>
                <c:pt idx="10">
                  <c:v>0</c:v>
                </c:pt>
                <c:pt idx="11">
                  <c:v>0</c:v>
                </c:pt>
                <c:pt idx="12">
                  <c:v>4.329004329004329E-4</c:v>
                </c:pt>
                <c:pt idx="13">
                  <c:v>3.5793542844870786E-4</c:v>
                </c:pt>
                <c:pt idx="14">
                  <c:v>1.1151945254086935E-3</c:v>
                </c:pt>
                <c:pt idx="15">
                  <c:v>1.1405456370327566E-3</c:v>
                </c:pt>
                <c:pt idx="16">
                  <c:v>7.4892767174273185E-3</c:v>
                </c:pt>
                <c:pt idx="17">
                  <c:v>3.4888357256778312E-3</c:v>
                </c:pt>
                <c:pt idx="18">
                  <c:v>4.6418790326324105E-3</c:v>
                </c:pt>
                <c:pt idx="19">
                  <c:v>4.134623335814107E-3</c:v>
                </c:pt>
                <c:pt idx="20">
                  <c:v>3.0860863795577637E-3</c:v>
                </c:pt>
                <c:pt idx="21">
                  <c:v>4.5316468303371344E-3</c:v>
                </c:pt>
              </c:numCache>
            </c:numRef>
          </c:val>
        </c:ser>
        <c:ser>
          <c:idx val="7"/>
          <c:order val="7"/>
          <c:tx>
            <c:v>2009</c:v>
          </c:tx>
          <c:cat>
            <c:strRef>
              <c:f>density!$A$2:$A$23</c:f>
              <c:strCache>
                <c:ptCount val="22"/>
                <c:pt idx="0">
                  <c:v>REACH 3</c:v>
                </c:pt>
                <c:pt idx="1">
                  <c:v>REACH 8</c:v>
                </c:pt>
                <c:pt idx="2">
                  <c:v>REACH 13</c:v>
                </c:pt>
                <c:pt idx="3">
                  <c:v>REACH 18</c:v>
                </c:pt>
                <c:pt idx="4">
                  <c:v>REACH 23</c:v>
                </c:pt>
                <c:pt idx="5">
                  <c:v>REACH 28</c:v>
                </c:pt>
                <c:pt idx="6">
                  <c:v>REACH 33</c:v>
                </c:pt>
                <c:pt idx="7">
                  <c:v>REACH 38</c:v>
                </c:pt>
                <c:pt idx="8">
                  <c:v>REACH 43</c:v>
                </c:pt>
                <c:pt idx="9">
                  <c:v>REACH 48</c:v>
                </c:pt>
                <c:pt idx="10">
                  <c:v>REACH 53</c:v>
                </c:pt>
                <c:pt idx="11">
                  <c:v>REACH 56</c:v>
                </c:pt>
                <c:pt idx="12">
                  <c:v>REACH 58</c:v>
                </c:pt>
                <c:pt idx="13">
                  <c:v>REACH 63</c:v>
                </c:pt>
                <c:pt idx="14">
                  <c:v>REACH 68</c:v>
                </c:pt>
                <c:pt idx="15">
                  <c:v>REACH 73</c:v>
                </c:pt>
                <c:pt idx="16">
                  <c:v>REACH 78</c:v>
                </c:pt>
                <c:pt idx="17">
                  <c:v>REACH 83</c:v>
                </c:pt>
                <c:pt idx="18">
                  <c:v>REACH 88</c:v>
                </c:pt>
                <c:pt idx="19">
                  <c:v>REACH 93</c:v>
                </c:pt>
                <c:pt idx="20">
                  <c:v>REACH 98</c:v>
                </c:pt>
                <c:pt idx="21">
                  <c:v>REACH 103</c:v>
                </c:pt>
              </c:strCache>
            </c:strRef>
          </c:cat>
          <c:val>
            <c:numRef>
              <c:f>density!$I$2:$I$23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4.0192926045016077E-4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4.1641429436705025E-4</c:v>
                </c:pt>
                <c:pt idx="9">
                  <c:v>0</c:v>
                </c:pt>
                <c:pt idx="10">
                  <c:v>3.2825630252100838E-4</c:v>
                </c:pt>
                <c:pt idx="11">
                  <c:v>1.278075048566852E-3</c:v>
                </c:pt>
                <c:pt idx="12">
                  <c:v>2.5974025974025974E-3</c:v>
                </c:pt>
                <c:pt idx="13">
                  <c:v>3.5793542844870786E-4</c:v>
                </c:pt>
                <c:pt idx="14">
                  <c:v>2.7879863135217339E-3</c:v>
                </c:pt>
                <c:pt idx="15">
                  <c:v>7.6036375802183769E-4</c:v>
                </c:pt>
                <c:pt idx="16">
                  <c:v>3.7446383587136593E-3</c:v>
                </c:pt>
                <c:pt idx="17">
                  <c:v>0</c:v>
                </c:pt>
                <c:pt idx="18">
                  <c:v>0</c:v>
                </c:pt>
                <c:pt idx="19">
                  <c:v>1.7719814296346175E-3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ser>
          <c:idx val="8"/>
          <c:order val="8"/>
          <c:tx>
            <c:v>2010</c:v>
          </c:tx>
          <c:cat>
            <c:strRef>
              <c:f>density!$A$2:$A$23</c:f>
              <c:strCache>
                <c:ptCount val="22"/>
                <c:pt idx="0">
                  <c:v>REACH 3</c:v>
                </c:pt>
                <c:pt idx="1">
                  <c:v>REACH 8</c:v>
                </c:pt>
                <c:pt idx="2">
                  <c:v>REACH 13</c:v>
                </c:pt>
                <c:pt idx="3">
                  <c:v>REACH 18</c:v>
                </c:pt>
                <c:pt idx="4">
                  <c:v>REACH 23</c:v>
                </c:pt>
                <c:pt idx="5">
                  <c:v>REACH 28</c:v>
                </c:pt>
                <c:pt idx="6">
                  <c:v>REACH 33</c:v>
                </c:pt>
                <c:pt idx="7">
                  <c:v>REACH 38</c:v>
                </c:pt>
                <c:pt idx="8">
                  <c:v>REACH 43</c:v>
                </c:pt>
                <c:pt idx="9">
                  <c:v>REACH 48</c:v>
                </c:pt>
                <c:pt idx="10">
                  <c:v>REACH 53</c:v>
                </c:pt>
                <c:pt idx="11">
                  <c:v>REACH 56</c:v>
                </c:pt>
                <c:pt idx="12">
                  <c:v>REACH 58</c:v>
                </c:pt>
                <c:pt idx="13">
                  <c:v>REACH 63</c:v>
                </c:pt>
                <c:pt idx="14">
                  <c:v>REACH 68</c:v>
                </c:pt>
                <c:pt idx="15">
                  <c:v>REACH 73</c:v>
                </c:pt>
                <c:pt idx="16">
                  <c:v>REACH 78</c:v>
                </c:pt>
                <c:pt idx="17">
                  <c:v>REACH 83</c:v>
                </c:pt>
                <c:pt idx="18">
                  <c:v>REACH 88</c:v>
                </c:pt>
                <c:pt idx="19">
                  <c:v>REACH 93</c:v>
                </c:pt>
                <c:pt idx="20">
                  <c:v>REACH 98</c:v>
                </c:pt>
                <c:pt idx="21">
                  <c:v>REACH 103</c:v>
                </c:pt>
              </c:strCache>
            </c:strRef>
          </c:cat>
          <c:val>
            <c:numRef>
              <c:f>density!$J$2:$J$23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3.2825630252100838E-4</c:v>
                </c:pt>
                <c:pt idx="11">
                  <c:v>8.5205003237790128E-4</c:v>
                </c:pt>
                <c:pt idx="12">
                  <c:v>1.7316017316017316E-3</c:v>
                </c:pt>
                <c:pt idx="13">
                  <c:v>0</c:v>
                </c:pt>
                <c:pt idx="14">
                  <c:v>2.5091876821695604E-3</c:v>
                </c:pt>
                <c:pt idx="15">
                  <c:v>1.1405456370327566E-3</c:v>
                </c:pt>
                <c:pt idx="16">
                  <c:v>2.0803546437298107E-3</c:v>
                </c:pt>
                <c:pt idx="17">
                  <c:v>0</c:v>
                </c:pt>
                <c:pt idx="18">
                  <c:v>1.392563709789723E-3</c:v>
                </c:pt>
                <c:pt idx="19">
                  <c:v>2.3626419061794899E-3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ser>
          <c:idx val="9"/>
          <c:order val="9"/>
          <c:tx>
            <c:v>2011</c:v>
          </c:tx>
          <c:cat>
            <c:strRef>
              <c:f>density!$A$2:$A$23</c:f>
              <c:strCache>
                <c:ptCount val="22"/>
                <c:pt idx="0">
                  <c:v>REACH 3</c:v>
                </c:pt>
                <c:pt idx="1">
                  <c:v>REACH 8</c:v>
                </c:pt>
                <c:pt idx="2">
                  <c:v>REACH 13</c:v>
                </c:pt>
                <c:pt idx="3">
                  <c:v>REACH 18</c:v>
                </c:pt>
                <c:pt idx="4">
                  <c:v>REACH 23</c:v>
                </c:pt>
                <c:pt idx="5">
                  <c:v>REACH 28</c:v>
                </c:pt>
                <c:pt idx="6">
                  <c:v>REACH 33</c:v>
                </c:pt>
                <c:pt idx="7">
                  <c:v>REACH 38</c:v>
                </c:pt>
                <c:pt idx="8">
                  <c:v>REACH 43</c:v>
                </c:pt>
                <c:pt idx="9">
                  <c:v>REACH 48</c:v>
                </c:pt>
                <c:pt idx="10">
                  <c:v>REACH 53</c:v>
                </c:pt>
                <c:pt idx="11">
                  <c:v>REACH 56</c:v>
                </c:pt>
                <c:pt idx="12">
                  <c:v>REACH 58</c:v>
                </c:pt>
                <c:pt idx="13">
                  <c:v>REACH 63</c:v>
                </c:pt>
                <c:pt idx="14">
                  <c:v>REACH 68</c:v>
                </c:pt>
                <c:pt idx="15">
                  <c:v>REACH 73</c:v>
                </c:pt>
                <c:pt idx="16">
                  <c:v>REACH 78</c:v>
                </c:pt>
                <c:pt idx="17">
                  <c:v>REACH 83</c:v>
                </c:pt>
                <c:pt idx="18">
                  <c:v>REACH 88</c:v>
                </c:pt>
                <c:pt idx="19">
                  <c:v>REACH 93</c:v>
                </c:pt>
                <c:pt idx="20">
                  <c:v>REACH 98</c:v>
                </c:pt>
                <c:pt idx="21">
                  <c:v>REACH 103</c:v>
                </c:pt>
              </c:strCache>
            </c:strRef>
          </c:cat>
          <c:val>
            <c:numRef>
              <c:f>density!$K$2:$K$23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1.665657177468201E-3</c:v>
                </c:pt>
                <c:pt idx="9">
                  <c:v>0</c:v>
                </c:pt>
                <c:pt idx="10">
                  <c:v>6.5651260504201675E-4</c:v>
                </c:pt>
                <c:pt idx="11">
                  <c:v>8.5205003237790128E-4</c:v>
                </c:pt>
                <c:pt idx="12">
                  <c:v>8.658008658008658E-4</c:v>
                </c:pt>
                <c:pt idx="13">
                  <c:v>3.5793542844870786E-4</c:v>
                </c:pt>
                <c:pt idx="14">
                  <c:v>2.5091876821695604E-3</c:v>
                </c:pt>
                <c:pt idx="15">
                  <c:v>1.1405456370327566E-3</c:v>
                </c:pt>
                <c:pt idx="16">
                  <c:v>1.2482127862378865E-3</c:v>
                </c:pt>
                <c:pt idx="17">
                  <c:v>4.9840510366826159E-3</c:v>
                </c:pt>
                <c:pt idx="18">
                  <c:v>1.8567516130529641E-3</c:v>
                </c:pt>
                <c:pt idx="19">
                  <c:v>5.3159442889038526E-3</c:v>
                </c:pt>
                <c:pt idx="20">
                  <c:v>5.1434772992629395E-3</c:v>
                </c:pt>
                <c:pt idx="21">
                  <c:v>6.4737811861959073E-3</c:v>
                </c:pt>
              </c:numCache>
            </c:numRef>
          </c:val>
        </c:ser>
        <c:overlap val="100"/>
        <c:axId val="115412352"/>
        <c:axId val="115471488"/>
      </c:barChart>
      <c:catAx>
        <c:axId val="115412352"/>
        <c:scaling>
          <c:orientation val="minMax"/>
        </c:scaling>
        <c:axPos val="l"/>
        <c:tickLblPos val="nextTo"/>
        <c:crossAx val="115471488"/>
        <c:crosses val="autoZero"/>
        <c:auto val="1"/>
        <c:lblAlgn val="ctr"/>
        <c:lblOffset val="100"/>
      </c:catAx>
      <c:valAx>
        <c:axId val="115471488"/>
        <c:scaling>
          <c:orientation val="minMax"/>
        </c:scaling>
        <c:axPos val="b"/>
        <c:majorGridlines/>
        <c:numFmt formatCode="General" sourceLinked="1"/>
        <c:tickLblPos val="nextTo"/>
        <c:crossAx val="11541235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56567612527452371"/>
          <c:y val="0.53115178821905318"/>
          <c:w val="0.35254255654591399"/>
          <c:h val="0.34452001401732146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DEBB8-927F-4B6C-AC3F-F97A468477A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E50C0-9088-4D48-827C-E3A49A452F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E50C0-9088-4D48-827C-E3A49A452F2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33AC-511E-4A75-A7D3-F9EBDBB4811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4576-03CE-45DE-8137-D4A5F024F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33AC-511E-4A75-A7D3-F9EBDBB4811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4576-03CE-45DE-8137-D4A5F024F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33AC-511E-4A75-A7D3-F9EBDBB4811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4576-03CE-45DE-8137-D4A5F024F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33AC-511E-4A75-A7D3-F9EBDBB4811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4576-03CE-45DE-8137-D4A5F024F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33AC-511E-4A75-A7D3-F9EBDBB4811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4576-03CE-45DE-8137-D4A5F024F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33AC-511E-4A75-A7D3-F9EBDBB4811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4576-03CE-45DE-8137-D4A5F024F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33AC-511E-4A75-A7D3-F9EBDBB4811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4576-03CE-45DE-8137-D4A5F024F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33AC-511E-4A75-A7D3-F9EBDBB4811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4576-03CE-45DE-8137-D4A5F024F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33AC-511E-4A75-A7D3-F9EBDBB4811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4576-03CE-45DE-8137-D4A5F024F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33AC-511E-4A75-A7D3-F9EBDBB4811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4576-03CE-45DE-8137-D4A5F024F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33AC-511E-4A75-A7D3-F9EBDBB4811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4576-03CE-45DE-8137-D4A5F024F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33AC-511E-4A75-A7D3-F9EBDBB4811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64576-03CE-45DE-8137-D4A5F024F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  <a:solidFill>
            <a:schemeClr val="bg1">
              <a:alpha val="52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Analysis of the South Fork Walla Walla River, Oregon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  <a:solidFill>
            <a:schemeClr val="bg1">
              <a:alpha val="42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Juvenile bull trout distribution and density in relation to channel characteristics.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5029200"/>
            <a:ext cx="2209800" cy="461665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Hannah Moore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ensityleg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4629150"/>
            <a:ext cx="5829300" cy="2228850"/>
          </a:xfrm>
        </p:spPr>
      </p:pic>
      <p:pic>
        <p:nvPicPr>
          <p:cNvPr id="9" name="Picture 8" descr="juvenileden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1" y="457200"/>
            <a:ext cx="6781799" cy="4459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Ten Year Average Density of Juveniles 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" name="Picture 9" descr="spawningdensitylegend.JPG"/>
          <p:cNvPicPr>
            <a:picLocks noChangeAspect="1"/>
          </p:cNvPicPr>
          <p:nvPr/>
        </p:nvPicPr>
        <p:blipFill>
          <a:blip r:embed="rId4" cstate="print"/>
          <a:srcRect t="15238"/>
          <a:stretch>
            <a:fillRect/>
          </a:stretch>
        </p:blipFill>
        <p:spPr>
          <a:xfrm>
            <a:off x="7010400" y="5029200"/>
            <a:ext cx="1695450" cy="1525899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6096000" y="2057400"/>
            <a:ext cx="228600" cy="762000"/>
          </a:xfrm>
          <a:prstGeom prst="up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457200"/>
          <a:ext cx="7620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rrisparkte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4605233" cy="2590800"/>
          </a:xfrm>
        </p:spPr>
      </p:pic>
      <p:pic>
        <p:nvPicPr>
          <p:cNvPr id="5" name="Picture 4" descr="skiphortonte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52850"/>
            <a:ext cx="4572000" cy="2857500"/>
          </a:xfrm>
          <a:prstGeom prst="rect">
            <a:avLst/>
          </a:prstGeom>
        </p:spPr>
      </p:pic>
      <p:pic>
        <p:nvPicPr>
          <p:cNvPr id="6" name="Picture 5" descr="reserte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0"/>
            <a:ext cx="4572001" cy="2797070"/>
          </a:xfrm>
          <a:prstGeom prst="rect">
            <a:avLst/>
          </a:prstGeom>
        </p:spPr>
      </p:pic>
      <p:pic>
        <p:nvPicPr>
          <p:cNvPr id="7" name="Picture 6" descr="bearcreekte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760801"/>
            <a:ext cx="4495800" cy="2591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52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Temperatures at Four Stations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nte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620000" cy="5949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Juveniles (&lt;170mm) do not move much from original spawning grounds (high spawning density = high juvenile density). </a:t>
            </a:r>
          </a:p>
          <a:p>
            <a:r>
              <a:rPr lang="en-US" dirty="0" smtClean="0"/>
              <a:t>Juveniles prefer colder temperatures &lt;5⁰ Celsius </a:t>
            </a:r>
          </a:p>
          <a:p>
            <a:r>
              <a:rPr lang="en-US" dirty="0" smtClean="0"/>
              <a:t>Narrower, confined channels with a steeper gradient show higher juvenile density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random forest model is being generated to relate Juvenile Density to channel width, gradient, confinement, and temperature. </a:t>
            </a:r>
          </a:p>
          <a:p>
            <a:r>
              <a:rPr lang="en-US" dirty="0" smtClean="0"/>
              <a:t>High frequency temperature data for the past ten years will also be extrapolated to determine the effects of Summer high and winter low temperatures.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Project Background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  <a:solidFill>
            <a:schemeClr val="bg1">
              <a:lumMod val="65000"/>
              <a:alpha val="47000"/>
            </a:schemeClr>
          </a:solidFill>
        </p:spPr>
        <p:txBody>
          <a:bodyPr/>
          <a:lstStyle/>
          <a:p>
            <a:r>
              <a:rPr lang="en-US" dirty="0" smtClean="0"/>
              <a:t>Ten year project through Phaedra </a:t>
            </a:r>
            <a:r>
              <a:rPr lang="en-US" dirty="0" err="1" smtClean="0"/>
              <a:t>Budy</a:t>
            </a:r>
            <a:r>
              <a:rPr lang="en-US" dirty="0" smtClean="0"/>
              <a:t> (USU Associate Professor) and Tracy </a:t>
            </a:r>
            <a:r>
              <a:rPr lang="en-US" dirty="0" err="1" smtClean="0"/>
              <a:t>Bowerman</a:t>
            </a:r>
            <a:r>
              <a:rPr lang="en-US" dirty="0" smtClean="0"/>
              <a:t> (USU Graduate Research Assistant)</a:t>
            </a:r>
          </a:p>
          <a:p>
            <a:r>
              <a:rPr lang="en-US" dirty="0" smtClean="0"/>
              <a:t>Funding provided from USGS, US Fish and Wildlife Service, and Utah Cooperative  Fish and Wildlife Research Unit.  </a:t>
            </a:r>
          </a:p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udya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0"/>
            <a:ext cx="5791200" cy="4914900"/>
          </a:xfrm>
          <a:prstGeom prst="rect">
            <a:avLst/>
          </a:prstGeom>
        </p:spPr>
      </p:pic>
      <p:pic>
        <p:nvPicPr>
          <p:cNvPr id="6" name="Picture 5" descr="studyar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81200"/>
            <a:ext cx="4571999" cy="4889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81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Study Area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landuse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652"/>
          <a:stretch>
            <a:fillRect/>
          </a:stretch>
        </p:blipFill>
        <p:spPr>
          <a:xfrm>
            <a:off x="685801" y="0"/>
            <a:ext cx="5845393" cy="5329803"/>
          </a:xfrm>
        </p:spPr>
      </p:pic>
      <p:pic>
        <p:nvPicPr>
          <p:cNvPr id="10" name="Picture 9" descr="landuseleg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257800"/>
            <a:ext cx="4962525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0"/>
            <a:ext cx="2362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Main Land Use Types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Evergreen Forest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Shrub Scrub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This system is fairly pristine, with no negative inputs from the upper watersheds.</a:t>
            </a:r>
          </a:p>
          <a:p>
            <a:endParaRPr lang="en-US" sz="2000" dirty="0" smtClean="0"/>
          </a:p>
          <a:p>
            <a:r>
              <a:rPr lang="en-US" sz="2000" dirty="0" smtClean="0"/>
              <a:t> Two Obstructions downstream of the South Fork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Little Walla Walla Diversion Dam – Has a fish ladder.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Nursery Bridge – Fish can move through. 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elevation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8600"/>
            <a:ext cx="7787783" cy="5943600"/>
          </a:xfrm>
          <a:prstGeom prst="rect">
            <a:avLst/>
          </a:prstGeom>
        </p:spPr>
      </p:pic>
      <p:pic>
        <p:nvPicPr>
          <p:cNvPr id="4" name="Content Placeholder 3" descr="elevatio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47800" y="5363870"/>
            <a:ext cx="2190750" cy="126553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 dir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9"/>
          <a:stretch>
            <a:fillRect/>
          </a:stretch>
        </p:blipFill>
        <p:spPr>
          <a:xfrm>
            <a:off x="609600" y="163137"/>
            <a:ext cx="7773253" cy="5932863"/>
          </a:xfrm>
        </p:spPr>
      </p:pic>
      <p:pic>
        <p:nvPicPr>
          <p:cNvPr id="5" name="Picture 4" descr="flowdirectionleg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9775" y="5334000"/>
            <a:ext cx="428625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Tables </a:t>
            </a:r>
            <a:endParaRPr lang="en-US" dirty="0"/>
          </a:p>
        </p:txBody>
      </p:sp>
      <p:pic>
        <p:nvPicPr>
          <p:cNvPr id="4" name="Content Placeholder 3" descr="attribute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4191000"/>
            <a:ext cx="7162800" cy="2481231"/>
          </a:xfrm>
        </p:spPr>
      </p:pic>
      <p:pic>
        <p:nvPicPr>
          <p:cNvPr id="5" name="Picture 4" descr="edtreach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6553200" cy="3384892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 rot="5400000">
            <a:off x="228600" y="4724400"/>
            <a:ext cx="1524000" cy="137160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0" y="1066800"/>
            <a:ext cx="205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initial table has all the information for each reach in the entire watershed (277 reaches).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characteris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62" y="457201"/>
            <a:ext cx="6734138" cy="6264860"/>
          </a:xfrm>
          <a:prstGeom prst="rect">
            <a:avLst/>
          </a:prstGeom>
        </p:spPr>
      </p:pic>
      <p:pic>
        <p:nvPicPr>
          <p:cNvPr id="5" name="Picture 4" descr="northarrowands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6019800"/>
            <a:ext cx="3057525" cy="647700"/>
          </a:xfrm>
          <a:prstGeom prst="rect">
            <a:avLst/>
          </a:prstGeom>
        </p:spPr>
      </p:pic>
      <p:pic>
        <p:nvPicPr>
          <p:cNvPr id="7" name="Picture 6" descr="spawningdensitylegend.JPG"/>
          <p:cNvPicPr>
            <a:picLocks noChangeAspect="1"/>
          </p:cNvPicPr>
          <p:nvPr/>
        </p:nvPicPr>
        <p:blipFill>
          <a:blip r:embed="rId4" cstate="print"/>
          <a:srcRect t="55873"/>
          <a:stretch>
            <a:fillRect/>
          </a:stretch>
        </p:blipFill>
        <p:spPr>
          <a:xfrm>
            <a:off x="6934199" y="2103118"/>
            <a:ext cx="2016675" cy="944882"/>
          </a:xfrm>
          <a:prstGeom prst="rect">
            <a:avLst/>
          </a:prstGeom>
        </p:spPr>
      </p:pic>
      <p:pic>
        <p:nvPicPr>
          <p:cNvPr id="8" name="Picture 7" descr="confinementleg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674993"/>
            <a:ext cx="1691372" cy="1001407"/>
          </a:xfrm>
          <a:prstGeom prst="rect">
            <a:avLst/>
          </a:prstGeom>
        </p:spPr>
      </p:pic>
      <p:pic>
        <p:nvPicPr>
          <p:cNvPr id="9" name="Picture 8" descr="gradientlege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8536" y="4800600"/>
            <a:ext cx="2265464" cy="609600"/>
          </a:xfrm>
          <a:prstGeom prst="rect">
            <a:avLst/>
          </a:prstGeom>
        </p:spPr>
      </p:pic>
      <p:pic>
        <p:nvPicPr>
          <p:cNvPr id="10" name="Picture 9" descr="widthlege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3657600"/>
            <a:ext cx="2133600" cy="6984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38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Confinement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1752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Spawning Density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3352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Width (ft.)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0" y="44958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Gradient (%)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lcharacterist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6096000" cy="56711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19600" y="1066800"/>
            <a:ext cx="609600" cy="4572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53200" y="7620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line occurs at </a:t>
            </a:r>
            <a:r>
              <a:rPr lang="en-US" dirty="0" err="1" smtClean="0"/>
              <a:t>Skiphorton</a:t>
            </a:r>
            <a:r>
              <a:rPr lang="en-US" dirty="0" smtClean="0"/>
              <a:t> Creek, Reach 78. This is also the shift from warmer to colder temperatures upstream.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273</Words>
  <Application>Microsoft Office PowerPoint</Application>
  <PresentationFormat>On-screen Show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Analysis of the South Fork Walla Walla River, Oregon </vt:lpstr>
      <vt:lpstr>Project Background </vt:lpstr>
      <vt:lpstr>Slide 3</vt:lpstr>
      <vt:lpstr>Slide 4</vt:lpstr>
      <vt:lpstr>Slide 5</vt:lpstr>
      <vt:lpstr>Slide 6</vt:lpstr>
      <vt:lpstr>Attribute Tables </vt:lpstr>
      <vt:lpstr>Slide 8</vt:lpstr>
      <vt:lpstr>Slide 9</vt:lpstr>
      <vt:lpstr>Ten Year Average Density of Juveniles  </vt:lpstr>
      <vt:lpstr>Slide 11</vt:lpstr>
      <vt:lpstr>Slide 12</vt:lpstr>
      <vt:lpstr>Slide 13</vt:lpstr>
      <vt:lpstr>Conclusions </vt:lpstr>
      <vt:lpstr>Future Work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South Fork Walla Walla River, Oregon</dc:title>
  <dc:creator>Hannah M</dc:creator>
  <cp:lastModifiedBy>Hannah M</cp:lastModifiedBy>
  <cp:revision>61</cp:revision>
  <dcterms:created xsi:type="dcterms:W3CDTF">2011-11-15T17:40:57Z</dcterms:created>
  <dcterms:modified xsi:type="dcterms:W3CDTF">2011-11-29T17:31:54Z</dcterms:modified>
</cp:coreProperties>
</file>