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6" r:id="rId3"/>
    <p:sldId id="295" r:id="rId4"/>
    <p:sldId id="297" r:id="rId5"/>
    <p:sldId id="263" r:id="rId6"/>
    <p:sldId id="270" r:id="rId7"/>
    <p:sldId id="268" r:id="rId8"/>
    <p:sldId id="273" r:id="rId9"/>
    <p:sldId id="269" r:id="rId10"/>
    <p:sldId id="288" r:id="rId11"/>
    <p:sldId id="262" r:id="rId12"/>
    <p:sldId id="274" r:id="rId13"/>
    <p:sldId id="291" r:id="rId14"/>
    <p:sldId id="286" r:id="rId15"/>
    <p:sldId id="287" r:id="rId16"/>
    <p:sldId id="298" r:id="rId17"/>
    <p:sldId id="283" r:id="rId18"/>
    <p:sldId id="284" r:id="rId19"/>
    <p:sldId id="28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CC3300"/>
    <a:srgbClr val="FF9966"/>
    <a:srgbClr val="00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14" autoAdjust="0"/>
    <p:restoredTop sz="94686" autoAdjust="0"/>
  </p:normalViewPr>
  <p:slideViewPr>
    <p:cSldViewPr>
      <p:cViewPr varScale="1">
        <p:scale>
          <a:sx n="75" d="100"/>
          <a:sy n="75" d="100"/>
        </p:scale>
        <p:origin x="-97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Salha\USU\PhD%20Semesters\Fall%202011\CEE%206440\2011\GIS%20project\2011%20GIS%20Project\GIS%20Project\Excel%20data\Export_Output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alha\USU\PhD%20Semesters\Fall%202011\CEE%206440\2011\GIS%20project\2011%20GIS%20Project\GIS%20Project\Excel%20data\Export_Outpu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200"/>
            </a:pPr>
            <a:r>
              <a:rPr lang="en-US" sz="2200" b="1" i="0" u="none" strike="noStrike" baseline="0" dirty="0"/>
              <a:t>Yearly Crop water requirement in Gaza </a:t>
            </a:r>
            <a:r>
              <a:rPr lang="en-US" sz="2200" b="1" i="0" u="none" strike="noStrike" baseline="0" dirty="0" smtClean="0"/>
              <a:t>strip</a:t>
            </a:r>
          </a:p>
          <a:p>
            <a:pPr>
              <a:defRPr sz="2200"/>
            </a:pPr>
            <a:r>
              <a:rPr lang="en-US" sz="2200" b="1" i="0" u="none" strike="noStrike" baseline="0" dirty="0" smtClean="0"/>
              <a:t>Total = 64.7 MCM</a:t>
            </a:r>
            <a:endParaRPr lang="en-US" sz="2200" dirty="0"/>
          </a:p>
        </c:rich>
      </c:tx>
      <c:layout>
        <c:manualLayout>
          <c:xMode val="edge"/>
          <c:yMode val="edge"/>
          <c:x val="0.13149117690626971"/>
          <c:y val="2.1880284906615325E-3"/>
        </c:manualLayout>
      </c:layout>
      <c:overlay val="1"/>
    </c:title>
    <c:plotArea>
      <c:layout>
        <c:manualLayout>
          <c:layoutTarget val="inner"/>
          <c:xMode val="edge"/>
          <c:yMode val="edge"/>
          <c:x val="0.12152663745542321"/>
          <c:y val="0.18662357828296855"/>
          <c:w val="0.84791784429324701"/>
          <c:h val="0.64715031663148592"/>
        </c:manualLayout>
      </c:layout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Val val="1"/>
          </c:dLbls>
          <c:cat>
            <c:strRef>
              <c:f>Yearly!$C$4:$C$8</c:f>
              <c:strCache>
                <c:ptCount val="5"/>
                <c:pt idx="0">
                  <c:v>Citrus</c:v>
                </c:pt>
                <c:pt idx="1">
                  <c:v>Fruit trees</c:v>
                </c:pt>
                <c:pt idx="2">
                  <c:v>Vegetables1</c:v>
                </c:pt>
                <c:pt idx="3">
                  <c:v>Vegetables2</c:v>
                </c:pt>
                <c:pt idx="4">
                  <c:v>Field crops</c:v>
                </c:pt>
              </c:strCache>
            </c:strRef>
          </c:cat>
          <c:val>
            <c:numRef>
              <c:f>Yearly!$D$4:$D$8</c:f>
              <c:numCache>
                <c:formatCode>General</c:formatCode>
                <c:ptCount val="5"/>
                <c:pt idx="0">
                  <c:v>11.23</c:v>
                </c:pt>
                <c:pt idx="1">
                  <c:v>2.7</c:v>
                </c:pt>
                <c:pt idx="2">
                  <c:v>3.59</c:v>
                </c:pt>
                <c:pt idx="3">
                  <c:v>2.25</c:v>
                </c:pt>
                <c:pt idx="4">
                  <c:v>44.92</c:v>
                </c:pt>
              </c:numCache>
            </c:numRef>
          </c:val>
        </c:ser>
        <c:axId val="51392896"/>
        <c:axId val="51503104"/>
      </c:barChart>
      <c:catAx>
        <c:axId val="513928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Crops</a:t>
                </a:r>
              </a:p>
            </c:rich>
          </c:tx>
          <c:layout>
            <c:manualLayout>
              <c:xMode val="edge"/>
              <c:yMode val="edge"/>
              <c:x val="0.49768853893263415"/>
              <c:y val="0.92417261077659463"/>
            </c:manualLayout>
          </c:layout>
        </c:title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1503104"/>
        <c:crosses val="autoZero"/>
        <c:auto val="1"/>
        <c:lblAlgn val="ctr"/>
        <c:lblOffset val="100"/>
      </c:catAx>
      <c:valAx>
        <c:axId val="5150310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 smtClean="0"/>
                  <a:t>MCM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9.787221444259548E-3"/>
              <c:y val="0.39260478259617254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1392896"/>
        <c:crosses val="autoZero"/>
        <c:crossBetween val="between"/>
      </c:valAx>
    </c:plotArea>
    <c:plotVisOnly val="1"/>
  </c:chart>
  <c:spPr>
    <a:ln>
      <a:noFill/>
    </a:ln>
  </c:sp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200"/>
            </a:pPr>
            <a:r>
              <a:rPr lang="en-US" sz="2200" dirty="0"/>
              <a:t>Monthly Crop water </a:t>
            </a:r>
            <a:r>
              <a:rPr lang="en-US" sz="2200" dirty="0" smtClean="0"/>
              <a:t>requirements</a:t>
            </a:r>
            <a:endParaRPr lang="en-US" sz="2200" dirty="0"/>
          </a:p>
        </c:rich>
      </c:tx>
      <c:layout>
        <c:manualLayout>
          <c:xMode val="edge"/>
          <c:yMode val="edge"/>
          <c:x val="0.24542884714937122"/>
          <c:y val="3.7037006781381603E-2"/>
        </c:manualLayout>
      </c:layout>
    </c:title>
    <c:plotArea>
      <c:layout>
        <c:manualLayout>
          <c:layoutTarget val="inner"/>
          <c:xMode val="edge"/>
          <c:yMode val="edge"/>
          <c:x val="0.16607174103237096"/>
          <c:y val="0.15163203557888594"/>
          <c:w val="0.80337270341207345"/>
          <c:h val="0.72312882764654496"/>
        </c:manualLayout>
      </c:layout>
      <c:barChart>
        <c:barDir val="col"/>
        <c:grouping val="clustered"/>
        <c:ser>
          <c:idx val="0"/>
          <c:order val="0"/>
          <c:tx>
            <c:strRef>
              <c:f>Monthly!$C$3</c:f>
              <c:strCache>
                <c:ptCount val="1"/>
                <c:pt idx="0">
                  <c:v>MCM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Monthly!$B$4:$B$15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Monthly!$C$4:$C$15</c:f>
              <c:numCache>
                <c:formatCode>0.00</c:formatCode>
                <c:ptCount val="12"/>
                <c:pt idx="0">
                  <c:v>3.4470000000000001</c:v>
                </c:pt>
                <c:pt idx="1">
                  <c:v>1.379</c:v>
                </c:pt>
                <c:pt idx="2">
                  <c:v>2.6429999999999998</c:v>
                </c:pt>
                <c:pt idx="3">
                  <c:v>5.7450000000000001</c:v>
                </c:pt>
                <c:pt idx="4">
                  <c:v>5.63</c:v>
                </c:pt>
                <c:pt idx="5">
                  <c:v>6.8939999999999984</c:v>
                </c:pt>
                <c:pt idx="6">
                  <c:v>8.1920000000000002</c:v>
                </c:pt>
                <c:pt idx="7">
                  <c:v>6.3199999999999985</c:v>
                </c:pt>
                <c:pt idx="8">
                  <c:v>6.8939999999999984</c:v>
                </c:pt>
                <c:pt idx="9">
                  <c:v>10.192</c:v>
                </c:pt>
                <c:pt idx="10">
                  <c:v>1.724</c:v>
                </c:pt>
                <c:pt idx="11">
                  <c:v>5.63</c:v>
                </c:pt>
              </c:numCache>
            </c:numRef>
          </c:val>
        </c:ser>
        <c:axId val="52624384"/>
        <c:axId val="52642560"/>
      </c:barChart>
      <c:catAx>
        <c:axId val="5262438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2642560"/>
        <c:crosses val="autoZero"/>
        <c:auto val="1"/>
        <c:lblAlgn val="ctr"/>
        <c:lblOffset val="100"/>
      </c:catAx>
      <c:valAx>
        <c:axId val="5264256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MCM</a:t>
                </a:r>
              </a:p>
            </c:rich>
          </c:tx>
          <c:layout/>
        </c:title>
        <c:numFmt formatCode="0.00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2624384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 b="0"/>
            </a:lvl1pPr>
          </a:lstStyle>
          <a:p>
            <a:pPr>
              <a:defRPr/>
            </a:pPr>
            <a:fld id="{0384E106-1429-456C-991F-03937EEE820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304800" y="5867400"/>
            <a:ext cx="632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304800" y="3200400"/>
            <a:ext cx="632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3581400" y="6172200"/>
            <a:ext cx="30480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r>
              <a:rPr lang="en-US" sz="1000" i="1"/>
              <a:t>Notes: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3581400" y="3581400"/>
            <a:ext cx="30480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r>
              <a:rPr lang="en-US" sz="1000" i="1"/>
              <a:t>Notes: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3581400" y="914400"/>
            <a:ext cx="30480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r>
              <a:rPr lang="en-US" sz="1000" i="1"/>
              <a:t>Notes: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5400"/>
            <a:ext cx="2971800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991600"/>
            <a:ext cx="2971800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 b="0"/>
            </a:lvl1pPr>
          </a:lstStyle>
          <a:p>
            <a:pPr>
              <a:defRPr/>
            </a:pPr>
            <a:fld id="{5FE49E3F-EEB7-4F59-AF54-35EA55E2C4E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E49E3F-EEB7-4F59-AF54-35EA55E2C4E9}" type="slidenum">
              <a:rPr lang="ar-SA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DD730-7F3E-49E6-87C9-4AD590F976FF}" type="datetime1">
              <a:rPr lang="en-US"/>
              <a:pPr>
                <a:defRPr/>
              </a:pPr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391F4-1C56-4FB2-BFB1-B46146AA641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C6AEE-D470-4B90-9BAC-4E6F8E2DE03B}" type="datetime1">
              <a:rPr lang="en-US"/>
              <a:pPr>
                <a:defRPr/>
              </a:pPr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E134A-110D-461F-9154-E2846DBB0FA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C4D86-9A42-4D1C-99F8-3C2B019F3EF9}" type="datetime1">
              <a:rPr lang="en-US"/>
              <a:pPr>
                <a:defRPr/>
              </a:pPr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55C6E-0BF2-4BCA-B40E-7FB4E4AC750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FFCF8-839D-4657-A0F8-EABBD5F43D9C}" type="datetime1">
              <a:rPr lang="en-US"/>
              <a:pPr>
                <a:defRPr/>
              </a:pPr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FEFFB-1075-4B7B-B927-8161B804CE2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3A4E2-32C5-4A3D-BC8A-AF7750E27901}" type="datetime1">
              <a:rPr lang="en-US"/>
              <a:pPr>
                <a:defRPr/>
              </a:pPr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49B42-92B8-4C0E-81C5-863F59BE7A0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BAFE5-13FF-4094-BD9E-4963C6A94CA0}" type="datetime1">
              <a:rPr lang="en-US"/>
              <a:pPr>
                <a:defRPr/>
              </a:pPr>
              <a:t>11/29/2011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AED6A-71FC-40E8-927F-4A293A76FA8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1250F-E19D-410F-9708-3557049E7574}" type="datetime1">
              <a:rPr lang="en-US"/>
              <a:pPr>
                <a:defRPr/>
              </a:pPr>
              <a:t>11/29/2011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20D8F-AE90-4A62-A336-EF891A146D9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204C6-6DD1-4DE5-B244-C874421C0854}" type="datetime1">
              <a:rPr lang="en-US"/>
              <a:pPr>
                <a:defRPr/>
              </a:pPr>
              <a:t>11/29/2011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D93FB-6DFC-4F34-8D32-722A062F90E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CF698-AD9C-4028-B91F-70C3B8F3EFAB}" type="datetime1">
              <a:rPr lang="en-US"/>
              <a:pPr>
                <a:defRPr/>
              </a:pPr>
              <a:t>11/29/2011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DFAB5-1DD8-45B9-A5C2-C4E1F99CC1D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FAE5A-656C-4A57-93FD-54DC4B8CE852}" type="datetime1">
              <a:rPr lang="en-US"/>
              <a:pPr>
                <a:defRPr/>
              </a:pPr>
              <a:t>11/29/2011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B27F9-BF6E-4F2B-80A2-F8976A70CB2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C01EC-675D-483F-A052-FC5B134FA2B5}" type="datetime1">
              <a:rPr lang="en-US"/>
              <a:pPr>
                <a:defRPr/>
              </a:pPr>
              <a:t>11/29/2011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A7B97-2114-43F4-BD14-82C619C9356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C509CB6-98EF-4DEC-91BC-CE8C68C2A04A}" type="datetime1">
              <a:rPr lang="en-US"/>
              <a:pPr>
                <a:defRPr/>
              </a:pPr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F349727-44C5-4A72-8914-40CBE9CE9CF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auto">
          <a:xfrm>
            <a:off x="251520" y="5007248"/>
            <a:ext cx="2033587" cy="166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en-US" sz="1600" i="1" dirty="0" smtClean="0">
                <a:latin typeface="+mn-lt"/>
                <a:cs typeface="Times New Roman" pitchFamily="18" charset="0"/>
              </a:rPr>
              <a:t>To:</a:t>
            </a:r>
            <a:endParaRPr lang="en-US" sz="1600" i="1" dirty="0">
              <a:latin typeface="+mn-lt"/>
              <a:cs typeface="Times New Roman" pitchFamily="18" charset="0"/>
            </a:endParaRPr>
          </a:p>
          <a:p>
            <a:pPr>
              <a:tabLst>
                <a:tab pos="457200" algn="l"/>
              </a:tabLst>
            </a:pPr>
            <a:r>
              <a:rPr lang="en-US" dirty="0">
                <a:latin typeface="+mn-lt"/>
                <a:ea typeface="Times"/>
                <a:cs typeface="Times New Roman" pitchFamily="18" charset="0"/>
              </a:rPr>
              <a:t>Dr. David </a:t>
            </a:r>
            <a:r>
              <a:rPr lang="en-US" dirty="0" err="1">
                <a:latin typeface="+mn-lt"/>
                <a:ea typeface="Times"/>
                <a:cs typeface="Times New Roman" pitchFamily="18" charset="0"/>
              </a:rPr>
              <a:t>Tarboton</a:t>
            </a:r>
            <a:endParaRPr lang="en-US" sz="1400" dirty="0">
              <a:latin typeface="+mn-lt"/>
              <a:cs typeface="Arial" pitchFamily="34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en-US" dirty="0">
                <a:latin typeface="+mn-lt"/>
                <a:cs typeface="Times New Roman" pitchFamily="18" charset="0"/>
              </a:rPr>
              <a:t>Instructor</a:t>
            </a:r>
            <a:endParaRPr lang="en-US" sz="1400" dirty="0">
              <a:latin typeface="+mn-lt"/>
              <a:cs typeface="Arial" pitchFamily="34" charset="0"/>
            </a:endParaRPr>
          </a:p>
          <a:p>
            <a:pPr eaLnBrk="0" hangingPunct="0">
              <a:tabLst>
                <a:tab pos="457200" algn="l"/>
              </a:tabLst>
            </a:pPr>
            <a:endParaRPr lang="en-US" sz="1600" i="1" dirty="0">
              <a:latin typeface="+mn-lt"/>
              <a:cs typeface="Times New Roman" pitchFamily="18" charset="0"/>
            </a:endParaRPr>
          </a:p>
          <a:p>
            <a:pPr eaLnBrk="0" hangingPunct="0">
              <a:tabLst>
                <a:tab pos="457200" algn="l"/>
              </a:tabLst>
            </a:pPr>
            <a:r>
              <a:rPr lang="en-US" sz="1600" i="1" dirty="0">
                <a:latin typeface="+mn-lt"/>
                <a:cs typeface="Times New Roman" pitchFamily="18" charset="0"/>
              </a:rPr>
              <a:t>By:</a:t>
            </a:r>
          </a:p>
          <a:p>
            <a:pPr eaLnBrk="0" hangingPunct="0">
              <a:tabLst>
                <a:tab pos="457200" algn="l"/>
              </a:tabLst>
            </a:pPr>
            <a:r>
              <a:rPr lang="en-US" dirty="0">
                <a:latin typeface="+mn-lt"/>
                <a:cs typeface="Times New Roman" pitchFamily="18" charset="0"/>
              </a:rPr>
              <a:t>Ali A. </a:t>
            </a:r>
            <a:r>
              <a:rPr lang="en-US" dirty="0" err="1">
                <a:latin typeface="+mn-lt"/>
                <a:cs typeface="Times New Roman" pitchFamily="18" charset="0"/>
              </a:rPr>
              <a:t>Salha</a:t>
            </a:r>
            <a:r>
              <a:rPr lang="en-US" dirty="0">
                <a:latin typeface="+mn-lt"/>
                <a:cs typeface="Times New Roman" pitchFamily="18" charset="0"/>
              </a:rPr>
              <a:t> </a:t>
            </a: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7710363" y="6433492"/>
            <a:ext cx="123424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457200" algn="l"/>
              </a:tabLst>
              <a:defRPr/>
            </a:pPr>
            <a:r>
              <a:rPr lang="en-US" sz="1400" dirty="0" smtClean="0">
                <a:latin typeface="+mn-lt"/>
                <a:cs typeface="Times New Roman" pitchFamily="18" charset="0"/>
              </a:rPr>
              <a:t>Nov</a:t>
            </a:r>
            <a:r>
              <a:rPr lang="en-US" sz="1400" dirty="0">
                <a:latin typeface="+mn-lt"/>
                <a:cs typeface="Times New Roman" pitchFamily="18" charset="0"/>
              </a:rPr>
              <a:t>. </a:t>
            </a:r>
            <a:r>
              <a:rPr lang="en-US" sz="1400" dirty="0" smtClean="0">
                <a:latin typeface="+mn-lt"/>
                <a:cs typeface="Times New Roman" pitchFamily="18" charset="0"/>
              </a:rPr>
              <a:t> 29, 2011</a:t>
            </a:r>
            <a:endParaRPr lang="en-US" sz="2000" dirty="0">
              <a:latin typeface="+mn-lt"/>
              <a:cs typeface="Arial" pitchFamily="34" charset="0"/>
            </a:endParaRPr>
          </a:p>
        </p:txBody>
      </p:sp>
      <p:sp>
        <p:nvSpPr>
          <p:cNvPr id="2054" name="Text Box 10"/>
          <p:cNvSpPr txBox="1">
            <a:spLocks noChangeArrowheads="1"/>
          </p:cNvSpPr>
          <p:nvPr/>
        </p:nvSpPr>
        <p:spPr bwMode="auto">
          <a:xfrm>
            <a:off x="611560" y="2852936"/>
            <a:ext cx="410527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latin typeface="+mj-lt"/>
              </a:rPr>
              <a:t>Estimation of </a:t>
            </a:r>
            <a:r>
              <a:rPr lang="en-US" sz="2800" dirty="0" smtClean="0">
                <a:latin typeface="+mj-lt"/>
              </a:rPr>
              <a:t>Crop Water Requirements </a:t>
            </a:r>
            <a:r>
              <a:rPr lang="en-US" sz="2800" dirty="0">
                <a:latin typeface="+mj-lt"/>
              </a:rPr>
              <a:t>in Gaza Strip, Palestine - GIS Based Application</a:t>
            </a:r>
          </a:p>
        </p:txBody>
      </p:sp>
      <p:pic>
        <p:nvPicPr>
          <p:cNvPr id="2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196752"/>
            <a:ext cx="3195638" cy="376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9" descr="C:\Documents and Settings\asalha\Desktop\New Folder\57NXCA05QSLXCA3XNZFKCAR1KHVKCAJ1SAN0CAOP3IZ5CA74GCYVCAVQ1AZFCA3O2GYGCAZ4KTGOCAT9ZKBMCA1G2VU1CAR59Q4ZCAUB0YRRCAVWYEZPCASQN9C5CA0PIJGECAW2O5X5CAZWAOOGCAF6RCH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1215976"/>
            <a:ext cx="1814512" cy="120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 descr="http://www.ce.memphis.edu/1101/notes/GIS/arcmap_intro/image_server_images_f10/ArcMap_01.jpg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8104" y="4526248"/>
            <a:ext cx="1810512" cy="1207008"/>
          </a:xfrm>
          <a:prstGeom prst="rect">
            <a:avLst/>
          </a:prstGeom>
          <a:noFill/>
        </p:spPr>
      </p:pic>
      <p:pic>
        <p:nvPicPr>
          <p:cNvPr id="2056" name="Picture 10" descr="C:\Documents and Settings\asalha\Desktop\New Folder\1Y5ICAJG5LC7CASI16YBCA1FHZ8ICAGQ1IZQCAQWM74LCAWB52BCCAVU8NUQCAMP8MCXCAXBDX35CAB6HYX2CAA530NOCA7Q4PUUCA4TX0IJCADRQ99OCA53Q8MFCATY0ZAICAYYXWFMCAMBPUHMCA0Z8BNX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280" y="2780928"/>
            <a:ext cx="1905000" cy="187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 descr="http://whatsupusana.com/wp-content/uploads/2011/10/USU_Logo_Blog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31640" y="188640"/>
            <a:ext cx="2843808" cy="1538454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395536" y="1196752"/>
            <a:ext cx="4572000" cy="1477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en-US" dirty="0">
              <a:latin typeface="+mj-lt"/>
            </a:endParaRPr>
          </a:p>
          <a:p>
            <a:pPr algn="ctr">
              <a:defRPr/>
            </a:pPr>
            <a:r>
              <a:rPr lang="en-US" dirty="0">
                <a:latin typeface="+mj-lt"/>
              </a:rPr>
              <a:t>Geographic Information System in Water Resources </a:t>
            </a:r>
          </a:p>
          <a:p>
            <a:pPr algn="ctr">
              <a:defRPr/>
            </a:pPr>
            <a:r>
              <a:rPr lang="en-US" dirty="0">
                <a:latin typeface="+mj-lt"/>
              </a:rPr>
              <a:t>CEE6440 </a:t>
            </a:r>
          </a:p>
          <a:p>
            <a:pPr algn="ctr">
              <a:defRPr/>
            </a:pPr>
            <a:r>
              <a:rPr lang="en-US" dirty="0">
                <a:latin typeface="+mj-lt"/>
              </a:rPr>
              <a:t>Fall Semester 2011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1331913" y="620713"/>
            <a:ext cx="7169150" cy="85090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marL="838200" indent="-838200"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latin typeface="Candara" pitchFamily="34" charset="0"/>
              </a:rPr>
              <a:t>METHODOLOGY</a:t>
            </a:r>
          </a:p>
        </p:txBody>
      </p:sp>
      <p:pic>
        <p:nvPicPr>
          <p:cNvPr id="13315" name="Picture 7" descr="C:\Documents and Settings\asalha\Desktop\New Folder\XHQSCAM72064CA1YV48ICATV2W9UCAF0RZ2XCA8DNCBRCAWK4XDNCAB3NDNVCANI1HL6CA92KMQZCAJPUJHICAD1IRPECA4PDZ71CAHNN4IBCAIMRW1SCAPO1KFYCAFO2U0ZCA8T891TCAZFADBXCARXLI3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001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331640" y="1915671"/>
            <a:ext cx="741682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Using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ArcCatalog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create personal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geodatabase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Adding data/tables and then exporting them to be layers within the assigned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geodatabase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file.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400" b="0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Unifying the coordinate systems to (National Grids-Palestinian Grid 1923) using define projection.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Joining 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the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attribute file of Agricultural land-use with</a:t>
            </a:r>
            <a:r>
              <a:rPr lang="en-US" sz="2400" b="0" dirty="0" smtClean="0">
                <a:latin typeface="+mn-lt"/>
                <a:ea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ET</a:t>
            </a:r>
            <a:r>
              <a:rPr kumimoji="0" lang="en-US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and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ET</a:t>
            </a:r>
            <a:r>
              <a:rPr kumimoji="0" lang="en-US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*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Kc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data that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were assigned for each crop.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000" b="0" dirty="0"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CWR was computed for each month and then the Total CWR was the summation of all monthly CWRs.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lt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36851" y="4509120"/>
            <a:ext cx="5993264" cy="1974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1331913" y="620713"/>
            <a:ext cx="7169150" cy="85090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marL="838200" indent="-838200"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latin typeface="Candara" pitchFamily="34" charset="0"/>
              </a:rPr>
              <a:t>METHODOLOGY</a:t>
            </a:r>
          </a:p>
        </p:txBody>
      </p:sp>
      <p:pic>
        <p:nvPicPr>
          <p:cNvPr id="2" name="Picture 7" descr="C:\Documents and Settings\asalha\Desktop\New Folder\XHQSCAM72064CA1YV48ICATV2W9UCAF0RZ2XCA8DNCBRCAWK4XDNCAB3NDNVCANI1HL6CA92KMQZCAJPUJHICAD1IRPECA4PDZ71CAHNN4IBCAIMRW1SCAPO1KFYCAFO2U0ZCA8T891TCAZFADBXCARXLI3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001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913" y="1484313"/>
            <a:ext cx="2087562" cy="509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923928" y="1673513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hangingPunct="0"/>
            <a:r>
              <a:rPr lang="en-US" sz="2400" dirty="0" err="1" smtClean="0">
                <a:latin typeface="+mn-lt"/>
                <a:ea typeface="Times New Roman" pitchFamily="18" charset="0"/>
                <a:cs typeface="Arial" pitchFamily="34" charset="0"/>
              </a:rPr>
              <a:t>ModelBuilder</a:t>
            </a:r>
            <a:endParaRPr lang="en-US" sz="2400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lvl="0" eaLnBrk="0" hangingPunct="0"/>
            <a:endParaRPr lang="en-US" sz="2000" b="0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lvl="0" eaLnBrk="0" hangingPunct="0"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  <a:ea typeface="Times New Roman" pitchFamily="18" charset="0"/>
                <a:cs typeface="Arial" pitchFamily="34" charset="0"/>
              </a:rPr>
              <a:t>Main </a:t>
            </a:r>
            <a:r>
              <a:rPr lang="en-US" sz="2000" b="0" dirty="0">
                <a:latin typeface="+mn-lt"/>
                <a:ea typeface="Times New Roman" pitchFamily="18" charset="0"/>
                <a:cs typeface="Arial" pitchFamily="34" charset="0"/>
              </a:rPr>
              <a:t>tools used were conversion tool (feature class to raster) and Map Algebra tool (raster </a:t>
            </a:r>
            <a:r>
              <a:rPr lang="en-US" sz="2000" b="0" dirty="0" smtClean="0">
                <a:latin typeface="+mn-lt"/>
                <a:ea typeface="Times New Roman" pitchFamily="18" charset="0"/>
                <a:cs typeface="Arial" pitchFamily="34" charset="0"/>
              </a:rPr>
              <a:t>calculation). </a:t>
            </a:r>
          </a:p>
          <a:p>
            <a:pPr lvl="0" eaLnBrk="0" hangingPunct="0"/>
            <a:endParaRPr lang="en-US" sz="2000" b="0" dirty="0" smtClean="0">
              <a:latin typeface="+mn-lt"/>
              <a:ea typeface="Times New Roman" pitchFamily="18" charset="0"/>
              <a:cs typeface="Arial" pitchFamily="34" charset="0"/>
            </a:endParaRPr>
          </a:p>
          <a:p>
            <a:pPr lvl="0" eaLnBrk="0" hangingPunct="0"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  <a:ea typeface="Times New Roman" pitchFamily="18" charset="0"/>
                <a:cs typeface="Arial" pitchFamily="34" charset="0"/>
              </a:rPr>
              <a:t>49 </a:t>
            </a:r>
            <a:r>
              <a:rPr lang="en-US" sz="2000" b="0" dirty="0">
                <a:latin typeface="+mn-lt"/>
                <a:ea typeface="Times New Roman" pitchFamily="18" charset="0"/>
                <a:cs typeface="Arial" pitchFamily="34" charset="0"/>
              </a:rPr>
              <a:t>procedures were </a:t>
            </a:r>
            <a:r>
              <a:rPr lang="en-US" sz="2000" b="0" dirty="0" smtClean="0">
                <a:latin typeface="+mn-lt"/>
                <a:ea typeface="Times New Roman" pitchFamily="18" charset="0"/>
                <a:cs typeface="Arial" pitchFamily="34" charset="0"/>
              </a:rPr>
              <a:t>built in the model.</a:t>
            </a:r>
            <a:endParaRPr lang="en-US" sz="2000" b="0" dirty="0">
              <a:latin typeface="+mn-lt"/>
              <a:ea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691680" y="3717032"/>
            <a:ext cx="1728192" cy="648072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347864" y="4509120"/>
            <a:ext cx="5256584" cy="2016224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1331913" y="620713"/>
            <a:ext cx="7240587" cy="85090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marL="838200" indent="-838200"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latin typeface="Candara" pitchFamily="34" charset="0"/>
              </a:rPr>
              <a:t>RESULTS</a:t>
            </a:r>
          </a:p>
        </p:txBody>
      </p:sp>
      <p:pic>
        <p:nvPicPr>
          <p:cNvPr id="18435" name="Picture 7" descr="C:\Documents and Settings\asalha\Desktop\New Folder\XHQSCAM72064CA1YV48ICATV2W9UCAF0RZ2XCA8DNCBRCAWK4XDNCAB3NDNVCANI1HL6CA92KMQZCAJPUJHICAD1IRPECA4PDZ71CAHNN4IBCAIMRW1SCAPO1KFYCAFO2U0ZCA8T891TCAZFADBXCARXLI3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01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6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484782"/>
            <a:ext cx="4325112" cy="5340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1331913" y="620713"/>
            <a:ext cx="7240587" cy="85090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marL="838200" indent="-838200"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latin typeface="Candara" pitchFamily="34" charset="0"/>
              </a:rPr>
              <a:t>RESULTS – Cont.</a:t>
            </a:r>
          </a:p>
        </p:txBody>
      </p:sp>
      <p:pic>
        <p:nvPicPr>
          <p:cNvPr id="19459" name="Picture 7" descr="C:\Documents and Settings\asalha\Desktop\New Folder\XHQSCAM72064CA1YV48ICATV2W9UCAF0RZ2XCA8DNCBRCAWK4XDNCAB3NDNVCANI1HL6CA92KMQZCAJPUJHICAD1IRPECA4PDZ71CAHNN4IBCAIMRW1SCAPO1KFYCAFO2U0ZCA8T891TCAZFADBXCARXLI3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01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484784"/>
            <a:ext cx="4320480" cy="5336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1331913" y="620713"/>
            <a:ext cx="7240587" cy="85090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marL="838200" indent="-838200"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latin typeface="Candara" pitchFamily="34" charset="0"/>
              </a:rPr>
              <a:t>RESULTS – Cont.</a:t>
            </a:r>
          </a:p>
        </p:txBody>
      </p:sp>
      <p:pic>
        <p:nvPicPr>
          <p:cNvPr id="20483" name="Picture 7" descr="C:\Documents and Settings\asalha\Desktop\New Folder\XHQSCAM72064CA1YV48ICATV2W9UCAF0RZ2XCA8DNCBRCAWK4XDNCAB3NDNVCANI1HL6CA92KMQZCAJPUJHICAD1IRPECA4PDZ71CAHNN4IBCAIMRW1SCAPO1KFYCAFO2U0ZCA8T891TCAZFADBXCARXLI3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01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Chart 4"/>
          <p:cNvGraphicFramePr/>
          <p:nvPr/>
        </p:nvGraphicFramePr>
        <p:xfrm>
          <a:off x="1763688" y="1700808"/>
          <a:ext cx="655272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1331913" y="620713"/>
            <a:ext cx="7240587" cy="85090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marL="838200" indent="-838200"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latin typeface="Candara" pitchFamily="34" charset="0"/>
              </a:rPr>
              <a:t>RESULTS – Cont.</a:t>
            </a:r>
          </a:p>
        </p:txBody>
      </p:sp>
      <p:pic>
        <p:nvPicPr>
          <p:cNvPr id="21507" name="Picture 7" descr="C:\Documents and Settings\asalha\Desktop\New Folder\XHQSCAM72064CA1YV48ICATV2W9UCAF0RZ2XCA8DNCBRCAWK4XDNCAB3NDNVCANI1HL6CA92KMQZCAJPUJHICAD1IRPECA4PDZ71CAHNN4IBCAIMRW1SCAPO1KFYCAFO2U0ZCA8T891TCAZFADBXCARXLI3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01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Chart 6"/>
          <p:cNvGraphicFramePr/>
          <p:nvPr/>
        </p:nvGraphicFramePr>
        <p:xfrm>
          <a:off x="1547664" y="1700808"/>
          <a:ext cx="676875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1331913" y="620713"/>
            <a:ext cx="7240587" cy="85090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marL="838200" indent="-838200"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latin typeface="Candara" pitchFamily="34" charset="0"/>
              </a:rPr>
              <a:t>DISCUSSION</a:t>
            </a:r>
          </a:p>
        </p:txBody>
      </p:sp>
      <p:pic>
        <p:nvPicPr>
          <p:cNvPr id="22531" name="Picture 7" descr="C:\Documents and Settings\asalha\Desktop\New Folder\XHQSCAM72064CA1YV48ICATV2W9UCAF0RZ2XCA8DNCBRCAWK4XDNCAB3NDNVCANI1HL6CA92KMQZCAJPUJHICAD1IRPECA4PDZ71CAHNN4IBCAIMRW1SCAPO1KFYCAFO2U0ZCA8T891TCAZFADBXCARXLI3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01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1" name="Rectangle 1"/>
          <p:cNvSpPr>
            <a:spLocks noChangeArrowheads="1"/>
          </p:cNvSpPr>
          <p:nvPr/>
        </p:nvSpPr>
        <p:spPr bwMode="auto">
          <a:xfrm>
            <a:off x="1259632" y="1732161"/>
            <a:ext cx="7416824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93325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The total crop water requirement for Gaza Strip is calculated as 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64.7 MCM/year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 If this figure is compared with the annual agricultural sector:</a:t>
            </a:r>
            <a:endParaRPr lang="en-US" sz="2800" b="0" dirty="0"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lvl="0" algn="justLow" eaLnBrk="0" hangingPunct="0">
              <a:tabLst>
                <a:tab pos="10093325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- 85 </a:t>
            </a:r>
            <a:r>
              <a:rPr lang="en-US" sz="2800" b="0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MCM </a:t>
            </a:r>
            <a:r>
              <a:rPr lang="en-US" sz="1600" b="0" dirty="0" smtClean="0">
                <a:solidFill>
                  <a:srgbClr val="000066"/>
                </a:solidFill>
                <a:latin typeface="+mn-lt"/>
              </a:rPr>
              <a:t>(Palestinian </a:t>
            </a:r>
            <a:r>
              <a:rPr lang="en-US" sz="1600" b="0" dirty="0">
                <a:solidFill>
                  <a:srgbClr val="000066"/>
                </a:solidFill>
                <a:latin typeface="+mn-lt"/>
              </a:rPr>
              <a:t>Water Authority, Water Strategic Planning Study, 2000</a:t>
            </a:r>
            <a:r>
              <a:rPr lang="en-US" sz="1600" b="0" dirty="0" smtClean="0">
                <a:solidFill>
                  <a:srgbClr val="000066"/>
                </a:solidFill>
                <a:latin typeface="+mn-lt"/>
              </a:rPr>
              <a:t>.)</a:t>
            </a:r>
            <a:r>
              <a:rPr kumimoji="0" lang="en-US" sz="1600" b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algn="justLow" eaLnBrk="0" hangingPunct="0">
              <a:tabLst>
                <a:tab pos="10093325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- 83 MCM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(Future Water Needs study in Palestine,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rgbClr val="000066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MAS , 2009)</a:t>
            </a:r>
            <a:r>
              <a:rPr lang="en-US" sz="1600" b="0" dirty="0" smtClean="0">
                <a:solidFill>
                  <a:srgbClr val="000066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93325" algn="l"/>
              </a:tabLst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093325" algn="l"/>
              </a:tabLst>
            </a:pPr>
            <a:r>
              <a:rPr lang="en-US" sz="2800" b="0" dirty="0">
                <a:latin typeface="Calibri" pitchFamily="34" charset="0"/>
                <a:ea typeface="Times New Roman" pitchFamily="18" charset="0"/>
                <a:cs typeface="Arial" pitchFamily="34" charset="0"/>
              </a:rPr>
              <a:t>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he total losses due to delivery system, partially traditional irrigation techniques, and over application by farmers is about 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22-24 %.</a:t>
            </a: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rgbClr val="CC33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1331913" y="620713"/>
            <a:ext cx="7240587" cy="85090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marL="838200" indent="-838200"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latin typeface="Candara" pitchFamily="34" charset="0"/>
              </a:rPr>
              <a:t>FURTHER WORK</a:t>
            </a:r>
          </a:p>
        </p:txBody>
      </p:sp>
      <p:pic>
        <p:nvPicPr>
          <p:cNvPr id="22531" name="Picture 7" descr="C:\Documents and Settings\asalha\Desktop\New Folder\XHQSCAM72064CA1YV48ICATV2W9UCAF0RZ2XCA8DNCBRCAWK4XDNCAB3NDNVCANI1HL6CA92KMQZCAJPUJHICAD1IRPECA4PDZ71CAHNN4IBCAIMRW1SCAPO1KFYCAFO2U0ZCA8T891TCAZFADBXCARXLI3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01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1403648" y="1762938"/>
            <a:ext cx="727280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2800" b="0" dirty="0" smtClean="0">
                <a:latin typeface="+mn-lt"/>
              </a:rPr>
              <a:t>This term project can </a:t>
            </a:r>
            <a:r>
              <a:rPr lang="en-US" sz="2800" b="0" dirty="0">
                <a:latin typeface="+mn-lt"/>
              </a:rPr>
              <a:t>be </a:t>
            </a:r>
            <a:r>
              <a:rPr lang="en-US" sz="2800" b="0" dirty="0" smtClean="0">
                <a:latin typeface="+mn-lt"/>
              </a:rPr>
              <a:t>elaborated to be a </a:t>
            </a:r>
            <a:r>
              <a:rPr lang="en-US" sz="2800" b="0" dirty="0">
                <a:latin typeface="+mn-lt"/>
              </a:rPr>
              <a:t>management tool for </a:t>
            </a:r>
            <a:r>
              <a:rPr lang="en-US" sz="2800" b="0" dirty="0" smtClean="0">
                <a:latin typeface="+mn-lt"/>
              </a:rPr>
              <a:t>planners </a:t>
            </a:r>
            <a:r>
              <a:rPr lang="en-US" sz="2800" b="0" dirty="0">
                <a:latin typeface="+mn-lt"/>
              </a:rPr>
              <a:t>and decision makers in </a:t>
            </a:r>
            <a:r>
              <a:rPr lang="en-US" sz="2800" b="0" dirty="0" smtClean="0">
                <a:latin typeface="+mn-lt"/>
              </a:rPr>
              <a:t>drafting/design </a:t>
            </a:r>
            <a:r>
              <a:rPr lang="en-US" sz="2800" b="0" dirty="0">
                <a:latin typeface="+mn-lt"/>
              </a:rPr>
              <a:t>plans for improving farmers’ practices in agricultural sector</a:t>
            </a:r>
            <a:r>
              <a:rPr lang="en-US" sz="2800" b="0" dirty="0" smtClean="0">
                <a:latin typeface="+mn-lt"/>
              </a:rPr>
              <a:t>.</a:t>
            </a:r>
          </a:p>
          <a:p>
            <a:endParaRPr kumimoji="0" lang="en-US" sz="2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It can be part of a regional water resources management project. As it could be linked with water resources availability in the region and water rights for different demand sectors. </a:t>
            </a:r>
            <a:endParaRPr kumimoji="0" lang="en-US" sz="2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1331913" y="620713"/>
            <a:ext cx="7240587" cy="85090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marL="838200" indent="-838200"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latin typeface="Candara" pitchFamily="34" charset="0"/>
              </a:rPr>
              <a:t>SOURCES</a:t>
            </a:r>
          </a:p>
        </p:txBody>
      </p:sp>
      <p:pic>
        <p:nvPicPr>
          <p:cNvPr id="23555" name="Picture 7" descr="C:\Documents and Settings\asalha\Desktop\New Folder\XHQSCAM72064CA1YV48ICATV2W9UCAF0RZ2XCA8DNCBRCAWK4XDNCAB3NDNVCANI1HL6CA92KMQZCAJPUJHICAD1IRPECA4PDZ71CAHNN4IBCAIMRW1SCAPO1KFYCAFO2U0ZCA8T891TCAZFADBXCARXLI3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001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1403648" y="1700808"/>
            <a:ext cx="712879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FAO - Food and Agriculture Organization of the United </a:t>
            </a:r>
            <a:r>
              <a:rPr lang="en-US" sz="2400" dirty="0" smtClean="0">
                <a:latin typeface="+mn-lt"/>
              </a:rPr>
              <a:t>Nations. Rome</a:t>
            </a:r>
            <a:r>
              <a:rPr lang="en-US" sz="2400" dirty="0">
                <a:latin typeface="+mn-lt"/>
              </a:rPr>
              <a:t>, 1998</a:t>
            </a:r>
          </a:p>
          <a:p>
            <a:endParaRPr lang="en-US" sz="2400" dirty="0">
              <a:latin typeface="+mn-lt"/>
            </a:endParaRPr>
          </a:p>
          <a:p>
            <a:r>
              <a:rPr lang="en-US" sz="2400" dirty="0">
                <a:latin typeface="+mn-lt"/>
              </a:rPr>
              <a:t>Paper title;</a:t>
            </a:r>
          </a:p>
          <a:p>
            <a:r>
              <a:rPr lang="en-US" sz="2400" dirty="0">
                <a:solidFill>
                  <a:srgbClr val="FF0000"/>
                </a:solidFill>
                <a:latin typeface="+mn-lt"/>
              </a:rPr>
              <a:t>Crop evapotranspiration - Guidelines for computing crop water requirements - FAO Irrigation and drainage paper 56</a:t>
            </a:r>
          </a:p>
          <a:p>
            <a:endParaRPr lang="en-US" sz="2400" dirty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 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7782371" y="6505500"/>
            <a:ext cx="119417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tabLst>
                <a:tab pos="457200" algn="l"/>
              </a:tabLst>
              <a:defRPr/>
            </a:pPr>
            <a:r>
              <a:rPr lang="en-US" sz="1400" dirty="0" smtClean="0">
                <a:latin typeface="+mn-lt"/>
                <a:cs typeface="Times New Roman" pitchFamily="18" charset="0"/>
              </a:rPr>
              <a:t>Nov</a:t>
            </a:r>
            <a:r>
              <a:rPr lang="en-US" sz="1400" dirty="0">
                <a:latin typeface="+mn-lt"/>
                <a:cs typeface="Times New Roman" pitchFamily="18" charset="0"/>
              </a:rPr>
              <a:t>. </a:t>
            </a:r>
            <a:r>
              <a:rPr lang="en-US" sz="1400" dirty="0" smtClean="0">
                <a:latin typeface="+mn-lt"/>
                <a:cs typeface="Times New Roman" pitchFamily="18" charset="0"/>
              </a:rPr>
              <a:t>29, 2011</a:t>
            </a:r>
            <a:endParaRPr lang="en-US" sz="2000" dirty="0">
              <a:latin typeface="+mn-lt"/>
              <a:cs typeface="Arial" pitchFamily="34" charset="0"/>
            </a:endParaRPr>
          </a:p>
        </p:txBody>
      </p:sp>
      <p:sp>
        <p:nvSpPr>
          <p:cNvPr id="2054" name="Text Box 10"/>
          <p:cNvSpPr txBox="1">
            <a:spLocks noChangeArrowheads="1"/>
          </p:cNvSpPr>
          <p:nvPr/>
        </p:nvSpPr>
        <p:spPr bwMode="auto">
          <a:xfrm>
            <a:off x="611188" y="981075"/>
            <a:ext cx="41052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latin typeface="+mj-lt"/>
              </a:rPr>
              <a:t>Estimation of crop water requirements in Gaza Strip, Palestine - GIS Based Application</a:t>
            </a:r>
          </a:p>
          <a:p>
            <a:pPr algn="ctr">
              <a:defRPr/>
            </a:pPr>
            <a:endParaRPr lang="en-US" sz="2400" dirty="0">
              <a:latin typeface="+mj-lt"/>
            </a:endParaRPr>
          </a:p>
          <a:p>
            <a:pPr algn="ctr">
              <a:defRPr/>
            </a:pPr>
            <a:r>
              <a:rPr lang="en-US" sz="2400" dirty="0">
                <a:latin typeface="+mj-lt"/>
              </a:rPr>
              <a:t>CEE 6440</a:t>
            </a:r>
          </a:p>
          <a:p>
            <a:pPr algn="ctr">
              <a:defRPr/>
            </a:pPr>
            <a:endParaRPr lang="en-US" sz="2800" dirty="0">
              <a:latin typeface="+mj-lt"/>
            </a:endParaRPr>
          </a:p>
          <a:p>
            <a:pPr algn="ctr">
              <a:defRPr/>
            </a:pPr>
            <a:endParaRPr lang="en-US" sz="2800" dirty="0">
              <a:latin typeface="+mj-lt"/>
            </a:endParaRPr>
          </a:p>
          <a:p>
            <a:pPr algn="ctr">
              <a:defRPr/>
            </a:pPr>
            <a:endParaRPr lang="en-US" sz="2800" dirty="0">
              <a:latin typeface="+mj-lt"/>
            </a:endParaRPr>
          </a:p>
          <a:p>
            <a:pPr algn="ctr">
              <a:defRPr/>
            </a:pPr>
            <a:r>
              <a:rPr lang="en-US" sz="4000" dirty="0">
                <a:solidFill>
                  <a:srgbClr val="CC3300"/>
                </a:solidFill>
                <a:latin typeface="+mj-lt"/>
              </a:rPr>
              <a:t>THANK YOU</a:t>
            </a:r>
          </a:p>
        </p:txBody>
      </p:sp>
      <p:pic>
        <p:nvPicPr>
          <p:cNvPr id="24580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0050" y="1412875"/>
            <a:ext cx="3195638" cy="376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9" descr="C:\Documents and Settings\asalha\Desktop\New Folder\57NXCA05QSLXCA3XNZFKCAR1KHVKCAJ1SAN0CAOP3IZ5CA74GCYVCAVQ1AZFCA3O2GYGCAZ4KTGOCAT9ZKBMCA1G2VU1CAR59Q4ZCAUB0YRRCAVWYEZPCASQN9C5CA0PIJGECAW2O5X5CAZWAOOGCAF6RCH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063" y="1052513"/>
            <a:ext cx="1814512" cy="120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10" descr="C:\Documents and Settings\asalha\Desktop\New Folder\1Y5ICAJG5LC7CASI16YBCA1FHZ8ICAGQ1IZQCAQWM74LCAWB52BCCAVU8NUQCAMP8MCXCAXBDX35CAB6HYX2CAA530NOCA7Q4PUUCA4TX0IJCADRQ99OCA53Q8MFCATY0ZAICAYYXWFMCAMBPUHMCA0Z8BNX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5463" y="3284538"/>
            <a:ext cx="1905000" cy="187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1331913" y="620713"/>
            <a:ext cx="7026275" cy="85090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marL="838200" indent="-838200"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latin typeface="Candara" pitchFamily="34" charset="0"/>
              </a:rPr>
              <a:t>OBJECTIVES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214438" y="1700808"/>
            <a:ext cx="7173912" cy="4536504"/>
          </a:xfrm>
        </p:spPr>
        <p:txBody>
          <a:bodyPr rtlCol="0">
            <a:noAutofit/>
          </a:bodyPr>
          <a:lstStyle/>
          <a:p>
            <a:r>
              <a:rPr lang="en-US" sz="2800" dirty="0" smtClean="0"/>
              <a:t>To estimate the crop water requirement </a:t>
            </a:r>
            <a:r>
              <a:rPr lang="en-US" sz="2800" b="1" dirty="0" smtClean="0">
                <a:solidFill>
                  <a:srgbClr val="CC3300"/>
                </a:solidFill>
              </a:rPr>
              <a:t>(CWR)</a:t>
            </a:r>
            <a:r>
              <a:rPr lang="en-US" sz="2800" b="1" dirty="0" smtClean="0"/>
              <a:t> </a:t>
            </a:r>
            <a:r>
              <a:rPr lang="en-US" sz="2800" dirty="0" smtClean="0"/>
              <a:t>in Gaza Strip, Palestine. Through integration FAO’s crop equations using GIS techniques.</a:t>
            </a:r>
          </a:p>
          <a:p>
            <a:endParaRPr lang="en-US" sz="2800" dirty="0" smtClean="0"/>
          </a:p>
          <a:p>
            <a:r>
              <a:rPr lang="en-US" sz="2800" dirty="0" smtClean="0"/>
              <a:t>Producing spatial map representation of final results of </a:t>
            </a:r>
            <a:r>
              <a:rPr lang="en-US" sz="2800" b="1" dirty="0" smtClean="0">
                <a:solidFill>
                  <a:srgbClr val="CC3300"/>
                </a:solidFill>
              </a:rPr>
              <a:t>crops distribution </a:t>
            </a:r>
            <a:r>
              <a:rPr lang="en-US" sz="2800" dirty="0" smtClean="0"/>
              <a:t>and </a:t>
            </a:r>
            <a:r>
              <a:rPr lang="en-US" sz="2800" b="1" dirty="0" smtClean="0">
                <a:solidFill>
                  <a:srgbClr val="CC3300"/>
                </a:solidFill>
              </a:rPr>
              <a:t>monthly/yearly</a:t>
            </a:r>
            <a:r>
              <a:rPr lang="en-US" sz="2800" dirty="0" smtClean="0"/>
              <a:t> crop water requirement in Gaza Strip, Palestine.</a:t>
            </a:r>
          </a:p>
        </p:txBody>
      </p:sp>
      <p:pic>
        <p:nvPicPr>
          <p:cNvPr id="3076" name="Picture 7" descr="C:\Documents and Settings\asalha\Desktop\New Folder\XHQSCAM72064CA1YV48ICATV2W9UCAF0RZ2XCA8DNCBRCAWK4XDNCAB3NDNVCANI1HL6CA92KMQZCAJPUJHICAD1IRPECA4PDZ71CAHNN4IBCAIMRW1SCAPO1KFYCAFO2U0ZCA8T891TCAZFADBXCARXLI3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01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1331913" y="620713"/>
            <a:ext cx="7026275" cy="85090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marL="838200" indent="-838200"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latin typeface="Candara" pitchFamily="34" charset="0"/>
              </a:rPr>
              <a:t>STUDY AREA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214438" y="1556792"/>
            <a:ext cx="3573586" cy="4680520"/>
          </a:xfrm>
        </p:spPr>
        <p:txBody>
          <a:bodyPr rtlCol="0">
            <a:noAutofit/>
          </a:bodyPr>
          <a:lstStyle/>
          <a:p>
            <a:r>
              <a:rPr lang="en-US" sz="2600" b="1" dirty="0" smtClean="0"/>
              <a:t>Area</a:t>
            </a:r>
            <a:r>
              <a:rPr lang="en-US" sz="2600" dirty="0" smtClean="0"/>
              <a:t>: 141 square miles </a:t>
            </a:r>
            <a:r>
              <a:rPr lang="en-US" sz="2400" dirty="0" smtClean="0"/>
              <a:t>(≈365 KM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).</a:t>
            </a:r>
          </a:p>
          <a:p>
            <a:r>
              <a:rPr lang="en-US" sz="2600" b="1" dirty="0" smtClean="0"/>
              <a:t>Population</a:t>
            </a:r>
            <a:r>
              <a:rPr lang="en-US" sz="2600" dirty="0" smtClean="0"/>
              <a:t>: 1,657,155</a:t>
            </a:r>
            <a:r>
              <a:rPr lang="en-US" sz="2800" dirty="0" smtClean="0"/>
              <a:t> </a:t>
            </a:r>
            <a:r>
              <a:rPr lang="en-US" sz="2400" dirty="0" smtClean="0"/>
              <a:t>(July 2011 est.) </a:t>
            </a:r>
          </a:p>
          <a:p>
            <a:r>
              <a:rPr lang="en-US" sz="2600" b="1" dirty="0" smtClean="0"/>
              <a:t>Semi-arid region </a:t>
            </a:r>
            <a:r>
              <a:rPr lang="en-US" sz="2600" dirty="0" smtClean="0"/>
              <a:t>– </a:t>
            </a:r>
            <a:r>
              <a:rPr lang="en-US" sz="2600" b="1" dirty="0" smtClean="0">
                <a:solidFill>
                  <a:srgbClr val="CC3300"/>
                </a:solidFill>
              </a:rPr>
              <a:t>Water scarcity</a:t>
            </a:r>
            <a:r>
              <a:rPr lang="en-US" sz="2600" dirty="0" smtClean="0"/>
              <a:t> is a big issue!</a:t>
            </a:r>
          </a:p>
          <a:p>
            <a:r>
              <a:rPr lang="en-US" sz="2600" dirty="0" smtClean="0"/>
              <a:t>Agricultural activities are one of the main economical aspects in Gaza Strip.</a:t>
            </a:r>
          </a:p>
          <a:p>
            <a:endParaRPr lang="en-US" sz="2600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076" name="Picture 7" descr="C:\Documents and Settings\asalha\Desktop\New Folder\XHQSCAM72064CA1YV48ICATV2W9UCAF0RZ2XCA8DNCBRCAWK4XDNCAB3NDNVCANI1HL6CA92KMQZCAJPUJHICAD1IRPECA4PDZ71CAHNN4IBCAIMRW1SCAPO1KFYCAFO2U0ZCA8T891TCAZFADBXCARXLI3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01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556792"/>
            <a:ext cx="3474715" cy="4536504"/>
          </a:xfrm>
          <a:prstGeom prst="rect">
            <a:avLst/>
          </a:prstGeom>
          <a:noFill/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4355976" y="616530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600" b="0" dirty="0">
                <a:solidFill>
                  <a:srgbClr val="000066"/>
                </a:solidFill>
                <a:latin typeface="+mn-lt"/>
              </a:rPr>
              <a:t>National Geographic location of GS (Courtesy of Wikipedia)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1331913" y="620713"/>
            <a:ext cx="7026275" cy="85090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marL="838200" indent="-838200"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latin typeface="Candara" pitchFamily="34" charset="0"/>
              </a:rPr>
              <a:t>INTRODUCTION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214438" y="1556792"/>
            <a:ext cx="7173912" cy="4896544"/>
          </a:xfrm>
        </p:spPr>
        <p:txBody>
          <a:bodyPr rtlCol="0">
            <a:noAutofit/>
          </a:bodyPr>
          <a:lstStyle/>
          <a:p>
            <a:r>
              <a:rPr lang="en-US" sz="2800" dirty="0" smtClean="0"/>
              <a:t>Irrigation practices in Gaza Strip are only based on farmer’s knowledge and experience</a:t>
            </a:r>
            <a:r>
              <a:rPr lang="en-US" sz="2800" i="1" dirty="0" smtClean="0"/>
              <a:t>.</a:t>
            </a:r>
          </a:p>
          <a:p>
            <a:r>
              <a:rPr lang="en-US" sz="2800" dirty="0" smtClean="0"/>
              <a:t>FAO guidelines are barely used in Gaza Strip for most common cultivated crops (citrus, almonds, date palms, grapes) due to socio-economical issues. </a:t>
            </a:r>
          </a:p>
          <a:p>
            <a:r>
              <a:rPr lang="en-US" sz="2600" i="1" dirty="0" smtClean="0">
                <a:solidFill>
                  <a:srgbClr val="CC3300"/>
                </a:solidFill>
              </a:rPr>
              <a:t>Thus, it is an opportunity to understand the current water consumption in agricultural sector in Gaza Strip vs. FAO guidelines during this term project. </a:t>
            </a:r>
          </a:p>
          <a:p>
            <a:pPr marL="609600" indent="-60960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2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076" name="Picture 7" descr="C:\Documents and Settings\asalha\Desktop\New Folder\XHQSCAM72064CA1YV48ICATV2W9UCAF0RZ2XCA8DNCBRCAWK4XDNCAB3NDNVCANI1HL6CA92KMQZCAJPUJHICAD1IRPECA4PDZ71CAHNN4IBCAIMRW1SCAPO1KFYCAFO2U0ZCA8T891TCAZFADBXCARXLI3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01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1331913" y="620713"/>
            <a:ext cx="7312025" cy="85090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marL="838200" indent="-838200"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latin typeface="Candara" pitchFamily="34" charset="0"/>
              </a:rPr>
              <a:t>DATA COLLECTED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185863" y="1628800"/>
            <a:ext cx="7634287" cy="4824536"/>
          </a:xfrm>
        </p:spPr>
        <p:txBody>
          <a:bodyPr/>
          <a:lstStyle/>
          <a:p>
            <a:r>
              <a:rPr lang="en-US" sz="2800" dirty="0" smtClean="0"/>
              <a:t>Gaza Strip (</a:t>
            </a:r>
            <a:r>
              <a:rPr lang="en-US" sz="2800" b="1" dirty="0" smtClean="0"/>
              <a:t>shape file</a:t>
            </a:r>
            <a:r>
              <a:rPr lang="en-US" sz="2800" dirty="0" smtClean="0"/>
              <a:t>) </a:t>
            </a:r>
            <a:r>
              <a:rPr lang="en-US" sz="2600" dirty="0" smtClean="0"/>
              <a:t>(National Grids-Palestinian Grid 1923)</a:t>
            </a:r>
            <a:r>
              <a:rPr lang="en-US" sz="2600" dirty="0" smtClean="0">
                <a:solidFill>
                  <a:srgbClr val="CC3300"/>
                </a:solidFill>
              </a:rPr>
              <a:t> </a:t>
            </a:r>
            <a:r>
              <a:rPr lang="en-US" sz="1600" dirty="0" smtClean="0">
                <a:solidFill>
                  <a:srgbClr val="000066"/>
                </a:solidFill>
              </a:rPr>
              <a:t>(source: Ministry of Planning and International Cooperation and PWA).</a:t>
            </a:r>
          </a:p>
          <a:p>
            <a:r>
              <a:rPr lang="en-US" sz="2800" dirty="0" smtClean="0"/>
              <a:t>Agricultural Land-use (crops cover </a:t>
            </a:r>
            <a:r>
              <a:rPr lang="en-US" sz="2800" b="1" dirty="0" smtClean="0"/>
              <a:t>shape file</a:t>
            </a:r>
            <a:r>
              <a:rPr lang="en-US" sz="2800" dirty="0" smtClean="0"/>
              <a:t>) </a:t>
            </a:r>
            <a:r>
              <a:rPr lang="en-US" sz="1600" dirty="0" smtClean="0">
                <a:solidFill>
                  <a:srgbClr val="000066"/>
                </a:solidFill>
              </a:rPr>
              <a:t>(source: PWA).</a:t>
            </a:r>
          </a:p>
          <a:p>
            <a:r>
              <a:rPr lang="en-US" sz="2800" dirty="0" smtClean="0"/>
              <a:t>20 years rainfall records for 8 meteorological stations covering Gaza Strip </a:t>
            </a:r>
            <a:r>
              <a:rPr lang="en-US" sz="2600" i="1" dirty="0" smtClean="0">
                <a:solidFill>
                  <a:srgbClr val="CC3300"/>
                </a:solidFill>
              </a:rPr>
              <a:t>(only 2009 average monthly record was used)</a:t>
            </a:r>
            <a:r>
              <a:rPr lang="en-US" sz="2800" b="1" dirty="0" smtClean="0">
                <a:solidFill>
                  <a:srgbClr val="CC3300"/>
                </a:solidFill>
              </a:rPr>
              <a:t> </a:t>
            </a:r>
            <a:r>
              <a:rPr lang="en-US" sz="1600" dirty="0" smtClean="0">
                <a:solidFill>
                  <a:srgbClr val="000066"/>
                </a:solidFill>
              </a:rPr>
              <a:t>(source: Coastal Municipalities Water Utility).</a:t>
            </a:r>
          </a:p>
          <a:p>
            <a:r>
              <a:rPr lang="en-US" sz="2800" dirty="0" smtClean="0"/>
              <a:t>Crop information such as growing season, crop height, and crop coefficient </a:t>
            </a:r>
            <a:r>
              <a:rPr lang="en-US" sz="1600" dirty="0" smtClean="0">
                <a:solidFill>
                  <a:srgbClr val="000066"/>
                </a:solidFill>
              </a:rPr>
              <a:t>(source: FAO papers 24, 33, 56).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</p:txBody>
      </p:sp>
      <p:pic>
        <p:nvPicPr>
          <p:cNvPr id="5124" name="Picture 7" descr="C:\Documents and Settings\asalha\Desktop\New Folder\XHQSCAM72064CA1YV48ICATV2W9UCAF0RZ2XCA8DNCBRCAWK4XDNCAB3NDNVCANI1HL6CA92KMQZCAJPUJHICAD1IRPECA4PDZ71CAHNN4IBCAIMRW1SCAPO1KFYCAFO2U0ZCA8T891TCAZFADBXCARXLI3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01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7" descr="C:\Documents and Settings\asalha\Desktop\New Folder\XHQSCAM72064CA1YV48ICATV2W9UCAF0RZ2XCA8DNCBRCAWK4XDNCAB3NDNVCANI1HL6CA92KMQZCAJPUJHICAD1IRPECA4PDZ71CAHNN4IBCAIMRW1SCAPO1KFYCAFO2U0ZCA8T891TCAZFADBXCARXLI3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01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1331913" y="620713"/>
            <a:ext cx="7383462" cy="85090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marL="838200" indent="-838200"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latin typeface="Candara" pitchFamily="34" charset="0"/>
              </a:rPr>
              <a:t>EQUATIONS AND CALCULATIONS – Cont.</a:t>
            </a:r>
          </a:p>
        </p:txBody>
      </p:sp>
      <p:pic>
        <p:nvPicPr>
          <p:cNvPr id="11268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13" y="2760092"/>
            <a:ext cx="3529012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Rectangle 1"/>
          <p:cNvSpPr>
            <a:spLocks noChangeArrowheads="1"/>
          </p:cNvSpPr>
          <p:nvPr/>
        </p:nvSpPr>
        <p:spPr bwMode="auto">
          <a:xfrm>
            <a:off x="1357313" y="1551856"/>
            <a:ext cx="75009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2400" dirty="0" smtClean="0">
                <a:solidFill>
                  <a:srgbClr val="CC3300"/>
                </a:solidFill>
                <a:latin typeface="+mj-lt"/>
                <a:cs typeface="Times New Roman" pitchFamily="18" charset="0"/>
              </a:rPr>
              <a:t>CWR</a:t>
            </a:r>
            <a:r>
              <a:rPr lang="en-US" sz="2400" b="0" dirty="0" smtClean="0">
                <a:latin typeface="+mj-lt"/>
                <a:cs typeface="Times New Roman" pitchFamily="18" charset="0"/>
              </a:rPr>
              <a:t> (Crop </a:t>
            </a:r>
            <a:r>
              <a:rPr lang="en-US" sz="2400" b="0" dirty="0">
                <a:latin typeface="+mj-lt"/>
                <a:cs typeface="Times New Roman" pitchFamily="18" charset="0"/>
              </a:rPr>
              <a:t>water </a:t>
            </a:r>
            <a:r>
              <a:rPr lang="en-US" sz="2400" b="0" dirty="0" smtClean="0">
                <a:latin typeface="+mj-lt"/>
                <a:cs typeface="Times New Roman" pitchFamily="18" charset="0"/>
              </a:rPr>
              <a:t>requirement) calculation using </a:t>
            </a:r>
            <a:r>
              <a:rPr lang="en-US" sz="2400" b="0" dirty="0">
                <a:latin typeface="+mj-lt"/>
                <a:cs typeface="Times New Roman" pitchFamily="18" charset="0"/>
              </a:rPr>
              <a:t>FAO </a:t>
            </a:r>
            <a:r>
              <a:rPr lang="en-US" sz="2400" b="0" dirty="0" smtClean="0">
                <a:latin typeface="+mj-lt"/>
                <a:cs typeface="Times New Roman" pitchFamily="18" charset="0"/>
              </a:rPr>
              <a:t>equation</a:t>
            </a:r>
            <a:r>
              <a:rPr lang="en-US" sz="2400" b="0" dirty="0" smtClean="0">
                <a:latin typeface="+mj-lt"/>
              </a:rPr>
              <a:t> </a:t>
            </a:r>
            <a:r>
              <a:rPr lang="en-US" sz="1600" b="0" dirty="0">
                <a:solidFill>
                  <a:srgbClr val="000066"/>
                </a:solidFill>
                <a:latin typeface="+mn-lt"/>
              </a:rPr>
              <a:t>(source: FAO paper 56)</a:t>
            </a:r>
            <a:endParaRPr lang="en-US" sz="1600" b="0" dirty="0">
              <a:latin typeface="+mn-lt"/>
            </a:endParaRPr>
          </a:p>
        </p:txBody>
      </p:sp>
      <p:sp>
        <p:nvSpPr>
          <p:cNvPr id="11270" name="Rectangle 2"/>
          <p:cNvSpPr>
            <a:spLocks noChangeArrowheads="1"/>
          </p:cNvSpPr>
          <p:nvPr/>
        </p:nvSpPr>
        <p:spPr bwMode="auto">
          <a:xfrm>
            <a:off x="1547664" y="4913292"/>
            <a:ext cx="588126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dirty="0" smtClean="0">
                <a:latin typeface="+mn-lt"/>
              </a:rPr>
              <a:t>Where, </a:t>
            </a:r>
          </a:p>
          <a:p>
            <a:r>
              <a:rPr lang="en-US" dirty="0" err="1" smtClean="0">
                <a:latin typeface="+mn-lt"/>
              </a:rPr>
              <a:t>ET</a:t>
            </a:r>
            <a:r>
              <a:rPr lang="en-US" baseline="-25000" dirty="0" err="1" smtClean="0">
                <a:latin typeface="+mn-lt"/>
              </a:rPr>
              <a:t>o</a:t>
            </a:r>
            <a:r>
              <a:rPr lang="en-US" b="0" dirty="0" smtClean="0">
                <a:latin typeface="+mn-lt"/>
              </a:rPr>
              <a:t> </a:t>
            </a:r>
            <a:r>
              <a:rPr lang="en-US" b="0" dirty="0">
                <a:latin typeface="+mn-lt"/>
              </a:rPr>
              <a:t>is the reference evapotranspiration (mm).</a:t>
            </a:r>
          </a:p>
          <a:p>
            <a:r>
              <a:rPr lang="en-US" dirty="0">
                <a:latin typeface="+mn-lt"/>
              </a:rPr>
              <a:t>K</a:t>
            </a:r>
            <a:r>
              <a:rPr lang="en-US" baseline="-25000" dirty="0">
                <a:latin typeface="+mn-lt"/>
              </a:rPr>
              <a:t>c</a:t>
            </a:r>
            <a:r>
              <a:rPr lang="en-US" b="0" dirty="0">
                <a:latin typeface="+mn-lt"/>
              </a:rPr>
              <a:t> is the crop coefficient values</a:t>
            </a:r>
          </a:p>
          <a:p>
            <a:r>
              <a:rPr lang="en-US" dirty="0" smtClean="0">
                <a:latin typeface="+mn-lt"/>
              </a:rPr>
              <a:t>P</a:t>
            </a:r>
            <a:r>
              <a:rPr lang="en-US" baseline="-25000" dirty="0" smtClean="0">
                <a:latin typeface="+mn-lt"/>
              </a:rPr>
              <a:t>eff</a:t>
            </a:r>
            <a:r>
              <a:rPr lang="en-US" b="0" dirty="0" smtClean="0">
                <a:latin typeface="+mn-lt"/>
              </a:rPr>
              <a:t> </a:t>
            </a:r>
            <a:r>
              <a:rPr lang="en-US" b="0" dirty="0">
                <a:latin typeface="+mn-lt"/>
              </a:rPr>
              <a:t>is the effective rainfall (mm</a:t>
            </a:r>
            <a:r>
              <a:rPr lang="en-US" b="0" dirty="0" smtClean="0">
                <a:latin typeface="+mn-lt"/>
              </a:rPr>
              <a:t>)</a:t>
            </a:r>
            <a:endParaRPr lang="en-US" b="0" dirty="0">
              <a:latin typeface="+mn-lt"/>
            </a:endParaRPr>
          </a:p>
        </p:txBody>
      </p:sp>
      <p:pic>
        <p:nvPicPr>
          <p:cNvPr id="11271" name="Picture 3" descr="s2022e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3429000"/>
            <a:ext cx="5124450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7" descr="C:\Documents and Settings\asalha\Desktop\New Folder\XHQSCAM72064CA1YV48ICATV2W9UCAF0RZ2XCA8DNCBRCAWK4XDNCAB3NDNVCANI1HL6CA92KMQZCAJPUJHICAD1IRPECA4PDZ71CAHNN4IBCAIMRW1SCAPO1KFYCAFO2U0ZCA8T891TCAZFADBXCARXLI3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01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1331913" y="620713"/>
            <a:ext cx="7383462" cy="85090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marL="838200" indent="-838200"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latin typeface="Candara" pitchFamily="34" charset="0"/>
              </a:rPr>
              <a:t>EQUATIONS AND CALCULATIONS – Cont.</a:t>
            </a:r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97968" y="2420888"/>
            <a:ext cx="54864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Rectangle 3"/>
          <p:cNvSpPr txBox="1">
            <a:spLocks noChangeArrowheads="1"/>
          </p:cNvSpPr>
          <p:nvPr/>
        </p:nvSpPr>
        <p:spPr bwMode="auto">
          <a:xfrm>
            <a:off x="1547664" y="3356992"/>
            <a:ext cx="6321425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dirty="0" smtClean="0">
                <a:latin typeface="+mn-lt"/>
              </a:rPr>
              <a:t>Where,  </a:t>
            </a:r>
            <a:r>
              <a:rPr lang="en-US" sz="1600" b="0" dirty="0" smtClean="0">
                <a:solidFill>
                  <a:srgbClr val="000066"/>
                </a:solidFill>
                <a:latin typeface="+mn-lt"/>
              </a:rPr>
              <a:t>(source: meteorological data were obtained from CMWU)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dirty="0" err="1" smtClean="0">
                <a:latin typeface="+mn-lt"/>
              </a:rPr>
              <a:t>ET</a:t>
            </a:r>
            <a:r>
              <a:rPr lang="en-US" baseline="-25000" dirty="0" err="1" smtClean="0">
                <a:latin typeface="+mn-lt"/>
              </a:rPr>
              <a:t>o</a:t>
            </a:r>
            <a:r>
              <a:rPr lang="en-US" b="0" dirty="0" smtClean="0">
                <a:latin typeface="+mn-lt"/>
              </a:rPr>
              <a:t> </a:t>
            </a:r>
            <a:r>
              <a:rPr lang="en-US" b="0" dirty="0">
                <a:latin typeface="+mn-lt"/>
              </a:rPr>
              <a:t>reference evapotranspiration [mm day</a:t>
            </a:r>
            <a:r>
              <a:rPr lang="en-US" b="0" baseline="30000" dirty="0">
                <a:latin typeface="+mn-lt"/>
              </a:rPr>
              <a:t>-1</a:t>
            </a:r>
            <a:r>
              <a:rPr lang="en-US" b="0" dirty="0">
                <a:latin typeface="+mn-lt"/>
              </a:rPr>
              <a:t>],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dirty="0" err="1">
                <a:latin typeface="+mn-lt"/>
              </a:rPr>
              <a:t>R</a:t>
            </a:r>
            <a:r>
              <a:rPr lang="en-US" baseline="-25000" dirty="0" err="1">
                <a:latin typeface="+mn-lt"/>
              </a:rPr>
              <a:t>n</a:t>
            </a:r>
            <a:r>
              <a:rPr lang="en-US" b="0" dirty="0">
                <a:latin typeface="+mn-lt"/>
              </a:rPr>
              <a:t> net radiation at the crop surface [MJ m</a:t>
            </a:r>
            <a:r>
              <a:rPr lang="en-US" b="0" baseline="30000" dirty="0">
                <a:latin typeface="+mn-lt"/>
              </a:rPr>
              <a:t>-2</a:t>
            </a:r>
            <a:r>
              <a:rPr lang="en-US" b="0" dirty="0">
                <a:latin typeface="+mn-lt"/>
              </a:rPr>
              <a:t> day</a:t>
            </a:r>
            <a:r>
              <a:rPr lang="en-US" b="0" baseline="30000" dirty="0">
                <a:latin typeface="+mn-lt"/>
              </a:rPr>
              <a:t>-1</a:t>
            </a:r>
            <a:r>
              <a:rPr lang="en-US" b="0" dirty="0">
                <a:latin typeface="+mn-lt"/>
              </a:rPr>
              <a:t>],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dirty="0">
                <a:latin typeface="+mn-lt"/>
              </a:rPr>
              <a:t>G</a:t>
            </a:r>
            <a:r>
              <a:rPr lang="en-US" b="0" dirty="0">
                <a:latin typeface="+mn-lt"/>
              </a:rPr>
              <a:t> soil heat flux density [MJ m</a:t>
            </a:r>
            <a:r>
              <a:rPr lang="en-US" b="0" baseline="30000" dirty="0">
                <a:latin typeface="+mn-lt"/>
              </a:rPr>
              <a:t>-2</a:t>
            </a:r>
            <a:r>
              <a:rPr lang="en-US" b="0" dirty="0">
                <a:latin typeface="+mn-lt"/>
              </a:rPr>
              <a:t> day</a:t>
            </a:r>
            <a:r>
              <a:rPr lang="en-US" b="0" baseline="30000" dirty="0">
                <a:latin typeface="+mn-lt"/>
              </a:rPr>
              <a:t>-1</a:t>
            </a:r>
            <a:r>
              <a:rPr lang="en-US" b="0" dirty="0">
                <a:latin typeface="+mn-lt"/>
              </a:rPr>
              <a:t>],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dirty="0">
                <a:latin typeface="+mn-lt"/>
              </a:rPr>
              <a:t>T</a:t>
            </a:r>
            <a:r>
              <a:rPr lang="en-US" b="0" dirty="0">
                <a:latin typeface="+mn-lt"/>
              </a:rPr>
              <a:t> mean daily air temperature at 2 m height [°C],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dirty="0">
                <a:latin typeface="+mn-lt"/>
              </a:rPr>
              <a:t>u</a:t>
            </a:r>
            <a:r>
              <a:rPr lang="en-US" baseline="-25000" dirty="0">
                <a:latin typeface="+mn-lt"/>
              </a:rPr>
              <a:t>2</a:t>
            </a:r>
            <a:r>
              <a:rPr lang="en-US" b="0" dirty="0">
                <a:latin typeface="+mn-lt"/>
              </a:rPr>
              <a:t> wind speed at 2 m height [m s</a:t>
            </a:r>
            <a:r>
              <a:rPr lang="en-US" b="0" baseline="30000" dirty="0">
                <a:latin typeface="+mn-lt"/>
              </a:rPr>
              <a:t>-1</a:t>
            </a:r>
            <a:r>
              <a:rPr lang="en-US" b="0" dirty="0">
                <a:latin typeface="+mn-lt"/>
              </a:rPr>
              <a:t>],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dirty="0" err="1">
                <a:latin typeface="+mn-lt"/>
              </a:rPr>
              <a:t>e</a:t>
            </a:r>
            <a:r>
              <a:rPr lang="en-US" baseline="-25000" dirty="0" err="1">
                <a:latin typeface="+mn-lt"/>
              </a:rPr>
              <a:t>s</a:t>
            </a:r>
            <a:r>
              <a:rPr lang="en-US" b="0" dirty="0">
                <a:latin typeface="+mn-lt"/>
              </a:rPr>
              <a:t> saturation </a:t>
            </a:r>
            <a:r>
              <a:rPr lang="en-US" b="0" dirty="0" smtClean="0">
                <a:latin typeface="+mn-lt"/>
              </a:rPr>
              <a:t>vapor </a:t>
            </a:r>
            <a:r>
              <a:rPr lang="en-US" b="0" dirty="0">
                <a:latin typeface="+mn-lt"/>
              </a:rPr>
              <a:t>pressure [</a:t>
            </a:r>
            <a:r>
              <a:rPr lang="en-US" b="0" dirty="0" err="1">
                <a:latin typeface="+mn-lt"/>
              </a:rPr>
              <a:t>kPa</a:t>
            </a:r>
            <a:r>
              <a:rPr lang="en-US" b="0" dirty="0">
                <a:latin typeface="+mn-lt"/>
              </a:rPr>
              <a:t>],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dirty="0">
                <a:latin typeface="+mn-lt"/>
              </a:rPr>
              <a:t>e</a:t>
            </a:r>
            <a:r>
              <a:rPr lang="en-US" baseline="-25000" dirty="0">
                <a:latin typeface="+mn-lt"/>
              </a:rPr>
              <a:t>a</a:t>
            </a:r>
            <a:r>
              <a:rPr lang="en-US" b="0" dirty="0">
                <a:latin typeface="+mn-lt"/>
              </a:rPr>
              <a:t> actual </a:t>
            </a:r>
            <a:r>
              <a:rPr lang="en-US" b="0" dirty="0" smtClean="0">
                <a:latin typeface="+mn-lt"/>
              </a:rPr>
              <a:t>vapor </a:t>
            </a:r>
            <a:r>
              <a:rPr lang="en-US" b="0" dirty="0">
                <a:latin typeface="+mn-lt"/>
              </a:rPr>
              <a:t>pressure [</a:t>
            </a:r>
            <a:r>
              <a:rPr lang="en-US" b="0" dirty="0" err="1">
                <a:latin typeface="+mn-lt"/>
              </a:rPr>
              <a:t>kPa</a:t>
            </a:r>
            <a:r>
              <a:rPr lang="en-US" b="0" dirty="0">
                <a:latin typeface="+mn-lt"/>
              </a:rPr>
              <a:t>],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dirty="0" err="1">
                <a:latin typeface="+mn-lt"/>
              </a:rPr>
              <a:t>e</a:t>
            </a:r>
            <a:r>
              <a:rPr lang="en-US" baseline="-25000" dirty="0" err="1">
                <a:latin typeface="+mn-lt"/>
              </a:rPr>
              <a:t>s</a:t>
            </a:r>
            <a:r>
              <a:rPr lang="en-US" dirty="0">
                <a:latin typeface="+mn-lt"/>
              </a:rPr>
              <a:t> - e</a:t>
            </a:r>
            <a:r>
              <a:rPr lang="en-US" baseline="-25000" dirty="0">
                <a:latin typeface="+mn-lt"/>
              </a:rPr>
              <a:t>a</a:t>
            </a:r>
            <a:r>
              <a:rPr lang="en-US" dirty="0">
                <a:latin typeface="+mn-lt"/>
              </a:rPr>
              <a:t> </a:t>
            </a:r>
            <a:r>
              <a:rPr lang="en-US" b="0" dirty="0">
                <a:latin typeface="+mn-lt"/>
              </a:rPr>
              <a:t>saturation </a:t>
            </a:r>
            <a:r>
              <a:rPr lang="en-US" b="0" dirty="0" smtClean="0">
                <a:latin typeface="+mn-lt"/>
              </a:rPr>
              <a:t>vapor </a:t>
            </a:r>
            <a:r>
              <a:rPr lang="en-US" b="0" dirty="0">
                <a:latin typeface="+mn-lt"/>
              </a:rPr>
              <a:t>pressure deficit [</a:t>
            </a:r>
            <a:r>
              <a:rPr lang="en-US" b="0" dirty="0" err="1">
                <a:latin typeface="+mn-lt"/>
              </a:rPr>
              <a:t>kPa</a:t>
            </a:r>
            <a:r>
              <a:rPr lang="en-US" b="0" dirty="0">
                <a:latin typeface="+mn-lt"/>
              </a:rPr>
              <a:t>],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dirty="0">
                <a:latin typeface="+mn-lt"/>
              </a:rPr>
              <a:t>D</a:t>
            </a:r>
            <a:r>
              <a:rPr lang="en-US" b="0" dirty="0">
                <a:latin typeface="+mn-lt"/>
              </a:rPr>
              <a:t> slope </a:t>
            </a:r>
            <a:r>
              <a:rPr lang="en-US" b="0" dirty="0" smtClean="0">
                <a:latin typeface="+mn-lt"/>
              </a:rPr>
              <a:t>vapor </a:t>
            </a:r>
            <a:r>
              <a:rPr lang="en-US" b="0" dirty="0">
                <a:latin typeface="+mn-lt"/>
              </a:rPr>
              <a:t>pressure curve [</a:t>
            </a:r>
            <a:r>
              <a:rPr lang="en-US" b="0" dirty="0" err="1">
                <a:latin typeface="+mn-lt"/>
              </a:rPr>
              <a:t>kPa</a:t>
            </a:r>
            <a:r>
              <a:rPr lang="en-US" b="0" dirty="0">
                <a:latin typeface="+mn-lt"/>
              </a:rPr>
              <a:t> °C</a:t>
            </a:r>
            <a:r>
              <a:rPr lang="en-US" b="0" baseline="30000" dirty="0">
                <a:latin typeface="+mn-lt"/>
              </a:rPr>
              <a:t>-1</a:t>
            </a:r>
            <a:r>
              <a:rPr lang="en-US" b="0" dirty="0">
                <a:latin typeface="+mn-lt"/>
              </a:rPr>
              <a:t>],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l-GR" dirty="0">
                <a:latin typeface="+mn-lt"/>
              </a:rPr>
              <a:t>γ</a:t>
            </a:r>
            <a:r>
              <a:rPr lang="en-US" b="0" dirty="0">
                <a:latin typeface="+mn-lt"/>
              </a:rPr>
              <a:t> </a:t>
            </a:r>
            <a:r>
              <a:rPr lang="en-US" b="0" dirty="0" smtClean="0">
                <a:latin typeface="+mn-lt"/>
              </a:rPr>
              <a:t>psychometric </a:t>
            </a:r>
            <a:r>
              <a:rPr lang="en-US" b="0" dirty="0">
                <a:latin typeface="+mn-lt"/>
              </a:rPr>
              <a:t>constant [</a:t>
            </a:r>
            <a:r>
              <a:rPr lang="en-US" b="0" dirty="0" err="1">
                <a:latin typeface="+mn-lt"/>
              </a:rPr>
              <a:t>kPa</a:t>
            </a:r>
            <a:r>
              <a:rPr lang="en-US" b="0" dirty="0">
                <a:latin typeface="+mn-lt"/>
              </a:rPr>
              <a:t> °C</a:t>
            </a:r>
            <a:r>
              <a:rPr lang="en-US" b="0" baseline="30000" dirty="0">
                <a:latin typeface="+mn-lt"/>
              </a:rPr>
              <a:t>-1</a:t>
            </a:r>
            <a:r>
              <a:rPr lang="en-US" b="0" dirty="0">
                <a:latin typeface="+mn-lt"/>
              </a:rPr>
              <a:t>].</a:t>
            </a:r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1317625" y="1484784"/>
            <a:ext cx="728662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>
                <a:solidFill>
                  <a:srgbClr val="CC3300"/>
                </a:solidFill>
                <a:latin typeface="+mn-lt"/>
              </a:rPr>
              <a:t>ET</a:t>
            </a:r>
            <a:r>
              <a:rPr lang="en-US" sz="2400" baseline="-25000" dirty="0" err="1">
                <a:solidFill>
                  <a:srgbClr val="CC3300"/>
                </a:solidFill>
                <a:latin typeface="+mn-lt"/>
              </a:rPr>
              <a:t>o</a:t>
            </a:r>
            <a:r>
              <a:rPr lang="en-US" sz="2400" baseline="-25000" dirty="0">
                <a:solidFill>
                  <a:srgbClr val="CC3300"/>
                </a:solidFill>
                <a:latin typeface="+mn-lt"/>
              </a:rPr>
              <a:t> </a:t>
            </a:r>
            <a:r>
              <a:rPr lang="en-US" sz="2400" b="0" dirty="0" smtClean="0">
                <a:latin typeface="+mn-lt"/>
              </a:rPr>
              <a:t>(Reference Evapotranspiration) calculation using Penman </a:t>
            </a:r>
            <a:r>
              <a:rPr lang="en-US" sz="2400" b="0" dirty="0">
                <a:latin typeface="+mn-lt"/>
              </a:rPr>
              <a:t>Monteith FAO </a:t>
            </a:r>
            <a:r>
              <a:rPr lang="en-US" sz="2400" b="0" dirty="0" smtClean="0">
                <a:latin typeface="+mn-lt"/>
              </a:rPr>
              <a:t>equation </a:t>
            </a:r>
            <a:r>
              <a:rPr lang="en-US" sz="1600" b="0" dirty="0" smtClean="0">
                <a:solidFill>
                  <a:srgbClr val="000066"/>
                </a:solidFill>
                <a:latin typeface="+mn-lt"/>
              </a:rPr>
              <a:t>(source: FAO </a:t>
            </a:r>
            <a:r>
              <a:rPr lang="en-US" sz="1600" b="0" dirty="0">
                <a:solidFill>
                  <a:srgbClr val="000066"/>
                </a:solidFill>
                <a:latin typeface="+mn-lt"/>
              </a:rPr>
              <a:t>paper </a:t>
            </a:r>
            <a:r>
              <a:rPr lang="en-US" sz="1600" b="0" dirty="0" smtClean="0">
                <a:solidFill>
                  <a:srgbClr val="000066"/>
                </a:solidFill>
                <a:latin typeface="+mn-lt"/>
              </a:rPr>
              <a:t>56)</a:t>
            </a:r>
            <a:endParaRPr lang="en-US" sz="1600" b="0" dirty="0">
              <a:solidFill>
                <a:srgbClr val="000066"/>
              </a:solidFill>
              <a:latin typeface="+mn-lt"/>
            </a:endParaRPr>
          </a:p>
          <a:p>
            <a:endParaRPr lang="en-US" sz="2200" b="0" dirty="0">
              <a:latin typeface="+mn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7" descr="C:\Documents and Settings\asalha\Desktop\New Folder\XHQSCAM72064CA1YV48ICATV2W9UCAF0RZ2XCA8DNCBRCAWK4XDNCAB3NDNVCANI1HL6CA92KMQZCAJPUJHICAD1IRPECA4PDZ71CAHNN4IBCAIMRW1SCAPO1KFYCAFO2U0ZCA8T891TCAZFADBXCARXLI3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01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1331913" y="620713"/>
            <a:ext cx="7383462" cy="85090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marL="838200" indent="-838200"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latin typeface="Candara" pitchFamily="34" charset="0"/>
              </a:rPr>
              <a:t>EQUATIONS AND CALCULATIONS – Cont.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115616" y="1628800"/>
          <a:ext cx="7876017" cy="2836186"/>
        </p:xfrm>
        <a:graphic>
          <a:graphicData uri="http://schemas.openxmlformats.org/drawingml/2006/table">
            <a:tbl>
              <a:tblPr/>
              <a:tblGrid>
                <a:gridCol w="2045999"/>
                <a:gridCol w="464655"/>
                <a:gridCol w="465253"/>
                <a:gridCol w="465253"/>
                <a:gridCol w="500536"/>
                <a:gridCol w="524457"/>
                <a:gridCol w="500536"/>
                <a:gridCol w="512497"/>
                <a:gridCol w="500536"/>
                <a:gridCol w="500536"/>
                <a:gridCol w="465253"/>
                <a:gridCol w="465253"/>
                <a:gridCol w="465253"/>
              </a:tblGrid>
              <a:tr h="2596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Description</a:t>
                      </a:r>
                    </a:p>
                  </a:txBody>
                  <a:tcPr marL="55323" marR="5532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Jan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Feb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Mar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Apr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May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Jun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Jul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Aug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Sep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Oct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Nov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Dec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5741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Reference Evapotranspiration </a:t>
                      </a:r>
                      <a:endParaRPr lang="en-US" sz="12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</a:rPr>
                        <a:t>ET</a:t>
                      </a:r>
                      <a:r>
                        <a:rPr lang="en-US" sz="1200" b="1" dirty="0" err="1" smtClean="0">
                          <a:solidFill>
                            <a:schemeClr val="bg1"/>
                          </a:solidFill>
                        </a:rPr>
                        <a:t>o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(mm)</a:t>
                      </a:r>
                    </a:p>
                  </a:txBody>
                  <a:tcPr marL="55323" marR="5532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1.99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2.3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3.28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4.3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4.15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4.84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5.2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5.05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4.49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3.2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2.06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2.1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/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/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54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K</a:t>
                      </a:r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c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 (Crop coefficient)</a:t>
                      </a:r>
                    </a:p>
                  </a:txBody>
                  <a:tcPr marL="55323" marR="5532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Jan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Feb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Mar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Apr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May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Jun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Jul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Aug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Sep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Oct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Nov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Dec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2596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Citrus</a:t>
                      </a:r>
                    </a:p>
                  </a:txBody>
                  <a:tcPr marL="55323" marR="5532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0.7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0.7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0.7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0.7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0.7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0.7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0.7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0.65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0.65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0.65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0.65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0.65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6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Fruit trees</a:t>
                      </a:r>
                    </a:p>
                  </a:txBody>
                  <a:tcPr marL="55323" marR="5532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0.9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0.9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0.9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0.65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0.65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0.65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0.65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0.4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0.4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0.4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0.4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0.9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6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Vegetables1</a:t>
                      </a:r>
                    </a:p>
                  </a:txBody>
                  <a:tcPr marL="55323" marR="5532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1.15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1.15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0.95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/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/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/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/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/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0.6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1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1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0.75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6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Vegetables2</a:t>
                      </a:r>
                    </a:p>
                  </a:txBody>
                  <a:tcPr marL="55323" marR="5532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0.8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/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/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0.6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0.6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1.15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1.15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0.8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0.6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1.15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1.15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0.8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96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/>
                        <a:t>Field crops</a:t>
                      </a:r>
                    </a:p>
                  </a:txBody>
                  <a:tcPr marL="55323" marR="55323" marT="887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/>
                        <a:t>1.15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0.4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/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/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/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/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/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/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400" dirty="0"/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0.3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0.3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/>
                        <a:t>1.15</a:t>
                      </a:r>
                    </a:p>
                  </a:txBody>
                  <a:tcPr marL="55323" marR="55323" marT="8873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267744" y="4581128"/>
          <a:ext cx="5499939" cy="1797563"/>
        </p:xfrm>
        <a:graphic>
          <a:graphicData uri="http://schemas.openxmlformats.org/drawingml/2006/table">
            <a:tbl>
              <a:tblPr/>
              <a:tblGrid>
                <a:gridCol w="2133664"/>
                <a:gridCol w="3366275"/>
              </a:tblGrid>
              <a:tr h="2690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Arial"/>
                        </a:rPr>
                        <a:t>Crop </a:t>
                      </a:r>
                      <a:r>
                        <a:rPr lang="en-US" sz="130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Arial"/>
                        </a:rPr>
                        <a:t>Category</a:t>
                      </a:r>
                    </a:p>
                    <a:p>
                      <a:pPr algn="ctr"/>
                      <a:r>
                        <a:rPr lang="en-US" sz="1600" b="1" i="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FAO papers 56 and 33</a:t>
                      </a: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Arial"/>
                        </a:rPr>
                        <a:t>Crop Type</a:t>
                      </a:r>
                      <a:endParaRPr lang="en-US" sz="13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0795" marR="10795" marT="1079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2630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Calibri"/>
                          <a:ea typeface="Calibri"/>
                          <a:cs typeface="Arial"/>
                        </a:rPr>
                        <a:t>Citrus</a:t>
                      </a:r>
                      <a:endParaRPr lang="en-US" sz="13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Calibri"/>
                          <a:ea typeface="Calibri"/>
                          <a:cs typeface="Arial"/>
                        </a:rPr>
                        <a:t>Orange / lemon / grapefruit</a:t>
                      </a:r>
                    </a:p>
                  </a:txBody>
                  <a:tcPr marL="10795" marR="10795" marT="1079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0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latin typeface="Calibri"/>
                          <a:ea typeface="Calibri"/>
                          <a:cs typeface="Arial"/>
                        </a:rPr>
                        <a:t>Fruit trees</a:t>
                      </a:r>
                      <a:endParaRPr lang="en-US" sz="13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Calibri"/>
                          <a:ea typeface="Calibri"/>
                          <a:cs typeface="Arial"/>
                        </a:rPr>
                        <a:t>Apples / pears / peaches / apricots / almonds</a:t>
                      </a:r>
                    </a:p>
                  </a:txBody>
                  <a:tcPr marL="10795" marR="10795" marT="1079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0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latin typeface="Calibri"/>
                          <a:ea typeface="Calibri"/>
                          <a:cs typeface="Arial"/>
                        </a:rPr>
                        <a:t>Vegetables1</a:t>
                      </a:r>
                      <a:endParaRPr lang="en-US" sz="13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Calibri"/>
                          <a:ea typeface="Calibri"/>
                          <a:cs typeface="Arial"/>
                        </a:rPr>
                        <a:t>Cucumber / squash / cabbage</a:t>
                      </a:r>
                    </a:p>
                  </a:txBody>
                  <a:tcPr marL="10795" marR="10795" marT="1079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0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latin typeface="Calibri"/>
                          <a:ea typeface="Calibri"/>
                          <a:cs typeface="Arial"/>
                        </a:rPr>
                        <a:t>Vegetables2</a:t>
                      </a:r>
                      <a:endParaRPr lang="en-US" sz="13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Calibri"/>
                          <a:ea typeface="Calibri"/>
                          <a:cs typeface="Arial"/>
                        </a:rPr>
                        <a:t>Tomato / sweet peppers / egg plants / potato</a:t>
                      </a:r>
                    </a:p>
                  </a:txBody>
                  <a:tcPr marL="10795" marR="10795" marT="1079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01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Calibri"/>
                          <a:ea typeface="Calibri"/>
                          <a:cs typeface="Arial"/>
                        </a:rPr>
                        <a:t>Field crops</a:t>
                      </a:r>
                      <a:endParaRPr lang="en-US" sz="13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0795" marR="10795" marT="1079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latin typeface="Calibri"/>
                          <a:ea typeface="Calibri"/>
                          <a:cs typeface="Arial"/>
                        </a:rPr>
                        <a:t>Wheat / barley</a:t>
                      </a:r>
                    </a:p>
                  </a:txBody>
                  <a:tcPr marL="10795" marR="10795" marT="10795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3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11752" y="6480436"/>
            <a:ext cx="2232248" cy="377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" descr="C:\Documents and Settings\asalha\Desktop\New Folder\XHQSCAM72064CA1YV48ICATV2W9UCAF0RZ2XCA8DNCBRCAWK4XDNCAB3NDNVCANI1HL6CA92KMQZCAJPUJHICAD1IRPECA4PDZ71CAHNN4IBCAIMRW1SCAPO1KFYCAFO2U0ZCA8T891TCAZFADBXCARXLI3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01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1331913" y="620713"/>
            <a:ext cx="7383462" cy="850900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marL="838200" indent="-838200" algn="l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latin typeface="Candara" pitchFamily="34" charset="0"/>
              </a:rPr>
              <a:t>EQUATIONS AND CALCULATIONS – Cont.</a:t>
            </a:r>
          </a:p>
        </p:txBody>
      </p:sp>
      <p:pic>
        <p:nvPicPr>
          <p:cNvPr id="1024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2952750"/>
            <a:ext cx="54006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11752" y="6480436"/>
            <a:ext cx="2232248" cy="377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331640" y="1536467"/>
            <a:ext cx="734481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en-US" sz="2400" i="0" u="none" strike="noStrike" cap="none" normalizeH="0" baseline="-30000" dirty="0" smtClean="0">
                <a:ln>
                  <a:noFill/>
                </a:ln>
                <a:solidFill>
                  <a:srgbClr val="CC33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eff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rgbClr val="CC33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(Effective Rainfall) calculation using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Calibri" pitchFamily="34" charset="0"/>
                <a:cs typeface="Calibri" pitchFamily="34" charset="0"/>
              </a:rPr>
              <a:t>US Department of Agriculture – Soil Conservation Service procedure (USDA-SCS)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+mn-lt"/>
                <a:ea typeface="Calibri" pitchFamily="34" charset="0"/>
                <a:cs typeface="Calibri" pitchFamily="34" charset="0"/>
              </a:rPr>
              <a:t>(source: T. A. Obreza and D. J. Pitts, 2002)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0066"/>
              </a:solidFill>
              <a:effectLst/>
              <a:latin typeface="+mn-lt"/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1475656" y="3783523"/>
            <a:ext cx="705678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Calibri" pitchFamily="34" charset="0"/>
              </a:rPr>
              <a:t>Where,</a:t>
            </a:r>
            <a:endParaRPr kumimoji="0" lang="en-US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Calibri" pitchFamily="34" charset="0"/>
              </a:rPr>
              <a:t>f 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Calibri" pitchFamily="34" charset="0"/>
              </a:rPr>
              <a:t>= correction factor depends on average net application depth or soil moisture depletion before each irrigation (will be 1 in this term project) </a:t>
            </a:r>
            <a:endParaRPr kumimoji="0" lang="en-US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Calibri" pitchFamily="34" charset="0"/>
              </a:rPr>
              <a:t>P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Calibri" pitchFamily="34" charset="0"/>
              </a:rPr>
              <a:t> = the gross monthly rainfall (mm)</a:t>
            </a:r>
            <a:endParaRPr kumimoji="0" lang="en-US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Calibri" pitchFamily="34" charset="0"/>
              </a:rPr>
              <a:t>ET</a:t>
            </a:r>
            <a:r>
              <a:rPr kumimoji="0" lang="en-US" u="none" strike="noStrike" cap="none" normalizeH="0" baseline="-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Calibri" pitchFamily="34" charset="0"/>
              </a:rPr>
              <a:t>o</a:t>
            </a:r>
            <a:r>
              <a:rPr kumimoji="0" lang="en-US" b="0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Calibri" pitchFamily="34" charset="0"/>
              </a:rPr>
              <a:t> </a:t>
            </a:r>
            <a:r>
              <a:rPr kumimoji="0" lang="en-US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Calibri" pitchFamily="34" charset="0"/>
              </a:rPr>
              <a:t>= the monthly reference evapotranspiration (mm)</a:t>
            </a:r>
            <a:endParaRPr kumimoji="0" lang="en-US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</TotalTime>
  <Words>1031</Words>
  <Application>Microsoft Office PowerPoint</Application>
  <PresentationFormat>On-screen Show (4:3)</PresentationFormat>
  <Paragraphs>213</Paragraphs>
  <Slides>19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OBJECTIVES</vt:lpstr>
      <vt:lpstr>STUDY AREA</vt:lpstr>
      <vt:lpstr>INTRODUCTION</vt:lpstr>
      <vt:lpstr>DATA COLLECTED</vt:lpstr>
      <vt:lpstr>EQUATIONS AND CALCULATIONS – Cont.</vt:lpstr>
      <vt:lpstr>EQUATIONS AND CALCULATIONS – Cont.</vt:lpstr>
      <vt:lpstr>EQUATIONS AND CALCULATIONS – Cont.</vt:lpstr>
      <vt:lpstr>EQUATIONS AND CALCULATIONS – Cont.</vt:lpstr>
      <vt:lpstr>METHODOLOGY</vt:lpstr>
      <vt:lpstr>METHODOLOGY</vt:lpstr>
      <vt:lpstr>RESULTS</vt:lpstr>
      <vt:lpstr>RESULTS – Cont.</vt:lpstr>
      <vt:lpstr>RESULTS – Cont.</vt:lpstr>
      <vt:lpstr>RESULTS – Cont.</vt:lpstr>
      <vt:lpstr>DISCUSSION</vt:lpstr>
      <vt:lpstr>FURTHER WORK</vt:lpstr>
      <vt:lpstr>SOURCES</vt:lpstr>
      <vt:lpstr>Slide 19</vt:lpstr>
    </vt:vector>
  </TitlesOfParts>
  <Company>PMU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 Salha</dc:creator>
  <cp:lastModifiedBy>Ali</cp:lastModifiedBy>
  <cp:revision>27</cp:revision>
  <dcterms:created xsi:type="dcterms:W3CDTF">2007-04-21T09:49:17Z</dcterms:created>
  <dcterms:modified xsi:type="dcterms:W3CDTF">2011-11-29T17:11:36Z</dcterms:modified>
</cp:coreProperties>
</file>