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8" r:id="rId3"/>
    <p:sldId id="375" r:id="rId4"/>
    <p:sldId id="335" r:id="rId5"/>
    <p:sldId id="295" r:id="rId6"/>
    <p:sldId id="297" r:id="rId7"/>
    <p:sldId id="341" r:id="rId8"/>
    <p:sldId id="342" r:id="rId9"/>
    <p:sldId id="337" r:id="rId10"/>
    <p:sldId id="339" r:id="rId11"/>
    <p:sldId id="343" r:id="rId12"/>
    <p:sldId id="344" r:id="rId13"/>
    <p:sldId id="346" r:id="rId14"/>
    <p:sldId id="377" r:id="rId15"/>
    <p:sldId id="379" r:id="rId16"/>
    <p:sldId id="378" r:id="rId1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1"/>
    <a:srgbClr val="FF3300"/>
    <a:srgbClr val="FF99FF"/>
    <a:srgbClr val="FF6600"/>
    <a:srgbClr val="006600"/>
    <a:srgbClr val="CC9900"/>
    <a:srgbClr val="FFFF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01" autoAdjust="0"/>
    <p:restoredTop sz="94595" autoAdjust="0"/>
  </p:normalViewPr>
  <p:slideViewPr>
    <p:cSldViewPr>
      <p:cViewPr varScale="1">
        <p:scale>
          <a:sx n="60" d="100"/>
          <a:sy n="60" d="100"/>
        </p:scale>
        <p:origin x="-9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50A2464-F7F0-4549-BA56-5EF1CB2CD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D87F4EF-0907-4442-8B8B-74D5FEE605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8ACB-EF12-459D-BE35-AC0DE33EFF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1BA1-BE66-4BD3-839A-19B35BC171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71F9-17CA-4B40-B4EB-76AC71118D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4E69-AC86-4A80-B908-147F2F68FE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22DC-6FB0-46EC-ABED-A06673AD1B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68BAC-16C8-42B1-88AC-BCD4DB4F9E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1094-6C15-421B-94E9-263EE5BBB6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08A9-395D-4B33-960C-B63A8783BD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B159-45F2-40D6-8A09-BA427A9565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DF65-AA9B-4D39-8AEE-F700E624C1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CE72-A6BE-413A-8990-A2C2F12EC3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19F7-8F26-433E-AA59-AE8C2439B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F83B0A3-837D-47E8-914B-57BA1F43D9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038600"/>
            <a:ext cx="8991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 smtClean="0"/>
              <a:t>Identifying spatial and temporal extent of critical condition for water wells in Salt lake valley</a:t>
            </a:r>
            <a:endParaRPr lang="en-US" sz="2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105400"/>
            <a:ext cx="5410200" cy="838200"/>
          </a:xfrm>
        </p:spPr>
        <p:txBody>
          <a:bodyPr/>
          <a:lstStyle/>
          <a:p>
            <a:pPr eaLnBrk="1" hangingPunct="1"/>
            <a:r>
              <a:rPr lang="en-US" sz="2600" smtClean="0">
                <a:cs typeface="Lotus" pitchFamily="2" charset="-78"/>
              </a:rPr>
              <a:t>Ali Forghani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819400" y="18288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cs typeface="Lotus" pitchFamily="2" charset="-78"/>
              </a:rPr>
              <a:t>Utah State University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362200" y="2681288"/>
            <a:ext cx="441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cs typeface="Lotus" pitchFamily="2" charset="-78"/>
              </a:rPr>
              <a:t>GIS in Water Resources  </a:t>
            </a:r>
            <a:r>
              <a:rPr lang="en-US" sz="2600">
                <a:cs typeface="Lotus" pitchFamily="2" charset="-78"/>
              </a:rPr>
              <a:t>Term Project 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505200" y="6096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cs typeface="Lotus" pitchFamily="2" charset="-78"/>
              </a:rPr>
              <a:t>Nov 2011</a:t>
            </a:r>
          </a:p>
        </p:txBody>
      </p:sp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9225"/>
            <a:ext cx="2133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04800"/>
            <a:ext cx="37338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a-IR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 </a:t>
            </a:r>
            <a:r>
              <a:rPr 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Critical area:  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(10 years period)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(Critical value:4m)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Red regions (3.8%)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304800"/>
            <a:ext cx="3810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a-IR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 </a:t>
            </a:r>
            <a:r>
              <a:rPr 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Critical area:  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(1 year period)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(Critical value:1m)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Red regions (14%)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09600"/>
            <a:ext cx="37338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Objective 3: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The regions with highest increase (possibly affected by artificial recharge)</a:t>
            </a:r>
          </a:p>
          <a:p>
            <a:pPr algn="l">
              <a:spcBef>
                <a:spcPct val="50000"/>
              </a:spcBef>
              <a:defRPr/>
            </a:pPr>
            <a:endParaRPr lang="en-US" sz="3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Lotus" pitchFamily="2" charset="-78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Dark green region </a:t>
            </a:r>
          </a:p>
          <a:p>
            <a:pPr algn="l">
              <a:spcBef>
                <a:spcPct val="50000"/>
              </a:spcBef>
              <a:defRPr/>
            </a:pPr>
            <a:endParaRPr lang="en-US" sz="4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Lotus" pitchFamily="2" charset="-78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0" y="304800"/>
            <a:ext cx="403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Objective 4: interpolated surface of unsaturated depth</a:t>
            </a:r>
          </a:p>
        </p:txBody>
      </p:sp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1676400" y="3886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953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04800"/>
            <a:ext cx="4114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Objective 5: Regions with high </a:t>
            </a:r>
            <a:r>
              <a:rPr lang="en-US" sz="32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pumpage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 cost (in which depth of unsaturated zone is high)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489325"/>
            <a:ext cx="426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3000">
                <a:cs typeface="Lotus" pitchFamily="2" charset="-78"/>
              </a:rPr>
              <a:t>Definition: </a:t>
            </a:r>
          </a:p>
          <a:p>
            <a:pPr algn="l">
              <a:spcBef>
                <a:spcPct val="50000"/>
              </a:spcBef>
            </a:pPr>
            <a:r>
              <a:rPr lang="en-US" sz="3000">
                <a:cs typeface="Lotus" pitchFamily="2" charset="-78"/>
              </a:rPr>
              <a:t>high depth: depth more than 30m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3000">
              <a:cs typeface="Lotus" pitchFamily="2" charset="-78"/>
            </a:endParaRPr>
          </a:p>
          <a:p>
            <a:pPr algn="l">
              <a:spcBef>
                <a:spcPct val="50000"/>
              </a:spcBef>
            </a:pPr>
            <a:endParaRPr lang="en-US" sz="3200">
              <a:cs typeface="Lotus" pitchFamily="2" charset="-7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Suggestion for further studies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Obtaining the complete data for extraction wells in the region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Using different interpolation methods and comparing results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Thanks for your attention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2514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Any 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100" smtClean="0">
                <a:cs typeface="Lotus" pitchFamily="2" charset="-78"/>
              </a:rPr>
              <a:t>Water Resources: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100" smtClean="0">
                <a:cs typeface="Lotus" pitchFamily="2" charset="-78"/>
              </a:rPr>
              <a:t>- Surface water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100" smtClean="0">
                <a:cs typeface="Lotus" pitchFamily="2" charset="-78"/>
              </a:rPr>
              <a:t>- Groundwater</a:t>
            </a:r>
          </a:p>
          <a:p>
            <a:pPr eaLnBrk="1" hangingPunct="1">
              <a:buFontTx/>
              <a:buChar char="-"/>
            </a:pPr>
            <a:endParaRPr lang="en-US" sz="3100" smtClean="0">
              <a:cs typeface="Lotus" pitchFamily="2" charset="-78"/>
            </a:endParaRPr>
          </a:p>
          <a:p>
            <a:pPr eaLnBrk="1" hangingPunct="1">
              <a:buFontTx/>
              <a:buChar char="-"/>
            </a:pPr>
            <a:r>
              <a:rPr lang="en-US" sz="3100" smtClean="0">
                <a:cs typeface="Lotus" pitchFamily="2" charset="-78"/>
              </a:rPr>
              <a:t>In this project:</a:t>
            </a:r>
          </a:p>
          <a:p>
            <a:pPr eaLnBrk="1" hangingPunct="1">
              <a:buFontTx/>
              <a:buChar char="-"/>
            </a:pPr>
            <a:r>
              <a:rPr lang="en-US" sz="3100" b="1" smtClean="0">
                <a:cs typeface="Lotus" pitchFamily="2" charset="-78"/>
              </a:rPr>
              <a:t>Groundwater</a:t>
            </a:r>
            <a:r>
              <a:rPr lang="en-US" sz="3100" smtClean="0">
                <a:cs typeface="Lotus" pitchFamily="2" charset="-78"/>
              </a:rPr>
              <a:t> conditions in Salt lake valley (HUC8=</a:t>
            </a:r>
            <a:r>
              <a:rPr lang="en-US" sz="2800" smtClean="0"/>
              <a:t>16020204) have been studied</a:t>
            </a:r>
          </a:p>
          <a:p>
            <a:pPr eaLnBrk="1" hangingPunct="1">
              <a:buFontTx/>
              <a:buChar char="-"/>
            </a:pPr>
            <a:endParaRPr lang="en-US" sz="3100" smtClean="0">
              <a:cs typeface="Lotus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100" smtClean="0">
                <a:cs typeface="Lotus" pitchFamily="2" charset="-78"/>
              </a:rPr>
              <a:t>- Considering groundwater elevation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4950" y="304800"/>
            <a:ext cx="2865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-US" sz="4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Nazanin" pitchFamily="2" charset="-78"/>
              </a:rPr>
              <a:t>Introduction: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1788" y="228600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-US" sz="4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Nazanin" pitchFamily="2" charset="-78"/>
              </a:rPr>
              <a:t>Objectives: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11430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800"/>
              <a:t>1- Obtaining interpolated surface of groundwater elevation in the study area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800"/>
              <a:t>2- Specifying the critical areas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3160713"/>
            <a:ext cx="807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800"/>
              <a:t>3- Specifying the regions possibly affected by artificial recharge system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" y="4379913"/>
            <a:ext cx="807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4-Obtaining interpolated surface of depth of unsaturated zone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" y="5724525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5- specifying the regions with high pumpage cost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52400" y="4572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Nazanin" pitchFamily="2" charset="-78"/>
              </a:rPr>
              <a:t>Note: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915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cs typeface="Lotus" pitchFamily="2" charset="-78"/>
              </a:rPr>
              <a:t>1- lacking a complete data for extraction wells</a:t>
            </a:r>
          </a:p>
          <a:p>
            <a:pPr algn="l">
              <a:spcBef>
                <a:spcPct val="50000"/>
              </a:spcBef>
            </a:pPr>
            <a:endParaRPr lang="en-US" sz="3200">
              <a:cs typeface="Lotus" pitchFamily="2" charset="-78"/>
            </a:endParaRPr>
          </a:p>
          <a:p>
            <a:pPr algn="l">
              <a:spcBef>
                <a:spcPct val="50000"/>
              </a:spcBef>
            </a:pPr>
            <a:endParaRPr lang="en-US" sz="3200">
              <a:cs typeface="Lotus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en-US" sz="3200">
                <a:cs typeface="Lotus" pitchFamily="2" charset="-78"/>
              </a:rPr>
              <a:t>2- lacking the monthly data for observation wells esp. after year 2000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  <p:bldP spid="137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Nazanin" pitchFamily="2" charset="-78"/>
              </a:rPr>
              <a:t>Needed data: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133600"/>
            <a:ext cx="8915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cs typeface="Lotus" pitchFamily="2" charset="-78"/>
              </a:rPr>
              <a:t>1- Digital Elevation model (DEM)</a:t>
            </a:r>
          </a:p>
          <a:p>
            <a:pPr algn="l">
              <a:spcBef>
                <a:spcPct val="50000"/>
              </a:spcBef>
            </a:pPr>
            <a:endParaRPr lang="en-US" sz="3200">
              <a:cs typeface="Lotus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en-US" sz="3200">
                <a:cs typeface="Lotus" pitchFamily="2" charset="-78"/>
              </a:rPr>
              <a:t>2- groundwater elevation data</a:t>
            </a:r>
          </a:p>
          <a:p>
            <a:pPr algn="l">
              <a:spcBef>
                <a:spcPct val="50000"/>
              </a:spcBef>
            </a:pPr>
            <a:r>
              <a:rPr lang="en-US" sz="3200">
                <a:cs typeface="Lotus" pitchFamily="2" charset="-78"/>
              </a:rPr>
              <a:t> - USGS:“water level below land surface”                         		(Depth of groundwater)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6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5410200" cy="5776913"/>
          </a:xfrm>
          <a:noFill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8600" y="5688013"/>
            <a:ext cx="8686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-Not existing stations in northwest of the region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-defining 4 new stations near surface waters (depth=0)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81000"/>
            <a:ext cx="868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Nazanin" pitchFamily="2" charset="-78"/>
              </a:rPr>
              <a:t>Objective 1: interpolated groundwater elevation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2 procedures: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1- determining groundwater elevation in each observation well and then interpolating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2- interpolating depth of water table and then subtracting it from DEM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562600"/>
            <a:ext cx="7620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3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Nazanin" pitchFamily="2" charset="-78"/>
              </a:rPr>
              <a:t>The results of procedure 2 was more reliable.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6019800" y="3124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5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2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7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"/>
            <a:ext cx="441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449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77724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otus" pitchFamily="2" charset="-78"/>
              </a:rPr>
              <a:t>Objective 2: Specifying the critical areas</a:t>
            </a:r>
          </a:p>
          <a:p>
            <a:pPr algn="l">
              <a:spcBef>
                <a:spcPct val="50000"/>
              </a:spcBef>
              <a:defRPr/>
            </a:pPr>
            <a:endParaRPr lang="en-US" sz="4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Lotus" pitchFamily="2" charset="-7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4300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/>
              <a:t>Critical area: the area with decrease in water table more than critical value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3000">
              <a:cs typeface="Lotus" pitchFamily="2" charset="-78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000">
                <a:cs typeface="Lotus" pitchFamily="2" charset="-78"/>
              </a:rPr>
              <a:t>Obtaining the map of groundwater elevation differences in desired time periods</a:t>
            </a:r>
          </a:p>
          <a:p>
            <a:pPr algn="l">
              <a:spcBef>
                <a:spcPct val="50000"/>
              </a:spcBef>
            </a:pPr>
            <a:endParaRPr lang="en-US" sz="3000">
              <a:cs typeface="Lotus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en-US" sz="3000">
                <a:cs typeface="Lotus" pitchFamily="2" charset="-78"/>
              </a:rPr>
              <a:t>Definitions:</a:t>
            </a:r>
          </a:p>
          <a:p>
            <a:pPr algn="l">
              <a:buFontTx/>
              <a:buChar char="-"/>
            </a:pPr>
            <a:r>
              <a:rPr lang="en-US" sz="3200"/>
              <a:t>Yearly critical value:1m</a:t>
            </a:r>
          </a:p>
          <a:p>
            <a:pPr algn="l">
              <a:buFontTx/>
              <a:buChar char="-"/>
            </a:pPr>
            <a:r>
              <a:rPr lang="en-US" sz="3200"/>
              <a:t>10 years period critical value:4m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3000">
              <a:cs typeface="Lotus" pitchFamily="2" charset="-78"/>
            </a:endParaRPr>
          </a:p>
          <a:p>
            <a:pPr algn="l">
              <a:spcBef>
                <a:spcPct val="50000"/>
              </a:spcBef>
            </a:pPr>
            <a:endParaRPr lang="en-US" sz="3200">
              <a:cs typeface="Lotus" pitchFamily="2" charset="-7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build="allAtOnce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1.3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3444</TotalTime>
  <Words>369</Words>
  <Application>Microsoft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Arial</vt:lpstr>
      <vt:lpstr>Wingdings</vt:lpstr>
      <vt:lpstr>Lotus</vt:lpstr>
      <vt:lpstr>2  Nazanin</vt:lpstr>
      <vt:lpstr>Soaring</vt:lpstr>
      <vt:lpstr>Identifying spatial and temporal extent of critical condition for water wells in Salt lake valley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Suggestion for further studies</vt:lpstr>
      <vt:lpstr>Thanks for your attention </vt:lpstr>
    </vt:vector>
  </TitlesOfParts>
  <Company>SEA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اثبات حل عددی جریانهای آب به سمت زهکش به روش تحلیلی</dc:title>
  <dc:creator>Alireza</dc:creator>
  <cp:lastModifiedBy>Tim</cp:lastModifiedBy>
  <cp:revision>429</cp:revision>
  <dcterms:created xsi:type="dcterms:W3CDTF">2006-01-29T16:33:15Z</dcterms:created>
  <dcterms:modified xsi:type="dcterms:W3CDTF">2011-11-22T18:32:03Z</dcterms:modified>
</cp:coreProperties>
</file>