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64" r:id="rId5"/>
    <p:sldId id="259" r:id="rId6"/>
    <p:sldId id="267" r:id="rId7"/>
    <p:sldId id="268" r:id="rId8"/>
    <p:sldId id="270" r:id="rId9"/>
    <p:sldId id="265" r:id="rId10"/>
    <p:sldId id="271" r:id="rId11"/>
    <p:sldId id="272" r:id="rId12"/>
    <p:sldId id="273" r:id="rId13"/>
    <p:sldId id="274" r:id="rId14"/>
    <p:sldId id="260" r:id="rId15"/>
    <p:sldId id="262" r:id="rId16"/>
    <p:sldId id="261" r:id="rId17"/>
    <p:sldId id="263" r:id="rId18"/>
    <p:sldId id="269"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11E4239-2F53-4B71-A1F7-FB5273E23B32}">
          <p14:sldIdLst>
            <p14:sldId id="256"/>
            <p14:sldId id="257"/>
            <p14:sldId id="258"/>
            <p14:sldId id="264"/>
            <p14:sldId id="259"/>
            <p14:sldId id="267"/>
            <p14:sldId id="268"/>
            <p14:sldId id="270"/>
            <p14:sldId id="265"/>
            <p14:sldId id="271"/>
            <p14:sldId id="272"/>
            <p14:sldId id="273"/>
            <p14:sldId id="274"/>
            <p14:sldId id="260"/>
            <p14:sldId id="262"/>
            <p14:sldId id="261"/>
            <p14:sldId id="263"/>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74836" autoAdjust="0"/>
  </p:normalViewPr>
  <p:slideViewPr>
    <p:cSldViewPr>
      <p:cViewPr>
        <p:scale>
          <a:sx n="90" d="100"/>
          <a:sy n="90" d="100"/>
        </p:scale>
        <p:origin x="-1692"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4DA66C5-07DE-41FA-B57A-496DCB0D2B50}" type="datetimeFigureOut">
              <a:rPr lang="en-US" smtClean="0"/>
              <a:t>11/29/2010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802900-E685-4A14-A59A-3107D9940B87}" type="slidenum">
              <a:rPr lang="en-US" smtClean="0"/>
              <a:t>‹#›</a:t>
            </a:fld>
            <a:endParaRPr lang="en-US"/>
          </a:p>
        </p:txBody>
      </p:sp>
    </p:spTree>
    <p:extLst>
      <p:ext uri="{BB962C8B-B14F-4D97-AF65-F5344CB8AC3E}">
        <p14:creationId xmlns:p14="http://schemas.microsoft.com/office/powerpoint/2010/main" val="596950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Poff</a:t>
            </a:r>
            <a:r>
              <a:rPr lang="en-US" dirty="0" smtClean="0"/>
              <a:t> 1996, </a:t>
            </a:r>
            <a:r>
              <a:rPr lang="en-US" dirty="0" err="1" smtClean="0"/>
              <a:t>Poff</a:t>
            </a:r>
            <a:r>
              <a:rPr lang="en-US" dirty="0" smtClean="0"/>
              <a:t> et al 1997,</a:t>
            </a:r>
            <a:r>
              <a:rPr lang="en-US" baseline="0" dirty="0" smtClean="0"/>
              <a:t> </a:t>
            </a:r>
            <a:r>
              <a:rPr lang="en-US" baseline="0" dirty="0" err="1" smtClean="0"/>
              <a:t>Puckridge</a:t>
            </a:r>
            <a:r>
              <a:rPr lang="en-US" baseline="0" dirty="0" smtClean="0"/>
              <a:t> et al. 1998</a:t>
            </a:r>
          </a:p>
          <a:p>
            <a:endParaRPr lang="en-US" baseline="0" dirty="0" smtClean="0"/>
          </a:p>
          <a:p>
            <a:r>
              <a:rPr lang="en-US" baseline="0" dirty="0" smtClean="0"/>
              <a:t>There are 5 critical components of streamflow regime that are important to stream biota:</a:t>
            </a:r>
          </a:p>
          <a:p>
            <a:pPr marL="228600" indent="-228600">
              <a:buAutoNum type="arabicPeriod"/>
            </a:pPr>
            <a:r>
              <a:rPr lang="en-US" baseline="0" dirty="0" smtClean="0"/>
              <a:t>Magnitude</a:t>
            </a:r>
          </a:p>
          <a:p>
            <a:pPr marL="228600" indent="-228600">
              <a:buAutoNum type="arabicPeriod"/>
            </a:pPr>
            <a:r>
              <a:rPr lang="en-US" baseline="0" dirty="0" smtClean="0"/>
              <a:t>Frequency</a:t>
            </a:r>
          </a:p>
          <a:p>
            <a:pPr marL="228600" indent="-228600">
              <a:buAutoNum type="arabicPeriod"/>
            </a:pPr>
            <a:r>
              <a:rPr lang="en-US" baseline="0" dirty="0" smtClean="0"/>
              <a:t>Duration</a:t>
            </a:r>
          </a:p>
          <a:p>
            <a:pPr marL="228600" indent="-228600">
              <a:buAutoNum type="arabicPeriod"/>
            </a:pPr>
            <a:r>
              <a:rPr lang="en-US" baseline="0" dirty="0" smtClean="0"/>
              <a:t>Timing</a:t>
            </a:r>
          </a:p>
          <a:p>
            <a:pPr marL="228600" indent="-228600">
              <a:buAutoNum type="arabicPeriod"/>
            </a:pPr>
            <a:r>
              <a:rPr lang="en-US" baseline="0" dirty="0" smtClean="0"/>
              <a:t>Rate of change</a:t>
            </a:r>
          </a:p>
          <a:p>
            <a:endParaRPr lang="en-US" baseline="0" dirty="0" smtClean="0"/>
          </a:p>
          <a:p>
            <a:endParaRPr lang="en-US" baseline="0" dirty="0" smtClean="0"/>
          </a:p>
          <a:p>
            <a:r>
              <a:rPr lang="en-US" baseline="0" dirty="0" smtClean="0"/>
              <a:t>(</a:t>
            </a:r>
            <a:r>
              <a:rPr lang="en-US" baseline="0" dirty="0" smtClean="0"/>
              <a:t>A method for Assessing Hydrologic Alteration within Ecosystems) Brian D. Richter </a:t>
            </a:r>
            <a:r>
              <a:rPr lang="en-US" baseline="0" dirty="0" smtClean="0"/>
              <a:t>1996</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82AD430-CA67-4DF9-98BF-C537603B9DB4}" type="slidenum">
              <a:rPr lang="en-US" smtClean="0"/>
              <a:t>2</a:t>
            </a:fld>
            <a:endParaRPr lang="en-US"/>
          </a:p>
        </p:txBody>
      </p:sp>
    </p:spTree>
    <p:extLst>
      <p:ext uri="{BB962C8B-B14F-4D97-AF65-F5344CB8AC3E}">
        <p14:creationId xmlns:p14="http://schemas.microsoft.com/office/powerpoint/2010/main" val="265079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1457 HCDN sites (Green )</a:t>
            </a:r>
          </a:p>
          <a:p>
            <a:r>
              <a:rPr lang="en-US" dirty="0" smtClean="0"/>
              <a:t>1512 Gages</a:t>
            </a:r>
            <a:r>
              <a:rPr lang="en-US" baseline="0" dirty="0" smtClean="0"/>
              <a:t> Reference Sites</a:t>
            </a:r>
          </a:p>
          <a:p>
            <a:r>
              <a:rPr lang="en-US" baseline="0" dirty="0" smtClean="0"/>
              <a:t>550 Common sites between the </a:t>
            </a:r>
            <a:r>
              <a:rPr lang="en-US" baseline="0" dirty="0" smtClean="0"/>
              <a:t>two</a:t>
            </a:r>
          </a:p>
          <a:p>
            <a:endParaRPr lang="en-US" baseline="0" dirty="0" smtClean="0"/>
          </a:p>
          <a:p>
            <a:r>
              <a:rPr lang="en-US" baseline="0" dirty="0" smtClean="0"/>
              <a:t>GAGES – Geospatial Attributes of Gages for Evaluating Streamflow</a:t>
            </a:r>
          </a:p>
          <a:p>
            <a:endParaRPr lang="en-US" baseline="0" dirty="0" smtClean="0"/>
          </a:p>
          <a:p>
            <a:r>
              <a:rPr lang="en-US" baseline="0" dirty="0" smtClean="0"/>
              <a:t>There are 6875 sites in this dataset which lists 1512 of its sites as reference quality sites not affected by humans. There is 1457 HCDN sites which are also a set of relatively undisturbed sites developed for the purpose of studying the variation in surface water condition throughout the US.</a:t>
            </a:r>
          </a:p>
          <a:p>
            <a:endParaRPr lang="en-US" baseline="0" dirty="0" smtClean="0"/>
          </a:p>
          <a:p>
            <a:r>
              <a:rPr lang="en-US" baseline="0" dirty="0" smtClean="0"/>
              <a:t>I downloaded the streamflow data for these stations from USGS using R.</a:t>
            </a:r>
          </a:p>
          <a:p>
            <a:endParaRPr lang="en-US" baseline="0" dirty="0" smtClean="0"/>
          </a:p>
          <a:p>
            <a:r>
              <a:rPr lang="en-US" baseline="0" dirty="0" smtClean="0"/>
              <a:t>The period of record was between 20 and 58 years.</a:t>
            </a:r>
          </a:p>
          <a:p>
            <a:endParaRPr lang="en-US" baseline="0" dirty="0" smtClean="0"/>
          </a:p>
          <a:p>
            <a:r>
              <a:rPr lang="en-US" baseline="0" dirty="0" smtClean="0"/>
              <a:t>I used the queries in GIS attribute table for selecting the stations.</a:t>
            </a:r>
          </a:p>
          <a:p>
            <a:endParaRPr lang="en-US" dirty="0"/>
          </a:p>
        </p:txBody>
      </p:sp>
      <p:sp>
        <p:nvSpPr>
          <p:cNvPr id="4" name="Slide Number Placeholder 3"/>
          <p:cNvSpPr>
            <a:spLocks noGrp="1"/>
          </p:cNvSpPr>
          <p:nvPr>
            <p:ph type="sldNum" sz="quarter" idx="10"/>
          </p:nvPr>
        </p:nvSpPr>
        <p:spPr/>
        <p:txBody>
          <a:bodyPr/>
          <a:lstStyle/>
          <a:p>
            <a:fld id="{EB802900-E685-4A14-A59A-3107D9940B87}" type="slidenum">
              <a:rPr lang="en-US" smtClean="0"/>
              <a:t>3</a:t>
            </a:fld>
            <a:endParaRPr lang="en-US"/>
          </a:p>
        </p:txBody>
      </p:sp>
    </p:spTree>
    <p:extLst>
      <p:ext uri="{BB962C8B-B14F-4D97-AF65-F5344CB8AC3E}">
        <p14:creationId xmlns:p14="http://schemas.microsoft.com/office/powerpoint/2010/main" val="220955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BFI indexes flow </a:t>
            </a:r>
            <a:r>
              <a:rPr lang="en-US" b="1" i="1" u="sng" dirty="0" smtClean="0"/>
              <a:t>stability</a:t>
            </a:r>
            <a:r>
              <a:rPr lang="en-US" baseline="0" dirty="0" smtClean="0"/>
              <a:t> and </a:t>
            </a:r>
            <a:r>
              <a:rPr lang="en-US" b="1" i="1" u="sng" baseline="0" dirty="0" smtClean="0"/>
              <a:t>susceptibility to drying</a:t>
            </a:r>
            <a:r>
              <a:rPr lang="en-US" baseline="0" dirty="0" smtClean="0"/>
              <a:t>. </a:t>
            </a:r>
          </a:p>
          <a:p>
            <a:endParaRPr lang="en-US" baseline="0" dirty="0" smtClean="0"/>
          </a:p>
          <a:p>
            <a:r>
              <a:rPr lang="en-US" baseline="0" dirty="0" smtClean="0"/>
              <a:t>Index Value of near 1 (or 100%) indicates flow remains fairly constant over the year.</a:t>
            </a:r>
          </a:p>
          <a:p>
            <a:r>
              <a:rPr lang="en-US" baseline="0" dirty="0" smtClean="0"/>
              <a:t>Index value of near 0 (or 0%) indicates an intermittent stream.</a:t>
            </a:r>
          </a:p>
          <a:p>
            <a:endParaRPr lang="en-US" baseline="0" dirty="0" smtClean="0"/>
          </a:p>
          <a:p>
            <a:r>
              <a:rPr lang="en-US" baseline="0" dirty="0" smtClean="0"/>
              <a:t>Range - No of stations</a:t>
            </a:r>
          </a:p>
          <a:p>
            <a:r>
              <a:rPr lang="en-US" baseline="0" dirty="0" smtClean="0"/>
              <a:t>0-6 	809</a:t>
            </a:r>
          </a:p>
          <a:p>
            <a:r>
              <a:rPr lang="en-US" baseline="0" dirty="0" smtClean="0"/>
              <a:t>6-14 	434</a:t>
            </a:r>
          </a:p>
          <a:p>
            <a:r>
              <a:rPr lang="en-US" baseline="0" dirty="0" smtClean="0"/>
              <a:t>14-25	318</a:t>
            </a:r>
          </a:p>
          <a:p>
            <a:r>
              <a:rPr lang="en-US" baseline="0" dirty="0" smtClean="0"/>
              <a:t>25-45	198</a:t>
            </a:r>
          </a:p>
          <a:p>
            <a:r>
              <a:rPr lang="en-US" baseline="0" dirty="0" smtClean="0"/>
              <a:t>45-86	59</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B802900-E685-4A14-A59A-3107D9940B87}" type="slidenum">
              <a:rPr lang="en-US" smtClean="0"/>
              <a:t>4</a:t>
            </a:fld>
            <a:endParaRPr lang="en-US"/>
          </a:p>
        </p:txBody>
      </p:sp>
    </p:spTree>
    <p:extLst>
      <p:ext uri="{BB962C8B-B14F-4D97-AF65-F5344CB8AC3E}">
        <p14:creationId xmlns:p14="http://schemas.microsoft.com/office/powerpoint/2010/main" val="340527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Coefficient</a:t>
            </a:r>
            <a:r>
              <a:rPr lang="en-US" baseline="0" dirty="0" smtClean="0"/>
              <a:t> of Variation of Daily Flows (DAYCV) describes </a:t>
            </a:r>
            <a:r>
              <a:rPr lang="en-US" b="1" i="1" u="sng" baseline="0" dirty="0" smtClean="0"/>
              <a:t>flow variability</a:t>
            </a:r>
            <a:r>
              <a:rPr lang="en-US" baseline="0" dirty="0" smtClean="0"/>
              <a:t> without considering the temporal (</a:t>
            </a:r>
            <a:r>
              <a:rPr lang="en-US" sz="600" i="1" baseline="0" dirty="0" smtClean="0">
                <a:solidFill>
                  <a:schemeClr val="bg1">
                    <a:lumMod val="75000"/>
                  </a:schemeClr>
                </a:solidFill>
              </a:rPr>
              <a:t>relating to time</a:t>
            </a:r>
            <a:r>
              <a:rPr lang="en-US" baseline="0" dirty="0" smtClean="0"/>
              <a:t>) sequence of flow variation.</a:t>
            </a:r>
          </a:p>
          <a:p>
            <a:endParaRPr lang="en-US" baseline="0" dirty="0" smtClean="0"/>
          </a:p>
          <a:p>
            <a:r>
              <a:rPr lang="en-US" baseline="0" dirty="0" err="1" smtClean="0"/>
              <a:t>Horwitz</a:t>
            </a:r>
            <a:r>
              <a:rPr lang="en-US" baseline="0" dirty="0" smtClean="0"/>
              <a:t>(1978) explained that streams which had lower variability showed increase in diversity of species. Floods and Droughts are the catastrophic events hypothesized to affect diversity patterns in streams. Since river volume will affect river warming, cooling, turbidity in the water, volume of food available from scouring or silting, </a:t>
            </a:r>
            <a:r>
              <a:rPr lang="en-US" baseline="0" dirty="0" err="1" smtClean="0"/>
              <a:t>etc</a:t>
            </a:r>
            <a:r>
              <a:rPr lang="en-US" baseline="0" dirty="0" smtClean="0"/>
              <a:t> discharge variations are relevant to major aspects of stream biology.</a:t>
            </a:r>
          </a:p>
          <a:p>
            <a:endParaRPr lang="en-US" baseline="0" dirty="0" smtClean="0"/>
          </a:p>
          <a:p>
            <a:r>
              <a:rPr lang="en-US" dirty="0" smtClean="0"/>
              <a:t>Range – Number</a:t>
            </a:r>
            <a:r>
              <a:rPr lang="en-US" baseline="0" dirty="0" smtClean="0"/>
              <a:t> of stations</a:t>
            </a:r>
          </a:p>
          <a:p>
            <a:r>
              <a:rPr lang="en-US" baseline="0" dirty="0" smtClean="0"/>
              <a:t>0-3	1394</a:t>
            </a:r>
          </a:p>
          <a:p>
            <a:r>
              <a:rPr lang="en-US" baseline="0" dirty="0" smtClean="0"/>
              <a:t>3-6	292</a:t>
            </a:r>
          </a:p>
          <a:p>
            <a:r>
              <a:rPr lang="en-US" baseline="0" dirty="0" smtClean="0"/>
              <a:t>6-12	112</a:t>
            </a:r>
          </a:p>
          <a:p>
            <a:r>
              <a:rPr lang="en-US" baseline="0" dirty="0" smtClean="0"/>
              <a:t>12-20	13</a:t>
            </a:r>
          </a:p>
          <a:p>
            <a:r>
              <a:rPr lang="en-US" baseline="0" dirty="0" smtClean="0"/>
              <a:t>20-40	5</a:t>
            </a:r>
          </a:p>
        </p:txBody>
      </p:sp>
      <p:sp>
        <p:nvSpPr>
          <p:cNvPr id="4" name="Slide Number Placeholder 3"/>
          <p:cNvSpPr>
            <a:spLocks noGrp="1"/>
          </p:cNvSpPr>
          <p:nvPr>
            <p:ph type="sldNum" sz="quarter" idx="10"/>
          </p:nvPr>
        </p:nvSpPr>
        <p:spPr/>
        <p:txBody>
          <a:bodyPr/>
          <a:lstStyle/>
          <a:p>
            <a:fld id="{EB802900-E685-4A14-A59A-3107D9940B87}" type="slidenum">
              <a:rPr lang="en-US" smtClean="0"/>
              <a:t>5</a:t>
            </a:fld>
            <a:endParaRPr lang="en-US"/>
          </a:p>
        </p:txBody>
      </p:sp>
    </p:spTree>
    <p:extLst>
      <p:ext uri="{BB962C8B-B14F-4D97-AF65-F5344CB8AC3E}">
        <p14:creationId xmlns:p14="http://schemas.microsoft.com/office/powerpoint/2010/main" val="2126408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t>
            </a:r>
            <a:r>
              <a:rPr lang="en-US" b="1" dirty="0" smtClean="0"/>
              <a:t>346</a:t>
            </a:r>
            <a:r>
              <a:rPr lang="en-US" baseline="0" dirty="0" smtClean="0"/>
              <a:t> stations for which the no of zero flow days per year is above 7. </a:t>
            </a:r>
          </a:p>
          <a:p>
            <a:r>
              <a:rPr lang="en-US" baseline="0" dirty="0" smtClean="0"/>
              <a:t>We can see that Central and South-Western part have a high number of zero flow days per year – 89 sites (above 120 days). </a:t>
            </a:r>
            <a:endParaRPr lang="en-US" dirty="0"/>
          </a:p>
        </p:txBody>
      </p:sp>
      <p:sp>
        <p:nvSpPr>
          <p:cNvPr id="4" name="Slide Number Placeholder 3"/>
          <p:cNvSpPr>
            <a:spLocks noGrp="1"/>
          </p:cNvSpPr>
          <p:nvPr>
            <p:ph type="sldNum" sz="quarter" idx="10"/>
          </p:nvPr>
        </p:nvSpPr>
        <p:spPr/>
        <p:txBody>
          <a:bodyPr/>
          <a:lstStyle/>
          <a:p>
            <a:fld id="{EB802900-E685-4A14-A59A-3107D9940B87}" type="slidenum">
              <a:rPr lang="en-US" smtClean="0"/>
              <a:t>6</a:t>
            </a:fld>
            <a:endParaRPr lang="en-US"/>
          </a:p>
        </p:txBody>
      </p:sp>
    </p:spTree>
    <p:extLst>
      <p:ext uri="{BB962C8B-B14F-4D97-AF65-F5344CB8AC3E}">
        <p14:creationId xmlns:p14="http://schemas.microsoft.com/office/powerpoint/2010/main" val="2364411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Predictability measures how predictable a stream is. </a:t>
            </a:r>
          </a:p>
          <a:p>
            <a:r>
              <a:rPr lang="en-US" baseline="0" dirty="0" smtClean="0"/>
              <a:t>Its value ranges from 0 to 1. </a:t>
            </a:r>
          </a:p>
          <a:p>
            <a:r>
              <a:rPr lang="en-US" baseline="0" dirty="0" smtClean="0"/>
              <a:t>The stream with predictability=1 is perfectly predictable.</a:t>
            </a:r>
          </a:p>
          <a:p>
            <a:endParaRPr lang="en-US" baseline="0" dirty="0" smtClean="0"/>
          </a:p>
          <a:p>
            <a:r>
              <a:rPr lang="en-US" baseline="0" dirty="0" smtClean="0"/>
              <a:t>The areas with high predictability (greater than 0.8) mostly coincides with the stations which have very high zero flow days. It makes sense as most of the streams with high zero flow days have highly predictable discharge at different times of the year. </a:t>
            </a:r>
          </a:p>
          <a:p>
            <a:endParaRPr lang="en-US" baseline="0" dirty="0" smtClean="0"/>
          </a:p>
          <a:p>
            <a:r>
              <a:rPr lang="en-US" baseline="0" dirty="0" smtClean="0"/>
              <a:t>Most of the Eastern US has a relatively lower predictability than the western parts.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B802900-E685-4A14-A59A-3107D9940B87}" type="slidenum">
              <a:rPr lang="en-US" smtClean="0"/>
              <a:t>7</a:t>
            </a:fld>
            <a:endParaRPr lang="en-US"/>
          </a:p>
        </p:txBody>
      </p:sp>
    </p:spTree>
    <p:extLst>
      <p:ext uri="{BB962C8B-B14F-4D97-AF65-F5344CB8AC3E}">
        <p14:creationId xmlns:p14="http://schemas.microsoft.com/office/powerpoint/2010/main" val="389082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Q1.67 is considered as High flow disturbance.</a:t>
            </a:r>
            <a:r>
              <a:rPr lang="en-US" baseline="0" dirty="0" smtClean="0"/>
              <a:t> </a:t>
            </a:r>
          </a:p>
          <a:p>
            <a:endParaRPr lang="en-US" baseline="0" dirty="0" smtClean="0"/>
          </a:p>
          <a:p>
            <a:r>
              <a:rPr lang="en-US" baseline="0" dirty="0" smtClean="0"/>
              <a:t>e.g. a 2-year flood has 0.5 probability of occurring in any given year.</a:t>
            </a:r>
          </a:p>
          <a:p>
            <a:endParaRPr lang="en-US" baseline="0" dirty="0" smtClean="0"/>
          </a:p>
          <a:p>
            <a:r>
              <a:rPr lang="en-US" baseline="0" dirty="0" smtClean="0"/>
              <a:t>A flow with a 1.67 year return interval is often recognized as ‘</a:t>
            </a:r>
            <a:r>
              <a:rPr lang="en-US" baseline="0" dirty="0" err="1" smtClean="0"/>
              <a:t>bankfull</a:t>
            </a:r>
            <a:r>
              <a:rPr lang="en-US" baseline="0" dirty="0" smtClean="0"/>
              <a:t>’, but may vary regionally and with climate. This discharge (according to Dunne and Leopold) corresponds to the discharge at which the channel maintenance is most effective. </a:t>
            </a:r>
            <a:r>
              <a:rPr lang="en-US" b="1" i="1" u="sng" baseline="0" dirty="0" smtClean="0"/>
              <a:t>This can be considered as an index of physical habitat disturbance in streams.</a:t>
            </a:r>
          </a:p>
          <a:p>
            <a:endParaRPr lang="en-US" b="1" i="1" u="sng" baseline="0" dirty="0" smtClean="0"/>
          </a:p>
          <a:p>
            <a:r>
              <a:rPr lang="en-US" b="0" i="0" u="none" baseline="0" dirty="0" smtClean="0"/>
              <a:t>We can see that there is a high flood duration on the Central Western part as well as around Florida.</a:t>
            </a:r>
          </a:p>
        </p:txBody>
      </p:sp>
      <p:sp>
        <p:nvSpPr>
          <p:cNvPr id="4" name="Slide Number Placeholder 3"/>
          <p:cNvSpPr>
            <a:spLocks noGrp="1"/>
          </p:cNvSpPr>
          <p:nvPr>
            <p:ph type="sldNum" sz="quarter" idx="10"/>
          </p:nvPr>
        </p:nvSpPr>
        <p:spPr/>
        <p:txBody>
          <a:bodyPr/>
          <a:lstStyle/>
          <a:p>
            <a:fld id="{EB802900-E685-4A14-A59A-3107D9940B87}" type="slidenum">
              <a:rPr lang="en-US" smtClean="0"/>
              <a:t>8</a:t>
            </a:fld>
            <a:endParaRPr lang="en-US"/>
          </a:p>
        </p:txBody>
      </p:sp>
    </p:spTree>
    <p:extLst>
      <p:ext uri="{BB962C8B-B14F-4D97-AF65-F5344CB8AC3E}">
        <p14:creationId xmlns:p14="http://schemas.microsoft.com/office/powerpoint/2010/main" val="3459069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Trends were calculated?</a:t>
            </a:r>
          </a:p>
          <a:p>
            <a:pPr marL="228600" indent="-228600">
              <a:buAutoNum type="arabicPeriod"/>
            </a:pPr>
            <a:r>
              <a:rPr lang="en-US" baseline="0" dirty="0" smtClean="0"/>
              <a:t>Annual Averages were calculated</a:t>
            </a:r>
          </a:p>
          <a:p>
            <a:pPr marL="228600" indent="-228600">
              <a:buAutoNum type="arabicPeriod"/>
            </a:pPr>
            <a:r>
              <a:rPr lang="en-US" baseline="0" dirty="0" smtClean="0"/>
              <a:t>Scale was eliminated by dividing the annual averages by average over all years. (</a:t>
            </a:r>
            <a:r>
              <a:rPr lang="en-US" baseline="0" dirty="0" err="1" smtClean="0"/>
              <a:t>Qstd</a:t>
            </a:r>
            <a:r>
              <a:rPr lang="en-US" baseline="0" dirty="0" smtClean="0"/>
              <a:t>)</a:t>
            </a:r>
          </a:p>
          <a:p>
            <a:pPr marL="228600" indent="-228600">
              <a:buAutoNum type="arabicPeriod"/>
            </a:pPr>
            <a:r>
              <a:rPr lang="en-US" baseline="0" dirty="0" smtClean="0"/>
              <a:t>A simple linear regression was carried out between </a:t>
            </a:r>
            <a:r>
              <a:rPr lang="en-US" baseline="0" dirty="0" err="1" smtClean="0"/>
              <a:t>Qstd</a:t>
            </a:r>
            <a:r>
              <a:rPr lang="en-US" baseline="0" dirty="0" smtClean="0"/>
              <a:t> and No of years.</a:t>
            </a:r>
          </a:p>
          <a:p>
            <a:pPr marL="457200" lvl="1" indent="0">
              <a:buNone/>
            </a:pPr>
            <a:r>
              <a:rPr lang="en-US" baseline="0" dirty="0" err="1" smtClean="0"/>
              <a:t>Qstd</a:t>
            </a:r>
            <a:r>
              <a:rPr lang="en-US" baseline="0" dirty="0" smtClean="0"/>
              <a:t> = a + b (Year)</a:t>
            </a:r>
          </a:p>
          <a:p>
            <a:pPr marL="457200" lvl="1" indent="0">
              <a:buNone/>
            </a:pPr>
            <a:endParaRPr lang="en-US" baseline="0" dirty="0" smtClean="0"/>
          </a:p>
          <a:p>
            <a:pPr marL="457200" lvl="1" indent="0">
              <a:buNone/>
            </a:pPr>
            <a:r>
              <a:rPr lang="en-US" baseline="0" dirty="0" smtClean="0"/>
              <a:t>b = Slope</a:t>
            </a:r>
          </a:p>
          <a:p>
            <a:pPr marL="457200" lvl="1" indent="0">
              <a:buNone/>
            </a:pPr>
            <a:endParaRPr lang="en-US" baseline="0" dirty="0" smtClean="0"/>
          </a:p>
          <a:p>
            <a:pPr marL="457200" lvl="1" indent="0">
              <a:buNone/>
            </a:pPr>
            <a:r>
              <a:rPr lang="en-US" baseline="0" dirty="0" smtClean="0"/>
              <a:t>The p-values were calculated to see if the trends were significant.</a:t>
            </a:r>
          </a:p>
          <a:p>
            <a:pPr marL="457200" lvl="1" indent="0">
              <a:buNone/>
            </a:pPr>
            <a:endParaRPr lang="en-US" baseline="0" dirty="0" smtClean="0"/>
          </a:p>
          <a:p>
            <a:pPr marL="457200" lvl="1" indent="0">
              <a:buNone/>
            </a:pPr>
            <a:r>
              <a:rPr lang="en-US" b="1" i="1" u="sng" baseline="0" dirty="0" smtClean="0"/>
              <a:t>Slope	</a:t>
            </a:r>
            <a:r>
              <a:rPr lang="en-US" b="0" i="1" u="none" baseline="0" dirty="0" smtClean="0"/>
              <a:t>	</a:t>
            </a:r>
            <a:r>
              <a:rPr lang="en-US" b="1" i="1" u="sng" baseline="0" dirty="0" smtClean="0"/>
              <a:t>No of Highly significant Stations</a:t>
            </a:r>
          </a:p>
          <a:p>
            <a:pPr marL="457200" lvl="1" indent="0">
              <a:buNone/>
            </a:pPr>
            <a:r>
              <a:rPr lang="en-US" baseline="0" dirty="0" smtClean="0"/>
              <a:t>&lt; -0.03	6 (5 of them are around Western Kansas)</a:t>
            </a:r>
          </a:p>
          <a:p>
            <a:pPr marL="457200" lvl="1" indent="0">
              <a:buNone/>
            </a:pPr>
            <a:r>
              <a:rPr lang="en-US" baseline="0" dirty="0" smtClean="0"/>
              <a:t>-0.03 to -0.005	22</a:t>
            </a:r>
          </a:p>
          <a:p>
            <a:pPr marL="457200" lvl="1" indent="0">
              <a:buNone/>
            </a:pPr>
            <a:r>
              <a:rPr lang="en-US" baseline="0" dirty="0" smtClean="0"/>
              <a:t>-0.005 to 0.005	17</a:t>
            </a:r>
          </a:p>
          <a:p>
            <a:pPr marL="457200" lvl="1" indent="0">
              <a:buNone/>
            </a:pPr>
            <a:r>
              <a:rPr lang="en-US" baseline="0" dirty="0" smtClean="0"/>
              <a:t>0.005 to 0.03	80 (More than 55 of them are in the Central-Northern part of US - Iowa and northern parts)</a:t>
            </a:r>
          </a:p>
          <a:p>
            <a:pPr marL="457200" lvl="1" indent="0">
              <a:buFont typeface="Wingdings"/>
              <a:buNone/>
            </a:pPr>
            <a:r>
              <a:rPr lang="en-US" baseline="0" dirty="0" smtClean="0"/>
              <a:t>&gt;0.03		14 ( 10 of them are in Eastern parts of South Dakota and North Dakota)</a:t>
            </a:r>
          </a:p>
          <a:p>
            <a:pPr marL="457200" lvl="1" indent="0">
              <a:buFont typeface="Wingdings"/>
              <a:buNone/>
            </a:pPr>
            <a:endParaRPr lang="en-US" baseline="0" dirty="0" smtClean="0"/>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1" i="1" u="sng" baseline="0" dirty="0" smtClean="0"/>
              <a:t>Slope	</a:t>
            </a:r>
            <a:r>
              <a:rPr lang="en-US" b="0" i="1" u="none" baseline="0" dirty="0" smtClean="0"/>
              <a:t>	</a:t>
            </a:r>
            <a:r>
              <a:rPr lang="en-US" b="1" i="1" u="sng" baseline="0" dirty="0" smtClean="0"/>
              <a:t>No of Significant Stations</a:t>
            </a:r>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0" i="0" u="none" baseline="0" dirty="0" smtClean="0"/>
              <a:t>&lt; -0.03	9 ( 5 of them are around Western Kansas)</a:t>
            </a:r>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0" i="0" u="none" baseline="0" dirty="0" smtClean="0"/>
              <a:t>-0.03 to -0.005	110 </a:t>
            </a:r>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0" i="0" u="none" baseline="0" dirty="0" smtClean="0"/>
              <a:t>-0.005 to 0.005	187</a:t>
            </a:r>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0" i="0" u="none" baseline="0" dirty="0" smtClean="0"/>
              <a:t>0.005 to 0.03	295 (More than 50 of them are in the Central-Northern part of US – Iowa and northern parts) </a:t>
            </a:r>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0" i="0" u="none" baseline="0" dirty="0" smtClean="0"/>
              <a:t>		       (More than 100 are on the eastern part of US from Vermont to northern Virginia)</a:t>
            </a:r>
          </a:p>
          <a:p>
            <a:pPr marL="457200" marR="0" lvl="1" indent="0" algn="l" defTabSz="914400" rtl="0" eaLnBrk="1" fontAlgn="auto" latinLnBrk="0" hangingPunct="1">
              <a:lnSpc>
                <a:spcPct val="100000"/>
              </a:lnSpc>
              <a:spcBef>
                <a:spcPts val="0"/>
              </a:spcBef>
              <a:spcAft>
                <a:spcPts val="0"/>
              </a:spcAft>
              <a:buClrTx/>
              <a:buSzTx/>
              <a:buFont typeface="Wingdings"/>
              <a:buNone/>
              <a:tabLst/>
              <a:defRPr/>
            </a:pPr>
            <a:endParaRPr lang="en-US" b="0" i="0" u="none" baseline="0" dirty="0" smtClean="0"/>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0" i="0" u="none" baseline="0" dirty="0" smtClean="0"/>
              <a:t>&gt;0.03		42   ( 8 are in Central-Northern part of US – Iowa and northern parts)</a:t>
            </a:r>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0" i="0" u="none" baseline="0" dirty="0" smtClean="0"/>
              <a:t>		      ( 14 are in North eastern parts of US )	</a:t>
            </a:r>
          </a:p>
          <a:p>
            <a:pPr marL="457200" marR="0" lvl="1" indent="0" algn="l" defTabSz="914400" rtl="0" eaLnBrk="1" fontAlgn="auto" latinLnBrk="0" hangingPunct="1">
              <a:lnSpc>
                <a:spcPct val="100000"/>
              </a:lnSpc>
              <a:spcBef>
                <a:spcPts val="0"/>
              </a:spcBef>
              <a:spcAft>
                <a:spcPts val="0"/>
              </a:spcAft>
              <a:buClrTx/>
              <a:buSzTx/>
              <a:buFont typeface="Wingdings"/>
              <a:buNone/>
              <a:tabLst/>
              <a:defRPr/>
            </a:pPr>
            <a:r>
              <a:rPr lang="en-US" b="0" i="0" u="none" baseline="0" dirty="0" smtClean="0"/>
              <a:t>	</a:t>
            </a:r>
          </a:p>
          <a:p>
            <a:pPr marL="457200" lvl="1" indent="0">
              <a:buFont typeface="Wingdings"/>
              <a:buNone/>
            </a:pPr>
            <a:endParaRPr lang="en-US" baseline="0" dirty="0" smtClean="0"/>
          </a:p>
          <a:p>
            <a:pPr marL="457200" lvl="1" indent="0">
              <a:buFont typeface="Wingdings"/>
              <a:buNone/>
            </a:pPr>
            <a:endParaRPr lang="en-US" baseline="0" dirty="0" smtClean="0"/>
          </a:p>
          <a:p>
            <a:pPr marL="457200" lvl="1" indent="0">
              <a:buFont typeface="Wingdings"/>
              <a:buNone/>
            </a:pPr>
            <a:endParaRPr lang="en-US" baseline="0" dirty="0" smtClean="0"/>
          </a:p>
          <a:p>
            <a:pPr marL="457200" lvl="1" indent="0">
              <a:buFont typeface="Wingdings"/>
              <a:buNone/>
            </a:pPr>
            <a:endParaRPr lang="en-US" baseline="0" dirty="0" smtClean="0"/>
          </a:p>
          <a:p>
            <a:pPr marL="457200" lvl="1" indent="0">
              <a:buNone/>
            </a:pPr>
            <a:endParaRPr lang="en-US" baseline="0" dirty="0" smtClean="0"/>
          </a:p>
          <a:p>
            <a:pPr marL="457200" lvl="1" indent="0">
              <a:buNone/>
            </a:pPr>
            <a:endParaRPr lang="en-US" baseline="0" dirty="0" smtClean="0"/>
          </a:p>
          <a:p>
            <a:pPr marL="457200" lvl="1" indent="0">
              <a:buNone/>
            </a:pPr>
            <a:endParaRPr lang="en-US" baseline="0" dirty="0" smtClean="0"/>
          </a:p>
        </p:txBody>
      </p:sp>
      <p:sp>
        <p:nvSpPr>
          <p:cNvPr id="4" name="Slide Number Placeholder 3"/>
          <p:cNvSpPr>
            <a:spLocks noGrp="1"/>
          </p:cNvSpPr>
          <p:nvPr>
            <p:ph type="sldNum" sz="quarter" idx="10"/>
          </p:nvPr>
        </p:nvSpPr>
        <p:spPr/>
        <p:txBody>
          <a:bodyPr/>
          <a:lstStyle/>
          <a:p>
            <a:fld id="{EB802900-E685-4A14-A59A-3107D9940B87}" type="slidenum">
              <a:rPr lang="en-US" smtClean="0"/>
              <a:t>9</a:t>
            </a:fld>
            <a:endParaRPr lang="en-US"/>
          </a:p>
        </p:txBody>
      </p:sp>
    </p:spTree>
    <p:extLst>
      <p:ext uri="{BB962C8B-B14F-4D97-AF65-F5344CB8AC3E}">
        <p14:creationId xmlns:p14="http://schemas.microsoft.com/office/powerpoint/2010/main" val="1144741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a:t>
            </a:r>
            <a:r>
              <a:rPr lang="en-US" b="1" dirty="0" smtClean="0"/>
              <a:t>130</a:t>
            </a:r>
            <a:r>
              <a:rPr lang="en-US" dirty="0" smtClean="0"/>
              <a:t> </a:t>
            </a:r>
            <a:r>
              <a:rPr lang="en-US" i="1" dirty="0" smtClean="0"/>
              <a:t>non-significant</a:t>
            </a:r>
            <a:r>
              <a:rPr lang="en-US" dirty="0" smtClean="0"/>
              <a:t> stations shows increasing trend in 50%</a:t>
            </a:r>
            <a:r>
              <a:rPr lang="en-US" baseline="0" dirty="0" smtClean="0"/>
              <a:t> timing of Flow.</a:t>
            </a:r>
          </a:p>
          <a:p>
            <a:endParaRPr lang="en-US" baseline="0" dirty="0" smtClean="0"/>
          </a:p>
          <a:p>
            <a:r>
              <a:rPr lang="en-US" baseline="0" dirty="0" smtClean="0"/>
              <a:t>Although no specific patterns exists at a specific region, we can clearly see that the timing of 50% flow is decreasing. </a:t>
            </a:r>
          </a:p>
          <a:p>
            <a:endParaRPr lang="en-US" baseline="0" dirty="0" smtClean="0"/>
          </a:p>
          <a:p>
            <a:r>
              <a:rPr lang="en-US" baseline="0" dirty="0" smtClean="0"/>
              <a:t>There are total of </a:t>
            </a:r>
            <a:r>
              <a:rPr lang="en-US" b="1" baseline="0" dirty="0" smtClean="0"/>
              <a:t>32</a:t>
            </a:r>
            <a:r>
              <a:rPr lang="en-US" baseline="0" dirty="0" smtClean="0"/>
              <a:t> Highly significant (</a:t>
            </a:r>
            <a:r>
              <a:rPr lang="en-US" u="sng" baseline="0" dirty="0" smtClean="0"/>
              <a:t>p-values less than 0.001</a:t>
            </a:r>
            <a:r>
              <a:rPr lang="en-US" baseline="0" dirty="0" smtClean="0"/>
              <a:t>) and </a:t>
            </a:r>
            <a:r>
              <a:rPr lang="en-US" b="1" baseline="0" dirty="0" smtClean="0"/>
              <a:t>1055</a:t>
            </a:r>
            <a:r>
              <a:rPr lang="en-US" baseline="0" dirty="0" smtClean="0"/>
              <a:t> Significant Stations (</a:t>
            </a:r>
            <a:r>
              <a:rPr lang="en-US" u="sng" baseline="0" dirty="0" smtClean="0"/>
              <a:t>p-values between 0.001 and 0.1</a:t>
            </a:r>
            <a:r>
              <a:rPr lang="en-US" baseline="0" dirty="0" smtClean="0"/>
              <a:t>) which shows decrease in the 50% timing of Flow.</a:t>
            </a:r>
          </a:p>
          <a:p>
            <a:endParaRPr lang="en-US" baseline="0" dirty="0" smtClean="0"/>
          </a:p>
          <a:p>
            <a:r>
              <a:rPr lang="en-US" baseline="0" dirty="0" smtClean="0"/>
              <a:t>Red :- There are </a:t>
            </a:r>
            <a:r>
              <a:rPr lang="en-US" b="1" baseline="0" dirty="0" smtClean="0"/>
              <a:t>138 </a:t>
            </a:r>
            <a:r>
              <a:rPr lang="en-US" b="0" baseline="0" dirty="0" smtClean="0"/>
              <a:t>sites for which the T50 is getting earlier by more than 2 days per year.</a:t>
            </a:r>
          </a:p>
          <a:p>
            <a:endParaRPr lang="en-US" b="1" baseline="0" dirty="0" smtClean="0"/>
          </a:p>
        </p:txBody>
      </p:sp>
      <p:sp>
        <p:nvSpPr>
          <p:cNvPr id="4" name="Slide Number Placeholder 3"/>
          <p:cNvSpPr>
            <a:spLocks noGrp="1"/>
          </p:cNvSpPr>
          <p:nvPr>
            <p:ph type="sldNum" sz="quarter" idx="10"/>
          </p:nvPr>
        </p:nvSpPr>
        <p:spPr/>
        <p:txBody>
          <a:bodyPr/>
          <a:lstStyle/>
          <a:p>
            <a:fld id="{EB802900-E685-4A14-A59A-3107D9940B87}" type="slidenum">
              <a:rPr lang="en-US" smtClean="0"/>
              <a:t>10</a:t>
            </a:fld>
            <a:endParaRPr lang="en-US"/>
          </a:p>
        </p:txBody>
      </p:sp>
    </p:spTree>
    <p:extLst>
      <p:ext uri="{BB962C8B-B14F-4D97-AF65-F5344CB8AC3E}">
        <p14:creationId xmlns:p14="http://schemas.microsoft.com/office/powerpoint/2010/main" val="650243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52C29FF-AFF8-4489-A1AA-FFDA4C450E43}" type="datetimeFigureOut">
              <a:rPr lang="en-US" smtClean="0"/>
              <a:t>11/29/2010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139BCC9-1A63-4F68-ADFA-1BBEAD5C99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2C29FF-AFF8-4489-A1AA-FFDA4C450E43}" type="datetimeFigureOut">
              <a:rPr lang="en-US" smtClean="0"/>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9BCC9-1A63-4F68-ADFA-1BBEAD5C99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2C29FF-AFF8-4489-A1AA-FFDA4C450E43}" type="datetimeFigureOut">
              <a:rPr lang="en-US" smtClean="0"/>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9BCC9-1A63-4F68-ADFA-1BBEAD5C99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52C29FF-AFF8-4489-A1AA-FFDA4C450E43}" type="datetimeFigureOut">
              <a:rPr lang="en-US" smtClean="0"/>
              <a:t>11/29/2010</a:t>
            </a:fld>
            <a:endParaRPr lang="en-US"/>
          </a:p>
        </p:txBody>
      </p:sp>
      <p:sp>
        <p:nvSpPr>
          <p:cNvPr id="9" name="Slide Number Placeholder 8"/>
          <p:cNvSpPr>
            <a:spLocks noGrp="1"/>
          </p:cNvSpPr>
          <p:nvPr>
            <p:ph type="sldNum" sz="quarter" idx="15"/>
          </p:nvPr>
        </p:nvSpPr>
        <p:spPr/>
        <p:txBody>
          <a:bodyPr rtlCol="0"/>
          <a:lstStyle/>
          <a:p>
            <a:fld id="{1139BCC9-1A63-4F68-ADFA-1BBEAD5C9959}"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52C29FF-AFF8-4489-A1AA-FFDA4C450E43}" type="datetimeFigureOut">
              <a:rPr lang="en-US" smtClean="0"/>
              <a:t>11/29/2010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139BCC9-1A63-4F68-ADFA-1BBEAD5C995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2C29FF-AFF8-4489-A1AA-FFDA4C450E43}" type="datetimeFigureOut">
              <a:rPr lang="en-US" smtClean="0"/>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9BCC9-1A63-4F68-ADFA-1BBEAD5C9959}"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52C29FF-AFF8-4489-A1AA-FFDA4C450E43}" type="datetimeFigureOut">
              <a:rPr lang="en-US" smtClean="0"/>
              <a:t>11/29/2010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9BCC9-1A63-4F68-ADFA-1BBEAD5C9959}"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52C29FF-AFF8-4489-A1AA-FFDA4C450E43}" type="datetimeFigureOut">
              <a:rPr lang="en-US" smtClean="0"/>
              <a:t>11/29/2010</a:t>
            </a:fld>
            <a:endParaRPr lang="en-US"/>
          </a:p>
        </p:txBody>
      </p:sp>
      <p:sp>
        <p:nvSpPr>
          <p:cNvPr id="7" name="Slide Number Placeholder 6"/>
          <p:cNvSpPr>
            <a:spLocks noGrp="1"/>
          </p:cNvSpPr>
          <p:nvPr>
            <p:ph type="sldNum" sz="quarter" idx="11"/>
          </p:nvPr>
        </p:nvSpPr>
        <p:spPr/>
        <p:txBody>
          <a:bodyPr rtlCol="0"/>
          <a:lstStyle/>
          <a:p>
            <a:fld id="{1139BCC9-1A63-4F68-ADFA-1BBEAD5C9959}"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C29FF-AFF8-4489-A1AA-FFDA4C450E43}" type="datetimeFigureOut">
              <a:rPr lang="en-US" smtClean="0"/>
              <a:t>11/29/2010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9BCC9-1A63-4F68-ADFA-1BBEAD5C99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52C29FF-AFF8-4489-A1AA-FFDA4C450E43}" type="datetimeFigureOut">
              <a:rPr lang="en-US" smtClean="0"/>
              <a:t>11/29/2010</a:t>
            </a:fld>
            <a:endParaRPr lang="en-US"/>
          </a:p>
        </p:txBody>
      </p:sp>
      <p:sp>
        <p:nvSpPr>
          <p:cNvPr id="22" name="Slide Number Placeholder 21"/>
          <p:cNvSpPr>
            <a:spLocks noGrp="1"/>
          </p:cNvSpPr>
          <p:nvPr>
            <p:ph type="sldNum" sz="quarter" idx="15"/>
          </p:nvPr>
        </p:nvSpPr>
        <p:spPr/>
        <p:txBody>
          <a:bodyPr rtlCol="0"/>
          <a:lstStyle/>
          <a:p>
            <a:fld id="{1139BCC9-1A63-4F68-ADFA-1BBEAD5C9959}"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52C29FF-AFF8-4489-A1AA-FFDA4C450E43}" type="datetimeFigureOut">
              <a:rPr lang="en-US" smtClean="0"/>
              <a:t>11/29/2010</a:t>
            </a:fld>
            <a:endParaRPr lang="en-US"/>
          </a:p>
        </p:txBody>
      </p:sp>
      <p:sp>
        <p:nvSpPr>
          <p:cNvPr id="18" name="Slide Number Placeholder 17"/>
          <p:cNvSpPr>
            <a:spLocks noGrp="1"/>
          </p:cNvSpPr>
          <p:nvPr>
            <p:ph type="sldNum" sz="quarter" idx="11"/>
          </p:nvPr>
        </p:nvSpPr>
        <p:spPr/>
        <p:txBody>
          <a:bodyPr rtlCol="0"/>
          <a:lstStyle/>
          <a:p>
            <a:fld id="{1139BCC9-1A63-4F68-ADFA-1BBEAD5C9959}"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52C29FF-AFF8-4489-A1AA-FFDA4C450E43}" type="datetimeFigureOut">
              <a:rPr lang="en-US" smtClean="0"/>
              <a:t>11/29/2010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139BCC9-1A63-4F68-ADFA-1BBEAD5C99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57400" y="76200"/>
            <a:ext cx="6858000" cy="2133600"/>
          </a:xfrm>
          <a:prstGeom prst="rect">
            <a:avLst/>
          </a:prstGeom>
        </p:spPr>
        <p:txBody>
          <a:bodyPr vert="horz" anchor="b">
            <a:norm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just"/>
            <a:r>
              <a:rPr lang="en-US" smtClean="0"/>
              <a:t>Examining Patterns and Trends in Streamflow variables used in Stream Ecology across the US</a:t>
            </a:r>
            <a:endParaRPr lang="en-US" dirty="0"/>
          </a:p>
        </p:txBody>
      </p:sp>
      <p:sp>
        <p:nvSpPr>
          <p:cNvPr id="5" name="Subtitle 2"/>
          <p:cNvSpPr>
            <a:spLocks noGrp="1"/>
          </p:cNvSpPr>
          <p:nvPr>
            <p:ph type="subTitle" idx="1"/>
          </p:nvPr>
        </p:nvSpPr>
        <p:spPr>
          <a:xfrm>
            <a:off x="1828800" y="3200400"/>
            <a:ext cx="5181600" cy="1143000"/>
          </a:xfrm>
        </p:spPr>
        <p:txBody>
          <a:bodyPr>
            <a:normAutofit/>
          </a:bodyPr>
          <a:lstStyle/>
          <a:p>
            <a:r>
              <a:rPr lang="en-US" dirty="0" smtClean="0"/>
              <a:t>GIS in Water Resources</a:t>
            </a:r>
          </a:p>
          <a:p>
            <a:r>
              <a:rPr lang="en-US" dirty="0" smtClean="0"/>
              <a:t>CEE 6440</a:t>
            </a:r>
          </a:p>
          <a:p>
            <a:r>
              <a:rPr lang="en-US" dirty="0" smtClean="0"/>
              <a:t>Term Project</a:t>
            </a:r>
            <a:endParaRPr lang="en-US" dirty="0"/>
          </a:p>
        </p:txBody>
      </p:sp>
      <p:sp>
        <p:nvSpPr>
          <p:cNvPr id="6" name="Title 1"/>
          <p:cNvSpPr txBox="1">
            <a:spLocks/>
          </p:cNvSpPr>
          <p:nvPr/>
        </p:nvSpPr>
        <p:spPr>
          <a:xfrm>
            <a:off x="6248400" y="5867400"/>
            <a:ext cx="2362200" cy="457200"/>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Sulochan</a:t>
            </a:r>
            <a:r>
              <a:rPr lang="en-US" dirty="0" smtClean="0"/>
              <a:t> </a:t>
            </a:r>
            <a:r>
              <a:rPr lang="en-US" dirty="0" err="1" smtClean="0"/>
              <a:t>Dhungel</a:t>
            </a:r>
            <a:endParaRPr lang="en-US" dirty="0"/>
          </a:p>
        </p:txBody>
      </p:sp>
    </p:spTree>
    <p:extLst>
      <p:ext uri="{BB962C8B-B14F-4D97-AF65-F5344CB8AC3E}">
        <p14:creationId xmlns:p14="http://schemas.microsoft.com/office/powerpoint/2010/main" val="201377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4920268"/>
            <a:ext cx="2939384" cy="1785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7467600" cy="563562"/>
          </a:xfrm>
        </p:spPr>
        <p:txBody>
          <a:bodyPr/>
          <a:lstStyle/>
          <a:p>
            <a:r>
              <a:rPr lang="en-US" dirty="0" smtClean="0"/>
              <a:t>50% timing of Flow</a:t>
            </a:r>
            <a:endParaRPr lang="en-US"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399" y="762000"/>
            <a:ext cx="8575605"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5269468"/>
            <a:ext cx="2563522" cy="369332"/>
          </a:xfrm>
          <a:prstGeom prst="rect">
            <a:avLst/>
          </a:prstGeom>
          <a:noFill/>
        </p:spPr>
        <p:txBody>
          <a:bodyPr wrap="none" rtlCol="0">
            <a:spAutoFit/>
          </a:bodyPr>
          <a:lstStyle/>
          <a:p>
            <a:r>
              <a:rPr lang="en-US" dirty="0" smtClean="0"/>
              <a:t>T50 is getting earlier !</a:t>
            </a:r>
            <a:endParaRPr lang="en-US" dirty="0"/>
          </a:p>
        </p:txBody>
      </p:sp>
    </p:spTree>
    <p:extLst>
      <p:ext uri="{BB962C8B-B14F-4D97-AF65-F5344CB8AC3E}">
        <p14:creationId xmlns:p14="http://schemas.microsoft.com/office/powerpoint/2010/main" val="3686433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467600" cy="685800"/>
          </a:xfrm>
        </p:spPr>
        <p:txBody>
          <a:bodyPr/>
          <a:lstStyle/>
          <a:p>
            <a:r>
              <a:rPr lang="en-US" dirty="0" smtClean="0"/>
              <a:t>Conclusions</a:t>
            </a:r>
            <a:endParaRPr lang="en-US" dirty="0"/>
          </a:p>
        </p:txBody>
      </p:sp>
      <p:sp>
        <p:nvSpPr>
          <p:cNvPr id="4" name="Content Placeholder 3"/>
          <p:cNvSpPr>
            <a:spLocks noGrp="1"/>
          </p:cNvSpPr>
          <p:nvPr>
            <p:ph sz="quarter" idx="1"/>
          </p:nvPr>
        </p:nvSpPr>
        <p:spPr>
          <a:xfrm>
            <a:off x="304800" y="685800"/>
            <a:ext cx="8382000" cy="5867400"/>
          </a:xfrm>
        </p:spPr>
        <p:txBody>
          <a:bodyPr/>
          <a:lstStyle/>
          <a:p>
            <a:r>
              <a:rPr lang="en-US" dirty="0" smtClean="0"/>
              <a:t>We can see some spatial patterns in some variables:</a:t>
            </a:r>
          </a:p>
          <a:p>
            <a:pPr lvl="1"/>
            <a:r>
              <a:rPr lang="en-US" dirty="0" smtClean="0"/>
              <a:t>High BFI on Central Northern, Mid Western as well as the North Western part of US.</a:t>
            </a:r>
          </a:p>
          <a:p>
            <a:pPr lvl="1"/>
            <a:r>
              <a:rPr lang="en-US" dirty="0" smtClean="0"/>
              <a:t>Coefficient of Variation of Daily Flows is relatively high on the Central and South Western US where Zero Flow Days are also higher.</a:t>
            </a:r>
          </a:p>
          <a:p>
            <a:pPr lvl="1"/>
            <a:r>
              <a:rPr lang="en-US" dirty="0" smtClean="0"/>
              <a:t>The predictability is relatively higher on the Western US than the Eastern Part.</a:t>
            </a:r>
          </a:p>
          <a:p>
            <a:pPr lvl="1"/>
            <a:r>
              <a:rPr lang="en-US" dirty="0" smtClean="0"/>
              <a:t>The Flood Durations is relatively high on the South Eastern coasts and in the Mid Western US.</a:t>
            </a:r>
            <a:endParaRPr lang="en-US" dirty="0"/>
          </a:p>
          <a:p>
            <a:r>
              <a:rPr lang="en-US" dirty="0" smtClean="0"/>
              <a:t>Some Trends are also seen in some of the variables:</a:t>
            </a:r>
          </a:p>
          <a:p>
            <a:pPr lvl="1"/>
            <a:r>
              <a:rPr lang="en-US" dirty="0" smtClean="0"/>
              <a:t>Daily discharge values are in increasing trend in the Central Northern US.</a:t>
            </a:r>
          </a:p>
          <a:p>
            <a:pPr lvl="1"/>
            <a:r>
              <a:rPr lang="en-US" dirty="0" smtClean="0"/>
              <a:t>The Timing of 50% flow has also an increasing trend across the entire US.</a:t>
            </a:r>
          </a:p>
        </p:txBody>
      </p:sp>
    </p:spTree>
    <p:extLst>
      <p:ext uri="{BB962C8B-B14F-4D97-AF65-F5344CB8AC3E}">
        <p14:creationId xmlns:p14="http://schemas.microsoft.com/office/powerpoint/2010/main" val="95909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fade">
                                      <p:cBhvr>
                                        <p:cTn id="36" dur="500"/>
                                        <p:tgtEl>
                                          <p:spTgt spid="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fade">
                                      <p:cBhvr>
                                        <p:cTn id="4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Future Work</a:t>
            </a:r>
            <a:endParaRPr lang="en-US" dirty="0"/>
          </a:p>
        </p:txBody>
      </p:sp>
      <p:sp>
        <p:nvSpPr>
          <p:cNvPr id="3" name="Content Placeholder 2"/>
          <p:cNvSpPr>
            <a:spLocks noGrp="1"/>
          </p:cNvSpPr>
          <p:nvPr>
            <p:ph sz="quarter" idx="1"/>
          </p:nvPr>
        </p:nvSpPr>
        <p:spPr>
          <a:xfrm>
            <a:off x="457200" y="1066800"/>
            <a:ext cx="7467600" cy="5407152"/>
          </a:xfrm>
        </p:spPr>
        <p:txBody>
          <a:bodyPr/>
          <a:lstStyle/>
          <a:p>
            <a:r>
              <a:rPr lang="en-US" dirty="0" smtClean="0"/>
              <a:t>Will be examining how the patterns and trends are related to </a:t>
            </a:r>
          </a:p>
          <a:p>
            <a:pPr lvl="1"/>
            <a:r>
              <a:rPr lang="en-US" dirty="0" smtClean="0"/>
              <a:t>Climate </a:t>
            </a:r>
          </a:p>
          <a:p>
            <a:pPr lvl="1"/>
            <a:r>
              <a:rPr lang="en-US" dirty="0" smtClean="0"/>
              <a:t>Geology</a:t>
            </a:r>
          </a:p>
          <a:p>
            <a:pPr lvl="1"/>
            <a:r>
              <a:rPr lang="en-US" dirty="0" smtClean="0"/>
              <a:t>Geography</a:t>
            </a:r>
          </a:p>
          <a:p>
            <a:pPr lvl="1"/>
            <a:r>
              <a:rPr lang="en-US" dirty="0" smtClean="0"/>
              <a:t>Land Use / Land Cover</a:t>
            </a:r>
          </a:p>
          <a:p>
            <a:r>
              <a:rPr lang="en-US" dirty="0" smtClean="0"/>
              <a:t> Will be examining connections to stream macro invertebrates</a:t>
            </a:r>
          </a:p>
          <a:p>
            <a:pPr marL="0" indent="0">
              <a:buNone/>
            </a:pPr>
            <a:endParaRPr lang="en-US" dirty="0"/>
          </a:p>
        </p:txBody>
      </p:sp>
    </p:spTree>
    <p:extLst>
      <p:ext uri="{BB962C8B-B14F-4D97-AF65-F5344CB8AC3E}">
        <p14:creationId xmlns:p14="http://schemas.microsoft.com/office/powerpoint/2010/main" val="996780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373562"/>
          </a:xfrm>
        </p:spPr>
        <p:txBody>
          <a:bodyPr>
            <a:normAutofit/>
          </a:bodyPr>
          <a:lstStyle/>
          <a:p>
            <a:r>
              <a:rPr lang="en-US" sz="8800" dirty="0" smtClean="0"/>
              <a:t>Questions?</a:t>
            </a:r>
            <a:endParaRPr lang="en-US" sz="8800" dirty="0"/>
          </a:p>
        </p:txBody>
      </p:sp>
    </p:spTree>
    <p:extLst>
      <p:ext uri="{BB962C8B-B14F-4D97-AF65-F5344CB8AC3E}">
        <p14:creationId xmlns:p14="http://schemas.microsoft.com/office/powerpoint/2010/main" val="2530167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Time Series Data for 8134000</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66801"/>
            <a:ext cx="4851831"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4038599"/>
            <a:ext cx="2883257" cy="224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a:off x="5791200" y="3200399"/>
            <a:ext cx="377911"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838200" y="5486400"/>
            <a:ext cx="4191000" cy="6858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Coeff</a:t>
            </a:r>
            <a:r>
              <a:rPr lang="en-US" dirty="0" smtClean="0"/>
              <a:t> of Variation = 22.629</a:t>
            </a:r>
            <a:endParaRPr lang="en-US" dirty="0"/>
          </a:p>
        </p:txBody>
      </p:sp>
    </p:spTree>
    <p:extLst>
      <p:ext uri="{BB962C8B-B14F-4D97-AF65-F5344CB8AC3E}">
        <p14:creationId xmlns:p14="http://schemas.microsoft.com/office/powerpoint/2010/main" val="4146516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Time Series Data for 8086150</a:t>
            </a:r>
            <a:endParaRPr lang="en-US" dirty="0"/>
          </a:p>
        </p:txBody>
      </p:sp>
      <p:sp>
        <p:nvSpPr>
          <p:cNvPr id="14" name="Title 1"/>
          <p:cNvSpPr txBox="1">
            <a:spLocks/>
          </p:cNvSpPr>
          <p:nvPr/>
        </p:nvSpPr>
        <p:spPr>
          <a:xfrm>
            <a:off x="838200" y="5486400"/>
            <a:ext cx="4191000" cy="6858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Coeff</a:t>
            </a:r>
            <a:r>
              <a:rPr lang="en-US" dirty="0" smtClean="0"/>
              <a:t> of Variation = 23.128</a:t>
            </a:r>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45676" y="3886200"/>
            <a:ext cx="2971800" cy="2408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a:off x="5779873" y="3200400"/>
            <a:ext cx="6858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7617"/>
            <a:ext cx="4495800" cy="3459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2102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Time Series Data for 8202700</a:t>
            </a:r>
            <a:endParaRPr lang="en-US" dirty="0"/>
          </a:p>
        </p:txBody>
      </p:sp>
      <p:sp>
        <p:nvSpPr>
          <p:cNvPr id="14" name="Title 1"/>
          <p:cNvSpPr txBox="1">
            <a:spLocks/>
          </p:cNvSpPr>
          <p:nvPr/>
        </p:nvSpPr>
        <p:spPr>
          <a:xfrm>
            <a:off x="838200" y="5486400"/>
            <a:ext cx="4191000" cy="6858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Coeff</a:t>
            </a:r>
            <a:r>
              <a:rPr lang="en-US" dirty="0" smtClean="0"/>
              <a:t> of Variation = 24.334</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66800"/>
            <a:ext cx="4343400" cy="3342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886200"/>
            <a:ext cx="3112190" cy="2566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a:off x="5715000" y="3200400"/>
            <a:ext cx="870295" cy="2286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911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Time Series Data for 6776500</a:t>
            </a:r>
            <a:endParaRPr lang="en-US" dirty="0"/>
          </a:p>
        </p:txBody>
      </p:sp>
      <p:sp>
        <p:nvSpPr>
          <p:cNvPr id="14" name="Title 1"/>
          <p:cNvSpPr txBox="1">
            <a:spLocks/>
          </p:cNvSpPr>
          <p:nvPr/>
        </p:nvSpPr>
        <p:spPr>
          <a:xfrm>
            <a:off x="228600" y="5486400"/>
            <a:ext cx="4191000" cy="6858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Coeff</a:t>
            </a:r>
            <a:r>
              <a:rPr lang="en-US" dirty="0" smtClean="0"/>
              <a:t> of Variation = 0.109</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4554779"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175" r="5146"/>
          <a:stretch/>
        </p:blipFill>
        <p:spPr bwMode="auto">
          <a:xfrm>
            <a:off x="4234249" y="4419600"/>
            <a:ext cx="4300151" cy="1696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a:off x="5454305" y="2819400"/>
            <a:ext cx="870295" cy="2286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811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of Period of Record</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850" y="2062163"/>
            <a:ext cx="6172200" cy="273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3719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3600" dirty="0" smtClean="0"/>
              <a:t>What Streamflow variables are important to Stream Ecosystem ?</a:t>
            </a:r>
            <a:endParaRPr lang="en-US" sz="3600" dirty="0"/>
          </a:p>
        </p:txBody>
      </p:sp>
      <p:sp>
        <p:nvSpPr>
          <p:cNvPr id="6" name="Content Placeholder 2"/>
          <p:cNvSpPr txBox="1">
            <a:spLocks/>
          </p:cNvSpPr>
          <p:nvPr/>
        </p:nvSpPr>
        <p:spPr>
          <a:xfrm>
            <a:off x="284860" y="1752601"/>
            <a:ext cx="4114800" cy="3505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457200" indent="-457200">
              <a:buFont typeface="+mj-lt"/>
              <a:buAutoNum type="arabicPeriod"/>
            </a:pPr>
            <a:r>
              <a:rPr lang="en-US" sz="1800" dirty="0" smtClean="0">
                <a:solidFill>
                  <a:srgbClr val="FF0000"/>
                </a:solidFill>
              </a:rPr>
              <a:t>Base Flow Index</a:t>
            </a:r>
          </a:p>
          <a:p>
            <a:pPr marL="457200" indent="-457200">
              <a:buFont typeface="+mj-lt"/>
              <a:buAutoNum type="arabicPeriod"/>
            </a:pPr>
            <a:r>
              <a:rPr lang="en-US" sz="1800" dirty="0" smtClean="0">
                <a:solidFill>
                  <a:srgbClr val="FF0000"/>
                </a:solidFill>
              </a:rPr>
              <a:t>Coefficient of Variation of Daily Flows</a:t>
            </a:r>
          </a:p>
          <a:p>
            <a:pPr marL="457200" indent="-457200">
              <a:buFont typeface="+mj-lt"/>
              <a:buAutoNum type="arabicPeriod"/>
            </a:pPr>
            <a:r>
              <a:rPr lang="en-US" sz="1800" dirty="0" smtClean="0"/>
              <a:t>Mean Daily Discharge</a:t>
            </a:r>
          </a:p>
          <a:p>
            <a:pPr marL="457200" indent="-457200">
              <a:buFont typeface="+mj-lt"/>
              <a:buAutoNum type="arabicPeriod"/>
            </a:pPr>
            <a:r>
              <a:rPr lang="en-US" sz="1800" dirty="0" smtClean="0">
                <a:solidFill>
                  <a:srgbClr val="7030A0"/>
                </a:solidFill>
              </a:rPr>
              <a:t>Zero Flow Days</a:t>
            </a:r>
          </a:p>
          <a:p>
            <a:pPr marL="457200" indent="-457200">
              <a:buFont typeface="+mj-lt"/>
              <a:buAutoNum type="arabicPeriod"/>
            </a:pPr>
            <a:r>
              <a:rPr lang="en-US" sz="1800" dirty="0" smtClean="0">
                <a:solidFill>
                  <a:srgbClr val="7030A0"/>
                </a:solidFill>
              </a:rPr>
              <a:t>Daily flow with a 1.67 year recurrence </a:t>
            </a:r>
            <a:r>
              <a:rPr lang="en-US" sz="1800" dirty="0" smtClean="0">
                <a:solidFill>
                  <a:srgbClr val="7030A0"/>
                </a:solidFill>
              </a:rPr>
              <a:t>interval (Q1.67)</a:t>
            </a:r>
            <a:endParaRPr lang="en-US" sz="1800" dirty="0" smtClean="0">
              <a:solidFill>
                <a:srgbClr val="7030A0"/>
              </a:solidFill>
            </a:endParaRPr>
          </a:p>
          <a:p>
            <a:pPr marL="457200" indent="-457200">
              <a:buFont typeface="+mj-lt"/>
              <a:buAutoNum type="arabicPeriod"/>
            </a:pPr>
            <a:r>
              <a:rPr lang="en-US" sz="1800" dirty="0" smtClean="0">
                <a:solidFill>
                  <a:srgbClr val="7030A0"/>
                </a:solidFill>
              </a:rPr>
              <a:t>Flood Duration</a:t>
            </a:r>
          </a:p>
          <a:p>
            <a:pPr marL="457200" indent="-457200">
              <a:buFont typeface="+mj-lt"/>
              <a:buAutoNum type="arabicPeriod"/>
            </a:pPr>
            <a:r>
              <a:rPr lang="en-US" sz="1800" dirty="0" smtClean="0">
                <a:solidFill>
                  <a:srgbClr val="FF0000"/>
                </a:solidFill>
              </a:rPr>
              <a:t>Colwell’s Index of Predictability</a:t>
            </a:r>
          </a:p>
          <a:p>
            <a:pPr marL="457200" indent="-457200">
              <a:buFont typeface="+mj-lt"/>
              <a:buAutoNum type="arabicPeriod"/>
            </a:pPr>
            <a:r>
              <a:rPr lang="en-US" sz="1800" dirty="0" smtClean="0">
                <a:solidFill>
                  <a:srgbClr val="FF0000"/>
                </a:solidFill>
              </a:rPr>
              <a:t>Colwell’s Index of Constancy</a:t>
            </a:r>
          </a:p>
        </p:txBody>
      </p:sp>
      <p:sp>
        <p:nvSpPr>
          <p:cNvPr id="8" name="Content Placeholder 2"/>
          <p:cNvSpPr>
            <a:spLocks noGrp="1"/>
          </p:cNvSpPr>
          <p:nvPr>
            <p:ph sz="quarter" idx="1"/>
          </p:nvPr>
        </p:nvSpPr>
        <p:spPr>
          <a:xfrm>
            <a:off x="4343400" y="1800837"/>
            <a:ext cx="4343400" cy="3533163"/>
          </a:xfrm>
        </p:spPr>
        <p:txBody>
          <a:bodyPr>
            <a:normAutofit lnSpcReduction="10000"/>
          </a:bodyPr>
          <a:lstStyle/>
          <a:p>
            <a:pPr marL="457200" indent="-457200">
              <a:buFont typeface="+mj-lt"/>
              <a:buAutoNum type="arabicPeriod" startAt="9"/>
            </a:pPr>
            <a:r>
              <a:rPr lang="en-US" sz="1800" dirty="0" smtClean="0">
                <a:solidFill>
                  <a:srgbClr val="FF0000"/>
                </a:solidFill>
              </a:rPr>
              <a:t>Colwell’s Index of Contingency</a:t>
            </a:r>
          </a:p>
          <a:p>
            <a:pPr marL="457200" indent="-457200">
              <a:buFont typeface="+mj-lt"/>
              <a:buAutoNum type="arabicPeriod" startAt="9"/>
            </a:pPr>
            <a:r>
              <a:rPr lang="en-US" sz="1800" dirty="0" smtClean="0">
                <a:solidFill>
                  <a:srgbClr val="00B0F0"/>
                </a:solidFill>
              </a:rPr>
              <a:t>Average 7 day minimum streamflow</a:t>
            </a:r>
          </a:p>
          <a:p>
            <a:pPr marL="457200" indent="-457200">
              <a:buFont typeface="+mj-lt"/>
              <a:buAutoNum type="arabicPeriod" startAt="9"/>
            </a:pPr>
            <a:r>
              <a:rPr lang="en-US" sz="1800" dirty="0" smtClean="0">
                <a:solidFill>
                  <a:srgbClr val="00B0F0"/>
                </a:solidFill>
              </a:rPr>
              <a:t>Average 7 day maximum streamflow</a:t>
            </a:r>
          </a:p>
          <a:p>
            <a:pPr marL="457200" indent="-457200">
              <a:buFont typeface="+mj-lt"/>
              <a:buAutoNum type="arabicPeriod" startAt="9"/>
            </a:pPr>
            <a:r>
              <a:rPr lang="en-US" sz="1800" dirty="0" smtClean="0">
                <a:solidFill>
                  <a:srgbClr val="D6A300"/>
                </a:solidFill>
              </a:rPr>
              <a:t>Flow Reversals per year</a:t>
            </a:r>
          </a:p>
          <a:p>
            <a:pPr marL="457200" indent="-457200">
              <a:buFont typeface="+mj-lt"/>
              <a:buAutoNum type="arabicPeriod" startAt="9"/>
            </a:pPr>
            <a:r>
              <a:rPr lang="en-US" sz="1800" dirty="0" smtClean="0">
                <a:solidFill>
                  <a:srgbClr val="00B050"/>
                </a:solidFill>
              </a:rPr>
              <a:t>Average 25% timing of flow</a:t>
            </a:r>
          </a:p>
          <a:p>
            <a:pPr marL="457200" indent="-457200">
              <a:buFont typeface="+mj-lt"/>
              <a:buAutoNum type="arabicPeriod" startAt="9"/>
            </a:pPr>
            <a:r>
              <a:rPr lang="en-US" sz="1800" dirty="0" smtClean="0">
                <a:solidFill>
                  <a:srgbClr val="00B050"/>
                </a:solidFill>
              </a:rPr>
              <a:t>Average 50% timing of flow</a:t>
            </a:r>
          </a:p>
          <a:p>
            <a:pPr marL="457200" indent="-457200">
              <a:buFont typeface="+mj-lt"/>
              <a:buAutoNum type="arabicPeriod" startAt="9"/>
            </a:pPr>
            <a:r>
              <a:rPr lang="en-US" sz="1800" dirty="0" smtClean="0">
                <a:solidFill>
                  <a:srgbClr val="00B050"/>
                </a:solidFill>
              </a:rPr>
              <a:t>Average 75% timing of flow</a:t>
            </a:r>
          </a:p>
          <a:p>
            <a:pPr marL="457200" indent="-457200">
              <a:buFont typeface="+mj-lt"/>
              <a:buAutoNum type="arabicPeriod" startAt="9"/>
            </a:pPr>
            <a:r>
              <a:rPr lang="en-US" sz="1800" dirty="0" smtClean="0">
                <a:solidFill>
                  <a:srgbClr val="00B050"/>
                </a:solidFill>
              </a:rPr>
              <a:t>Time of Peak in first harmonic</a:t>
            </a:r>
          </a:p>
          <a:p>
            <a:pPr marL="457200" indent="-457200">
              <a:buFont typeface="+mj-lt"/>
              <a:buAutoNum type="arabicPeriod" startAt="9"/>
            </a:pPr>
            <a:r>
              <a:rPr lang="en-US" sz="1800" dirty="0" smtClean="0">
                <a:solidFill>
                  <a:srgbClr val="00B050"/>
                </a:solidFill>
              </a:rPr>
              <a:t>Time of Peak</a:t>
            </a:r>
          </a:p>
          <a:p>
            <a:pPr marL="457200" indent="-457200">
              <a:buFont typeface="+mj-lt"/>
              <a:buAutoNum type="arabicPeriod" startAt="9"/>
            </a:pPr>
            <a:endParaRPr lang="en-US" sz="1800" dirty="0"/>
          </a:p>
        </p:txBody>
      </p:sp>
    </p:spTree>
    <p:extLst>
      <p:ext uri="{BB962C8B-B14F-4D97-AF65-F5344CB8AC3E}">
        <p14:creationId xmlns:p14="http://schemas.microsoft.com/office/powerpoint/2010/main" val="1881334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Location of 2419 Stations</a:t>
            </a:r>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082" y="1143000"/>
            <a:ext cx="8463908"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032" y="5191181"/>
            <a:ext cx="2590800" cy="108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2750" y="4876796"/>
            <a:ext cx="5772150" cy="1711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6250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Content Placeholder 2"/>
              <p:cNvSpPr>
                <a:spLocks noGrp="1"/>
              </p:cNvSpPr>
              <p:nvPr>
                <p:ph sz="quarter" idx="1"/>
              </p:nvPr>
            </p:nvSpPr>
            <p:spPr>
              <a:xfrm>
                <a:off x="183292" y="5562600"/>
                <a:ext cx="4114800" cy="914400"/>
              </a:xfrm>
            </p:spPr>
            <p:txBody>
              <a:bodyPr>
                <a:normAutofit fontScale="70000" lnSpcReduction="20000"/>
              </a:bodyPr>
              <a:lstStyle/>
              <a:p>
                <a:pPr marL="0" indent="0">
                  <a:buNone/>
                </a:pPr>
                <a:r>
                  <a:rPr lang="en-US" dirty="0" smtClean="0"/>
                  <a:t>BFI for a year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 </m:t>
                      </m:r>
                      <m:f>
                        <m:fPr>
                          <m:ctrlPr>
                            <a:rPr lang="en-US" b="0" i="1" smtClean="0">
                              <a:latin typeface="Cambria Math"/>
                            </a:rPr>
                          </m:ctrlPr>
                        </m:fPr>
                        <m:num>
                          <m:r>
                            <a:rPr lang="en-US" b="0" i="1" smtClean="0">
                              <a:latin typeface="Cambria Math"/>
                            </a:rPr>
                            <m:t>𝑀𝑖𝑛𝑖𝑚𝑢𝑚</m:t>
                          </m:r>
                          <m:r>
                            <a:rPr lang="en-US" b="0" i="1" smtClean="0">
                              <a:latin typeface="Cambria Math"/>
                            </a:rPr>
                            <m:t> </m:t>
                          </m:r>
                          <m:r>
                            <a:rPr lang="en-US" b="0" i="1" smtClean="0">
                              <a:latin typeface="Cambria Math"/>
                            </a:rPr>
                            <m:t>𝑑𝑖𝑠𝑐h𝑎𝑟𝑔𝑒</m:t>
                          </m:r>
                        </m:num>
                        <m:den>
                          <m:r>
                            <a:rPr lang="en-US" b="0" i="1" smtClean="0">
                              <a:latin typeface="Cambria Math"/>
                            </a:rPr>
                            <m:t>𝐴𝑣𝑒𝑟𝑎𝑔𝑒</m:t>
                          </m:r>
                          <m:r>
                            <a:rPr lang="en-US" b="0" i="1" smtClean="0">
                              <a:latin typeface="Cambria Math"/>
                            </a:rPr>
                            <m:t> </m:t>
                          </m:r>
                          <m:r>
                            <a:rPr lang="en-US" b="0" i="1" smtClean="0">
                              <a:latin typeface="Cambria Math"/>
                            </a:rPr>
                            <m:t>𝐷𝑎𝑖𝑙𝑦</m:t>
                          </m:r>
                          <m:r>
                            <a:rPr lang="en-US" b="0" i="1" smtClean="0">
                              <a:latin typeface="Cambria Math"/>
                            </a:rPr>
                            <m:t> </m:t>
                          </m:r>
                          <m:r>
                            <a:rPr lang="en-US" b="0" i="1" smtClean="0">
                              <a:latin typeface="Cambria Math"/>
                            </a:rPr>
                            <m:t>𝐷𝑖𝑠𝑐h𝑎𝑟𝑔𝑒</m:t>
                          </m:r>
                        </m:den>
                      </m:f>
                      <m:r>
                        <a:rPr lang="en-US" b="0" i="1" smtClean="0">
                          <a:latin typeface="Cambria Math"/>
                        </a:rPr>
                        <m:t> </m:t>
                      </m:r>
                      <m:r>
                        <a:rPr lang="en-US" b="0" i="1" smtClean="0">
                          <a:latin typeface="Cambria Math"/>
                        </a:rPr>
                        <m:t>𝑥</m:t>
                      </m:r>
                      <m:r>
                        <a:rPr lang="en-US" b="0" i="1" smtClean="0">
                          <a:latin typeface="Cambria Math"/>
                        </a:rPr>
                        <m:t> 100%</m:t>
                      </m:r>
                    </m:oMath>
                  </m:oMathPara>
                </a14:m>
                <a:endParaRPr lang="en-US" dirty="0" smtClean="0"/>
              </a:p>
              <a:p>
                <a:pPr marL="0" indent="0">
                  <a:buNone/>
                </a:pPr>
                <a:endParaRPr lang="en-US" dirty="0" smtClean="0"/>
              </a:p>
            </p:txBody>
          </p:sp>
        </mc:Choice>
        <mc:Fallback xmlns="">
          <p:sp>
            <p:nvSpPr>
              <p:cNvPr id="7" name="Content Placeholder 2"/>
              <p:cNvSpPr>
                <a:spLocks noGrp="1" noRot="1" noChangeAspect="1" noMove="1" noResize="1" noEditPoints="1" noAdjustHandles="1" noChangeArrowheads="1" noChangeShapeType="1" noTextEdit="1"/>
              </p:cNvSpPr>
              <p:nvPr>
                <p:ph sz="quarter" idx="1"/>
              </p:nvPr>
            </p:nvSpPr>
            <p:spPr>
              <a:xfrm>
                <a:off x="183292" y="5562600"/>
                <a:ext cx="4114800" cy="914400"/>
              </a:xfrm>
              <a:blipFill rotWithShape="1">
                <a:blip r:embed="rId4"/>
                <a:stretch>
                  <a:fillRect l="-889" t="-7333"/>
                </a:stretch>
              </a:blipFill>
            </p:spPr>
            <p:txBody>
              <a:bodyPr/>
              <a:lstStyle/>
              <a:p>
                <a:r>
                  <a:rPr lang="en-US">
                    <a:noFill/>
                  </a:rPr>
                  <a:t> </a:t>
                </a:r>
              </a:p>
            </p:txBody>
          </p:sp>
        </mc:Fallback>
      </mc:AlternateContent>
      <p:pic>
        <p:nvPicPr>
          <p:cNvPr id="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82730" y="4724400"/>
            <a:ext cx="2110439" cy="2107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352269"/>
            <a:ext cx="8534400" cy="4372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152400" y="76200"/>
            <a:ext cx="7772400" cy="419100"/>
          </a:xfrm>
          <a:prstGeom prst="rect">
            <a:avLst/>
          </a:prstGeom>
        </p:spPr>
        <p:txBody>
          <a:bodyPr vert="horz" anchor="b">
            <a:normAutofit fontScale="850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smtClean="0"/>
              <a:t>Base Flow Index</a:t>
            </a:r>
            <a:endParaRPr lang="en-US" dirty="0"/>
          </a:p>
        </p:txBody>
      </p:sp>
    </p:spTree>
    <p:extLst>
      <p:ext uri="{BB962C8B-B14F-4D97-AF65-F5344CB8AC3E}">
        <p14:creationId xmlns:p14="http://schemas.microsoft.com/office/powerpoint/2010/main" val="3675937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US" dirty="0" smtClean="0"/>
              <a:t>Coefficient of </a:t>
            </a:r>
            <a:r>
              <a:rPr lang="en-US" dirty="0" smtClean="0"/>
              <a:t>Variation of Daily Flows</a:t>
            </a:r>
            <a:endParaRPr lang="en-US" dirty="0"/>
          </a:p>
        </p:txBody>
      </p:sp>
      <mc:AlternateContent xmlns:mc="http://schemas.openxmlformats.org/markup-compatibility/2006">
        <mc:Choice xmlns:a14="http://schemas.microsoft.com/office/drawing/2010/main" Requires="a14">
          <p:sp>
            <p:nvSpPr>
              <p:cNvPr id="5" name="Content Placeholder 2"/>
              <p:cNvSpPr>
                <a:spLocks noGrp="1"/>
              </p:cNvSpPr>
              <p:nvPr>
                <p:ph sz="quarter" idx="1"/>
              </p:nvPr>
            </p:nvSpPr>
            <p:spPr>
              <a:xfrm>
                <a:off x="304800" y="5181600"/>
                <a:ext cx="4267200" cy="1447800"/>
              </a:xfrm>
            </p:spPr>
            <p:txBody>
              <a:bodyPr>
                <a:normAutofit fontScale="55000" lnSpcReduction="20000"/>
              </a:bodyPr>
              <a:lstStyle/>
              <a:p>
                <a:pPr marL="0" indent="0">
                  <a:buNone/>
                </a:pPr>
                <a:r>
                  <a:rPr lang="en-US" sz="3200" dirty="0" smtClean="0"/>
                  <a:t>DAYCV </a:t>
                </a:r>
                <a14:m>
                  <m:oMath xmlns:m="http://schemas.openxmlformats.org/officeDocument/2006/math">
                    <m:r>
                      <a:rPr lang="en-US" sz="3200" i="1">
                        <a:latin typeface="Cambria Math"/>
                      </a:rPr>
                      <m:t>= </m:t>
                    </m:r>
                    <m:f>
                      <m:fPr>
                        <m:ctrlPr>
                          <a:rPr lang="en-US" sz="3200" i="1">
                            <a:latin typeface="Cambria Math"/>
                          </a:rPr>
                        </m:ctrlPr>
                      </m:fPr>
                      <m:num>
                        <m:r>
                          <a:rPr lang="en-US" sz="3200" b="0" i="1" smtClean="0">
                            <a:latin typeface="Cambria Math"/>
                          </a:rPr>
                          <m:t>𝑆𝑡𝑎𝑛𝑑𝑎𝑟𝑑</m:t>
                        </m:r>
                        <m:r>
                          <a:rPr lang="en-US" sz="3200" b="0" i="1" smtClean="0">
                            <a:latin typeface="Cambria Math"/>
                          </a:rPr>
                          <m:t> </m:t>
                        </m:r>
                        <m:r>
                          <a:rPr lang="en-US" sz="3200" b="0" i="1" smtClean="0">
                            <a:latin typeface="Cambria Math"/>
                          </a:rPr>
                          <m:t>𝐷𝑒𝑣𝑖𝑎𝑡𝑖𝑜𝑛</m:t>
                        </m:r>
                        <m:r>
                          <a:rPr lang="en-US" sz="3200" b="0" i="1" smtClean="0">
                            <a:latin typeface="Cambria Math"/>
                          </a:rPr>
                          <m:t> </m:t>
                        </m:r>
                        <m:r>
                          <a:rPr lang="en-US" sz="3200" b="0" i="1" smtClean="0">
                            <a:latin typeface="Cambria Math"/>
                          </a:rPr>
                          <m:t>𝑜𝑓</m:t>
                        </m:r>
                        <m:r>
                          <a:rPr lang="en-US" sz="3200" b="0" i="1" smtClean="0">
                            <a:latin typeface="Cambria Math"/>
                          </a:rPr>
                          <m:t> </m:t>
                        </m:r>
                        <m:r>
                          <a:rPr lang="en-US" sz="3200" b="0" i="1" smtClean="0">
                            <a:latin typeface="Cambria Math"/>
                          </a:rPr>
                          <m:t>𝑑𝑎𝑖𝑙𝑦</m:t>
                        </m:r>
                        <m:r>
                          <a:rPr lang="en-US" sz="3200" b="0" i="1" smtClean="0">
                            <a:latin typeface="Cambria Math"/>
                          </a:rPr>
                          <m:t> </m:t>
                        </m:r>
                        <m:r>
                          <a:rPr lang="en-US" sz="3200" b="0" i="1" smtClean="0">
                            <a:latin typeface="Cambria Math"/>
                          </a:rPr>
                          <m:t>𝑓𝑙𝑜𝑤𝑠</m:t>
                        </m:r>
                      </m:num>
                      <m:den>
                        <m:r>
                          <a:rPr lang="en-US" sz="3200" i="1">
                            <a:latin typeface="Cambria Math"/>
                          </a:rPr>
                          <m:t>𝐴𝑣𝑒𝑟𝑎𝑔𝑒</m:t>
                        </m:r>
                        <m:r>
                          <a:rPr lang="en-US" sz="3200" i="1">
                            <a:latin typeface="Cambria Math"/>
                          </a:rPr>
                          <m:t> </m:t>
                        </m:r>
                        <m:r>
                          <a:rPr lang="en-US" sz="3200" i="1">
                            <a:latin typeface="Cambria Math"/>
                          </a:rPr>
                          <m:t>𝐷𝑎𝑖𝑙𝑦</m:t>
                        </m:r>
                        <m:r>
                          <a:rPr lang="en-US" sz="3200" i="1">
                            <a:latin typeface="Cambria Math"/>
                          </a:rPr>
                          <m:t> </m:t>
                        </m:r>
                        <m:r>
                          <a:rPr lang="en-US" sz="3200" i="1">
                            <a:latin typeface="Cambria Math"/>
                          </a:rPr>
                          <m:t>𝐷𝑖𝑠𝑐h𝑎𝑟𝑔𝑒</m:t>
                        </m:r>
                      </m:den>
                    </m:f>
                  </m:oMath>
                </a14:m>
                <a:endParaRPr lang="en-US" sz="3200" dirty="0" smtClean="0"/>
              </a:p>
              <a:p>
                <a:pPr marL="0" indent="0">
                  <a:buNone/>
                </a:pPr>
                <a:r>
                  <a:rPr lang="en-US" sz="3200" dirty="0"/>
                  <a:t>	</a:t>
                </a:r>
                <a:endParaRPr lang="en-US" sz="3200" dirty="0" smtClean="0"/>
              </a:p>
              <a:p>
                <a:pPr marL="0" indent="0">
                  <a:buNone/>
                </a:pPr>
                <a:r>
                  <a:rPr lang="en-US" sz="3200" dirty="0"/>
                  <a:t>	</a:t>
                </a:r>
                <a:r>
                  <a:rPr lang="en-US" sz="3200" dirty="0" smtClean="0"/>
                  <a:t>= </a:t>
                </a:r>
                <a14:m>
                  <m:oMath xmlns:m="http://schemas.openxmlformats.org/officeDocument/2006/math">
                    <m:f>
                      <m:fPr>
                        <m:ctrlPr>
                          <a:rPr lang="en-US" sz="3200" i="1" smtClean="0">
                            <a:latin typeface="Cambria Math"/>
                          </a:rPr>
                        </m:ctrlPr>
                      </m:fPr>
                      <m:num>
                        <m:r>
                          <a:rPr lang="en-US" sz="3200" i="1" smtClean="0">
                            <a:latin typeface="Cambria Math"/>
                            <a:ea typeface="Cambria Math"/>
                          </a:rPr>
                          <m:t>𝜎</m:t>
                        </m:r>
                      </m:num>
                      <m:den>
                        <m:r>
                          <a:rPr lang="en-US" sz="3200" i="1" smtClean="0">
                            <a:latin typeface="Cambria Math"/>
                            <a:ea typeface="Cambria Math"/>
                          </a:rPr>
                          <m:t>𝜇</m:t>
                        </m:r>
                      </m:den>
                    </m:f>
                  </m:oMath>
                </a14:m>
                <a:endParaRPr lang="en-US" sz="3200" dirty="0"/>
              </a:p>
              <a:p>
                <a:pPr marL="0" indent="0">
                  <a:buNone/>
                </a:pPr>
                <a:endParaRPr lang="en-US" sz="3200" dirty="0" smtClean="0"/>
              </a:p>
              <a:p>
                <a:pPr marL="0" indent="0">
                  <a:buNone/>
                </a:pPr>
                <a:endParaRPr lang="en-US" sz="2800" dirty="0"/>
              </a:p>
            </p:txBody>
          </p:sp>
        </mc:Choice>
        <mc:Fallback>
          <p:sp>
            <p:nvSpPr>
              <p:cNvPr id="5" name="Content Placeholder 2"/>
              <p:cNvSpPr>
                <a:spLocks noGrp="1" noRot="1" noChangeAspect="1" noMove="1" noResize="1" noEditPoints="1" noAdjustHandles="1" noChangeArrowheads="1" noChangeShapeType="1" noTextEdit="1"/>
              </p:cNvSpPr>
              <p:nvPr>
                <p:ph sz="quarter" idx="1"/>
              </p:nvPr>
            </p:nvSpPr>
            <p:spPr>
              <a:xfrm>
                <a:off x="304800" y="5181600"/>
                <a:ext cx="4267200" cy="1447800"/>
              </a:xfrm>
              <a:blipFill rotWithShape="1">
                <a:blip r:embed="rId3"/>
                <a:stretch>
                  <a:fillRect l="-1143" t="-2521"/>
                </a:stretch>
              </a:blipFill>
            </p:spPr>
            <p:txBody>
              <a:bodyPr/>
              <a:lstStyle/>
              <a:p>
                <a:r>
                  <a:rPr lang="en-US">
                    <a:noFill/>
                  </a:rPr>
                  <a:t> </a:t>
                </a:r>
              </a:p>
            </p:txBody>
          </p:sp>
        </mc:Fallback>
      </mc:AlternateContent>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914400"/>
            <a:ext cx="849408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1000" y="381000"/>
            <a:ext cx="4191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8996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599"/>
            <a:ext cx="8197072" cy="519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a:xfrm>
            <a:off x="424672" y="228599"/>
            <a:ext cx="8153400" cy="7620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smtClean="0"/>
              <a:t>Zero Flow Days</a:t>
            </a:r>
            <a:endParaRPr lang="en-US" dirty="0"/>
          </a:p>
        </p:txBody>
      </p:sp>
    </p:spTree>
    <p:extLst>
      <p:ext uri="{BB962C8B-B14F-4D97-AF65-F5344CB8AC3E}">
        <p14:creationId xmlns:p14="http://schemas.microsoft.com/office/powerpoint/2010/main" val="197870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633" y="381000"/>
            <a:ext cx="8489526"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a:xfrm>
            <a:off x="424672" y="228599"/>
            <a:ext cx="8153400" cy="609601"/>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smtClean="0"/>
              <a:t>Predictability</a:t>
            </a:r>
            <a:endParaRPr lang="en-US" dirty="0"/>
          </a:p>
        </p:txBody>
      </p:sp>
    </p:spTree>
    <p:extLst>
      <p:ext uri="{BB962C8B-B14F-4D97-AF65-F5344CB8AC3E}">
        <p14:creationId xmlns:p14="http://schemas.microsoft.com/office/powerpoint/2010/main" val="2248147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4" y="469604"/>
            <a:ext cx="8395447" cy="4102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p:cNvSpPr txBox="1">
            <a:spLocks/>
          </p:cNvSpPr>
          <p:nvPr/>
        </p:nvSpPr>
        <p:spPr>
          <a:xfrm>
            <a:off x="219074" y="76199"/>
            <a:ext cx="8153400" cy="609601"/>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smtClean="0"/>
              <a:t>Flood Durations</a:t>
            </a:r>
            <a:endParaRPr lang="en-US" dirty="0"/>
          </a:p>
        </p:txBody>
      </p:sp>
      <p:sp>
        <p:nvSpPr>
          <p:cNvPr id="2" name="TextBox 1"/>
          <p:cNvSpPr txBox="1"/>
          <p:nvPr/>
        </p:nvSpPr>
        <p:spPr>
          <a:xfrm>
            <a:off x="228598" y="4800600"/>
            <a:ext cx="6019801" cy="646331"/>
          </a:xfrm>
          <a:prstGeom prst="rect">
            <a:avLst/>
          </a:prstGeom>
          <a:noFill/>
        </p:spPr>
        <p:txBody>
          <a:bodyPr wrap="square" rtlCol="0">
            <a:spAutoFit/>
          </a:bodyPr>
          <a:lstStyle/>
          <a:p>
            <a:r>
              <a:rPr lang="en-US" dirty="0" smtClean="0"/>
              <a:t>Flood Duration?</a:t>
            </a:r>
          </a:p>
          <a:p>
            <a:r>
              <a:rPr lang="en-US" dirty="0"/>
              <a:t>	</a:t>
            </a:r>
            <a:r>
              <a:rPr lang="en-US" dirty="0" smtClean="0"/>
              <a:t>No. of Days when Q equals or exceeds Q1.67</a:t>
            </a:r>
            <a:endParaRPr lang="en-US" dirty="0"/>
          </a:p>
        </p:txBody>
      </p:sp>
      <p:sp>
        <p:nvSpPr>
          <p:cNvPr id="6" name="TextBox 5"/>
          <p:cNvSpPr txBox="1"/>
          <p:nvPr/>
        </p:nvSpPr>
        <p:spPr>
          <a:xfrm>
            <a:off x="219073" y="5715000"/>
            <a:ext cx="6248401" cy="830997"/>
          </a:xfrm>
          <a:prstGeom prst="rect">
            <a:avLst/>
          </a:prstGeom>
          <a:noFill/>
        </p:spPr>
        <p:txBody>
          <a:bodyPr wrap="square" rtlCol="0">
            <a:spAutoFit/>
          </a:bodyPr>
          <a:lstStyle/>
          <a:p>
            <a:r>
              <a:rPr lang="en-US" sz="1600" dirty="0" smtClean="0"/>
              <a:t>Q1.67 ?</a:t>
            </a:r>
          </a:p>
          <a:p>
            <a:r>
              <a:rPr lang="en-US" sz="1600" dirty="0" smtClean="0"/>
              <a:t>	Flows of magnitude exceeding a return interval of 1.67 years based on log-normal distribution.</a:t>
            </a:r>
            <a:endParaRPr lang="en-US" sz="1600" dirty="0"/>
          </a:p>
        </p:txBody>
      </p:sp>
    </p:spTree>
    <p:extLst>
      <p:ext uri="{BB962C8B-B14F-4D97-AF65-F5344CB8AC3E}">
        <p14:creationId xmlns:p14="http://schemas.microsoft.com/office/powerpoint/2010/main" val="1689701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43535"/>
            <a:ext cx="8143875"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24672" y="76200"/>
            <a:ext cx="8153400" cy="762000"/>
          </a:xfrm>
        </p:spPr>
        <p:txBody>
          <a:bodyPr>
            <a:normAutofit/>
          </a:bodyPr>
          <a:lstStyle/>
          <a:p>
            <a:r>
              <a:rPr lang="en-US" dirty="0" smtClean="0"/>
              <a:t>Trend Examination of Daily Discharge</a:t>
            </a:r>
            <a:endParaRPr lang="en-US" dirty="0"/>
          </a:p>
        </p:txBody>
      </p:sp>
      <p:pic>
        <p:nvPicPr>
          <p:cNvPr id="143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876800"/>
            <a:ext cx="4762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929187"/>
            <a:ext cx="32385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4918503"/>
            <a:ext cx="246681" cy="1707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62976" y="4890907"/>
            <a:ext cx="1555346" cy="1812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17366" y="3878144"/>
            <a:ext cx="1146468" cy="369332"/>
          </a:xfrm>
          <a:prstGeom prst="rect">
            <a:avLst/>
          </a:prstGeom>
          <a:noFill/>
        </p:spPr>
        <p:txBody>
          <a:bodyPr wrap="none" rtlCol="0">
            <a:spAutoFit/>
          </a:bodyPr>
          <a:lstStyle/>
          <a:p>
            <a:r>
              <a:rPr lang="en-US" dirty="0" smtClean="0"/>
              <a:t>P-Values</a:t>
            </a:r>
            <a:endParaRPr lang="en-US" dirty="0"/>
          </a:p>
        </p:txBody>
      </p:sp>
      <p:sp>
        <p:nvSpPr>
          <p:cNvPr id="11" name="TextBox 10"/>
          <p:cNvSpPr txBox="1"/>
          <p:nvPr/>
        </p:nvSpPr>
        <p:spPr>
          <a:xfrm>
            <a:off x="82679" y="4717518"/>
            <a:ext cx="535724" cy="215444"/>
          </a:xfrm>
          <a:prstGeom prst="rect">
            <a:avLst/>
          </a:prstGeom>
          <a:noFill/>
        </p:spPr>
        <p:txBody>
          <a:bodyPr wrap="none" rtlCol="0">
            <a:spAutoFit/>
          </a:bodyPr>
          <a:lstStyle/>
          <a:p>
            <a:r>
              <a:rPr lang="en-US" sz="800" dirty="0" smtClean="0"/>
              <a:t>&lt; 0.001</a:t>
            </a:r>
            <a:endParaRPr lang="en-US" sz="800" dirty="0"/>
          </a:p>
        </p:txBody>
      </p:sp>
      <p:sp>
        <p:nvSpPr>
          <p:cNvPr id="12" name="TextBox 11"/>
          <p:cNvSpPr txBox="1"/>
          <p:nvPr/>
        </p:nvSpPr>
        <p:spPr>
          <a:xfrm>
            <a:off x="704307" y="4703059"/>
            <a:ext cx="704039" cy="215444"/>
          </a:xfrm>
          <a:prstGeom prst="rect">
            <a:avLst/>
          </a:prstGeom>
          <a:noFill/>
        </p:spPr>
        <p:txBody>
          <a:bodyPr wrap="none" rtlCol="0">
            <a:spAutoFit/>
          </a:bodyPr>
          <a:lstStyle/>
          <a:p>
            <a:r>
              <a:rPr lang="en-US" sz="800" dirty="0" smtClean="0"/>
              <a:t>0.001 – 0.1</a:t>
            </a:r>
            <a:endParaRPr lang="en-US" sz="800" dirty="0"/>
          </a:p>
        </p:txBody>
      </p:sp>
      <p:sp>
        <p:nvSpPr>
          <p:cNvPr id="13" name="TextBox 12"/>
          <p:cNvSpPr txBox="1"/>
          <p:nvPr/>
        </p:nvSpPr>
        <p:spPr>
          <a:xfrm>
            <a:off x="1369234" y="4719418"/>
            <a:ext cx="391454" cy="215444"/>
          </a:xfrm>
          <a:prstGeom prst="rect">
            <a:avLst/>
          </a:prstGeom>
          <a:noFill/>
        </p:spPr>
        <p:txBody>
          <a:bodyPr wrap="none" rtlCol="0">
            <a:spAutoFit/>
          </a:bodyPr>
          <a:lstStyle/>
          <a:p>
            <a:r>
              <a:rPr lang="en-US" sz="800" dirty="0" smtClean="0"/>
              <a:t>&gt;0.1</a:t>
            </a:r>
            <a:endParaRPr lang="en-US" sz="800" dirty="0"/>
          </a:p>
        </p:txBody>
      </p:sp>
      <p:pic>
        <p:nvPicPr>
          <p:cNvPr id="8195"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0200" y="4934861"/>
            <a:ext cx="2541100" cy="1675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70199" y="4333727"/>
            <a:ext cx="1845062" cy="385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73876" y="4380864"/>
            <a:ext cx="783374" cy="338554"/>
          </a:xfrm>
          <a:prstGeom prst="rect">
            <a:avLst/>
          </a:prstGeom>
          <a:noFill/>
        </p:spPr>
        <p:txBody>
          <a:bodyPr wrap="square" rtlCol="0">
            <a:spAutoFit/>
          </a:bodyPr>
          <a:lstStyle/>
          <a:p>
            <a:r>
              <a:rPr lang="en-US" sz="800" dirty="0" smtClean="0"/>
              <a:t>Highly Significant</a:t>
            </a:r>
            <a:endParaRPr lang="en-US" sz="800" dirty="0"/>
          </a:p>
        </p:txBody>
      </p:sp>
      <p:sp>
        <p:nvSpPr>
          <p:cNvPr id="19" name="TextBox 18"/>
          <p:cNvSpPr txBox="1"/>
          <p:nvPr/>
        </p:nvSpPr>
        <p:spPr>
          <a:xfrm>
            <a:off x="675732" y="4502074"/>
            <a:ext cx="783374" cy="215444"/>
          </a:xfrm>
          <a:prstGeom prst="rect">
            <a:avLst/>
          </a:prstGeom>
          <a:noFill/>
        </p:spPr>
        <p:txBody>
          <a:bodyPr wrap="square" rtlCol="0">
            <a:spAutoFit/>
          </a:bodyPr>
          <a:lstStyle/>
          <a:p>
            <a:r>
              <a:rPr lang="en-US" sz="800" dirty="0" smtClean="0"/>
              <a:t>Significant</a:t>
            </a:r>
            <a:endParaRPr lang="en-US" sz="800" dirty="0"/>
          </a:p>
        </p:txBody>
      </p:sp>
      <p:sp>
        <p:nvSpPr>
          <p:cNvPr id="20" name="TextBox 19"/>
          <p:cNvSpPr txBox="1"/>
          <p:nvPr/>
        </p:nvSpPr>
        <p:spPr>
          <a:xfrm>
            <a:off x="1295400" y="4343400"/>
            <a:ext cx="783374" cy="338554"/>
          </a:xfrm>
          <a:prstGeom prst="rect">
            <a:avLst/>
          </a:prstGeom>
          <a:noFill/>
        </p:spPr>
        <p:txBody>
          <a:bodyPr wrap="square" rtlCol="0">
            <a:spAutoFit/>
          </a:bodyPr>
          <a:lstStyle/>
          <a:p>
            <a:r>
              <a:rPr lang="en-US" sz="800" dirty="0" smtClean="0"/>
              <a:t>Non Significant</a:t>
            </a:r>
            <a:endParaRPr lang="en-US" sz="800" dirty="0"/>
          </a:p>
        </p:txBody>
      </p:sp>
    </p:spTree>
    <p:extLst>
      <p:ext uri="{BB962C8B-B14F-4D97-AF65-F5344CB8AC3E}">
        <p14:creationId xmlns:p14="http://schemas.microsoft.com/office/powerpoint/2010/main" val="38832009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3826</TotalTime>
  <Words>1114</Words>
  <Application>Microsoft Office PowerPoint</Application>
  <PresentationFormat>On-screen Show (4:3)</PresentationFormat>
  <Paragraphs>185</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PowerPoint Presentation</vt:lpstr>
      <vt:lpstr>What Streamflow variables are important to Stream Ecosystem ?</vt:lpstr>
      <vt:lpstr>Location of 2419 Stations</vt:lpstr>
      <vt:lpstr>PowerPoint Presentation</vt:lpstr>
      <vt:lpstr>Coefficient of Variation of Daily Flows</vt:lpstr>
      <vt:lpstr>PowerPoint Presentation</vt:lpstr>
      <vt:lpstr>PowerPoint Presentation</vt:lpstr>
      <vt:lpstr>PowerPoint Presentation</vt:lpstr>
      <vt:lpstr>Trend Examination of Daily Discharge</vt:lpstr>
      <vt:lpstr>50% timing of Flow</vt:lpstr>
      <vt:lpstr>Conclusions</vt:lpstr>
      <vt:lpstr>Future Work</vt:lpstr>
      <vt:lpstr>Questions?</vt:lpstr>
      <vt:lpstr>Time Series Data for 8134000</vt:lpstr>
      <vt:lpstr>Time Series Data for 8086150</vt:lpstr>
      <vt:lpstr>Time Series Data for 8202700</vt:lpstr>
      <vt:lpstr>Time Series Data for 6776500</vt:lpstr>
      <vt:lpstr>Distribution of Period of Record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Sulochan Dhungel</dc:creator>
  <cp:lastModifiedBy>Sulochan Dhungel</cp:lastModifiedBy>
  <cp:revision>62</cp:revision>
  <cp:lastPrinted>2010-11-29T22:54:17Z</cp:lastPrinted>
  <dcterms:created xsi:type="dcterms:W3CDTF">2010-11-28T00:21:18Z</dcterms:created>
  <dcterms:modified xsi:type="dcterms:W3CDTF">2010-11-30T17:46:33Z</dcterms:modified>
</cp:coreProperties>
</file>