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3" r:id="rId2"/>
    <p:sldId id="281" r:id="rId3"/>
    <p:sldId id="270" r:id="rId4"/>
    <p:sldId id="269" r:id="rId5"/>
    <p:sldId id="261" r:id="rId6"/>
    <p:sldId id="257" r:id="rId7"/>
    <p:sldId id="259" r:id="rId8"/>
    <p:sldId id="267" r:id="rId9"/>
    <p:sldId id="274" r:id="rId10"/>
    <p:sldId id="268" r:id="rId11"/>
    <p:sldId id="280" r:id="rId12"/>
    <p:sldId id="276" r:id="rId13"/>
    <p:sldId id="264" r:id="rId14"/>
    <p:sldId id="282" r:id="rId15"/>
    <p:sldId id="266" r:id="rId16"/>
    <p:sldId id="277" r:id="rId17"/>
    <p:sldId id="278" r:id="rId18"/>
    <p:sldId id="265" r:id="rId19"/>
    <p:sldId id="27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iles02\My%20Documents\RMRS_GRAIP\Bear%20Valley%20Watershed\Analysis\RoadErosionIndicesBVW_1125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miles02\My%20Documents\RMRS_GRAIP\Bear%20Valley%20Watershed\Analysis\DrainSlopeT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Bear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Valley Drain Slope Frequency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901744920773793"/>
          <c:y val="0.14154780652418447"/>
          <c:w val="0.56244361815884125"/>
          <c:h val="0.58985939257592801"/>
        </c:manualLayout>
      </c:layout>
      <c:barChart>
        <c:barDir val="col"/>
        <c:grouping val="clustered"/>
        <c:ser>
          <c:idx val="0"/>
          <c:order val="0"/>
          <c:tx>
            <c:v>Frequency</c:v>
          </c:tx>
          <c:cat>
            <c:numRef>
              <c:f>'Connection by slope class'!$L$29:$L$33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</c:numCache>
            </c:numRef>
          </c:cat>
          <c:val>
            <c:numRef>
              <c:f>'Connection by slope class'!$M$29:$M$33</c:f>
              <c:numCache>
                <c:formatCode>General</c:formatCode>
                <c:ptCount val="5"/>
                <c:pt idx="0">
                  <c:v>249</c:v>
                </c:pt>
                <c:pt idx="1">
                  <c:v>94</c:v>
                </c:pt>
                <c:pt idx="2">
                  <c:v>64</c:v>
                </c:pt>
                <c:pt idx="3">
                  <c:v>44</c:v>
                </c:pt>
                <c:pt idx="4">
                  <c:v>14</c:v>
                </c:pt>
              </c:numCache>
            </c:numRef>
          </c:val>
        </c:ser>
        <c:axId val="37001088"/>
        <c:axId val="37007360"/>
      </c:barChart>
      <c:lineChart>
        <c:grouping val="standard"/>
        <c:ser>
          <c:idx val="1"/>
          <c:order val="1"/>
          <c:tx>
            <c:v>Cumulative %</c:v>
          </c:tx>
          <c:cat>
            <c:numRef>
              <c:f>'Connection by slope class'!$L$29:$L$33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</c:numCache>
            </c:numRef>
          </c:cat>
          <c:val>
            <c:numRef>
              <c:f>'Connection by slope class'!$N$29:$N$33</c:f>
              <c:numCache>
                <c:formatCode>0.00%</c:formatCode>
                <c:ptCount val="5"/>
                <c:pt idx="0">
                  <c:v>0.53548387096774008</c:v>
                </c:pt>
                <c:pt idx="1">
                  <c:v>0.73763440860215246</c:v>
                </c:pt>
                <c:pt idx="2">
                  <c:v>0.87526881720430316</c:v>
                </c:pt>
                <c:pt idx="3">
                  <c:v>0.96989247311828253</c:v>
                </c:pt>
                <c:pt idx="4">
                  <c:v>1</c:v>
                </c:pt>
              </c:numCache>
            </c:numRef>
          </c:val>
        </c:ser>
        <c:marker val="1"/>
        <c:axId val="37010816"/>
        <c:axId val="37009280"/>
      </c:lineChart>
      <c:catAx>
        <c:axId val="37001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Slope Class</a:t>
                </a:r>
              </a:p>
            </c:rich>
          </c:tx>
          <c:layout>
            <c:manualLayout>
              <c:xMode val="edge"/>
              <c:yMode val="edge"/>
              <c:x val="0.32307961504811938"/>
              <c:y val="0.86355812534503296"/>
            </c:manualLayout>
          </c:layout>
        </c:title>
        <c:numFmt formatCode="#,##0.0" sourceLinked="0"/>
        <c:tickLblPos val="nextTo"/>
        <c:crossAx val="37007360"/>
        <c:crosses val="autoZero"/>
        <c:auto val="1"/>
        <c:lblAlgn val="ctr"/>
        <c:lblOffset val="100"/>
      </c:catAx>
      <c:valAx>
        <c:axId val="370073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37001088"/>
        <c:crosses val="autoZero"/>
        <c:crossBetween val="between"/>
      </c:valAx>
      <c:valAx>
        <c:axId val="37009280"/>
        <c:scaling>
          <c:orientation val="minMax"/>
        </c:scaling>
        <c:axPos val="r"/>
        <c:numFmt formatCode="0.00%" sourceLinked="1"/>
        <c:tickLblPos val="nextTo"/>
        <c:crossAx val="37010816"/>
        <c:crosses val="max"/>
        <c:crossBetween val="between"/>
      </c:valAx>
      <c:catAx>
        <c:axId val="37010816"/>
        <c:scaling>
          <c:orientation val="minMax"/>
        </c:scaling>
        <c:delete val="1"/>
        <c:axPos val="b"/>
        <c:numFmt formatCode="0%" sourceLinked="1"/>
        <c:tickLblPos val="none"/>
        <c:crossAx val="3700928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8654320987654316"/>
          <c:y val="0.81368233267716539"/>
          <c:w val="0.2949382716049383"/>
          <c:h val="0.18326033464566929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090147158571474"/>
          <c:y val="6.1680664916885432E-2"/>
          <c:w val="0.79316594414462227"/>
          <c:h val="0.68450874890638658"/>
        </c:manualLayout>
      </c:layout>
      <c:scatterChart>
        <c:scatterStyle val="lineMarker"/>
        <c:ser>
          <c:idx val="0"/>
          <c:order val="0"/>
          <c:tx>
            <c:strRef>
              <c:f>'Connection by slope class'!$L$41</c:f>
              <c:strCache>
                <c:ptCount val="1"/>
                <c:pt idx="0">
                  <c:v>Percent connected</c:v>
                </c:pt>
              </c:strCache>
            </c:strRef>
          </c:tx>
          <c:spPr>
            <a:ln w="28575">
              <a:noFill/>
            </a:ln>
          </c:spPr>
          <c:xVal>
            <c:numRef>
              <c:f>'Connection by slope class'!$I$42:$I$46</c:f>
              <c:numCache>
                <c:formatCode>General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</c:numCache>
            </c:numRef>
          </c:xVal>
          <c:yVal>
            <c:numRef>
              <c:f>'Connection by slope class'!$L$42:$L$46</c:f>
              <c:numCache>
                <c:formatCode>0%</c:formatCode>
                <c:ptCount val="5"/>
                <c:pt idx="0">
                  <c:v>4.2307692307692484E-2</c:v>
                </c:pt>
                <c:pt idx="1">
                  <c:v>7.8431372549019607E-2</c:v>
                </c:pt>
                <c:pt idx="2">
                  <c:v>1.5384615384615427E-2</c:v>
                </c:pt>
                <c:pt idx="3">
                  <c:v>4.3478260869565223E-2</c:v>
                </c:pt>
                <c:pt idx="4">
                  <c:v>6.666666666666668E-2</c:v>
                </c:pt>
              </c:numCache>
            </c:numRef>
          </c:yVal>
        </c:ser>
        <c:axId val="37026816"/>
        <c:axId val="37360768"/>
      </c:scatterChart>
      <c:valAx>
        <c:axId val="37026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Percent connected</a:t>
                </a:r>
              </a:p>
            </c:rich>
          </c:tx>
          <c:layout>
            <c:manualLayout>
              <c:xMode val="edge"/>
              <c:yMode val="edge"/>
              <c:x val="0.34683887535640778"/>
              <c:y val="0.89328717530998281"/>
            </c:manualLayout>
          </c:layout>
        </c:title>
        <c:numFmt formatCode="General" sourceLinked="1"/>
        <c:majorTickMark val="none"/>
        <c:tickLblPos val="nextTo"/>
        <c:crossAx val="37360768"/>
        <c:crosses val="autoZero"/>
        <c:crossBetween val="midCat"/>
      </c:valAx>
      <c:valAx>
        <c:axId val="37360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Slope</a:t>
                </a: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1.5987210231814548E-2"/>
              <c:y val="0.21297221468006156"/>
            </c:manualLayout>
          </c:layout>
        </c:title>
        <c:numFmt formatCode="0%" sourceLinked="1"/>
        <c:majorTickMark val="none"/>
        <c:tickLblPos val="nextTo"/>
        <c:crossAx val="37026816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F8473-F8CE-437D-84D8-82CE03723CA2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0307-4247-4D86-88D7-7F9DECFD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0307-4247-4D86-88D7-7F9DECFD67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600200"/>
            <a:ext cx="7010400" cy="2133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Indices of Road Erosion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i="1" dirty="0" smtClean="0"/>
              <a:t>Bear Valley Watershed, Idaho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CEE 6440:  GIS in Water Resources</a:t>
            </a:r>
          </a:p>
          <a:p>
            <a:pPr algn="ctr"/>
            <a:r>
              <a:rPr lang="en-US" dirty="0" smtClean="0"/>
              <a:t>Nov. 30, 2010</a:t>
            </a:r>
          </a:p>
          <a:p>
            <a:pPr algn="ctr"/>
            <a:r>
              <a:rPr lang="en-US" sz="2000" i="1" dirty="0" smtClean="0"/>
              <a:t>Jeanny Wang Miles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1" y="152400"/>
            <a:ext cx="480180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52400"/>
            <a:ext cx="2971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Slope Class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724400" y="914400"/>
          <a:ext cx="4114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4114800"/>
          <a:ext cx="397192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876800" y="3795356"/>
            <a:ext cx="381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Slope at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Drainpoints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Broad Based Dips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2971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Mass Wasting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LandTypes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502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2" y="3733798"/>
          <a:ext cx="6629399" cy="2667002"/>
        </p:xfrm>
        <a:graphic>
          <a:graphicData uri="http://schemas.openxmlformats.org/drawingml/2006/table">
            <a:tbl>
              <a:tblPr/>
              <a:tblGrid>
                <a:gridCol w="1536080"/>
                <a:gridCol w="813580"/>
                <a:gridCol w="641655"/>
                <a:gridCol w="727618"/>
                <a:gridCol w="646770"/>
                <a:gridCol w="469861"/>
                <a:gridCol w="581141"/>
                <a:gridCol w="565924"/>
                <a:gridCol w="646770"/>
              </a:tblGrid>
              <a:tr h="286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Elk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Wyoming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 Creek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19.4%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1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Lower Elk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26.8%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Bearskin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24.7%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12.9%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24.7%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Cache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17.3%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19.6%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47.1%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Bear Valley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49.9%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1676400"/>
            <a:ext cx="344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of roads network </a:t>
            </a:r>
          </a:p>
          <a:p>
            <a:r>
              <a:rPr lang="en-US" dirty="0" smtClean="0"/>
              <a:t>within “unstable” </a:t>
            </a:r>
            <a:r>
              <a:rPr lang="en-US" dirty="0" err="1" smtClean="0"/>
              <a:t>landtypes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2590801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C1: Fluvial lands with moderate to high mass wasting potential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800"/>
            <a:ext cx="6324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Geomorphic Road Assessment and Inventory Package (GRAIP)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447800"/>
            <a:ext cx="7162800" cy="51054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- process and tools for analyzing road erosion</a:t>
            </a:r>
          </a:p>
          <a:p>
            <a:pPr>
              <a:buFontTx/>
              <a:buChar char="-"/>
            </a:pP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- combines road inventory with GIS analysis </a:t>
            </a:r>
          </a:p>
          <a:p>
            <a:pPr>
              <a:buFontTx/>
              <a:buChar char="-"/>
            </a:pP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- predicts road sediment production &amp; delivery, mass wasting risk from gullies and landslides, and road hydrologic connectivity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sz="2200" dirty="0" smtClean="0"/>
              <a:t>- overlays road path on Digital Elevation Model (DEM) and uses </a:t>
            </a:r>
            <a:r>
              <a:rPr lang="en-US" sz="2200" dirty="0" err="1" smtClean="0"/>
              <a:t>TauDEM</a:t>
            </a:r>
            <a:r>
              <a:rPr lang="en-US" sz="2200" dirty="0" smtClean="0"/>
              <a:t> for flow accumulation</a:t>
            </a:r>
          </a:p>
          <a:p>
            <a:endParaRPr lang="en-US" sz="2200" dirty="0" smtClean="0"/>
          </a:p>
          <a:p>
            <a:r>
              <a:rPr lang="en-US" sz="2200" dirty="0" smtClean="0"/>
              <a:t>  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Sediment production for each road segment:</a:t>
            </a:r>
            <a:r>
              <a:rPr lang="en-US" sz="2200" dirty="0" smtClean="0"/>
              <a:t> </a:t>
            </a:r>
          </a:p>
          <a:p>
            <a:pPr algn="ctr">
              <a:buFontTx/>
              <a:buChar char="-"/>
            </a:pP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E = B x L x S x R x V</a:t>
            </a:r>
          </a:p>
          <a:p>
            <a:pPr algn="ctr">
              <a:buFontTx/>
              <a:buChar char="-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(base rate, length, slope, surface, vegetation)</a:t>
            </a:r>
          </a:p>
          <a:p>
            <a:pPr algn="ctr">
              <a:buFontTx/>
              <a:buChar char="-"/>
            </a:pPr>
            <a:endParaRPr lang="en-US" sz="2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29718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GRAIP</a:t>
            </a:r>
            <a:br>
              <a:rPr lang="en-US" dirty="0" smtClean="0"/>
            </a:br>
            <a:r>
              <a:rPr lang="en-US" dirty="0" smtClean="0"/>
              <a:t>Sediment </a:t>
            </a:r>
            <a:r>
              <a:rPr lang="en-US" dirty="0" smtClean="0"/>
              <a:t>Accumulation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828800"/>
          <a:ext cx="2819400" cy="3048003"/>
        </p:xfrm>
        <a:graphic>
          <a:graphicData uri="http://schemas.openxmlformats.org/drawingml/2006/table">
            <a:tbl>
              <a:tblPr/>
              <a:tblGrid>
                <a:gridCol w="1884469"/>
                <a:gridCol w="934931"/>
              </a:tblGrid>
              <a:tr h="3386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SedDel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SedProd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Bear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Bearskin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Wyoming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410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1711"/>
            <a:ext cx="5181600" cy="65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GRAIP</a:t>
            </a:r>
            <a:br>
              <a:rPr lang="en-US" dirty="0" smtClean="0"/>
            </a:br>
            <a:r>
              <a:rPr lang="en-US" dirty="0" smtClean="0"/>
              <a:t>Sediment Delivery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0201" y="3657600"/>
          <a:ext cx="3276599" cy="2827935"/>
        </p:xfrm>
        <a:graphic>
          <a:graphicData uri="http://schemas.openxmlformats.org/drawingml/2006/table">
            <a:tbl>
              <a:tblPr/>
              <a:tblGrid>
                <a:gridCol w="1716988"/>
                <a:gridCol w="1559611"/>
              </a:tblGrid>
              <a:tr h="57921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Sediment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Delivery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(kg/yr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sedDel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Bear Valley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388,658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Bearskin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140,574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Cache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94,441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 Creek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58,874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Lower Elk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48,336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Wyoming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10,500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Elk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3,150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0" y="1219200"/>
          <a:ext cx="2743200" cy="2508885"/>
        </p:xfrm>
        <a:graphic>
          <a:graphicData uri="http://schemas.openxmlformats.org/drawingml/2006/table">
            <a:tbl>
              <a:tblPr/>
              <a:tblGrid>
                <a:gridCol w="1833538"/>
                <a:gridCol w="909662"/>
              </a:tblGrid>
              <a:tr h="278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SedDel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SedProd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Bear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Bearskin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Wyoming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1000" y="-1"/>
            <a:ext cx="5410200" cy="686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76200"/>
            <a:ext cx="2971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Relative Comparison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752599"/>
          <a:ext cx="8153402" cy="3887412"/>
        </p:xfrm>
        <a:graphic>
          <a:graphicData uri="http://schemas.openxmlformats.org/drawingml/2006/table">
            <a:tbl>
              <a:tblPr/>
              <a:tblGrid>
                <a:gridCol w="1762897"/>
                <a:gridCol w="904103"/>
                <a:gridCol w="990600"/>
                <a:gridCol w="1143000"/>
                <a:gridCol w="708454"/>
                <a:gridCol w="807995"/>
                <a:gridCol w="954903"/>
                <a:gridCol w="881450"/>
              </a:tblGrid>
              <a:tr h="83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HUC_6_NAME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Density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Stream Proximity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 Crossings / Stream Mile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 ranking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 Index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sedDel</a:t>
                      </a: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(kg/yr)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Total </a:t>
                      </a:r>
                      <a:r>
                        <a:rPr kumimoji="0" lang="en-US" sz="14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sedDel</a:t>
                      </a:r>
                      <a:endParaRPr kumimoji="0" lang="en-US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Bear Valley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38.72%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388,658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Bearskin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44.86%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140,574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Lower Elk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48,336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Cache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94,441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Wyoming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 Creek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58,874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Elk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kumimoji="0" lang="en-US" sz="16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744,532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219959" cy="64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46482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Conclusion</a:t>
            </a:r>
            <a:br>
              <a:rPr lang="en-US" sz="36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Bear </a:t>
            </a:r>
            <a:r>
              <a:rPr lang="en-US" b="1" dirty="0" smtClean="0"/>
              <a:t>Valley Watershed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Road </a:t>
            </a:r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1828800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Upper Bear and Bearskin roads deliver most sediment to streams</a:t>
            </a:r>
            <a:endParaRPr lang="en-US" sz="20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81600" y="3047999"/>
          <a:ext cx="3276600" cy="3505201"/>
        </p:xfrm>
        <a:graphic>
          <a:graphicData uri="http://schemas.openxmlformats.org/drawingml/2006/table">
            <a:tbl>
              <a:tblPr/>
              <a:tblGrid>
                <a:gridCol w="2075752"/>
                <a:gridCol w="1200848"/>
              </a:tblGrid>
              <a:tr h="646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Sediment Delivered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(kg/yr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sedDel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Bear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388,658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Bearskin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140,574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94,441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58,874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48,336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Wyoming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3,150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8387"/>
            <a:ext cx="5181600" cy="658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76200"/>
            <a:ext cx="29718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Conclusion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0" y="3429000"/>
          <a:ext cx="2971800" cy="3124200"/>
        </p:xfrm>
        <a:graphic>
          <a:graphicData uri="http://schemas.openxmlformats.org/drawingml/2006/table">
            <a:tbl>
              <a:tblPr/>
              <a:tblGrid>
                <a:gridCol w="1882659"/>
                <a:gridCol w="1089141"/>
              </a:tblGrid>
              <a:tr h="5764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Sediment Delivered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(kg/yr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sedDel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Bear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388,658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Bearskin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140,574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94,441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58,874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48,336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Wyoming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3,150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510045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12954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Image analysis </a:t>
            </a:r>
            <a:r>
              <a:rPr lang="en-US" sz="2000" dirty="0" smtClean="0"/>
              <a:t>can help prioritize erosion  problems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Indicators confirm</a:t>
            </a:r>
            <a:endParaRPr lang="en-US" sz="2000" dirty="0" smtClean="0"/>
          </a:p>
          <a:p>
            <a:r>
              <a:rPr lang="en-US" sz="2000" dirty="0" smtClean="0"/>
              <a:t>GRAIP model </a:t>
            </a:r>
            <a:r>
              <a:rPr lang="en-US" sz="2000" dirty="0" smtClean="0"/>
              <a:t>predictions</a:t>
            </a:r>
          </a:p>
          <a:p>
            <a:r>
              <a:rPr lang="en-US" sz="2000" i="1" dirty="0" smtClean="0"/>
              <a:t>(in a relative sense)</a:t>
            </a:r>
            <a:endParaRPr lang="en-US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0"/>
            <a:ext cx="2971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91" y="84837"/>
            <a:ext cx="5335209" cy="67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Measuring Road Erosion Risk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25475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Fine Sediment from Unsealed Roads harm downstream ecosystems (suffocate </a:t>
            </a:r>
            <a:r>
              <a:rPr lang="en-US" b="1" dirty="0" err="1" smtClean="0"/>
              <a:t>redds</a:t>
            </a:r>
            <a:r>
              <a:rPr lang="en-US" b="1" dirty="0" smtClean="0"/>
              <a:t>)</a:t>
            </a:r>
            <a:endParaRPr lang="en-US" dirty="0" smtClean="0"/>
          </a:p>
          <a:p>
            <a:pPr lvl="0"/>
            <a:r>
              <a:rPr lang="en-US" b="1" dirty="0" smtClean="0"/>
              <a:t>Roads Need Adequate Drainage &amp; Maintenance</a:t>
            </a:r>
          </a:p>
          <a:p>
            <a:pPr lvl="0"/>
            <a:r>
              <a:rPr lang="en-US" b="1" dirty="0" smtClean="0"/>
              <a:t>Inadequate Culverts Impede Fish Passage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Difficult to Assess Actual Impact from Roads </a:t>
            </a:r>
          </a:p>
          <a:p>
            <a:pPr lvl="0"/>
            <a:r>
              <a:rPr lang="en-US" b="1" dirty="0" smtClean="0"/>
              <a:t>Good Models Need Good Field </a:t>
            </a:r>
            <a:r>
              <a:rPr lang="en-US" b="1" dirty="0" smtClean="0"/>
              <a:t>Data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Image Analysis to Help Prioritize Erosion Risk on Watershed Scale? 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Secondary Questions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873752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How and where do road-stream crossings influence local stream channels and water quality?</a:t>
            </a:r>
            <a:endParaRPr lang="en-US" sz="2000" dirty="0" smtClean="0"/>
          </a:p>
          <a:p>
            <a:pPr lvl="1"/>
            <a:r>
              <a:rPr lang="en-US" sz="2400" dirty="0" smtClean="0"/>
              <a:t>How and where does the road system restrict the migration and movement of aquatic organisms?</a:t>
            </a:r>
            <a:endParaRPr lang="en-US" sz="2000" dirty="0" smtClean="0"/>
          </a:p>
          <a:p>
            <a:pPr lvl="1"/>
            <a:r>
              <a:rPr lang="en-US" sz="2400" dirty="0" smtClean="0"/>
              <a:t>How and where does the road system affect shading, </a:t>
            </a:r>
            <a:r>
              <a:rPr lang="en-US" sz="2400" dirty="0" err="1" smtClean="0"/>
              <a:t>litterfall</a:t>
            </a:r>
            <a:r>
              <a:rPr lang="en-US" sz="2400" dirty="0" smtClean="0"/>
              <a:t>, and riparian plant communities?</a:t>
            </a:r>
            <a:endParaRPr lang="en-US" sz="2000" dirty="0" smtClean="0"/>
          </a:p>
          <a:p>
            <a:pPr lvl="1"/>
            <a:r>
              <a:rPr lang="en-US" sz="2400" dirty="0" smtClean="0"/>
              <a:t>How and where does the road system contribute to fishing, poaching, or direct habitat loss for at-risk aquatic species?</a:t>
            </a:r>
            <a:endParaRPr lang="en-US" sz="2000" dirty="0" smtClean="0"/>
          </a:p>
          <a:p>
            <a:pPr lvl="1"/>
            <a:r>
              <a:rPr lang="en-US" sz="2400" dirty="0" smtClean="0"/>
              <a:t>How and where does road system facilitate introduction on non-native species?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Primary Questions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How and where does the road system modify surface and subsurface hydrology?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How and where </a:t>
            </a:r>
            <a:r>
              <a:rPr lang="en-US" sz="2800" dirty="0" smtClean="0"/>
              <a:t>does the </a:t>
            </a:r>
            <a:r>
              <a:rPr lang="en-US" sz="2800" dirty="0" smtClean="0"/>
              <a:t>road system </a:t>
            </a:r>
            <a:r>
              <a:rPr lang="en-US" sz="2800" dirty="0" smtClean="0"/>
              <a:t>cause </a:t>
            </a:r>
            <a:r>
              <a:rPr lang="en-US" sz="2800" dirty="0" smtClean="0"/>
              <a:t>surface erosion?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How and where is the road system </a:t>
            </a:r>
            <a:r>
              <a:rPr lang="en-US" sz="2800" dirty="0" err="1" smtClean="0"/>
              <a:t>hydrologically</a:t>
            </a:r>
            <a:r>
              <a:rPr lang="en-US" sz="2800" dirty="0" smtClean="0"/>
              <a:t> connected to stream system?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How and where </a:t>
            </a:r>
            <a:r>
              <a:rPr lang="en-US" sz="2800" dirty="0" smtClean="0"/>
              <a:t>does the </a:t>
            </a:r>
            <a:r>
              <a:rPr lang="en-US" sz="2800" dirty="0" smtClean="0"/>
              <a:t>road system </a:t>
            </a:r>
            <a:r>
              <a:rPr lang="en-US" sz="2800" dirty="0" smtClean="0"/>
              <a:t>cause </a:t>
            </a:r>
            <a:r>
              <a:rPr lang="en-US" sz="2800" dirty="0" smtClean="0"/>
              <a:t>mass wasting?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Indicators of Road Hazard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25475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Road Density</a:t>
            </a:r>
            <a:r>
              <a:rPr lang="en-US" dirty="0" smtClean="0"/>
              <a:t> (&lt; 1, 1-2.5, &gt; 2.5 mi/mi2)</a:t>
            </a:r>
          </a:p>
          <a:p>
            <a:pPr lvl="0"/>
            <a:r>
              <a:rPr lang="en-US" b="1" dirty="0" smtClean="0"/>
              <a:t>Stream Channel Proximity</a:t>
            </a:r>
            <a:r>
              <a:rPr lang="en-US" dirty="0" smtClean="0"/>
              <a:t> (300 ft from stream)</a:t>
            </a:r>
          </a:p>
          <a:p>
            <a:pPr lvl="0"/>
            <a:r>
              <a:rPr lang="en-US" b="1" dirty="0" smtClean="0"/>
              <a:t>Predicted Stream Crossings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Slope Class </a:t>
            </a:r>
            <a:r>
              <a:rPr lang="en-US" dirty="0" smtClean="0"/>
              <a:t>(within 10 </a:t>
            </a:r>
            <a:r>
              <a:rPr lang="en-US" dirty="0" smtClean="0"/>
              <a:t>percent gradients)</a:t>
            </a:r>
          </a:p>
          <a:p>
            <a:pPr lvl="0"/>
            <a:r>
              <a:rPr lang="en-US" b="1" dirty="0" smtClean="0"/>
              <a:t>Mass wasting</a:t>
            </a:r>
            <a:r>
              <a:rPr lang="en-US" dirty="0" smtClean="0"/>
              <a:t>: Bedrock geology or geomorphology as indicators of road erosion hazard </a:t>
            </a:r>
            <a:r>
              <a:rPr lang="en-US" dirty="0" smtClean="0"/>
              <a:t>(unstable surfaces)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i="1" dirty="0" smtClean="0">
                <a:solidFill>
                  <a:schemeClr val="accent1"/>
                </a:solidFill>
              </a:rPr>
              <a:t>ot </a:t>
            </a:r>
            <a:r>
              <a:rPr lang="en-US" i="1" dirty="0" smtClean="0">
                <a:solidFill>
                  <a:schemeClr val="accent1"/>
                </a:solidFill>
              </a:rPr>
              <a:t>used in this analysis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0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Slope Position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an indicator of road hazard (upper 20%, middle 40%, lower 40%)</a:t>
            </a:r>
          </a:p>
          <a:p>
            <a:pPr lvl="0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Maintenance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Best management practices as indicators of road hazard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50" y="76200"/>
            <a:ext cx="5042777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daho-county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"/>
            <a:ext cx="1981200" cy="314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8006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Bear Valley </a:t>
            </a:r>
            <a:br>
              <a:rPr lang="en-US" b="1" dirty="0" smtClean="0"/>
            </a:br>
            <a:r>
              <a:rPr lang="en-US" b="1" dirty="0" smtClean="0"/>
              <a:t>Watershed, </a:t>
            </a:r>
            <a:br>
              <a:rPr lang="en-US" b="1" dirty="0" smtClean="0"/>
            </a:br>
            <a:r>
              <a:rPr lang="en-US" b="1" dirty="0" smtClean="0"/>
              <a:t>Idaho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39624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Listed as 303(d) impaired for sediment under Clean Water Act</a:t>
            </a:r>
          </a:p>
          <a:p>
            <a:r>
              <a:rPr lang="en-US" sz="2000" dirty="0" smtClean="0"/>
              <a:t>- 191 square miles in watershed</a:t>
            </a:r>
          </a:p>
          <a:p>
            <a:r>
              <a:rPr lang="en-US" sz="2000" dirty="0" smtClean="0"/>
              <a:t>&gt;148 miles of roads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2819400" y="685800"/>
            <a:ext cx="3276600" cy="175260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343400" y="2438400"/>
            <a:ext cx="1752600" cy="175260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569678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4114800" cy="639762"/>
          </a:xfrm>
        </p:spPr>
        <p:txBody>
          <a:bodyPr/>
          <a:lstStyle/>
          <a:p>
            <a:pPr algn="ctr"/>
            <a:r>
              <a:rPr lang="en-US" dirty="0" err="1" smtClean="0"/>
              <a:t>Subwatersheds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4293275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Includes two 5th HUC watersheds: </a:t>
            </a:r>
          </a:p>
          <a:p>
            <a:pPr algn="ctr">
              <a:buFontTx/>
              <a:buChar char="-"/>
            </a:pPr>
            <a:r>
              <a:rPr lang="en-US" dirty="0" smtClean="0"/>
              <a:t> Bear Valley Creek and Elk Creek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     Includes seven 6th HUC </a:t>
            </a:r>
            <a:r>
              <a:rPr lang="en-US" dirty="0" err="1" smtClean="0"/>
              <a:t>subwatersheds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6" y="76200"/>
            <a:ext cx="487360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429000" cy="1020762"/>
          </a:xfrm>
        </p:spPr>
        <p:txBody>
          <a:bodyPr>
            <a:normAutofit/>
          </a:bodyPr>
          <a:lstStyle/>
          <a:p>
            <a:pPr algn="r"/>
            <a:r>
              <a:rPr lang="en-US" b="1" i="1" dirty="0" smtClean="0"/>
              <a:t>Road Density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Line Callout 1 (No Border) 8"/>
          <p:cNvSpPr/>
          <p:nvPr/>
        </p:nvSpPr>
        <p:spPr>
          <a:xfrm>
            <a:off x="0" y="5791200"/>
            <a:ext cx="990600" cy="457200"/>
          </a:xfrm>
          <a:prstGeom prst="callout1">
            <a:avLst>
              <a:gd name="adj1" fmla="val -7553"/>
              <a:gd name="adj2" fmla="val 63167"/>
              <a:gd name="adj3" fmla="val -103039"/>
              <a:gd name="adj4" fmla="val 97983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1.86 mi/mi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3200400"/>
            <a:ext cx="914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7" name="Line Callout 1 (No Border) 16"/>
          <p:cNvSpPr/>
          <p:nvPr/>
        </p:nvSpPr>
        <p:spPr>
          <a:xfrm>
            <a:off x="1295400" y="5638800"/>
            <a:ext cx="1676400" cy="685800"/>
          </a:xfrm>
          <a:prstGeom prst="callout1">
            <a:avLst>
              <a:gd name="adj1" fmla="val 3391"/>
              <a:gd name="adj2" fmla="val 56694"/>
              <a:gd name="adj3" fmla="val -86409"/>
              <a:gd name="adj4" fmla="val 5762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0.86 </a:t>
            </a:r>
          </a:p>
          <a:p>
            <a:pPr algn="ctr"/>
            <a:r>
              <a:rPr lang="en-US" dirty="0" smtClean="0"/>
              <a:t>mi/mi2</a:t>
            </a:r>
            <a:endParaRPr lang="en-US" dirty="0"/>
          </a:p>
        </p:txBody>
      </p:sp>
      <p:sp>
        <p:nvSpPr>
          <p:cNvPr id="26" name="Line Callout 1 (No Border) 25"/>
          <p:cNvSpPr/>
          <p:nvPr/>
        </p:nvSpPr>
        <p:spPr>
          <a:xfrm>
            <a:off x="0" y="2743200"/>
            <a:ext cx="685800" cy="762000"/>
          </a:xfrm>
          <a:prstGeom prst="callout1">
            <a:avLst>
              <a:gd name="adj1" fmla="val 30759"/>
              <a:gd name="adj2" fmla="val 90079"/>
              <a:gd name="adj3" fmla="val 11751"/>
              <a:gd name="adj4" fmla="val 14008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1.5 mi/mi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1524000"/>
            <a:ext cx="268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Good</a:t>
            </a:r>
            <a:r>
              <a:rPr lang="en-US" i="1" dirty="0" smtClean="0"/>
              <a:t> :  &lt; 1 mi/mi2</a:t>
            </a:r>
          </a:p>
          <a:p>
            <a:r>
              <a:rPr lang="en-US" i="1" dirty="0" smtClean="0"/>
              <a:t>Fair:   1 - 2.5 mi/mi2</a:t>
            </a:r>
          </a:p>
          <a:p>
            <a:r>
              <a:rPr lang="en-US" i="1" dirty="0" smtClean="0"/>
              <a:t>Poor:    &gt; 2.5 mi2   </a:t>
            </a:r>
            <a:endParaRPr lang="en-US" i="1" dirty="0"/>
          </a:p>
        </p:txBody>
      </p:sp>
      <p:sp>
        <p:nvSpPr>
          <p:cNvPr id="28" name="Line Callout 1 (No Border) 27"/>
          <p:cNvSpPr/>
          <p:nvPr/>
        </p:nvSpPr>
        <p:spPr>
          <a:xfrm>
            <a:off x="4648200" y="2971800"/>
            <a:ext cx="1752600" cy="381000"/>
          </a:xfrm>
          <a:prstGeom prst="callout1">
            <a:avLst>
              <a:gd name="adj1" fmla="val 48682"/>
              <a:gd name="adj2" fmla="val 14947"/>
              <a:gd name="adj3" fmla="val 31898"/>
              <a:gd name="adj4" fmla="val -171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0.27 mi/mi2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895601" y="3581402"/>
          <a:ext cx="6095999" cy="3173200"/>
        </p:xfrm>
        <a:graphic>
          <a:graphicData uri="http://schemas.openxmlformats.org/drawingml/2006/table">
            <a:tbl>
              <a:tblPr/>
              <a:tblGrid>
                <a:gridCol w="1142999"/>
                <a:gridCol w="1752600"/>
                <a:gridCol w="1032177"/>
                <a:gridCol w="1169251"/>
                <a:gridCol w="998972"/>
              </a:tblGrid>
              <a:tr h="200375">
                <a:tc gridSpan="4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HUC_12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HU_6_NAME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(mi)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SqMi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170602050101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Bear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170602050202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Bearskin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170602050203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170602050102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170602050103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Wyoming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170602050104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170602050201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Bear Valley Watershed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Line Callout 1 (No Border) 14"/>
          <p:cNvSpPr/>
          <p:nvPr/>
        </p:nvSpPr>
        <p:spPr>
          <a:xfrm>
            <a:off x="2667000" y="838200"/>
            <a:ext cx="1524000" cy="609600"/>
          </a:xfrm>
          <a:prstGeom prst="callout1">
            <a:avLst>
              <a:gd name="adj1" fmla="val 89105"/>
              <a:gd name="adj2" fmla="val 40244"/>
              <a:gd name="adj3" fmla="val 182374"/>
              <a:gd name="adj4" fmla="val -817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0.88 </a:t>
            </a:r>
          </a:p>
          <a:p>
            <a:pPr algn="ctr"/>
            <a:r>
              <a:rPr lang="en-US" dirty="0" smtClean="0"/>
              <a:t>mi/mi2</a:t>
            </a:r>
            <a:endParaRPr lang="en-US" dirty="0"/>
          </a:p>
        </p:txBody>
      </p:sp>
      <p:sp>
        <p:nvSpPr>
          <p:cNvPr id="16" name="Line Callout 1 (No Border) 15"/>
          <p:cNvSpPr/>
          <p:nvPr/>
        </p:nvSpPr>
        <p:spPr>
          <a:xfrm>
            <a:off x="4038600" y="990600"/>
            <a:ext cx="1600200" cy="457200"/>
          </a:xfrm>
          <a:prstGeom prst="callout1">
            <a:avLst>
              <a:gd name="adj1" fmla="val 71116"/>
              <a:gd name="adj2" fmla="val 40343"/>
              <a:gd name="adj3" fmla="val 151685"/>
              <a:gd name="adj4" fmla="val -1439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0.46 mi/mi2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638800" cy="762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Stream Channel Proximity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143000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Roads within </a:t>
            </a:r>
          </a:p>
          <a:p>
            <a:pPr algn="ctr"/>
            <a:r>
              <a:rPr lang="en-US" sz="2000" i="1" dirty="0" smtClean="0"/>
              <a:t>300 feet stream buffer</a:t>
            </a:r>
          </a:p>
          <a:p>
            <a:pPr algn="ctr"/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1" y="3352799"/>
          <a:ext cx="5715000" cy="3394961"/>
        </p:xfrm>
        <a:graphic>
          <a:graphicData uri="http://schemas.openxmlformats.org/drawingml/2006/table">
            <a:tbl>
              <a:tblPr/>
              <a:tblGrid>
                <a:gridCol w="1594313"/>
                <a:gridCol w="993380"/>
                <a:gridCol w="1177339"/>
                <a:gridCol w="1177339"/>
                <a:gridCol w="772629"/>
              </a:tblGrid>
              <a:tr h="571505">
                <a:tc gridSpan="5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Subwatershed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 in Buffer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6930.6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Bearskin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23080.3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Wyoming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9385.1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23313.6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Bear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27127.9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8597.2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29200" y="22098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Good : &lt;10%  roads within buffer</a:t>
            </a:r>
          </a:p>
          <a:p>
            <a:r>
              <a:rPr lang="en-US" dirty="0" smtClean="0"/>
              <a:t>Fair: 10-20%  roads within buffer</a:t>
            </a:r>
          </a:p>
          <a:p>
            <a:r>
              <a:rPr lang="en-US" b="1" dirty="0" smtClean="0"/>
              <a:t>Poor</a:t>
            </a:r>
            <a:r>
              <a:rPr lang="en-US" dirty="0" smtClean="0"/>
              <a:t>:  &gt;20%  roads within buffer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5" y="120651"/>
            <a:ext cx="4967674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657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/>
              <a:t>Stream Crossings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752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73"/>
            </a:pPr>
            <a:r>
              <a:rPr lang="en-US" sz="1600" dirty="0" err="1" smtClean="0"/>
              <a:t>StreamCross</a:t>
            </a:r>
            <a:r>
              <a:rPr lang="en-US" sz="1600" dirty="0" smtClean="0"/>
              <a:t>  - intersect of roads &amp; DEQ streams layers</a:t>
            </a:r>
          </a:p>
          <a:p>
            <a:pPr marL="342900" indent="-342900"/>
            <a:r>
              <a:rPr lang="en-US" sz="1600" dirty="0" smtClean="0"/>
              <a:t>180 </a:t>
            </a:r>
            <a:r>
              <a:rPr lang="en-US" sz="1600" dirty="0" err="1" smtClean="0"/>
              <a:t>StreamNetCross</a:t>
            </a:r>
            <a:r>
              <a:rPr lang="en-US" sz="1600" dirty="0" smtClean="0"/>
              <a:t> – intersect of roads &amp; </a:t>
            </a:r>
            <a:r>
              <a:rPr lang="en-US" sz="1600" dirty="0" err="1" smtClean="0"/>
              <a:t>TauDEM</a:t>
            </a:r>
            <a:r>
              <a:rPr lang="en-US" sz="1600" dirty="0" smtClean="0"/>
              <a:t> </a:t>
            </a:r>
            <a:r>
              <a:rPr lang="en-US" sz="1600" dirty="0" err="1" smtClean="0"/>
              <a:t>flownet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176  STRM_CRO observations</a:t>
            </a:r>
          </a:p>
          <a:p>
            <a:pPr marL="342900" indent="-342900"/>
            <a:r>
              <a:rPr lang="en-US" sz="1600" dirty="0" smtClean="0"/>
              <a:t>191 inventoried from GRAIP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6858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Good : &lt; 0.2  X-</a:t>
            </a:r>
            <a:r>
              <a:rPr lang="en-US" sz="1600" i="1" dirty="0" err="1" smtClean="0"/>
              <a:t>ings</a:t>
            </a:r>
            <a:r>
              <a:rPr lang="en-US" sz="1600" i="1" dirty="0" smtClean="0"/>
              <a:t>/stream mi</a:t>
            </a:r>
          </a:p>
          <a:p>
            <a:r>
              <a:rPr lang="en-US" sz="1600" i="1" dirty="0" smtClean="0"/>
              <a:t>Fair:  0.2 – 0.4 X-</a:t>
            </a:r>
            <a:r>
              <a:rPr lang="en-US" sz="1600" i="1" dirty="0" err="1" smtClean="0"/>
              <a:t>ings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str</a:t>
            </a:r>
            <a:r>
              <a:rPr lang="en-US" sz="1600" i="1" dirty="0" smtClean="0"/>
              <a:t> mi</a:t>
            </a:r>
          </a:p>
          <a:p>
            <a:r>
              <a:rPr lang="en-US" sz="1600" i="1" dirty="0" smtClean="0"/>
              <a:t>Poor:  &gt; 0.4 X-</a:t>
            </a:r>
            <a:r>
              <a:rPr lang="en-US" sz="1600" i="1" dirty="0" err="1" smtClean="0"/>
              <a:t>ings</a:t>
            </a:r>
            <a:r>
              <a:rPr lang="en-US" sz="1600" i="1" dirty="0" smtClean="0"/>
              <a:t>/stream mi  </a:t>
            </a:r>
            <a:endParaRPr lang="en-US" sz="16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3520855"/>
          <a:ext cx="4648201" cy="3294888"/>
        </p:xfrm>
        <a:graphic>
          <a:graphicData uri="http://schemas.openxmlformats.org/drawingml/2006/table">
            <a:tbl>
              <a:tblPr/>
              <a:tblGrid>
                <a:gridCol w="1401838"/>
                <a:gridCol w="710981"/>
                <a:gridCol w="929640"/>
                <a:gridCol w="760614"/>
                <a:gridCol w="845128"/>
              </a:tblGrid>
              <a:tr h="447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HU_6_NAME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Stream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Density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Stream Crossings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Stream Miles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Cross/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Bear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Valley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Bearskin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Cache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Wyoming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 Creek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Lower Elk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Upper Elk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252.8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1657</TotalTime>
  <Words>1142</Words>
  <Application>Microsoft Office PowerPoint</Application>
  <PresentationFormat>On-screen Show (4:3)</PresentationFormat>
  <Paragraphs>446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Indices of Road Erosion       Bear Valley Watershed, Idaho</vt:lpstr>
      <vt:lpstr>Measuring Road Erosion Risk </vt:lpstr>
      <vt:lpstr>Primary Questions </vt:lpstr>
      <vt:lpstr>Indicators of Road Hazard </vt:lpstr>
      <vt:lpstr>Bear Valley  Watershed,  Idaho </vt:lpstr>
      <vt:lpstr>Subwatersheds</vt:lpstr>
      <vt:lpstr>Road Density </vt:lpstr>
      <vt:lpstr>Stream Channel Proximity</vt:lpstr>
      <vt:lpstr>Stream Crossings</vt:lpstr>
      <vt:lpstr>Slope Class </vt:lpstr>
      <vt:lpstr>Mass Wasting (LandTypes)</vt:lpstr>
      <vt:lpstr>Geomorphic Road Assessment and Inventory Package (GRAIP)  </vt:lpstr>
      <vt:lpstr>GRAIP Sediment Accumulation</vt:lpstr>
      <vt:lpstr>GRAIP Sediment Delivery</vt:lpstr>
      <vt:lpstr>Relative Comparison</vt:lpstr>
      <vt:lpstr>Conclusion  Bear Valley Watershed  Road Erosion</vt:lpstr>
      <vt:lpstr>Conclusion</vt:lpstr>
      <vt:lpstr>Questions?</vt:lpstr>
      <vt:lpstr>Slide 19</vt:lpstr>
      <vt:lpstr>Secondary Questions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Tarboton</dc:creator>
  <cp:lastModifiedBy>jmiles02</cp:lastModifiedBy>
  <cp:revision>145</cp:revision>
  <dcterms:created xsi:type="dcterms:W3CDTF">2006-08-16T00:00:00Z</dcterms:created>
  <dcterms:modified xsi:type="dcterms:W3CDTF">2010-11-29T13:35:31Z</dcterms:modified>
</cp:coreProperties>
</file>