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25A1E4-B7F7-41D1-A73A-892A8BD52F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6095A-76DC-415E-A142-D12E2357AFB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C0F2A-E751-4712-86EF-2D6031EBADFD}" type="slidenum">
              <a:rPr lang="en-US"/>
              <a:pPr/>
              <a:t>10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D30C3-B728-494B-BCD2-4431E989D4BE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B8B88-78AA-4689-A986-57DFEC8BD178}" type="slidenum">
              <a:rPr lang="en-US"/>
              <a:pPr/>
              <a:t>12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6AECD-D2B3-4932-88A6-9894EB1A4189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52BAA-3442-4D78-BD7A-B97AC6224A31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CCF68-9FDF-44E0-A6C2-4749F1F10C3D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90287-65DE-418B-AF86-4216D391DB3C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CB8FF-0C14-4358-BB54-6E8502C23CCD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BDCB3-5CD4-4DB8-AEA9-A08C3491BA4E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0CB5F-2D2F-4B58-A08B-214206844E82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11636-61AC-4697-B242-A2A7496BB191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6E7E-01BE-48B9-9382-49C687EF4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7243-D226-4A5D-A1F4-9964DBEBF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4FCBC-4260-4EF9-93CC-EDBBFD416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61FCDB-2FF1-45D4-A810-BA47C1017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416296-3B99-4D02-8D67-E70C3C167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28E0D-AC6A-43E4-8F59-61346269B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CDFB8-5EF0-48FF-AF57-BEDE591166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9530B-27B5-424A-8D0A-6EEE03D5C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1C81-97B0-4D8E-8E98-197908F9A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0DDA-EE55-44D2-BA33-7DCE6544B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C596A-D98B-4043-9CFA-9942F3674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48F0E-B155-429B-8311-B92DB2927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42DD-31D4-48BA-B66E-0E2B68F98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68B9CB-CBC9-4BE2-8662-4AD8397D6C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rought-dried-rieverbed"/>
          <p:cNvPicPr>
            <a:picLocks noChangeArrowheads="1"/>
          </p:cNvPicPr>
          <p:nvPr/>
        </p:nvPicPr>
        <p:blipFill>
          <a:blip r:embed="rId3">
            <a:lum bright="40000"/>
          </a:blip>
          <a:srcRect b="2286"/>
          <a:stretch>
            <a:fillRect/>
          </a:stretch>
        </p:blipFill>
        <p:spPr bwMode="auto">
          <a:xfrm>
            <a:off x="0" y="1588"/>
            <a:ext cx="922337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7239000" cy="1470025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Refined NIDIS Application for the Upper Colorado River Basin</a:t>
            </a:r>
            <a:r>
              <a:rPr lang="en-US" sz="4000"/>
              <a:t> </a:t>
            </a:r>
          </a:p>
        </p:txBody>
      </p:sp>
      <p:pic>
        <p:nvPicPr>
          <p:cNvPr id="2054" name="Picture 6" descr="nidi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213360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/>
              <a:t>Gage subwatersheds (GWS) specified between streamflow gages</a:t>
            </a:r>
          </a:p>
        </p:txBody>
      </p:sp>
      <p:pic>
        <p:nvPicPr>
          <p:cNvPr id="34820" name="Picture 4" descr="G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358140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5" descr="GWS_SW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895600"/>
            <a:ext cx="3581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57200" y="28956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Revised SWSI values assigned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GSW interpolated to HUC 10 catchments</a:t>
            </a:r>
          </a:p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pic>
        <p:nvPicPr>
          <p:cNvPr id="34824" name="Picture 8" descr="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95600"/>
            <a:ext cx="3581400" cy="319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724400"/>
            <a:ext cx="12668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Automate interpolation using model builder</a:t>
            </a:r>
          </a:p>
          <a:p>
            <a:r>
              <a:rPr lang="en-US"/>
              <a:t>Create time series visualizations for temporal  variation and comparison between forecast and actual conditions</a:t>
            </a:r>
          </a:p>
          <a:p>
            <a:r>
              <a:rPr lang="en-US"/>
              <a:t>Complete process for entire study area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38916" name="Picture 4" descr="MC90043485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81200"/>
            <a:ext cx="306705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NIDIS?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N</a:t>
            </a:r>
            <a:r>
              <a:rPr lang="en-US" sz="2400"/>
              <a:t>ational </a:t>
            </a:r>
            <a:r>
              <a:rPr lang="en-US" sz="2400" b="1"/>
              <a:t>I</a:t>
            </a:r>
            <a:r>
              <a:rPr lang="en-US" sz="2400"/>
              <a:t>ntegrated </a:t>
            </a:r>
            <a:r>
              <a:rPr lang="en-US" sz="2400" b="1"/>
              <a:t>D</a:t>
            </a:r>
            <a:r>
              <a:rPr lang="en-US" sz="2400"/>
              <a:t>rought </a:t>
            </a:r>
            <a:r>
              <a:rPr lang="en-US" sz="2400" b="1"/>
              <a:t>I</a:t>
            </a:r>
            <a:r>
              <a:rPr lang="en-US" sz="2400"/>
              <a:t>nformation </a:t>
            </a:r>
            <a:r>
              <a:rPr lang="en-US" sz="2400" b="1"/>
              <a:t>S</a:t>
            </a:r>
            <a:r>
              <a:rPr lang="en-US" sz="2400"/>
              <a:t>ystem</a:t>
            </a:r>
          </a:p>
          <a:p>
            <a:r>
              <a:rPr lang="en-US" sz="2400"/>
              <a:t>Implementation of National Drought Policy Act of 1998</a:t>
            </a:r>
          </a:p>
          <a:p>
            <a:r>
              <a:rPr lang="en-US" sz="2400"/>
              <a:t>Goal of NIDIS:</a:t>
            </a:r>
          </a:p>
          <a:p>
            <a:pPr lvl="1"/>
            <a:r>
              <a:rPr lang="en-US" sz="1600"/>
              <a:t>Develop the leadership and networks to implement an integrated drought monitoring and forecasting system at federal, state, and local levels</a:t>
            </a:r>
          </a:p>
          <a:p>
            <a:pPr lvl="1"/>
            <a:r>
              <a:rPr lang="en-US" sz="1600"/>
              <a:t>Foster and support a research environment focusing on risk assessment, forecasting, and management</a:t>
            </a:r>
          </a:p>
          <a:p>
            <a:pPr lvl="1"/>
            <a:r>
              <a:rPr lang="en-US" sz="1600"/>
              <a:t>Create an "early warning system" for drought to provide accurate, timely, and integrated information</a:t>
            </a:r>
          </a:p>
          <a:p>
            <a:pPr lvl="1"/>
            <a:r>
              <a:rPr lang="en-US" sz="1600"/>
              <a:t>Develop interactive systems, such as the Web Portal, as part of the early warning system</a:t>
            </a:r>
          </a:p>
          <a:p>
            <a:pPr lvl="1"/>
            <a:r>
              <a:rPr lang="en-US" sz="1600"/>
              <a:t>Provide a framework for public awareness and education about droughts</a:t>
            </a:r>
          </a:p>
          <a:p>
            <a:pPr>
              <a:buFontTx/>
              <a:buNone/>
            </a:pPr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Provide platform for refined (smaller scale) visualization of drought index values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Provide framework for manual calculation of drought index values</a:t>
            </a:r>
          </a:p>
          <a:p>
            <a:pPr lvl="1">
              <a:lnSpc>
                <a:spcPct val="90000"/>
              </a:lnSpc>
            </a:pPr>
            <a:r>
              <a:rPr lang="en-US"/>
              <a:t>Import data </a:t>
            </a:r>
          </a:p>
          <a:p>
            <a:pPr lvl="1">
              <a:lnSpc>
                <a:spcPct val="90000"/>
              </a:lnSpc>
            </a:pPr>
            <a:r>
              <a:rPr lang="en-US"/>
              <a:t>Defining rules for interpolation</a:t>
            </a:r>
          </a:p>
          <a:p>
            <a:pPr lvl="1">
              <a:lnSpc>
                <a:spcPct val="90000"/>
              </a:lnSpc>
            </a:pPr>
            <a:r>
              <a:rPr lang="en-US"/>
              <a:t>Perform required calculations / spatial analysis</a:t>
            </a:r>
          </a:p>
        </p:txBody>
      </p:sp>
      <p:pic>
        <p:nvPicPr>
          <p:cNvPr id="6150" name="Picture 6" descr="Co_d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2743200" cy="2630488"/>
          </a:xfrm>
          <a:prstGeom prst="rect">
            <a:avLst/>
          </a:prstGeom>
          <a:noFill/>
        </p:spPr>
      </p:pic>
      <p:cxnSp>
        <p:nvCxnSpPr>
          <p:cNvPr id="6163" name="AutoShape 19"/>
          <p:cNvCxnSpPr>
            <a:cxnSpLocks noChangeShapeType="1"/>
            <a:stCxn id="0" idx="3"/>
          </p:cNvCxnSpPr>
          <p:nvPr/>
        </p:nvCxnSpPr>
        <p:spPr bwMode="auto">
          <a:xfrm>
            <a:off x="3505200" y="4059238"/>
            <a:ext cx="1524000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6164" name="Picture 20" descr="small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05200"/>
            <a:ext cx="3344863" cy="191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143000" y="2590800"/>
            <a:ext cx="15240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Monthly Data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ODM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50292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WOF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NWIS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WOF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286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SNOTEL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WOF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2286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Reservoir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WOF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286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Precip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WOF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2286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Soil Moisture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WOF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371600"/>
            <a:ext cx="46482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Harvest Utility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Get Data and Convert to Monthly</a:t>
            </a:r>
          </a:p>
        </p:txBody>
      </p:sp>
      <p:sp>
        <p:nvSpPr>
          <p:cNvPr id="14" name="Can 13"/>
          <p:cNvSpPr/>
          <p:nvPr/>
        </p:nvSpPr>
        <p:spPr>
          <a:xfrm>
            <a:off x="1219200" y="5105400"/>
            <a:ext cx="14478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Calculated Values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ODM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1066800"/>
            <a:ext cx="35814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1066800"/>
            <a:ext cx="3581400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HydroDesktop Plug-in 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Displays “published” drought index values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Calculates and displays “personal” index values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1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00325"/>
            <a:ext cx="27003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urved Connector 21"/>
          <p:cNvCxnSpPr>
            <a:stCxn id="6" idx="2"/>
            <a:endCxn id="12" idx="0"/>
          </p:cNvCxnSpPr>
          <p:nvPr/>
        </p:nvCxnSpPr>
        <p:spPr>
          <a:xfrm rot="16200000" flipH="1">
            <a:off x="1295400" y="38100"/>
            <a:ext cx="609600" cy="20574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7" idx="2"/>
            <a:endCxn id="12" idx="0"/>
          </p:cNvCxnSpPr>
          <p:nvPr/>
        </p:nvCxnSpPr>
        <p:spPr>
          <a:xfrm rot="16200000" flipH="1">
            <a:off x="1828800" y="571500"/>
            <a:ext cx="609600" cy="9906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2"/>
            <a:endCxn id="12" idx="0"/>
          </p:cNvCxnSpPr>
          <p:nvPr/>
        </p:nvCxnSpPr>
        <p:spPr>
          <a:xfrm rot="5400000">
            <a:off x="2457450" y="933450"/>
            <a:ext cx="609600" cy="2667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9" idx="2"/>
            <a:endCxn id="12" idx="0"/>
          </p:cNvCxnSpPr>
          <p:nvPr/>
        </p:nvCxnSpPr>
        <p:spPr>
          <a:xfrm rot="5400000">
            <a:off x="3143250" y="247650"/>
            <a:ext cx="609600" cy="16383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0" idx="2"/>
            <a:endCxn id="12" idx="0"/>
          </p:cNvCxnSpPr>
          <p:nvPr/>
        </p:nvCxnSpPr>
        <p:spPr>
          <a:xfrm rot="5400000">
            <a:off x="3886200" y="-495300"/>
            <a:ext cx="609600" cy="31242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2" idx="2"/>
            <a:endCxn id="4" idx="1"/>
          </p:cNvCxnSpPr>
          <p:nvPr/>
        </p:nvCxnSpPr>
        <p:spPr>
          <a:xfrm rot="5400000">
            <a:off x="2076450" y="2038350"/>
            <a:ext cx="381000" cy="7239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4" idx="4"/>
            <a:endCxn id="15" idx="1"/>
          </p:cNvCxnSpPr>
          <p:nvPr/>
        </p:nvCxnSpPr>
        <p:spPr>
          <a:xfrm flipV="1">
            <a:off x="2667000" y="3086100"/>
            <a:ext cx="533400" cy="381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5" idx="3"/>
            <a:endCxn id="16" idx="1"/>
          </p:cNvCxnSpPr>
          <p:nvPr/>
        </p:nvCxnSpPr>
        <p:spPr>
          <a:xfrm flipV="1">
            <a:off x="4038600" y="2819400"/>
            <a:ext cx="1371600" cy="2667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 noChangeShapeType="1"/>
            <a:stCxn id="4" idx="3"/>
            <a:endCxn id="13" idx="0"/>
          </p:cNvCxnSpPr>
          <p:nvPr/>
        </p:nvCxnSpPr>
        <p:spPr bwMode="auto">
          <a:xfrm rot="16200000" flipH="1">
            <a:off x="2413000" y="3162300"/>
            <a:ext cx="584200" cy="1600200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4A7EBB"/>
            </a:solidFill>
            <a:round/>
            <a:headEnd/>
            <a:tailEnd type="triangle" w="lg" len="lg"/>
          </a:ln>
        </p:spPr>
      </p:cxnSp>
      <p:cxnSp>
        <p:nvCxnSpPr>
          <p:cNvPr id="50" name="Curved Connector 49"/>
          <p:cNvCxnSpPr>
            <a:cxnSpLocks noChangeShapeType="1"/>
          </p:cNvCxnSpPr>
          <p:nvPr/>
        </p:nvCxnSpPr>
        <p:spPr bwMode="auto">
          <a:xfrm rot="16200000" flipV="1">
            <a:off x="2673350" y="4337050"/>
            <a:ext cx="25400" cy="1562100"/>
          </a:xfrm>
          <a:prstGeom prst="curvedConnector5">
            <a:avLst>
              <a:gd name="adj1" fmla="val -5350000"/>
              <a:gd name="adj2" fmla="val 160977"/>
              <a:gd name="adj3" fmla="val 950000"/>
            </a:avLst>
          </a:prstGeom>
          <a:noFill/>
          <a:ln w="19050" algn="ctr">
            <a:solidFill>
              <a:srgbClr val="4A7EBB"/>
            </a:solidFill>
            <a:round/>
            <a:headEnd/>
            <a:tailEnd type="triangle" w="lg" len="lg"/>
          </a:ln>
        </p:spPr>
      </p:cxnSp>
      <p:cxnSp>
        <p:nvCxnSpPr>
          <p:cNvPr id="54" name="Curved Connector 53"/>
          <p:cNvCxnSpPr>
            <a:stCxn id="14" idx="4"/>
            <a:endCxn id="5" idx="1"/>
          </p:cNvCxnSpPr>
          <p:nvPr/>
        </p:nvCxnSpPr>
        <p:spPr>
          <a:xfrm flipV="1">
            <a:off x="2667000" y="5295900"/>
            <a:ext cx="1143000" cy="3810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5" idx="3"/>
            <a:endCxn id="16" idx="1"/>
          </p:cNvCxnSpPr>
          <p:nvPr/>
        </p:nvCxnSpPr>
        <p:spPr>
          <a:xfrm flipV="1">
            <a:off x="4648200" y="2819400"/>
            <a:ext cx="762000" cy="24765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105400" y="47244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Map Application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ASP.Net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ArcGIS Server</a:t>
            </a:r>
          </a:p>
        </p:txBody>
      </p:sp>
      <p:cxnSp>
        <p:nvCxnSpPr>
          <p:cNvPr id="75" name="Curved Connector 74"/>
          <p:cNvCxnSpPr>
            <a:stCxn id="14" idx="4"/>
            <a:endCxn id="89" idx="1"/>
          </p:cNvCxnSpPr>
          <p:nvPr/>
        </p:nvCxnSpPr>
        <p:spPr>
          <a:xfrm>
            <a:off x="2667000" y="5676900"/>
            <a:ext cx="838200" cy="3810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74"/>
          <p:cNvCxnSpPr>
            <a:stCxn id="85" idx="1"/>
            <a:endCxn id="74" idx="3"/>
          </p:cNvCxnSpPr>
          <p:nvPr/>
        </p:nvCxnSpPr>
        <p:spPr>
          <a:xfrm rot="10800000" flipV="1">
            <a:off x="7010400" y="5143500"/>
            <a:ext cx="304800" cy="2667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505200" y="5715000"/>
            <a:ext cx="12192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Hosted Map Services</a:t>
            </a:r>
          </a:p>
        </p:txBody>
      </p:sp>
      <p:cxnSp>
        <p:nvCxnSpPr>
          <p:cNvPr id="90" name="Curved Connector 74"/>
          <p:cNvCxnSpPr/>
          <p:nvPr/>
        </p:nvCxnSpPr>
        <p:spPr>
          <a:xfrm flipV="1">
            <a:off x="4724400" y="5448300"/>
            <a:ext cx="381000" cy="6477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n 104"/>
          <p:cNvSpPr/>
          <p:nvPr/>
        </p:nvSpPr>
        <p:spPr>
          <a:xfrm>
            <a:off x="152400" y="3886200"/>
            <a:ext cx="1447800" cy="129540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GIS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Framework</a:t>
            </a:r>
          </a:p>
        </p:txBody>
      </p:sp>
      <p:cxnSp>
        <p:nvCxnSpPr>
          <p:cNvPr id="113" name="Curved Connector 112"/>
          <p:cNvCxnSpPr>
            <a:stCxn id="105" idx="3"/>
            <a:endCxn id="89" idx="2"/>
          </p:cNvCxnSpPr>
          <p:nvPr/>
        </p:nvCxnSpPr>
        <p:spPr>
          <a:xfrm rot="16200000" flipH="1">
            <a:off x="1885950" y="4171950"/>
            <a:ext cx="1219200" cy="3238500"/>
          </a:xfrm>
          <a:prstGeom prst="curvedConnector3">
            <a:avLst>
              <a:gd name="adj1" fmla="val 11875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cxnSpLocks noChangeShapeType="1"/>
            <a:stCxn id="105" idx="4"/>
            <a:endCxn id="13" idx="1"/>
          </p:cNvCxnSpPr>
          <p:nvPr/>
        </p:nvCxnSpPr>
        <p:spPr bwMode="auto">
          <a:xfrm>
            <a:off x="1612900" y="4533900"/>
            <a:ext cx="660400" cy="152400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4A7EBB"/>
            </a:solidFill>
            <a:round/>
            <a:headEnd/>
            <a:tailEnd type="triangle" w="lg" len="lg"/>
          </a:ln>
        </p:spPr>
      </p:cxnSp>
      <p:cxnSp>
        <p:nvCxnSpPr>
          <p:cNvPr id="148" name="Curved Connector 147"/>
          <p:cNvCxnSpPr>
            <a:stCxn id="4" idx="2"/>
            <a:endCxn id="105" idx="1"/>
          </p:cNvCxnSpPr>
          <p:nvPr/>
        </p:nvCxnSpPr>
        <p:spPr>
          <a:xfrm rot="10800000" flipV="1">
            <a:off x="876300" y="3124200"/>
            <a:ext cx="266700" cy="762000"/>
          </a:xfrm>
          <a:prstGeom prst="curvedConnector2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150"/>
          <p:cNvCxnSpPr>
            <a:stCxn id="105" idx="3"/>
            <a:endCxn id="14" idx="2"/>
          </p:cNvCxnSpPr>
          <p:nvPr/>
        </p:nvCxnSpPr>
        <p:spPr>
          <a:xfrm rot="16200000" flipH="1">
            <a:off x="800100" y="5257800"/>
            <a:ext cx="495300" cy="342900"/>
          </a:xfrm>
          <a:prstGeom prst="curvedConnector2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urved Connector 153"/>
          <p:cNvCxnSpPr>
            <a:stCxn id="4" idx="4"/>
            <a:endCxn id="89" idx="1"/>
          </p:cNvCxnSpPr>
          <p:nvPr/>
        </p:nvCxnSpPr>
        <p:spPr>
          <a:xfrm>
            <a:off x="2667000" y="3124200"/>
            <a:ext cx="838200" cy="2933700"/>
          </a:xfrm>
          <a:prstGeom prst="curvedConnector3">
            <a:avLst>
              <a:gd name="adj1" fmla="val 5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7543800" y="6172200"/>
            <a:ext cx="1600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Time Series Analyst</a:t>
            </a:r>
          </a:p>
        </p:txBody>
      </p:sp>
      <p:cxnSp>
        <p:nvCxnSpPr>
          <p:cNvPr id="161" name="Curved Connector 160"/>
          <p:cNvCxnSpPr>
            <a:stCxn id="14" idx="3"/>
            <a:endCxn id="160" idx="1"/>
          </p:cNvCxnSpPr>
          <p:nvPr/>
        </p:nvCxnSpPr>
        <p:spPr>
          <a:xfrm rot="16200000" flipH="1">
            <a:off x="4610100" y="3581400"/>
            <a:ext cx="266700" cy="5600700"/>
          </a:xfrm>
          <a:prstGeom prst="curvedConnector2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urved Connector 163"/>
          <p:cNvCxnSpPr>
            <a:stCxn id="4" idx="4"/>
            <a:endCxn id="160" idx="0"/>
          </p:cNvCxnSpPr>
          <p:nvPr/>
        </p:nvCxnSpPr>
        <p:spPr>
          <a:xfrm>
            <a:off x="2667000" y="3124200"/>
            <a:ext cx="5676900" cy="3048000"/>
          </a:xfrm>
          <a:prstGeom prst="curvedConnector2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urved Connector 74"/>
          <p:cNvCxnSpPr>
            <a:stCxn id="74" idx="2"/>
            <a:endCxn id="160" idx="1"/>
          </p:cNvCxnSpPr>
          <p:nvPr/>
        </p:nvCxnSpPr>
        <p:spPr>
          <a:xfrm rot="16200000" flipH="1">
            <a:off x="6591300" y="5562600"/>
            <a:ext cx="419100" cy="1485900"/>
          </a:xfrm>
          <a:prstGeom prst="curvedConnector2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286000" y="4267200"/>
            <a:ext cx="24384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Calculate Data Distributions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Calculate Drought Index Values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315200" y="4800600"/>
            <a:ext cx="16002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ESRI Base Map Services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28194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itchFamily="34" charset="0"/>
              </a:rPr>
              <a:t>WOF</a:t>
            </a:r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-152400" y="3810000"/>
            <a:ext cx="20574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2209800" y="4191000"/>
            <a:ext cx="25146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4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for Term Project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Subset of Upper Colorado River Basin</a:t>
            </a:r>
          </a:p>
          <a:p>
            <a:pPr>
              <a:lnSpc>
                <a:spcPct val="90000"/>
              </a:lnSpc>
            </a:pPr>
            <a:r>
              <a:rPr lang="en-US"/>
              <a:t>Visualize index values at scale of HUC 10 catchments</a:t>
            </a:r>
          </a:p>
          <a:p>
            <a:pPr>
              <a:lnSpc>
                <a:spcPct val="90000"/>
              </a:lnSpc>
            </a:pPr>
            <a:r>
              <a:rPr lang="en-US"/>
              <a:t>Calculate drought index values using the revised SWSI method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125" name="Picture 5" descr="studyar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703638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SWSI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2400"/>
              <a:t>Currently used by state of Colorado for drought forecasts</a:t>
            </a:r>
          </a:p>
          <a:p>
            <a:r>
              <a:rPr lang="en-US" sz="2400"/>
              <a:t>Uses forecast streamflow and reservoir values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 = nonexceedance probability</a:t>
            </a:r>
          </a:p>
          <a:p>
            <a:r>
              <a:rPr lang="en-US" sz="2400"/>
              <a:t>SWSI index between -4.1 (extreme drought) and 4.1 (extremely wet)</a:t>
            </a:r>
          </a:p>
          <a:p>
            <a:endParaRPr lang="en-US" sz="240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057400" y="3276600"/>
          <a:ext cx="4038600" cy="938213"/>
        </p:xfrm>
        <a:graphic>
          <a:graphicData uri="http://schemas.openxmlformats.org/presentationml/2006/ole">
            <p:oleObj spid="_x0000_s16388" name="Equation" r:id="rId4" imgW="1803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National Hydrologic Dataset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Spatial data for USGS stream gages and river network</a:t>
            </a:r>
          </a:p>
          <a:p>
            <a:pPr>
              <a:lnSpc>
                <a:spcPct val="80000"/>
              </a:lnSpc>
            </a:pPr>
            <a:r>
              <a:rPr lang="en-US" sz="1800"/>
              <a:t>Watershed Boundary Dataset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HUC 10 catchments</a:t>
            </a:r>
          </a:p>
          <a:p>
            <a:pPr>
              <a:lnSpc>
                <a:spcPct val="80000"/>
              </a:lnSpc>
            </a:pPr>
            <a:r>
              <a:rPr lang="en-US" sz="1800"/>
              <a:t>NRCS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Spatial data for forecast stream gages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Streamflow forecasts</a:t>
            </a:r>
          </a:p>
          <a:p>
            <a:pPr>
              <a:lnSpc>
                <a:spcPct val="80000"/>
              </a:lnSpc>
            </a:pPr>
            <a:r>
              <a:rPr lang="en-US" sz="1800"/>
              <a:t>USGS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Historic streamflow data</a:t>
            </a:r>
          </a:p>
          <a:p>
            <a:pPr>
              <a:lnSpc>
                <a:spcPct val="80000"/>
              </a:lnSpc>
            </a:pPr>
            <a:r>
              <a:rPr lang="en-US" sz="1800"/>
              <a:t>Bureau of Reclamation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Spatial data for reservoirs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Historic reservoir data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19460" name="Picture 4" descr="ma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606925" cy="334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5" descr="ma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81200"/>
            <a:ext cx="461645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2" name="Picture 6" descr="ma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981200"/>
            <a:ext cx="4606925" cy="334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3" name="Picture 7" descr="map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981200"/>
            <a:ext cx="4606925" cy="334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SWSI Calculation</a:t>
            </a:r>
          </a:p>
        </p:txBody>
      </p:sp>
      <p:graphicFrame>
        <p:nvGraphicFramePr>
          <p:cNvPr id="22308" name="Group 804"/>
          <p:cNvGraphicFramePr>
            <a:graphicFrameLocks noGrp="1"/>
          </p:cNvGraphicFramePr>
          <p:nvPr>
            <p:ph sz="half" idx="1"/>
          </p:nvPr>
        </p:nvGraphicFramePr>
        <p:xfrm>
          <a:off x="457200" y="2057400"/>
          <a:ext cx="3810000" cy="3776663"/>
        </p:xfrm>
        <a:graphic>
          <a:graphicData uri="http://schemas.openxmlformats.org/drawingml/2006/table">
            <a:tbl>
              <a:tblPr/>
              <a:tblGrid>
                <a:gridCol w="774700"/>
                <a:gridCol w="1009650"/>
                <a:gridCol w="1011238"/>
                <a:gridCol w="1014412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 Apr – Jul (acft)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ΔS Apr - Jul (acft)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(acft)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132776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24640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24640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342358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480627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15817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15817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268674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222310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17288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17288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247864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21380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21380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196515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15118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15118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161306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35933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35933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173066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-9833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-9833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222625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14286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14286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258390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11580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11580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07" name="Group 803"/>
          <p:cNvGraphicFramePr>
            <a:graphicFrameLocks noGrp="1"/>
          </p:cNvGraphicFramePr>
          <p:nvPr>
            <p:ph sz="half" idx="2"/>
          </p:nvPr>
        </p:nvGraphicFramePr>
        <p:xfrm>
          <a:off x="4953000" y="2057400"/>
          <a:ext cx="3733800" cy="3851275"/>
        </p:xfrm>
        <a:graphic>
          <a:graphicData uri="http://schemas.openxmlformats.org/drawingml/2006/table">
            <a:tbl>
              <a:tblPr/>
              <a:tblGrid>
                <a:gridCol w="1093788"/>
                <a:gridCol w="1219200"/>
                <a:gridCol w="1420812"/>
              </a:tblGrid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 tot (acft)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Non-exceedance (%)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106497.2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1.886792453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136693.5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3.773584906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141919.3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5.660377358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157416.2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7.547169811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163233.5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9.433962264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172549.1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11.32075472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187641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13.20754717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189837.1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15.09433962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197239.1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16.98113208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200912.9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18.86792453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200965.1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20.75471698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204366.1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22.64150943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SWSI Calculation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038600" cy="4525963"/>
          </a:xfrm>
        </p:spPr>
        <p:txBody>
          <a:bodyPr/>
          <a:lstStyle/>
          <a:p>
            <a:r>
              <a:rPr lang="en-US" sz="2400"/>
              <a:t>Find correlations to forecast change in reservoir storage</a:t>
            </a:r>
          </a:p>
          <a:p>
            <a:r>
              <a:rPr lang="en-US" sz="2400"/>
              <a:t>Fit forecast total streamflow + change in reservoir storage in ranking to find non-exceedance probability</a:t>
            </a:r>
          </a:p>
          <a:p>
            <a:r>
              <a:rPr lang="en-US" sz="2400"/>
              <a:t>Use non-exceedance probability to calculate revised SWSI 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876800" y="1219200"/>
          <a:ext cx="3805238" cy="2187575"/>
        </p:xfrm>
        <a:graphic>
          <a:graphicData uri="http://schemas.openxmlformats.org/presentationml/2006/ole">
            <p:oleObj spid="_x0000_s30726" name="Chart" r:id="rId4" imgW="4572146" imgH="2628998" progId="Excel.Chart.8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609600" y="5715000"/>
          <a:ext cx="4038600" cy="938213"/>
        </p:xfrm>
        <a:graphic>
          <a:graphicData uri="http://schemas.openxmlformats.org/presentationml/2006/ole">
            <p:oleObj spid="_x0000_s30729" name="Equation" r:id="rId5" imgW="1803240" imgH="419040" progId="Equation.3">
              <p:embed/>
            </p:oleObj>
          </a:graphicData>
        </a:graphic>
      </p:graphicFrame>
      <p:graphicFrame>
        <p:nvGraphicFramePr>
          <p:cNvPr id="30788" name="Group 68"/>
          <p:cNvGraphicFramePr>
            <a:graphicFrameLocks noGrp="1"/>
          </p:cNvGraphicFramePr>
          <p:nvPr/>
        </p:nvGraphicFramePr>
        <p:xfrm>
          <a:off x="4953000" y="3429000"/>
          <a:ext cx="3124200" cy="2206625"/>
        </p:xfrm>
        <a:graphic>
          <a:graphicData uri="http://schemas.openxmlformats.org/drawingml/2006/table">
            <a:tbl>
              <a:tblPr/>
              <a:tblGrid>
                <a:gridCol w="960438"/>
                <a:gridCol w="538162"/>
                <a:gridCol w="1625600"/>
              </a:tblGrid>
              <a:tr h="169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 tot (acft)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Non-exceedance (%)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106497.2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1.886792453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136693.5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3.773584906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141919.3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5.660377358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157416.2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7.547169811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163233.5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9.433962264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172549.1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11.32075472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497</Words>
  <Application>Microsoft Office PowerPoint</Application>
  <PresentationFormat>On-screen Show (4:3)</PresentationFormat>
  <Paragraphs>206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</vt:lpstr>
      <vt:lpstr>Default Design</vt:lpstr>
      <vt:lpstr>Microsoft Equation 3.0</vt:lpstr>
      <vt:lpstr>Microsoft Office Excel Chart</vt:lpstr>
      <vt:lpstr>Refined NIDIS Application for the Upper Colorado River Basin </vt:lpstr>
      <vt:lpstr>What is NIDIS?</vt:lpstr>
      <vt:lpstr>Goals</vt:lpstr>
      <vt:lpstr>Slide 4</vt:lpstr>
      <vt:lpstr>Parameters for Term Project</vt:lpstr>
      <vt:lpstr>Revised SWSI</vt:lpstr>
      <vt:lpstr>Data Collection</vt:lpstr>
      <vt:lpstr>Revised SWSI Calculation</vt:lpstr>
      <vt:lpstr>Revised SWSI Calculation</vt:lpstr>
      <vt:lpstr>Interpolation</vt:lpstr>
      <vt:lpstr>To Do: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Refined NIDIS Application for the Upper Colorado River Basin </dc:title>
  <dc:creator>Andrew</dc:creator>
  <cp:lastModifiedBy>Andrew</cp:lastModifiedBy>
  <cp:revision>7</cp:revision>
  <dcterms:created xsi:type="dcterms:W3CDTF">2010-11-23T04:04:58Z</dcterms:created>
  <dcterms:modified xsi:type="dcterms:W3CDTF">2010-11-23T18:17:24Z</dcterms:modified>
</cp:coreProperties>
</file>