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9" r:id="rId3"/>
    <p:sldId id="258" r:id="rId4"/>
    <p:sldId id="323" r:id="rId5"/>
    <p:sldId id="260" r:id="rId6"/>
    <p:sldId id="264" r:id="rId7"/>
    <p:sldId id="317" r:id="rId8"/>
    <p:sldId id="262" r:id="rId9"/>
    <p:sldId id="270" r:id="rId10"/>
    <p:sldId id="321" r:id="rId11"/>
    <p:sldId id="263" r:id="rId12"/>
    <p:sldId id="266" r:id="rId13"/>
    <p:sldId id="267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341" r:id="rId24"/>
    <p:sldId id="283" r:id="rId25"/>
    <p:sldId id="284" r:id="rId26"/>
    <p:sldId id="334" r:id="rId27"/>
    <p:sldId id="318" r:id="rId28"/>
    <p:sldId id="287" r:id="rId29"/>
    <p:sldId id="286" r:id="rId30"/>
    <p:sldId id="288" r:id="rId31"/>
    <p:sldId id="289" r:id="rId32"/>
    <p:sldId id="337" r:id="rId33"/>
    <p:sldId id="290" r:id="rId34"/>
    <p:sldId id="291" r:id="rId35"/>
    <p:sldId id="336" r:id="rId36"/>
    <p:sldId id="294" r:id="rId37"/>
    <p:sldId id="295" r:id="rId38"/>
    <p:sldId id="298" r:id="rId39"/>
    <p:sldId id="300" r:id="rId40"/>
    <p:sldId id="301" r:id="rId41"/>
    <p:sldId id="338" r:id="rId42"/>
    <p:sldId id="339" r:id="rId43"/>
    <p:sldId id="340" r:id="rId44"/>
    <p:sldId id="302" r:id="rId45"/>
    <p:sldId id="303" r:id="rId46"/>
    <p:sldId id="304" r:id="rId47"/>
    <p:sldId id="305" r:id="rId48"/>
    <p:sldId id="322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598" autoAdjust="0"/>
    <p:restoredTop sz="94533" autoAdjust="0"/>
  </p:normalViewPr>
  <p:slideViewPr>
    <p:cSldViewPr snapToGrid="0">
      <p:cViewPr varScale="1">
        <p:scale>
          <a:sx n="104" d="100"/>
          <a:sy n="104" d="100"/>
        </p:scale>
        <p:origin x="6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D9256-A897-48A8-B9E3-14EFE9859DFB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3448-5DD9-4FE8-92ED-AC0C7B50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3438" cy="3484562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" TargetMode="External"/><Relationship Id="rId2" Type="http://schemas.openxmlformats.org/officeDocument/2006/relationships/hyperlink" Target="http://desktop.arcgis.com/en/desktop/latest/manage-data/raster-and-images/what-is-raster-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guide-books/extensions/spatial-analyst/what-is-the-spatial-analyst-extension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ng.usu.edu/cee/faculty/dtarb/giswr/2014/Slope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.tuwien.ac.at/forschung/publikationen/engl-publikationen/spatial-patterns-in-catchment-hydrology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5/Slope.pd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9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65.png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0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6050"/>
            <a:ext cx="8186737" cy="6852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Spatial Analysis Using Grids </a:t>
            </a:r>
            <a:endParaRPr lang="en-US" sz="32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358900"/>
            <a:ext cx="8672945" cy="53559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/>
              <a:t>By the end of this class you should be able to: </a:t>
            </a:r>
            <a:endParaRPr lang="en-US" sz="2400" dirty="0" smtClean="0"/>
          </a:p>
          <a:p>
            <a:pPr lvl="0"/>
            <a:r>
              <a:rPr lang="en-US" sz="2400" dirty="0"/>
              <a:t>describe some ways </a:t>
            </a:r>
            <a:r>
              <a:rPr lang="en-US" sz="2400" dirty="0">
                <a:solidFill>
                  <a:srgbClr val="FF0000"/>
                </a:solidFill>
              </a:rPr>
              <a:t>continuous surfaces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spatial fields </a:t>
            </a:r>
            <a:r>
              <a:rPr lang="en-US" sz="2400" dirty="0"/>
              <a:t>are represented in GIS</a:t>
            </a:r>
          </a:p>
          <a:p>
            <a:pPr lvl="0"/>
            <a:r>
              <a:rPr lang="en-US" sz="2400" dirty="0"/>
              <a:t>list and describe the data elements that comprise a </a:t>
            </a:r>
            <a:r>
              <a:rPr lang="en-US" sz="2400" dirty="0">
                <a:solidFill>
                  <a:srgbClr val="FF0000"/>
                </a:solidFill>
              </a:rPr>
              <a:t>grid data structure </a:t>
            </a:r>
          </a:p>
          <a:p>
            <a:pPr lvl="0"/>
            <a:r>
              <a:rPr lang="en-US" sz="2400" dirty="0"/>
              <a:t>describe how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categorical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real</a:t>
            </a:r>
            <a:r>
              <a:rPr lang="en-US" sz="2400" dirty="0"/>
              <a:t> valued data fields are represented using grids  </a:t>
            </a:r>
          </a:p>
          <a:p>
            <a:pPr lvl="0"/>
            <a:r>
              <a:rPr lang="en-US" sz="2400" dirty="0"/>
              <a:t>use </a:t>
            </a:r>
            <a:r>
              <a:rPr lang="en-US" sz="2400" dirty="0">
                <a:solidFill>
                  <a:schemeClr val="accent1"/>
                </a:solidFill>
              </a:rPr>
              <a:t>map algebra </a:t>
            </a:r>
            <a:r>
              <a:rPr lang="en-US" sz="2400" dirty="0"/>
              <a:t>to perform raster calculations on grids and explain the </a:t>
            </a:r>
            <a:r>
              <a:rPr lang="en-US" sz="2400" dirty="0">
                <a:solidFill>
                  <a:schemeClr val="accent1"/>
                </a:solidFill>
              </a:rPr>
              <a:t>scale issues </a:t>
            </a:r>
            <a:r>
              <a:rPr lang="en-US" sz="2400" dirty="0"/>
              <a:t>involved in raster calculations where grids may not have the same cell size </a:t>
            </a:r>
          </a:p>
          <a:p>
            <a:pPr lvl="0"/>
            <a:r>
              <a:rPr lang="en-US" sz="2400" dirty="0"/>
              <a:t>define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/>
              <a:t> and describe aspects to be considered in interpolating a spatial </a:t>
            </a:r>
            <a:r>
              <a:rPr lang="en-US" sz="2400" dirty="0" smtClean="0"/>
              <a:t>field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>
                <a:solidFill>
                  <a:schemeClr val="accent1"/>
                </a:solidFill>
              </a:rPr>
              <a:t>interpolation</a:t>
            </a:r>
            <a:r>
              <a:rPr lang="en-US" sz="2400" dirty="0" smtClean="0"/>
              <a:t> to determine watershed average precipitation</a:t>
            </a:r>
            <a:endParaRPr lang="en-US" sz="2400" dirty="0"/>
          </a:p>
          <a:p>
            <a:r>
              <a:rPr lang="en-US" sz="2400" dirty="0"/>
              <a:t>calculate the </a:t>
            </a:r>
            <a:r>
              <a:rPr lang="en-US" sz="2400" dirty="0">
                <a:solidFill>
                  <a:schemeClr val="accent1"/>
                </a:solidFill>
              </a:rPr>
              <a:t>slope</a:t>
            </a:r>
            <a:r>
              <a:rPr lang="en-US" sz="2400" dirty="0"/>
              <a:t> of a topographic surface represented by a grid using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ArcGIS </a:t>
            </a:r>
            <a:r>
              <a:rPr lang="en-US" sz="2000" dirty="0">
                <a:solidFill>
                  <a:schemeClr val="accent1"/>
                </a:solidFill>
              </a:rPr>
              <a:t>method </a:t>
            </a:r>
            <a:r>
              <a:rPr lang="en-US" sz="2000" dirty="0"/>
              <a:t>based on finite differences,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D8 </a:t>
            </a:r>
            <a:r>
              <a:rPr lang="en-US" sz="2000" dirty="0">
                <a:solidFill>
                  <a:schemeClr val="accent1"/>
                </a:solidFill>
              </a:rPr>
              <a:t>model </a:t>
            </a:r>
            <a:r>
              <a:rPr lang="en-US" sz="2000" dirty="0"/>
              <a:t>in direction of steepest single flow direction, </a:t>
            </a: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accent1"/>
                </a:solidFill>
              </a:rPr>
              <a:t>D</a:t>
            </a:r>
            <a:r>
              <a:rPr lang="en-US" sz="2000" dirty="0">
                <a:solidFill>
                  <a:schemeClr val="accent1"/>
                </a:solidFill>
                <a:sym typeface="Symbol" panose="05050102010706020507" pitchFamily="18" charset="2"/>
              </a:rPr>
              <a:t></a:t>
            </a:r>
            <a:r>
              <a:rPr lang="en-US" sz="2000" dirty="0">
                <a:solidFill>
                  <a:schemeClr val="accent1"/>
                </a:solidFill>
              </a:rPr>
              <a:t> model </a:t>
            </a:r>
            <a:r>
              <a:rPr lang="en-US" sz="2000" dirty="0"/>
              <a:t>in direction of steepest outward slope on grid centered triangular facets</a:t>
            </a:r>
            <a:r>
              <a:rPr lang="en-US" sz="2000" dirty="0" smtClean="0"/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0428" y="717550"/>
            <a:ext cx="3523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2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dirty="0" smtClean="0"/>
              <a:t>ArcGIS </a:t>
            </a:r>
            <a:r>
              <a:rPr lang="en-US" sz="2000" dirty="0"/>
              <a:t>help on raster data from the Introduction "What is raster data?" to the end of "</a:t>
            </a:r>
            <a:r>
              <a:rPr lang="en-US" sz="2000" dirty="0" err="1"/>
              <a:t>Rasters</a:t>
            </a:r>
            <a:r>
              <a:rPr lang="en-US" sz="2000" dirty="0"/>
              <a:t> with functions" in Fundamentals of raster data </a:t>
            </a:r>
            <a:r>
              <a:rPr lang="en-US" sz="2000" dirty="0">
                <a:hlinkClick r:id="rId2"/>
              </a:rPr>
              <a:t>http://desktop.arcgis.com/en/desktop/latest/manage-data/raster-and-images/what-is-raster-data.htm</a:t>
            </a:r>
            <a:r>
              <a:rPr lang="en-US" sz="2000" dirty="0" smtClean="0"/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3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4" y="2656221"/>
            <a:ext cx="5201083" cy="3268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37" y="2711205"/>
            <a:ext cx="5107305" cy="3080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666" y="2716069"/>
            <a:ext cx="2310079" cy="179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8043" y="2745662"/>
            <a:ext cx="2098595" cy="2512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28934"/>
            <a:ext cx="7772400" cy="705198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Runoff generation</a:t>
            </a:r>
            <a:endParaRPr lang="en-US" sz="4000" b="1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674" y="952903"/>
            <a:ext cx="4860758" cy="5521340"/>
            <a:chOff x="1905000" y="682625"/>
            <a:chExt cx="5875338" cy="5903913"/>
          </a:xfrm>
        </p:grpSpPr>
        <p:graphicFrame>
          <p:nvGraphicFramePr>
            <p:cNvPr id="378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377019"/>
                </p:ext>
              </p:extLst>
            </p:nvPr>
          </p:nvGraphicFramePr>
          <p:xfrm>
            <a:off x="1973263" y="682625"/>
            <a:ext cx="5729287" cy="201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9" name="Bitmap Image" r:id="rId3" imgW="5219048" imgH="1828571" progId="Paint.Picture">
                    <p:embed/>
                  </p:oleObj>
                </mc:Choice>
                <mc:Fallback>
                  <p:oleObj name="Bitmap Image" r:id="rId3" imgW="5219048" imgH="18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263" y="682625"/>
                          <a:ext cx="5729287" cy="2011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2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9062392"/>
                </p:ext>
              </p:extLst>
            </p:nvPr>
          </p:nvGraphicFramePr>
          <p:xfrm>
            <a:off x="1970088" y="2640013"/>
            <a:ext cx="5753100" cy="197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0" name="Bitmap Image" r:id="rId5" imgW="5249008" imgH="1848108" progId="Paint.Picture">
                    <p:embed/>
                  </p:oleObj>
                </mc:Choice>
                <mc:Fallback>
                  <p:oleObj name="Bitmap Image" r:id="rId5" imgW="5249008" imgH="1848108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473"/>
                        <a:stretch>
                          <a:fillRect/>
                        </a:stretch>
                      </p:blipFill>
                      <p:spPr bwMode="auto">
                        <a:xfrm>
                          <a:off x="1970088" y="2640013"/>
                          <a:ext cx="5753100" cy="197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7682665"/>
                </p:ext>
              </p:extLst>
            </p:nvPr>
          </p:nvGraphicFramePr>
          <p:xfrm>
            <a:off x="1905000" y="4538663"/>
            <a:ext cx="5875338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1" name="Bitmap Image" r:id="rId7" imgW="5342857" imgH="2000000" progId="Paint.Picture">
                    <p:embed/>
                  </p:oleObj>
                </mc:Choice>
                <mc:Fallback>
                  <p:oleObj name="Bitmap Image" r:id="rId7" imgW="5342857" imgH="2000000" progId="Paint.Picture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857"/>
                        <a:stretch>
                          <a:fillRect/>
                        </a:stretch>
                      </p:blipFill>
                      <p:spPr bwMode="auto">
                        <a:xfrm>
                          <a:off x="1905000" y="4538663"/>
                          <a:ext cx="5875338" cy="204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146300" y="773113"/>
              <a:ext cx="39354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/>
                <a:t>Infiltration excess overland flow</a:t>
              </a:r>
            </a:p>
            <a:p>
              <a:r>
                <a:rPr lang="en-US" sz="1800" dirty="0"/>
                <a:t>aka Horton overland flow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2060575" y="2714625"/>
              <a:ext cx="39354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Partial area infiltration excess overland flow</a:t>
              </a: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2139950" y="4741863"/>
              <a:ext cx="39354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Saturation excess overland flow</a:t>
              </a:r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809875" y="55387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4181475" y="5267325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6296025" y="46243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532063" y="5434014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810000" y="528002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5945188" y="461962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H="1" flipV="1">
              <a:off x="4459288" y="5988050"/>
              <a:ext cx="82232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H="1">
              <a:off x="3035300" y="6307138"/>
              <a:ext cx="725488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3062288" y="5764213"/>
              <a:ext cx="782637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5346700" y="5851525"/>
              <a:ext cx="424721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r</a:t>
              </a:r>
              <a:endParaRPr lang="en-US" sz="1800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3856038" y="6070600"/>
              <a:ext cx="434410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s</a:t>
              </a:r>
              <a:endParaRPr lang="en-US" sz="1800"/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3311525" y="5421312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2776538" y="35702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4135438" y="3365500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6249988" y="280193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486025" y="3611563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3763963" y="3457576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5899150" y="2797175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 flipH="1">
              <a:off x="3016250" y="3941763"/>
              <a:ext cx="782638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3265488" y="3598863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4130675" y="4127500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4195763" y="4073525"/>
              <a:ext cx="316216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2743200" y="1628775"/>
              <a:ext cx="0" cy="63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4102100" y="1423988"/>
              <a:ext cx="0" cy="630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5899150" y="849313"/>
              <a:ext cx="0" cy="376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2452688" y="1670050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3" name="Text Box 35"/>
            <p:cNvSpPr txBox="1">
              <a:spLocks noChangeArrowheads="1"/>
            </p:cNvSpPr>
            <p:nvPr/>
          </p:nvSpPr>
          <p:spPr bwMode="auto">
            <a:xfrm>
              <a:off x="3730625" y="1516063"/>
              <a:ext cx="378218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4" name="Text Box 36"/>
            <p:cNvSpPr txBox="1">
              <a:spLocks noChangeArrowheads="1"/>
            </p:cNvSpPr>
            <p:nvPr/>
          </p:nvSpPr>
          <p:spPr bwMode="auto">
            <a:xfrm>
              <a:off x="5854700" y="7334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P</a:t>
              </a: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 flipH="1">
              <a:off x="2982913" y="2000250"/>
              <a:ext cx="782637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6" name="Text Box 38"/>
            <p:cNvSpPr txBox="1">
              <a:spLocks noChangeArrowheads="1"/>
            </p:cNvSpPr>
            <p:nvPr/>
          </p:nvSpPr>
          <p:spPr bwMode="auto">
            <a:xfrm>
              <a:off x="3232150" y="1657350"/>
              <a:ext cx="455722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q</a:t>
              </a:r>
              <a:r>
                <a:rPr lang="en-US" sz="1800" baseline="-25000"/>
                <a:t>o</a:t>
              </a:r>
              <a:endParaRPr lang="en-US" sz="1800"/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>
              <a:off x="4097338" y="2185988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928" name="Text Box 40"/>
            <p:cNvSpPr txBox="1">
              <a:spLocks noChangeArrowheads="1"/>
            </p:cNvSpPr>
            <p:nvPr/>
          </p:nvSpPr>
          <p:spPr bwMode="auto">
            <a:xfrm>
              <a:off x="4162425" y="2132013"/>
              <a:ext cx="316216" cy="3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>
              <a:off x="5981700" y="14938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  <p:sp>
          <p:nvSpPr>
            <p:cNvPr id="37930" name="Line 42"/>
            <p:cNvSpPr>
              <a:spLocks noChangeShapeType="1"/>
            </p:cNvSpPr>
            <p:nvPr/>
          </p:nvSpPr>
          <p:spPr bwMode="auto">
            <a:xfrm>
              <a:off x="5892800" y="1385888"/>
              <a:ext cx="0" cy="64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402432" y="974254"/>
            <a:ext cx="3278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Depends on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Rainfall </a:t>
            </a:r>
            <a:r>
              <a:rPr lang="en-US" sz="2400" dirty="0"/>
              <a:t>intensity or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Antecedent </a:t>
            </a:r>
            <a:r>
              <a:rPr lang="en-US" sz="2400" dirty="0" smtClean="0"/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Mechansim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Soils and vegetation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Depth to water table (topography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39369" y="4749103"/>
            <a:ext cx="3112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Spatial variability in these factors suggests a geographic approach based on distributed information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Cell based discharge mapping by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15" y="1669178"/>
            <a:ext cx="2830640" cy="2838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77" y="1716716"/>
            <a:ext cx="2881249" cy="2859028"/>
          </a:xfrm>
          <a:prstGeom prst="rect">
            <a:avLst/>
          </a:prstGeom>
        </p:spPr>
      </p:pic>
      <p:sp>
        <p:nvSpPr>
          <p:cNvPr id="3" name="Text Box 90"/>
          <p:cNvSpPr txBox="1">
            <a:spLocks noChangeArrowheads="1"/>
          </p:cNvSpPr>
          <p:nvPr/>
        </p:nvSpPr>
        <p:spPr bwMode="auto">
          <a:xfrm>
            <a:off x="1303157" y="215787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4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1282519" y="347232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pitchFamily="34" charset="0"/>
              </a:rPr>
              <a:t>3.1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649357" y="347232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6" name="Text Box 93"/>
          <p:cNvSpPr txBox="1">
            <a:spLocks noChangeArrowheads="1"/>
          </p:cNvSpPr>
          <p:nvPr/>
        </p:nvSpPr>
        <p:spPr bwMode="auto">
          <a:xfrm>
            <a:off x="2649357" y="216104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>
            <a:off x="793569" y="1556207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012644" y="1203782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9" name="Line 96"/>
          <p:cNvSpPr>
            <a:spLocks noChangeShapeType="1"/>
          </p:cNvSpPr>
          <p:nvPr/>
        </p:nvSpPr>
        <p:spPr bwMode="auto">
          <a:xfrm rot="16200000">
            <a:off x="-15262" y="2358689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7"/>
          <p:cNvSpPr txBox="1">
            <a:spLocks noChangeArrowheads="1"/>
          </p:cNvSpPr>
          <p:nvPr/>
        </p:nvSpPr>
        <p:spPr bwMode="auto">
          <a:xfrm rot="16200000">
            <a:off x="78401" y="21253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150 m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356764" y="2034581"/>
            <a:ext cx="2389674" cy="2195891"/>
            <a:chOff x="624" y="1536"/>
            <a:chExt cx="2070" cy="1903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398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27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43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5106987" y="1605746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 rot="16200000">
            <a:off x="4505325" y="2202646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5172075" y="1215221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 rot="16200000">
            <a:off x="4345781" y="1989127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04321" y="4734341"/>
            <a:ext cx="2535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Runoff  R = P-f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685800" y="161925"/>
            <a:ext cx="7772400" cy="4095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Runoff Generation Raster Calculation Example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073150" y="815459"/>
            <a:ext cx="22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Precipitation, P  cm/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00907" y="833983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 Rate, f  cm/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1513" y="1985108"/>
            <a:ext cx="28617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precip.asc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2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150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4 </a:t>
            </a:r>
            <a:r>
              <a:rPr lang="en-US" sz="2000" dirty="0" smtClean="0">
                <a:latin typeface="Courier New" panose="02070309020205020404" pitchFamily="49" charset="0"/>
              </a:rPr>
              <a:t>  6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</a:rPr>
              <a:t>3.1 </a:t>
            </a:r>
            <a:r>
              <a:rPr lang="en-US" sz="2000" dirty="0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1706" y="20059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infiltration.asc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>
                <a:latin typeface="Courier New" panose="02070309020205020404" pitchFamily="49" charset="0"/>
              </a:rPr>
              <a:t>ncols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nrows</a:t>
            </a:r>
            <a:r>
              <a:rPr lang="en-US" sz="2000" dirty="0">
                <a:latin typeface="Courier New" panose="02070309020205020404" pitchFamily="49" charset="0"/>
              </a:rPr>
              <a:t>         3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xllcorner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yllcorner</a:t>
            </a:r>
            <a:r>
              <a:rPr lang="en-US" sz="2000" dirty="0">
                <a:latin typeface="Courier New" panose="02070309020205020404" pitchFamily="49" charset="0"/>
              </a:rPr>
              <a:t>     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cellsize</a:t>
            </a:r>
            <a:r>
              <a:rPr lang="en-US" sz="2000" dirty="0">
                <a:latin typeface="Courier New" panose="02070309020205020404" pitchFamily="49" charset="0"/>
              </a:rPr>
              <a:t>      100</a:t>
            </a:r>
          </a:p>
          <a:p>
            <a:r>
              <a:rPr lang="en-US" sz="2000" dirty="0" err="1">
                <a:latin typeface="Courier New" panose="02070309020205020404" pitchFamily="49" charset="0"/>
              </a:rPr>
              <a:t>NODATA_value</a:t>
            </a:r>
            <a:r>
              <a:rPr lang="en-US" sz="2000" dirty="0">
                <a:latin typeface="Courier New" panose="02070309020205020404" pitchFamily="49" charset="0"/>
              </a:rPr>
              <a:t>  -9999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2.2   </a:t>
            </a:r>
            <a:r>
              <a:rPr lang="en-US" sz="2000" dirty="0" smtClean="0">
                <a:latin typeface="Courier New" panose="02070309020205020404" pitchFamily="49" charset="0"/>
              </a:rPr>
              <a:t>3    4</a:t>
            </a:r>
            <a:endParaRPr lang="en-US" sz="2000" dirty="0">
              <a:latin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</a:rPr>
              <a:t>1.8   2.5  3.5</a:t>
            </a:r>
          </a:p>
          <a:p>
            <a:r>
              <a:rPr lang="en-US" sz="2000" dirty="0">
                <a:latin typeface="Courier New" panose="02070309020205020404" pitchFamily="49" charset="0"/>
              </a:rPr>
              <a:t>1.5   </a:t>
            </a:r>
            <a:r>
              <a:rPr lang="en-US" sz="2000" dirty="0" smtClean="0">
                <a:latin typeface="Courier New" panose="02070309020205020404" pitchFamily="49" charset="0"/>
              </a:rPr>
              <a:t>2    2.7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Pixel Inspector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5" y="1417638"/>
            <a:ext cx="8565609" cy="45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Runoff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</a:t>
            </a:r>
            <a:r>
              <a:rPr lang="en-US" dirty="0" err="1" smtClean="0">
                <a:solidFill>
                  <a:srgbClr val="FF3300"/>
                </a:solidFill>
              </a:rPr>
              <a:t>precip.asc</a:t>
            </a:r>
            <a:r>
              <a:rPr lang="en-US" dirty="0" smtClean="0">
                <a:solidFill>
                  <a:srgbClr val="FF3300"/>
                </a:solidFill>
              </a:rPr>
              <a:t>” - “</a:t>
            </a:r>
            <a:r>
              <a:rPr lang="en-US" dirty="0" err="1" smtClean="0">
                <a:solidFill>
                  <a:srgbClr val="FF3300"/>
                </a:solidFill>
              </a:rPr>
              <a:t>infiltration.asc</a:t>
            </a:r>
            <a:r>
              <a:rPr lang="en-US" dirty="0" smtClean="0">
                <a:solidFill>
                  <a:srgbClr val="FF3300"/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512483"/>
            <a:ext cx="80200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2" y="2764533"/>
            <a:ext cx="8341976" cy="3389155"/>
          </a:xfrm>
          <a:prstGeom prst="rect">
            <a:avLst/>
          </a:prstGeom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931511"/>
            <a:ext cx="7772400" cy="4114800"/>
          </a:xfrm>
        </p:spPr>
        <p:txBody>
          <a:bodyPr/>
          <a:lstStyle/>
          <a:p>
            <a:r>
              <a:rPr lang="en-US" sz="2000" dirty="0" smtClean="0"/>
              <a:t>ArcGIS </a:t>
            </a:r>
            <a:r>
              <a:rPr lang="en-US" sz="2000" dirty="0"/>
              <a:t>help on Spatial Analyst from the Introduction, "What is the Spatial Analyst Extension?"  to "About raster data in Spatial Analyst“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desktop.arcgis.com/en/desktop/latest/guide-books/extensions/spatial-analyst/what-is-the-spatial-analyst-extension.htm</a:t>
            </a:r>
            <a:r>
              <a:rPr lang="en-US" sz="2000" dirty="0" smtClean="0"/>
              <a:t>. </a:t>
            </a: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01012" y="2764533"/>
            <a:ext cx="2478375" cy="2118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9063"/>
            <a:ext cx="91440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Readings – at </a:t>
            </a:r>
            <a:r>
              <a:rPr lang="en-US" sz="3200" b="1" smtClean="0">
                <a:hlinkClick r:id="rId4"/>
              </a:rPr>
              <a:t>http://resources.arcgis.com/en/help/</a:t>
            </a:r>
            <a:r>
              <a:rPr lang="en-US" sz="3200" b="1" smtClean="0"/>
              <a:t>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4" y="1210324"/>
            <a:ext cx="5418026" cy="4670712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57857" y="309202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91980" y="303331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985440" y="44669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495800" y="443444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7" y="1540458"/>
            <a:ext cx="2513076" cy="250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2" y="4227069"/>
            <a:ext cx="2493852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51" y="2601484"/>
            <a:ext cx="2532507" cy="2538984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Nearest Neighbor Resampling with </a:t>
            </a:r>
            <a:r>
              <a:rPr lang="en-US" sz="3600" dirty="0" err="1" smtClean="0"/>
              <a:t>Cellsize</a:t>
            </a:r>
            <a:r>
              <a:rPr lang="en-US" sz="3600" dirty="0" smtClean="0"/>
              <a:t> Maximum of Inputs</a:t>
            </a:r>
          </a:p>
        </p:txBody>
      </p:sp>
      <p:sp>
        <p:nvSpPr>
          <p:cNvPr id="46128" name="Text Box 16"/>
          <p:cNvSpPr txBox="1">
            <a:spLocks noChangeArrowheads="1"/>
          </p:cNvSpPr>
          <p:nvPr/>
        </p:nvSpPr>
        <p:spPr bwMode="auto">
          <a:xfrm rot="16200000">
            <a:off x="155574" y="1763714"/>
            <a:ext cx="819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pSp>
        <p:nvGrpSpPr>
          <p:cNvPr id="46126" name="Group 4"/>
          <p:cNvGrpSpPr>
            <a:grpSpLocks/>
          </p:cNvGrpSpPr>
          <p:nvPr/>
        </p:nvGrpSpPr>
        <p:grpSpPr bwMode="auto">
          <a:xfrm>
            <a:off x="952500" y="1797051"/>
            <a:ext cx="2228851" cy="2047878"/>
            <a:chOff x="534" y="1447"/>
            <a:chExt cx="2227" cy="2043"/>
          </a:xfrm>
        </p:grpSpPr>
        <p:sp>
          <p:nvSpPr>
            <p:cNvPr id="46130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1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46132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46133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4" name="Text Box 10"/>
            <p:cNvSpPr txBox="1">
              <a:spLocks noChangeArrowheads="1"/>
            </p:cNvSpPr>
            <p:nvPr/>
          </p:nvSpPr>
          <p:spPr bwMode="auto">
            <a:xfrm>
              <a:off x="1393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5" name="Text Box 11"/>
            <p:cNvSpPr txBox="1">
              <a:spLocks noChangeArrowheads="1"/>
            </p:cNvSpPr>
            <p:nvPr/>
          </p:nvSpPr>
          <p:spPr bwMode="auto">
            <a:xfrm>
              <a:off x="2256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6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46137" name="Text Box 13"/>
            <p:cNvSpPr txBox="1">
              <a:spLocks noChangeArrowheads="1"/>
            </p:cNvSpPr>
            <p:nvPr/>
          </p:nvSpPr>
          <p:spPr bwMode="auto">
            <a:xfrm>
              <a:off x="624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6138" name="Text Box 14"/>
            <p:cNvSpPr txBox="1">
              <a:spLocks noChangeArrowheads="1"/>
            </p:cNvSpPr>
            <p:nvPr/>
          </p:nvSpPr>
          <p:spPr bwMode="auto">
            <a:xfrm>
              <a:off x="624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46127" name="Line 15"/>
          <p:cNvSpPr>
            <a:spLocks noChangeShapeType="1"/>
          </p:cNvSpPr>
          <p:nvPr/>
        </p:nvSpPr>
        <p:spPr bwMode="auto">
          <a:xfrm rot="16200000">
            <a:off x="301624" y="1981201"/>
            <a:ext cx="8175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256088"/>
            <a:ext cx="2544744" cy="2060575"/>
            <a:chOff x="192" y="2441"/>
            <a:chExt cx="1591" cy="1298"/>
          </a:xfrm>
        </p:grpSpPr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3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Arial" pitchFamily="34" charset="0"/>
                </a:rPr>
                <a:t>3.1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16200000">
              <a:off x="57" y="2816"/>
              <a:ext cx="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422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4 - 2.2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101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6 - 4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663087" y="3605213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2.7= 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6254"/>
          </a:xfrm>
          <a:prstGeom prst="bentConnector3">
            <a:avLst>
              <a:gd name="adj1" fmla="val 38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121059" y="2373830"/>
            <a:ext cx="827304" cy="974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80337" y="2373829"/>
            <a:ext cx="2018538" cy="2591873"/>
          </a:xfrm>
          <a:prstGeom prst="bentConnector3">
            <a:avLst>
              <a:gd name="adj1" fmla="val 314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has used nearest neighbors to align scales</a:t>
            </a:r>
          </a:p>
          <a:p>
            <a:r>
              <a:rPr lang="en-US" dirty="0" smtClean="0"/>
              <a:t>ArcGIS has done raster computation at the scale of the coarsest input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Is this what we want?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control scale?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meant by scale?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scale triplet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260876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189915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189915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190074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8" y="923957"/>
            <a:ext cx="5592011" cy="59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and the interpretation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9" y="2840472"/>
            <a:ext cx="4640580" cy="4000500"/>
          </a:xfrm>
          <a:prstGeom prst="rect">
            <a:avLst/>
          </a:prstGeom>
        </p:spPr>
      </p:pic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200558" y="5114396"/>
            <a:ext cx="243437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420959" y="3897712"/>
            <a:ext cx="0" cy="24951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27" y="686597"/>
            <a:ext cx="5118757" cy="22092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30102" y="41839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7319" y="4176853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95067" y="571331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3.1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9461" y="57357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87873" y="416029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33193" y="4962076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78208" y="5734604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3.55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13958" y="493739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62656" y="496649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4.275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4740104" y="4414169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954081" y="4422090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941235" y="5599168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733680" y="5638774"/>
            <a:ext cx="131675" cy="13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89850" y="4142552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900394" y="41638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96290" y="3897712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156349" y="4714489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156348" y="5551270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668104" y="538331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pitchFamily="34" charset="0"/>
              </a:rPr>
              <a:t>3.1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907643" y="5371484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5354" y="1340560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9907" y="1514368"/>
            <a:ext cx="1147528" cy="360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1" y="2362200"/>
            <a:ext cx="284941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“precip100” - “infiltration”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6" y="1671637"/>
            <a:ext cx="5300519" cy="4569413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49761" y="31402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1.8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728184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38675" y="3140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8613" y="4051459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33065" y="405145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1.775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21509" y="405739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08613" y="50139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1.6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33065" y="501397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1.55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21509" y="5019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</a:rPr>
              <a:t>1.3</a:t>
            </a:r>
            <a:endParaRPr lang="en-US" sz="18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62" y="4204939"/>
            <a:ext cx="2493645" cy="248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2" y="1555440"/>
            <a:ext cx="2493645" cy="2493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88" y="2808737"/>
            <a:ext cx="2480691" cy="2480691"/>
          </a:xfrm>
          <a:prstGeom prst="rect">
            <a:avLst/>
          </a:prstGeom>
        </p:spPr>
      </p:pic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8288"/>
            <a:ext cx="366713" cy="830262"/>
            <a:chOff x="249" y="576"/>
            <a:chExt cx="231" cy="523"/>
          </a:xfrm>
        </p:grpSpPr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601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 – </a:t>
            </a:r>
            <a:r>
              <a:rPr lang="en-US" sz="1800" dirty="0" smtClean="0">
                <a:latin typeface="Arial" pitchFamily="34" charset="0"/>
              </a:rPr>
              <a:t>2.2 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1.8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502565" y="2836707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1.8 = 1.75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820660" y="3686445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3.5 = 1.5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838581" y="4961049"/>
            <a:ext cx="14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 – 2.7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1.3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40" name="AutoShape 40"/>
          <p:cNvCxnSpPr>
            <a:cxnSpLocks noChangeShapeType="1"/>
            <a:stCxn id="69" idx="0"/>
            <a:endCxn id="52247" idx="3"/>
          </p:cNvCxnSpPr>
          <p:nvPr/>
        </p:nvCxnSpPr>
        <p:spPr bwMode="auto">
          <a:xfrm rot="16200000" flipV="1">
            <a:off x="5656498" y="1611881"/>
            <a:ext cx="851334" cy="19708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94" idx="0"/>
            <a:endCxn id="52247" idx="1"/>
          </p:cNvCxnSpPr>
          <p:nvPr/>
        </p:nvCxnSpPr>
        <p:spPr bwMode="auto">
          <a:xfrm rot="5400000" flipH="1" flipV="1">
            <a:off x="1825557" y="2354609"/>
            <a:ext cx="2301280" cy="19353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943864" y="1986969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 – 3 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4007984" y="2411838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6 – 4 = 2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381021" y="3261576"/>
            <a:ext cx="2178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4.275 – 2.5 = </a:t>
            </a:r>
            <a:r>
              <a:rPr lang="en-US" sz="1800" dirty="0" smtClean="0">
                <a:latin typeface="Arial" pitchFamily="34" charset="0"/>
              </a:rPr>
              <a:t>1.775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652357" y="4111314"/>
            <a:ext cx="1665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3.1 – 1.5 = 1.6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12503" y="4536183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3.55 – 2 = 1.55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72" idx="1"/>
            <a:endCxn id="52249" idx="3"/>
          </p:cNvCxnSpPr>
          <p:nvPr/>
        </p:nvCxnSpPr>
        <p:spPr bwMode="auto">
          <a:xfrm rot="10800000">
            <a:off x="5559824" y="3446243"/>
            <a:ext cx="1171729" cy="591295"/>
          </a:xfrm>
          <a:prstGeom prst="bentConnector3">
            <a:avLst>
              <a:gd name="adj1" fmla="val 210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97" idx="3"/>
            <a:endCxn id="52249" idx="1"/>
          </p:cNvCxnSpPr>
          <p:nvPr/>
        </p:nvCxnSpPr>
        <p:spPr bwMode="auto">
          <a:xfrm flipV="1">
            <a:off x="2260240" y="3446242"/>
            <a:ext cx="1120781" cy="2001997"/>
          </a:xfrm>
          <a:prstGeom prst="bentConnector3">
            <a:avLst>
              <a:gd name="adj1" fmla="val 2341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880718" y="3022969"/>
            <a:ext cx="2265830" cy="2081260"/>
            <a:chOff x="5816600" y="4039672"/>
            <a:chExt cx="2461881" cy="2285185"/>
          </a:xfrm>
        </p:grpSpPr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957748" y="4039672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6936171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0" name="Text Box 5"/>
            <p:cNvSpPr txBox="1">
              <a:spLocks noChangeArrowheads="1"/>
            </p:cNvSpPr>
            <p:nvPr/>
          </p:nvSpPr>
          <p:spPr bwMode="auto">
            <a:xfrm>
              <a:off x="7846662" y="4039672"/>
              <a:ext cx="339980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5816600" y="4950889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6741052" y="4950889"/>
              <a:ext cx="827657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1.775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7729496" y="4956821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5887768" y="5896383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1.6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6741052" y="5913405"/>
              <a:ext cx="688321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76" name="Text Box 5"/>
            <p:cNvSpPr txBox="1">
              <a:spLocks noChangeArrowheads="1"/>
            </p:cNvSpPr>
            <p:nvPr/>
          </p:nvSpPr>
          <p:spPr bwMode="auto">
            <a:xfrm>
              <a:off x="7729496" y="5919337"/>
              <a:ext cx="548985" cy="40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1.3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80" name="Text Box 17"/>
          <p:cNvSpPr txBox="1">
            <a:spLocks noChangeArrowheads="1"/>
          </p:cNvSpPr>
          <p:nvPr/>
        </p:nvSpPr>
        <p:spPr bwMode="auto">
          <a:xfrm rot="16200000">
            <a:off x="131864" y="445623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</a:rPr>
              <a:t>100 m</a:t>
            </a:r>
          </a:p>
        </p:txBody>
      </p:sp>
      <p:sp>
        <p:nvSpPr>
          <p:cNvPr id="81" name="Line 16"/>
          <p:cNvSpPr>
            <a:spLocks noChangeShapeType="1"/>
          </p:cNvSpPr>
          <p:nvPr/>
        </p:nvSpPr>
        <p:spPr bwMode="auto">
          <a:xfrm rot="16200000">
            <a:off x="325214" y="4603823"/>
            <a:ext cx="76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098" y="1794661"/>
            <a:ext cx="1993671" cy="1944825"/>
            <a:chOff x="4333193" y="4160294"/>
            <a:chExt cx="1993671" cy="1944825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4430102" y="41839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395067" y="571331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999461" y="57357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87873" y="4160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4333193" y="496207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5124194" y="5735787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auto">
            <a:xfrm>
              <a:off x="6013958" y="493739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5062656" y="4966499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4.275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5900394" y="416384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945148" y="4457879"/>
            <a:ext cx="2229852" cy="2047878"/>
            <a:chOff x="533" y="1447"/>
            <a:chExt cx="2228" cy="2043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534" y="1447"/>
              <a:ext cx="5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1439" y="1462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3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2256" y="1447"/>
              <a:ext cx="3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4</a:t>
              </a: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2256" y="230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3.5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1342" y="225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2205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2.7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1393" y="3121"/>
              <a:ext cx="31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533" y="3121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577" y="2313"/>
              <a:ext cx="50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1.8</a:t>
              </a:r>
              <a:endParaRPr lang="en-US" sz="1800" dirty="0">
                <a:latin typeface="Arial" pitchFamily="34" charset="0"/>
              </a:endParaRPr>
            </a:p>
          </p:txBody>
        </p:sp>
      </p:grpSp>
      <p:cxnSp>
        <p:nvCxnSpPr>
          <p:cNvPr id="109" name="AutoShape 63"/>
          <p:cNvCxnSpPr>
            <a:cxnSpLocks noChangeShapeType="1"/>
            <a:stCxn id="52249" idx="1"/>
            <a:endCxn id="89" idx="3"/>
          </p:cNvCxnSpPr>
          <p:nvPr/>
        </p:nvCxnSpPr>
        <p:spPr bwMode="auto">
          <a:xfrm rot="10800000">
            <a:off x="2383309" y="2785532"/>
            <a:ext cx="997713" cy="660710"/>
          </a:xfrm>
          <a:prstGeom prst="bentConnector3">
            <a:avLst>
              <a:gd name="adj1" fmla="val 8604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1"/>
          <p:cNvCxnSpPr>
            <a:cxnSpLocks noChangeShapeType="1"/>
            <a:stCxn id="85" idx="3"/>
            <a:endCxn id="52247" idx="1"/>
          </p:cNvCxnSpPr>
          <p:nvPr/>
        </p:nvCxnSpPr>
        <p:spPr bwMode="auto">
          <a:xfrm>
            <a:off x="2159684" y="1979327"/>
            <a:ext cx="1784180" cy="192308"/>
          </a:xfrm>
          <a:prstGeom prst="bentConnector3">
            <a:avLst>
              <a:gd name="adj1" fmla="val 85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-194512"/>
            <a:ext cx="3581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Interpolation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3116176"/>
            <a:ext cx="396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Nearest neighbor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Inverse distance weight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Bilinear interpolation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Kriging (best linear unbiased estimator)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64946"/>
              </p:ext>
            </p:extLst>
          </p:nvPr>
        </p:nvGraphicFramePr>
        <p:xfrm>
          <a:off x="4329239" y="3555076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239" y="3555076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51642"/>
              </p:ext>
            </p:extLst>
          </p:nvPr>
        </p:nvGraphicFramePr>
        <p:xfrm>
          <a:off x="4147679" y="4337006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79" y="4337006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78704"/>
              </p:ext>
            </p:extLst>
          </p:nvPr>
        </p:nvGraphicFramePr>
        <p:xfrm>
          <a:off x="4191000" y="497117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6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117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90256"/>
              </p:ext>
            </p:extLst>
          </p:nvPr>
        </p:nvGraphicFramePr>
        <p:xfrm>
          <a:off x="4191000" y="5829212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7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829212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887452" y="549442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2138" y="4150892"/>
            <a:ext cx="815975" cy="835025"/>
            <a:chOff x="6942138" y="3733800"/>
            <a:chExt cx="815975" cy="835025"/>
          </a:xfrm>
        </p:grpSpPr>
        <p:sp>
          <p:nvSpPr>
            <p:cNvPr id="55305" name="Rectangle 18"/>
            <p:cNvSpPr>
              <a:spLocks noChangeArrowheads="1"/>
            </p:cNvSpPr>
            <p:nvPr/>
          </p:nvSpPr>
          <p:spPr bwMode="auto">
            <a:xfrm>
              <a:off x="7010400" y="3810000"/>
              <a:ext cx="690563" cy="69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25"/>
            <p:cNvSpPr>
              <a:spLocks noChangeArrowheads="1"/>
            </p:cNvSpPr>
            <p:nvPr/>
          </p:nvSpPr>
          <p:spPr bwMode="auto">
            <a:xfrm>
              <a:off x="6942138" y="3741738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26"/>
            <p:cNvSpPr>
              <a:spLocks noChangeArrowheads="1"/>
            </p:cNvSpPr>
            <p:nvPr/>
          </p:nvSpPr>
          <p:spPr bwMode="auto">
            <a:xfrm>
              <a:off x="6942138" y="4430713"/>
              <a:ext cx="138112" cy="138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Oval 36"/>
            <p:cNvSpPr>
              <a:spLocks noChangeArrowheads="1"/>
            </p:cNvSpPr>
            <p:nvPr/>
          </p:nvSpPr>
          <p:spPr bwMode="auto">
            <a:xfrm>
              <a:off x="7620000" y="3733800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Oval 37"/>
            <p:cNvSpPr>
              <a:spLocks noChangeArrowheads="1"/>
            </p:cNvSpPr>
            <p:nvPr/>
          </p:nvSpPr>
          <p:spPr bwMode="auto">
            <a:xfrm>
              <a:off x="7620000" y="4422775"/>
              <a:ext cx="138113" cy="138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6903" y="865981"/>
            <a:ext cx="5670549" cy="194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Estimate values between known values.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3" y="1185368"/>
            <a:ext cx="854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www.neng.usu.edu/cee/faculty/dtarb/giswr/2015/Slope.pdf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394494" y="5717999"/>
            <a:ext cx="835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www.hydro.tuwien.ac.at/forschung/publikationen/engl-publikationen/spatial-patterns-in-catchment-hydrology.html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3754968" cy="5091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0785" y="3786708"/>
                <a:ext cx="1477840" cy="689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85" y="3786708"/>
                <a:ext cx="1477840" cy="689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800" y="119970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Thiessen Polygon Vector Approach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34161" y="3266881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Area weighted average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231" y="1861348"/>
            <a:ext cx="3785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from each gage assumed for the nearest neighborhood polygon around </a:t>
            </a:r>
            <a:r>
              <a:rPr lang="en-US" dirty="0"/>
              <a:t>each </a:t>
            </a:r>
            <a:r>
              <a:rPr lang="en-US" dirty="0" smtClean="0"/>
              <a:t>gage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535" y="4780549"/>
            <a:ext cx="361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multiple </a:t>
            </a:r>
            <a:r>
              <a:rPr lang="en-US" dirty="0" err="1" smtClean="0"/>
              <a:t>subwatersheds</a:t>
            </a:r>
            <a:r>
              <a:rPr lang="en-US" dirty="0" smtClean="0"/>
              <a:t> average within each </a:t>
            </a:r>
            <a:r>
              <a:rPr lang="en-US" dirty="0" err="1" smtClean="0"/>
              <a:t>subwatershed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00607" y="5505580"/>
                <a:ext cx="1598194" cy="689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7" y="5505580"/>
                <a:ext cx="1598194" cy="6894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13954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Thiessen Polygon Raster Approach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1908479"/>
            <a:ext cx="37859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at each grid cell taken from nearest precipitation gage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Polygon to raster used to obtain precipitation raster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Zonal average used to obtain watershed precipitation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23240"/>
            <a:ext cx="3689750" cy="5352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765068"/>
            <a:ext cx="3673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Simpler than vector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Precision depends on grid cell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Easier to apply with multiple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subwatersheds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Interpolation for Watershed Precipitation Calculation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97813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Surface Fitting Raster Approach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1551937"/>
            <a:ext cx="3785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Assumption</a:t>
            </a:r>
          </a:p>
          <a:p>
            <a:r>
              <a:rPr lang="en-US" dirty="0" smtClean="0"/>
              <a:t>Precipitation at each grid cell computed using interpolation from point measurements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spline, Natural Neighbor, Kriging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Zonal average used to obtain watershed precipitation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4568133"/>
            <a:ext cx="3673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Avoids discontinuity associated with polygon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Flexible with many methods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Can quantify error (e.g. using theory or leave one out cross validation)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1139544"/>
            <a:ext cx="3535342" cy="5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49"/>
            <a:ext cx="8535987" cy="20617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Analysis of topographic surfaces represented by a Digital Elevation Model (DEM)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58008"/>
              </p:ext>
            </p:extLst>
          </p:nvPr>
        </p:nvGraphicFramePr>
        <p:xfrm>
          <a:off x="1683002" y="2622467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002" y="2622467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www.neng.usu.edu/cee/faculty/dtarb/giswr/2015/Slope.pdf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19698"/>
              </p:ext>
            </p:extLst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1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7953"/>
              </p:ext>
            </p:extLst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7966"/>
              </p:ext>
            </p:extLst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3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8356"/>
              </p:ext>
            </p:extLst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atan2 to resolve ambiguity in </a:t>
            </a:r>
            <a:r>
              <a:rPr lang="en-US" sz="2000" dirty="0" err="1" smtClean="0"/>
              <a:t>atan</a:t>
            </a:r>
            <a:r>
              <a:rPr lang="en-US" sz="2000" dirty="0" smtClean="0"/>
              <a:t> direction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-90311" y="4441478"/>
            <a:ext cx="5321367" cy="2218966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235789" y="1847497"/>
            <a:ext cx="7058593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321761" y="4014583"/>
            <a:ext cx="7058593" cy="7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723458" y="2805047"/>
            <a:ext cx="932350" cy="458023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2740834" y="2805047"/>
            <a:ext cx="1772801" cy="449130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5515652" y="2730933"/>
            <a:ext cx="1448183" cy="572158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91535" y="3374240"/>
            <a:ext cx="883436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096580" y="3374240"/>
            <a:ext cx="803393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5444503" y="3374240"/>
            <a:ext cx="1231771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017608" y="5295268"/>
            <a:ext cx="2632520" cy="42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3352" y="2616739"/>
            <a:ext cx="16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Features (Shapefiles)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89" name="TextBox 3488"/>
          <p:cNvSpPr txBox="1"/>
          <p:nvPr/>
        </p:nvSpPr>
        <p:spPr>
          <a:xfrm>
            <a:off x="7491954" y="4946499"/>
            <a:ext cx="138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Rasters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7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8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9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51936"/>
              </p:ext>
            </p:extLst>
          </p:nvPr>
        </p:nvGraphicFramePr>
        <p:xfrm>
          <a:off x="5559425" y="2865438"/>
          <a:ext cx="2335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Equation" r:id="rId5" imgW="1168200" imgH="482400" progId="Equation.3">
                  <p:embed/>
                </p:oleObj>
              </mc:Choice>
              <mc:Fallback>
                <p:oleObj name="Equation" r:id="rId5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865438"/>
                        <a:ext cx="23352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833404"/>
              </p:ext>
            </p:extLst>
          </p:nvPr>
        </p:nvGraphicFramePr>
        <p:xfrm>
          <a:off x="4816475" y="4260850"/>
          <a:ext cx="35544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1" name="Equation" r:id="rId7" imgW="1777680" imgH="507960" progId="Equation.3">
                  <p:embed/>
                </p:oleObj>
              </mc:Choice>
              <mc:Fallback>
                <p:oleObj name="Equation" r:id="rId7" imgW="1777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4260850"/>
                        <a:ext cx="35544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0704" y="1640875"/>
            <a:ext cx="26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Elevations at each vertex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00" y="19236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88508" y="2013527"/>
            <a:ext cx="950191" cy="508000"/>
          </a:xfrm>
          <a:custGeom>
            <a:avLst/>
            <a:gdLst>
              <a:gd name="connsiteX0" fmla="*/ 914400 w 914400"/>
              <a:gd name="connsiteY0" fmla="*/ 120073 h 508000"/>
              <a:gd name="connsiteX1" fmla="*/ 840509 w 914400"/>
              <a:gd name="connsiteY1" fmla="*/ 73891 h 508000"/>
              <a:gd name="connsiteX2" fmla="*/ 812800 w 914400"/>
              <a:gd name="connsiteY2" fmla="*/ 46182 h 508000"/>
              <a:gd name="connsiteX3" fmla="*/ 775855 w 914400"/>
              <a:gd name="connsiteY3" fmla="*/ 36946 h 508000"/>
              <a:gd name="connsiteX4" fmla="*/ 748146 w 914400"/>
              <a:gd name="connsiteY4" fmla="*/ 27709 h 508000"/>
              <a:gd name="connsiteX5" fmla="*/ 692727 w 914400"/>
              <a:gd name="connsiteY5" fmla="*/ 0 h 508000"/>
              <a:gd name="connsiteX6" fmla="*/ 544946 w 914400"/>
              <a:gd name="connsiteY6" fmla="*/ 18473 h 508000"/>
              <a:gd name="connsiteX7" fmla="*/ 517236 w 914400"/>
              <a:gd name="connsiteY7" fmla="*/ 36946 h 508000"/>
              <a:gd name="connsiteX8" fmla="*/ 498764 w 914400"/>
              <a:gd name="connsiteY8" fmla="*/ 64655 h 508000"/>
              <a:gd name="connsiteX9" fmla="*/ 471055 w 914400"/>
              <a:gd name="connsiteY9" fmla="*/ 92364 h 508000"/>
              <a:gd name="connsiteX10" fmla="*/ 461818 w 914400"/>
              <a:gd name="connsiteY10" fmla="*/ 120073 h 508000"/>
              <a:gd name="connsiteX11" fmla="*/ 443346 w 914400"/>
              <a:gd name="connsiteY11" fmla="*/ 147782 h 508000"/>
              <a:gd name="connsiteX12" fmla="*/ 424873 w 914400"/>
              <a:gd name="connsiteY12" fmla="*/ 203200 h 508000"/>
              <a:gd name="connsiteX13" fmla="*/ 406400 w 914400"/>
              <a:gd name="connsiteY13" fmla="*/ 258618 h 508000"/>
              <a:gd name="connsiteX14" fmla="*/ 387927 w 914400"/>
              <a:gd name="connsiteY14" fmla="*/ 314037 h 508000"/>
              <a:gd name="connsiteX15" fmla="*/ 341746 w 914400"/>
              <a:gd name="connsiteY15" fmla="*/ 369455 h 508000"/>
              <a:gd name="connsiteX16" fmla="*/ 277091 w 914400"/>
              <a:gd name="connsiteY16" fmla="*/ 434109 h 508000"/>
              <a:gd name="connsiteX17" fmla="*/ 193964 w 914400"/>
              <a:gd name="connsiteY17" fmla="*/ 471055 h 508000"/>
              <a:gd name="connsiteX18" fmla="*/ 129309 w 914400"/>
              <a:gd name="connsiteY18" fmla="*/ 489528 h 508000"/>
              <a:gd name="connsiteX19" fmla="*/ 36946 w 914400"/>
              <a:gd name="connsiteY19" fmla="*/ 498764 h 508000"/>
              <a:gd name="connsiteX20" fmla="*/ 0 w 914400"/>
              <a:gd name="connsiteY20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508000">
                <a:moveTo>
                  <a:pt x="914400" y="120073"/>
                </a:moveTo>
                <a:cubicBezTo>
                  <a:pt x="907958" y="116208"/>
                  <a:pt x="852696" y="84047"/>
                  <a:pt x="840509" y="73891"/>
                </a:cubicBezTo>
                <a:cubicBezTo>
                  <a:pt x="830474" y="65529"/>
                  <a:pt x="824141" y="52663"/>
                  <a:pt x="812800" y="46182"/>
                </a:cubicBezTo>
                <a:cubicBezTo>
                  <a:pt x="801779" y="39884"/>
                  <a:pt x="788061" y="40433"/>
                  <a:pt x="775855" y="36946"/>
                </a:cubicBezTo>
                <a:cubicBezTo>
                  <a:pt x="766494" y="34271"/>
                  <a:pt x="756854" y="32063"/>
                  <a:pt x="748146" y="27709"/>
                </a:cubicBezTo>
                <a:cubicBezTo>
                  <a:pt x="676525" y="-8101"/>
                  <a:pt x="762374" y="23217"/>
                  <a:pt x="692727" y="0"/>
                </a:cubicBezTo>
                <a:cubicBezTo>
                  <a:pt x="669816" y="1763"/>
                  <a:pt x="584818" y="-1463"/>
                  <a:pt x="544946" y="18473"/>
                </a:cubicBezTo>
                <a:cubicBezTo>
                  <a:pt x="535017" y="23437"/>
                  <a:pt x="526473" y="30788"/>
                  <a:pt x="517236" y="36946"/>
                </a:cubicBezTo>
                <a:cubicBezTo>
                  <a:pt x="511079" y="46182"/>
                  <a:pt x="505870" y="56127"/>
                  <a:pt x="498764" y="64655"/>
                </a:cubicBezTo>
                <a:cubicBezTo>
                  <a:pt x="490402" y="74690"/>
                  <a:pt x="478301" y="81496"/>
                  <a:pt x="471055" y="92364"/>
                </a:cubicBezTo>
                <a:cubicBezTo>
                  <a:pt x="465654" y="100465"/>
                  <a:pt x="466172" y="111365"/>
                  <a:pt x="461818" y="120073"/>
                </a:cubicBezTo>
                <a:cubicBezTo>
                  <a:pt x="456854" y="130002"/>
                  <a:pt x="447854" y="137638"/>
                  <a:pt x="443346" y="147782"/>
                </a:cubicBezTo>
                <a:cubicBezTo>
                  <a:pt x="435438" y="165576"/>
                  <a:pt x="431031" y="184727"/>
                  <a:pt x="424873" y="203200"/>
                </a:cubicBezTo>
                <a:lnTo>
                  <a:pt x="406400" y="258618"/>
                </a:lnTo>
                <a:cubicBezTo>
                  <a:pt x="406398" y="258623"/>
                  <a:pt x="387931" y="314032"/>
                  <a:pt x="387927" y="314037"/>
                </a:cubicBezTo>
                <a:cubicBezTo>
                  <a:pt x="321933" y="413032"/>
                  <a:pt x="424698" y="262803"/>
                  <a:pt x="341746" y="369455"/>
                </a:cubicBezTo>
                <a:cubicBezTo>
                  <a:pt x="289872" y="436149"/>
                  <a:pt x="330040" y="416460"/>
                  <a:pt x="277091" y="434109"/>
                </a:cubicBezTo>
                <a:cubicBezTo>
                  <a:pt x="233181" y="463383"/>
                  <a:pt x="259912" y="449072"/>
                  <a:pt x="193964" y="471055"/>
                </a:cubicBezTo>
                <a:cubicBezTo>
                  <a:pt x="174230" y="477633"/>
                  <a:pt x="149599" y="486629"/>
                  <a:pt x="129309" y="489528"/>
                </a:cubicBezTo>
                <a:cubicBezTo>
                  <a:pt x="98679" y="493904"/>
                  <a:pt x="67734" y="495685"/>
                  <a:pt x="36946" y="498764"/>
                </a:cubicBezTo>
                <a:lnTo>
                  <a:pt x="0" y="508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9533" y="228663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17950" y="2540000"/>
            <a:ext cx="977323" cy="1004539"/>
          </a:xfrm>
          <a:custGeom>
            <a:avLst/>
            <a:gdLst>
              <a:gd name="connsiteX0" fmla="*/ 905164 w 905164"/>
              <a:gd name="connsiteY0" fmla="*/ 0 h 988291"/>
              <a:gd name="connsiteX1" fmla="*/ 868218 w 905164"/>
              <a:gd name="connsiteY1" fmla="*/ 46182 h 988291"/>
              <a:gd name="connsiteX2" fmla="*/ 840509 w 905164"/>
              <a:gd name="connsiteY2" fmla="*/ 64655 h 988291"/>
              <a:gd name="connsiteX3" fmla="*/ 812800 w 905164"/>
              <a:gd name="connsiteY3" fmla="*/ 120073 h 988291"/>
              <a:gd name="connsiteX4" fmla="*/ 785091 w 905164"/>
              <a:gd name="connsiteY4" fmla="*/ 129309 h 988291"/>
              <a:gd name="connsiteX5" fmla="*/ 766618 w 905164"/>
              <a:gd name="connsiteY5" fmla="*/ 157018 h 988291"/>
              <a:gd name="connsiteX6" fmla="*/ 683491 w 905164"/>
              <a:gd name="connsiteY6" fmla="*/ 230909 h 988291"/>
              <a:gd name="connsiteX7" fmla="*/ 646546 w 905164"/>
              <a:gd name="connsiteY7" fmla="*/ 286327 h 988291"/>
              <a:gd name="connsiteX8" fmla="*/ 581891 w 905164"/>
              <a:gd name="connsiteY8" fmla="*/ 369455 h 988291"/>
              <a:gd name="connsiteX9" fmla="*/ 544946 w 905164"/>
              <a:gd name="connsiteY9" fmla="*/ 424873 h 988291"/>
              <a:gd name="connsiteX10" fmla="*/ 498764 w 905164"/>
              <a:gd name="connsiteY10" fmla="*/ 489527 h 988291"/>
              <a:gd name="connsiteX11" fmla="*/ 461818 w 905164"/>
              <a:gd name="connsiteY11" fmla="*/ 544945 h 988291"/>
              <a:gd name="connsiteX12" fmla="*/ 434109 w 905164"/>
              <a:gd name="connsiteY12" fmla="*/ 563418 h 988291"/>
              <a:gd name="connsiteX13" fmla="*/ 378691 w 905164"/>
              <a:gd name="connsiteY13" fmla="*/ 618836 h 988291"/>
              <a:gd name="connsiteX14" fmla="*/ 350982 w 905164"/>
              <a:gd name="connsiteY14" fmla="*/ 646545 h 988291"/>
              <a:gd name="connsiteX15" fmla="*/ 323273 w 905164"/>
              <a:gd name="connsiteY15" fmla="*/ 674255 h 988291"/>
              <a:gd name="connsiteX16" fmla="*/ 304800 w 905164"/>
              <a:gd name="connsiteY16" fmla="*/ 701964 h 988291"/>
              <a:gd name="connsiteX17" fmla="*/ 249382 w 905164"/>
              <a:gd name="connsiteY17" fmla="*/ 748145 h 988291"/>
              <a:gd name="connsiteX18" fmla="*/ 203200 w 905164"/>
              <a:gd name="connsiteY18" fmla="*/ 794327 h 988291"/>
              <a:gd name="connsiteX19" fmla="*/ 166255 w 905164"/>
              <a:gd name="connsiteY19" fmla="*/ 849745 h 988291"/>
              <a:gd name="connsiteX20" fmla="*/ 83127 w 905164"/>
              <a:gd name="connsiteY20" fmla="*/ 923636 h 988291"/>
              <a:gd name="connsiteX21" fmla="*/ 64655 w 905164"/>
              <a:gd name="connsiteY21" fmla="*/ 951345 h 988291"/>
              <a:gd name="connsiteX22" fmla="*/ 36946 w 905164"/>
              <a:gd name="connsiteY22" fmla="*/ 960582 h 988291"/>
              <a:gd name="connsiteX23" fmla="*/ 0 w 905164"/>
              <a:gd name="connsiteY23" fmla="*/ 988291 h 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5164" h="988291">
                <a:moveTo>
                  <a:pt x="905164" y="0"/>
                </a:moveTo>
                <a:cubicBezTo>
                  <a:pt x="892849" y="15394"/>
                  <a:pt x="882158" y="32242"/>
                  <a:pt x="868218" y="46182"/>
                </a:cubicBezTo>
                <a:cubicBezTo>
                  <a:pt x="860369" y="54031"/>
                  <a:pt x="847444" y="55987"/>
                  <a:pt x="840509" y="64655"/>
                </a:cubicBezTo>
                <a:cubicBezTo>
                  <a:pt x="810763" y="101838"/>
                  <a:pt x="856057" y="85468"/>
                  <a:pt x="812800" y="120073"/>
                </a:cubicBezTo>
                <a:cubicBezTo>
                  <a:pt x="805197" y="126155"/>
                  <a:pt x="794327" y="126230"/>
                  <a:pt x="785091" y="129309"/>
                </a:cubicBezTo>
                <a:cubicBezTo>
                  <a:pt x="778933" y="138545"/>
                  <a:pt x="773993" y="148721"/>
                  <a:pt x="766618" y="157018"/>
                </a:cubicBezTo>
                <a:cubicBezTo>
                  <a:pt x="720605" y="208782"/>
                  <a:pt x="725605" y="202833"/>
                  <a:pt x="683491" y="230909"/>
                </a:cubicBezTo>
                <a:cubicBezTo>
                  <a:pt x="671176" y="249382"/>
                  <a:pt x="662245" y="270629"/>
                  <a:pt x="646546" y="286327"/>
                </a:cubicBezTo>
                <a:cubicBezTo>
                  <a:pt x="603136" y="329736"/>
                  <a:pt x="626084" y="303165"/>
                  <a:pt x="581891" y="369455"/>
                </a:cubicBezTo>
                <a:cubicBezTo>
                  <a:pt x="581886" y="369462"/>
                  <a:pt x="544950" y="424865"/>
                  <a:pt x="544946" y="424873"/>
                </a:cubicBezTo>
                <a:cubicBezTo>
                  <a:pt x="504843" y="505077"/>
                  <a:pt x="551187" y="422127"/>
                  <a:pt x="498764" y="489527"/>
                </a:cubicBezTo>
                <a:cubicBezTo>
                  <a:pt x="485134" y="507052"/>
                  <a:pt x="480291" y="532630"/>
                  <a:pt x="461818" y="544945"/>
                </a:cubicBezTo>
                <a:cubicBezTo>
                  <a:pt x="452582" y="551103"/>
                  <a:pt x="442406" y="556043"/>
                  <a:pt x="434109" y="563418"/>
                </a:cubicBezTo>
                <a:cubicBezTo>
                  <a:pt x="414583" y="580774"/>
                  <a:pt x="397164" y="600363"/>
                  <a:pt x="378691" y="618836"/>
                </a:cubicBezTo>
                <a:lnTo>
                  <a:pt x="350982" y="646545"/>
                </a:lnTo>
                <a:cubicBezTo>
                  <a:pt x="341746" y="655782"/>
                  <a:pt x="330519" y="663387"/>
                  <a:pt x="323273" y="674255"/>
                </a:cubicBezTo>
                <a:cubicBezTo>
                  <a:pt x="317115" y="683491"/>
                  <a:pt x="312650" y="694115"/>
                  <a:pt x="304800" y="701964"/>
                </a:cubicBezTo>
                <a:cubicBezTo>
                  <a:pt x="232153" y="774610"/>
                  <a:pt x="325031" y="657365"/>
                  <a:pt x="249382" y="748145"/>
                </a:cubicBezTo>
                <a:cubicBezTo>
                  <a:pt x="210897" y="794327"/>
                  <a:pt x="253999" y="760462"/>
                  <a:pt x="203200" y="794327"/>
                </a:cubicBezTo>
                <a:cubicBezTo>
                  <a:pt x="190885" y="812800"/>
                  <a:pt x="184728" y="837430"/>
                  <a:pt x="166255" y="849745"/>
                </a:cubicBezTo>
                <a:cubicBezTo>
                  <a:pt x="132941" y="871955"/>
                  <a:pt x="108431" y="885679"/>
                  <a:pt x="83127" y="923636"/>
                </a:cubicBezTo>
                <a:cubicBezTo>
                  <a:pt x="76970" y="932872"/>
                  <a:pt x="73323" y="944410"/>
                  <a:pt x="64655" y="951345"/>
                </a:cubicBezTo>
                <a:cubicBezTo>
                  <a:pt x="57053" y="957427"/>
                  <a:pt x="45654" y="956228"/>
                  <a:pt x="36946" y="960582"/>
                </a:cubicBezTo>
                <a:cubicBezTo>
                  <a:pt x="16056" y="971027"/>
                  <a:pt x="12990" y="975301"/>
                  <a:pt x="0" y="988291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1216" y="159079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43199" y="1791855"/>
            <a:ext cx="1450109" cy="1724975"/>
          </a:xfrm>
          <a:custGeom>
            <a:avLst/>
            <a:gdLst>
              <a:gd name="connsiteX0" fmla="*/ 1477818 w 1477818"/>
              <a:gd name="connsiteY0" fmla="*/ 0 h 1644072"/>
              <a:gd name="connsiteX1" fmla="*/ 1376218 w 1477818"/>
              <a:gd name="connsiteY1" fmla="*/ 27709 h 1644072"/>
              <a:gd name="connsiteX2" fmla="*/ 1293091 w 1477818"/>
              <a:gd name="connsiteY2" fmla="*/ 55418 h 1644072"/>
              <a:gd name="connsiteX3" fmla="*/ 1265382 w 1477818"/>
              <a:gd name="connsiteY3" fmla="*/ 64654 h 1644072"/>
              <a:gd name="connsiteX4" fmla="*/ 1228437 w 1477818"/>
              <a:gd name="connsiteY4" fmla="*/ 73891 h 1644072"/>
              <a:gd name="connsiteX5" fmla="*/ 1173018 w 1477818"/>
              <a:gd name="connsiteY5" fmla="*/ 92363 h 1644072"/>
              <a:gd name="connsiteX6" fmla="*/ 1136073 w 1477818"/>
              <a:gd name="connsiteY6" fmla="*/ 101600 h 1644072"/>
              <a:gd name="connsiteX7" fmla="*/ 1080655 w 1477818"/>
              <a:gd name="connsiteY7" fmla="*/ 120072 h 1644072"/>
              <a:gd name="connsiteX8" fmla="*/ 1025237 w 1477818"/>
              <a:gd name="connsiteY8" fmla="*/ 147781 h 1644072"/>
              <a:gd name="connsiteX9" fmla="*/ 997528 w 1477818"/>
              <a:gd name="connsiteY9" fmla="*/ 166254 h 1644072"/>
              <a:gd name="connsiteX10" fmla="*/ 942109 w 1477818"/>
              <a:gd name="connsiteY10" fmla="*/ 193963 h 1644072"/>
              <a:gd name="connsiteX11" fmla="*/ 932873 w 1477818"/>
              <a:gd name="connsiteY11" fmla="*/ 221672 h 1644072"/>
              <a:gd name="connsiteX12" fmla="*/ 877455 w 1477818"/>
              <a:gd name="connsiteY12" fmla="*/ 258618 h 1644072"/>
              <a:gd name="connsiteX13" fmla="*/ 840509 w 1477818"/>
              <a:gd name="connsiteY13" fmla="*/ 304800 h 1644072"/>
              <a:gd name="connsiteX14" fmla="*/ 822037 w 1477818"/>
              <a:gd name="connsiteY14" fmla="*/ 332509 h 1644072"/>
              <a:gd name="connsiteX15" fmla="*/ 794328 w 1477818"/>
              <a:gd name="connsiteY15" fmla="*/ 360218 h 1644072"/>
              <a:gd name="connsiteX16" fmla="*/ 775855 w 1477818"/>
              <a:gd name="connsiteY16" fmla="*/ 387927 h 1644072"/>
              <a:gd name="connsiteX17" fmla="*/ 748146 w 1477818"/>
              <a:gd name="connsiteY17" fmla="*/ 415636 h 1644072"/>
              <a:gd name="connsiteX18" fmla="*/ 729673 w 1477818"/>
              <a:gd name="connsiteY18" fmla="*/ 452581 h 1644072"/>
              <a:gd name="connsiteX19" fmla="*/ 692728 w 1477818"/>
              <a:gd name="connsiteY19" fmla="*/ 508000 h 1644072"/>
              <a:gd name="connsiteX20" fmla="*/ 637309 w 1477818"/>
              <a:gd name="connsiteY20" fmla="*/ 591127 h 1644072"/>
              <a:gd name="connsiteX21" fmla="*/ 600364 w 1477818"/>
              <a:gd name="connsiteY21" fmla="*/ 646545 h 1644072"/>
              <a:gd name="connsiteX22" fmla="*/ 581891 w 1477818"/>
              <a:gd name="connsiteY22" fmla="*/ 674254 h 1644072"/>
              <a:gd name="connsiteX23" fmla="*/ 554182 w 1477818"/>
              <a:gd name="connsiteY23" fmla="*/ 701963 h 1644072"/>
              <a:gd name="connsiteX24" fmla="*/ 544946 w 1477818"/>
              <a:gd name="connsiteY24" fmla="*/ 729672 h 1644072"/>
              <a:gd name="connsiteX25" fmla="*/ 508000 w 1477818"/>
              <a:gd name="connsiteY25" fmla="*/ 794327 h 1644072"/>
              <a:gd name="connsiteX26" fmla="*/ 498764 w 1477818"/>
              <a:gd name="connsiteY26" fmla="*/ 822036 h 1644072"/>
              <a:gd name="connsiteX27" fmla="*/ 471055 w 1477818"/>
              <a:gd name="connsiteY27" fmla="*/ 858981 h 1644072"/>
              <a:gd name="connsiteX28" fmla="*/ 452582 w 1477818"/>
              <a:gd name="connsiteY28" fmla="*/ 886691 h 1644072"/>
              <a:gd name="connsiteX29" fmla="*/ 406400 w 1477818"/>
              <a:gd name="connsiteY29" fmla="*/ 969818 h 1644072"/>
              <a:gd name="connsiteX30" fmla="*/ 387928 w 1477818"/>
              <a:gd name="connsiteY30" fmla="*/ 1006763 h 1644072"/>
              <a:gd name="connsiteX31" fmla="*/ 378691 w 1477818"/>
              <a:gd name="connsiteY31" fmla="*/ 1034472 h 1644072"/>
              <a:gd name="connsiteX32" fmla="*/ 360218 w 1477818"/>
              <a:gd name="connsiteY32" fmla="*/ 1062181 h 1644072"/>
              <a:gd name="connsiteX33" fmla="*/ 332509 w 1477818"/>
              <a:gd name="connsiteY33" fmla="*/ 1126836 h 1644072"/>
              <a:gd name="connsiteX34" fmla="*/ 314037 w 1477818"/>
              <a:gd name="connsiteY34" fmla="*/ 1154545 h 1644072"/>
              <a:gd name="connsiteX35" fmla="*/ 304800 w 1477818"/>
              <a:gd name="connsiteY35" fmla="*/ 1182254 h 1644072"/>
              <a:gd name="connsiteX36" fmla="*/ 286328 w 1477818"/>
              <a:gd name="connsiteY36" fmla="*/ 1209963 h 1644072"/>
              <a:gd name="connsiteX37" fmla="*/ 277091 w 1477818"/>
              <a:gd name="connsiteY37" fmla="*/ 1237672 h 1644072"/>
              <a:gd name="connsiteX38" fmla="*/ 249382 w 1477818"/>
              <a:gd name="connsiteY38" fmla="*/ 1265381 h 1644072"/>
              <a:gd name="connsiteX39" fmla="*/ 240146 w 1477818"/>
              <a:gd name="connsiteY39" fmla="*/ 1293091 h 1644072"/>
              <a:gd name="connsiteX40" fmla="*/ 193964 w 1477818"/>
              <a:gd name="connsiteY40" fmla="*/ 1348509 h 1644072"/>
              <a:gd name="connsiteX41" fmla="*/ 147782 w 1477818"/>
              <a:gd name="connsiteY41" fmla="*/ 1431636 h 1644072"/>
              <a:gd name="connsiteX42" fmla="*/ 129309 w 1477818"/>
              <a:gd name="connsiteY42" fmla="*/ 1459345 h 1644072"/>
              <a:gd name="connsiteX43" fmla="*/ 101600 w 1477818"/>
              <a:gd name="connsiteY43" fmla="*/ 1487054 h 1644072"/>
              <a:gd name="connsiteX44" fmla="*/ 55418 w 1477818"/>
              <a:gd name="connsiteY44" fmla="*/ 1533236 h 1644072"/>
              <a:gd name="connsiteX45" fmla="*/ 18473 w 1477818"/>
              <a:gd name="connsiteY45" fmla="*/ 1588654 h 1644072"/>
              <a:gd name="connsiteX46" fmla="*/ 0 w 1477818"/>
              <a:gd name="connsiteY46" fmla="*/ 1644072 h 164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77818" h="1644072">
                <a:moveTo>
                  <a:pt x="1477818" y="0"/>
                </a:moveTo>
                <a:cubicBezTo>
                  <a:pt x="1378952" y="39545"/>
                  <a:pt x="1487861" y="-201"/>
                  <a:pt x="1376218" y="27709"/>
                </a:cubicBezTo>
                <a:cubicBezTo>
                  <a:pt x="1376184" y="27717"/>
                  <a:pt x="1306962" y="50794"/>
                  <a:pt x="1293091" y="55418"/>
                </a:cubicBezTo>
                <a:cubicBezTo>
                  <a:pt x="1283855" y="58497"/>
                  <a:pt x="1274827" y="62293"/>
                  <a:pt x="1265382" y="64654"/>
                </a:cubicBezTo>
                <a:cubicBezTo>
                  <a:pt x="1253067" y="67733"/>
                  <a:pt x="1240596" y="70243"/>
                  <a:pt x="1228437" y="73891"/>
                </a:cubicBezTo>
                <a:cubicBezTo>
                  <a:pt x="1209786" y="79486"/>
                  <a:pt x="1191909" y="87640"/>
                  <a:pt x="1173018" y="92363"/>
                </a:cubicBezTo>
                <a:cubicBezTo>
                  <a:pt x="1160703" y="95442"/>
                  <a:pt x="1148232" y="97952"/>
                  <a:pt x="1136073" y="101600"/>
                </a:cubicBezTo>
                <a:cubicBezTo>
                  <a:pt x="1117422" y="107195"/>
                  <a:pt x="1080655" y="120072"/>
                  <a:pt x="1080655" y="120072"/>
                </a:cubicBezTo>
                <a:cubicBezTo>
                  <a:pt x="1001244" y="173013"/>
                  <a:pt x="1101717" y="109541"/>
                  <a:pt x="1025237" y="147781"/>
                </a:cubicBezTo>
                <a:cubicBezTo>
                  <a:pt x="1015308" y="152745"/>
                  <a:pt x="1007457" y="161290"/>
                  <a:pt x="997528" y="166254"/>
                </a:cubicBezTo>
                <a:cubicBezTo>
                  <a:pt x="921039" y="204499"/>
                  <a:pt x="1021526" y="141020"/>
                  <a:pt x="942109" y="193963"/>
                </a:cubicBezTo>
                <a:cubicBezTo>
                  <a:pt x="939030" y="203199"/>
                  <a:pt x="939757" y="214788"/>
                  <a:pt x="932873" y="221672"/>
                </a:cubicBezTo>
                <a:cubicBezTo>
                  <a:pt x="917174" y="237371"/>
                  <a:pt x="877455" y="258618"/>
                  <a:pt x="877455" y="258618"/>
                </a:cubicBezTo>
                <a:cubicBezTo>
                  <a:pt x="859472" y="312563"/>
                  <a:pt x="882288" y="263020"/>
                  <a:pt x="840509" y="304800"/>
                </a:cubicBezTo>
                <a:cubicBezTo>
                  <a:pt x="832660" y="312649"/>
                  <a:pt x="829143" y="323981"/>
                  <a:pt x="822037" y="332509"/>
                </a:cubicBezTo>
                <a:cubicBezTo>
                  <a:pt x="813675" y="342544"/>
                  <a:pt x="802690" y="350183"/>
                  <a:pt x="794328" y="360218"/>
                </a:cubicBezTo>
                <a:cubicBezTo>
                  <a:pt x="787221" y="368746"/>
                  <a:pt x="782962" y="379399"/>
                  <a:pt x="775855" y="387927"/>
                </a:cubicBezTo>
                <a:cubicBezTo>
                  <a:pt x="767493" y="397962"/>
                  <a:pt x="755738" y="405007"/>
                  <a:pt x="748146" y="415636"/>
                </a:cubicBezTo>
                <a:cubicBezTo>
                  <a:pt x="740143" y="426840"/>
                  <a:pt x="736757" y="440774"/>
                  <a:pt x="729673" y="452581"/>
                </a:cubicBezTo>
                <a:cubicBezTo>
                  <a:pt x="718250" y="471619"/>
                  <a:pt x="705043" y="489527"/>
                  <a:pt x="692728" y="508000"/>
                </a:cubicBezTo>
                <a:lnTo>
                  <a:pt x="637309" y="591127"/>
                </a:lnTo>
                <a:lnTo>
                  <a:pt x="600364" y="646545"/>
                </a:lnTo>
                <a:cubicBezTo>
                  <a:pt x="594206" y="655781"/>
                  <a:pt x="589740" y="666405"/>
                  <a:pt x="581891" y="674254"/>
                </a:cubicBezTo>
                <a:lnTo>
                  <a:pt x="554182" y="701963"/>
                </a:lnTo>
                <a:cubicBezTo>
                  <a:pt x="551103" y="711199"/>
                  <a:pt x="548781" y="720723"/>
                  <a:pt x="544946" y="729672"/>
                </a:cubicBezTo>
                <a:cubicBezTo>
                  <a:pt x="530884" y="762484"/>
                  <a:pt x="526552" y="766499"/>
                  <a:pt x="508000" y="794327"/>
                </a:cubicBezTo>
                <a:cubicBezTo>
                  <a:pt x="504921" y="803563"/>
                  <a:pt x="503594" y="813583"/>
                  <a:pt x="498764" y="822036"/>
                </a:cubicBezTo>
                <a:cubicBezTo>
                  <a:pt x="491127" y="835402"/>
                  <a:pt x="480002" y="846455"/>
                  <a:pt x="471055" y="858981"/>
                </a:cubicBezTo>
                <a:cubicBezTo>
                  <a:pt x="464603" y="868014"/>
                  <a:pt x="458740" y="877454"/>
                  <a:pt x="452582" y="886691"/>
                </a:cubicBezTo>
                <a:cubicBezTo>
                  <a:pt x="427039" y="963321"/>
                  <a:pt x="469922" y="842770"/>
                  <a:pt x="406400" y="969818"/>
                </a:cubicBezTo>
                <a:cubicBezTo>
                  <a:pt x="400243" y="982133"/>
                  <a:pt x="393352" y="994108"/>
                  <a:pt x="387928" y="1006763"/>
                </a:cubicBezTo>
                <a:cubicBezTo>
                  <a:pt x="384093" y="1015712"/>
                  <a:pt x="383045" y="1025764"/>
                  <a:pt x="378691" y="1034472"/>
                </a:cubicBezTo>
                <a:cubicBezTo>
                  <a:pt x="373726" y="1044401"/>
                  <a:pt x="366376" y="1052945"/>
                  <a:pt x="360218" y="1062181"/>
                </a:cubicBezTo>
                <a:cubicBezTo>
                  <a:pt x="349855" y="1093271"/>
                  <a:pt x="350773" y="1094874"/>
                  <a:pt x="332509" y="1126836"/>
                </a:cubicBezTo>
                <a:cubicBezTo>
                  <a:pt x="327002" y="1136474"/>
                  <a:pt x="319001" y="1144616"/>
                  <a:pt x="314037" y="1154545"/>
                </a:cubicBezTo>
                <a:cubicBezTo>
                  <a:pt x="309683" y="1163253"/>
                  <a:pt x="309154" y="1173546"/>
                  <a:pt x="304800" y="1182254"/>
                </a:cubicBezTo>
                <a:cubicBezTo>
                  <a:pt x="299836" y="1192183"/>
                  <a:pt x="291292" y="1200034"/>
                  <a:pt x="286328" y="1209963"/>
                </a:cubicBezTo>
                <a:cubicBezTo>
                  <a:pt x="281974" y="1218671"/>
                  <a:pt x="282492" y="1229571"/>
                  <a:pt x="277091" y="1237672"/>
                </a:cubicBezTo>
                <a:cubicBezTo>
                  <a:pt x="269845" y="1248540"/>
                  <a:pt x="258618" y="1256145"/>
                  <a:pt x="249382" y="1265381"/>
                </a:cubicBezTo>
                <a:cubicBezTo>
                  <a:pt x="246303" y="1274618"/>
                  <a:pt x="244500" y="1284383"/>
                  <a:pt x="240146" y="1293091"/>
                </a:cubicBezTo>
                <a:cubicBezTo>
                  <a:pt x="227288" y="1318808"/>
                  <a:pt x="214390" y="1328083"/>
                  <a:pt x="193964" y="1348509"/>
                </a:cubicBezTo>
                <a:cubicBezTo>
                  <a:pt x="177707" y="1397280"/>
                  <a:pt x="190129" y="1368117"/>
                  <a:pt x="147782" y="1431636"/>
                </a:cubicBezTo>
                <a:cubicBezTo>
                  <a:pt x="141624" y="1440872"/>
                  <a:pt x="137158" y="1451496"/>
                  <a:pt x="129309" y="1459345"/>
                </a:cubicBezTo>
                <a:cubicBezTo>
                  <a:pt x="120073" y="1468581"/>
                  <a:pt x="109962" y="1477019"/>
                  <a:pt x="101600" y="1487054"/>
                </a:cubicBezTo>
                <a:cubicBezTo>
                  <a:pt x="63115" y="1533236"/>
                  <a:pt x="106220" y="1499369"/>
                  <a:pt x="55418" y="1533236"/>
                </a:cubicBezTo>
                <a:cubicBezTo>
                  <a:pt x="43103" y="1551709"/>
                  <a:pt x="25494" y="1567592"/>
                  <a:pt x="18473" y="1588654"/>
                </a:cubicBezTo>
                <a:lnTo>
                  <a:pt x="0" y="1644072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18758"/>
              </p:ext>
            </p:extLst>
          </p:nvPr>
        </p:nvGraphicFramePr>
        <p:xfrm>
          <a:off x="4303713" y="1419225"/>
          <a:ext cx="33258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3" imgW="1663560" imgH="939600" progId="Equation.3">
                  <p:embed/>
                </p:oleObj>
              </mc:Choice>
              <mc:Fallback>
                <p:oleObj name="Equation" r:id="rId3" imgW="1663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9225"/>
                        <a:ext cx="33258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5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Grid (raster) data structures</a:t>
            </a:r>
            <a:r>
              <a:rPr lang="en-US" dirty="0" smtClean="0"/>
              <a:t> represent surfaces as an array of grid cells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Raster calculation </a:t>
            </a:r>
            <a:r>
              <a:rPr lang="en-US" dirty="0" smtClean="0"/>
              <a:t>involves algebraic like operations on grids 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Interpolation and Generalization</a:t>
            </a:r>
            <a:r>
              <a:rPr lang="en-US" dirty="0" smtClean="0"/>
              <a:t> is an inherent part of the raster data representation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Watershed average precipitation </a:t>
            </a:r>
            <a:r>
              <a:rPr lang="en-US" dirty="0" smtClean="0"/>
              <a:t>may be computed by interpolation from point gages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1944</Words>
  <Application>Microsoft Office PowerPoint</Application>
  <PresentationFormat>On-screen Show (4:3)</PresentationFormat>
  <Paragraphs>515</Paragraphs>
  <Slides>58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MS Sans Serif</vt:lpstr>
      <vt:lpstr>Symbol</vt:lpstr>
      <vt:lpstr>Times New Roman</vt:lpstr>
      <vt:lpstr>Office Theme</vt:lpstr>
      <vt:lpstr>Equation</vt:lpstr>
      <vt:lpstr>Document</vt:lpstr>
      <vt:lpstr>Bitmap Image</vt:lpstr>
      <vt:lpstr>Picture</vt:lpstr>
      <vt:lpstr>Microsoft Equation 3.0</vt:lpstr>
      <vt:lpstr>Spatial Analysis Using Grids </vt:lpstr>
      <vt:lpstr>Readings – at http://resources.arcgis.com/en/help/ </vt:lpstr>
      <vt:lpstr>PowerPoint Presentation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</vt:lpstr>
      <vt:lpstr>Cell based discharge mapping by accumulation of generated runoff</vt:lpstr>
      <vt:lpstr>Raster calculation – some subtleties</vt:lpstr>
      <vt:lpstr>PowerPoint Presentation</vt:lpstr>
      <vt:lpstr>Lets Experiment with this in ArcGIS</vt:lpstr>
      <vt:lpstr>Example and Pixel Inspector</vt:lpstr>
      <vt:lpstr>Runoff calculation using Raster Calculator</vt:lpstr>
      <vt:lpstr>The Result</vt:lpstr>
      <vt:lpstr>Nearest Neighbor Resampling with Cellsize Maximum of Inputs</vt:lpstr>
      <vt:lpstr>Inferences</vt:lpstr>
      <vt:lpstr>The scale triplet</vt:lpstr>
      <vt:lpstr>Scale and the interpretation of data</vt:lpstr>
      <vt:lpstr>Resample to get consistent cell size</vt:lpstr>
      <vt:lpstr>Calculation with consistent 100 m cell size grid</vt:lpstr>
      <vt:lpstr>100 m cell size raster calculation</vt:lpstr>
      <vt:lpstr>Interpolation</vt:lpstr>
      <vt:lpstr>Interpolation Comparison</vt:lpstr>
      <vt:lpstr>Further Reading</vt:lpstr>
      <vt:lpstr>Interpolation for Watershed Precipitation Calculation</vt:lpstr>
      <vt:lpstr>Interpolation for Watershed Precipitation Calculation</vt:lpstr>
      <vt:lpstr>Interpolation for Watershed Precipitation Calculation</vt:lpstr>
      <vt:lpstr>Analysis of topographic surfaces represented by a Digital Elevation Model (DEM)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David Tarboton</cp:lastModifiedBy>
  <cp:revision>79</cp:revision>
  <cp:lastPrinted>2014-09-17T15:32:22Z</cp:lastPrinted>
  <dcterms:created xsi:type="dcterms:W3CDTF">2012-09-20T01:31:02Z</dcterms:created>
  <dcterms:modified xsi:type="dcterms:W3CDTF">2015-09-16T13:09:02Z</dcterms:modified>
</cp:coreProperties>
</file>