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57" r:id="rId3"/>
    <p:sldId id="261" r:id="rId4"/>
    <p:sldId id="260" r:id="rId5"/>
    <p:sldId id="258" r:id="rId6"/>
    <p:sldId id="262" r:id="rId7"/>
    <p:sldId id="259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5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92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848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7DF6-D787-47AD-B009-07B08B795F92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07FE9-EDA5-4EDB-B2E8-C95B71A88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7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FC318-457F-4966-8C7E-F5312B97D9BE}" type="slidenum">
              <a:rPr lang="en-US"/>
              <a:pPr/>
              <a:t>16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375065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01975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85076027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10/29/2015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89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10/29/2015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6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79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19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38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06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9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08699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1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3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27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00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179623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34990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68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29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67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84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65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5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arcg.is/1JW0DB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NFIE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130 Catchments and </a:t>
            </a:r>
            <a:r>
              <a:rPr lang="en-US" dirty="0" err="1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uniquely labelled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Two basins and one forecast point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Current: 6600 basins and 3600 forecast points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NFIE: 2.7 million stream reaches and catchments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national flow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dirty="0">
                <a:solidFill>
                  <a:prstClr val="black"/>
                </a:solidFill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Basin  ~ 400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Reach Catchment   ~ 1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</p:spTree>
    <p:extLst>
      <p:ext uri="{BB962C8B-B14F-4D97-AF65-F5344CB8AC3E}">
        <p14:creationId xmlns:p14="http://schemas.microsoft.com/office/powerpoint/2010/main" val="780623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32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data to support as resources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32359"/>
            <a:ext cx="4287215" cy="60256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Resource Types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2000" dirty="0" smtClean="0"/>
              <a:t>Generic  </a:t>
            </a:r>
            <a:r>
              <a:rPr lang="en-US" sz="2000" dirty="0" smtClean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/>
              <a:t>Geographic </a:t>
            </a:r>
            <a:r>
              <a:rPr lang="en-US" sz="2000" dirty="0" smtClean="0"/>
              <a:t>Raster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 smtClean="0"/>
              <a:t>Time Series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 smtClean="0"/>
              <a:t>Multidimensional </a:t>
            </a:r>
            <a:r>
              <a:rPr lang="en-US" sz="2000" dirty="0"/>
              <a:t>Space Time dataset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program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instance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Referenced </a:t>
            </a:r>
            <a:r>
              <a:rPr lang="en-US" sz="2000" dirty="0">
                <a:solidFill>
                  <a:srgbClr val="00B050"/>
                </a:solidFill>
              </a:rPr>
              <a:t>Time Series (CUAHSI HIS web service link</a:t>
            </a:r>
            <a:r>
              <a:rPr lang="en-US" sz="2000" dirty="0" smtClean="0">
                <a:solidFill>
                  <a:srgbClr val="00B050"/>
                </a:solidFill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Application 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Geographic Feature </a:t>
            </a:r>
            <a:r>
              <a:rPr lang="en-US" sz="2000" dirty="0">
                <a:solidFill>
                  <a:srgbClr val="0070C0"/>
                </a:solidFill>
              </a:rPr>
              <a:t>set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River Geometry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Sample based observations (ODM2 and CZO)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Model component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Composite resources 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92" t="3390" r="5692"/>
          <a:stretch/>
        </p:blipFill>
        <p:spPr>
          <a:xfrm>
            <a:off x="4699514" y="2921964"/>
            <a:ext cx="1680118" cy="266016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perspectiveRelaxed">
              <a:rot lat="18600000" lon="3180000" rev="18000000"/>
            </a:camera>
            <a:lightRig rig="threePt" dir="t"/>
          </a:scene3d>
          <a:sp3d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9846" y="1293912"/>
            <a:ext cx="2308860" cy="3398520"/>
          </a:xfrm>
          <a:prstGeom prst="rect">
            <a:avLst/>
          </a:prstGeom>
          <a:scene3d>
            <a:camera prst="perspectiveRelaxedModerately">
              <a:rot lat="18600000" lon="3180000" rev="18000000"/>
            </a:camera>
            <a:lightRig rig="threePt" dir="t"/>
          </a:scene3d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552731" y="4252046"/>
            <a:ext cx="2204719" cy="2519881"/>
            <a:chOff x="378077" y="1340330"/>
            <a:chExt cx="5181889" cy="59570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84" y="3716927"/>
              <a:ext cx="3915205" cy="3580448"/>
            </a:xfrm>
            <a:prstGeom prst="rect">
              <a:avLst/>
            </a:prstGeom>
            <a:noFill/>
            <a:ln w="41275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18300000" lon="19200000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978619" y="3678265"/>
              <a:ext cx="0" cy="2991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8077" y="2349734"/>
              <a:ext cx="0" cy="2987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540202" y="2696744"/>
              <a:ext cx="1950" cy="2991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940628" y="1340330"/>
              <a:ext cx="0" cy="3012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390286" y="1340330"/>
              <a:ext cx="5169680" cy="4893069"/>
              <a:chOff x="2975910" y="1340330"/>
              <a:chExt cx="5169680" cy="489306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975910" y="134033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2975910" y="1766186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2975910" y="2192042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2975910" y="2617898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2975910" y="304375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975910" y="346961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2975910" y="389546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1983514" y="5971434"/>
              <a:ext cx="2485121" cy="698224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971305" y="4291570"/>
              <a:ext cx="12209" cy="2416749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38290" y="5539383"/>
              <a:ext cx="1333015" cy="1130275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83589" y="6027107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x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8290" y="5775866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y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4365" y="4435159"/>
              <a:ext cx="637102" cy="935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t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082" y="995273"/>
            <a:ext cx="2655762" cy="17813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016733"/>
            <a:ext cx="211668" cy="211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336597"/>
            <a:ext cx="211668" cy="21166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4612327"/>
            <a:ext cx="3124200" cy="645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89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NFIE-GEO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76" y="1817383"/>
            <a:ext cx="4787798" cy="252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38" y="4176126"/>
            <a:ext cx="5439209" cy="248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36" y="4583875"/>
            <a:ext cx="263533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1014912"/>
            <a:ext cx="324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map resource on ArcGIS.com  </a:t>
            </a:r>
          </a:p>
          <a:p>
            <a:r>
              <a:rPr lang="en-US" dirty="0" smtClean="0"/>
              <a:t>URL: </a:t>
            </a:r>
            <a:r>
              <a:rPr lang="en-US" dirty="0" smtClean="0">
                <a:hlinkClick r:id="rId4"/>
              </a:rPr>
              <a:t>http://arcg.is/1JW0DBm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7729" y="4715387"/>
            <a:ext cx="3073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polygon links to a resource in HydroShare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84"/>
            <a:ext cx="7886700" cy="6816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NFIE-GEO 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9" y="986585"/>
            <a:ext cx="5699498" cy="40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7463" y="902364"/>
            <a:ext cx="454793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~130 MB Geodatabase file as a generic resource in HydroShare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Feature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Usability limited to users with ArcGIS.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97" y="3004004"/>
            <a:ext cx="5696508" cy="3204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6653" y="3416963"/>
            <a:ext cx="1275347" cy="1287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6143" y="4985943"/>
            <a:ext cx="529790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Need to have this become geographic feature resource in HydroShare in open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What hydro value added functionality is needed?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Subsetting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Web feature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2572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28969"/>
              </p:ext>
            </p:extLst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/>
                </a:tc>
              </a:tr>
              <a:tr h="23319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14013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2"/>
            <a:ext cx="7886700" cy="802226"/>
          </a:xfrm>
        </p:spPr>
        <p:txBody>
          <a:bodyPr>
            <a:normAutofit/>
          </a:bodyPr>
          <a:lstStyle/>
          <a:p>
            <a:r>
              <a:rPr lang="en-US" dirty="0" smtClean="0"/>
              <a:t>River Hydraulic Properties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4"/>
                <a:stretch>
                  <a:fillRect l="-579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5"/>
                <a:stretch>
                  <a:fillRect l="-6569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925644"/>
            <a:ext cx="73876" cy="112272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897192" y="1426385"/>
            <a:ext cx="415368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table with reach hydraulic parameters as an addition to a geographic feature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may be derived from LIDAR using an automated tool or HEC RAS cross sections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385647" y="396299"/>
            <a:ext cx="637270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700" dirty="0" smtClean="0">
                <a:solidFill>
                  <a:srgbClr val="009DD9"/>
                </a:solidFill>
              </a:rPr>
              <a:t>Representing River Geometry in HydroShare</a:t>
            </a:r>
            <a:endParaRPr lang="en-US" sz="2700" dirty="0">
              <a:solidFill>
                <a:srgbClr val="009DD9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681370" y="6361127"/>
            <a:ext cx="3695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Hydraulic </a:t>
            </a:r>
            <a:r>
              <a:rPr lang="en-US" sz="2000" dirty="0" smtClean="0">
                <a:solidFill>
                  <a:srgbClr val="009DD9"/>
                </a:solidFill>
              </a:rPr>
              <a:t>Calculations</a:t>
            </a:r>
            <a:endParaRPr lang="en-US" sz="2000" dirty="0">
              <a:solidFill>
                <a:srgbClr val="009DD9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12" y="4635254"/>
            <a:ext cx="3213770" cy="14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26097" b="5768"/>
          <a:stretch/>
        </p:blipFill>
        <p:spPr bwMode="auto">
          <a:xfrm>
            <a:off x="533019" y="3709820"/>
            <a:ext cx="3762632" cy="1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31456" r="15526" b="31376"/>
          <a:stretch/>
        </p:blipFill>
        <p:spPr bwMode="auto">
          <a:xfrm>
            <a:off x="4449168" y="1251837"/>
            <a:ext cx="3845484" cy="25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2462"/>
          <a:stretch/>
        </p:blipFill>
        <p:spPr bwMode="auto">
          <a:xfrm>
            <a:off x="278678" y="1325523"/>
            <a:ext cx="3679130" cy="164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721629" y="1292558"/>
            <a:ext cx="793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9DD9"/>
                </a:solidFill>
              </a:rPr>
              <a:t>LiDAR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459527" y="5358201"/>
            <a:ext cx="1672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295651" y="3943425"/>
            <a:ext cx="44914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 Attached to River Network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3913427">
            <a:off x="3937840" y="3185064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2118243" y="3090882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8375763" y="3302831"/>
            <a:ext cx="541061" cy="2183569"/>
          </a:xfrm>
          <a:prstGeom prst="curvedLeftArrow">
            <a:avLst>
              <a:gd name="adj1" fmla="val 35253"/>
              <a:gd name="adj2" fmla="val 93382"/>
              <a:gd name="adj3" fmla="val 300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 Based Flood Plain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Each reach has a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 from SPRNT</a:t>
            </a:r>
          </a:p>
          <a:p>
            <a:r>
              <a:rPr lang="en-US" dirty="0" smtClean="0"/>
              <a:t>Each reach has an ID</a:t>
            </a:r>
          </a:p>
          <a:p>
            <a:r>
              <a:rPr lang="en-US" dirty="0" smtClean="0"/>
              <a:t>Each grid cell has the ID of the reach it connects to and the height above the stream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endParaRPr lang="en-US" dirty="0" smtClean="0"/>
          </a:p>
          <a:p>
            <a:r>
              <a:rPr lang="en-US" dirty="0" smtClean="0"/>
              <a:t>Flood extent is “rapidly” mapped as </a:t>
            </a:r>
          </a:p>
          <a:p>
            <a:pPr marL="400050" lvl="1" indent="0">
              <a:buNone/>
            </a:pPr>
            <a:r>
              <a:rPr lang="en-US" dirty="0" smtClean="0"/>
              <a:t>If(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(id) &gt;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(id))</a:t>
            </a:r>
          </a:p>
          <a:p>
            <a:pPr marL="800100" lvl="2" indent="0">
              <a:buNone/>
            </a:pPr>
            <a:r>
              <a:rPr lang="en-US" dirty="0" smtClean="0"/>
              <a:t>Inundation depth =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(id</a:t>
            </a:r>
            <a:r>
              <a:rPr lang="en-US" dirty="0"/>
              <a:t>) </a:t>
            </a:r>
            <a:r>
              <a:rPr lang="en-US" dirty="0" smtClean="0"/>
              <a:t>-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(id)</a:t>
            </a:r>
          </a:p>
          <a:p>
            <a:pPr marL="400050" lvl="1" indent="0">
              <a:buNone/>
            </a:pPr>
            <a:r>
              <a:rPr lang="en-US" dirty="0" smtClean="0"/>
              <a:t>Else</a:t>
            </a:r>
          </a:p>
          <a:p>
            <a:pPr marL="800100" lvl="2" indent="0">
              <a:buNone/>
            </a:pPr>
            <a:r>
              <a:rPr lang="en-US" dirty="0" smtClean="0"/>
              <a:t>Inundation depth = 0</a:t>
            </a: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199434"/>
              </p:ext>
            </p:extLst>
          </p:nvPr>
        </p:nvGraphicFramePr>
        <p:xfrm>
          <a:off x="4764796" y="2032581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5" imgW="2486155" imgH="2009655" progId="Excel.Sheet.8">
                  <p:embed/>
                </p:oleObj>
              </mc:Choice>
              <mc:Fallback>
                <p:oleObj name="Worksheet" r:id="rId5" imgW="2486155" imgH="200965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4796" y="2032581"/>
                        <a:ext cx="4077224" cy="3295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-228600"/>
            <a:ext cx="4531057" cy="1371600"/>
          </a:xfrm>
          <a:noFill/>
          <a:ln/>
        </p:spPr>
        <p:txBody>
          <a:bodyPr/>
          <a:lstStyle/>
          <a:p>
            <a:r>
              <a:rPr lang="en-US" sz="3600" dirty="0" smtClean="0"/>
              <a:t>Example</a:t>
            </a:r>
            <a:endParaRPr lang="en-US" sz="3600" dirty="0"/>
          </a:p>
        </p:txBody>
      </p:sp>
      <p:graphicFrame>
        <p:nvGraphicFramePr>
          <p:cNvPr id="6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831112"/>
              </p:ext>
            </p:extLst>
          </p:nvPr>
        </p:nvGraphicFramePr>
        <p:xfrm>
          <a:off x="377114" y="2032581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8" imgW="2485926" imgH="2009880" progId="Excel.Sheet.8">
                  <p:embed/>
                </p:oleObj>
              </mc:Choice>
              <mc:Fallback>
                <p:oleObj name="Worksheet" r:id="rId8" imgW="2485926" imgH="20098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4" y="2032581"/>
                        <a:ext cx="4069787" cy="329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86"/>
          <p:cNvSpPr>
            <a:spLocks noChangeShapeType="1"/>
          </p:cNvSpPr>
          <p:nvPr/>
        </p:nvSpPr>
        <p:spPr bwMode="auto">
          <a:xfrm flipH="1" flipV="1">
            <a:off x="1095637" y="4562688"/>
            <a:ext cx="796267" cy="128102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381000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800" smtClean="0"/>
              <a:t>Reach and Watershed id</a:t>
            </a:r>
            <a:endParaRPr lang="en-US" sz="2800" dirty="0"/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648200" y="63883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800" dirty="0" smtClean="0"/>
              <a:t>Height above nearest stream raster </a:t>
            </a:r>
            <a:r>
              <a:rPr lang="en-US" sz="2800" dirty="0" err="1" smtClean="0"/>
              <a:t>h</a:t>
            </a:r>
            <a:r>
              <a:rPr lang="en-US" sz="2800" baseline="-25000" dirty="0" err="1" smtClean="0"/>
              <a:t>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382184" y="143341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(1) = 1.5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47800" y="581883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(2) = 2.5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2000" y="5848756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(3) = 3.5</a:t>
            </a:r>
            <a:endParaRPr lang="en-US" dirty="0"/>
          </a:p>
        </p:txBody>
      </p:sp>
      <p:sp>
        <p:nvSpPr>
          <p:cNvPr id="23" name="Line 86"/>
          <p:cNvSpPr>
            <a:spLocks noChangeShapeType="1"/>
          </p:cNvSpPr>
          <p:nvPr/>
        </p:nvSpPr>
        <p:spPr bwMode="auto">
          <a:xfrm flipH="1" flipV="1">
            <a:off x="3522665" y="4532348"/>
            <a:ext cx="1430334" cy="141125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86"/>
          <p:cNvSpPr>
            <a:spLocks noChangeShapeType="1"/>
          </p:cNvSpPr>
          <p:nvPr/>
        </p:nvSpPr>
        <p:spPr bwMode="auto">
          <a:xfrm flipH="1">
            <a:off x="1891902" y="1802749"/>
            <a:ext cx="775097" cy="4452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174089" y="2051180"/>
            <a:ext cx="2432176" cy="964164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34069 w 2432175"/>
              <a:gd name="connsiteY0" fmla="*/ 320481 h 982825"/>
              <a:gd name="connsiteX1" fmla="*/ 2034072 w 2432175"/>
              <a:gd name="connsiteY1" fmla="*/ 659364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34069 w 2432176"/>
              <a:gd name="connsiteY0" fmla="*/ 320481 h 982825"/>
              <a:gd name="connsiteX1" fmla="*/ 2034072 w 2432176"/>
              <a:gd name="connsiteY1" fmla="*/ 659364 h 982825"/>
              <a:gd name="connsiteX2" fmla="*/ 2432176 w 2432176"/>
              <a:gd name="connsiteY2" fmla="*/ 656384 h 982825"/>
              <a:gd name="connsiteX3" fmla="*/ 2432175 w 2432176"/>
              <a:gd name="connsiteY3" fmla="*/ 979846 h 982825"/>
              <a:gd name="connsiteX4" fmla="*/ 18661 w 2432176"/>
              <a:gd name="connsiteY4" fmla="*/ 982825 h 982825"/>
              <a:gd name="connsiteX5" fmla="*/ 0 w 2432176"/>
              <a:gd name="connsiteY5" fmla="*/ 646923 h 982825"/>
              <a:gd name="connsiteX6" fmla="*/ 416766 w 2432176"/>
              <a:gd name="connsiteY6" fmla="*/ 646923 h 982825"/>
              <a:gd name="connsiteX7" fmla="*/ 391884 w 2432176"/>
              <a:gd name="connsiteY7" fmla="*/ 323463 h 982825"/>
              <a:gd name="connsiteX8" fmla="*/ 808652 w 2432176"/>
              <a:gd name="connsiteY8" fmla="*/ 317242 h 982825"/>
              <a:gd name="connsiteX9" fmla="*/ 789990 w 2432176"/>
              <a:gd name="connsiteY9" fmla="*/ 0 h 982825"/>
              <a:gd name="connsiteX10" fmla="*/ 1206757 w 2432176"/>
              <a:gd name="connsiteY10" fmla="*/ 12441 h 982825"/>
              <a:gd name="connsiteX11" fmla="*/ 1212975 w 2432176"/>
              <a:gd name="connsiteY11" fmla="*/ 332924 h 982825"/>
              <a:gd name="connsiteX12" fmla="*/ 2034069 w 2432176"/>
              <a:gd name="connsiteY12" fmla="*/ 320481 h 982825"/>
              <a:gd name="connsiteX0" fmla="*/ 2034069 w 2432176"/>
              <a:gd name="connsiteY0" fmla="*/ 320481 h 982825"/>
              <a:gd name="connsiteX1" fmla="*/ 2034072 w 2432176"/>
              <a:gd name="connsiteY1" fmla="*/ 659364 h 982825"/>
              <a:gd name="connsiteX2" fmla="*/ 2432176 w 2432176"/>
              <a:gd name="connsiteY2" fmla="*/ 656384 h 982825"/>
              <a:gd name="connsiteX3" fmla="*/ 2432175 w 2432176"/>
              <a:gd name="connsiteY3" fmla="*/ 954965 h 982825"/>
              <a:gd name="connsiteX4" fmla="*/ 18661 w 2432176"/>
              <a:gd name="connsiteY4" fmla="*/ 982825 h 982825"/>
              <a:gd name="connsiteX5" fmla="*/ 0 w 2432176"/>
              <a:gd name="connsiteY5" fmla="*/ 646923 h 982825"/>
              <a:gd name="connsiteX6" fmla="*/ 416766 w 2432176"/>
              <a:gd name="connsiteY6" fmla="*/ 646923 h 982825"/>
              <a:gd name="connsiteX7" fmla="*/ 391884 w 2432176"/>
              <a:gd name="connsiteY7" fmla="*/ 323463 h 982825"/>
              <a:gd name="connsiteX8" fmla="*/ 808652 w 2432176"/>
              <a:gd name="connsiteY8" fmla="*/ 317242 h 982825"/>
              <a:gd name="connsiteX9" fmla="*/ 789990 w 2432176"/>
              <a:gd name="connsiteY9" fmla="*/ 0 h 982825"/>
              <a:gd name="connsiteX10" fmla="*/ 1206757 w 2432176"/>
              <a:gd name="connsiteY10" fmla="*/ 12441 h 982825"/>
              <a:gd name="connsiteX11" fmla="*/ 1212975 w 2432176"/>
              <a:gd name="connsiteY11" fmla="*/ 332924 h 982825"/>
              <a:gd name="connsiteX12" fmla="*/ 2034069 w 2432176"/>
              <a:gd name="connsiteY12" fmla="*/ 320481 h 982825"/>
              <a:gd name="connsiteX0" fmla="*/ 2034069 w 2432176"/>
              <a:gd name="connsiteY0" fmla="*/ 320481 h 964164"/>
              <a:gd name="connsiteX1" fmla="*/ 2034072 w 2432176"/>
              <a:gd name="connsiteY1" fmla="*/ 659364 h 964164"/>
              <a:gd name="connsiteX2" fmla="*/ 2432176 w 2432176"/>
              <a:gd name="connsiteY2" fmla="*/ 656384 h 964164"/>
              <a:gd name="connsiteX3" fmla="*/ 2432175 w 2432176"/>
              <a:gd name="connsiteY3" fmla="*/ 954965 h 964164"/>
              <a:gd name="connsiteX4" fmla="*/ 6220 w 2432176"/>
              <a:gd name="connsiteY4" fmla="*/ 964164 h 964164"/>
              <a:gd name="connsiteX5" fmla="*/ 0 w 2432176"/>
              <a:gd name="connsiteY5" fmla="*/ 646923 h 964164"/>
              <a:gd name="connsiteX6" fmla="*/ 416766 w 2432176"/>
              <a:gd name="connsiteY6" fmla="*/ 646923 h 964164"/>
              <a:gd name="connsiteX7" fmla="*/ 391884 w 2432176"/>
              <a:gd name="connsiteY7" fmla="*/ 323463 h 964164"/>
              <a:gd name="connsiteX8" fmla="*/ 808652 w 2432176"/>
              <a:gd name="connsiteY8" fmla="*/ 317242 h 964164"/>
              <a:gd name="connsiteX9" fmla="*/ 789990 w 2432176"/>
              <a:gd name="connsiteY9" fmla="*/ 0 h 964164"/>
              <a:gd name="connsiteX10" fmla="*/ 1206757 w 2432176"/>
              <a:gd name="connsiteY10" fmla="*/ 12441 h 964164"/>
              <a:gd name="connsiteX11" fmla="*/ 1212975 w 2432176"/>
              <a:gd name="connsiteY11" fmla="*/ 332924 h 964164"/>
              <a:gd name="connsiteX12" fmla="*/ 2034069 w 2432176"/>
              <a:gd name="connsiteY12" fmla="*/ 320481 h 96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2176" h="964164">
                <a:moveTo>
                  <a:pt x="2034069" y="320481"/>
                </a:moveTo>
                <a:lnTo>
                  <a:pt x="2034072" y="659364"/>
                </a:lnTo>
                <a:lnTo>
                  <a:pt x="2432176" y="656384"/>
                </a:lnTo>
                <a:cubicBezTo>
                  <a:pt x="2432176" y="764205"/>
                  <a:pt x="2432175" y="847144"/>
                  <a:pt x="2432175" y="954965"/>
                </a:cubicBezTo>
                <a:lnTo>
                  <a:pt x="6220" y="964164"/>
                </a:lnTo>
                <a:lnTo>
                  <a:pt x="0" y="646923"/>
                </a:lnTo>
                <a:lnTo>
                  <a:pt x="416766" y="646923"/>
                </a:lnTo>
                <a:lnTo>
                  <a:pt x="391884" y="323463"/>
                </a:lnTo>
                <a:lnTo>
                  <a:pt x="808652" y="317242"/>
                </a:lnTo>
                <a:lnTo>
                  <a:pt x="789990" y="0"/>
                </a:lnTo>
                <a:lnTo>
                  <a:pt x="1206757" y="12441"/>
                </a:lnTo>
                <a:lnTo>
                  <a:pt x="1212975" y="332924"/>
                </a:lnTo>
                <a:lnTo>
                  <a:pt x="2034069" y="320481"/>
                </a:lnTo>
                <a:close/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779090" y="3041782"/>
            <a:ext cx="1598646" cy="2282888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839756 w 2463279"/>
              <a:gd name="connsiteY8" fmla="*/ 323463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6221 w 2463279"/>
              <a:gd name="connsiteY8" fmla="*/ 329684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444618 w 2842724"/>
              <a:gd name="connsiteY0" fmla="*/ 326702 h 989046"/>
              <a:gd name="connsiteX1" fmla="*/ 2432180 w 2842724"/>
              <a:gd name="connsiteY1" fmla="*/ 671806 h 989046"/>
              <a:gd name="connsiteX2" fmla="*/ 2817843 w 2842724"/>
              <a:gd name="connsiteY2" fmla="*/ 656384 h 989046"/>
              <a:gd name="connsiteX3" fmla="*/ 2842724 w 2842724"/>
              <a:gd name="connsiteY3" fmla="*/ 986067 h 989046"/>
              <a:gd name="connsiteX4" fmla="*/ 429210 w 2842724"/>
              <a:gd name="connsiteY4" fmla="*/ 989046 h 989046"/>
              <a:gd name="connsiteX5" fmla="*/ 410549 w 2842724"/>
              <a:gd name="connsiteY5" fmla="*/ 653144 h 989046"/>
              <a:gd name="connsiteX6" fmla="*/ 827315 w 2842724"/>
              <a:gd name="connsiteY6" fmla="*/ 653144 h 989046"/>
              <a:gd name="connsiteX7" fmla="*/ 0 w 2842724"/>
              <a:gd name="connsiteY7" fmla="*/ 335904 h 989046"/>
              <a:gd name="connsiteX8" fmla="*/ 385666 w 2842724"/>
              <a:gd name="connsiteY8" fmla="*/ 329684 h 989046"/>
              <a:gd name="connsiteX9" fmla="*/ 379445 w 2842724"/>
              <a:gd name="connsiteY9" fmla="*/ 0 h 989046"/>
              <a:gd name="connsiteX10" fmla="*/ 1617306 w 2842724"/>
              <a:gd name="connsiteY10" fmla="*/ 18662 h 989046"/>
              <a:gd name="connsiteX11" fmla="*/ 1623524 w 2842724"/>
              <a:gd name="connsiteY11" fmla="*/ 339145 h 989046"/>
              <a:gd name="connsiteX12" fmla="*/ 2444618 w 2842724"/>
              <a:gd name="connsiteY12" fmla="*/ 326702 h 989046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410549 w 2842724"/>
              <a:gd name="connsiteY5" fmla="*/ 653144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582900 w 2842724"/>
              <a:gd name="connsiteY6" fmla="*/ 1984309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383847 w 2842724"/>
              <a:gd name="connsiteY6" fmla="*/ 1971868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614002 w 2842724"/>
              <a:gd name="connsiteY6" fmla="*/ 1971868 h 1984312"/>
              <a:gd name="connsiteX7" fmla="*/ 383847 w 2842724"/>
              <a:gd name="connsiteY7" fmla="*/ 1971868 h 1984312"/>
              <a:gd name="connsiteX8" fmla="*/ 1 w 2842724"/>
              <a:gd name="connsiteY8" fmla="*/ 1984312 h 1984312"/>
              <a:gd name="connsiteX9" fmla="*/ 0 w 2842724"/>
              <a:gd name="connsiteY9" fmla="*/ 335904 h 1984312"/>
              <a:gd name="connsiteX10" fmla="*/ 385666 w 2842724"/>
              <a:gd name="connsiteY10" fmla="*/ 329684 h 1984312"/>
              <a:gd name="connsiteX11" fmla="*/ 379445 w 2842724"/>
              <a:gd name="connsiteY11" fmla="*/ 0 h 1984312"/>
              <a:gd name="connsiteX12" fmla="*/ 1617306 w 2842724"/>
              <a:gd name="connsiteY12" fmla="*/ 18662 h 1984312"/>
              <a:gd name="connsiteX13" fmla="*/ 1623524 w 2842724"/>
              <a:gd name="connsiteY13" fmla="*/ 339145 h 1984312"/>
              <a:gd name="connsiteX14" fmla="*/ 2444618 w 2842724"/>
              <a:gd name="connsiteY14" fmla="*/ 326702 h 1984312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439831 w 2842724"/>
              <a:gd name="connsiteY6" fmla="*/ 2270448 h 2270448"/>
              <a:gd name="connsiteX7" fmla="*/ 383847 w 2842724"/>
              <a:gd name="connsiteY7" fmla="*/ 1971868 h 2270448"/>
              <a:gd name="connsiteX8" fmla="*/ 1 w 2842724"/>
              <a:gd name="connsiteY8" fmla="*/ 1984312 h 2270448"/>
              <a:gd name="connsiteX9" fmla="*/ 0 w 2842724"/>
              <a:gd name="connsiteY9" fmla="*/ 335904 h 2270448"/>
              <a:gd name="connsiteX10" fmla="*/ 385666 w 2842724"/>
              <a:gd name="connsiteY10" fmla="*/ 329684 h 2270448"/>
              <a:gd name="connsiteX11" fmla="*/ 379445 w 2842724"/>
              <a:gd name="connsiteY11" fmla="*/ 0 h 2270448"/>
              <a:gd name="connsiteX12" fmla="*/ 1617306 w 2842724"/>
              <a:gd name="connsiteY12" fmla="*/ 18662 h 2270448"/>
              <a:gd name="connsiteX13" fmla="*/ 1623524 w 2842724"/>
              <a:gd name="connsiteY13" fmla="*/ 339145 h 2270448"/>
              <a:gd name="connsiteX14" fmla="*/ 2444618 w 2842724"/>
              <a:gd name="connsiteY14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968565 w 2842724"/>
              <a:gd name="connsiteY6" fmla="*/ 212737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601561 w 2842724"/>
              <a:gd name="connsiteY7" fmla="*/ 2139819 h 2270448"/>
              <a:gd name="connsiteX8" fmla="*/ 439831 w 2842724"/>
              <a:gd name="connsiteY8" fmla="*/ 2270448 h 2270448"/>
              <a:gd name="connsiteX9" fmla="*/ 383847 w 2842724"/>
              <a:gd name="connsiteY9" fmla="*/ 1971868 h 2270448"/>
              <a:gd name="connsiteX10" fmla="*/ 1 w 2842724"/>
              <a:gd name="connsiteY10" fmla="*/ 1984312 h 2270448"/>
              <a:gd name="connsiteX11" fmla="*/ 0 w 2842724"/>
              <a:gd name="connsiteY11" fmla="*/ 335904 h 2270448"/>
              <a:gd name="connsiteX12" fmla="*/ 385666 w 2842724"/>
              <a:gd name="connsiteY12" fmla="*/ 329684 h 2270448"/>
              <a:gd name="connsiteX13" fmla="*/ 379445 w 2842724"/>
              <a:gd name="connsiteY13" fmla="*/ 0 h 2270448"/>
              <a:gd name="connsiteX14" fmla="*/ 1617306 w 2842724"/>
              <a:gd name="connsiteY14" fmla="*/ 18662 h 2270448"/>
              <a:gd name="connsiteX15" fmla="*/ 1623524 w 2842724"/>
              <a:gd name="connsiteY15" fmla="*/ 339145 h 2270448"/>
              <a:gd name="connsiteX16" fmla="*/ 2444618 w 2842724"/>
              <a:gd name="connsiteY16" fmla="*/ 326702 h 2270448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439831 w 2842724"/>
              <a:gd name="connsiteY8" fmla="*/ 2270448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377627 w 2842724"/>
              <a:gd name="connsiteY8" fmla="*/ 2289109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17843"/>
              <a:gd name="connsiteY0" fmla="*/ 326702 h 2301550"/>
              <a:gd name="connsiteX1" fmla="*/ 2432180 w 2817843"/>
              <a:gd name="connsiteY1" fmla="*/ 671806 h 2301550"/>
              <a:gd name="connsiteX2" fmla="*/ 2817843 w 2817843"/>
              <a:gd name="connsiteY2" fmla="*/ 656384 h 2301550"/>
              <a:gd name="connsiteX3" fmla="*/ 1623529 w 2817843"/>
              <a:gd name="connsiteY3" fmla="*/ 348344 h 2301550"/>
              <a:gd name="connsiteX4" fmla="*/ 1617308 w 2817843"/>
              <a:gd name="connsiteY4" fmla="*/ 1953209 h 2301550"/>
              <a:gd name="connsiteX5" fmla="*/ 800614 w 2817843"/>
              <a:gd name="connsiteY5" fmla="*/ 1971868 h 2301550"/>
              <a:gd name="connsiteX6" fmla="*/ 794394 w 2817843"/>
              <a:gd name="connsiteY6" fmla="*/ 2301550 h 2301550"/>
              <a:gd name="connsiteX7" fmla="*/ 377627 w 2817843"/>
              <a:gd name="connsiteY7" fmla="*/ 2289109 h 2301550"/>
              <a:gd name="connsiteX8" fmla="*/ 383847 w 2817843"/>
              <a:gd name="connsiteY8" fmla="*/ 1971868 h 2301550"/>
              <a:gd name="connsiteX9" fmla="*/ 1 w 2817843"/>
              <a:gd name="connsiteY9" fmla="*/ 1984312 h 2301550"/>
              <a:gd name="connsiteX10" fmla="*/ 0 w 2817843"/>
              <a:gd name="connsiteY10" fmla="*/ 335904 h 2301550"/>
              <a:gd name="connsiteX11" fmla="*/ 385666 w 2817843"/>
              <a:gd name="connsiteY11" fmla="*/ 329684 h 2301550"/>
              <a:gd name="connsiteX12" fmla="*/ 379445 w 2817843"/>
              <a:gd name="connsiteY12" fmla="*/ 0 h 2301550"/>
              <a:gd name="connsiteX13" fmla="*/ 1617306 w 2817843"/>
              <a:gd name="connsiteY13" fmla="*/ 18662 h 2301550"/>
              <a:gd name="connsiteX14" fmla="*/ 1623524 w 2817843"/>
              <a:gd name="connsiteY14" fmla="*/ 339145 h 2301550"/>
              <a:gd name="connsiteX15" fmla="*/ 2444618 w 2817843"/>
              <a:gd name="connsiteY15" fmla="*/ 326702 h 2301550"/>
              <a:gd name="connsiteX0" fmla="*/ 2444618 w 2444618"/>
              <a:gd name="connsiteY0" fmla="*/ 326702 h 2301550"/>
              <a:gd name="connsiteX1" fmla="*/ 2432180 w 2444618"/>
              <a:gd name="connsiteY1" fmla="*/ 671806 h 2301550"/>
              <a:gd name="connsiteX2" fmla="*/ 1623529 w 2444618"/>
              <a:gd name="connsiteY2" fmla="*/ 348344 h 2301550"/>
              <a:gd name="connsiteX3" fmla="*/ 1617308 w 2444618"/>
              <a:gd name="connsiteY3" fmla="*/ 1953209 h 2301550"/>
              <a:gd name="connsiteX4" fmla="*/ 800614 w 2444618"/>
              <a:gd name="connsiteY4" fmla="*/ 1971868 h 2301550"/>
              <a:gd name="connsiteX5" fmla="*/ 794394 w 2444618"/>
              <a:gd name="connsiteY5" fmla="*/ 2301550 h 2301550"/>
              <a:gd name="connsiteX6" fmla="*/ 377627 w 2444618"/>
              <a:gd name="connsiteY6" fmla="*/ 2289109 h 2301550"/>
              <a:gd name="connsiteX7" fmla="*/ 383847 w 2444618"/>
              <a:gd name="connsiteY7" fmla="*/ 1971868 h 2301550"/>
              <a:gd name="connsiteX8" fmla="*/ 1 w 2444618"/>
              <a:gd name="connsiteY8" fmla="*/ 1984312 h 2301550"/>
              <a:gd name="connsiteX9" fmla="*/ 0 w 2444618"/>
              <a:gd name="connsiteY9" fmla="*/ 335904 h 2301550"/>
              <a:gd name="connsiteX10" fmla="*/ 385666 w 2444618"/>
              <a:gd name="connsiteY10" fmla="*/ 329684 h 2301550"/>
              <a:gd name="connsiteX11" fmla="*/ 379445 w 2444618"/>
              <a:gd name="connsiteY11" fmla="*/ 0 h 2301550"/>
              <a:gd name="connsiteX12" fmla="*/ 1617306 w 2444618"/>
              <a:gd name="connsiteY12" fmla="*/ 18662 h 2301550"/>
              <a:gd name="connsiteX13" fmla="*/ 1623524 w 2444618"/>
              <a:gd name="connsiteY13" fmla="*/ 339145 h 2301550"/>
              <a:gd name="connsiteX14" fmla="*/ 2444618 w 2444618"/>
              <a:gd name="connsiteY14" fmla="*/ 326702 h 2301550"/>
              <a:gd name="connsiteX0" fmla="*/ 2444618 w 2444618"/>
              <a:gd name="connsiteY0" fmla="*/ 326702 h 2301550"/>
              <a:gd name="connsiteX1" fmla="*/ 1623529 w 2444618"/>
              <a:gd name="connsiteY1" fmla="*/ 348344 h 2301550"/>
              <a:gd name="connsiteX2" fmla="*/ 1617308 w 2444618"/>
              <a:gd name="connsiteY2" fmla="*/ 1953209 h 2301550"/>
              <a:gd name="connsiteX3" fmla="*/ 800614 w 2444618"/>
              <a:gd name="connsiteY3" fmla="*/ 1971868 h 2301550"/>
              <a:gd name="connsiteX4" fmla="*/ 794394 w 2444618"/>
              <a:gd name="connsiteY4" fmla="*/ 2301550 h 2301550"/>
              <a:gd name="connsiteX5" fmla="*/ 377627 w 2444618"/>
              <a:gd name="connsiteY5" fmla="*/ 2289109 h 2301550"/>
              <a:gd name="connsiteX6" fmla="*/ 383847 w 2444618"/>
              <a:gd name="connsiteY6" fmla="*/ 1971868 h 2301550"/>
              <a:gd name="connsiteX7" fmla="*/ 1 w 2444618"/>
              <a:gd name="connsiteY7" fmla="*/ 1984312 h 2301550"/>
              <a:gd name="connsiteX8" fmla="*/ 0 w 2444618"/>
              <a:gd name="connsiteY8" fmla="*/ 335904 h 2301550"/>
              <a:gd name="connsiteX9" fmla="*/ 385666 w 2444618"/>
              <a:gd name="connsiteY9" fmla="*/ 329684 h 2301550"/>
              <a:gd name="connsiteX10" fmla="*/ 379445 w 2444618"/>
              <a:gd name="connsiteY10" fmla="*/ 0 h 2301550"/>
              <a:gd name="connsiteX11" fmla="*/ 1617306 w 2444618"/>
              <a:gd name="connsiteY11" fmla="*/ 18662 h 2301550"/>
              <a:gd name="connsiteX12" fmla="*/ 1623524 w 2444618"/>
              <a:gd name="connsiteY12" fmla="*/ 339145 h 2301550"/>
              <a:gd name="connsiteX13" fmla="*/ 2444618 w 2444618"/>
              <a:gd name="connsiteY13" fmla="*/ 326702 h 2301550"/>
              <a:gd name="connsiteX0" fmla="*/ 1623524 w 1623529"/>
              <a:gd name="connsiteY0" fmla="*/ 339145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12" fmla="*/ 1623524 w 1623529"/>
              <a:gd name="connsiteY12" fmla="*/ 339145 h 2301550"/>
              <a:gd name="connsiteX0" fmla="*/ 1617306 w 1623529"/>
              <a:gd name="connsiteY0" fmla="*/ 18662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0" fmla="*/ 1617306 w 1617308"/>
              <a:gd name="connsiteY0" fmla="*/ 18662 h 2301550"/>
              <a:gd name="connsiteX1" fmla="*/ 1617308 w 1617308"/>
              <a:gd name="connsiteY1" fmla="*/ 1953209 h 2301550"/>
              <a:gd name="connsiteX2" fmla="*/ 800614 w 1617308"/>
              <a:gd name="connsiteY2" fmla="*/ 1971868 h 2301550"/>
              <a:gd name="connsiteX3" fmla="*/ 794394 w 1617308"/>
              <a:gd name="connsiteY3" fmla="*/ 2301550 h 2301550"/>
              <a:gd name="connsiteX4" fmla="*/ 377627 w 1617308"/>
              <a:gd name="connsiteY4" fmla="*/ 2289109 h 2301550"/>
              <a:gd name="connsiteX5" fmla="*/ 383847 w 1617308"/>
              <a:gd name="connsiteY5" fmla="*/ 1971868 h 2301550"/>
              <a:gd name="connsiteX6" fmla="*/ 1 w 1617308"/>
              <a:gd name="connsiteY6" fmla="*/ 1984312 h 2301550"/>
              <a:gd name="connsiteX7" fmla="*/ 0 w 1617308"/>
              <a:gd name="connsiteY7" fmla="*/ 335904 h 2301550"/>
              <a:gd name="connsiteX8" fmla="*/ 385666 w 1617308"/>
              <a:gd name="connsiteY8" fmla="*/ 329684 h 2301550"/>
              <a:gd name="connsiteX9" fmla="*/ 379445 w 1617308"/>
              <a:gd name="connsiteY9" fmla="*/ 0 h 2301550"/>
              <a:gd name="connsiteX10" fmla="*/ 1617306 w 1617308"/>
              <a:gd name="connsiteY10" fmla="*/ 18662 h 2301550"/>
              <a:gd name="connsiteX0" fmla="*/ 1617306 w 1617308"/>
              <a:gd name="connsiteY0" fmla="*/ 0 h 2282888"/>
              <a:gd name="connsiteX1" fmla="*/ 1617308 w 1617308"/>
              <a:gd name="connsiteY1" fmla="*/ 1934547 h 2282888"/>
              <a:gd name="connsiteX2" fmla="*/ 800614 w 1617308"/>
              <a:gd name="connsiteY2" fmla="*/ 1953206 h 2282888"/>
              <a:gd name="connsiteX3" fmla="*/ 794394 w 1617308"/>
              <a:gd name="connsiteY3" fmla="*/ 2282888 h 2282888"/>
              <a:gd name="connsiteX4" fmla="*/ 377627 w 1617308"/>
              <a:gd name="connsiteY4" fmla="*/ 2270447 h 2282888"/>
              <a:gd name="connsiteX5" fmla="*/ 383847 w 1617308"/>
              <a:gd name="connsiteY5" fmla="*/ 1953206 h 2282888"/>
              <a:gd name="connsiteX6" fmla="*/ 1 w 1617308"/>
              <a:gd name="connsiteY6" fmla="*/ 1965650 h 2282888"/>
              <a:gd name="connsiteX7" fmla="*/ 0 w 1617308"/>
              <a:gd name="connsiteY7" fmla="*/ 317242 h 2282888"/>
              <a:gd name="connsiteX8" fmla="*/ 385666 w 1617308"/>
              <a:gd name="connsiteY8" fmla="*/ 311022 h 2282888"/>
              <a:gd name="connsiteX9" fmla="*/ 385665 w 1617308"/>
              <a:gd name="connsiteY9" fmla="*/ 0 h 2282888"/>
              <a:gd name="connsiteX10" fmla="*/ 1617306 w 1617308"/>
              <a:gd name="connsiteY10" fmla="*/ 0 h 2282888"/>
              <a:gd name="connsiteX0" fmla="*/ 1598645 w 1617308"/>
              <a:gd name="connsiteY0" fmla="*/ 0 h 2282888"/>
              <a:gd name="connsiteX1" fmla="*/ 1617308 w 1617308"/>
              <a:gd name="connsiteY1" fmla="*/ 1934547 h 2282888"/>
              <a:gd name="connsiteX2" fmla="*/ 800614 w 1617308"/>
              <a:gd name="connsiteY2" fmla="*/ 1953206 h 2282888"/>
              <a:gd name="connsiteX3" fmla="*/ 794394 w 1617308"/>
              <a:gd name="connsiteY3" fmla="*/ 2282888 h 2282888"/>
              <a:gd name="connsiteX4" fmla="*/ 377627 w 1617308"/>
              <a:gd name="connsiteY4" fmla="*/ 2270447 h 2282888"/>
              <a:gd name="connsiteX5" fmla="*/ 383847 w 1617308"/>
              <a:gd name="connsiteY5" fmla="*/ 1953206 h 2282888"/>
              <a:gd name="connsiteX6" fmla="*/ 1 w 1617308"/>
              <a:gd name="connsiteY6" fmla="*/ 1965650 h 2282888"/>
              <a:gd name="connsiteX7" fmla="*/ 0 w 1617308"/>
              <a:gd name="connsiteY7" fmla="*/ 317242 h 2282888"/>
              <a:gd name="connsiteX8" fmla="*/ 385666 w 1617308"/>
              <a:gd name="connsiteY8" fmla="*/ 311022 h 2282888"/>
              <a:gd name="connsiteX9" fmla="*/ 385665 w 1617308"/>
              <a:gd name="connsiteY9" fmla="*/ 0 h 2282888"/>
              <a:gd name="connsiteX10" fmla="*/ 1598645 w 1617308"/>
              <a:gd name="connsiteY10" fmla="*/ 0 h 2282888"/>
              <a:gd name="connsiteX0" fmla="*/ 1598645 w 1598646"/>
              <a:gd name="connsiteY0" fmla="*/ 0 h 2282888"/>
              <a:gd name="connsiteX1" fmla="*/ 1598646 w 1598646"/>
              <a:gd name="connsiteY1" fmla="*/ 1953208 h 2282888"/>
              <a:gd name="connsiteX2" fmla="*/ 800614 w 1598646"/>
              <a:gd name="connsiteY2" fmla="*/ 1953206 h 2282888"/>
              <a:gd name="connsiteX3" fmla="*/ 794394 w 1598646"/>
              <a:gd name="connsiteY3" fmla="*/ 2282888 h 2282888"/>
              <a:gd name="connsiteX4" fmla="*/ 377627 w 1598646"/>
              <a:gd name="connsiteY4" fmla="*/ 2270447 h 2282888"/>
              <a:gd name="connsiteX5" fmla="*/ 383847 w 1598646"/>
              <a:gd name="connsiteY5" fmla="*/ 1953206 h 2282888"/>
              <a:gd name="connsiteX6" fmla="*/ 1 w 1598646"/>
              <a:gd name="connsiteY6" fmla="*/ 1965650 h 2282888"/>
              <a:gd name="connsiteX7" fmla="*/ 0 w 1598646"/>
              <a:gd name="connsiteY7" fmla="*/ 317242 h 2282888"/>
              <a:gd name="connsiteX8" fmla="*/ 385666 w 1598646"/>
              <a:gd name="connsiteY8" fmla="*/ 311022 h 2282888"/>
              <a:gd name="connsiteX9" fmla="*/ 385665 w 1598646"/>
              <a:gd name="connsiteY9" fmla="*/ 0 h 2282888"/>
              <a:gd name="connsiteX10" fmla="*/ 1598645 w 1598646"/>
              <a:gd name="connsiteY10" fmla="*/ 0 h 228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8646" h="2282888">
                <a:moveTo>
                  <a:pt x="1598645" y="0"/>
                </a:moveTo>
                <a:cubicBezTo>
                  <a:pt x="1598646" y="644849"/>
                  <a:pt x="1598645" y="1308359"/>
                  <a:pt x="1598646" y="1953208"/>
                </a:cubicBezTo>
                <a:lnTo>
                  <a:pt x="800614" y="1953206"/>
                </a:lnTo>
                <a:lnTo>
                  <a:pt x="794394" y="2282888"/>
                </a:lnTo>
                <a:lnTo>
                  <a:pt x="377627" y="2270447"/>
                </a:lnTo>
                <a:lnTo>
                  <a:pt x="383847" y="1953206"/>
                </a:lnTo>
                <a:lnTo>
                  <a:pt x="1" y="1965650"/>
                </a:lnTo>
                <a:cubicBezTo>
                  <a:pt x="1" y="1416181"/>
                  <a:pt x="0" y="866711"/>
                  <a:pt x="0" y="317242"/>
                </a:cubicBezTo>
                <a:lnTo>
                  <a:pt x="385666" y="311022"/>
                </a:lnTo>
                <a:cubicBezTo>
                  <a:pt x="385666" y="207348"/>
                  <a:pt x="385665" y="103674"/>
                  <a:pt x="385665" y="0"/>
                </a:cubicBezTo>
                <a:lnTo>
                  <a:pt x="1598645" y="0"/>
                </a:lnTo>
                <a:close/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416914" y="3044479"/>
            <a:ext cx="2401077" cy="2282887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839756 w 2463279"/>
              <a:gd name="connsiteY8" fmla="*/ 323463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6221 w 2463279"/>
              <a:gd name="connsiteY8" fmla="*/ 329684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444618 w 2842724"/>
              <a:gd name="connsiteY0" fmla="*/ 326702 h 989046"/>
              <a:gd name="connsiteX1" fmla="*/ 2432180 w 2842724"/>
              <a:gd name="connsiteY1" fmla="*/ 671806 h 989046"/>
              <a:gd name="connsiteX2" fmla="*/ 2817843 w 2842724"/>
              <a:gd name="connsiteY2" fmla="*/ 656384 h 989046"/>
              <a:gd name="connsiteX3" fmla="*/ 2842724 w 2842724"/>
              <a:gd name="connsiteY3" fmla="*/ 986067 h 989046"/>
              <a:gd name="connsiteX4" fmla="*/ 429210 w 2842724"/>
              <a:gd name="connsiteY4" fmla="*/ 989046 h 989046"/>
              <a:gd name="connsiteX5" fmla="*/ 410549 w 2842724"/>
              <a:gd name="connsiteY5" fmla="*/ 653144 h 989046"/>
              <a:gd name="connsiteX6" fmla="*/ 827315 w 2842724"/>
              <a:gd name="connsiteY6" fmla="*/ 653144 h 989046"/>
              <a:gd name="connsiteX7" fmla="*/ 0 w 2842724"/>
              <a:gd name="connsiteY7" fmla="*/ 335904 h 989046"/>
              <a:gd name="connsiteX8" fmla="*/ 385666 w 2842724"/>
              <a:gd name="connsiteY8" fmla="*/ 329684 h 989046"/>
              <a:gd name="connsiteX9" fmla="*/ 379445 w 2842724"/>
              <a:gd name="connsiteY9" fmla="*/ 0 h 989046"/>
              <a:gd name="connsiteX10" fmla="*/ 1617306 w 2842724"/>
              <a:gd name="connsiteY10" fmla="*/ 18662 h 989046"/>
              <a:gd name="connsiteX11" fmla="*/ 1623524 w 2842724"/>
              <a:gd name="connsiteY11" fmla="*/ 339145 h 989046"/>
              <a:gd name="connsiteX12" fmla="*/ 2444618 w 2842724"/>
              <a:gd name="connsiteY12" fmla="*/ 326702 h 989046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410549 w 2842724"/>
              <a:gd name="connsiteY5" fmla="*/ 653144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582900 w 2842724"/>
              <a:gd name="connsiteY6" fmla="*/ 1984309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383847 w 2842724"/>
              <a:gd name="connsiteY6" fmla="*/ 1971868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614002 w 2842724"/>
              <a:gd name="connsiteY6" fmla="*/ 1971868 h 1984312"/>
              <a:gd name="connsiteX7" fmla="*/ 383847 w 2842724"/>
              <a:gd name="connsiteY7" fmla="*/ 1971868 h 1984312"/>
              <a:gd name="connsiteX8" fmla="*/ 1 w 2842724"/>
              <a:gd name="connsiteY8" fmla="*/ 1984312 h 1984312"/>
              <a:gd name="connsiteX9" fmla="*/ 0 w 2842724"/>
              <a:gd name="connsiteY9" fmla="*/ 335904 h 1984312"/>
              <a:gd name="connsiteX10" fmla="*/ 385666 w 2842724"/>
              <a:gd name="connsiteY10" fmla="*/ 329684 h 1984312"/>
              <a:gd name="connsiteX11" fmla="*/ 379445 w 2842724"/>
              <a:gd name="connsiteY11" fmla="*/ 0 h 1984312"/>
              <a:gd name="connsiteX12" fmla="*/ 1617306 w 2842724"/>
              <a:gd name="connsiteY12" fmla="*/ 18662 h 1984312"/>
              <a:gd name="connsiteX13" fmla="*/ 1623524 w 2842724"/>
              <a:gd name="connsiteY13" fmla="*/ 339145 h 1984312"/>
              <a:gd name="connsiteX14" fmla="*/ 2444618 w 2842724"/>
              <a:gd name="connsiteY14" fmla="*/ 326702 h 1984312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439831 w 2842724"/>
              <a:gd name="connsiteY6" fmla="*/ 2270448 h 2270448"/>
              <a:gd name="connsiteX7" fmla="*/ 383847 w 2842724"/>
              <a:gd name="connsiteY7" fmla="*/ 1971868 h 2270448"/>
              <a:gd name="connsiteX8" fmla="*/ 1 w 2842724"/>
              <a:gd name="connsiteY8" fmla="*/ 1984312 h 2270448"/>
              <a:gd name="connsiteX9" fmla="*/ 0 w 2842724"/>
              <a:gd name="connsiteY9" fmla="*/ 335904 h 2270448"/>
              <a:gd name="connsiteX10" fmla="*/ 385666 w 2842724"/>
              <a:gd name="connsiteY10" fmla="*/ 329684 h 2270448"/>
              <a:gd name="connsiteX11" fmla="*/ 379445 w 2842724"/>
              <a:gd name="connsiteY11" fmla="*/ 0 h 2270448"/>
              <a:gd name="connsiteX12" fmla="*/ 1617306 w 2842724"/>
              <a:gd name="connsiteY12" fmla="*/ 18662 h 2270448"/>
              <a:gd name="connsiteX13" fmla="*/ 1623524 w 2842724"/>
              <a:gd name="connsiteY13" fmla="*/ 339145 h 2270448"/>
              <a:gd name="connsiteX14" fmla="*/ 2444618 w 2842724"/>
              <a:gd name="connsiteY14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968565 w 2842724"/>
              <a:gd name="connsiteY6" fmla="*/ 212737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601561 w 2842724"/>
              <a:gd name="connsiteY7" fmla="*/ 2139819 h 2270448"/>
              <a:gd name="connsiteX8" fmla="*/ 439831 w 2842724"/>
              <a:gd name="connsiteY8" fmla="*/ 2270448 h 2270448"/>
              <a:gd name="connsiteX9" fmla="*/ 383847 w 2842724"/>
              <a:gd name="connsiteY9" fmla="*/ 1971868 h 2270448"/>
              <a:gd name="connsiteX10" fmla="*/ 1 w 2842724"/>
              <a:gd name="connsiteY10" fmla="*/ 1984312 h 2270448"/>
              <a:gd name="connsiteX11" fmla="*/ 0 w 2842724"/>
              <a:gd name="connsiteY11" fmla="*/ 335904 h 2270448"/>
              <a:gd name="connsiteX12" fmla="*/ 385666 w 2842724"/>
              <a:gd name="connsiteY12" fmla="*/ 329684 h 2270448"/>
              <a:gd name="connsiteX13" fmla="*/ 379445 w 2842724"/>
              <a:gd name="connsiteY13" fmla="*/ 0 h 2270448"/>
              <a:gd name="connsiteX14" fmla="*/ 1617306 w 2842724"/>
              <a:gd name="connsiteY14" fmla="*/ 18662 h 2270448"/>
              <a:gd name="connsiteX15" fmla="*/ 1623524 w 2842724"/>
              <a:gd name="connsiteY15" fmla="*/ 339145 h 2270448"/>
              <a:gd name="connsiteX16" fmla="*/ 2444618 w 2842724"/>
              <a:gd name="connsiteY16" fmla="*/ 326702 h 2270448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439831 w 2842724"/>
              <a:gd name="connsiteY8" fmla="*/ 2270448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377627 w 2842724"/>
              <a:gd name="connsiteY8" fmla="*/ 2289109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17843"/>
              <a:gd name="connsiteY0" fmla="*/ 326702 h 2301550"/>
              <a:gd name="connsiteX1" fmla="*/ 2432180 w 2817843"/>
              <a:gd name="connsiteY1" fmla="*/ 671806 h 2301550"/>
              <a:gd name="connsiteX2" fmla="*/ 2817843 w 2817843"/>
              <a:gd name="connsiteY2" fmla="*/ 656384 h 2301550"/>
              <a:gd name="connsiteX3" fmla="*/ 1623529 w 2817843"/>
              <a:gd name="connsiteY3" fmla="*/ 348344 h 2301550"/>
              <a:gd name="connsiteX4" fmla="*/ 1617308 w 2817843"/>
              <a:gd name="connsiteY4" fmla="*/ 1953209 h 2301550"/>
              <a:gd name="connsiteX5" fmla="*/ 800614 w 2817843"/>
              <a:gd name="connsiteY5" fmla="*/ 1971868 h 2301550"/>
              <a:gd name="connsiteX6" fmla="*/ 794394 w 2817843"/>
              <a:gd name="connsiteY6" fmla="*/ 2301550 h 2301550"/>
              <a:gd name="connsiteX7" fmla="*/ 377627 w 2817843"/>
              <a:gd name="connsiteY7" fmla="*/ 2289109 h 2301550"/>
              <a:gd name="connsiteX8" fmla="*/ 383847 w 2817843"/>
              <a:gd name="connsiteY8" fmla="*/ 1971868 h 2301550"/>
              <a:gd name="connsiteX9" fmla="*/ 1 w 2817843"/>
              <a:gd name="connsiteY9" fmla="*/ 1984312 h 2301550"/>
              <a:gd name="connsiteX10" fmla="*/ 0 w 2817843"/>
              <a:gd name="connsiteY10" fmla="*/ 335904 h 2301550"/>
              <a:gd name="connsiteX11" fmla="*/ 385666 w 2817843"/>
              <a:gd name="connsiteY11" fmla="*/ 329684 h 2301550"/>
              <a:gd name="connsiteX12" fmla="*/ 379445 w 2817843"/>
              <a:gd name="connsiteY12" fmla="*/ 0 h 2301550"/>
              <a:gd name="connsiteX13" fmla="*/ 1617306 w 2817843"/>
              <a:gd name="connsiteY13" fmla="*/ 18662 h 2301550"/>
              <a:gd name="connsiteX14" fmla="*/ 1623524 w 2817843"/>
              <a:gd name="connsiteY14" fmla="*/ 339145 h 2301550"/>
              <a:gd name="connsiteX15" fmla="*/ 2444618 w 2817843"/>
              <a:gd name="connsiteY15" fmla="*/ 326702 h 2301550"/>
              <a:gd name="connsiteX0" fmla="*/ 2444618 w 2444618"/>
              <a:gd name="connsiteY0" fmla="*/ 326702 h 2301550"/>
              <a:gd name="connsiteX1" fmla="*/ 2432180 w 2444618"/>
              <a:gd name="connsiteY1" fmla="*/ 671806 h 2301550"/>
              <a:gd name="connsiteX2" fmla="*/ 1623529 w 2444618"/>
              <a:gd name="connsiteY2" fmla="*/ 348344 h 2301550"/>
              <a:gd name="connsiteX3" fmla="*/ 1617308 w 2444618"/>
              <a:gd name="connsiteY3" fmla="*/ 1953209 h 2301550"/>
              <a:gd name="connsiteX4" fmla="*/ 800614 w 2444618"/>
              <a:gd name="connsiteY4" fmla="*/ 1971868 h 2301550"/>
              <a:gd name="connsiteX5" fmla="*/ 794394 w 2444618"/>
              <a:gd name="connsiteY5" fmla="*/ 2301550 h 2301550"/>
              <a:gd name="connsiteX6" fmla="*/ 377627 w 2444618"/>
              <a:gd name="connsiteY6" fmla="*/ 2289109 h 2301550"/>
              <a:gd name="connsiteX7" fmla="*/ 383847 w 2444618"/>
              <a:gd name="connsiteY7" fmla="*/ 1971868 h 2301550"/>
              <a:gd name="connsiteX8" fmla="*/ 1 w 2444618"/>
              <a:gd name="connsiteY8" fmla="*/ 1984312 h 2301550"/>
              <a:gd name="connsiteX9" fmla="*/ 0 w 2444618"/>
              <a:gd name="connsiteY9" fmla="*/ 335904 h 2301550"/>
              <a:gd name="connsiteX10" fmla="*/ 385666 w 2444618"/>
              <a:gd name="connsiteY10" fmla="*/ 329684 h 2301550"/>
              <a:gd name="connsiteX11" fmla="*/ 379445 w 2444618"/>
              <a:gd name="connsiteY11" fmla="*/ 0 h 2301550"/>
              <a:gd name="connsiteX12" fmla="*/ 1617306 w 2444618"/>
              <a:gd name="connsiteY12" fmla="*/ 18662 h 2301550"/>
              <a:gd name="connsiteX13" fmla="*/ 1623524 w 2444618"/>
              <a:gd name="connsiteY13" fmla="*/ 339145 h 2301550"/>
              <a:gd name="connsiteX14" fmla="*/ 2444618 w 2444618"/>
              <a:gd name="connsiteY14" fmla="*/ 326702 h 2301550"/>
              <a:gd name="connsiteX0" fmla="*/ 2444618 w 2444618"/>
              <a:gd name="connsiteY0" fmla="*/ 326702 h 2301550"/>
              <a:gd name="connsiteX1" fmla="*/ 1623529 w 2444618"/>
              <a:gd name="connsiteY1" fmla="*/ 348344 h 2301550"/>
              <a:gd name="connsiteX2" fmla="*/ 1617308 w 2444618"/>
              <a:gd name="connsiteY2" fmla="*/ 1953209 h 2301550"/>
              <a:gd name="connsiteX3" fmla="*/ 800614 w 2444618"/>
              <a:gd name="connsiteY3" fmla="*/ 1971868 h 2301550"/>
              <a:gd name="connsiteX4" fmla="*/ 794394 w 2444618"/>
              <a:gd name="connsiteY4" fmla="*/ 2301550 h 2301550"/>
              <a:gd name="connsiteX5" fmla="*/ 377627 w 2444618"/>
              <a:gd name="connsiteY5" fmla="*/ 2289109 h 2301550"/>
              <a:gd name="connsiteX6" fmla="*/ 383847 w 2444618"/>
              <a:gd name="connsiteY6" fmla="*/ 1971868 h 2301550"/>
              <a:gd name="connsiteX7" fmla="*/ 1 w 2444618"/>
              <a:gd name="connsiteY7" fmla="*/ 1984312 h 2301550"/>
              <a:gd name="connsiteX8" fmla="*/ 0 w 2444618"/>
              <a:gd name="connsiteY8" fmla="*/ 335904 h 2301550"/>
              <a:gd name="connsiteX9" fmla="*/ 385666 w 2444618"/>
              <a:gd name="connsiteY9" fmla="*/ 329684 h 2301550"/>
              <a:gd name="connsiteX10" fmla="*/ 379445 w 2444618"/>
              <a:gd name="connsiteY10" fmla="*/ 0 h 2301550"/>
              <a:gd name="connsiteX11" fmla="*/ 1617306 w 2444618"/>
              <a:gd name="connsiteY11" fmla="*/ 18662 h 2301550"/>
              <a:gd name="connsiteX12" fmla="*/ 1623524 w 2444618"/>
              <a:gd name="connsiteY12" fmla="*/ 339145 h 2301550"/>
              <a:gd name="connsiteX13" fmla="*/ 2444618 w 2444618"/>
              <a:gd name="connsiteY13" fmla="*/ 326702 h 2301550"/>
              <a:gd name="connsiteX0" fmla="*/ 1623524 w 1623529"/>
              <a:gd name="connsiteY0" fmla="*/ 339145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12" fmla="*/ 1623524 w 1623529"/>
              <a:gd name="connsiteY12" fmla="*/ 339145 h 2301550"/>
              <a:gd name="connsiteX0" fmla="*/ 1617306 w 1623529"/>
              <a:gd name="connsiteY0" fmla="*/ 18662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0" fmla="*/ 1617306 w 1617308"/>
              <a:gd name="connsiteY0" fmla="*/ 18662 h 2301550"/>
              <a:gd name="connsiteX1" fmla="*/ 1617308 w 1617308"/>
              <a:gd name="connsiteY1" fmla="*/ 1953209 h 2301550"/>
              <a:gd name="connsiteX2" fmla="*/ 800614 w 1617308"/>
              <a:gd name="connsiteY2" fmla="*/ 1971868 h 2301550"/>
              <a:gd name="connsiteX3" fmla="*/ 794394 w 1617308"/>
              <a:gd name="connsiteY3" fmla="*/ 2301550 h 2301550"/>
              <a:gd name="connsiteX4" fmla="*/ 377627 w 1617308"/>
              <a:gd name="connsiteY4" fmla="*/ 2289109 h 2301550"/>
              <a:gd name="connsiteX5" fmla="*/ 383847 w 1617308"/>
              <a:gd name="connsiteY5" fmla="*/ 1971868 h 2301550"/>
              <a:gd name="connsiteX6" fmla="*/ 1 w 1617308"/>
              <a:gd name="connsiteY6" fmla="*/ 1984312 h 2301550"/>
              <a:gd name="connsiteX7" fmla="*/ 0 w 1617308"/>
              <a:gd name="connsiteY7" fmla="*/ 335904 h 2301550"/>
              <a:gd name="connsiteX8" fmla="*/ 385666 w 1617308"/>
              <a:gd name="connsiteY8" fmla="*/ 329684 h 2301550"/>
              <a:gd name="connsiteX9" fmla="*/ 379445 w 1617308"/>
              <a:gd name="connsiteY9" fmla="*/ 0 h 2301550"/>
              <a:gd name="connsiteX10" fmla="*/ 1617306 w 1617308"/>
              <a:gd name="connsiteY10" fmla="*/ 18662 h 2301550"/>
              <a:gd name="connsiteX0" fmla="*/ 1617306 w 2013593"/>
              <a:gd name="connsiteY0" fmla="*/ 18662 h 2301550"/>
              <a:gd name="connsiteX1" fmla="*/ 1617308 w 2013593"/>
              <a:gd name="connsiteY1" fmla="*/ 1953209 h 2301550"/>
              <a:gd name="connsiteX2" fmla="*/ 2013593 w 2013593"/>
              <a:gd name="connsiteY2" fmla="*/ 2295330 h 2301550"/>
              <a:gd name="connsiteX3" fmla="*/ 794394 w 2013593"/>
              <a:gd name="connsiteY3" fmla="*/ 2301550 h 2301550"/>
              <a:gd name="connsiteX4" fmla="*/ 377627 w 2013593"/>
              <a:gd name="connsiteY4" fmla="*/ 2289109 h 2301550"/>
              <a:gd name="connsiteX5" fmla="*/ 383847 w 2013593"/>
              <a:gd name="connsiteY5" fmla="*/ 1971868 h 2301550"/>
              <a:gd name="connsiteX6" fmla="*/ 1 w 2013593"/>
              <a:gd name="connsiteY6" fmla="*/ 1984312 h 2301550"/>
              <a:gd name="connsiteX7" fmla="*/ 0 w 2013593"/>
              <a:gd name="connsiteY7" fmla="*/ 335904 h 2301550"/>
              <a:gd name="connsiteX8" fmla="*/ 385666 w 2013593"/>
              <a:gd name="connsiteY8" fmla="*/ 329684 h 2301550"/>
              <a:gd name="connsiteX9" fmla="*/ 379445 w 2013593"/>
              <a:gd name="connsiteY9" fmla="*/ 0 h 2301550"/>
              <a:gd name="connsiteX10" fmla="*/ 1617306 w 2013593"/>
              <a:gd name="connsiteY10" fmla="*/ 18662 h 2301550"/>
              <a:gd name="connsiteX0" fmla="*/ 1617306 w 2013593"/>
              <a:gd name="connsiteY0" fmla="*/ 18662 h 2301550"/>
              <a:gd name="connsiteX1" fmla="*/ 2009193 w 2013593"/>
              <a:gd name="connsiteY1" fmla="*/ 1953209 h 2301550"/>
              <a:gd name="connsiteX2" fmla="*/ 2013593 w 2013593"/>
              <a:gd name="connsiteY2" fmla="*/ 2295330 h 2301550"/>
              <a:gd name="connsiteX3" fmla="*/ 794394 w 2013593"/>
              <a:gd name="connsiteY3" fmla="*/ 2301550 h 2301550"/>
              <a:gd name="connsiteX4" fmla="*/ 377627 w 2013593"/>
              <a:gd name="connsiteY4" fmla="*/ 2289109 h 2301550"/>
              <a:gd name="connsiteX5" fmla="*/ 383847 w 2013593"/>
              <a:gd name="connsiteY5" fmla="*/ 1971868 h 2301550"/>
              <a:gd name="connsiteX6" fmla="*/ 1 w 2013593"/>
              <a:gd name="connsiteY6" fmla="*/ 1984312 h 2301550"/>
              <a:gd name="connsiteX7" fmla="*/ 0 w 2013593"/>
              <a:gd name="connsiteY7" fmla="*/ 335904 h 2301550"/>
              <a:gd name="connsiteX8" fmla="*/ 385666 w 2013593"/>
              <a:gd name="connsiteY8" fmla="*/ 329684 h 2301550"/>
              <a:gd name="connsiteX9" fmla="*/ 379445 w 2013593"/>
              <a:gd name="connsiteY9" fmla="*/ 0 h 2301550"/>
              <a:gd name="connsiteX10" fmla="*/ 1617306 w 2013593"/>
              <a:gd name="connsiteY10" fmla="*/ 18662 h 2301550"/>
              <a:gd name="connsiteX0" fmla="*/ 2407298 w 2407298"/>
              <a:gd name="connsiteY0" fmla="*/ 1959430 h 2301550"/>
              <a:gd name="connsiteX1" fmla="*/ 2009193 w 2407298"/>
              <a:gd name="connsiteY1" fmla="*/ 1953209 h 2301550"/>
              <a:gd name="connsiteX2" fmla="*/ 2013593 w 2407298"/>
              <a:gd name="connsiteY2" fmla="*/ 2295330 h 2301550"/>
              <a:gd name="connsiteX3" fmla="*/ 794394 w 2407298"/>
              <a:gd name="connsiteY3" fmla="*/ 2301550 h 2301550"/>
              <a:gd name="connsiteX4" fmla="*/ 377627 w 2407298"/>
              <a:gd name="connsiteY4" fmla="*/ 2289109 h 2301550"/>
              <a:gd name="connsiteX5" fmla="*/ 383847 w 2407298"/>
              <a:gd name="connsiteY5" fmla="*/ 1971868 h 2301550"/>
              <a:gd name="connsiteX6" fmla="*/ 1 w 2407298"/>
              <a:gd name="connsiteY6" fmla="*/ 1984312 h 2301550"/>
              <a:gd name="connsiteX7" fmla="*/ 0 w 2407298"/>
              <a:gd name="connsiteY7" fmla="*/ 335904 h 2301550"/>
              <a:gd name="connsiteX8" fmla="*/ 385666 w 2407298"/>
              <a:gd name="connsiteY8" fmla="*/ 329684 h 2301550"/>
              <a:gd name="connsiteX9" fmla="*/ 379445 w 2407298"/>
              <a:gd name="connsiteY9" fmla="*/ 0 h 2301550"/>
              <a:gd name="connsiteX10" fmla="*/ 2407298 w 2407298"/>
              <a:gd name="connsiteY10" fmla="*/ 1959430 h 2301550"/>
              <a:gd name="connsiteX0" fmla="*/ 2407298 w 2407298"/>
              <a:gd name="connsiteY0" fmla="*/ 1959430 h 2301550"/>
              <a:gd name="connsiteX1" fmla="*/ 2009193 w 2407298"/>
              <a:gd name="connsiteY1" fmla="*/ 1953209 h 2301550"/>
              <a:gd name="connsiteX2" fmla="*/ 2013593 w 2407298"/>
              <a:gd name="connsiteY2" fmla="*/ 2295330 h 2301550"/>
              <a:gd name="connsiteX3" fmla="*/ 794394 w 2407298"/>
              <a:gd name="connsiteY3" fmla="*/ 2301550 h 2301550"/>
              <a:gd name="connsiteX4" fmla="*/ 377627 w 2407298"/>
              <a:gd name="connsiteY4" fmla="*/ 2289109 h 2301550"/>
              <a:gd name="connsiteX5" fmla="*/ 383847 w 2407298"/>
              <a:gd name="connsiteY5" fmla="*/ 1971868 h 2301550"/>
              <a:gd name="connsiteX6" fmla="*/ 1 w 2407298"/>
              <a:gd name="connsiteY6" fmla="*/ 1984312 h 2301550"/>
              <a:gd name="connsiteX7" fmla="*/ 0 w 2407298"/>
              <a:gd name="connsiteY7" fmla="*/ 335904 h 2301550"/>
              <a:gd name="connsiteX8" fmla="*/ 385666 w 2407298"/>
              <a:gd name="connsiteY8" fmla="*/ 329684 h 2301550"/>
              <a:gd name="connsiteX9" fmla="*/ 379445 w 2407298"/>
              <a:gd name="connsiteY9" fmla="*/ 0 h 2301550"/>
              <a:gd name="connsiteX10" fmla="*/ 2407298 w 2407298"/>
              <a:gd name="connsiteY10" fmla="*/ 1959430 h 2301550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407298 w 2407298"/>
              <a:gd name="connsiteY9" fmla="*/ 976602 h 1971866"/>
              <a:gd name="connsiteX10" fmla="*/ 2407298 w 2407298"/>
              <a:gd name="connsiteY10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05519 w 2407298"/>
              <a:gd name="connsiteY9" fmla="*/ 961462 h 1971866"/>
              <a:gd name="connsiteX10" fmla="*/ 2407298 w 2407298"/>
              <a:gd name="connsiteY10" fmla="*/ 976602 h 1971866"/>
              <a:gd name="connsiteX11" fmla="*/ 2407298 w 2407298"/>
              <a:gd name="connsiteY11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11740 w 2407298"/>
              <a:gd name="connsiteY9" fmla="*/ 320760 h 1971866"/>
              <a:gd name="connsiteX10" fmla="*/ 2005519 w 2407298"/>
              <a:gd name="connsiteY10" fmla="*/ 961462 h 1971866"/>
              <a:gd name="connsiteX11" fmla="*/ 2407298 w 2407298"/>
              <a:gd name="connsiteY11" fmla="*/ 976602 h 1971866"/>
              <a:gd name="connsiteX12" fmla="*/ 2407298 w 2407298"/>
              <a:gd name="connsiteY12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11740 w 2407298"/>
              <a:gd name="connsiteY9" fmla="*/ 320760 h 1971866"/>
              <a:gd name="connsiteX10" fmla="*/ 2005519 w 2407298"/>
              <a:gd name="connsiteY10" fmla="*/ 961462 h 1971866"/>
              <a:gd name="connsiteX11" fmla="*/ 2407298 w 2407298"/>
              <a:gd name="connsiteY11" fmla="*/ 976602 h 1971866"/>
              <a:gd name="connsiteX12" fmla="*/ 2407298 w 2407298"/>
              <a:gd name="connsiteY12" fmla="*/ 1629746 h 1971866"/>
              <a:gd name="connsiteX0" fmla="*/ 2407298 w 2407298"/>
              <a:gd name="connsiteY0" fmla="*/ 1656123 h 1998243"/>
              <a:gd name="connsiteX1" fmla="*/ 2009193 w 2407298"/>
              <a:gd name="connsiteY1" fmla="*/ 1649902 h 1998243"/>
              <a:gd name="connsiteX2" fmla="*/ 2013593 w 2407298"/>
              <a:gd name="connsiteY2" fmla="*/ 1992023 h 1998243"/>
              <a:gd name="connsiteX3" fmla="*/ 794394 w 2407298"/>
              <a:gd name="connsiteY3" fmla="*/ 1998243 h 1998243"/>
              <a:gd name="connsiteX4" fmla="*/ 377627 w 2407298"/>
              <a:gd name="connsiteY4" fmla="*/ 1985802 h 1998243"/>
              <a:gd name="connsiteX5" fmla="*/ 383847 w 2407298"/>
              <a:gd name="connsiteY5" fmla="*/ 1668561 h 1998243"/>
              <a:gd name="connsiteX6" fmla="*/ 1 w 2407298"/>
              <a:gd name="connsiteY6" fmla="*/ 1681005 h 1998243"/>
              <a:gd name="connsiteX7" fmla="*/ 0 w 2407298"/>
              <a:gd name="connsiteY7" fmla="*/ 32597 h 1998243"/>
              <a:gd name="connsiteX8" fmla="*/ 385666 w 2407298"/>
              <a:gd name="connsiteY8" fmla="*/ 26377 h 1998243"/>
              <a:gd name="connsiteX9" fmla="*/ 1601193 w 2407298"/>
              <a:gd name="connsiteY9" fmla="*/ 17456 h 1998243"/>
              <a:gd name="connsiteX10" fmla="*/ 2011740 w 2407298"/>
              <a:gd name="connsiteY10" fmla="*/ 347137 h 1998243"/>
              <a:gd name="connsiteX11" fmla="*/ 2005519 w 2407298"/>
              <a:gd name="connsiteY11" fmla="*/ 987839 h 1998243"/>
              <a:gd name="connsiteX12" fmla="*/ 2407298 w 2407298"/>
              <a:gd name="connsiteY12" fmla="*/ 1002979 h 1998243"/>
              <a:gd name="connsiteX13" fmla="*/ 2407298 w 2407298"/>
              <a:gd name="connsiteY13" fmla="*/ 1656123 h 1998243"/>
              <a:gd name="connsiteX0" fmla="*/ 2407298 w 2407298"/>
              <a:gd name="connsiteY0" fmla="*/ 1682370 h 2024490"/>
              <a:gd name="connsiteX1" fmla="*/ 2009193 w 2407298"/>
              <a:gd name="connsiteY1" fmla="*/ 1676149 h 2024490"/>
              <a:gd name="connsiteX2" fmla="*/ 2013593 w 2407298"/>
              <a:gd name="connsiteY2" fmla="*/ 2018270 h 2024490"/>
              <a:gd name="connsiteX3" fmla="*/ 794394 w 2407298"/>
              <a:gd name="connsiteY3" fmla="*/ 2024490 h 2024490"/>
              <a:gd name="connsiteX4" fmla="*/ 377627 w 2407298"/>
              <a:gd name="connsiteY4" fmla="*/ 2012049 h 2024490"/>
              <a:gd name="connsiteX5" fmla="*/ 383847 w 2407298"/>
              <a:gd name="connsiteY5" fmla="*/ 1694808 h 2024490"/>
              <a:gd name="connsiteX6" fmla="*/ 1 w 2407298"/>
              <a:gd name="connsiteY6" fmla="*/ 1707252 h 2024490"/>
              <a:gd name="connsiteX7" fmla="*/ 0 w 2407298"/>
              <a:gd name="connsiteY7" fmla="*/ 58844 h 2024490"/>
              <a:gd name="connsiteX8" fmla="*/ 385666 w 2407298"/>
              <a:gd name="connsiteY8" fmla="*/ 52624 h 2024490"/>
              <a:gd name="connsiteX9" fmla="*/ 1601193 w 2407298"/>
              <a:gd name="connsiteY9" fmla="*/ 43703 h 2024490"/>
              <a:gd name="connsiteX10" fmla="*/ 2005520 w 2407298"/>
              <a:gd name="connsiteY10" fmla="*/ 49923 h 2024490"/>
              <a:gd name="connsiteX11" fmla="*/ 2005519 w 2407298"/>
              <a:gd name="connsiteY11" fmla="*/ 1014086 h 2024490"/>
              <a:gd name="connsiteX12" fmla="*/ 2407298 w 2407298"/>
              <a:gd name="connsiteY12" fmla="*/ 1029226 h 2024490"/>
              <a:gd name="connsiteX13" fmla="*/ 2407298 w 2407298"/>
              <a:gd name="connsiteY13" fmla="*/ 1682370 h 2024490"/>
              <a:gd name="connsiteX0" fmla="*/ 2407298 w 2407298"/>
              <a:gd name="connsiteY0" fmla="*/ 1656124 h 1998244"/>
              <a:gd name="connsiteX1" fmla="*/ 2009193 w 2407298"/>
              <a:gd name="connsiteY1" fmla="*/ 1649903 h 1998244"/>
              <a:gd name="connsiteX2" fmla="*/ 2013593 w 2407298"/>
              <a:gd name="connsiteY2" fmla="*/ 1992024 h 1998244"/>
              <a:gd name="connsiteX3" fmla="*/ 794394 w 2407298"/>
              <a:gd name="connsiteY3" fmla="*/ 1998244 h 1998244"/>
              <a:gd name="connsiteX4" fmla="*/ 377627 w 2407298"/>
              <a:gd name="connsiteY4" fmla="*/ 1985803 h 1998244"/>
              <a:gd name="connsiteX5" fmla="*/ 383847 w 2407298"/>
              <a:gd name="connsiteY5" fmla="*/ 1668562 h 1998244"/>
              <a:gd name="connsiteX6" fmla="*/ 1 w 2407298"/>
              <a:gd name="connsiteY6" fmla="*/ 1681006 h 1998244"/>
              <a:gd name="connsiteX7" fmla="*/ 0 w 2407298"/>
              <a:gd name="connsiteY7" fmla="*/ 32598 h 1998244"/>
              <a:gd name="connsiteX8" fmla="*/ 385666 w 2407298"/>
              <a:gd name="connsiteY8" fmla="*/ 26378 h 1998244"/>
              <a:gd name="connsiteX9" fmla="*/ 1601193 w 2407298"/>
              <a:gd name="connsiteY9" fmla="*/ 17457 h 1998244"/>
              <a:gd name="connsiteX10" fmla="*/ 2005520 w 2407298"/>
              <a:gd name="connsiteY10" fmla="*/ 23677 h 1998244"/>
              <a:gd name="connsiteX11" fmla="*/ 2005519 w 2407298"/>
              <a:gd name="connsiteY11" fmla="*/ 987840 h 1998244"/>
              <a:gd name="connsiteX12" fmla="*/ 2407298 w 2407298"/>
              <a:gd name="connsiteY12" fmla="*/ 1002980 h 1998244"/>
              <a:gd name="connsiteX13" fmla="*/ 2407298 w 2407298"/>
              <a:gd name="connsiteY13" fmla="*/ 1656124 h 1998244"/>
              <a:gd name="connsiteX0" fmla="*/ 2407298 w 2407298"/>
              <a:gd name="connsiteY0" fmla="*/ 1959428 h 2301548"/>
              <a:gd name="connsiteX1" fmla="*/ 2009193 w 2407298"/>
              <a:gd name="connsiteY1" fmla="*/ 1953207 h 2301548"/>
              <a:gd name="connsiteX2" fmla="*/ 2013593 w 2407298"/>
              <a:gd name="connsiteY2" fmla="*/ 2295328 h 2301548"/>
              <a:gd name="connsiteX3" fmla="*/ 794394 w 2407298"/>
              <a:gd name="connsiteY3" fmla="*/ 2301548 h 2301548"/>
              <a:gd name="connsiteX4" fmla="*/ 377627 w 2407298"/>
              <a:gd name="connsiteY4" fmla="*/ 2289107 h 2301548"/>
              <a:gd name="connsiteX5" fmla="*/ 383847 w 2407298"/>
              <a:gd name="connsiteY5" fmla="*/ 1971866 h 2301548"/>
              <a:gd name="connsiteX6" fmla="*/ 1 w 2407298"/>
              <a:gd name="connsiteY6" fmla="*/ 1984310 h 2301548"/>
              <a:gd name="connsiteX7" fmla="*/ 0 w 2407298"/>
              <a:gd name="connsiteY7" fmla="*/ 335902 h 2301548"/>
              <a:gd name="connsiteX8" fmla="*/ 1586204 w 2407298"/>
              <a:gd name="connsiteY8" fmla="*/ 0 h 2301548"/>
              <a:gd name="connsiteX9" fmla="*/ 1601193 w 2407298"/>
              <a:gd name="connsiteY9" fmla="*/ 320761 h 2301548"/>
              <a:gd name="connsiteX10" fmla="*/ 2005520 w 2407298"/>
              <a:gd name="connsiteY10" fmla="*/ 326981 h 2301548"/>
              <a:gd name="connsiteX11" fmla="*/ 2005519 w 2407298"/>
              <a:gd name="connsiteY11" fmla="*/ 1291144 h 2301548"/>
              <a:gd name="connsiteX12" fmla="*/ 2407298 w 2407298"/>
              <a:gd name="connsiteY12" fmla="*/ 1306284 h 2301548"/>
              <a:gd name="connsiteX13" fmla="*/ 2407298 w 2407298"/>
              <a:gd name="connsiteY13" fmla="*/ 1959428 h 2301548"/>
              <a:gd name="connsiteX0" fmla="*/ 2407298 w 2407298"/>
              <a:gd name="connsiteY0" fmla="*/ 1959428 h 2301548"/>
              <a:gd name="connsiteX1" fmla="*/ 2009193 w 2407298"/>
              <a:gd name="connsiteY1" fmla="*/ 1953207 h 2301548"/>
              <a:gd name="connsiteX2" fmla="*/ 2013593 w 2407298"/>
              <a:gd name="connsiteY2" fmla="*/ 2295328 h 2301548"/>
              <a:gd name="connsiteX3" fmla="*/ 794394 w 2407298"/>
              <a:gd name="connsiteY3" fmla="*/ 2301548 h 2301548"/>
              <a:gd name="connsiteX4" fmla="*/ 377627 w 2407298"/>
              <a:gd name="connsiteY4" fmla="*/ 2289107 h 2301548"/>
              <a:gd name="connsiteX5" fmla="*/ 383847 w 2407298"/>
              <a:gd name="connsiteY5" fmla="*/ 1971866 h 2301548"/>
              <a:gd name="connsiteX6" fmla="*/ 1 w 2407298"/>
              <a:gd name="connsiteY6" fmla="*/ 1984310 h 2301548"/>
              <a:gd name="connsiteX7" fmla="*/ 0 w 2407298"/>
              <a:gd name="connsiteY7" fmla="*/ 335902 h 2301548"/>
              <a:gd name="connsiteX8" fmla="*/ 1586204 w 2407298"/>
              <a:gd name="connsiteY8" fmla="*/ 0 h 2301548"/>
              <a:gd name="connsiteX9" fmla="*/ 1601193 w 2407298"/>
              <a:gd name="connsiteY9" fmla="*/ 320761 h 2301548"/>
              <a:gd name="connsiteX10" fmla="*/ 2005520 w 2407298"/>
              <a:gd name="connsiteY10" fmla="*/ 326981 h 2301548"/>
              <a:gd name="connsiteX11" fmla="*/ 2005519 w 2407298"/>
              <a:gd name="connsiteY11" fmla="*/ 1291144 h 2301548"/>
              <a:gd name="connsiteX12" fmla="*/ 2407298 w 2407298"/>
              <a:gd name="connsiteY12" fmla="*/ 1306284 h 2301548"/>
              <a:gd name="connsiteX13" fmla="*/ 2407298 w 2407298"/>
              <a:gd name="connsiteY13" fmla="*/ 1959428 h 2301548"/>
              <a:gd name="connsiteX0" fmla="*/ 2413518 w 2413518"/>
              <a:gd name="connsiteY0" fmla="*/ 1959428 h 2301548"/>
              <a:gd name="connsiteX1" fmla="*/ 2015413 w 2413518"/>
              <a:gd name="connsiteY1" fmla="*/ 1953207 h 2301548"/>
              <a:gd name="connsiteX2" fmla="*/ 2019813 w 2413518"/>
              <a:gd name="connsiteY2" fmla="*/ 2295328 h 2301548"/>
              <a:gd name="connsiteX3" fmla="*/ 800614 w 2413518"/>
              <a:gd name="connsiteY3" fmla="*/ 2301548 h 2301548"/>
              <a:gd name="connsiteX4" fmla="*/ 383847 w 2413518"/>
              <a:gd name="connsiteY4" fmla="*/ 2289107 h 2301548"/>
              <a:gd name="connsiteX5" fmla="*/ 390067 w 2413518"/>
              <a:gd name="connsiteY5" fmla="*/ 1971866 h 2301548"/>
              <a:gd name="connsiteX6" fmla="*/ 6221 w 2413518"/>
              <a:gd name="connsiteY6" fmla="*/ 1984310 h 2301548"/>
              <a:gd name="connsiteX7" fmla="*/ 0 w 2413518"/>
              <a:gd name="connsiteY7" fmla="*/ 18661 h 2301548"/>
              <a:gd name="connsiteX8" fmla="*/ 1592424 w 2413518"/>
              <a:gd name="connsiteY8" fmla="*/ 0 h 2301548"/>
              <a:gd name="connsiteX9" fmla="*/ 1607413 w 2413518"/>
              <a:gd name="connsiteY9" fmla="*/ 320761 h 2301548"/>
              <a:gd name="connsiteX10" fmla="*/ 2011740 w 2413518"/>
              <a:gd name="connsiteY10" fmla="*/ 326981 h 2301548"/>
              <a:gd name="connsiteX11" fmla="*/ 2011739 w 2413518"/>
              <a:gd name="connsiteY11" fmla="*/ 1291144 h 2301548"/>
              <a:gd name="connsiteX12" fmla="*/ 2413518 w 2413518"/>
              <a:gd name="connsiteY12" fmla="*/ 1306284 h 2301548"/>
              <a:gd name="connsiteX13" fmla="*/ 2413518 w 2413518"/>
              <a:gd name="connsiteY13" fmla="*/ 1959428 h 2301548"/>
              <a:gd name="connsiteX0" fmla="*/ 2413518 w 2413518"/>
              <a:gd name="connsiteY0" fmla="*/ 1940767 h 2282887"/>
              <a:gd name="connsiteX1" fmla="*/ 2015413 w 2413518"/>
              <a:gd name="connsiteY1" fmla="*/ 1934546 h 2282887"/>
              <a:gd name="connsiteX2" fmla="*/ 2019813 w 2413518"/>
              <a:gd name="connsiteY2" fmla="*/ 2276667 h 2282887"/>
              <a:gd name="connsiteX3" fmla="*/ 800614 w 2413518"/>
              <a:gd name="connsiteY3" fmla="*/ 2282887 h 2282887"/>
              <a:gd name="connsiteX4" fmla="*/ 383847 w 2413518"/>
              <a:gd name="connsiteY4" fmla="*/ 2270446 h 2282887"/>
              <a:gd name="connsiteX5" fmla="*/ 390067 w 2413518"/>
              <a:gd name="connsiteY5" fmla="*/ 1953205 h 2282887"/>
              <a:gd name="connsiteX6" fmla="*/ 6221 w 2413518"/>
              <a:gd name="connsiteY6" fmla="*/ 1965649 h 2282887"/>
              <a:gd name="connsiteX7" fmla="*/ 0 w 2413518"/>
              <a:gd name="connsiteY7" fmla="*/ 0 h 2282887"/>
              <a:gd name="connsiteX8" fmla="*/ 1604865 w 2413518"/>
              <a:gd name="connsiteY8" fmla="*/ 6221 h 2282887"/>
              <a:gd name="connsiteX9" fmla="*/ 1607413 w 2413518"/>
              <a:gd name="connsiteY9" fmla="*/ 302100 h 2282887"/>
              <a:gd name="connsiteX10" fmla="*/ 2011740 w 2413518"/>
              <a:gd name="connsiteY10" fmla="*/ 308320 h 2282887"/>
              <a:gd name="connsiteX11" fmla="*/ 2011739 w 2413518"/>
              <a:gd name="connsiteY11" fmla="*/ 1272483 h 2282887"/>
              <a:gd name="connsiteX12" fmla="*/ 2413518 w 2413518"/>
              <a:gd name="connsiteY12" fmla="*/ 1287623 h 2282887"/>
              <a:gd name="connsiteX13" fmla="*/ 2413518 w 2413518"/>
              <a:gd name="connsiteY13" fmla="*/ 1940767 h 2282887"/>
              <a:gd name="connsiteX0" fmla="*/ 2413518 w 2413518"/>
              <a:gd name="connsiteY0" fmla="*/ 1940767 h 2282887"/>
              <a:gd name="connsiteX1" fmla="*/ 2015413 w 2413518"/>
              <a:gd name="connsiteY1" fmla="*/ 1934546 h 2282887"/>
              <a:gd name="connsiteX2" fmla="*/ 2019813 w 2413518"/>
              <a:gd name="connsiteY2" fmla="*/ 2276667 h 2282887"/>
              <a:gd name="connsiteX3" fmla="*/ 800614 w 2413518"/>
              <a:gd name="connsiteY3" fmla="*/ 2282887 h 2282887"/>
              <a:gd name="connsiteX4" fmla="*/ 383847 w 2413518"/>
              <a:gd name="connsiteY4" fmla="*/ 2270446 h 2282887"/>
              <a:gd name="connsiteX5" fmla="*/ 390067 w 2413518"/>
              <a:gd name="connsiteY5" fmla="*/ 1953205 h 2282887"/>
              <a:gd name="connsiteX6" fmla="*/ 12441 w 2413518"/>
              <a:gd name="connsiteY6" fmla="*/ 1953208 h 2282887"/>
              <a:gd name="connsiteX7" fmla="*/ 0 w 2413518"/>
              <a:gd name="connsiteY7" fmla="*/ 0 h 2282887"/>
              <a:gd name="connsiteX8" fmla="*/ 1604865 w 2413518"/>
              <a:gd name="connsiteY8" fmla="*/ 6221 h 2282887"/>
              <a:gd name="connsiteX9" fmla="*/ 1607413 w 2413518"/>
              <a:gd name="connsiteY9" fmla="*/ 302100 h 2282887"/>
              <a:gd name="connsiteX10" fmla="*/ 2011740 w 2413518"/>
              <a:gd name="connsiteY10" fmla="*/ 308320 h 2282887"/>
              <a:gd name="connsiteX11" fmla="*/ 2011739 w 2413518"/>
              <a:gd name="connsiteY11" fmla="*/ 1272483 h 2282887"/>
              <a:gd name="connsiteX12" fmla="*/ 2413518 w 2413518"/>
              <a:gd name="connsiteY12" fmla="*/ 1287623 h 2282887"/>
              <a:gd name="connsiteX13" fmla="*/ 2413518 w 2413518"/>
              <a:gd name="connsiteY13" fmla="*/ 1940767 h 2282887"/>
              <a:gd name="connsiteX0" fmla="*/ 2401077 w 2401077"/>
              <a:gd name="connsiteY0" fmla="*/ 1940767 h 2282887"/>
              <a:gd name="connsiteX1" fmla="*/ 2002972 w 2401077"/>
              <a:gd name="connsiteY1" fmla="*/ 1934546 h 2282887"/>
              <a:gd name="connsiteX2" fmla="*/ 2007372 w 2401077"/>
              <a:gd name="connsiteY2" fmla="*/ 2276667 h 2282887"/>
              <a:gd name="connsiteX3" fmla="*/ 788173 w 2401077"/>
              <a:gd name="connsiteY3" fmla="*/ 2282887 h 2282887"/>
              <a:gd name="connsiteX4" fmla="*/ 371406 w 2401077"/>
              <a:gd name="connsiteY4" fmla="*/ 2270446 h 2282887"/>
              <a:gd name="connsiteX5" fmla="*/ 377626 w 2401077"/>
              <a:gd name="connsiteY5" fmla="*/ 1953205 h 2282887"/>
              <a:gd name="connsiteX6" fmla="*/ 0 w 2401077"/>
              <a:gd name="connsiteY6" fmla="*/ 1953208 h 2282887"/>
              <a:gd name="connsiteX7" fmla="*/ 6220 w 2401077"/>
              <a:gd name="connsiteY7" fmla="*/ 0 h 2282887"/>
              <a:gd name="connsiteX8" fmla="*/ 1592424 w 2401077"/>
              <a:gd name="connsiteY8" fmla="*/ 6221 h 2282887"/>
              <a:gd name="connsiteX9" fmla="*/ 1594972 w 2401077"/>
              <a:gd name="connsiteY9" fmla="*/ 302100 h 2282887"/>
              <a:gd name="connsiteX10" fmla="*/ 1999299 w 2401077"/>
              <a:gd name="connsiteY10" fmla="*/ 308320 h 2282887"/>
              <a:gd name="connsiteX11" fmla="*/ 1999298 w 2401077"/>
              <a:gd name="connsiteY11" fmla="*/ 1272483 h 2282887"/>
              <a:gd name="connsiteX12" fmla="*/ 2401077 w 2401077"/>
              <a:gd name="connsiteY12" fmla="*/ 1287623 h 2282887"/>
              <a:gd name="connsiteX13" fmla="*/ 2401077 w 2401077"/>
              <a:gd name="connsiteY13" fmla="*/ 1940767 h 228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1077" h="2282887">
                <a:moveTo>
                  <a:pt x="2401077" y="1940767"/>
                </a:moveTo>
                <a:lnTo>
                  <a:pt x="2002972" y="1934546"/>
                </a:lnTo>
                <a:cubicBezTo>
                  <a:pt x="2004439" y="2048586"/>
                  <a:pt x="2005905" y="2162627"/>
                  <a:pt x="2007372" y="2276667"/>
                </a:cubicBezTo>
                <a:lnTo>
                  <a:pt x="788173" y="2282887"/>
                </a:lnTo>
                <a:lnTo>
                  <a:pt x="371406" y="2270446"/>
                </a:lnTo>
                <a:lnTo>
                  <a:pt x="377626" y="1953205"/>
                </a:lnTo>
                <a:lnTo>
                  <a:pt x="0" y="1953208"/>
                </a:lnTo>
                <a:cubicBezTo>
                  <a:pt x="0" y="1403739"/>
                  <a:pt x="6220" y="549469"/>
                  <a:pt x="6220" y="0"/>
                </a:cubicBezTo>
                <a:lnTo>
                  <a:pt x="1592424" y="6221"/>
                </a:lnTo>
                <a:cubicBezTo>
                  <a:pt x="1593273" y="104847"/>
                  <a:pt x="1594123" y="203474"/>
                  <a:pt x="1594972" y="302100"/>
                </a:cubicBezTo>
                <a:lnTo>
                  <a:pt x="1999299" y="308320"/>
                </a:lnTo>
                <a:cubicBezTo>
                  <a:pt x="1997225" y="521887"/>
                  <a:pt x="2001372" y="1058916"/>
                  <a:pt x="1999298" y="1272483"/>
                </a:cubicBezTo>
                <a:lnTo>
                  <a:pt x="2401077" y="1287623"/>
                </a:lnTo>
                <a:lnTo>
                  <a:pt x="2401077" y="1940767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ne 86"/>
          <p:cNvSpPr>
            <a:spLocks noChangeShapeType="1"/>
          </p:cNvSpPr>
          <p:nvPr/>
        </p:nvSpPr>
        <p:spPr bwMode="auto">
          <a:xfrm flipV="1">
            <a:off x="2209800" y="4876797"/>
            <a:ext cx="3124199" cy="9669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86"/>
          <p:cNvSpPr>
            <a:spLocks noChangeShapeType="1"/>
          </p:cNvSpPr>
          <p:nvPr/>
        </p:nvSpPr>
        <p:spPr bwMode="auto">
          <a:xfrm flipV="1">
            <a:off x="5105400" y="4872132"/>
            <a:ext cx="1828798" cy="107146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86"/>
          <p:cNvSpPr>
            <a:spLocks noChangeShapeType="1"/>
          </p:cNvSpPr>
          <p:nvPr/>
        </p:nvSpPr>
        <p:spPr bwMode="auto">
          <a:xfrm flipV="1">
            <a:off x="2362200" y="5029197"/>
            <a:ext cx="3124199" cy="9669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6"/>
          <p:cNvSpPr>
            <a:spLocks noChangeShapeType="1"/>
          </p:cNvSpPr>
          <p:nvPr/>
        </p:nvSpPr>
        <p:spPr bwMode="auto">
          <a:xfrm>
            <a:off x="3047998" y="1802748"/>
            <a:ext cx="2641033" cy="6356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7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26"/>
          <a:stretch/>
        </p:blipFill>
        <p:spPr>
          <a:xfrm>
            <a:off x="-1" y="250962"/>
            <a:ext cx="5355121" cy="407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27" y="4432851"/>
            <a:ext cx="6791325" cy="1866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690191" y="2703443"/>
            <a:ext cx="1298713" cy="1789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22" y="720779"/>
            <a:ext cx="3613204" cy="36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(NWS/AHPS)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553" y="1061046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1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Extent Map for each 1 </a:t>
            </a:r>
            <a:r>
              <a:rPr lang="en-US" dirty="0" err="1" smtClean="0"/>
              <a:t>ft</a:t>
            </a:r>
            <a:r>
              <a:rPr lang="en-US" dirty="0" smtClean="0"/>
              <a:t> of geodetic elevation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1823228"/>
            <a:ext cx="8232582" cy="45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6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2376"/>
              </p:ext>
            </p:extLst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982D">
                    <a:lumMod val="50000"/>
                  </a:srgbClr>
                </a:solidFill>
              </a:rPr>
              <a:t>P</a:t>
            </a:r>
            <a:endParaRPr lang="en-US" dirty="0">
              <a:solidFill>
                <a:srgbClr val="ED982D">
                  <a:lumMod val="50000"/>
                </a:srgbClr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847461"/>
            <a:ext cx="92783" cy="120091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46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Real-Time Water Surface Elevation: Two Methods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95" y="1476435"/>
            <a:ext cx="4207848" cy="310358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48875" y="1321867"/>
            <a:ext cx="3588938" cy="46462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dirty="0" smtClean="0">
                <a:solidFill>
                  <a:prstClr val="black"/>
                </a:solidFill>
              </a:rPr>
              <a:t>Each reach has a </a:t>
            </a:r>
            <a:r>
              <a:rPr dirty="0" smtClean="0">
                <a:solidFill>
                  <a:srgbClr val="0070C0"/>
                </a:solidFill>
              </a:rPr>
              <a:t>center point</a:t>
            </a:r>
            <a:r>
              <a:rPr dirty="0" smtClean="0">
                <a:solidFill>
                  <a:prstClr val="black"/>
                </a:solidFill>
              </a:rPr>
              <a:t> and a </a:t>
            </a:r>
            <a:r>
              <a:rPr dirty="0" smtClean="0">
                <a:solidFill>
                  <a:srgbClr val="0070C0"/>
                </a:solidFill>
              </a:rPr>
              <a:t>flow forecast</a:t>
            </a:r>
          </a:p>
          <a:p>
            <a:pPr marL="0" indent="0">
              <a:buFont typeface="Arial"/>
              <a:buNone/>
            </a:pPr>
            <a:r>
              <a:rPr dirty="0" smtClean="0">
                <a:solidFill>
                  <a:prstClr val="black"/>
                </a:solidFill>
              </a:rPr>
              <a:t>(1) Establish a </a:t>
            </a:r>
            <a:r>
              <a:rPr dirty="0" smtClean="0">
                <a:solidFill>
                  <a:srgbClr val="0070C0"/>
                </a:solidFill>
              </a:rPr>
              <a:t>rating curve</a:t>
            </a:r>
            <a:r>
              <a:rPr dirty="0" smtClean="0">
                <a:solidFill>
                  <a:prstClr val="black"/>
                </a:solidFill>
              </a:rPr>
              <a:t> at center point and use this to convert flow, Q, to water depth, h, and water surface elevation</a:t>
            </a:r>
          </a:p>
          <a:p>
            <a:pPr marL="0" indent="0">
              <a:buFont typeface="Arial"/>
              <a:buNone/>
            </a:pPr>
            <a:r>
              <a:rPr dirty="0" smtClean="0">
                <a:solidFill>
                  <a:prstClr val="black"/>
                </a:solidFill>
              </a:rPr>
              <a:t>(2) Use the </a:t>
            </a:r>
            <a:r>
              <a:rPr dirty="0" smtClean="0">
                <a:solidFill>
                  <a:srgbClr val="0070C0"/>
                </a:solidFill>
              </a:rPr>
              <a:t>SPRNT model</a:t>
            </a:r>
            <a:r>
              <a:rPr dirty="0" smtClean="0">
                <a:solidFill>
                  <a:prstClr val="black"/>
                </a:solidFill>
              </a:rPr>
              <a:t> to compute both flow and depth</a:t>
            </a:r>
          </a:p>
          <a:p>
            <a:endParaRPr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817010" y="4763792"/>
            <a:ext cx="31531" cy="135323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848541" y="6117021"/>
            <a:ext cx="1962950" cy="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6854847" y="4815444"/>
            <a:ext cx="1665698" cy="1301577"/>
          </a:xfrm>
          <a:custGeom>
            <a:avLst/>
            <a:gdLst>
              <a:gd name="connsiteX0" fmla="*/ 0 w 1665698"/>
              <a:gd name="connsiteY0" fmla="*/ 1301577 h 1301577"/>
              <a:gd name="connsiteX1" fmla="*/ 88287 w 1665698"/>
              <a:gd name="connsiteY1" fmla="*/ 1068247 h 1301577"/>
              <a:gd name="connsiteX2" fmla="*/ 283779 w 1665698"/>
              <a:gd name="connsiteY2" fmla="*/ 790774 h 1301577"/>
              <a:gd name="connsiteX3" fmla="*/ 756745 w 1665698"/>
              <a:gd name="connsiteY3" fmla="*/ 349339 h 1301577"/>
              <a:gd name="connsiteX4" fmla="*/ 1172954 w 1665698"/>
              <a:gd name="connsiteY4" fmla="*/ 109704 h 1301577"/>
              <a:gd name="connsiteX5" fmla="*/ 1665698 w 1665698"/>
              <a:gd name="connsiteY5" fmla="*/ 0 h 130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5698" h="1301577">
                <a:moveTo>
                  <a:pt x="0" y="1301577"/>
                </a:moveTo>
                <a:cubicBezTo>
                  <a:pt x="20495" y="1227479"/>
                  <a:pt x="40991" y="1153381"/>
                  <a:pt x="88287" y="1068247"/>
                </a:cubicBezTo>
                <a:cubicBezTo>
                  <a:pt x="135583" y="983113"/>
                  <a:pt x="172369" y="910592"/>
                  <a:pt x="283779" y="790774"/>
                </a:cubicBezTo>
                <a:cubicBezTo>
                  <a:pt x="395189" y="670956"/>
                  <a:pt x="608549" y="462851"/>
                  <a:pt x="756745" y="349339"/>
                </a:cubicBezTo>
                <a:cubicBezTo>
                  <a:pt x="904941" y="235827"/>
                  <a:pt x="1021462" y="167927"/>
                  <a:pt x="1172954" y="109704"/>
                </a:cubicBezTo>
                <a:cubicBezTo>
                  <a:pt x="1324446" y="51481"/>
                  <a:pt x="1495072" y="25740"/>
                  <a:pt x="1665698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6064" y="575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Forecast, Q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17010" y="476379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62346" y="4905113"/>
            <a:ext cx="3182687" cy="1144247"/>
            <a:chOff x="3262346" y="4763792"/>
            <a:chExt cx="3182687" cy="1144247"/>
          </a:xfrm>
        </p:grpSpPr>
        <p:sp>
          <p:nvSpPr>
            <p:cNvPr id="21" name="Freeform 20"/>
            <p:cNvSpPr/>
            <p:nvPr/>
          </p:nvSpPr>
          <p:spPr>
            <a:xfrm>
              <a:off x="4664592" y="5133124"/>
              <a:ext cx="1340603" cy="774915"/>
            </a:xfrm>
            <a:custGeom>
              <a:avLst/>
              <a:gdLst>
                <a:gd name="connsiteX0" fmla="*/ 0 w 1340603"/>
                <a:gd name="connsiteY0" fmla="*/ 23247 h 774915"/>
                <a:gd name="connsiteX1" fmla="*/ 263471 w 1340603"/>
                <a:gd name="connsiteY1" fmla="*/ 457200 h 774915"/>
                <a:gd name="connsiteX2" fmla="*/ 449451 w 1340603"/>
                <a:gd name="connsiteY2" fmla="*/ 728420 h 774915"/>
                <a:gd name="connsiteX3" fmla="*/ 627681 w 1340603"/>
                <a:gd name="connsiteY3" fmla="*/ 774915 h 774915"/>
                <a:gd name="connsiteX4" fmla="*/ 914400 w 1340603"/>
                <a:gd name="connsiteY4" fmla="*/ 565688 h 774915"/>
                <a:gd name="connsiteX5" fmla="*/ 1123627 w 1340603"/>
                <a:gd name="connsiteY5" fmla="*/ 286719 h 774915"/>
                <a:gd name="connsiteX6" fmla="*/ 1301857 w 1340603"/>
                <a:gd name="connsiteY6" fmla="*/ 38746 h 774915"/>
                <a:gd name="connsiteX7" fmla="*/ 1340603 w 1340603"/>
                <a:gd name="connsiteY7" fmla="*/ 0 h 774915"/>
                <a:gd name="connsiteX8" fmla="*/ 0 w 1340603"/>
                <a:gd name="connsiteY8" fmla="*/ 23247 h 77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03" h="774915">
                  <a:moveTo>
                    <a:pt x="0" y="23247"/>
                  </a:moveTo>
                  <a:lnTo>
                    <a:pt x="263471" y="457200"/>
                  </a:lnTo>
                  <a:lnTo>
                    <a:pt x="449451" y="728420"/>
                  </a:lnTo>
                  <a:lnTo>
                    <a:pt x="627681" y="774915"/>
                  </a:lnTo>
                  <a:lnTo>
                    <a:pt x="914400" y="565688"/>
                  </a:lnTo>
                  <a:lnTo>
                    <a:pt x="1123627" y="286719"/>
                  </a:lnTo>
                  <a:lnTo>
                    <a:pt x="1301857" y="38746"/>
                  </a:lnTo>
                  <a:lnTo>
                    <a:pt x="1340603" y="0"/>
                  </a:lnTo>
                  <a:lnTo>
                    <a:pt x="0" y="2324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99289" y="526030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3892815" y="5887145"/>
              <a:ext cx="844952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892815" y="5160020"/>
              <a:ext cx="844952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245843" y="5160020"/>
              <a:ext cx="5788" cy="727125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55276" y="53145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62346" y="5301802"/>
              <a:ext cx="839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Depth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137813" y="4763792"/>
              <a:ext cx="2307220" cy="1134516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flipH="1" flipV="1">
            <a:off x="7493000" y="5276851"/>
            <a:ext cx="19050" cy="81914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6841416" y="5274445"/>
            <a:ext cx="604712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30016" y="50536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Rating Curve</a:t>
            </a:r>
          </a:p>
        </p:txBody>
      </p:sp>
    </p:spTree>
    <p:extLst>
      <p:ext uri="{BB962C8B-B14F-4D97-AF65-F5344CB8AC3E}">
        <p14:creationId xmlns:p14="http://schemas.microsoft.com/office/powerpoint/2010/main" val="1233928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484632"/>
          </a:xfrm>
        </p:spPr>
        <p:txBody>
          <a:bodyPr/>
          <a:lstStyle/>
          <a:p>
            <a:r>
              <a:rPr lang="en-US" dirty="0" smtClean="0"/>
              <a:t>Elevation-Indexed </a:t>
            </a:r>
            <a:r>
              <a:rPr lang="en-US" dirty="0" smtClean="0">
                <a:solidFill>
                  <a:srgbClr val="FF0000"/>
                </a:solidFill>
              </a:rPr>
              <a:t>Flood Response Mapping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87" y="1043557"/>
            <a:ext cx="4441306" cy="19662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8" y="1766813"/>
            <a:ext cx="3747810" cy="196629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62007" y="3816407"/>
            <a:ext cx="2326152" cy="2228821"/>
            <a:chOff x="3820511" y="3878317"/>
            <a:chExt cx="2995448" cy="2743200"/>
          </a:xfrm>
        </p:grpSpPr>
        <p:sp>
          <p:nvSpPr>
            <p:cNvPr id="34" name="Chord 33"/>
            <p:cNvSpPr/>
            <p:nvPr/>
          </p:nvSpPr>
          <p:spPr bwMode="auto">
            <a:xfrm>
              <a:off x="3820511" y="3878317"/>
              <a:ext cx="2995448" cy="2743200"/>
            </a:xfrm>
            <a:prstGeom prst="chord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Chord 32"/>
            <p:cNvSpPr/>
            <p:nvPr/>
          </p:nvSpPr>
          <p:spPr bwMode="auto">
            <a:xfrm>
              <a:off x="4261287" y="4188669"/>
              <a:ext cx="2365484" cy="1938862"/>
            </a:xfrm>
            <a:prstGeom prst="chor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5829" y="4856217"/>
            <a:ext cx="1309262" cy="6010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Coastal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053" y="30333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Riverine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097117" y="4221499"/>
            <a:ext cx="1011684" cy="436885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574" y="3941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i="1" dirty="0">
                <a:solidFill>
                  <a:srgbClr val="5EB4E6">
                    <a:lumMod val="75000"/>
                  </a:srgbClr>
                </a:solidFill>
              </a:rPr>
              <a:t>Treat these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i="1" dirty="0">
                <a:solidFill>
                  <a:srgbClr val="5EB4E6">
                    <a:lumMod val="75000"/>
                  </a:srgbClr>
                </a:solidFill>
              </a:rPr>
              <a:t>in a common way</a:t>
            </a:r>
          </a:p>
        </p:txBody>
      </p:sp>
      <p:sp>
        <p:nvSpPr>
          <p:cNvPr id="41" name="Right Arrow 40"/>
          <p:cNvSpPr/>
          <p:nvPr/>
        </p:nvSpPr>
        <p:spPr bwMode="auto">
          <a:xfrm rot="22860000">
            <a:off x="5186204" y="4673191"/>
            <a:ext cx="754481" cy="429288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1140000">
            <a:off x="5155574" y="3676408"/>
            <a:ext cx="815743" cy="423846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93840" y="35458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4365" y="34905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Elevation-indexed 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inundation </a:t>
            </a:r>
            <a:r>
              <a:rPr lang="en-US" sz="1600" b="1" dirty="0">
                <a:solidFill>
                  <a:srgbClr val="FF0000"/>
                </a:solidFill>
              </a:rPr>
              <a:t>mapping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10865" y="47662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Flood water surface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0000"/>
                </a:solidFill>
              </a:rPr>
              <a:t>modeling and forecasting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5829" y="1165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Take blue line network, raise it and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flood it out, continue for increments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of elevation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4400" y="57971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Inundation map library for each </a:t>
            </a:r>
            <a:r>
              <a:rPr lang="en-US" sz="1600" b="1" dirty="0" err="1">
                <a:solidFill>
                  <a:srgbClr val="5EB4E6">
                    <a:lumMod val="75000"/>
                  </a:srgbClr>
                </a:solidFill>
              </a:rPr>
              <a:t>NHDPlus</a:t>
            </a: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 Reach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for coastal and riverine reaches</a:t>
            </a:r>
          </a:p>
        </p:txBody>
      </p:sp>
    </p:spTree>
    <p:extLst>
      <p:ext uri="{BB962C8B-B14F-4D97-AF65-F5344CB8AC3E}">
        <p14:creationId xmlns:p14="http://schemas.microsoft.com/office/powerpoint/2010/main" val="1796288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NHD and NED to Define River Channel Geometry and Flood Extent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4600"/>
            <a:ext cx="3809999" cy="2362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8313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1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6" y="993568"/>
            <a:ext cx="7015499" cy="423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88" y="58769"/>
            <a:ext cx="8229600" cy="8911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based collaboration environment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3488" y="5297269"/>
            <a:ext cx="8640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Being developed by partnership between USU, RENCI, BYU, UNC, UVA, CUAHSI, Tufts, Texas, Purdue, </a:t>
            </a:r>
            <a:r>
              <a:rPr lang="en-US" dirty="0" err="1" smtClean="0">
                <a:solidFill>
                  <a:prstClr val="black"/>
                </a:solidFill>
              </a:rPr>
              <a:t>Caktus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1" y="5943600"/>
            <a:ext cx="3749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320485" y="5943600"/>
            <a:ext cx="2719784" cy="861774"/>
            <a:chOff x="6320485" y="5943600"/>
            <a:chExt cx="2719784" cy="861774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320485" y="5943600"/>
              <a:ext cx="2719784" cy="8382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6" name="Picture 11" descr="nsf4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0813" y="6001334"/>
              <a:ext cx="803093" cy="7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447800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600" dirty="0" smtClean="0">
                  <a:solidFill>
                    <a:prstClr val="black"/>
                  </a:solidFill>
                </a:rPr>
                <a:t>OCI-1148453 </a:t>
              </a:r>
            </a:p>
            <a:p>
              <a:pPr defTabSz="4389438"/>
              <a:r>
                <a:rPr lang="en-US" sz="1600" dirty="0" smtClean="0">
                  <a:solidFill>
                    <a:prstClr val="black"/>
                  </a:solidFill>
                </a:rPr>
                <a:t>OCI-1148090</a:t>
              </a:r>
            </a:p>
            <a:p>
              <a:pPr defTabSz="4389438"/>
              <a:r>
                <a:rPr lang="en-US" sz="1600" dirty="0" smtClean="0">
                  <a:solidFill>
                    <a:prstClr val="black"/>
                  </a:solidFill>
                </a:rPr>
                <a:t>2012-2017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6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 its heart, HydroShare is a system for sharing </a:t>
            </a:r>
            <a:r>
              <a:rPr lang="en-US" dirty="0" smtClean="0">
                <a:solidFill>
                  <a:srgbClr val="FF0000"/>
                </a:solidFill>
              </a:rPr>
              <a:t>Resources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Collaborating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Files and sets of files structured to represent a hydrologic process, model, or element in the hydrologic environment</a:t>
            </a:r>
          </a:p>
          <a:p>
            <a:r>
              <a:rPr lang="en-US" dirty="0" smtClean="0"/>
              <a:t>Standard data models enhance interoperability and support functionality “hydro value added”</a:t>
            </a:r>
          </a:p>
          <a:p>
            <a:r>
              <a:rPr lang="en-US" dirty="0" smtClean="0"/>
              <a:t>Tools that act on resources to visualize, modify and create new resources</a:t>
            </a:r>
          </a:p>
          <a:p>
            <a:pPr lvl="1"/>
            <a:r>
              <a:rPr lang="en-US" dirty="0" smtClean="0"/>
              <a:t>Encode standard/best practices</a:t>
            </a:r>
          </a:p>
          <a:p>
            <a:r>
              <a:rPr lang="en-US" dirty="0" smtClean="0"/>
              <a:t>Access control and sharing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691</Words>
  <Application>Microsoft Office PowerPoint</Application>
  <PresentationFormat>On-screen Show (4:3)</PresentationFormat>
  <Paragraphs>177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 Math</vt:lpstr>
      <vt:lpstr>Lucida Grande</vt:lpstr>
      <vt:lpstr>Times New Roman</vt:lpstr>
      <vt:lpstr>Wingdings</vt:lpstr>
      <vt:lpstr>Optional_Corporate_PPT_Template-Arial</vt:lpstr>
      <vt:lpstr>Office Theme</vt:lpstr>
      <vt:lpstr>Worksheet</vt:lpstr>
      <vt:lpstr>Current and NFIE Forecast Systems</vt:lpstr>
      <vt:lpstr>Real-Time Flood Inundation Mapping (NWS/AHPS)</vt:lpstr>
      <vt:lpstr>Flood Extent Map for each 1 ft of geodetic elevation</vt:lpstr>
      <vt:lpstr>Reach Hydraulic Parameters</vt:lpstr>
      <vt:lpstr>Real-Time Water Surface Elevation: Two Methods</vt:lpstr>
      <vt:lpstr>Elevation-Indexed Flood Response Mapping</vt:lpstr>
      <vt:lpstr>Combining NHD and NED to Define River Channel Geometry and Flood Extent</vt:lpstr>
      <vt:lpstr>Web based collaboration environment</vt:lpstr>
      <vt:lpstr>At its heart, HydroShare is a system for sharing Resources and Collaborating</vt:lpstr>
      <vt:lpstr>Types of data to support as resources</vt:lpstr>
      <vt:lpstr>NFIE-GEO</vt:lpstr>
      <vt:lpstr>NFIE-GEO Region</vt:lpstr>
      <vt:lpstr>River Hydraulic Properties</vt:lpstr>
      <vt:lpstr>PowerPoint Presentation</vt:lpstr>
      <vt:lpstr>DEM Based Flood Plain Mapping</vt:lpstr>
      <vt:lpstr>Example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and NFIE Forecast Systems</dc:title>
  <dc:creator>Maidment</dc:creator>
  <cp:lastModifiedBy>David Tarboton</cp:lastModifiedBy>
  <cp:revision>12</cp:revision>
  <dcterms:created xsi:type="dcterms:W3CDTF">2015-10-29T12:07:30Z</dcterms:created>
  <dcterms:modified xsi:type="dcterms:W3CDTF">2015-10-29T19:30:09Z</dcterms:modified>
</cp:coreProperties>
</file>