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  <p:sldMasterId id="2147483724" r:id="rId6"/>
    <p:sldMasterId id="2147483737" r:id="rId7"/>
    <p:sldMasterId id="2147483750" r:id="rId8"/>
    <p:sldMasterId id="2147483762" r:id="rId9"/>
    <p:sldMasterId id="2147483775" r:id="rId10"/>
    <p:sldMasterId id="2147483788" r:id="rId11"/>
    <p:sldMasterId id="2147483801" r:id="rId12"/>
    <p:sldMasterId id="2147483814" r:id="rId13"/>
    <p:sldMasterId id="2147483827" r:id="rId14"/>
    <p:sldMasterId id="2147483840" r:id="rId15"/>
  </p:sldMasterIdLst>
  <p:notesMasterIdLst>
    <p:notesMasterId r:id="rId52"/>
  </p:notesMasterIdLst>
  <p:sldIdLst>
    <p:sldId id="256" r:id="rId16"/>
    <p:sldId id="261" r:id="rId17"/>
    <p:sldId id="262" r:id="rId18"/>
    <p:sldId id="263" r:id="rId19"/>
    <p:sldId id="264" r:id="rId20"/>
    <p:sldId id="265" r:id="rId21"/>
    <p:sldId id="268" r:id="rId22"/>
    <p:sldId id="266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4" r:id="rId38"/>
    <p:sldId id="283" r:id="rId39"/>
    <p:sldId id="285" r:id="rId40"/>
    <p:sldId id="286" r:id="rId41"/>
    <p:sldId id="297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2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0CE1E-88DC-4A69-A758-631CF3F43F0C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D7AF-1D90-4D98-9CF2-27AD6661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0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FC318-457F-4966-8C7E-F5312B97D9BE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Elevations are filled to that of the pools pour point</a:t>
            </a:r>
          </a:p>
        </p:txBody>
      </p:sp>
    </p:spTree>
    <p:extLst>
      <p:ext uri="{BB962C8B-B14F-4D97-AF65-F5344CB8AC3E}">
        <p14:creationId xmlns:p14="http://schemas.microsoft.com/office/powerpoint/2010/main" val="362809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2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571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522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156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727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919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901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652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231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533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0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37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333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59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604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330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878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377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302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007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7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4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65C-C412-4BCA-83B9-FEFAB5D98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073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753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223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556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145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76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622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599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135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787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6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B358-D620-4EE0-B129-E48D3BD5B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194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418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65C-C412-4BCA-83B9-FEFAB5D98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558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B358-D620-4EE0-B129-E48D3BD5B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0952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F952-F39C-4139-A911-D22DE600E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006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ADE1-DFC7-4A1E-AF2F-067F0535B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01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751B-DDD2-46B7-B18E-6751057A6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579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6F8E-E632-4621-B97E-78A83D88B5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415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E2E9-A71E-427F-AB09-3152A2423E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27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BEC6-EDD0-4030-B051-E0C1B39CB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136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2179-011A-4028-A666-623A656E4F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F952-F39C-4139-A911-D22DE600E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9912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FC38-639D-4BA4-B4C0-9D2F094FD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116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6DEF-42E8-423C-B048-2B7B9D22C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935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CF88-70FA-41BF-BD96-0FFB8F23A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426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hidden">
          <a:xfrm>
            <a:off x="0" y="0"/>
            <a:ext cx="9144000" cy="5257800"/>
          </a:xfrm>
          <a:prstGeom prst="rect">
            <a:avLst/>
          </a:prstGeom>
          <a:gradFill rotWithShape="0">
            <a:gsLst>
              <a:gs pos="0">
                <a:srgbClr val="004575"/>
              </a:gs>
              <a:gs pos="100000">
                <a:srgbClr val="007AC2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28800"/>
            <a:ext cx="6400800" cy="1271016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6120"/>
            <a:ext cx="64008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1142194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12"/>
            <a:ext cx="7315200" cy="484631"/>
          </a:xfrm>
        </p:spPr>
        <p:txBody>
          <a:bodyPr anchor="t"/>
          <a:lstStyle>
            <a:lvl1pPr>
              <a:defRPr lang="en-US" sz="300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2421"/>
            <a:ext cx="5486400" cy="228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021000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5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lang="en-US" sz="7200" b="1" i="0" kern="1200" baseline="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8498503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5486400" cy="2057400"/>
          </a:xfrm>
        </p:spPr>
        <p:txBody>
          <a:bodyPr anchor="t"/>
          <a:lstStyle>
            <a:lvl1pPr marL="169863" indent="-169863">
              <a:lnSpc>
                <a:spcPts val="3700"/>
              </a:lnSpc>
              <a:spcAft>
                <a:spcPts val="300"/>
              </a:spcAft>
              <a:defRPr sz="300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070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lang="en-US" sz="2600" b="0" i="0" kern="1200" baseline="0" dirty="0">
                <a:solidFill>
                  <a:srgbClr val="007AC2"/>
                </a:solidFill>
                <a:latin typeface="+mn-lt"/>
                <a:ea typeface="+mn-ea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679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6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36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6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5"/>
          <a:stretch/>
        </p:blipFill>
        <p:spPr>
          <a:xfrm>
            <a:off x="0" y="2947261"/>
            <a:ext cx="9144000" cy="39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168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ADE1-DFC7-4A1E-AF2F-067F0535B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454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67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662506"/>
              </a:gs>
              <a:gs pos="100000">
                <a:srgbClr val="C35327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232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4" y="687388"/>
            <a:ext cx="7313612" cy="365760"/>
          </a:xfr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814" y="1078992"/>
            <a:ext cx="7313612" cy="342900"/>
          </a:xfrm>
        </p:spPr>
        <p:txBody>
          <a:bodyPr lIns="0" tIns="0" rIns="0" bIns="0"/>
          <a:lstStyle>
            <a:lvl1pPr marL="0" indent="0">
              <a:buFontTx/>
              <a:buNone/>
              <a:defRPr lang="en-US" sz="16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1225" y="5716588"/>
            <a:ext cx="7315200" cy="457200"/>
          </a:xfrm>
        </p:spPr>
        <p:txBody>
          <a:bodyPr anchor="b"/>
          <a:lstStyle>
            <a:lvl1pPr algn="r">
              <a:buFontTx/>
              <a:buNone/>
              <a:defRPr sz="1300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tagline</a:t>
            </a:r>
          </a:p>
        </p:txBody>
      </p:sp>
    </p:spTree>
    <p:extLst>
      <p:ext uri="{BB962C8B-B14F-4D97-AF65-F5344CB8AC3E}">
        <p14:creationId xmlns:p14="http://schemas.microsoft.com/office/powerpoint/2010/main" val="1919507172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B497F040-B850-EF4D-8141-826F90229F8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759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B497F040-B850-EF4D-8141-826F90229F8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784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6895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9206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500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4141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6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751B-DDD2-46B7-B18E-6751057A6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7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9082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877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6462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95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9820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547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4920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9885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879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36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6F8E-E632-4621-B97E-78A83D88B5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03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665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81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099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853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004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4804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939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0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E2E9-A71E-427F-AB09-3152A2423E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9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BEC6-EDD0-4030-B051-E0C1B39CB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0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43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2179-011A-4028-A666-623A656E4F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99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FC38-639D-4BA4-B4C0-9D2F094FD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5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6DEF-42E8-423C-B048-2B7B9D22C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33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CF88-70FA-41BF-BD96-0FFB8F23A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33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65C-C412-4BCA-83B9-FEFAB5D98C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23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B358-D620-4EE0-B129-E48D3BD5B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51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F952-F39C-4139-A911-D22DE600EF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9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ADE1-DFC7-4A1E-AF2F-067F0535B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61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751B-DDD2-46B7-B18E-6751057A6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2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6F8E-E632-4621-B97E-78A83D88B5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94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E2E9-A71E-427F-AB09-3152A2423E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81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BEC6-EDD0-4030-B051-E0C1B39CB7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91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2179-011A-4028-A666-623A656E4F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32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FC38-639D-4BA4-B4C0-9D2F094FD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93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6DEF-42E8-423C-B048-2B7B9D22CD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87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CF88-70FA-41BF-BD96-0FFB8F23AD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69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22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14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38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7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42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43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55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27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57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91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87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15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7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0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4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6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0574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08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17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45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341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95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76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2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50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732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559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376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487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90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131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432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860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540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97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641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44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85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23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742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611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57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FE3-22F5-42C1-965D-0B55DF3D54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258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61F0F-E411-4828-81FE-AF94EFE8D7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978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35F8-D999-4277-875B-4E5751877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3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77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367F0-5983-47D3-8B76-EF2390FA5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07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5C82-7A5A-4BC8-9558-FD2E7D3CD4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517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807-1D52-45FB-BA70-EDF261C456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173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BBFF2-ECAF-4EAF-8721-5DE1F6BE56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7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98EA-5548-41F0-83E4-658F2A54E2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68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30FB-A0C0-411C-B4F5-BCF995D32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21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C97E1-CAD9-4056-B666-BB4E122F9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898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3ED87-2A24-46D6-A8BF-C3A3A08E85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491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2FAE-FB22-4867-A8B3-61B2339A8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684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66023-76F9-4EE0-BAB4-4F85AD6B2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9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462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5ED47-6D84-43DD-B348-7E233D4EB4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484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75D6F-31BA-4640-9B51-60915C207D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837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443E-7B71-4B70-A8C3-4D44D53669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99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336D-72F1-4590-B255-200F54B78C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120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1A7FD-CED9-43B4-B472-F022684E26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872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85A58-3EC3-4055-B7C7-C23D997703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521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7F4A0-6E72-4AD7-9D7C-F2C485357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443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F2BF-1A2F-43F4-869D-3E0B720E72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695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AD17-119F-4686-867B-2ADE37D3F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63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7B7D-0B55-4087-90CB-19FDBBCA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4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C068-42FB-42A7-A4BD-643EDD4DBF84}" type="datetimeFigureOut">
              <a:rPr lang="en-US" smtClean="0"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55138-8B78-4E19-BCF8-51CB7A2E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5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3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4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D9B077-8BD9-4021-8E13-15776B02510A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4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12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2421"/>
            <a:ext cx="5486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167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73736" marR="0" indent="-173736" algn="l" defTabSz="457200" rtl="0" eaLnBrk="1" fontAlgn="auto" latinLnBrk="0" hangingPunct="1">
        <a:lnSpc>
          <a:spcPct val="100000"/>
        </a:lnSpc>
        <a:spcBef>
          <a:spcPts val="300"/>
        </a:spcBef>
        <a:spcAft>
          <a:spcPts val="1200"/>
        </a:spcAft>
        <a:buClrTx/>
        <a:buSzPct val="80000"/>
        <a:buFont typeface="Arial"/>
        <a:buChar char="•"/>
        <a:tabLst/>
        <a:defRPr lang="en-US" sz="260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73038" indent="-173038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401638" indent="-173038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742950" indent="-173038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108267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6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DEA3-8B11-4112-A829-0468C0123C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A84B-74E8-4B65-B673-3ABBAEB310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6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D9B077-8BD9-4021-8E13-15776B02510A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D9B077-8BD9-4021-8E13-15776B02510A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62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6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8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0F891E-84B2-4A67-9C70-C71BE6C2E47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6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71E06-700D-4EB0-9BB2-BA5EC4E7B0E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6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0.emf"/><Relationship Id="rId4" Type="http://schemas.openxmlformats.org/officeDocument/2006/relationships/slide" Target="slide23.xml"/><Relationship Id="rId9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22.w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7" Type="http://schemas.openxmlformats.org/officeDocument/2006/relationships/image" Target="../media/image56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60.png"/><Relationship Id="rId18" Type="http://schemas.openxmlformats.org/officeDocument/2006/relationships/image" Target="../media/image68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550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66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wmf"/><Relationship Id="rId11" Type="http://schemas.openxmlformats.org/officeDocument/2006/relationships/image" Target="../media/image540.pn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65.png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GISWR 2015 </a:t>
            </a:r>
            <a:br>
              <a:rPr lang="en-US" dirty="0" smtClean="0"/>
            </a:br>
            <a:r>
              <a:rPr lang="en-US" dirty="0" smtClean="0"/>
              <a:t>Midterm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757488" y="4854575"/>
          <a:ext cx="62865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6286410" imgH="1876515" progId="Excel.Sheet.8">
                  <p:embed/>
                </p:oleObj>
              </mc:Choice>
              <mc:Fallback>
                <p:oleObj name="Worksheet" r:id="rId3" imgW="6286410" imgH="187651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854575"/>
                        <a:ext cx="6286500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65100" y="3417888"/>
          <a:ext cx="3830638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5" imgW="3676590" imgH="1914525" progId="Excel.Sheet.8">
                  <p:embed/>
                </p:oleObj>
              </mc:Choice>
              <mc:Fallback>
                <p:oleObj name="Worksheet" r:id="rId5" imgW="3676590" imgH="19145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3417888"/>
                        <a:ext cx="3830638" cy="1914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8229600" cy="1143000"/>
          </a:xfrm>
        </p:spPr>
        <p:txBody>
          <a:bodyPr/>
          <a:lstStyle/>
          <a:p>
            <a:r>
              <a:rPr lang="en-US" smtClean="0"/>
              <a:t>Runoff Coefficients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977900"/>
            <a:ext cx="30480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Interpolated </a:t>
            </a:r>
            <a:r>
              <a:rPr lang="en-US" dirty="0" err="1">
                <a:solidFill>
                  <a:srgbClr val="000000"/>
                </a:solidFill>
              </a:rPr>
              <a:t>precip</a:t>
            </a:r>
            <a:r>
              <a:rPr lang="en-US" dirty="0">
                <a:solidFill>
                  <a:srgbClr val="000000"/>
                </a:solidFill>
              </a:rPr>
              <a:t> for each </a:t>
            </a:r>
            <a:r>
              <a:rPr lang="en-US" dirty="0" err="1">
                <a:solidFill>
                  <a:srgbClr val="000000"/>
                </a:solidFill>
              </a:rPr>
              <a:t>subwatershed</a:t>
            </a:r>
            <a:endParaRPr lang="en-US" dirty="0">
              <a:solidFill>
                <a:srgbClr val="000000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Convert to volume, P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Sum over upstream </a:t>
            </a:r>
            <a:r>
              <a:rPr lang="en-US" dirty="0" err="1" smtClean="0">
                <a:solidFill>
                  <a:srgbClr val="000000"/>
                </a:solidFill>
              </a:rPr>
              <a:t>subwatersheds</a:t>
            </a:r>
            <a:r>
              <a:rPr lang="en-US" dirty="0" smtClean="0">
                <a:solidFill>
                  <a:srgbClr val="000000"/>
                </a:solidFill>
              </a:rPr>
              <a:t> in Excel</a:t>
            </a:r>
            <a:endParaRPr lang="en-US" dirty="0">
              <a:solidFill>
                <a:srgbClr val="000000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Runoff volume, Q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Ratio of Q/P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0" y="3187700"/>
          <a:ext cx="3492500" cy="884239"/>
        </p:xfrm>
        <a:graphic>
          <a:graphicData uri="http://schemas.openxmlformats.org/drawingml/2006/table">
            <a:tbl>
              <a:tblPr/>
              <a:tblGrid>
                <a:gridCol w="2120651"/>
                <a:gridCol w="1371849"/>
              </a:tblGrid>
              <a:tr h="2439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Watershed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HydroID's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Plum Ck at Lockhart, TX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330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Blanco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Rv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nr Kyle, TX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331, 332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San Marcos Rv at Luling, TX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331,332,333,336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92" marR="68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7" name="Oval 8"/>
          <p:cNvSpPr>
            <a:spLocks noChangeArrowheads="1"/>
          </p:cNvSpPr>
          <p:nvPr/>
        </p:nvSpPr>
        <p:spPr bwMode="auto">
          <a:xfrm>
            <a:off x="3086100" y="4406900"/>
            <a:ext cx="914400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48" name="Oval 9"/>
          <p:cNvSpPr>
            <a:spLocks noChangeArrowheads="1"/>
          </p:cNvSpPr>
          <p:nvPr/>
        </p:nvSpPr>
        <p:spPr bwMode="auto">
          <a:xfrm>
            <a:off x="7251700" y="6064250"/>
            <a:ext cx="927100" cy="2413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049" name="Elbow Connector 10"/>
          <p:cNvCxnSpPr>
            <a:cxnSpLocks noChangeShapeType="1"/>
            <a:stCxn id="1048" idx="1"/>
            <a:endCxn id="1050" idx="6"/>
          </p:cNvCxnSpPr>
          <p:nvPr/>
        </p:nvCxnSpPr>
        <p:spPr bwMode="auto">
          <a:xfrm rot="16200000" flipV="1">
            <a:off x="5010150" y="3721100"/>
            <a:ext cx="1368425" cy="3387725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0" name="Oval 15"/>
          <p:cNvSpPr>
            <a:spLocks noChangeArrowheads="1"/>
          </p:cNvSpPr>
          <p:nvPr/>
        </p:nvSpPr>
        <p:spPr bwMode="auto">
          <a:xfrm>
            <a:off x="3086100" y="4635500"/>
            <a:ext cx="914400" cy="1905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51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050"/>
            <a:ext cx="6199188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2" name="Oval 8"/>
          <p:cNvSpPr>
            <a:spLocks noChangeArrowheads="1"/>
          </p:cNvSpPr>
          <p:nvPr/>
        </p:nvSpPr>
        <p:spPr bwMode="auto">
          <a:xfrm>
            <a:off x="3276600" y="1498600"/>
            <a:ext cx="342900" cy="2540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53" name="Oval 8"/>
          <p:cNvSpPr>
            <a:spLocks noChangeArrowheads="1"/>
          </p:cNvSpPr>
          <p:nvPr/>
        </p:nvSpPr>
        <p:spPr bwMode="auto">
          <a:xfrm>
            <a:off x="7581900" y="3619500"/>
            <a:ext cx="800100" cy="254000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054" name="Shape 14"/>
          <p:cNvCxnSpPr>
            <a:cxnSpLocks noChangeShapeType="1"/>
            <a:stCxn id="1052" idx="5"/>
            <a:endCxn id="1053" idx="1"/>
          </p:cNvCxnSpPr>
          <p:nvPr/>
        </p:nvCxnSpPr>
        <p:spPr bwMode="auto">
          <a:xfrm rot="16200000" flipH="1">
            <a:off x="4664075" y="620713"/>
            <a:ext cx="1939925" cy="4130675"/>
          </a:xfrm>
          <a:prstGeom prst="bentConnector3">
            <a:avLst>
              <a:gd name="adj1" fmla="val 68972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7009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18" y="405998"/>
            <a:ext cx="5702544" cy="63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6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3" name="Object 11">
            <a:hlinkHover r:id="rId4" action="ppaction://hlinksldjump"/>
          </p:cNvPr>
          <p:cNvGraphicFramePr>
            <a:graphicFrameLocks noChangeAspect="1"/>
          </p:cNvGraphicFramePr>
          <p:nvPr>
            <p:extLst/>
          </p:nvPr>
        </p:nvGraphicFramePr>
        <p:xfrm>
          <a:off x="4774489" y="1994042"/>
          <a:ext cx="4077224" cy="3295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6" imgW="2486112" imgH="2009711" progId="Excel.Sheet.8">
                  <p:embed/>
                </p:oleObj>
              </mc:Choice>
              <mc:Fallback>
                <p:oleObj name="Worksheet" r:id="rId6" imgW="2486112" imgH="200971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489" y="1994042"/>
                        <a:ext cx="4077224" cy="329592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306472" y="180651"/>
            <a:ext cx="4531057" cy="801482"/>
          </a:xfrm>
          <a:noFill/>
          <a:ln/>
        </p:spPr>
        <p:txBody>
          <a:bodyPr/>
          <a:lstStyle/>
          <a:p>
            <a:r>
              <a:rPr lang="en-US" sz="3600" dirty="0" smtClean="0"/>
              <a:t>Pit Filling </a:t>
            </a:r>
            <a:endParaRPr lang="en-US" sz="3600" dirty="0"/>
          </a:p>
        </p:txBody>
      </p:sp>
      <p:graphicFrame>
        <p:nvGraphicFramePr>
          <p:cNvPr id="6" name="Object 78"/>
          <p:cNvGraphicFramePr>
            <a:graphicFrameLocks noChangeAspect="1"/>
          </p:cNvGraphicFramePr>
          <p:nvPr>
            <p:extLst/>
          </p:nvPr>
        </p:nvGraphicFramePr>
        <p:xfrm>
          <a:off x="377114" y="1994041"/>
          <a:ext cx="4069787" cy="329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9" imgW="2486112" imgH="2009711" progId="Excel.Sheet.8">
                  <p:embed/>
                </p:oleObj>
              </mc:Choice>
              <mc:Fallback>
                <p:oleObj name="Worksheet" r:id="rId9" imgW="2486112" imgH="200971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14" y="1994041"/>
                        <a:ext cx="4069787" cy="329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84"/>
          <p:cNvSpPr>
            <a:spLocks noChangeShapeType="1"/>
          </p:cNvSpPr>
          <p:nvPr/>
        </p:nvSpPr>
        <p:spPr bwMode="auto">
          <a:xfrm flipH="1" flipV="1">
            <a:off x="1756413" y="4603554"/>
            <a:ext cx="286066" cy="993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6" name="Line 86"/>
          <p:cNvSpPr>
            <a:spLocks noChangeShapeType="1"/>
          </p:cNvSpPr>
          <p:nvPr/>
        </p:nvSpPr>
        <p:spPr bwMode="auto">
          <a:xfrm flipV="1">
            <a:off x="2403210" y="4939204"/>
            <a:ext cx="867040" cy="6579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1864772" y="5597126"/>
            <a:ext cx="56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Pits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Line 92"/>
          <p:cNvSpPr>
            <a:spLocks noChangeShapeType="1"/>
          </p:cNvSpPr>
          <p:nvPr/>
        </p:nvSpPr>
        <p:spPr bwMode="auto">
          <a:xfrm flipH="1" flipV="1">
            <a:off x="5909479" y="3026586"/>
            <a:ext cx="641445" cy="25419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Line 93"/>
          <p:cNvSpPr>
            <a:spLocks noChangeShapeType="1"/>
          </p:cNvSpPr>
          <p:nvPr/>
        </p:nvSpPr>
        <p:spPr bwMode="auto">
          <a:xfrm flipV="1">
            <a:off x="6960358" y="4603554"/>
            <a:ext cx="709684" cy="9649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Text Box 94"/>
          <p:cNvSpPr txBox="1">
            <a:spLocks noChangeArrowheads="1"/>
          </p:cNvSpPr>
          <p:nvPr/>
        </p:nvSpPr>
        <p:spPr bwMode="auto">
          <a:xfrm>
            <a:off x="6041680" y="5568500"/>
            <a:ext cx="13724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Pour Points</a:t>
            </a: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382137" y="754955"/>
            <a:ext cx="402609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200" dirty="0" smtClean="0">
                <a:solidFill>
                  <a:srgbClr val="000000"/>
                </a:solidFill>
              </a:rPr>
              <a:t>Original DEM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776975" y="2966741"/>
            <a:ext cx="1629035" cy="1648772"/>
          </a:xfrm>
          <a:custGeom>
            <a:avLst/>
            <a:gdLst>
              <a:gd name="connsiteX0" fmla="*/ 0 w 1637731"/>
              <a:gd name="connsiteY0" fmla="*/ 641444 h 1637731"/>
              <a:gd name="connsiteX1" fmla="*/ 436728 w 1637731"/>
              <a:gd name="connsiteY1" fmla="*/ 655092 h 1637731"/>
              <a:gd name="connsiteX2" fmla="*/ 450376 w 1637731"/>
              <a:gd name="connsiteY2" fmla="*/ 0 h 1637731"/>
              <a:gd name="connsiteX3" fmla="*/ 832513 w 1637731"/>
              <a:gd name="connsiteY3" fmla="*/ 13647 h 1637731"/>
              <a:gd name="connsiteX4" fmla="*/ 859809 w 1637731"/>
              <a:gd name="connsiteY4" fmla="*/ 968991 h 1637731"/>
              <a:gd name="connsiteX5" fmla="*/ 1637731 w 1637731"/>
              <a:gd name="connsiteY5" fmla="*/ 996286 h 1637731"/>
              <a:gd name="connsiteX6" fmla="*/ 1624083 w 1637731"/>
              <a:gd name="connsiteY6" fmla="*/ 1624083 h 1637731"/>
              <a:gd name="connsiteX7" fmla="*/ 13647 w 1637731"/>
              <a:gd name="connsiteY7" fmla="*/ 1637731 h 1637731"/>
              <a:gd name="connsiteX8" fmla="*/ 0 w 1637731"/>
              <a:gd name="connsiteY8" fmla="*/ 641444 h 1637731"/>
              <a:gd name="connsiteX0" fmla="*/ 0 w 1637731"/>
              <a:gd name="connsiteY0" fmla="*/ 635094 h 1631381"/>
              <a:gd name="connsiteX1" fmla="*/ 436728 w 1637731"/>
              <a:gd name="connsiteY1" fmla="*/ 648742 h 1631381"/>
              <a:gd name="connsiteX2" fmla="*/ 418626 w 1637731"/>
              <a:gd name="connsiteY2" fmla="*/ 0 h 1631381"/>
              <a:gd name="connsiteX3" fmla="*/ 832513 w 1637731"/>
              <a:gd name="connsiteY3" fmla="*/ 7297 h 1631381"/>
              <a:gd name="connsiteX4" fmla="*/ 859809 w 1637731"/>
              <a:gd name="connsiteY4" fmla="*/ 962641 h 1631381"/>
              <a:gd name="connsiteX5" fmla="*/ 1637731 w 1637731"/>
              <a:gd name="connsiteY5" fmla="*/ 989936 h 1631381"/>
              <a:gd name="connsiteX6" fmla="*/ 1624083 w 1637731"/>
              <a:gd name="connsiteY6" fmla="*/ 1617733 h 1631381"/>
              <a:gd name="connsiteX7" fmla="*/ 13647 w 1637731"/>
              <a:gd name="connsiteY7" fmla="*/ 1631381 h 1631381"/>
              <a:gd name="connsiteX8" fmla="*/ 0 w 1637731"/>
              <a:gd name="connsiteY8" fmla="*/ 635094 h 1631381"/>
              <a:gd name="connsiteX0" fmla="*/ 0 w 1637731"/>
              <a:gd name="connsiteY0" fmla="*/ 635094 h 1631381"/>
              <a:gd name="connsiteX1" fmla="*/ 430378 w 1637731"/>
              <a:gd name="connsiteY1" fmla="*/ 648742 h 1631381"/>
              <a:gd name="connsiteX2" fmla="*/ 418626 w 1637731"/>
              <a:gd name="connsiteY2" fmla="*/ 0 h 1631381"/>
              <a:gd name="connsiteX3" fmla="*/ 832513 w 1637731"/>
              <a:gd name="connsiteY3" fmla="*/ 7297 h 1631381"/>
              <a:gd name="connsiteX4" fmla="*/ 859809 w 1637731"/>
              <a:gd name="connsiteY4" fmla="*/ 962641 h 1631381"/>
              <a:gd name="connsiteX5" fmla="*/ 1637731 w 1637731"/>
              <a:gd name="connsiteY5" fmla="*/ 989936 h 1631381"/>
              <a:gd name="connsiteX6" fmla="*/ 1624083 w 1637731"/>
              <a:gd name="connsiteY6" fmla="*/ 1617733 h 1631381"/>
              <a:gd name="connsiteX7" fmla="*/ 13647 w 1637731"/>
              <a:gd name="connsiteY7" fmla="*/ 1631381 h 1631381"/>
              <a:gd name="connsiteX8" fmla="*/ 0 w 1637731"/>
              <a:gd name="connsiteY8" fmla="*/ 635094 h 1631381"/>
              <a:gd name="connsiteX0" fmla="*/ 0 w 1637731"/>
              <a:gd name="connsiteY0" fmla="*/ 635094 h 1631381"/>
              <a:gd name="connsiteX1" fmla="*/ 430378 w 1637731"/>
              <a:gd name="connsiteY1" fmla="*/ 648742 h 1631381"/>
              <a:gd name="connsiteX2" fmla="*/ 418626 w 1637731"/>
              <a:gd name="connsiteY2" fmla="*/ 0 h 1631381"/>
              <a:gd name="connsiteX3" fmla="*/ 832513 w 1637731"/>
              <a:gd name="connsiteY3" fmla="*/ 7297 h 1631381"/>
              <a:gd name="connsiteX4" fmla="*/ 847109 w 1637731"/>
              <a:gd name="connsiteY4" fmla="*/ 988041 h 1631381"/>
              <a:gd name="connsiteX5" fmla="*/ 1637731 w 1637731"/>
              <a:gd name="connsiteY5" fmla="*/ 989936 h 1631381"/>
              <a:gd name="connsiteX6" fmla="*/ 1624083 w 1637731"/>
              <a:gd name="connsiteY6" fmla="*/ 1617733 h 1631381"/>
              <a:gd name="connsiteX7" fmla="*/ 13647 w 1637731"/>
              <a:gd name="connsiteY7" fmla="*/ 1631381 h 1631381"/>
              <a:gd name="connsiteX8" fmla="*/ 0 w 1637731"/>
              <a:gd name="connsiteY8" fmla="*/ 635094 h 1631381"/>
              <a:gd name="connsiteX0" fmla="*/ 0 w 1637731"/>
              <a:gd name="connsiteY0" fmla="*/ 635094 h 1655833"/>
              <a:gd name="connsiteX1" fmla="*/ 430378 w 1637731"/>
              <a:gd name="connsiteY1" fmla="*/ 648742 h 1655833"/>
              <a:gd name="connsiteX2" fmla="*/ 418626 w 1637731"/>
              <a:gd name="connsiteY2" fmla="*/ 0 h 1655833"/>
              <a:gd name="connsiteX3" fmla="*/ 832513 w 1637731"/>
              <a:gd name="connsiteY3" fmla="*/ 7297 h 1655833"/>
              <a:gd name="connsiteX4" fmla="*/ 847109 w 1637731"/>
              <a:gd name="connsiteY4" fmla="*/ 988041 h 1655833"/>
              <a:gd name="connsiteX5" fmla="*/ 1637731 w 1637731"/>
              <a:gd name="connsiteY5" fmla="*/ 989936 h 1655833"/>
              <a:gd name="connsiteX6" fmla="*/ 1624083 w 1637731"/>
              <a:gd name="connsiteY6" fmla="*/ 1655833 h 1655833"/>
              <a:gd name="connsiteX7" fmla="*/ 13647 w 1637731"/>
              <a:gd name="connsiteY7" fmla="*/ 1631381 h 1655833"/>
              <a:gd name="connsiteX8" fmla="*/ 0 w 1637731"/>
              <a:gd name="connsiteY8" fmla="*/ 635094 h 1655833"/>
              <a:gd name="connsiteX0" fmla="*/ 0 w 1625031"/>
              <a:gd name="connsiteY0" fmla="*/ 654144 h 1655833"/>
              <a:gd name="connsiteX1" fmla="*/ 417678 w 1625031"/>
              <a:gd name="connsiteY1" fmla="*/ 648742 h 1655833"/>
              <a:gd name="connsiteX2" fmla="*/ 405926 w 1625031"/>
              <a:gd name="connsiteY2" fmla="*/ 0 h 1655833"/>
              <a:gd name="connsiteX3" fmla="*/ 819813 w 1625031"/>
              <a:gd name="connsiteY3" fmla="*/ 7297 h 1655833"/>
              <a:gd name="connsiteX4" fmla="*/ 834409 w 1625031"/>
              <a:gd name="connsiteY4" fmla="*/ 988041 h 1655833"/>
              <a:gd name="connsiteX5" fmla="*/ 1625031 w 1625031"/>
              <a:gd name="connsiteY5" fmla="*/ 989936 h 1655833"/>
              <a:gd name="connsiteX6" fmla="*/ 1611383 w 1625031"/>
              <a:gd name="connsiteY6" fmla="*/ 1655833 h 1655833"/>
              <a:gd name="connsiteX7" fmla="*/ 947 w 1625031"/>
              <a:gd name="connsiteY7" fmla="*/ 1631381 h 1655833"/>
              <a:gd name="connsiteX8" fmla="*/ 0 w 1625031"/>
              <a:gd name="connsiteY8" fmla="*/ 654144 h 1655833"/>
              <a:gd name="connsiteX0" fmla="*/ 0 w 1629035"/>
              <a:gd name="connsiteY0" fmla="*/ 654144 h 1648772"/>
              <a:gd name="connsiteX1" fmla="*/ 417678 w 1629035"/>
              <a:gd name="connsiteY1" fmla="*/ 648742 h 1648772"/>
              <a:gd name="connsiteX2" fmla="*/ 405926 w 1629035"/>
              <a:gd name="connsiteY2" fmla="*/ 0 h 1648772"/>
              <a:gd name="connsiteX3" fmla="*/ 819813 w 1629035"/>
              <a:gd name="connsiteY3" fmla="*/ 7297 h 1648772"/>
              <a:gd name="connsiteX4" fmla="*/ 834409 w 1629035"/>
              <a:gd name="connsiteY4" fmla="*/ 988041 h 1648772"/>
              <a:gd name="connsiteX5" fmla="*/ 1625031 w 1629035"/>
              <a:gd name="connsiteY5" fmla="*/ 989936 h 1648772"/>
              <a:gd name="connsiteX6" fmla="*/ 1629035 w 1629035"/>
              <a:gd name="connsiteY6" fmla="*/ 1648772 h 1648772"/>
              <a:gd name="connsiteX7" fmla="*/ 947 w 1629035"/>
              <a:gd name="connsiteY7" fmla="*/ 1631381 h 1648772"/>
              <a:gd name="connsiteX8" fmla="*/ 0 w 1629035"/>
              <a:gd name="connsiteY8" fmla="*/ 654144 h 164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9035" h="1648772">
                <a:moveTo>
                  <a:pt x="0" y="654144"/>
                </a:moveTo>
                <a:lnTo>
                  <a:pt x="417678" y="648742"/>
                </a:lnTo>
                <a:lnTo>
                  <a:pt x="405926" y="0"/>
                </a:lnTo>
                <a:lnTo>
                  <a:pt x="819813" y="7297"/>
                </a:lnTo>
                <a:lnTo>
                  <a:pt x="834409" y="988041"/>
                </a:lnTo>
                <a:lnTo>
                  <a:pt x="1625031" y="989936"/>
                </a:lnTo>
                <a:cubicBezTo>
                  <a:pt x="1626366" y="1209548"/>
                  <a:pt x="1627700" y="1429160"/>
                  <a:pt x="1629035" y="1648772"/>
                </a:cubicBezTo>
                <a:lnTo>
                  <a:pt x="947" y="1631381"/>
                </a:lnTo>
                <a:cubicBezTo>
                  <a:pt x="631" y="1305635"/>
                  <a:pt x="316" y="979890"/>
                  <a:pt x="0" y="654144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14034" y="4615511"/>
            <a:ext cx="400392" cy="32369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3" name="Oval 90"/>
          <p:cNvSpPr>
            <a:spLocks noChangeArrowheads="1"/>
          </p:cNvSpPr>
          <p:nvPr/>
        </p:nvSpPr>
        <p:spPr bwMode="auto">
          <a:xfrm>
            <a:off x="5508127" y="2631722"/>
            <a:ext cx="533553" cy="3810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Oval 91"/>
          <p:cNvSpPr>
            <a:spLocks noChangeArrowheads="1"/>
          </p:cNvSpPr>
          <p:nvPr/>
        </p:nvSpPr>
        <p:spPr bwMode="auto">
          <a:xfrm>
            <a:off x="7544032" y="4234513"/>
            <a:ext cx="533553" cy="3810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5" name="Rectangle 6"/>
          <p:cNvSpPr txBox="1">
            <a:spLocks noChangeArrowheads="1"/>
          </p:cNvSpPr>
          <p:nvPr/>
        </p:nvSpPr>
        <p:spPr bwMode="auto">
          <a:xfrm>
            <a:off x="4776716" y="770875"/>
            <a:ext cx="405338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3200" dirty="0" smtClean="0">
                <a:solidFill>
                  <a:srgbClr val="000000"/>
                </a:solidFill>
              </a:rPr>
              <a:t>Pits Filled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553" y="6000072"/>
            <a:ext cx="333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Grid cells or zones completely surrounded by higher terrain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62815" y="6000071"/>
            <a:ext cx="333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The lowest grid cell adjacent to a pit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49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4128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4129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74</a:t>
              </a:r>
            </a:p>
          </p:txBody>
        </p:sp>
        <p:sp>
          <p:nvSpPr>
            <p:cNvPr id="4130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63</a:t>
              </a:r>
            </a:p>
          </p:txBody>
        </p:sp>
        <p:sp>
          <p:nvSpPr>
            <p:cNvPr id="4131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69</a:t>
              </a:r>
            </a:p>
          </p:txBody>
        </p:sp>
        <p:sp>
          <p:nvSpPr>
            <p:cNvPr id="4132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67</a:t>
              </a:r>
            </a:p>
          </p:txBody>
        </p:sp>
        <p:sp>
          <p:nvSpPr>
            <p:cNvPr id="4133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56</a:t>
              </a:r>
            </a:p>
          </p:txBody>
        </p:sp>
        <p:sp>
          <p:nvSpPr>
            <p:cNvPr id="4134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4135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52</a:t>
              </a:r>
            </a:p>
          </p:txBody>
        </p:sp>
        <p:sp>
          <p:nvSpPr>
            <p:cNvPr id="4136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48</a:t>
              </a:r>
            </a:p>
          </p:txBody>
        </p:sp>
      </p:grpSp>
      <p:grpSp>
        <p:nvGrpSpPr>
          <p:cNvPr id="4101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4119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4120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74</a:t>
              </a:r>
            </a:p>
          </p:txBody>
        </p:sp>
        <p:sp>
          <p:nvSpPr>
            <p:cNvPr id="4121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63</a:t>
              </a:r>
            </a:p>
          </p:txBody>
        </p:sp>
        <p:sp>
          <p:nvSpPr>
            <p:cNvPr id="4122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69</a:t>
              </a:r>
            </a:p>
          </p:txBody>
        </p:sp>
        <p:sp>
          <p:nvSpPr>
            <p:cNvPr id="4123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67</a:t>
              </a:r>
            </a:p>
          </p:txBody>
        </p:sp>
        <p:sp>
          <p:nvSpPr>
            <p:cNvPr id="4124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56</a:t>
              </a:r>
            </a:p>
          </p:txBody>
        </p:sp>
        <p:sp>
          <p:nvSpPr>
            <p:cNvPr id="4125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4126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52</a:t>
              </a:r>
            </a:p>
          </p:txBody>
        </p:sp>
        <p:sp>
          <p:nvSpPr>
            <p:cNvPr id="4127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</a:rPr>
                <a:t>48</a:t>
              </a:r>
            </a:p>
          </p:txBody>
        </p:sp>
      </p:grpSp>
      <p:sp>
        <p:nvSpPr>
          <p:cNvPr id="4102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3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4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5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4106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7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8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9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409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4" imgW="927000" imgH="419040" progId="Equation.3">
                  <p:embed/>
                </p:oleObj>
              </mc:Choice>
              <mc:Fallback>
                <p:oleObj name="Equation" r:id="rId4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927000" imgH="393480" progId="Equation.3">
                  <p:embed/>
                </p:oleObj>
              </mc:Choice>
              <mc:Fallback>
                <p:oleObj name="Equation" r:id="rId6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</a:rPr>
              <a:t>Slope: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1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745013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Hydrologic Slope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	- Direction of Steepest Descent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11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1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1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1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1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411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30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9133"/>
          <a:stretch/>
        </p:blipFill>
        <p:spPr>
          <a:xfrm>
            <a:off x="1376729" y="938416"/>
            <a:ext cx="7253476" cy="55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5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131"/>
          <p:cNvGrpSpPr>
            <a:grpSpLocks/>
          </p:cNvGrpSpPr>
          <p:nvPr/>
        </p:nvGrpSpPr>
        <p:grpSpPr bwMode="auto">
          <a:xfrm>
            <a:off x="5219700" y="2235200"/>
            <a:ext cx="3119438" cy="3276600"/>
            <a:chOff x="914400" y="2489200"/>
            <a:chExt cx="3119438" cy="3276600"/>
          </a:xfrm>
        </p:grpSpPr>
        <p:grpSp>
          <p:nvGrpSpPr>
            <p:cNvPr id="68666" name="Group 3"/>
            <p:cNvGrpSpPr>
              <a:grpSpLocks/>
            </p:cNvGrpSpPr>
            <p:nvPr/>
          </p:nvGrpSpPr>
          <p:grpSpPr bwMode="auto">
            <a:xfrm>
              <a:off x="919163" y="2489200"/>
              <a:ext cx="3114675" cy="3057115"/>
              <a:chOff x="1877" y="1152"/>
              <a:chExt cx="1971" cy="1776"/>
            </a:xfrm>
          </p:grpSpPr>
          <p:sp>
            <p:nvSpPr>
              <p:cNvPr id="68715" name="Rectangle 4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6" name="Rectangle 5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7" name="Rectangle 6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8" name="Rectangle 7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19" name="Rectangle 8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0" name="Rectangle 9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1" name="Rectangle 10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2" name="Rectangle 11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3" name="Rectangle 12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4" name="Rectangle 13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5" name="Rectangle 14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6" name="Rectangle 15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7" name="Rectangle 16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8" name="Rectangle 17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29" name="Rectangle 18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0" name="Rectangle 19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1" name="Rectangle 20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2" name="Rectangle 21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3" name="Rectangle 22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4" name="Rectangle 23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5" name="Rectangle 24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6" name="Rectangle 25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7" name="Rectangle 26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8" name="Rectangle 27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739" name="Rectangle 28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667" name="Line 29"/>
            <p:cNvSpPr>
              <a:spLocks noChangeShapeType="1"/>
            </p:cNvSpPr>
            <p:nvPr/>
          </p:nvSpPr>
          <p:spPr bwMode="auto">
            <a:xfrm rot="-177988">
              <a:off x="1310005" y="2707215"/>
              <a:ext cx="1739489" cy="19596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68" name="Line 30"/>
            <p:cNvSpPr>
              <a:spLocks noChangeShapeType="1"/>
            </p:cNvSpPr>
            <p:nvPr/>
          </p:nvSpPr>
          <p:spPr bwMode="auto">
            <a:xfrm>
              <a:off x="1872143" y="2805200"/>
              <a:ext cx="610389" cy="6271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69" name="Line 31"/>
            <p:cNvSpPr>
              <a:spLocks noChangeShapeType="1"/>
            </p:cNvSpPr>
            <p:nvPr/>
          </p:nvSpPr>
          <p:spPr bwMode="auto">
            <a:xfrm flipH="1">
              <a:off x="1231901" y="4022656"/>
              <a:ext cx="902" cy="5747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0" name="Line 32"/>
            <p:cNvSpPr>
              <a:spLocks noChangeShapeType="1"/>
            </p:cNvSpPr>
            <p:nvPr/>
          </p:nvSpPr>
          <p:spPr bwMode="auto">
            <a:xfrm>
              <a:off x="3071208" y="5227866"/>
              <a:ext cx="14892" cy="5379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1" name="Line 33"/>
            <p:cNvSpPr>
              <a:spLocks noChangeShapeType="1"/>
            </p:cNvSpPr>
            <p:nvPr/>
          </p:nvSpPr>
          <p:spPr bwMode="auto">
            <a:xfrm>
              <a:off x="1227977" y="4615463"/>
              <a:ext cx="624865" cy="634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2" name="Line 34"/>
            <p:cNvSpPr>
              <a:spLocks noChangeShapeType="1"/>
            </p:cNvSpPr>
            <p:nvPr/>
          </p:nvSpPr>
          <p:spPr bwMode="auto">
            <a:xfrm rot="2592605" flipV="1">
              <a:off x="1319656" y="5024548"/>
              <a:ext cx="453570" cy="431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3" name="Line 35"/>
            <p:cNvSpPr>
              <a:spLocks noChangeShapeType="1"/>
            </p:cNvSpPr>
            <p:nvPr/>
          </p:nvSpPr>
          <p:spPr bwMode="auto">
            <a:xfrm rot="2592605" flipV="1">
              <a:off x="2552498" y="5014750"/>
              <a:ext cx="434269" cy="4237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4" name="Line 36"/>
            <p:cNvSpPr>
              <a:spLocks noChangeShapeType="1"/>
            </p:cNvSpPr>
            <p:nvPr/>
          </p:nvSpPr>
          <p:spPr bwMode="auto">
            <a:xfrm rot="2592605">
              <a:off x="1734448" y="5505158"/>
              <a:ext cx="774104" cy="96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5" name="Line 37"/>
            <p:cNvSpPr>
              <a:spLocks noChangeShapeType="1"/>
            </p:cNvSpPr>
            <p:nvPr/>
          </p:nvSpPr>
          <p:spPr bwMode="auto">
            <a:xfrm rot="2592605">
              <a:off x="1637282" y="4716805"/>
              <a:ext cx="421110" cy="4296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6" name="Line 38"/>
            <p:cNvSpPr>
              <a:spLocks noChangeShapeType="1"/>
            </p:cNvSpPr>
            <p:nvPr/>
          </p:nvSpPr>
          <p:spPr bwMode="auto">
            <a:xfrm rot="2592605" flipV="1">
              <a:off x="1917982" y="3782595"/>
              <a:ext cx="470458" cy="4482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7" name="Line 39"/>
            <p:cNvSpPr>
              <a:spLocks noChangeShapeType="1"/>
            </p:cNvSpPr>
            <p:nvPr/>
          </p:nvSpPr>
          <p:spPr bwMode="auto">
            <a:xfrm rot="2592605" flipV="1">
              <a:off x="1334131" y="3194688"/>
              <a:ext cx="458395" cy="4311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8" name="Line 40"/>
            <p:cNvSpPr>
              <a:spLocks noChangeShapeType="1"/>
            </p:cNvSpPr>
            <p:nvPr/>
          </p:nvSpPr>
          <p:spPr bwMode="auto">
            <a:xfrm rot="2807395">
              <a:off x="2247499" y="2916147"/>
              <a:ext cx="453178" cy="4125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79" name="Line 41"/>
            <p:cNvSpPr>
              <a:spLocks noChangeShapeType="1"/>
            </p:cNvSpPr>
            <p:nvPr/>
          </p:nvSpPr>
          <p:spPr bwMode="auto">
            <a:xfrm rot="2807395">
              <a:off x="2264591" y="3516098"/>
              <a:ext cx="426232" cy="3860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0" name="Line 42"/>
            <p:cNvSpPr>
              <a:spLocks noChangeShapeType="1"/>
            </p:cNvSpPr>
            <p:nvPr/>
          </p:nvSpPr>
          <p:spPr bwMode="auto">
            <a:xfrm rot="2807395">
              <a:off x="3478002" y="4704419"/>
              <a:ext cx="443380" cy="4197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1" name="Line 43"/>
            <p:cNvSpPr>
              <a:spLocks noChangeShapeType="1"/>
            </p:cNvSpPr>
            <p:nvPr/>
          </p:nvSpPr>
          <p:spPr bwMode="auto">
            <a:xfrm rot="2807395">
              <a:off x="2245086" y="4723942"/>
              <a:ext cx="453178" cy="4101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2" name="Line 44"/>
            <p:cNvSpPr>
              <a:spLocks noChangeShapeType="1"/>
            </p:cNvSpPr>
            <p:nvPr/>
          </p:nvSpPr>
          <p:spPr bwMode="auto">
            <a:xfrm rot="2807395">
              <a:off x="2887173" y="2910933"/>
              <a:ext cx="409085" cy="3715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3" name="Line 45"/>
            <p:cNvSpPr>
              <a:spLocks noChangeShapeType="1"/>
            </p:cNvSpPr>
            <p:nvPr/>
          </p:nvSpPr>
          <p:spPr bwMode="auto">
            <a:xfrm rot="2807395">
              <a:off x="2874906" y="4111520"/>
              <a:ext cx="436031" cy="407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4" name="Line 46"/>
            <p:cNvSpPr>
              <a:spLocks noChangeShapeType="1"/>
            </p:cNvSpPr>
            <p:nvPr/>
          </p:nvSpPr>
          <p:spPr bwMode="auto">
            <a:xfrm rot="8207395">
              <a:off x="3172537" y="5017199"/>
              <a:ext cx="443920" cy="4286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5" name="Line 47"/>
            <p:cNvSpPr>
              <a:spLocks noChangeShapeType="1"/>
            </p:cNvSpPr>
            <p:nvPr/>
          </p:nvSpPr>
          <p:spPr bwMode="auto">
            <a:xfrm rot="2807395">
              <a:off x="3502036" y="3499210"/>
              <a:ext cx="455628" cy="4197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6" name="Line 48"/>
            <p:cNvSpPr>
              <a:spLocks noChangeShapeType="1"/>
            </p:cNvSpPr>
            <p:nvPr/>
          </p:nvSpPr>
          <p:spPr bwMode="auto">
            <a:xfrm flipH="1">
              <a:off x="2468056" y="3366161"/>
              <a:ext cx="624865" cy="6344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7" name="Line 49"/>
            <p:cNvSpPr>
              <a:spLocks noChangeShapeType="1"/>
            </p:cNvSpPr>
            <p:nvPr/>
          </p:nvSpPr>
          <p:spPr bwMode="auto">
            <a:xfrm flipH="1">
              <a:off x="3095334" y="2770905"/>
              <a:ext cx="603152" cy="6124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8" name="Line 50"/>
            <p:cNvSpPr>
              <a:spLocks noChangeShapeType="1"/>
            </p:cNvSpPr>
            <p:nvPr/>
          </p:nvSpPr>
          <p:spPr bwMode="auto">
            <a:xfrm flipH="1">
              <a:off x="3112222" y="4003060"/>
              <a:ext cx="617627" cy="6197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89" name="Line 51"/>
            <p:cNvSpPr>
              <a:spLocks noChangeShapeType="1"/>
            </p:cNvSpPr>
            <p:nvPr/>
          </p:nvSpPr>
          <p:spPr bwMode="auto">
            <a:xfrm rot="2807395">
              <a:off x="2874906" y="4714125"/>
              <a:ext cx="436031" cy="40773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68690" name="Text Box 52"/>
            <p:cNvSpPr txBox="1">
              <a:spLocks noChangeArrowheads="1"/>
            </p:cNvSpPr>
            <p:nvPr/>
          </p:nvSpPr>
          <p:spPr bwMode="auto">
            <a:xfrm>
              <a:off x="1519238" y="2514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1" name="Text Box 53"/>
            <p:cNvSpPr txBox="1">
              <a:spLocks noChangeArrowheads="1"/>
            </p:cNvSpPr>
            <p:nvPr/>
          </p:nvSpPr>
          <p:spPr bwMode="auto">
            <a:xfrm>
              <a:off x="3048000" y="2514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2" name="Text Box 54"/>
            <p:cNvSpPr txBox="1">
              <a:spLocks noChangeArrowheads="1"/>
            </p:cNvSpPr>
            <p:nvPr/>
          </p:nvSpPr>
          <p:spPr bwMode="auto">
            <a:xfrm>
              <a:off x="3657600" y="2514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3" name="Text Box 55"/>
            <p:cNvSpPr txBox="1">
              <a:spLocks noChangeArrowheads="1"/>
            </p:cNvSpPr>
            <p:nvPr/>
          </p:nvSpPr>
          <p:spPr bwMode="auto">
            <a:xfrm>
              <a:off x="2133600" y="2514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4" name="Text Box 56"/>
            <p:cNvSpPr txBox="1">
              <a:spLocks noChangeArrowheads="1"/>
            </p:cNvSpPr>
            <p:nvPr/>
          </p:nvSpPr>
          <p:spPr bwMode="auto">
            <a:xfrm>
              <a:off x="914400" y="2514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5" name="Text Box 57"/>
            <p:cNvSpPr txBox="1">
              <a:spLocks noChangeArrowheads="1"/>
            </p:cNvSpPr>
            <p:nvPr/>
          </p:nvSpPr>
          <p:spPr bwMode="auto">
            <a:xfrm>
              <a:off x="3657600" y="42672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6" name="Text Box 58"/>
            <p:cNvSpPr txBox="1">
              <a:spLocks noChangeArrowheads="1"/>
            </p:cNvSpPr>
            <p:nvPr/>
          </p:nvSpPr>
          <p:spPr bwMode="auto">
            <a:xfrm>
              <a:off x="914400" y="4953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7" name="Text Box 59"/>
            <p:cNvSpPr txBox="1">
              <a:spLocks noChangeArrowheads="1"/>
            </p:cNvSpPr>
            <p:nvPr/>
          </p:nvSpPr>
          <p:spPr bwMode="auto">
            <a:xfrm>
              <a:off x="914400" y="4343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</a:t>
              </a:r>
            </a:p>
          </p:txBody>
        </p:sp>
        <p:sp>
          <p:nvSpPr>
            <p:cNvPr id="68698" name="Text Box 60"/>
            <p:cNvSpPr txBox="1">
              <a:spLocks noChangeArrowheads="1"/>
            </p:cNvSpPr>
            <p:nvPr/>
          </p:nvSpPr>
          <p:spPr bwMode="auto">
            <a:xfrm>
              <a:off x="914400" y="3810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699" name="Text Box 61"/>
            <p:cNvSpPr txBox="1">
              <a:spLocks noChangeArrowheads="1"/>
            </p:cNvSpPr>
            <p:nvPr/>
          </p:nvSpPr>
          <p:spPr bwMode="auto">
            <a:xfrm>
              <a:off x="914400" y="31242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00" name="Text Box 62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01" name="Text Box 63"/>
            <p:cNvSpPr txBox="1">
              <a:spLocks noChangeArrowheads="1"/>
            </p:cNvSpPr>
            <p:nvPr/>
          </p:nvSpPr>
          <p:spPr bwMode="auto">
            <a:xfrm>
              <a:off x="1524000" y="44196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02" name="Text Box 64"/>
            <p:cNvSpPr txBox="1">
              <a:spLocks noChangeArrowheads="1"/>
            </p:cNvSpPr>
            <p:nvPr/>
          </p:nvSpPr>
          <p:spPr bwMode="auto">
            <a:xfrm>
              <a:off x="3013075" y="367665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03" name="Text Box 65"/>
            <p:cNvSpPr txBox="1">
              <a:spLocks noChangeArrowheads="1"/>
            </p:cNvSpPr>
            <p:nvPr/>
          </p:nvSpPr>
          <p:spPr bwMode="auto">
            <a:xfrm>
              <a:off x="3657600" y="3048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04" name="Text Box 66"/>
            <p:cNvSpPr txBox="1">
              <a:spLocks noChangeArrowheads="1"/>
            </p:cNvSpPr>
            <p:nvPr/>
          </p:nvSpPr>
          <p:spPr bwMode="auto">
            <a:xfrm>
              <a:off x="1752600" y="3048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2</a:t>
              </a:r>
            </a:p>
          </p:txBody>
        </p:sp>
        <p:sp>
          <p:nvSpPr>
            <p:cNvPr id="68705" name="Text Box 67"/>
            <p:cNvSpPr txBox="1">
              <a:spLocks noChangeArrowheads="1"/>
            </p:cNvSpPr>
            <p:nvPr/>
          </p:nvSpPr>
          <p:spPr bwMode="auto">
            <a:xfrm>
              <a:off x="2438400" y="30480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2</a:t>
              </a:r>
            </a:p>
          </p:txBody>
        </p:sp>
        <p:sp>
          <p:nvSpPr>
            <p:cNvPr id="68706" name="Text Box 68"/>
            <p:cNvSpPr txBox="1">
              <a:spLocks noChangeArrowheads="1"/>
            </p:cNvSpPr>
            <p:nvPr/>
          </p:nvSpPr>
          <p:spPr bwMode="auto">
            <a:xfrm>
              <a:off x="3044825" y="31416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2</a:t>
              </a:r>
            </a:p>
          </p:txBody>
        </p:sp>
        <p:sp>
          <p:nvSpPr>
            <p:cNvPr id="68707" name="Text Box 69"/>
            <p:cNvSpPr txBox="1">
              <a:spLocks noChangeArrowheads="1"/>
            </p:cNvSpPr>
            <p:nvPr/>
          </p:nvSpPr>
          <p:spPr bwMode="auto">
            <a:xfrm>
              <a:off x="2133600" y="388620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10</a:t>
              </a:r>
            </a:p>
          </p:txBody>
        </p:sp>
        <p:sp>
          <p:nvSpPr>
            <p:cNvPr id="68708" name="Text Box 70"/>
            <p:cNvSpPr txBox="1">
              <a:spLocks noChangeArrowheads="1"/>
            </p:cNvSpPr>
            <p:nvPr/>
          </p:nvSpPr>
          <p:spPr bwMode="auto">
            <a:xfrm>
              <a:off x="3681413" y="377031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</a:t>
              </a:r>
            </a:p>
          </p:txBody>
        </p:sp>
        <p:sp>
          <p:nvSpPr>
            <p:cNvPr id="68709" name="Text Box 71"/>
            <p:cNvSpPr txBox="1">
              <a:spLocks noChangeArrowheads="1"/>
            </p:cNvSpPr>
            <p:nvPr/>
          </p:nvSpPr>
          <p:spPr bwMode="auto">
            <a:xfrm>
              <a:off x="2438400" y="4343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0</a:t>
              </a:r>
            </a:p>
          </p:txBody>
        </p:sp>
        <p:sp>
          <p:nvSpPr>
            <p:cNvPr id="68710" name="Text Box 72"/>
            <p:cNvSpPr txBox="1">
              <a:spLocks noChangeArrowheads="1"/>
            </p:cNvSpPr>
            <p:nvPr/>
          </p:nvSpPr>
          <p:spPr bwMode="auto">
            <a:xfrm>
              <a:off x="2997200" y="4508500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14</a:t>
              </a:r>
            </a:p>
          </p:txBody>
        </p:sp>
        <p:sp>
          <p:nvSpPr>
            <p:cNvPr id="68711" name="Text Box 73"/>
            <p:cNvSpPr txBox="1">
              <a:spLocks noChangeArrowheads="1"/>
            </p:cNvSpPr>
            <p:nvPr/>
          </p:nvSpPr>
          <p:spPr bwMode="auto">
            <a:xfrm>
              <a:off x="1828800" y="4876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4</a:t>
              </a:r>
            </a:p>
          </p:txBody>
        </p:sp>
        <p:sp>
          <p:nvSpPr>
            <p:cNvPr id="68712" name="Text Box 74"/>
            <p:cNvSpPr txBox="1">
              <a:spLocks noChangeArrowheads="1"/>
            </p:cNvSpPr>
            <p:nvPr/>
          </p:nvSpPr>
          <p:spPr bwMode="auto">
            <a:xfrm>
              <a:off x="2514600" y="4876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</a:t>
              </a:r>
            </a:p>
          </p:txBody>
        </p:sp>
        <p:sp>
          <p:nvSpPr>
            <p:cNvPr id="68713" name="Text Box 75"/>
            <p:cNvSpPr txBox="1">
              <a:spLocks noChangeArrowheads="1"/>
            </p:cNvSpPr>
            <p:nvPr/>
          </p:nvSpPr>
          <p:spPr bwMode="auto">
            <a:xfrm>
              <a:off x="2684463" y="5172075"/>
              <a:ext cx="5111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19</a:t>
              </a:r>
            </a:p>
          </p:txBody>
        </p:sp>
        <p:sp>
          <p:nvSpPr>
            <p:cNvPr id="68714" name="Text Box 76"/>
            <p:cNvSpPr txBox="1">
              <a:spLocks noChangeArrowheads="1"/>
            </p:cNvSpPr>
            <p:nvPr/>
          </p:nvSpPr>
          <p:spPr bwMode="auto">
            <a:xfrm>
              <a:off x="3662363" y="500538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3333CC"/>
                  </a:solidFill>
                </a:rPr>
                <a:t>1</a:t>
              </a:r>
            </a:p>
          </p:txBody>
        </p:sp>
      </p:grpSp>
      <p:grpSp>
        <p:nvGrpSpPr>
          <p:cNvPr id="68611" name="Group 130"/>
          <p:cNvGrpSpPr>
            <a:grpSpLocks/>
          </p:cNvGrpSpPr>
          <p:nvPr/>
        </p:nvGrpSpPr>
        <p:grpSpPr bwMode="auto">
          <a:xfrm>
            <a:off x="787400" y="2235200"/>
            <a:ext cx="3116263" cy="3057525"/>
            <a:chOff x="5486400" y="2438400"/>
            <a:chExt cx="3116263" cy="3057525"/>
          </a:xfrm>
        </p:grpSpPr>
        <p:grpSp>
          <p:nvGrpSpPr>
            <p:cNvPr id="68615" name="Group 77"/>
            <p:cNvGrpSpPr>
              <a:grpSpLocks/>
            </p:cNvGrpSpPr>
            <p:nvPr/>
          </p:nvGrpSpPr>
          <p:grpSpPr bwMode="auto">
            <a:xfrm>
              <a:off x="5486400" y="2438400"/>
              <a:ext cx="3116263" cy="3057525"/>
              <a:chOff x="1877" y="1152"/>
              <a:chExt cx="1971" cy="1776"/>
            </a:xfrm>
          </p:grpSpPr>
          <p:sp>
            <p:nvSpPr>
              <p:cNvPr id="68641" name="Rectangle 78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2" name="Rectangle 79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3" name="Rectangle 80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4" name="Rectangle 81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5" name="Rectangle 82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6" name="Rectangle 83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7" name="Rectangle 84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8" name="Rectangle 85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49" name="Rectangle 86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0" name="Rectangle 87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1" name="Rectangle 88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2" name="Rectangle 89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3" name="Rectangle 90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4" name="Rectangle 91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5" name="Rectangle 92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6" name="Rectangle 93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7" name="Rectangle 94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8" name="Rectangle 95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59" name="Rectangle 96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0" name="Rectangle 97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1" name="Rectangle 98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2" name="Rectangle 99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3" name="Rectangle 100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4" name="Rectangle 101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8665" name="Rectangle 102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8616" name="Text Box 103"/>
            <p:cNvSpPr txBox="1">
              <a:spLocks noChangeArrowheads="1"/>
            </p:cNvSpPr>
            <p:nvPr/>
          </p:nvSpPr>
          <p:spPr bwMode="auto">
            <a:xfrm>
              <a:off x="5651500" y="2438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17" name="Text Box 104"/>
            <p:cNvSpPr txBox="1">
              <a:spLocks noChangeArrowheads="1"/>
            </p:cNvSpPr>
            <p:nvPr/>
          </p:nvSpPr>
          <p:spPr bwMode="auto">
            <a:xfrm>
              <a:off x="6308725" y="2438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18" name="Text Box 105"/>
            <p:cNvSpPr txBox="1">
              <a:spLocks noChangeArrowheads="1"/>
            </p:cNvSpPr>
            <p:nvPr/>
          </p:nvSpPr>
          <p:spPr bwMode="auto">
            <a:xfrm>
              <a:off x="8123238" y="245903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19" name="Text Box 106"/>
            <p:cNvSpPr txBox="1">
              <a:spLocks noChangeArrowheads="1"/>
            </p:cNvSpPr>
            <p:nvPr/>
          </p:nvSpPr>
          <p:spPr bwMode="auto">
            <a:xfrm>
              <a:off x="6886575" y="2438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0" name="Text Box 107"/>
            <p:cNvSpPr txBox="1">
              <a:spLocks noChangeArrowheads="1"/>
            </p:cNvSpPr>
            <p:nvPr/>
          </p:nvSpPr>
          <p:spPr bwMode="auto">
            <a:xfrm>
              <a:off x="7505700" y="24384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1" name="Text Box 108"/>
            <p:cNvSpPr txBox="1">
              <a:spLocks noChangeArrowheads="1"/>
            </p:cNvSpPr>
            <p:nvPr/>
          </p:nvSpPr>
          <p:spPr bwMode="auto">
            <a:xfrm>
              <a:off x="5651500" y="30273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2" name="Text Box 109"/>
            <p:cNvSpPr txBox="1">
              <a:spLocks noChangeArrowheads="1"/>
            </p:cNvSpPr>
            <p:nvPr/>
          </p:nvSpPr>
          <p:spPr bwMode="auto">
            <a:xfrm>
              <a:off x="5632450" y="363378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3" name="Text Box 110"/>
            <p:cNvSpPr txBox="1">
              <a:spLocks noChangeArrowheads="1"/>
            </p:cNvSpPr>
            <p:nvPr/>
          </p:nvSpPr>
          <p:spPr bwMode="auto">
            <a:xfrm>
              <a:off x="5632450" y="4241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4" name="Text Box 111"/>
            <p:cNvSpPr txBox="1">
              <a:spLocks noChangeArrowheads="1"/>
            </p:cNvSpPr>
            <p:nvPr/>
          </p:nvSpPr>
          <p:spPr bwMode="auto">
            <a:xfrm>
              <a:off x="5613400" y="484981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5" name="Text Box 112"/>
            <p:cNvSpPr txBox="1">
              <a:spLocks noChangeArrowheads="1"/>
            </p:cNvSpPr>
            <p:nvPr/>
          </p:nvSpPr>
          <p:spPr bwMode="auto">
            <a:xfrm>
              <a:off x="6269038" y="363378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6" name="Text Box 113"/>
            <p:cNvSpPr txBox="1">
              <a:spLocks noChangeArrowheads="1"/>
            </p:cNvSpPr>
            <p:nvPr/>
          </p:nvSpPr>
          <p:spPr bwMode="auto">
            <a:xfrm>
              <a:off x="6249988" y="4241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7" name="Text Box 114"/>
            <p:cNvSpPr txBox="1">
              <a:spLocks noChangeArrowheads="1"/>
            </p:cNvSpPr>
            <p:nvPr/>
          </p:nvSpPr>
          <p:spPr bwMode="auto">
            <a:xfrm>
              <a:off x="8123238" y="304641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8" name="Text Box 115"/>
            <p:cNvSpPr txBox="1">
              <a:spLocks noChangeArrowheads="1"/>
            </p:cNvSpPr>
            <p:nvPr/>
          </p:nvSpPr>
          <p:spPr bwMode="auto">
            <a:xfrm>
              <a:off x="8123238" y="424180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29" name="Text Box 116"/>
            <p:cNvSpPr txBox="1">
              <a:spLocks noChangeArrowheads="1"/>
            </p:cNvSpPr>
            <p:nvPr/>
          </p:nvSpPr>
          <p:spPr bwMode="auto">
            <a:xfrm>
              <a:off x="7505700" y="361473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0" name="Text Box 117"/>
            <p:cNvSpPr txBox="1">
              <a:spLocks noChangeArrowheads="1"/>
            </p:cNvSpPr>
            <p:nvPr/>
          </p:nvSpPr>
          <p:spPr bwMode="auto">
            <a:xfrm>
              <a:off x="6249988" y="30273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2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1" name="Text Box 118"/>
            <p:cNvSpPr txBox="1">
              <a:spLocks noChangeArrowheads="1"/>
            </p:cNvSpPr>
            <p:nvPr/>
          </p:nvSpPr>
          <p:spPr bwMode="auto">
            <a:xfrm>
              <a:off x="6886575" y="30273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2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2" name="Text Box 119"/>
            <p:cNvSpPr txBox="1">
              <a:spLocks noChangeArrowheads="1"/>
            </p:cNvSpPr>
            <p:nvPr/>
          </p:nvSpPr>
          <p:spPr bwMode="auto">
            <a:xfrm>
              <a:off x="7505700" y="302736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2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3" name="Text Box 120"/>
            <p:cNvSpPr txBox="1">
              <a:spLocks noChangeArrowheads="1"/>
            </p:cNvSpPr>
            <p:nvPr/>
          </p:nvSpPr>
          <p:spPr bwMode="auto">
            <a:xfrm>
              <a:off x="6867525" y="3633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4" name="Text Box 121"/>
            <p:cNvSpPr txBox="1">
              <a:spLocks noChangeArrowheads="1"/>
            </p:cNvSpPr>
            <p:nvPr/>
          </p:nvSpPr>
          <p:spPr bwMode="auto">
            <a:xfrm>
              <a:off x="8123238" y="3614738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5" name="Text Box 122"/>
            <p:cNvSpPr txBox="1">
              <a:spLocks noChangeArrowheads="1"/>
            </p:cNvSpPr>
            <p:nvPr/>
          </p:nvSpPr>
          <p:spPr bwMode="auto">
            <a:xfrm>
              <a:off x="6886575" y="426085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0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6" name="Text Box 123"/>
            <p:cNvSpPr txBox="1">
              <a:spLocks noChangeArrowheads="1"/>
            </p:cNvSpPr>
            <p:nvPr/>
          </p:nvSpPr>
          <p:spPr bwMode="auto">
            <a:xfrm>
              <a:off x="8142288" y="482917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7" name="Text Box 124"/>
            <p:cNvSpPr txBox="1">
              <a:spLocks noChangeArrowheads="1"/>
            </p:cNvSpPr>
            <p:nvPr/>
          </p:nvSpPr>
          <p:spPr bwMode="auto">
            <a:xfrm>
              <a:off x="6230938" y="484981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4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8" name="Text Box 125"/>
            <p:cNvSpPr txBox="1">
              <a:spLocks noChangeArrowheads="1"/>
            </p:cNvSpPr>
            <p:nvPr/>
          </p:nvSpPr>
          <p:spPr bwMode="auto">
            <a:xfrm>
              <a:off x="7446963" y="4260850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14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39" name="Text Box 126"/>
            <p:cNvSpPr txBox="1">
              <a:spLocks noChangeArrowheads="1"/>
            </p:cNvSpPr>
            <p:nvPr/>
          </p:nvSpPr>
          <p:spPr bwMode="auto">
            <a:xfrm>
              <a:off x="7446963" y="4849813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19</a:t>
              </a:r>
              <a:endParaRPr lang="en-US" b="1">
                <a:solidFill>
                  <a:srgbClr val="000000"/>
                </a:solidFill>
              </a:endParaRPr>
            </a:p>
          </p:txBody>
        </p:sp>
        <p:sp>
          <p:nvSpPr>
            <p:cNvPr id="68640" name="Text Box 127"/>
            <p:cNvSpPr txBox="1">
              <a:spLocks noChangeArrowheads="1"/>
            </p:cNvSpPr>
            <p:nvPr/>
          </p:nvSpPr>
          <p:spPr bwMode="auto">
            <a:xfrm>
              <a:off x="6886575" y="4849813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3333CC"/>
                  </a:solidFill>
                </a:rPr>
                <a:t>1</a:t>
              </a:r>
              <a:endParaRPr 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68612" name="Text Box 128"/>
          <p:cNvSpPr txBox="1">
            <a:spLocks noChangeArrowheads="1"/>
          </p:cNvSpPr>
          <p:nvPr/>
        </p:nvSpPr>
        <p:spPr bwMode="auto">
          <a:xfrm>
            <a:off x="0" y="220663"/>
            <a:ext cx="8947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Flow Accumulation Grid.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Area draining </a:t>
            </a:r>
            <a:r>
              <a:rPr lang="en-US" sz="4000" b="1">
                <a:solidFill>
                  <a:srgbClr val="FF0000"/>
                </a:solidFill>
              </a:rPr>
              <a:t>in</a:t>
            </a:r>
            <a:r>
              <a:rPr lang="en-US" sz="4000">
                <a:solidFill>
                  <a:srgbClr val="000000"/>
                </a:solidFill>
              </a:rPr>
              <a:t> to a grid cell 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Text Box 130"/>
          <p:cNvSpPr txBox="1">
            <a:spLocks noChangeArrowheads="1"/>
          </p:cNvSpPr>
          <p:nvPr/>
        </p:nvSpPr>
        <p:spPr bwMode="auto">
          <a:xfrm>
            <a:off x="6281738" y="6400800"/>
            <a:ext cx="247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CC"/>
                </a:solidFill>
              </a:rPr>
              <a:t>ArcHydro Page 72</a:t>
            </a:r>
          </a:p>
        </p:txBody>
      </p:sp>
    </p:spTree>
    <p:extLst>
      <p:ext uri="{BB962C8B-B14F-4D97-AF65-F5344CB8AC3E}">
        <p14:creationId xmlns:p14="http://schemas.microsoft.com/office/powerpoint/2010/main" val="1361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04"/>
          <p:cNvSpPr txBox="1">
            <a:spLocks noChangeArrowheads="1"/>
          </p:cNvSpPr>
          <p:nvPr/>
        </p:nvSpPr>
        <p:spPr bwMode="auto">
          <a:xfrm>
            <a:off x="1408113" y="544513"/>
            <a:ext cx="6210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</a:rPr>
              <a:t>Watershed Draining to Outlet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1224139" y="1728611"/>
            <a:ext cx="765175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1989314" y="1728611"/>
            <a:ext cx="762000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2751314" y="1728611"/>
            <a:ext cx="763588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0" name="Rectangle 7"/>
          <p:cNvSpPr>
            <a:spLocks noChangeArrowheads="1"/>
          </p:cNvSpPr>
          <p:nvPr/>
        </p:nvSpPr>
        <p:spPr bwMode="auto">
          <a:xfrm>
            <a:off x="3514902" y="1728611"/>
            <a:ext cx="762000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4276902" y="1728611"/>
            <a:ext cx="763587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2751314" y="4725811"/>
            <a:ext cx="763588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3" name="Rectangle 10"/>
          <p:cNvSpPr>
            <a:spLocks noChangeArrowheads="1"/>
          </p:cNvSpPr>
          <p:nvPr/>
        </p:nvSpPr>
        <p:spPr bwMode="auto">
          <a:xfrm>
            <a:off x="3514902" y="4725811"/>
            <a:ext cx="762000" cy="749300"/>
          </a:xfrm>
          <a:prstGeom prst="rect">
            <a:avLst/>
          </a:prstGeom>
          <a:solidFill>
            <a:srgbClr val="FF5050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4276902" y="4725811"/>
            <a:ext cx="763587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5" name="Rectangle 12"/>
          <p:cNvSpPr>
            <a:spLocks noChangeArrowheads="1"/>
          </p:cNvSpPr>
          <p:nvPr/>
        </p:nvSpPr>
        <p:spPr bwMode="auto">
          <a:xfrm>
            <a:off x="1224139" y="2477911"/>
            <a:ext cx="765175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1989314" y="2477911"/>
            <a:ext cx="762000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7" name="Rectangle 14"/>
          <p:cNvSpPr>
            <a:spLocks noChangeArrowheads="1"/>
          </p:cNvSpPr>
          <p:nvPr/>
        </p:nvSpPr>
        <p:spPr bwMode="auto">
          <a:xfrm>
            <a:off x="2751314" y="2477911"/>
            <a:ext cx="763588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8" name="Rectangle 15"/>
          <p:cNvSpPr>
            <a:spLocks noChangeArrowheads="1"/>
          </p:cNvSpPr>
          <p:nvPr/>
        </p:nvSpPr>
        <p:spPr bwMode="auto">
          <a:xfrm>
            <a:off x="3514902" y="2477911"/>
            <a:ext cx="762000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19" name="Rectangle 16"/>
          <p:cNvSpPr>
            <a:spLocks noChangeArrowheads="1"/>
          </p:cNvSpPr>
          <p:nvPr/>
        </p:nvSpPr>
        <p:spPr bwMode="auto">
          <a:xfrm>
            <a:off x="4276902" y="2477911"/>
            <a:ext cx="763587" cy="747713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0" name="Rectangle 17"/>
          <p:cNvSpPr>
            <a:spLocks noChangeArrowheads="1"/>
          </p:cNvSpPr>
          <p:nvPr/>
        </p:nvSpPr>
        <p:spPr bwMode="auto">
          <a:xfrm>
            <a:off x="1224139" y="3225624"/>
            <a:ext cx="765175" cy="750887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1" name="Rectangle 18"/>
          <p:cNvSpPr>
            <a:spLocks noChangeArrowheads="1"/>
          </p:cNvSpPr>
          <p:nvPr/>
        </p:nvSpPr>
        <p:spPr bwMode="auto">
          <a:xfrm>
            <a:off x="1989314" y="3225624"/>
            <a:ext cx="762000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2" name="Rectangle 19"/>
          <p:cNvSpPr>
            <a:spLocks noChangeArrowheads="1"/>
          </p:cNvSpPr>
          <p:nvPr/>
        </p:nvSpPr>
        <p:spPr bwMode="auto">
          <a:xfrm>
            <a:off x="2751314" y="3225624"/>
            <a:ext cx="763588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3" name="Rectangle 20"/>
          <p:cNvSpPr>
            <a:spLocks noChangeArrowheads="1"/>
          </p:cNvSpPr>
          <p:nvPr/>
        </p:nvSpPr>
        <p:spPr bwMode="auto">
          <a:xfrm>
            <a:off x="3514902" y="3225624"/>
            <a:ext cx="762000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4" name="Rectangle 21"/>
          <p:cNvSpPr>
            <a:spLocks noChangeArrowheads="1"/>
          </p:cNvSpPr>
          <p:nvPr/>
        </p:nvSpPr>
        <p:spPr bwMode="auto">
          <a:xfrm>
            <a:off x="4276902" y="3225624"/>
            <a:ext cx="763587" cy="750887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5" name="Rectangle 22"/>
          <p:cNvSpPr>
            <a:spLocks noChangeArrowheads="1"/>
          </p:cNvSpPr>
          <p:nvPr/>
        </p:nvSpPr>
        <p:spPr bwMode="auto">
          <a:xfrm>
            <a:off x="1224139" y="3976511"/>
            <a:ext cx="765175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6" name="Rectangle 23"/>
          <p:cNvSpPr>
            <a:spLocks noChangeArrowheads="1"/>
          </p:cNvSpPr>
          <p:nvPr/>
        </p:nvSpPr>
        <p:spPr bwMode="auto">
          <a:xfrm>
            <a:off x="1989314" y="3976511"/>
            <a:ext cx="762000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7" name="Rectangle 24"/>
          <p:cNvSpPr>
            <a:spLocks noChangeArrowheads="1"/>
          </p:cNvSpPr>
          <p:nvPr/>
        </p:nvSpPr>
        <p:spPr bwMode="auto">
          <a:xfrm>
            <a:off x="2751314" y="3976511"/>
            <a:ext cx="763588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8" name="Rectangle 25"/>
          <p:cNvSpPr>
            <a:spLocks noChangeArrowheads="1"/>
          </p:cNvSpPr>
          <p:nvPr/>
        </p:nvSpPr>
        <p:spPr bwMode="auto">
          <a:xfrm>
            <a:off x="3514902" y="3976511"/>
            <a:ext cx="762000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29" name="Rectangle 26"/>
          <p:cNvSpPr>
            <a:spLocks noChangeArrowheads="1"/>
          </p:cNvSpPr>
          <p:nvPr/>
        </p:nvSpPr>
        <p:spPr bwMode="auto">
          <a:xfrm>
            <a:off x="4276902" y="3976511"/>
            <a:ext cx="763587" cy="749300"/>
          </a:xfrm>
          <a:prstGeom prst="rect">
            <a:avLst/>
          </a:prstGeom>
          <a:solidFill>
            <a:srgbClr val="99CCFF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30" name="Rectangle 27"/>
          <p:cNvSpPr>
            <a:spLocks noChangeArrowheads="1"/>
          </p:cNvSpPr>
          <p:nvPr/>
        </p:nvSpPr>
        <p:spPr bwMode="auto">
          <a:xfrm>
            <a:off x="1989314" y="4725811"/>
            <a:ext cx="762000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31" name="Rectangle 28"/>
          <p:cNvSpPr>
            <a:spLocks noChangeArrowheads="1"/>
          </p:cNvSpPr>
          <p:nvPr/>
        </p:nvSpPr>
        <p:spPr bwMode="auto">
          <a:xfrm>
            <a:off x="1225727" y="4725811"/>
            <a:ext cx="763587" cy="7493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72732" name="Line 29"/>
          <p:cNvSpPr>
            <a:spLocks noChangeShapeType="1"/>
          </p:cNvSpPr>
          <p:nvPr/>
        </p:nvSpPr>
        <p:spPr bwMode="auto">
          <a:xfrm rot="-177988">
            <a:off x="1701977" y="1995311"/>
            <a:ext cx="2132012" cy="2401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3" name="Line 30"/>
          <p:cNvSpPr>
            <a:spLocks noChangeShapeType="1"/>
          </p:cNvSpPr>
          <p:nvPr/>
        </p:nvSpPr>
        <p:spPr bwMode="auto">
          <a:xfrm>
            <a:off x="2390952" y="2115961"/>
            <a:ext cx="747712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4" name="Line 31"/>
          <p:cNvSpPr>
            <a:spLocks noChangeShapeType="1"/>
          </p:cNvSpPr>
          <p:nvPr/>
        </p:nvSpPr>
        <p:spPr bwMode="auto">
          <a:xfrm flipH="1">
            <a:off x="1606727" y="3608211"/>
            <a:ext cx="1587" cy="70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5" name="Line 32"/>
          <p:cNvSpPr>
            <a:spLocks noChangeShapeType="1"/>
          </p:cNvSpPr>
          <p:nvPr/>
        </p:nvSpPr>
        <p:spPr bwMode="auto">
          <a:xfrm>
            <a:off x="3860977" y="5084586"/>
            <a:ext cx="17462" cy="658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6" name="Line 33"/>
          <p:cNvSpPr>
            <a:spLocks noChangeShapeType="1"/>
          </p:cNvSpPr>
          <p:nvPr/>
        </p:nvSpPr>
        <p:spPr bwMode="auto">
          <a:xfrm>
            <a:off x="1601964" y="4333699"/>
            <a:ext cx="765175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7" name="Line 34"/>
          <p:cNvSpPr>
            <a:spLocks noChangeShapeType="1"/>
          </p:cNvSpPr>
          <p:nvPr/>
        </p:nvSpPr>
        <p:spPr bwMode="auto">
          <a:xfrm rot="2592605" flipV="1">
            <a:off x="1714677" y="4835349"/>
            <a:ext cx="555625" cy="528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8" name="Line 35"/>
          <p:cNvSpPr>
            <a:spLocks noChangeShapeType="1"/>
          </p:cNvSpPr>
          <p:nvPr/>
        </p:nvSpPr>
        <p:spPr bwMode="auto">
          <a:xfrm rot="2592605" flipV="1">
            <a:off x="3225977" y="4824236"/>
            <a:ext cx="531812" cy="519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9" name="Line 36"/>
          <p:cNvSpPr>
            <a:spLocks noChangeShapeType="1"/>
          </p:cNvSpPr>
          <p:nvPr/>
        </p:nvSpPr>
        <p:spPr bwMode="auto">
          <a:xfrm rot="2592605">
            <a:off x="2222677" y="5424311"/>
            <a:ext cx="949325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0" name="Line 37"/>
          <p:cNvSpPr>
            <a:spLocks noChangeShapeType="1"/>
          </p:cNvSpPr>
          <p:nvPr/>
        </p:nvSpPr>
        <p:spPr bwMode="auto">
          <a:xfrm rot="2592605">
            <a:off x="2103614" y="4459111"/>
            <a:ext cx="515938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1" name="Line 38"/>
          <p:cNvSpPr>
            <a:spLocks noChangeShapeType="1"/>
          </p:cNvSpPr>
          <p:nvPr/>
        </p:nvSpPr>
        <p:spPr bwMode="auto">
          <a:xfrm rot="2592605" flipV="1">
            <a:off x="2448102" y="3312936"/>
            <a:ext cx="576262" cy="549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2" name="Line 39"/>
          <p:cNvSpPr>
            <a:spLocks noChangeShapeType="1"/>
          </p:cNvSpPr>
          <p:nvPr/>
        </p:nvSpPr>
        <p:spPr bwMode="auto">
          <a:xfrm rot="2592605" flipV="1">
            <a:off x="1732139" y="2593799"/>
            <a:ext cx="561975" cy="527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3" name="Line 40"/>
          <p:cNvSpPr>
            <a:spLocks noChangeShapeType="1"/>
          </p:cNvSpPr>
          <p:nvPr/>
        </p:nvSpPr>
        <p:spPr bwMode="auto">
          <a:xfrm rot="2807395">
            <a:off x="2851327" y="2252486"/>
            <a:ext cx="5556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4" name="Line 41"/>
          <p:cNvSpPr>
            <a:spLocks noChangeShapeType="1"/>
          </p:cNvSpPr>
          <p:nvPr/>
        </p:nvSpPr>
        <p:spPr bwMode="auto">
          <a:xfrm rot="2807395">
            <a:off x="2872758" y="2986705"/>
            <a:ext cx="522287" cy="4730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5" name="Line 42"/>
          <p:cNvSpPr>
            <a:spLocks noChangeShapeType="1"/>
          </p:cNvSpPr>
          <p:nvPr/>
        </p:nvSpPr>
        <p:spPr bwMode="auto">
          <a:xfrm rot="2807395">
            <a:off x="4359451" y="4443237"/>
            <a:ext cx="542925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6" name="Line 43"/>
          <p:cNvSpPr>
            <a:spLocks noChangeShapeType="1"/>
          </p:cNvSpPr>
          <p:nvPr/>
        </p:nvSpPr>
        <p:spPr bwMode="auto">
          <a:xfrm rot="2807395">
            <a:off x="2848151" y="4467049"/>
            <a:ext cx="555625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7" name="Line 44"/>
          <p:cNvSpPr>
            <a:spLocks noChangeShapeType="1"/>
          </p:cNvSpPr>
          <p:nvPr/>
        </p:nvSpPr>
        <p:spPr bwMode="auto">
          <a:xfrm rot="2807395">
            <a:off x="3634758" y="2245343"/>
            <a:ext cx="501650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8" name="Line 45"/>
          <p:cNvSpPr>
            <a:spLocks noChangeShapeType="1"/>
          </p:cNvSpPr>
          <p:nvPr/>
        </p:nvSpPr>
        <p:spPr bwMode="auto">
          <a:xfrm rot="2807395">
            <a:off x="3619677" y="3716161"/>
            <a:ext cx="534987" cy="500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9" name="Line 46"/>
          <p:cNvSpPr>
            <a:spLocks noChangeShapeType="1"/>
          </p:cNvSpPr>
          <p:nvPr/>
        </p:nvSpPr>
        <p:spPr bwMode="auto">
          <a:xfrm rot="8207395">
            <a:off x="3984802" y="4825824"/>
            <a:ext cx="544512" cy="525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0" name="Line 47"/>
          <p:cNvSpPr>
            <a:spLocks noChangeShapeType="1"/>
          </p:cNvSpPr>
          <p:nvPr/>
        </p:nvSpPr>
        <p:spPr bwMode="auto">
          <a:xfrm rot="2807395">
            <a:off x="4388027" y="2966861"/>
            <a:ext cx="55880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1" name="Line 48"/>
          <p:cNvSpPr>
            <a:spLocks noChangeShapeType="1"/>
          </p:cNvSpPr>
          <p:nvPr/>
        </p:nvSpPr>
        <p:spPr bwMode="auto">
          <a:xfrm flipH="1">
            <a:off x="3121202" y="2803349"/>
            <a:ext cx="766762" cy="777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2" name="Line 49"/>
          <p:cNvSpPr>
            <a:spLocks noChangeShapeType="1"/>
          </p:cNvSpPr>
          <p:nvPr/>
        </p:nvSpPr>
        <p:spPr bwMode="auto">
          <a:xfrm flipH="1">
            <a:off x="3891139" y="2073099"/>
            <a:ext cx="738188" cy="750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3" name="Line 50"/>
          <p:cNvSpPr>
            <a:spLocks noChangeShapeType="1"/>
          </p:cNvSpPr>
          <p:nvPr/>
        </p:nvSpPr>
        <p:spPr bwMode="auto">
          <a:xfrm flipH="1">
            <a:off x="3911777" y="3584399"/>
            <a:ext cx="75565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4" name="Line 51"/>
          <p:cNvSpPr>
            <a:spLocks noChangeShapeType="1"/>
          </p:cNvSpPr>
          <p:nvPr/>
        </p:nvSpPr>
        <p:spPr bwMode="auto">
          <a:xfrm rot="2807395">
            <a:off x="3620471" y="4455142"/>
            <a:ext cx="533400" cy="500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5" name="Line 77"/>
          <p:cNvSpPr>
            <a:spLocks noChangeShapeType="1"/>
          </p:cNvSpPr>
          <p:nvPr/>
        </p:nvSpPr>
        <p:spPr bwMode="auto">
          <a:xfrm>
            <a:off x="3862564" y="5065536"/>
            <a:ext cx="4763" cy="631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6" name="Line 79"/>
          <p:cNvSpPr>
            <a:spLocks noChangeShapeType="1"/>
          </p:cNvSpPr>
          <p:nvPr/>
        </p:nvSpPr>
        <p:spPr bwMode="auto">
          <a:xfrm rot="2807395">
            <a:off x="3633964" y="4454349"/>
            <a:ext cx="503237" cy="4841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7" name="Line 79"/>
          <p:cNvSpPr>
            <a:spLocks noChangeShapeType="1"/>
          </p:cNvSpPr>
          <p:nvPr/>
        </p:nvSpPr>
        <p:spPr bwMode="auto">
          <a:xfrm rot="2807395" flipV="1">
            <a:off x="2996582" y="3950318"/>
            <a:ext cx="1027113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58" name="Freeform 3"/>
          <p:cNvSpPr>
            <a:spLocks/>
          </p:cNvSpPr>
          <p:nvPr/>
        </p:nvSpPr>
        <p:spPr bwMode="auto">
          <a:xfrm>
            <a:off x="1190802" y="1707974"/>
            <a:ext cx="3889375" cy="38385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1294437557 w 10000"/>
              <a:gd name="T15" fmla="*/ 2147483647 h 10000"/>
              <a:gd name="T16" fmla="*/ 2147483647 w 10000"/>
              <a:gd name="T17" fmla="*/ 1866438038 h 10000"/>
              <a:gd name="T18" fmla="*/ 2147483647 w 10000"/>
              <a:gd name="T19" fmla="*/ 0 h 10000"/>
              <a:gd name="T20" fmla="*/ 2147483647 w 10000"/>
              <a:gd name="T21" fmla="*/ 113162346 h 10000"/>
              <a:gd name="T22" fmla="*/ 2147483647 w 10000"/>
              <a:gd name="T23" fmla="*/ 19230201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00"/>
              <a:gd name="T58" fmla="*/ 0 h 10000"/>
              <a:gd name="T59" fmla="*/ 10000 w 10000"/>
              <a:gd name="T60" fmla="*/ 10000 h 1000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00" h="10000">
                <a:moveTo>
                  <a:pt x="8193" y="9828"/>
                </a:moveTo>
                <a:lnTo>
                  <a:pt x="5999" y="9805"/>
                </a:lnTo>
                <a:cubicBezTo>
                  <a:pt x="5309" y="9801"/>
                  <a:pt x="4819" y="9963"/>
                  <a:pt x="4055" y="9803"/>
                </a:cubicBezTo>
                <a:cubicBezTo>
                  <a:pt x="3945" y="9146"/>
                  <a:pt x="4038" y="6779"/>
                  <a:pt x="3964" y="6064"/>
                </a:cubicBezTo>
                <a:cubicBezTo>
                  <a:pt x="3433" y="5845"/>
                  <a:pt x="3395" y="5998"/>
                  <a:pt x="2043" y="5906"/>
                </a:cubicBezTo>
                <a:cubicBezTo>
                  <a:pt x="1930" y="5320"/>
                  <a:pt x="2089" y="4449"/>
                  <a:pt x="2064" y="3986"/>
                </a:cubicBezTo>
                <a:cubicBezTo>
                  <a:pt x="1824" y="3722"/>
                  <a:pt x="776" y="4080"/>
                  <a:pt x="110" y="3993"/>
                </a:cubicBezTo>
                <a:cubicBezTo>
                  <a:pt x="161" y="3278"/>
                  <a:pt x="0" y="1179"/>
                  <a:pt x="22" y="88"/>
                </a:cubicBezTo>
                <a:cubicBezTo>
                  <a:pt x="895" y="89"/>
                  <a:pt x="1909" y="49"/>
                  <a:pt x="2792" y="33"/>
                </a:cubicBezTo>
                <a:lnTo>
                  <a:pt x="5321" y="0"/>
                </a:lnTo>
                <a:lnTo>
                  <a:pt x="7980" y="2"/>
                </a:lnTo>
                <a:lnTo>
                  <a:pt x="9991" y="34"/>
                </a:lnTo>
                <a:cubicBezTo>
                  <a:pt x="9992" y="711"/>
                  <a:pt x="9947" y="1101"/>
                  <a:pt x="9943" y="2076"/>
                </a:cubicBezTo>
                <a:cubicBezTo>
                  <a:pt x="9940" y="3051"/>
                  <a:pt x="9980" y="4778"/>
                  <a:pt x="9971" y="5886"/>
                </a:cubicBezTo>
                <a:cubicBezTo>
                  <a:pt x="9962" y="6994"/>
                  <a:pt x="9895" y="8066"/>
                  <a:pt x="9889" y="8723"/>
                </a:cubicBezTo>
                <a:cubicBezTo>
                  <a:pt x="9882" y="9379"/>
                  <a:pt x="10000" y="9655"/>
                  <a:pt x="9935" y="9828"/>
                </a:cubicBezTo>
                <a:cubicBezTo>
                  <a:pt x="9871" y="10000"/>
                  <a:pt x="9753" y="9773"/>
                  <a:pt x="9511" y="9773"/>
                </a:cubicBezTo>
                <a:cubicBezTo>
                  <a:pt x="9271" y="9773"/>
                  <a:pt x="8694" y="9820"/>
                  <a:pt x="8476" y="9828"/>
                </a:cubicBezTo>
                <a:cubicBezTo>
                  <a:pt x="8258" y="9835"/>
                  <a:pt x="8606" y="9832"/>
                  <a:pt x="8193" y="9828"/>
                </a:cubicBez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47434" y="2298255"/>
            <a:ext cx="2779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Watershed mapped as all grid cells that drain to an outlet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Streams mapped as grid cells with flow accumulation greater than a threshold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4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877" y="216877"/>
            <a:ext cx="6705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68383" y="59542"/>
            <a:ext cx="7772400" cy="1143000"/>
          </a:xfrm>
        </p:spPr>
        <p:txBody>
          <a:bodyPr/>
          <a:lstStyle/>
          <a:p>
            <a:r>
              <a:rPr lang="en-US" dirty="0" smtClean="0"/>
              <a:t>Zonal Average of Raster over </a:t>
            </a:r>
            <a:r>
              <a:rPr lang="en-US" dirty="0" err="1" smtClean="0"/>
              <a:t>Subwatershed</a:t>
            </a:r>
            <a:endParaRPr lang="en-US" dirty="0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2563688"/>
            <a:ext cx="6505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1460500"/>
            <a:ext cx="60880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468308" y="3562203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4914900" y="2070100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57351" name="Elbow Connector 8"/>
          <p:cNvCxnSpPr>
            <a:cxnSpLocks noChangeShapeType="1"/>
            <a:stCxn id="57350" idx="4"/>
            <a:endCxn id="57349" idx="0"/>
          </p:cNvCxnSpPr>
          <p:nvPr/>
        </p:nvCxnSpPr>
        <p:spPr bwMode="auto">
          <a:xfrm rot="5400000">
            <a:off x="2775753" y="1194455"/>
            <a:ext cx="1288903" cy="3446592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1813275" y="3600303"/>
            <a:ext cx="4673600" cy="1651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08" y="4304770"/>
            <a:ext cx="6128451" cy="270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2909839" y="5201744"/>
            <a:ext cx="457200" cy="203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54806" y="5239844"/>
            <a:ext cx="4049761" cy="16510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cxnSp>
        <p:nvCxnSpPr>
          <p:cNvPr id="13" name="Elbow Connector 8"/>
          <p:cNvCxnSpPr>
            <a:cxnSpLocks noChangeShapeType="1"/>
            <a:stCxn id="11" idx="0"/>
            <a:endCxn id="57349" idx="4"/>
          </p:cNvCxnSpPr>
          <p:nvPr/>
        </p:nvCxnSpPr>
        <p:spPr bwMode="auto">
          <a:xfrm rot="16200000" flipV="1">
            <a:off x="1699504" y="3762808"/>
            <a:ext cx="1436341" cy="1441531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138439" y="4304770"/>
            <a:ext cx="166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Join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Midterm Questions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49" y="1690689"/>
            <a:ext cx="7466102" cy="50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4" y="485774"/>
            <a:ext cx="6949643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5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762000"/>
          </a:xfrm>
        </p:spPr>
        <p:txBody>
          <a:bodyPr/>
          <a:lstStyle/>
          <a:p>
            <a:r>
              <a:rPr lang="en-US" sz="4000" smtClean="0">
                <a:solidFill>
                  <a:srgbClr val="FF3300"/>
                </a:solidFill>
              </a:rPr>
              <a:t>Curved Earth Distance</a:t>
            </a:r>
            <a:br>
              <a:rPr lang="en-US" sz="4000" smtClean="0">
                <a:solidFill>
                  <a:srgbClr val="FF3300"/>
                </a:solidFill>
              </a:rPr>
            </a:br>
            <a:r>
              <a:rPr lang="en-US" sz="3600" smtClean="0">
                <a:solidFill>
                  <a:schemeClr val="tx1"/>
                </a:solidFill>
              </a:rPr>
              <a:t>(from A to B)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28613" y="1393825"/>
            <a:ext cx="386238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Shortest distance is along a “Great Circle”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“Great Circle” is the intersection of a sphere with a plane going through its center.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1. Spherical coordinates converted to Cartesian coordinates.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2.  Vector dot product used to calculate angle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 from latitude and longitude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3.  Great circle distance is R, where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R=6378.137 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km</a:t>
            </a:r>
            <a:r>
              <a:rPr lang="en-US" baseline="30000" dirty="0">
                <a:solidFill>
                  <a:srgbClr val="000000"/>
                </a:solidFill>
                <a:latin typeface="Arial" charset="0"/>
                <a:sym typeface="Symbol" pitchFamily="18" charset="2"/>
              </a:rPr>
              <a:t>2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4256088" y="1495425"/>
            <a:ext cx="4567237" cy="3778250"/>
            <a:chOff x="2681" y="1086"/>
            <a:chExt cx="2877" cy="2380"/>
          </a:xfrm>
        </p:grpSpPr>
        <p:grpSp>
          <p:nvGrpSpPr>
            <p:cNvPr id="2056" name="Group 5"/>
            <p:cNvGrpSpPr>
              <a:grpSpLocks/>
            </p:cNvGrpSpPr>
            <p:nvPr/>
          </p:nvGrpSpPr>
          <p:grpSpPr bwMode="auto">
            <a:xfrm>
              <a:off x="2681" y="1086"/>
              <a:ext cx="2877" cy="2380"/>
              <a:chOff x="1594" y="1152"/>
              <a:chExt cx="2877" cy="2380"/>
            </a:xfrm>
          </p:grpSpPr>
          <p:sp>
            <p:nvSpPr>
              <p:cNvPr id="2060" name="Arc 6"/>
              <p:cNvSpPr>
                <a:spLocks/>
              </p:cNvSpPr>
              <p:nvPr/>
            </p:nvSpPr>
            <p:spPr bwMode="auto">
              <a:xfrm>
                <a:off x="2503" y="1752"/>
                <a:ext cx="415" cy="1778"/>
              </a:xfrm>
              <a:custGeom>
                <a:avLst/>
                <a:gdLst>
                  <a:gd name="T0" fmla="*/ 0 w 21600"/>
                  <a:gd name="T1" fmla="*/ 0 h 43096"/>
                  <a:gd name="T2" fmla="*/ 0 w 21600"/>
                  <a:gd name="T3" fmla="*/ 0 h 43096"/>
                  <a:gd name="T4" fmla="*/ 0 w 21600"/>
                  <a:gd name="T5" fmla="*/ 0 h 430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096"/>
                  <a:gd name="T11" fmla="*/ 21600 w 21600"/>
                  <a:gd name="T12" fmla="*/ 43096 h 430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096" fill="none" extrusionOk="0">
                    <a:moveTo>
                      <a:pt x="19483" y="43096"/>
                    </a:moveTo>
                    <a:cubicBezTo>
                      <a:pt x="8427" y="42007"/>
                      <a:pt x="0" y="32709"/>
                      <a:pt x="0" y="21600"/>
                    </a:cubicBezTo>
                    <a:cubicBezTo>
                      <a:pt x="-1" y="9714"/>
                      <a:pt x="9601" y="62"/>
                      <a:pt x="21487" y="0"/>
                    </a:cubicBezTo>
                  </a:path>
                  <a:path w="21600" h="43096" stroke="0" extrusionOk="0">
                    <a:moveTo>
                      <a:pt x="19483" y="43096"/>
                    </a:moveTo>
                    <a:cubicBezTo>
                      <a:pt x="8427" y="42007"/>
                      <a:pt x="0" y="32709"/>
                      <a:pt x="0" y="21600"/>
                    </a:cubicBezTo>
                    <a:cubicBezTo>
                      <a:pt x="-1" y="9714"/>
                      <a:pt x="9601" y="62"/>
                      <a:pt x="21487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1" name="Oval 7"/>
              <p:cNvSpPr>
                <a:spLocks noChangeArrowheads="1"/>
              </p:cNvSpPr>
              <p:nvPr/>
            </p:nvSpPr>
            <p:spPr bwMode="auto">
              <a:xfrm>
                <a:off x="1875" y="1744"/>
                <a:ext cx="2079" cy="178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2" name="Line 8"/>
              <p:cNvSpPr>
                <a:spLocks noChangeShapeType="1"/>
              </p:cNvSpPr>
              <p:nvPr/>
            </p:nvSpPr>
            <p:spPr bwMode="auto">
              <a:xfrm>
                <a:off x="1875" y="2639"/>
                <a:ext cx="10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3" name="Text Box 9"/>
              <p:cNvSpPr txBox="1">
                <a:spLocks noChangeArrowheads="1"/>
              </p:cNvSpPr>
              <p:nvPr/>
            </p:nvSpPr>
            <p:spPr bwMode="auto">
              <a:xfrm>
                <a:off x="1594" y="2948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3333CC"/>
                    </a:solidFill>
                    <a:latin typeface="Arial" charset="0"/>
                  </a:rPr>
                  <a:t>X</a:t>
                </a: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4" name="Text Box 10"/>
              <p:cNvSpPr txBox="1">
                <a:spLocks noChangeArrowheads="1"/>
              </p:cNvSpPr>
              <p:nvPr/>
            </p:nvSpPr>
            <p:spPr bwMode="auto">
              <a:xfrm>
                <a:off x="2906" y="1152"/>
                <a:ext cx="253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3333CC"/>
                    </a:solidFill>
                    <a:latin typeface="Arial" charset="0"/>
                  </a:rPr>
                  <a:t>Z</a:t>
                </a: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5" name="Text Box 11"/>
              <p:cNvSpPr txBox="1">
                <a:spLocks noChangeArrowheads="1"/>
              </p:cNvSpPr>
              <p:nvPr/>
            </p:nvSpPr>
            <p:spPr bwMode="auto">
              <a:xfrm>
                <a:off x="4206" y="2476"/>
                <a:ext cx="26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3333CC"/>
                    </a:solidFill>
                    <a:latin typeface="Arial" charset="0"/>
                  </a:rPr>
                  <a:t>Y</a:t>
                </a: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Line 12"/>
              <p:cNvSpPr>
                <a:spLocks noChangeShapeType="1"/>
              </p:cNvSpPr>
              <p:nvPr/>
            </p:nvSpPr>
            <p:spPr bwMode="auto">
              <a:xfrm flipH="1">
                <a:off x="1841" y="2639"/>
                <a:ext cx="1074" cy="37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7" name="Arc 13"/>
              <p:cNvSpPr>
                <a:spLocks/>
              </p:cNvSpPr>
              <p:nvPr/>
            </p:nvSpPr>
            <p:spPr bwMode="auto">
              <a:xfrm>
                <a:off x="1880" y="2493"/>
                <a:ext cx="2066" cy="149"/>
              </a:xfrm>
              <a:custGeom>
                <a:avLst/>
                <a:gdLst>
                  <a:gd name="T0" fmla="*/ 0 w 42925"/>
                  <a:gd name="T1" fmla="*/ 0 h 21600"/>
                  <a:gd name="T2" fmla="*/ 0 w 42925"/>
                  <a:gd name="T3" fmla="*/ 0 h 21600"/>
                  <a:gd name="T4" fmla="*/ 0 w 4292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2925"/>
                  <a:gd name="T10" fmla="*/ 0 h 21600"/>
                  <a:gd name="T11" fmla="*/ 42925 w 4292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925" h="21600" fill="none" extrusionOk="0">
                    <a:moveTo>
                      <a:pt x="-1" y="19878"/>
                    </a:moveTo>
                    <a:cubicBezTo>
                      <a:pt x="896" y="8652"/>
                      <a:pt x="10269" y="-1"/>
                      <a:pt x="21531" y="0"/>
                    </a:cubicBezTo>
                    <a:cubicBezTo>
                      <a:pt x="32310" y="0"/>
                      <a:pt x="41439" y="7946"/>
                      <a:pt x="42924" y="18623"/>
                    </a:cubicBezTo>
                  </a:path>
                  <a:path w="42925" h="21600" stroke="0" extrusionOk="0">
                    <a:moveTo>
                      <a:pt x="-1" y="19878"/>
                    </a:moveTo>
                    <a:cubicBezTo>
                      <a:pt x="896" y="8652"/>
                      <a:pt x="10269" y="-1"/>
                      <a:pt x="21531" y="0"/>
                    </a:cubicBezTo>
                    <a:cubicBezTo>
                      <a:pt x="32310" y="0"/>
                      <a:pt x="41439" y="7946"/>
                      <a:pt x="42924" y="18623"/>
                    </a:cubicBezTo>
                    <a:lnTo>
                      <a:pt x="21531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8" name="Arc 14"/>
              <p:cNvSpPr>
                <a:spLocks/>
              </p:cNvSpPr>
              <p:nvPr/>
            </p:nvSpPr>
            <p:spPr bwMode="auto">
              <a:xfrm>
                <a:off x="2913" y="1746"/>
                <a:ext cx="415" cy="1786"/>
              </a:xfrm>
              <a:custGeom>
                <a:avLst/>
                <a:gdLst>
                  <a:gd name="T0" fmla="*/ 0 w 21600"/>
                  <a:gd name="T1" fmla="*/ 0 h 43183"/>
                  <a:gd name="T2" fmla="*/ 0 w 21600"/>
                  <a:gd name="T3" fmla="*/ 0 h 43183"/>
                  <a:gd name="T4" fmla="*/ 0 w 21600"/>
                  <a:gd name="T5" fmla="*/ 0 h 4318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83"/>
                  <a:gd name="T11" fmla="*/ 21600 w 21600"/>
                  <a:gd name="T12" fmla="*/ 43183 h 431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83" fill="none" extrusionOk="0">
                    <a:moveTo>
                      <a:pt x="75" y="0"/>
                    </a:moveTo>
                    <a:cubicBezTo>
                      <a:pt x="11975" y="42"/>
                      <a:pt x="21600" y="9700"/>
                      <a:pt x="21600" y="21600"/>
                    </a:cubicBezTo>
                    <a:cubicBezTo>
                      <a:pt x="21600" y="33198"/>
                      <a:pt x="12440" y="42726"/>
                      <a:pt x="851" y="43183"/>
                    </a:cubicBezTo>
                  </a:path>
                  <a:path w="21600" h="43183" stroke="0" extrusionOk="0">
                    <a:moveTo>
                      <a:pt x="75" y="0"/>
                    </a:moveTo>
                    <a:cubicBezTo>
                      <a:pt x="11975" y="42"/>
                      <a:pt x="21600" y="9700"/>
                      <a:pt x="21600" y="21600"/>
                    </a:cubicBezTo>
                    <a:cubicBezTo>
                      <a:pt x="21600" y="33198"/>
                      <a:pt x="12440" y="42726"/>
                      <a:pt x="851" y="4318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69" name="Line 15"/>
              <p:cNvSpPr>
                <a:spLocks noChangeShapeType="1"/>
              </p:cNvSpPr>
              <p:nvPr/>
            </p:nvSpPr>
            <p:spPr bwMode="auto">
              <a:xfrm>
                <a:off x="2915" y="2639"/>
                <a:ext cx="128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0" name="Line 16"/>
              <p:cNvSpPr>
                <a:spLocks noChangeShapeType="1"/>
              </p:cNvSpPr>
              <p:nvPr/>
            </p:nvSpPr>
            <p:spPr bwMode="auto">
              <a:xfrm>
                <a:off x="2915" y="2639"/>
                <a:ext cx="0" cy="8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1" name="Line 17"/>
              <p:cNvSpPr>
                <a:spLocks noChangeShapeType="1"/>
              </p:cNvSpPr>
              <p:nvPr/>
            </p:nvSpPr>
            <p:spPr bwMode="auto">
              <a:xfrm flipH="1" flipV="1">
                <a:off x="2913" y="1333"/>
                <a:ext cx="2" cy="130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2" name="Text Box 18"/>
              <p:cNvSpPr txBox="1">
                <a:spLocks noChangeArrowheads="1"/>
              </p:cNvSpPr>
              <p:nvPr/>
            </p:nvSpPr>
            <p:spPr bwMode="auto">
              <a:xfrm>
                <a:off x="2837" y="2468"/>
                <a:ext cx="19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>
                    <a:solidFill>
                      <a:srgbClr val="000000"/>
                    </a:solidFill>
                  </a:rPr>
                  <a:t>•</a:t>
                </a:r>
              </a:p>
            </p:txBody>
          </p:sp>
          <p:sp>
            <p:nvSpPr>
              <p:cNvPr id="2073" name="Arc 19"/>
              <p:cNvSpPr>
                <a:spLocks/>
              </p:cNvSpPr>
              <p:nvPr/>
            </p:nvSpPr>
            <p:spPr bwMode="auto">
              <a:xfrm>
                <a:off x="1878" y="2639"/>
                <a:ext cx="2075" cy="149"/>
              </a:xfrm>
              <a:custGeom>
                <a:avLst/>
                <a:gdLst>
                  <a:gd name="T0" fmla="*/ 0 w 43135"/>
                  <a:gd name="T1" fmla="*/ 0 h 21600"/>
                  <a:gd name="T2" fmla="*/ 0 w 43135"/>
                  <a:gd name="T3" fmla="*/ 0 h 21600"/>
                  <a:gd name="T4" fmla="*/ 0 w 431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35"/>
                  <a:gd name="T10" fmla="*/ 0 h 21600"/>
                  <a:gd name="T11" fmla="*/ 43135 w 431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35" h="21600" fill="none" extrusionOk="0">
                    <a:moveTo>
                      <a:pt x="43135" y="1575"/>
                    </a:moveTo>
                    <a:cubicBezTo>
                      <a:pt x="42310" y="12863"/>
                      <a:pt x="32911" y="21599"/>
                      <a:pt x="21593" y="21600"/>
                    </a:cubicBezTo>
                    <a:cubicBezTo>
                      <a:pt x="9882" y="21600"/>
                      <a:pt x="304" y="12268"/>
                      <a:pt x="0" y="561"/>
                    </a:cubicBezTo>
                  </a:path>
                  <a:path w="43135" h="21600" stroke="0" extrusionOk="0">
                    <a:moveTo>
                      <a:pt x="43135" y="1575"/>
                    </a:moveTo>
                    <a:cubicBezTo>
                      <a:pt x="42310" y="12863"/>
                      <a:pt x="32911" y="21599"/>
                      <a:pt x="21593" y="21600"/>
                    </a:cubicBezTo>
                    <a:cubicBezTo>
                      <a:pt x="9882" y="21600"/>
                      <a:pt x="304" y="12268"/>
                      <a:pt x="0" y="561"/>
                    </a:cubicBezTo>
                    <a:lnTo>
                      <a:pt x="2159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4" name="Line 20"/>
              <p:cNvSpPr>
                <a:spLocks noChangeShapeType="1"/>
              </p:cNvSpPr>
              <p:nvPr/>
            </p:nvSpPr>
            <p:spPr bwMode="auto">
              <a:xfrm flipV="1">
                <a:off x="2928" y="1857"/>
                <a:ext cx="461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5" name="Line 21"/>
              <p:cNvSpPr>
                <a:spLocks noChangeShapeType="1"/>
              </p:cNvSpPr>
              <p:nvPr/>
            </p:nvSpPr>
            <p:spPr bwMode="auto">
              <a:xfrm flipH="1" flipV="1">
                <a:off x="2577" y="2131"/>
                <a:ext cx="351" cy="5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6" name="Arc 22"/>
              <p:cNvSpPr>
                <a:spLocks/>
              </p:cNvSpPr>
              <p:nvPr/>
            </p:nvSpPr>
            <p:spPr bwMode="auto">
              <a:xfrm rot="9804932" flipV="1">
                <a:off x="2579" y="1913"/>
                <a:ext cx="857" cy="325"/>
              </a:xfrm>
              <a:custGeom>
                <a:avLst/>
                <a:gdLst>
                  <a:gd name="T0" fmla="*/ 0 w 27494"/>
                  <a:gd name="T1" fmla="*/ 0 h 21600"/>
                  <a:gd name="T2" fmla="*/ 0 w 27494"/>
                  <a:gd name="T3" fmla="*/ 0 h 21600"/>
                  <a:gd name="T4" fmla="*/ 0 w 274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494"/>
                  <a:gd name="T10" fmla="*/ 0 h 21600"/>
                  <a:gd name="T11" fmla="*/ 27494 w 27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4" h="21600" fill="none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</a:path>
                  <a:path w="27494" h="21600" stroke="0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  <a:lnTo>
                      <a:pt x="1199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7" name="Arc 23"/>
              <p:cNvSpPr>
                <a:spLocks/>
              </p:cNvSpPr>
              <p:nvPr/>
            </p:nvSpPr>
            <p:spPr bwMode="auto">
              <a:xfrm rot="9804932" flipV="1">
                <a:off x="2826" y="2424"/>
                <a:ext cx="235" cy="89"/>
              </a:xfrm>
              <a:custGeom>
                <a:avLst/>
                <a:gdLst>
                  <a:gd name="T0" fmla="*/ 0 w 27494"/>
                  <a:gd name="T1" fmla="*/ 0 h 21600"/>
                  <a:gd name="T2" fmla="*/ 0 w 27494"/>
                  <a:gd name="T3" fmla="*/ 0 h 21600"/>
                  <a:gd name="T4" fmla="*/ 0 w 2749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7494"/>
                  <a:gd name="T10" fmla="*/ 0 h 21600"/>
                  <a:gd name="T11" fmla="*/ 27494 w 27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494" h="21600" fill="none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</a:path>
                  <a:path w="27494" h="21600" stroke="0" extrusionOk="0">
                    <a:moveTo>
                      <a:pt x="-1" y="3636"/>
                    </a:moveTo>
                    <a:cubicBezTo>
                      <a:pt x="3550" y="1265"/>
                      <a:pt x="7725" y="-1"/>
                      <a:pt x="11995" y="0"/>
                    </a:cubicBezTo>
                    <a:cubicBezTo>
                      <a:pt x="17835" y="0"/>
                      <a:pt x="23426" y="2364"/>
                      <a:pt x="27493" y="6555"/>
                    </a:cubicBezTo>
                    <a:lnTo>
                      <a:pt x="11995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7" name="Rectangle 24"/>
            <p:cNvSpPr>
              <a:spLocks noChangeArrowheads="1"/>
            </p:cNvSpPr>
            <p:nvPr/>
          </p:nvSpPr>
          <p:spPr bwMode="auto">
            <a:xfrm>
              <a:off x="3895" y="2124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8" name="Text Box 25"/>
            <p:cNvSpPr txBox="1">
              <a:spLocks noChangeArrowheads="1"/>
            </p:cNvSpPr>
            <p:nvPr/>
          </p:nvSpPr>
          <p:spPr bwMode="auto">
            <a:xfrm>
              <a:off x="3457" y="181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059" name="Text Box 26"/>
            <p:cNvSpPr txBox="1">
              <a:spLocks noChangeArrowheads="1"/>
            </p:cNvSpPr>
            <p:nvPr/>
          </p:nvSpPr>
          <p:spPr bwMode="auto">
            <a:xfrm>
              <a:off x="4444" y="155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2055" name="Rectangle 3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graphicFrame>
        <p:nvGraphicFramePr>
          <p:cNvPr id="2050" name="Object 29"/>
          <p:cNvGraphicFramePr>
            <a:graphicFrameLocks noChangeAspect="1"/>
          </p:cNvGraphicFramePr>
          <p:nvPr/>
        </p:nvGraphicFramePr>
        <p:xfrm>
          <a:off x="1041400" y="5715000"/>
          <a:ext cx="6726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3365280" imgH="228600" progId="Equation.3">
                  <p:embed/>
                </p:oleObj>
              </mc:Choice>
              <mc:Fallback>
                <p:oleObj name="Equation" r:id="rId3" imgW="3365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5715000"/>
                        <a:ext cx="6726238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97768" y="6248400"/>
            <a:ext cx="8946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Ref: Meyer, T.H. (2010), Introduction to Geometrical and Physical Geodesy, ESRI Press, Redlands, p. 108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82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26" y="540067"/>
            <a:ext cx="7781925" cy="3705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26" y="3914775"/>
            <a:ext cx="78390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2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42" y="651373"/>
            <a:ext cx="75247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7200"/>
            <a:ext cx="8088086" cy="484632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NHDPlus</a:t>
            </a:r>
            <a:r>
              <a:rPr lang="en-US" sz="3100" dirty="0"/>
              <a:t> </a:t>
            </a:r>
            <a:r>
              <a:rPr lang="en-US" sz="3100" dirty="0" smtClean="0"/>
              <a:t>Version 2.1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i="1" dirty="0"/>
          </a:p>
        </p:txBody>
      </p:sp>
      <p:pic>
        <p:nvPicPr>
          <p:cNvPr id="3" name="Picture 2" descr="tex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6" y="1690701"/>
            <a:ext cx="1779815" cy="17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uc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721" y="1633999"/>
            <a:ext cx="2950598" cy="19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71" y="4486610"/>
            <a:ext cx="2453673" cy="19883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8" descr="usnlc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3679" y="4865925"/>
            <a:ext cx="2808678" cy="177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3010" y="355384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Elevation Dataset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21" y="4048798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Hydrography Dataset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3756" y="4399916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Land Cover Dataset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3757" y="3547333"/>
            <a:ext cx="320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Watershed Boundary Dataset</a:t>
            </a:r>
          </a:p>
        </p:txBody>
      </p:sp>
      <p:sp>
        <p:nvSpPr>
          <p:cNvPr id="14" name="Right Arrow 13"/>
          <p:cNvSpPr/>
          <p:nvPr/>
        </p:nvSpPr>
        <p:spPr>
          <a:xfrm rot="1920000">
            <a:off x="2532190" y="2889516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8700000">
            <a:off x="5102950" y="2859693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2900000">
            <a:off x="4936721" y="5517411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-2220000">
            <a:off x="2786328" y="5501022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3525" y="1698642"/>
            <a:ext cx="15327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NHDPlus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6" y="1054909"/>
            <a:ext cx="7696199" cy="338554"/>
          </a:xfrm>
          <a:prstGeom prst="rect">
            <a:avLst/>
          </a:prstGeom>
          <a:solidFill>
            <a:srgbClr val="3367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600" dirty="0" smtClean="0">
                <a:solidFill>
                  <a:prstClr val="white"/>
                </a:solidFill>
              </a:rPr>
              <a:t>Foundation for a </a:t>
            </a:r>
            <a:r>
              <a:rPr lang="en-US" sz="1600" dirty="0" smtClean="0">
                <a:solidFill>
                  <a:srgbClr val="001446">
                    <a:lumMod val="10000"/>
                    <a:lumOff val="90000"/>
                  </a:srgbClr>
                </a:solidFill>
              </a:rPr>
              <a:t>Geospatial Hydrologic Framework </a:t>
            </a:r>
            <a:r>
              <a:rPr lang="en-US" sz="1600" dirty="0" smtClean="0">
                <a:solidFill>
                  <a:prstClr val="white"/>
                </a:solidFill>
              </a:rPr>
              <a:t>for the United States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53819" y="2237917"/>
            <a:ext cx="31721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2.7 </a:t>
            </a:r>
            <a:r>
              <a:rPr lang="en-US" sz="1400" dirty="0">
                <a:solidFill>
                  <a:prstClr val="black"/>
                </a:solidFill>
              </a:rPr>
              <a:t>million </a:t>
            </a:r>
            <a:r>
              <a:rPr lang="en-US" sz="1400" dirty="0" smtClean="0">
                <a:solidFill>
                  <a:prstClr val="black"/>
                </a:solidFill>
              </a:rPr>
              <a:t>reach catchments in US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average </a:t>
            </a:r>
            <a:r>
              <a:rPr lang="en-US" sz="1400" dirty="0">
                <a:solidFill>
                  <a:prstClr val="black"/>
                </a:solidFill>
              </a:rPr>
              <a:t>area 3 </a:t>
            </a:r>
            <a:r>
              <a:rPr lang="en-US" sz="1400" dirty="0" smtClean="0">
                <a:solidFill>
                  <a:prstClr val="black"/>
                </a:solidFill>
              </a:rPr>
              <a:t>km</a:t>
            </a:r>
            <a:r>
              <a:rPr lang="en-US" sz="1400" baseline="30000" dirty="0" smtClean="0">
                <a:solidFill>
                  <a:prstClr val="black"/>
                </a:solidFill>
              </a:rPr>
              <a:t>2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reach length 2 </a:t>
            </a:r>
            <a:r>
              <a:rPr lang="en-US" sz="1400" dirty="0" smtClean="0">
                <a:solidFill>
                  <a:prstClr val="black"/>
                </a:solidFill>
              </a:rPr>
              <a:t>km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Uniquely labelled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030" y="3547332"/>
            <a:ext cx="2148303" cy="14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" y="386307"/>
            <a:ext cx="4565081" cy="5373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49" y="447267"/>
            <a:ext cx="4390751" cy="578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65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283" y="209582"/>
            <a:ext cx="5753425" cy="64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86" y="287381"/>
            <a:ext cx="4684257" cy="6371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29943" y="1706880"/>
            <a:ext cx="34660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 that behind “networks” in ArcGIS there is a data model that enables the network functionality that you used.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 did not cover that this year as it is hidden from a user so you would not get this question.  However you should know how networks work and what they can be used for.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87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31500" r="64840"/>
          <a:stretch/>
        </p:blipFill>
        <p:spPr bwMode="auto">
          <a:xfrm>
            <a:off x="6661019" y="1465596"/>
            <a:ext cx="2025781" cy="312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8482" y="929444"/>
            <a:ext cx="6009248" cy="477053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“All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geographic information systems are built using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formal models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that describe how things are located in space.  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A formal model is an abstract and well-defined system of concepts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  A geographic data model defines the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vocabulary for describing and reasoning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Times New Roman" pitchFamily="18" charset="0"/>
              </a:rPr>
              <a:t>about the things that are located on the earth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.   Geographic data models serve as the foundation on which all geographic information systems are built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.”</a:t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</a:br>
            <a:endParaRPr 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</a:rPr>
              <a:t>Scott Morehouse, Preface to “Modeling our World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</a:rPr>
              <a:t>”, First Edition.  He is the chief software engineer at ESRI </a:t>
            </a:r>
            <a:endParaRPr lang="en-US" sz="2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41883"/>
            <a:ext cx="8229600" cy="1143000"/>
          </a:xfrm>
        </p:spPr>
        <p:txBody>
          <a:bodyPr/>
          <a:lstStyle/>
          <a:p>
            <a:r>
              <a:rPr lang="en-US" dirty="0" smtClean="0"/>
              <a:t>Geographic Data Model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55077" y="5746873"/>
            <a:ext cx="7373815" cy="10368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Or, more simply: the way that data is organized can enhance or inhibit the analysis that can be done</a:t>
            </a:r>
          </a:p>
        </p:txBody>
      </p:sp>
    </p:spTree>
    <p:extLst>
      <p:ext uri="{BB962C8B-B14F-4D97-AF65-F5344CB8AC3E}">
        <p14:creationId xmlns:p14="http://schemas.microsoft.com/office/powerpoint/2010/main" val="14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16" y="3130721"/>
            <a:ext cx="4521171" cy="32141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3481" y="423742"/>
            <a:ext cx="7886700" cy="2378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connectivity in the network data model enables analyses such as tracing for selection of the upstream network and watershed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779" y="3215900"/>
            <a:ext cx="3892918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20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99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Subnetwork analysis enabled by attributes joined with a network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52" y="1379969"/>
            <a:ext cx="7856047" cy="53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of Latitude, </a:t>
            </a:r>
            <a:r>
              <a:rPr lang="en-US" smtClean="0">
                <a:latin typeface="Symbol" pitchFamily="18" charset="2"/>
              </a:rPr>
              <a:t>f</a:t>
            </a:r>
            <a:endParaRPr lang="en-US" smtClean="0"/>
          </a:p>
        </p:txBody>
      </p:sp>
      <p:sp>
        <p:nvSpPr>
          <p:cNvPr id="32771" name="Text Box 44"/>
          <p:cNvSpPr txBox="1">
            <a:spLocks noChangeArrowheads="1"/>
          </p:cNvSpPr>
          <p:nvPr/>
        </p:nvSpPr>
        <p:spPr bwMode="auto">
          <a:xfrm>
            <a:off x="1066800" y="4191000"/>
            <a:ext cx="7848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(1) Take a point </a:t>
            </a:r>
            <a:r>
              <a:rPr lang="en-US" sz="2400">
                <a:solidFill>
                  <a:srgbClr val="FF3300"/>
                </a:solidFill>
              </a:rPr>
              <a:t>S</a:t>
            </a:r>
            <a:r>
              <a:rPr lang="en-US" sz="2400">
                <a:solidFill>
                  <a:srgbClr val="000000"/>
                </a:solidFill>
              </a:rPr>
              <a:t> on the surface of the ellipsoid and define there the </a:t>
            </a:r>
            <a:r>
              <a:rPr lang="en-US" sz="2400">
                <a:solidFill>
                  <a:srgbClr val="0000FF"/>
                </a:solidFill>
              </a:rPr>
              <a:t>tangent plane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>
                <a:solidFill>
                  <a:srgbClr val="0000FF"/>
                </a:solidFill>
              </a:rPr>
              <a:t>mn</a:t>
            </a:r>
            <a:endParaRPr lang="en-US" sz="24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(2) Define the line </a:t>
            </a:r>
            <a:r>
              <a:rPr lang="en-US" sz="2400">
                <a:solidFill>
                  <a:srgbClr val="008000"/>
                </a:solidFill>
              </a:rPr>
              <a:t>pq</a:t>
            </a:r>
            <a:r>
              <a:rPr lang="en-US" sz="2400">
                <a:solidFill>
                  <a:srgbClr val="000000"/>
                </a:solidFill>
              </a:rPr>
              <a:t> through S and </a:t>
            </a:r>
            <a:r>
              <a:rPr lang="en-US" sz="2400">
                <a:solidFill>
                  <a:srgbClr val="008000"/>
                </a:solidFill>
              </a:rPr>
              <a:t>normal</a:t>
            </a:r>
            <a:r>
              <a:rPr lang="en-US" sz="2400">
                <a:solidFill>
                  <a:srgbClr val="000000"/>
                </a:solidFill>
              </a:rPr>
              <a:t> to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tangent plane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(3) </a:t>
            </a:r>
            <a:r>
              <a:rPr lang="en-US" sz="2400">
                <a:solidFill>
                  <a:srgbClr val="FF3300"/>
                </a:solidFill>
              </a:rPr>
              <a:t>Angle pqr</a:t>
            </a:r>
            <a:r>
              <a:rPr lang="en-US" sz="2400">
                <a:solidFill>
                  <a:srgbClr val="000000"/>
                </a:solidFill>
              </a:rPr>
              <a:t> which this line makes with the equatorial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plane is the latitude </a:t>
            </a:r>
            <a:r>
              <a:rPr lang="en-US" sz="240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sz="2400">
                <a:solidFill>
                  <a:srgbClr val="000000"/>
                </a:solidFill>
              </a:rPr>
              <a:t>, of point S</a:t>
            </a:r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2895600" y="1914525"/>
            <a:ext cx="2774950" cy="218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2895600" y="30051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3886200" y="2549525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O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5670550" y="3005138"/>
            <a:ext cx="322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 flipV="1">
            <a:off x="4281488" y="1639888"/>
            <a:ext cx="0" cy="136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4281488" y="3005138"/>
            <a:ext cx="138906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4281488" y="1914525"/>
            <a:ext cx="0" cy="109061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79" name="Line 25"/>
          <p:cNvSpPr>
            <a:spLocks noChangeShapeType="1"/>
          </p:cNvSpPr>
          <p:nvPr/>
        </p:nvSpPr>
        <p:spPr bwMode="auto">
          <a:xfrm>
            <a:off x="4281488" y="2987675"/>
            <a:ext cx="0" cy="1108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>
            <a:off x="5022850" y="1955800"/>
            <a:ext cx="723900" cy="774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81" name="Line 30"/>
          <p:cNvSpPr>
            <a:spLocks noChangeShapeType="1"/>
          </p:cNvSpPr>
          <p:nvPr/>
        </p:nvSpPr>
        <p:spPr bwMode="auto">
          <a:xfrm flipH="1">
            <a:off x="4594225" y="2125663"/>
            <a:ext cx="1033463" cy="881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82" name="Oval 31"/>
          <p:cNvSpPr>
            <a:spLocks noChangeArrowheads="1"/>
          </p:cNvSpPr>
          <p:nvPr/>
        </p:nvSpPr>
        <p:spPr bwMode="auto">
          <a:xfrm>
            <a:off x="5349875" y="2311400"/>
            <a:ext cx="61913" cy="555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32783" name="Group 34"/>
          <p:cNvGrpSpPr>
            <a:grpSpLocks/>
          </p:cNvGrpSpPr>
          <p:nvPr/>
        </p:nvGrpSpPr>
        <p:grpSpPr bwMode="auto">
          <a:xfrm rot="241450">
            <a:off x="5449888" y="2287588"/>
            <a:ext cx="80962" cy="128587"/>
            <a:chOff x="3777" y="1920"/>
            <a:chExt cx="63" cy="111"/>
          </a:xfrm>
        </p:grpSpPr>
        <p:sp>
          <p:nvSpPr>
            <p:cNvPr id="32792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2793" name="Line 33"/>
            <p:cNvSpPr>
              <a:spLocks noChangeShapeType="1"/>
            </p:cNvSpPr>
            <p:nvPr/>
          </p:nvSpPr>
          <p:spPr bwMode="auto">
            <a:xfrm flipH="1">
              <a:off x="3777" y="1968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32784" name="Arc 35"/>
          <p:cNvSpPr>
            <a:spLocks/>
          </p:cNvSpPr>
          <p:nvPr/>
        </p:nvSpPr>
        <p:spPr bwMode="auto">
          <a:xfrm rot="800161">
            <a:off x="4791075" y="2841625"/>
            <a:ext cx="136525" cy="144463"/>
          </a:xfrm>
          <a:custGeom>
            <a:avLst/>
            <a:gdLst>
              <a:gd name="T0" fmla="*/ 0 w 23961"/>
              <a:gd name="T1" fmla="*/ 1726781 h 21600"/>
              <a:gd name="T2" fmla="*/ 143893349 w 23961"/>
              <a:gd name="T3" fmla="*/ 289046495 h 21600"/>
              <a:gd name="T4" fmla="*/ 14179183 w 23961"/>
              <a:gd name="T5" fmla="*/ 289046495 h 21600"/>
              <a:gd name="T6" fmla="*/ 0 60000 65536"/>
              <a:gd name="T7" fmla="*/ 0 60000 65536"/>
              <a:gd name="T8" fmla="*/ 0 60000 65536"/>
              <a:gd name="T9" fmla="*/ 0 w 23961"/>
              <a:gd name="T10" fmla="*/ 0 h 21600"/>
              <a:gd name="T11" fmla="*/ 23961 w 239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61" h="21600" fill="none" extrusionOk="0">
                <a:moveTo>
                  <a:pt x="0" y="129"/>
                </a:moveTo>
                <a:cubicBezTo>
                  <a:pt x="784" y="43"/>
                  <a:pt x="1572" y="-1"/>
                  <a:pt x="2361" y="0"/>
                </a:cubicBezTo>
                <a:cubicBezTo>
                  <a:pt x="14290" y="0"/>
                  <a:pt x="23961" y="9670"/>
                  <a:pt x="23961" y="21600"/>
                </a:cubicBezTo>
              </a:path>
              <a:path w="23961" h="21600" stroke="0" extrusionOk="0">
                <a:moveTo>
                  <a:pt x="0" y="129"/>
                </a:moveTo>
                <a:cubicBezTo>
                  <a:pt x="784" y="43"/>
                  <a:pt x="1572" y="-1"/>
                  <a:pt x="2361" y="0"/>
                </a:cubicBezTo>
                <a:cubicBezTo>
                  <a:pt x="14290" y="0"/>
                  <a:pt x="23961" y="9670"/>
                  <a:pt x="23961" y="21600"/>
                </a:cubicBezTo>
                <a:lnTo>
                  <a:pt x="236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2785" name="Text Box 36"/>
          <p:cNvSpPr txBox="1">
            <a:spLocks noChangeArrowheads="1"/>
          </p:cNvSpPr>
          <p:nvPr/>
        </p:nvSpPr>
        <p:spPr bwMode="auto">
          <a:xfrm>
            <a:off x="4962525" y="264477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86" name="Text Box 39"/>
          <p:cNvSpPr txBox="1">
            <a:spLocks noChangeArrowheads="1"/>
          </p:cNvSpPr>
          <p:nvPr/>
        </p:nvSpPr>
        <p:spPr bwMode="auto">
          <a:xfrm>
            <a:off x="5257800" y="18637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3300"/>
                </a:solidFill>
              </a:rPr>
              <a:t>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87" name="Text Box 40"/>
          <p:cNvSpPr txBox="1">
            <a:spLocks noChangeArrowheads="1"/>
          </p:cNvSpPr>
          <p:nvPr/>
        </p:nvSpPr>
        <p:spPr bwMode="auto">
          <a:xfrm>
            <a:off x="4860925" y="16002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m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88" name="Text Box 41"/>
          <p:cNvSpPr txBox="1">
            <a:spLocks noChangeArrowheads="1"/>
          </p:cNvSpPr>
          <p:nvPr/>
        </p:nvSpPr>
        <p:spPr bwMode="auto">
          <a:xfrm>
            <a:off x="5699125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n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89" name="Text Box 42"/>
          <p:cNvSpPr txBox="1">
            <a:spLocks noChangeArrowheads="1"/>
          </p:cNvSpPr>
          <p:nvPr/>
        </p:nvSpPr>
        <p:spPr bwMode="auto">
          <a:xfrm>
            <a:off x="4343400" y="28543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8000"/>
                </a:solidFill>
              </a:rPr>
              <a:t>q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90" name="Text Box 43"/>
          <p:cNvSpPr txBox="1">
            <a:spLocks noChangeArrowheads="1"/>
          </p:cNvSpPr>
          <p:nvPr/>
        </p:nvSpPr>
        <p:spPr bwMode="auto">
          <a:xfrm>
            <a:off x="5622925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8000"/>
                </a:solidFill>
              </a:rPr>
              <a:t>p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791" name="Text Box 45"/>
          <p:cNvSpPr txBox="1">
            <a:spLocks noChangeArrowheads="1"/>
          </p:cNvSpPr>
          <p:nvPr/>
        </p:nvSpPr>
        <p:spPr bwMode="auto">
          <a:xfrm>
            <a:off x="5410200" y="28543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769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4829"/>
            <a:ext cx="7886700" cy="5405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2012 Midterm Questions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62" y="792480"/>
            <a:ext cx="4265115" cy="5631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491" y="862149"/>
            <a:ext cx="4824549" cy="484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16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61" y="113212"/>
            <a:ext cx="6145286" cy="65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76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267" y="313509"/>
            <a:ext cx="5547928" cy="642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73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a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h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b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black"/>
                </a:solidFill>
              </a:rPr>
              <a:t>i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f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c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2∆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2∆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endParaRPr lang="en-US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Similarly</a:t>
                </a:r>
              </a:p>
              <a:p>
                <a:endParaRPr lang="en-US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</a:rPr>
                  <a:t>Slope magnitude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𝑑𝑦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33340" cy="4607608"/>
              </a:xfrm>
              <a:prstGeom prst="rect">
                <a:avLst/>
              </a:prstGeom>
              <a:blipFill rotWithShape="0">
                <a:blip r:embed="rId7"/>
                <a:stretch>
                  <a:fillRect l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>
                <a:solidFill>
                  <a:prstClr val="black"/>
                </a:solidFill>
              </a:rPr>
              <a:t>ArcGIS “Slope” tool</a:t>
            </a:r>
            <a:endParaRPr lang="en-CA" sz="4000" dirty="0" smtClean="0">
              <a:solidFill>
                <a:prstClr val="black"/>
              </a:solidFill>
            </a:endParaRPr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prstClr val="black"/>
                  </a:solidFill>
                </a:rPr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2026672" y="1919238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026672" y="3290838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2026672" y="1919238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/>
          </p:nvPr>
        </p:nvGraphicFramePr>
        <p:xfrm>
          <a:off x="3169672" y="3290838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672" y="3290838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/>
          </p:nvPr>
        </p:nvGraphicFramePr>
        <p:xfrm>
          <a:off x="1567885" y="2068463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885" y="2068463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2026672" y="2300238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/>
          </p:nvPr>
        </p:nvGraphicFramePr>
        <p:xfrm>
          <a:off x="4358450" y="2131485"/>
          <a:ext cx="325913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7" imgW="1625400" imgH="457200" progId="Equation.3">
                  <p:embed/>
                </p:oleObj>
              </mc:Choice>
              <mc:Fallback>
                <p:oleObj name="Equation" r:id="rId7" imgW="162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50" y="2131485"/>
                        <a:ext cx="325913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/>
          <p:cNvGraphicFramePr>
            <a:graphicFrameLocks noChangeAspect="1"/>
          </p:cNvGraphicFramePr>
          <p:nvPr>
            <p:extLst/>
          </p:nvPr>
        </p:nvGraphicFramePr>
        <p:xfrm>
          <a:off x="1437709" y="5116099"/>
          <a:ext cx="173196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9" imgW="863280" imgH="215640" progId="Equation.3">
                  <p:embed/>
                </p:oleObj>
              </mc:Choice>
              <mc:Fallback>
                <p:oleObj name="Equation" r:id="rId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7709" y="5116099"/>
                        <a:ext cx="173196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0938" y="4212180"/>
            <a:ext cx="4121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Use atan2 to resolve ambiguity in </a:t>
            </a:r>
            <a:r>
              <a:rPr lang="en-US" sz="2000" dirty="0" err="1" smtClean="0">
                <a:solidFill>
                  <a:prstClr val="black"/>
                </a:solidFill>
              </a:rPr>
              <a:t>atan</a:t>
            </a:r>
            <a:r>
              <a:rPr lang="en-US" sz="2000" dirty="0" smtClean="0">
                <a:solidFill>
                  <a:prstClr val="black"/>
                </a:solidFill>
              </a:rPr>
              <a:t> direction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75613" y="3640585"/>
            <a:ext cx="1757387" cy="1377694"/>
            <a:chOff x="2660498" y="2121932"/>
            <a:chExt cx="2444902" cy="1916668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rc 22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 flipH="1" flipV="1">
            <a:off x="5525081" y="4882628"/>
            <a:ext cx="2672625" cy="1487793"/>
            <a:chOff x="1757325" y="2174797"/>
            <a:chExt cx="3348075" cy="1863803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36" idx="0"/>
            </p:cNvCxnSpPr>
            <p:nvPr/>
          </p:nvCxnSpPr>
          <p:spPr>
            <a:xfrm flipH="1" flipV="1">
              <a:off x="3200400" y="2414204"/>
              <a:ext cx="14266" cy="16240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3435195" y="2174797"/>
                  <a:ext cx="850563" cy="46267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2468190" y="2828343"/>
                  <a:ext cx="854820" cy="46267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180</m:t>
                            </m:r>
                          </m:e>
                          <m:sup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𝑜</m:t>
                            </m:r>
                          </m:sup>
                        </m:sSup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1757325" y="3313946"/>
                  <a:ext cx="1447539" cy="46267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Arc 35"/>
            <p:cNvSpPr/>
            <p:nvPr/>
          </p:nvSpPr>
          <p:spPr>
            <a:xfrm>
              <a:off x="2819400" y="3233837"/>
              <a:ext cx="759438" cy="804763"/>
            </a:xfrm>
            <a:prstGeom prst="arc">
              <a:avLst>
                <a:gd name="adj1" fmla="val 5267128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86" y="2265355"/>
                <a:ext cx="746486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69" y="3487172"/>
                <a:ext cx="74648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0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>
                <a:solidFill>
                  <a:prstClr val="black"/>
                </a:solidFill>
              </a:rPr>
              <a:t>Example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>
                    <a:solidFill>
                      <a:prstClr val="black"/>
                    </a:solidFill>
                  </a:rPr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>
                    <a:solidFill>
                      <a:prstClr val="black"/>
                    </a:solidFill>
                  </a:rPr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prstClr val="black"/>
                  </a:solidFill>
                </a:rPr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5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>
                  <a:solidFill>
                    <a:prstClr val="black"/>
                  </a:solidFill>
                </a:rPr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>
                <a:solidFill>
                  <a:prstClr val="black"/>
                </a:solidFill>
              </a:rPr>
              <a:t>Slope: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>
                <a:solidFill>
                  <a:prstClr val="black"/>
                </a:solidFill>
              </a:rPr>
              <a:t>Hydrologic Slope (Flow Direction Tool)</a:t>
            </a:r>
          </a:p>
          <a:p>
            <a:r>
              <a:rPr lang="en-US" sz="4000">
                <a:solidFill>
                  <a:prstClr val="black"/>
                </a:solidFill>
              </a:rPr>
              <a:t>	- Direction of Steepest Descent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Definition of Longitude, </a:t>
            </a:r>
            <a:r>
              <a:rPr lang="en-US" smtClean="0">
                <a:latin typeface="Symbol" pitchFamily="18" charset="2"/>
              </a:rPr>
              <a:t>l</a:t>
            </a:r>
            <a:endParaRPr lang="en-US" smtClean="0"/>
          </a:p>
        </p:txBody>
      </p:sp>
      <p:pic>
        <p:nvPicPr>
          <p:cNvPr id="34819" name="Picture 3" descr="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2509838"/>
            <a:ext cx="372903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4976813" y="4246563"/>
            <a:ext cx="9525" cy="1614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403725" y="6042025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0°E, W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427288" y="4098925"/>
            <a:ext cx="855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90°W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(-90 °)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271963" y="2281238"/>
            <a:ext cx="1189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180°E, W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6792913" y="4110038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90°E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(+90 °)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2514600" y="3073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-120°</a:t>
            </a: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3284538" y="5643563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-30°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2690813" y="4954588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-60°</a:t>
            </a:r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3429000" y="2446338"/>
            <a:ext cx="93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-150°</a:t>
            </a:r>
          </a:p>
        </p:txBody>
      </p:sp>
      <p:sp>
        <p:nvSpPr>
          <p:cNvPr id="34829" name="Text Box 17"/>
          <p:cNvSpPr txBox="1">
            <a:spLocks noChangeArrowheads="1"/>
          </p:cNvSpPr>
          <p:nvPr/>
        </p:nvSpPr>
        <p:spPr bwMode="auto">
          <a:xfrm>
            <a:off x="5919788" y="5705475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30°</a:t>
            </a:r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6643688" y="5016500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-60°</a:t>
            </a:r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6578600" y="3136900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120°</a:t>
            </a:r>
          </a:p>
        </p:txBody>
      </p:sp>
      <p:sp>
        <p:nvSpPr>
          <p:cNvPr id="34832" name="Text Box 20"/>
          <p:cNvSpPr txBox="1">
            <a:spLocks noChangeArrowheads="1"/>
          </p:cNvSpPr>
          <p:nvPr/>
        </p:nvSpPr>
        <p:spPr bwMode="auto">
          <a:xfrm>
            <a:off x="5788025" y="2446338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150°</a:t>
            </a:r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H="1">
            <a:off x="4098925" y="4246563"/>
            <a:ext cx="887413" cy="14525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4834" name="Freeform 26"/>
          <p:cNvSpPr>
            <a:spLocks/>
          </p:cNvSpPr>
          <p:nvPr/>
        </p:nvSpPr>
        <p:spPr bwMode="auto">
          <a:xfrm>
            <a:off x="4543425" y="4948238"/>
            <a:ext cx="460375" cy="125412"/>
          </a:xfrm>
          <a:custGeom>
            <a:avLst/>
            <a:gdLst>
              <a:gd name="T0" fmla="*/ 0 w 336"/>
              <a:gd name="T1" fmla="*/ 0 h 96"/>
              <a:gd name="T2" fmla="*/ 2147483647 w 336"/>
              <a:gd name="T3" fmla="*/ 2147483647 h 96"/>
              <a:gd name="T4" fmla="*/ 2147483647 w 336"/>
              <a:gd name="T5" fmla="*/ 2147483647 h 96"/>
              <a:gd name="T6" fmla="*/ 2147483647 w 336"/>
              <a:gd name="T7" fmla="*/ 2147483647 h 96"/>
              <a:gd name="T8" fmla="*/ 2147483647 w 336"/>
              <a:gd name="T9" fmla="*/ 2147483647 h 96"/>
              <a:gd name="T10" fmla="*/ 2147483647 w 336"/>
              <a:gd name="T11" fmla="*/ 2147483647 h 96"/>
              <a:gd name="T12" fmla="*/ 2147483647 w 336"/>
              <a:gd name="T13" fmla="*/ 2147483647 h 96"/>
              <a:gd name="T14" fmla="*/ 2147483647 w 336"/>
              <a:gd name="T15" fmla="*/ 2147483647 h 96"/>
              <a:gd name="T16" fmla="*/ 2147483647 w 336"/>
              <a:gd name="T17" fmla="*/ 2147483647 h 96"/>
              <a:gd name="T18" fmla="*/ 2147483647 w 336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6"/>
              <a:gd name="T31" fmla="*/ 0 h 96"/>
              <a:gd name="T32" fmla="*/ 336 w 336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6" h="96">
                <a:moveTo>
                  <a:pt x="0" y="0"/>
                </a:moveTo>
                <a:cubicBezTo>
                  <a:pt x="26" y="12"/>
                  <a:pt x="52" y="25"/>
                  <a:pt x="72" y="34"/>
                </a:cubicBezTo>
                <a:cubicBezTo>
                  <a:pt x="92" y="43"/>
                  <a:pt x="109" y="49"/>
                  <a:pt x="120" y="53"/>
                </a:cubicBezTo>
                <a:cubicBezTo>
                  <a:pt x="131" y="57"/>
                  <a:pt x="130" y="57"/>
                  <a:pt x="142" y="60"/>
                </a:cubicBezTo>
                <a:cubicBezTo>
                  <a:pt x="154" y="63"/>
                  <a:pt x="178" y="69"/>
                  <a:pt x="194" y="72"/>
                </a:cubicBezTo>
                <a:cubicBezTo>
                  <a:pt x="210" y="75"/>
                  <a:pt x="228" y="77"/>
                  <a:pt x="240" y="79"/>
                </a:cubicBezTo>
                <a:cubicBezTo>
                  <a:pt x="252" y="81"/>
                  <a:pt x="260" y="85"/>
                  <a:pt x="269" y="86"/>
                </a:cubicBezTo>
                <a:cubicBezTo>
                  <a:pt x="278" y="87"/>
                  <a:pt x="287" y="86"/>
                  <a:pt x="295" y="86"/>
                </a:cubicBezTo>
                <a:cubicBezTo>
                  <a:pt x="303" y="86"/>
                  <a:pt x="310" y="87"/>
                  <a:pt x="317" y="89"/>
                </a:cubicBezTo>
                <a:cubicBezTo>
                  <a:pt x="324" y="91"/>
                  <a:pt x="330" y="93"/>
                  <a:pt x="336" y="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4835" name="Text Box 27"/>
          <p:cNvSpPr txBox="1">
            <a:spLocks noChangeArrowheads="1"/>
          </p:cNvSpPr>
          <p:nvPr/>
        </p:nvSpPr>
        <p:spPr bwMode="auto">
          <a:xfrm>
            <a:off x="4535488" y="4954588"/>
            <a:ext cx="442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latin typeface="Symbol" pitchFamily="18" charset="2"/>
              </a:rPr>
              <a:t>l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4836" name="Text Box 29"/>
          <p:cNvSpPr txBox="1">
            <a:spLocks noChangeArrowheads="1"/>
          </p:cNvSpPr>
          <p:nvPr/>
        </p:nvSpPr>
        <p:spPr bwMode="auto">
          <a:xfrm>
            <a:off x="1143000" y="1447800"/>
            <a:ext cx="7510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rgbClr val="000000"/>
                </a:solidFill>
              </a:rPr>
              <a:t> = the angle between a cutting plane on the prime meridian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and the cutting plane on the meridian through the point, P</a:t>
            </a:r>
          </a:p>
        </p:txBody>
      </p:sp>
      <p:sp>
        <p:nvSpPr>
          <p:cNvPr id="34837" name="Oval 30"/>
          <p:cNvSpPr>
            <a:spLocks noChangeArrowheads="1"/>
          </p:cNvSpPr>
          <p:nvPr/>
        </p:nvSpPr>
        <p:spPr bwMode="auto">
          <a:xfrm>
            <a:off x="4297363" y="52879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4838" name="Text Box 31"/>
          <p:cNvSpPr txBox="1">
            <a:spLocks noChangeArrowheads="1"/>
          </p:cNvSpPr>
          <p:nvPr/>
        </p:nvSpPr>
        <p:spPr bwMode="auto">
          <a:xfrm>
            <a:off x="4098925" y="49180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882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Length on Meridians and Parallels</a:t>
            </a:r>
            <a:endParaRPr lang="en-US" smtClean="0"/>
          </a:p>
        </p:txBody>
      </p:sp>
      <p:pic>
        <p:nvPicPr>
          <p:cNvPr id="36867" name="Picture 3" descr="lat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398621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6400800" y="4191000"/>
            <a:ext cx="960438" cy="777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 flipV="1">
            <a:off x="6400800" y="3352800"/>
            <a:ext cx="1409700" cy="350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6400800" y="3352800"/>
            <a:ext cx="838200" cy="685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71" name="Freeform 7"/>
          <p:cNvSpPr>
            <a:spLocks/>
          </p:cNvSpPr>
          <p:nvPr/>
        </p:nvSpPr>
        <p:spPr bwMode="auto">
          <a:xfrm>
            <a:off x="6667500" y="4275138"/>
            <a:ext cx="74613" cy="144462"/>
          </a:xfrm>
          <a:custGeom>
            <a:avLst/>
            <a:gdLst>
              <a:gd name="T0" fmla="*/ 2147483647 w 56"/>
              <a:gd name="T1" fmla="*/ 0 h 144"/>
              <a:gd name="T2" fmla="*/ 2147483647 w 56"/>
              <a:gd name="T3" fmla="*/ 2147483647 h 144"/>
              <a:gd name="T4" fmla="*/ 0 w 56"/>
              <a:gd name="T5" fmla="*/ 2147483647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48" y="0"/>
                </a:moveTo>
                <a:cubicBezTo>
                  <a:pt x="52" y="36"/>
                  <a:pt x="56" y="72"/>
                  <a:pt x="48" y="96"/>
                </a:cubicBezTo>
                <a:cubicBezTo>
                  <a:pt x="40" y="120"/>
                  <a:pt x="8" y="136"/>
                  <a:pt x="0" y="144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 rot="1408488">
            <a:off x="4724400" y="4419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0 N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 rot="1365545">
            <a:off x="4938713" y="35210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30 N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667500" y="4167188"/>
            <a:ext cx="52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Df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4495800" y="4191000"/>
            <a:ext cx="1905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553200" y="44196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CC99"/>
                </a:solidFill>
              </a:rPr>
              <a:t>R</a:t>
            </a:r>
            <a:r>
              <a:rPr lang="en-US" sz="2400" baseline="-25000">
                <a:solidFill>
                  <a:srgbClr val="00CC99"/>
                </a:solidFill>
              </a:rPr>
              <a:t>e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562600" y="41148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CC99"/>
                </a:solidFill>
              </a:rPr>
              <a:t>R</a:t>
            </a:r>
            <a:r>
              <a:rPr lang="en-US" sz="2400" baseline="-25000">
                <a:solidFill>
                  <a:srgbClr val="00CC99"/>
                </a:solidFill>
              </a:rPr>
              <a:t>e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7086600" y="3124200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</a:rPr>
              <a:t>R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6453188" y="34972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3333CC"/>
                </a:solidFill>
              </a:rPr>
              <a:t>R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7315200" y="493077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7162800" y="396398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7780338" y="36655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7291388" y="472757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229475" y="41100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7178675" y="38639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36886" name="Freeform 22"/>
          <p:cNvSpPr>
            <a:spLocks/>
          </p:cNvSpPr>
          <p:nvPr/>
        </p:nvSpPr>
        <p:spPr bwMode="auto">
          <a:xfrm>
            <a:off x="6645275" y="3429000"/>
            <a:ext cx="136525" cy="127000"/>
          </a:xfrm>
          <a:custGeom>
            <a:avLst/>
            <a:gdLst>
              <a:gd name="T0" fmla="*/ 2147483647 w 110"/>
              <a:gd name="T1" fmla="*/ 0 h 80"/>
              <a:gd name="T2" fmla="*/ 2147483647 w 110"/>
              <a:gd name="T3" fmla="*/ 2147483647 h 80"/>
              <a:gd name="T4" fmla="*/ 2147483647 w 110"/>
              <a:gd name="T5" fmla="*/ 2147483647 h 80"/>
              <a:gd name="T6" fmla="*/ 2147483647 w 110"/>
              <a:gd name="T7" fmla="*/ 2147483647 h 80"/>
              <a:gd name="T8" fmla="*/ 0 w 110"/>
              <a:gd name="T9" fmla="*/ 2147483647 h 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80"/>
              <a:gd name="T17" fmla="*/ 110 w 110"/>
              <a:gd name="T18" fmla="*/ 80 h 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80">
                <a:moveTo>
                  <a:pt x="86" y="0"/>
                </a:moveTo>
                <a:lnTo>
                  <a:pt x="110" y="19"/>
                </a:lnTo>
                <a:cubicBezTo>
                  <a:pt x="110" y="29"/>
                  <a:pt x="98" y="48"/>
                  <a:pt x="86" y="58"/>
                </a:cubicBezTo>
                <a:cubicBezTo>
                  <a:pt x="74" y="68"/>
                  <a:pt x="52" y="74"/>
                  <a:pt x="38" y="77"/>
                </a:cubicBezTo>
                <a:cubicBezTo>
                  <a:pt x="24" y="80"/>
                  <a:pt x="6" y="77"/>
                  <a:pt x="0" y="77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689725" y="3360738"/>
            <a:ext cx="53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Dl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838200" y="1828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(Lat, Long) = (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f</a:t>
            </a:r>
            <a:r>
              <a:rPr lang="en-US" sz="2400">
                <a:solidFill>
                  <a:srgbClr val="000000"/>
                </a:solidFill>
              </a:rPr>
              <a:t>,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6889" name="Text Box 25"/>
          <p:cNvSpPr txBox="1">
            <a:spLocks noChangeArrowheads="1"/>
          </p:cNvSpPr>
          <p:nvPr/>
        </p:nvSpPr>
        <p:spPr bwMode="auto">
          <a:xfrm>
            <a:off x="822325" y="2860675"/>
            <a:ext cx="31400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Length on a Meridian: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AB = R</a:t>
            </a:r>
            <a:r>
              <a:rPr lang="en-US" sz="2400" baseline="-25000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(same for all latitudes)</a:t>
            </a:r>
            <a:endParaRPr lang="en-US" sz="240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838200" y="4572000"/>
            <a:ext cx="3657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Length on a Parallel: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CD = R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Dl =</a:t>
            </a:r>
            <a:r>
              <a:rPr lang="en-US" sz="2400">
                <a:solidFill>
                  <a:srgbClr val="000000"/>
                </a:solidFill>
              </a:rPr>
              <a:t> R</a:t>
            </a:r>
            <a:r>
              <a:rPr lang="en-US" sz="2400" baseline="-25000">
                <a:solidFill>
                  <a:srgbClr val="000000"/>
                </a:solidFill>
              </a:rPr>
              <a:t>e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Dl </a:t>
            </a:r>
            <a:r>
              <a:rPr lang="en-US" sz="2400">
                <a:solidFill>
                  <a:srgbClr val="000000"/>
                </a:solidFill>
              </a:rPr>
              <a:t>Cos</a:t>
            </a:r>
            <a:r>
              <a:rPr lang="en-US" sz="2400">
                <a:solidFill>
                  <a:srgbClr val="000000"/>
                </a:solidFill>
                <a:latin typeface="Symbol" pitchFamily="18" charset="2"/>
              </a:rPr>
              <a:t> 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(varies with latitude)</a:t>
            </a: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6400800" y="4198938"/>
            <a:ext cx="876300" cy="1746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6310313" y="4114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7246938" y="432911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7802563" y="3454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8731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026" y="720530"/>
            <a:ext cx="5455466" cy="4763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232" y="793822"/>
            <a:ext cx="357130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map of Texas and a set of map projection parameters for the state are given above. 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 Please draw and label on the map: the central meridian, the latitude of origin, and the two standard parallels.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(b) Give the numerical values (in degrees and minutes) for (ϕ</a:t>
            </a:r>
            <a:r>
              <a:rPr lang="tr-TR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λ</a:t>
            </a:r>
            <a:r>
              <a:rPr lang="tr-TR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 				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(c) Give the numerical values for (X</a:t>
            </a:r>
            <a:r>
              <a:rPr lang="tr-TR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</a:t>
            </a:r>
            <a:r>
              <a:rPr lang="tr-TR" sz="1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(d) What earth datum is used?				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(e) What spheroid is used?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f) What map projection is used?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g) What are the distance units in the coordinate system?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6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35" y="870170"/>
            <a:ext cx="4743018" cy="5721214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993991" y="998257"/>
            <a:ext cx="4832091" cy="369332"/>
            <a:chOff x="445168" y="998257"/>
            <a:chExt cx="8145379" cy="369332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5168" y="1367589"/>
              <a:ext cx="814537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45168" y="998257"/>
              <a:ext cx="244566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Std</a:t>
              </a:r>
              <a:r>
                <a:rPr lang="en-US" dirty="0" smtClean="0">
                  <a:solidFill>
                    <a:prstClr val="black"/>
                  </a:solidFill>
                </a:rPr>
                <a:t> Parallel 2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93991" y="2167468"/>
            <a:ext cx="4832090" cy="376421"/>
            <a:chOff x="434891" y="2211858"/>
            <a:chExt cx="8155656" cy="37642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45168" y="2588279"/>
              <a:ext cx="814537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4891" y="2211858"/>
              <a:ext cx="244875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Std</a:t>
              </a:r>
              <a:r>
                <a:rPr lang="en-US" dirty="0" smtClean="0">
                  <a:solidFill>
                    <a:prstClr val="black"/>
                  </a:solidFill>
                </a:rPr>
                <a:t> Parallel 1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020745" y="2587390"/>
            <a:ext cx="4805337" cy="369332"/>
            <a:chOff x="445168" y="2587390"/>
            <a:chExt cx="8145379" cy="36933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45168" y="2893078"/>
              <a:ext cx="8145379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609172" y="2587390"/>
              <a:ext cx="18240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Latitude of Origin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719476" y="135466"/>
            <a:ext cx="1764778" cy="6071370"/>
            <a:chOff x="4682830" y="135466"/>
            <a:chExt cx="1764778" cy="607137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4682830" y="135466"/>
              <a:ext cx="0" cy="607137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82830" y="538563"/>
              <a:ext cx="17647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Central Meridian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-496441" y="126754"/>
            <a:ext cx="7886700" cy="552101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Utah State Plane System (North)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06" y="2721689"/>
            <a:ext cx="4252187" cy="2179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60" y="4949295"/>
            <a:ext cx="4633436" cy="180282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36499" y="1341053"/>
            <a:ext cx="6427537" cy="1499128"/>
            <a:chOff x="236499" y="1341053"/>
            <a:chExt cx="6427537" cy="1499128"/>
          </a:xfrm>
        </p:grpSpPr>
        <p:grpSp>
          <p:nvGrpSpPr>
            <p:cNvPr id="32" name="Group 31"/>
            <p:cNvGrpSpPr/>
            <p:nvPr/>
          </p:nvGrpSpPr>
          <p:grpSpPr>
            <a:xfrm>
              <a:off x="236499" y="1341053"/>
              <a:ext cx="3570145" cy="1255804"/>
              <a:chOff x="-51361" y="3688528"/>
              <a:chExt cx="3570145" cy="1255804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5315" y="3701176"/>
                <a:ext cx="3358178" cy="101888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4205" y="4298001"/>
                    <a:ext cx="3263394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500000, 1000000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  <a:p>
                    <a:r>
                      <a:rPr lang="en-US" dirty="0">
                        <a:solidFill>
                          <a:prstClr val="black"/>
                        </a:solidFill>
                      </a:rPr>
                      <a:t> </a:t>
                    </a: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05" y="4298001"/>
                    <a:ext cx="3263394" cy="64633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-51361" y="3989069"/>
                    <a:ext cx="357014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40.33</m:t>
                              </m:r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 −111.5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1361" y="3989069"/>
                    <a:ext cx="3570145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 29"/>
              <p:cNvSpPr/>
              <p:nvPr/>
            </p:nvSpPr>
            <p:spPr>
              <a:xfrm>
                <a:off x="105370" y="3688528"/>
                <a:ext cx="7537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Origin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3726873" y="1736920"/>
              <a:ext cx="2937163" cy="1103261"/>
            </a:xfrm>
            <a:custGeom>
              <a:avLst/>
              <a:gdLst>
                <a:gd name="connsiteX0" fmla="*/ 2937163 w 2937163"/>
                <a:gd name="connsiteY0" fmla="*/ 1206706 h 1206706"/>
                <a:gd name="connsiteX1" fmla="*/ 2840182 w 2937163"/>
                <a:gd name="connsiteY1" fmla="*/ 1082015 h 1206706"/>
                <a:gd name="connsiteX2" fmla="*/ 2812472 w 2937163"/>
                <a:gd name="connsiteY2" fmla="*/ 1054306 h 1206706"/>
                <a:gd name="connsiteX3" fmla="*/ 2729345 w 2937163"/>
                <a:gd name="connsiteY3" fmla="*/ 1026597 h 1206706"/>
                <a:gd name="connsiteX4" fmla="*/ 2646218 w 2937163"/>
                <a:gd name="connsiteY4" fmla="*/ 998888 h 1206706"/>
                <a:gd name="connsiteX5" fmla="*/ 2479963 w 2937163"/>
                <a:gd name="connsiteY5" fmla="*/ 985033 h 1206706"/>
                <a:gd name="connsiteX6" fmla="*/ 2396836 w 2937163"/>
                <a:gd name="connsiteY6" fmla="*/ 943469 h 1206706"/>
                <a:gd name="connsiteX7" fmla="*/ 2299854 w 2937163"/>
                <a:gd name="connsiteY7" fmla="*/ 901906 h 1206706"/>
                <a:gd name="connsiteX8" fmla="*/ 2189018 w 2937163"/>
                <a:gd name="connsiteY8" fmla="*/ 846488 h 1206706"/>
                <a:gd name="connsiteX9" fmla="*/ 2133600 w 2937163"/>
                <a:gd name="connsiteY9" fmla="*/ 818779 h 1206706"/>
                <a:gd name="connsiteX10" fmla="*/ 2078182 w 2937163"/>
                <a:gd name="connsiteY10" fmla="*/ 804924 h 1206706"/>
                <a:gd name="connsiteX11" fmla="*/ 2036618 w 2937163"/>
                <a:gd name="connsiteY11" fmla="*/ 777215 h 1206706"/>
                <a:gd name="connsiteX12" fmla="*/ 1939636 w 2937163"/>
                <a:gd name="connsiteY12" fmla="*/ 735651 h 1206706"/>
                <a:gd name="connsiteX13" fmla="*/ 1828800 w 2937163"/>
                <a:gd name="connsiteY13" fmla="*/ 680233 h 1206706"/>
                <a:gd name="connsiteX14" fmla="*/ 1731818 w 2937163"/>
                <a:gd name="connsiteY14" fmla="*/ 624815 h 1206706"/>
                <a:gd name="connsiteX15" fmla="*/ 1648691 w 2937163"/>
                <a:gd name="connsiteY15" fmla="*/ 569397 h 1206706"/>
                <a:gd name="connsiteX16" fmla="*/ 1607127 w 2937163"/>
                <a:gd name="connsiteY16" fmla="*/ 541688 h 1206706"/>
                <a:gd name="connsiteX17" fmla="*/ 1565563 w 2937163"/>
                <a:gd name="connsiteY17" fmla="*/ 513979 h 1206706"/>
                <a:gd name="connsiteX18" fmla="*/ 1454727 w 2937163"/>
                <a:gd name="connsiteY18" fmla="*/ 430851 h 1206706"/>
                <a:gd name="connsiteX19" fmla="*/ 1316182 w 2937163"/>
                <a:gd name="connsiteY19" fmla="*/ 389288 h 1206706"/>
                <a:gd name="connsiteX20" fmla="*/ 1177636 w 2937163"/>
                <a:gd name="connsiteY20" fmla="*/ 333869 h 1206706"/>
                <a:gd name="connsiteX21" fmla="*/ 1136072 w 2937163"/>
                <a:gd name="connsiteY21" fmla="*/ 306160 h 1206706"/>
                <a:gd name="connsiteX22" fmla="*/ 1066800 w 2937163"/>
                <a:gd name="connsiteY22" fmla="*/ 292306 h 1206706"/>
                <a:gd name="connsiteX23" fmla="*/ 983672 w 2937163"/>
                <a:gd name="connsiteY23" fmla="*/ 264597 h 1206706"/>
                <a:gd name="connsiteX24" fmla="*/ 928254 w 2937163"/>
                <a:gd name="connsiteY24" fmla="*/ 223033 h 1206706"/>
                <a:gd name="connsiteX25" fmla="*/ 845127 w 2937163"/>
                <a:gd name="connsiteY25" fmla="*/ 209179 h 1206706"/>
                <a:gd name="connsiteX26" fmla="*/ 803563 w 2937163"/>
                <a:gd name="connsiteY26" fmla="*/ 195324 h 1206706"/>
                <a:gd name="connsiteX27" fmla="*/ 720436 w 2937163"/>
                <a:gd name="connsiteY27" fmla="*/ 181469 h 1206706"/>
                <a:gd name="connsiteX28" fmla="*/ 637309 w 2937163"/>
                <a:gd name="connsiteY28" fmla="*/ 153760 h 1206706"/>
                <a:gd name="connsiteX29" fmla="*/ 568036 w 2937163"/>
                <a:gd name="connsiteY29" fmla="*/ 139906 h 1206706"/>
                <a:gd name="connsiteX30" fmla="*/ 484909 w 2937163"/>
                <a:gd name="connsiteY30" fmla="*/ 112197 h 1206706"/>
                <a:gd name="connsiteX31" fmla="*/ 443345 w 2937163"/>
                <a:gd name="connsiteY31" fmla="*/ 98342 h 1206706"/>
                <a:gd name="connsiteX32" fmla="*/ 387927 w 2937163"/>
                <a:gd name="connsiteY32" fmla="*/ 84488 h 1206706"/>
                <a:gd name="connsiteX33" fmla="*/ 346363 w 2937163"/>
                <a:gd name="connsiteY33" fmla="*/ 70633 h 1206706"/>
                <a:gd name="connsiteX34" fmla="*/ 221672 w 2937163"/>
                <a:gd name="connsiteY34" fmla="*/ 42924 h 1206706"/>
                <a:gd name="connsiteX35" fmla="*/ 180109 w 2937163"/>
                <a:gd name="connsiteY35" fmla="*/ 29069 h 1206706"/>
                <a:gd name="connsiteX36" fmla="*/ 124691 w 2937163"/>
                <a:gd name="connsiteY36" fmla="*/ 15215 h 1206706"/>
                <a:gd name="connsiteX37" fmla="*/ 83127 w 2937163"/>
                <a:gd name="connsiteY37" fmla="*/ 1360 h 1206706"/>
                <a:gd name="connsiteX38" fmla="*/ 0 w 2937163"/>
                <a:gd name="connsiteY38" fmla="*/ 1360 h 120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37163" h="1206706">
                  <a:moveTo>
                    <a:pt x="2937163" y="1206706"/>
                  </a:moveTo>
                  <a:cubicBezTo>
                    <a:pt x="2904836" y="1165142"/>
                    <a:pt x="2877416" y="1119247"/>
                    <a:pt x="2840182" y="1082015"/>
                  </a:cubicBezTo>
                  <a:cubicBezTo>
                    <a:pt x="2830945" y="1072779"/>
                    <a:pt x="2824155" y="1060148"/>
                    <a:pt x="2812472" y="1054306"/>
                  </a:cubicBezTo>
                  <a:cubicBezTo>
                    <a:pt x="2786348" y="1041244"/>
                    <a:pt x="2757054" y="1035833"/>
                    <a:pt x="2729345" y="1026597"/>
                  </a:cubicBezTo>
                  <a:cubicBezTo>
                    <a:pt x="2729338" y="1026595"/>
                    <a:pt x="2646225" y="998889"/>
                    <a:pt x="2646218" y="998888"/>
                  </a:cubicBezTo>
                  <a:lnTo>
                    <a:pt x="2479963" y="985033"/>
                  </a:lnTo>
                  <a:cubicBezTo>
                    <a:pt x="2360856" y="905627"/>
                    <a:pt x="2511551" y="1000827"/>
                    <a:pt x="2396836" y="943469"/>
                  </a:cubicBezTo>
                  <a:cubicBezTo>
                    <a:pt x="2301160" y="895631"/>
                    <a:pt x="2415187" y="930738"/>
                    <a:pt x="2299854" y="901906"/>
                  </a:cubicBezTo>
                  <a:lnTo>
                    <a:pt x="2189018" y="846488"/>
                  </a:lnTo>
                  <a:cubicBezTo>
                    <a:pt x="2170545" y="837252"/>
                    <a:pt x="2153636" y="823788"/>
                    <a:pt x="2133600" y="818779"/>
                  </a:cubicBezTo>
                  <a:lnTo>
                    <a:pt x="2078182" y="804924"/>
                  </a:lnTo>
                  <a:cubicBezTo>
                    <a:pt x="2064327" y="795688"/>
                    <a:pt x="2051511" y="784662"/>
                    <a:pt x="2036618" y="777215"/>
                  </a:cubicBezTo>
                  <a:cubicBezTo>
                    <a:pt x="1942343" y="730077"/>
                    <a:pt x="2054952" y="807723"/>
                    <a:pt x="1939636" y="735651"/>
                  </a:cubicBezTo>
                  <a:cubicBezTo>
                    <a:pt x="1845435" y="676776"/>
                    <a:pt x="1926039" y="704544"/>
                    <a:pt x="1828800" y="680233"/>
                  </a:cubicBezTo>
                  <a:cubicBezTo>
                    <a:pt x="1647012" y="543890"/>
                    <a:pt x="1867823" y="700372"/>
                    <a:pt x="1731818" y="624815"/>
                  </a:cubicBezTo>
                  <a:cubicBezTo>
                    <a:pt x="1702707" y="608642"/>
                    <a:pt x="1676400" y="587870"/>
                    <a:pt x="1648691" y="569397"/>
                  </a:cubicBezTo>
                  <a:lnTo>
                    <a:pt x="1607127" y="541688"/>
                  </a:lnTo>
                  <a:cubicBezTo>
                    <a:pt x="1593272" y="532452"/>
                    <a:pt x="1577337" y="525753"/>
                    <a:pt x="1565563" y="513979"/>
                  </a:cubicBezTo>
                  <a:cubicBezTo>
                    <a:pt x="1534788" y="483203"/>
                    <a:pt x="1496505" y="441295"/>
                    <a:pt x="1454727" y="430851"/>
                  </a:cubicBezTo>
                  <a:cubicBezTo>
                    <a:pt x="1370973" y="409913"/>
                    <a:pt x="1417373" y="423018"/>
                    <a:pt x="1316182" y="389288"/>
                  </a:cubicBezTo>
                  <a:cubicBezTo>
                    <a:pt x="1203469" y="304753"/>
                    <a:pt x="1325901" y="383291"/>
                    <a:pt x="1177636" y="333869"/>
                  </a:cubicBezTo>
                  <a:cubicBezTo>
                    <a:pt x="1161839" y="328603"/>
                    <a:pt x="1151663" y="312007"/>
                    <a:pt x="1136072" y="306160"/>
                  </a:cubicBezTo>
                  <a:cubicBezTo>
                    <a:pt x="1114023" y="297892"/>
                    <a:pt x="1089518" y="298502"/>
                    <a:pt x="1066800" y="292306"/>
                  </a:cubicBezTo>
                  <a:cubicBezTo>
                    <a:pt x="1038621" y="284621"/>
                    <a:pt x="983672" y="264597"/>
                    <a:pt x="983672" y="264597"/>
                  </a:cubicBezTo>
                  <a:cubicBezTo>
                    <a:pt x="965199" y="250742"/>
                    <a:pt x="949693" y="231609"/>
                    <a:pt x="928254" y="223033"/>
                  </a:cubicBezTo>
                  <a:cubicBezTo>
                    <a:pt x="902172" y="212600"/>
                    <a:pt x="872549" y="215273"/>
                    <a:pt x="845127" y="209179"/>
                  </a:cubicBezTo>
                  <a:cubicBezTo>
                    <a:pt x="830871" y="206011"/>
                    <a:pt x="817819" y="198492"/>
                    <a:pt x="803563" y="195324"/>
                  </a:cubicBezTo>
                  <a:cubicBezTo>
                    <a:pt x="776141" y="189230"/>
                    <a:pt x="747688" y="188282"/>
                    <a:pt x="720436" y="181469"/>
                  </a:cubicBezTo>
                  <a:cubicBezTo>
                    <a:pt x="692100" y="174385"/>
                    <a:pt x="665950" y="159488"/>
                    <a:pt x="637309" y="153760"/>
                  </a:cubicBezTo>
                  <a:cubicBezTo>
                    <a:pt x="614218" y="149142"/>
                    <a:pt x="590755" y="146102"/>
                    <a:pt x="568036" y="139906"/>
                  </a:cubicBezTo>
                  <a:cubicBezTo>
                    <a:pt x="539857" y="132221"/>
                    <a:pt x="512618" y="121433"/>
                    <a:pt x="484909" y="112197"/>
                  </a:cubicBezTo>
                  <a:cubicBezTo>
                    <a:pt x="471054" y="107579"/>
                    <a:pt x="457513" y="101884"/>
                    <a:pt x="443345" y="98342"/>
                  </a:cubicBezTo>
                  <a:cubicBezTo>
                    <a:pt x="424872" y="93724"/>
                    <a:pt x="406236" y="89719"/>
                    <a:pt x="387927" y="84488"/>
                  </a:cubicBezTo>
                  <a:cubicBezTo>
                    <a:pt x="373885" y="80476"/>
                    <a:pt x="360531" y="74175"/>
                    <a:pt x="346363" y="70633"/>
                  </a:cubicBezTo>
                  <a:cubicBezTo>
                    <a:pt x="232088" y="42064"/>
                    <a:pt x="321228" y="71370"/>
                    <a:pt x="221672" y="42924"/>
                  </a:cubicBezTo>
                  <a:cubicBezTo>
                    <a:pt x="207630" y="38912"/>
                    <a:pt x="194151" y="33081"/>
                    <a:pt x="180109" y="29069"/>
                  </a:cubicBezTo>
                  <a:cubicBezTo>
                    <a:pt x="161800" y="23838"/>
                    <a:pt x="143000" y="20446"/>
                    <a:pt x="124691" y="15215"/>
                  </a:cubicBezTo>
                  <a:cubicBezTo>
                    <a:pt x="110649" y="11203"/>
                    <a:pt x="97642" y="2973"/>
                    <a:pt x="83127" y="1360"/>
                  </a:cubicBezTo>
                  <a:cubicBezTo>
                    <a:pt x="55587" y="-1700"/>
                    <a:pt x="27709" y="1360"/>
                    <a:pt x="0" y="1360"/>
                  </a:cubicBezTo>
                </a:path>
              </a:pathLst>
            </a:custGeom>
            <a:noFill/>
            <a:ln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6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99" y="633046"/>
            <a:ext cx="4368440" cy="5627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795" y="750277"/>
            <a:ext cx="4291205" cy="56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1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5" y="1200990"/>
            <a:ext cx="5614855" cy="364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83566"/>
            <a:ext cx="8229600" cy="1143000"/>
          </a:xfrm>
        </p:spPr>
        <p:txBody>
          <a:bodyPr/>
          <a:lstStyle/>
          <a:p>
            <a:r>
              <a:rPr lang="en-US" sz="3600" dirty="0" err="1" smtClean="0"/>
              <a:t>Subwatershed</a:t>
            </a:r>
            <a:r>
              <a:rPr lang="en-US" sz="3600" dirty="0" smtClean="0"/>
              <a:t> Precipitation by </a:t>
            </a:r>
            <a:r>
              <a:rPr lang="en-US" sz="3600" dirty="0" err="1" smtClean="0"/>
              <a:t>Thiessen</a:t>
            </a:r>
            <a:r>
              <a:rPr lang="en-US" sz="3600" dirty="0" smtClean="0"/>
              <a:t> Polygons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142142"/>
            <a:ext cx="5719035" cy="14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68331"/>
            <a:ext cx="6819900" cy="183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14" y="5542926"/>
            <a:ext cx="6564884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67762" y="4155728"/>
                <a:ext cx="2057871" cy="8920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762" y="4155728"/>
                <a:ext cx="2057871" cy="8920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91618" y="1503528"/>
            <a:ext cx="2743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000000"/>
                </a:solidFill>
              </a:rPr>
              <a:t>Thiessen</a:t>
            </a:r>
            <a:r>
              <a:rPr lang="en-US" sz="2000" dirty="0">
                <a:solidFill>
                  <a:srgbClr val="000000"/>
                </a:solidFill>
              </a:rPr>
              <a:t> Polygons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Intersect with </a:t>
            </a:r>
            <a:r>
              <a:rPr lang="en-US" sz="2000" dirty="0" err="1" smtClean="0">
                <a:solidFill>
                  <a:srgbClr val="000000"/>
                </a:solidFill>
              </a:rPr>
              <a:t>Subwatersheds</a:t>
            </a:r>
            <a:endParaRPr lang="en-US" sz="2000" dirty="0">
              <a:solidFill>
                <a:srgbClr val="000000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Evaluate A*P Product</a:t>
            </a:r>
            <a:endParaRPr lang="en-US" sz="2000" dirty="0">
              <a:solidFill>
                <a:srgbClr val="000000"/>
              </a:solidFill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Summarize by </a:t>
            </a:r>
            <a:r>
              <a:rPr lang="en-US" sz="2000" dirty="0" err="1" smtClean="0">
                <a:solidFill>
                  <a:srgbClr val="000000"/>
                </a:solidFill>
              </a:rPr>
              <a:t>subwatershed</a:t>
            </a:r>
            <a:endParaRPr lang="en-US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1678675" y="2306472"/>
            <a:ext cx="2279176" cy="15418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532263" y="2156346"/>
            <a:ext cx="5991367" cy="28914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851056" y="5542926"/>
            <a:ext cx="1304084" cy="6645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155140" y="5440313"/>
            <a:ext cx="136478" cy="7671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968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Optional_Corporate_PPT_Template-Arial">
  <a:themeElements>
    <a:clrScheme name="EsriMarketing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2_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2_Blank Presentatio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FF0000"/>
    </a:accent2>
    <a:accent3>
      <a:srgbClr val="FFFFFF"/>
    </a:accent3>
    <a:accent4>
      <a:srgbClr val="000000"/>
    </a:accent4>
    <a:accent5>
      <a:srgbClr val="AAE2CA"/>
    </a:accent5>
    <a:accent6>
      <a:srgbClr val="E70000"/>
    </a:accent6>
    <a:hlink>
      <a:srgbClr val="000099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934</Words>
  <Application>Microsoft Office PowerPoint</Application>
  <PresentationFormat>On-screen Show (4:3)</PresentationFormat>
  <Paragraphs>316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64" baseType="lpstr">
      <vt:lpstr>ＭＳ Ｐゴシック</vt:lpstr>
      <vt:lpstr>Arial</vt:lpstr>
      <vt:lpstr>Avenir LT Std 55 Roman</vt:lpstr>
      <vt:lpstr>Avenir LT Std 65 Medium</vt:lpstr>
      <vt:lpstr>Avenir LT Std 85 Heavy</vt:lpstr>
      <vt:lpstr>Calibri</vt:lpstr>
      <vt:lpstr>Calibri Light</vt:lpstr>
      <vt:lpstr>Cambria Math</vt:lpstr>
      <vt:lpstr>Lucida Grande</vt:lpstr>
      <vt:lpstr>Symbol</vt:lpstr>
      <vt:lpstr>Times New Roman</vt:lpstr>
      <vt:lpstr>Office Theme</vt:lpstr>
      <vt:lpstr>Default Design</vt:lpstr>
      <vt:lpstr>1_Default Design</vt:lpstr>
      <vt:lpstr>1_Office Theme</vt:lpstr>
      <vt:lpstr>2_Default Design</vt:lpstr>
      <vt:lpstr>3_Default Design</vt:lpstr>
      <vt:lpstr>4_Default Design</vt:lpstr>
      <vt:lpstr>2_Blank Presentation</vt:lpstr>
      <vt:lpstr>5_Default Design</vt:lpstr>
      <vt:lpstr>6_Default Design</vt:lpstr>
      <vt:lpstr>7_Default Design</vt:lpstr>
      <vt:lpstr>8_Default Design</vt:lpstr>
      <vt:lpstr>2_Optional_Corporate_PPT_Template-Arial</vt:lpstr>
      <vt:lpstr>2_Office Theme</vt:lpstr>
      <vt:lpstr>3_Office Theme</vt:lpstr>
      <vt:lpstr>Worksheet</vt:lpstr>
      <vt:lpstr>Equation</vt:lpstr>
      <vt:lpstr>GISWR 2015  Midterm Review</vt:lpstr>
      <vt:lpstr>PowerPoint Presentation</vt:lpstr>
      <vt:lpstr>Definition of Latitude, f</vt:lpstr>
      <vt:lpstr>Definition of Longitude, l</vt:lpstr>
      <vt:lpstr>Length on Meridians and Parallels</vt:lpstr>
      <vt:lpstr>PowerPoint Presentation</vt:lpstr>
      <vt:lpstr>Utah State Plane System (North)</vt:lpstr>
      <vt:lpstr>PowerPoint Presentation</vt:lpstr>
      <vt:lpstr>Subwatershed Precipitation by Thiessen Polygons</vt:lpstr>
      <vt:lpstr>Runoff Coefficients</vt:lpstr>
      <vt:lpstr>PowerPoint Presentation</vt:lpstr>
      <vt:lpstr>Pit Filling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Zonal Average of Raster over Subwatershed</vt:lpstr>
      <vt:lpstr>2013 Midterm Questions</vt:lpstr>
      <vt:lpstr>Curved Earth Distance (from A to B)</vt:lpstr>
      <vt:lpstr>PowerPoint Presentation</vt:lpstr>
      <vt:lpstr>PowerPoint Presentation</vt:lpstr>
      <vt:lpstr>NHDPlus Version 2.1 </vt:lpstr>
      <vt:lpstr>PowerPoint Presentation</vt:lpstr>
      <vt:lpstr>PowerPoint Presentation</vt:lpstr>
      <vt:lpstr>PowerPoint Presentation</vt:lpstr>
      <vt:lpstr>Geographic Data Model</vt:lpstr>
      <vt:lpstr>The connectivity in the network data model enables analyses such as tracing for selection of the upstream network and watershed </vt:lpstr>
      <vt:lpstr>Subnetwork analysis enabled by attributes joined with a network </vt:lpstr>
      <vt:lpstr>2012 Midterm Questions</vt:lpstr>
      <vt:lpstr>PowerPoint Presentation</vt:lpstr>
      <vt:lpstr>PowerPoint Presentation</vt:lpstr>
      <vt:lpstr>PowerPoint Presentation</vt:lpstr>
      <vt:lpstr>ArcGIS Aspect – the steepest downslope direction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GISWR 2014 Computation Skills</dc:title>
  <dc:creator>Maidment, David R</dc:creator>
  <cp:lastModifiedBy>David Tarboton</cp:lastModifiedBy>
  <cp:revision>18</cp:revision>
  <dcterms:created xsi:type="dcterms:W3CDTF">2014-10-09T16:39:19Z</dcterms:created>
  <dcterms:modified xsi:type="dcterms:W3CDTF">2015-10-08T12:50:18Z</dcterms:modified>
</cp:coreProperties>
</file>