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8"/>
    <p:sldMasterId id="2147483668" r:id="rId9"/>
    <p:sldMasterId id="2147483704" r:id="rId10"/>
    <p:sldMasterId id="2147483718" r:id="rId11"/>
    <p:sldMasterId id="2147483730" r:id="rId12"/>
    <p:sldMasterId id="2147483742" r:id="rId13"/>
    <p:sldMasterId id="2147483754" r:id="rId14"/>
  </p:sldMasterIdLst>
  <p:notesMasterIdLst>
    <p:notesMasterId r:id="rId75"/>
  </p:notesMasterIdLst>
  <p:handoutMasterIdLst>
    <p:handoutMasterId r:id="rId76"/>
  </p:handoutMasterIdLst>
  <p:sldIdLst>
    <p:sldId id="505" r:id="rId15"/>
    <p:sldId id="574" r:id="rId16"/>
    <p:sldId id="575" r:id="rId17"/>
    <p:sldId id="576" r:id="rId18"/>
    <p:sldId id="508" r:id="rId19"/>
    <p:sldId id="555" r:id="rId20"/>
    <p:sldId id="319" r:id="rId21"/>
    <p:sldId id="322" r:id="rId22"/>
    <p:sldId id="321" r:id="rId23"/>
    <p:sldId id="337" r:id="rId24"/>
    <p:sldId id="485" r:id="rId25"/>
    <p:sldId id="486" r:id="rId26"/>
    <p:sldId id="487" r:id="rId27"/>
    <p:sldId id="488" r:id="rId28"/>
    <p:sldId id="489" r:id="rId29"/>
    <p:sldId id="490" r:id="rId30"/>
    <p:sldId id="491" r:id="rId31"/>
    <p:sldId id="497" r:id="rId32"/>
    <p:sldId id="384" r:id="rId33"/>
    <p:sldId id="556" r:id="rId34"/>
    <p:sldId id="557" r:id="rId35"/>
    <p:sldId id="559" r:id="rId36"/>
    <p:sldId id="383" r:id="rId37"/>
    <p:sldId id="262" r:id="rId38"/>
    <p:sldId id="387" r:id="rId39"/>
    <p:sldId id="388" r:id="rId40"/>
    <p:sldId id="261" r:id="rId41"/>
    <p:sldId id="389" r:id="rId42"/>
    <p:sldId id="474" r:id="rId43"/>
    <p:sldId id="349" r:id="rId44"/>
    <p:sldId id="350" r:id="rId45"/>
    <p:sldId id="501" r:id="rId46"/>
    <p:sldId id="502" r:id="rId47"/>
    <p:sldId id="338" r:id="rId48"/>
    <p:sldId id="413" r:id="rId49"/>
    <p:sldId id="512" r:id="rId50"/>
    <p:sldId id="514" r:id="rId51"/>
    <p:sldId id="509" r:id="rId52"/>
    <p:sldId id="533" r:id="rId53"/>
    <p:sldId id="542" r:id="rId54"/>
    <p:sldId id="560" r:id="rId55"/>
    <p:sldId id="577" r:id="rId56"/>
    <p:sldId id="561" r:id="rId57"/>
    <p:sldId id="562" r:id="rId58"/>
    <p:sldId id="579" r:id="rId59"/>
    <p:sldId id="578" r:id="rId60"/>
    <p:sldId id="566" r:id="rId61"/>
    <p:sldId id="573" r:id="rId62"/>
    <p:sldId id="580" r:id="rId63"/>
    <p:sldId id="339" r:id="rId64"/>
    <p:sldId id="281" r:id="rId65"/>
    <p:sldId id="279" r:id="rId66"/>
    <p:sldId id="282" r:id="rId67"/>
    <p:sldId id="260" r:id="rId68"/>
    <p:sldId id="317" r:id="rId69"/>
    <p:sldId id="318" r:id="rId70"/>
    <p:sldId id="504" r:id="rId71"/>
    <p:sldId id="417" r:id="rId72"/>
    <p:sldId id="418" r:id="rId73"/>
    <p:sldId id="419" r:id="rId74"/>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64" autoAdjust="0"/>
  </p:normalViewPr>
  <p:slideViewPr>
    <p:cSldViewPr snapToGrid="0">
      <p:cViewPr varScale="1">
        <p:scale>
          <a:sx n="104" d="100"/>
          <a:sy n="104" d="100"/>
        </p:scale>
        <p:origin x="58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6.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4.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47.xml"/><Relationship Id="rId10" Type="http://schemas.openxmlformats.org/officeDocument/2006/relationships/slideMaster" Target="slideMasters/slideMaster3.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Master" Target="slideMasters/slideMaster7.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5.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46084" name="Rectangle 4"/>
          <p:cNvSpPr>
            <a:spLocks noGrp="1" noChangeArrowheads="1"/>
          </p:cNvSpPr>
          <p:nvPr>
            <p:ph type="ftr" sz="quarter" idx="2"/>
          </p:nvPr>
        </p:nvSpPr>
        <p:spPr bwMode="auto">
          <a:xfrm>
            <a:off x="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46085" name="Rectangle 5"/>
          <p:cNvSpPr>
            <a:spLocks noGrp="1" noChangeArrowheads="1"/>
          </p:cNvSpPr>
          <p:nvPr>
            <p:ph type="sldNum" sz="quarter" idx="3"/>
          </p:nvPr>
        </p:nvSpPr>
        <p:spPr bwMode="auto">
          <a:xfrm>
            <a:off x="388620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77532FDE-B1A2-410F-AB0C-4F63EC86BEDB}" type="slidenum">
              <a:rPr lang="en-US"/>
              <a:pPr>
                <a:defRPr/>
              </a:pPr>
              <a:t>‹#›</a:t>
            </a:fld>
            <a:endParaRPr lang="en-US"/>
          </a:p>
        </p:txBody>
      </p:sp>
    </p:spTree>
    <p:extLst>
      <p:ext uri="{BB962C8B-B14F-4D97-AF65-F5344CB8AC3E}">
        <p14:creationId xmlns:p14="http://schemas.microsoft.com/office/powerpoint/2010/main" val="4481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819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C332E6C0-DAC4-4EF3-B31F-C28A9C5598C0}" type="slidenum">
              <a:rPr lang="en-US"/>
              <a:pPr>
                <a:defRPr/>
              </a:pPr>
              <a:t>‹#›</a:t>
            </a:fld>
            <a:endParaRPr lang="en-US"/>
          </a:p>
        </p:txBody>
      </p:sp>
    </p:spTree>
    <p:extLst>
      <p:ext uri="{BB962C8B-B14F-4D97-AF65-F5344CB8AC3E}">
        <p14:creationId xmlns:p14="http://schemas.microsoft.com/office/powerpoint/2010/main" val="83008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fld id="{038D980B-B63D-4F4E-AC8E-92A06DF85200}" type="slidenum">
              <a:rPr lang="en-US" sz="1200" smtClean="0">
                <a:solidFill>
                  <a:prstClr val="black"/>
                </a:solidFill>
              </a:rPr>
              <a:pPr/>
              <a:t>5</a:t>
            </a:fld>
            <a:endParaRPr lang="en-US" sz="1200" smtClean="0">
              <a:solidFill>
                <a:prstClr val="black"/>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03968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97F074C-2A22-401A-B972-BC393D81A11B}" type="slidenum">
              <a:rPr lang="en-US" smtClean="0"/>
              <a:pPr/>
              <a:t>26</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6898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A06F185-D4F7-449F-8946-C6B2A0C6B9EC}" type="slidenum">
              <a:rPr lang="en-US" smtClean="0"/>
              <a:pPr/>
              <a:t>27</a:t>
            </a:fld>
            <a:endParaRPr lang="en-US" smtClean="0"/>
          </a:p>
        </p:txBody>
      </p:sp>
      <p:sp>
        <p:nvSpPr>
          <p:cNvPr id="62467" name="Rectangle 2"/>
          <p:cNvSpPr>
            <a:spLocks noGrp="1" noRot="1" noChangeAspect="1" noChangeArrowheads="1" noTextEdit="1"/>
          </p:cNvSpPr>
          <p:nvPr>
            <p:ph type="sldImg"/>
          </p:nvPr>
        </p:nvSpPr>
        <p:spPr>
          <a:ln w="12700" cap="flat"/>
        </p:spPr>
      </p:sp>
      <p:sp>
        <p:nvSpPr>
          <p:cNvPr id="62468"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048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29D493-C76D-43CE-8E21-1ACC571DA1B7}" type="slidenum">
              <a:rPr lang="en-US" smtClean="0"/>
              <a:pPr/>
              <a:t>28</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2685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915299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E2DADA5-516B-4D34-BDAE-AD4F0FD03CCF}" type="slidenum">
              <a:rPr lang="en-US" smtClean="0"/>
              <a:pPr/>
              <a:t>30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1833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64B458E-A02A-4BFB-A3EC-6851B63689E0}" type="slidenum">
              <a:rPr lang="en-US" smtClean="0"/>
              <a:pPr/>
              <a:t>31</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95830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54265EE-D32C-4051-8FA5-D1075337E97B}" type="slidenum">
              <a:rPr lang="en-US" smtClean="0"/>
              <a:pPr/>
              <a:t>34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1255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D70069-8288-44D1-A28D-BDCD0D675545}" type="slidenum">
              <a:rPr lang="en-US" smtClean="0">
                <a:ea typeface="ＭＳ Ｐゴシック" pitchFamily="1" charset="-128"/>
              </a:rPr>
              <a:pPr/>
              <a:t>35</a:t>
            </a:fld>
            <a:endParaRPr lang="en-US" smtClean="0">
              <a:ea typeface="ＭＳ Ｐゴシック" pitchFamily="1"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Tree>
    <p:extLst>
      <p:ext uri="{BB962C8B-B14F-4D97-AF65-F5344CB8AC3E}">
        <p14:creationId xmlns:p14="http://schemas.microsoft.com/office/powerpoint/2010/main" val="312058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wrap="square"/>
          <a:lstStyle/>
          <a:p>
            <a:fld id="{4C791B83-2AA0-4481-B313-A33236716E03}" type="slidenum">
              <a:rPr lang="en-US" smtClean="0">
                <a:latin typeface="Arial" pitchFamily="34" charset="0"/>
                <a:ea typeface="ＭＳ Ｐゴシック"/>
                <a:cs typeface="ＭＳ Ｐゴシック"/>
              </a:rPr>
              <a:pPr/>
              <a:t>41</a:t>
            </a:fld>
            <a:endParaRPr lang="en-US" smtClean="0">
              <a:latin typeface="Arial" pitchFamily="34" charset="0"/>
              <a:ea typeface="ＭＳ Ｐゴシック"/>
              <a:cs typeface="ＭＳ Ｐゴシック"/>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w="9525"/>
        </p:spPr>
        <p:txBody>
          <a:bodyPr anchor="t"/>
          <a:lstStyle/>
          <a:p>
            <a:pPr eaLnBrk="1" hangingPunct="1">
              <a:spcBef>
                <a:spcPct val="0"/>
              </a:spcBef>
            </a:pPr>
            <a:endParaRPr lang="en-US"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256526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5000"/>
              </a:lnSpc>
              <a:spcAft>
                <a:spcPts val="1057"/>
              </a:spcAft>
              <a:defRPr/>
            </a:pPr>
            <a:r>
              <a:rPr lang="en-US" dirty="0" smtClean="0">
                <a:ea typeface="Calibri"/>
                <a:cs typeface="Times New Roman"/>
              </a:rPr>
              <a:t>HydroShare will be a collaborative environment for sharing hydrologic data and models aimed at giving hydrologists the technology infrastructure they need to address critical issues related to water quantity, quality, accessibility, and management.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HydroShare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Functionality will include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 web portal for model and data sharing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Sharing features added to </a:t>
            </a:r>
            <a:r>
              <a:rPr lang="en-US" dirty="0" err="1" smtClean="0">
                <a:ea typeface="Calibri"/>
                <a:cs typeface="Times New Roman"/>
              </a:rPr>
              <a:t>HydroDesktop</a:t>
            </a:r>
            <a:r>
              <a:rPr lang="en-US" dirty="0" smtClean="0">
                <a:ea typeface="Calibri"/>
                <a:cs typeface="Times New Roman"/>
              </a:rPr>
              <a:t> client software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Access to more types of hydrologic data using standards compliant data formats and interfaces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catalog functionality that broadens discovery functionality to different data types and models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New model sharing and discovery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easy to use access to high performance computing</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Social media and collaboration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Linkages to other data and modeling systems such as USGS and CUAHSI data services, NASA earth exchange and HPC resources e.g. at CSDMS</a:t>
            </a:r>
          </a:p>
          <a:p>
            <a:pPr eaLnBrk="1" hangingPunct="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54629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FDBF2BA-DACE-45E6-9620-A1886C9D7594}" type="slidenum">
              <a:rPr lang="en-US" smtClean="0"/>
              <a:pPr/>
              <a:t>7</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7402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095DBA8-116D-4884-BB97-E980DF68FAF2}" type="slidenum">
              <a:rPr lang="en-US" smtClean="0"/>
              <a:pPr/>
              <a:t>50</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04648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51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0193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51388C9-C193-455D-B6DF-408C883E09FD}" type="slidenum">
              <a:rPr lang="en-US" smtClean="0"/>
              <a:pPr/>
              <a:t>52</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39410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2F223AB-62CE-4FE0-B0BE-9D6DE7696282}" type="slidenum">
              <a:rPr lang="en-US" smtClean="0"/>
              <a:pPr/>
              <a:t>53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378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F00D46A-8A93-49E7-A4BC-44D257A3BD07}" type="slidenum">
              <a:rPr lang="en-US" smtClean="0"/>
              <a:pPr/>
              <a:t>54</a:t>
            </a:fld>
            <a:endParaRPr lang="en-US" smtClean="0"/>
          </a:p>
        </p:txBody>
      </p:sp>
      <p:sp>
        <p:nvSpPr>
          <p:cNvPr id="84995" name="Rectangle 2"/>
          <p:cNvSpPr>
            <a:spLocks noGrp="1" noRot="1" noChangeAspect="1" noChangeArrowheads="1" noTextEdit="1"/>
          </p:cNvSpPr>
          <p:nvPr>
            <p:ph type="sldImg"/>
          </p:nvPr>
        </p:nvSpPr>
        <p:spPr>
          <a:ln w="12700" cap="flat"/>
        </p:spPr>
      </p:sp>
      <p:sp>
        <p:nvSpPr>
          <p:cNvPr id="84996"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1752647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93995B-1B1F-46F9-BA78-4D7B4CB16DFF}" type="slidenum">
              <a:rPr lang="en-US" smtClean="0"/>
              <a:pPr/>
              <a:t>55</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74159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56</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910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8</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08665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ED6BA6-BB26-4A7D-9A09-9A9A08E3CD7A}" type="slidenum">
              <a:rPr lang="en-US" smtClean="0"/>
              <a:pPr/>
              <a:t>9</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2526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EAF54D0-BC78-4BCC-A764-41569810997F}" type="slidenum">
              <a:rPr lang="en-US" smtClean="0"/>
              <a:pPr/>
              <a:t>10</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295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70948AC-CB73-47F5-9F6D-812C94797087}" type="slidenum">
              <a:rPr lang="en-US" smtClean="0"/>
              <a:pPr/>
              <a:t>19</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682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23</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0739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8B58E1-48CC-495B-AC77-4E55EE4C209A}" type="slidenum">
              <a:rPr lang="en-US" smtClean="0"/>
              <a:pPr/>
              <a:t>24</a:t>
            </a:fld>
            <a:endParaRPr lang="en-US" smtClean="0"/>
          </a:p>
        </p:txBody>
      </p:sp>
      <p:sp>
        <p:nvSpPr>
          <p:cNvPr id="58371" name="Rectangle 2"/>
          <p:cNvSpPr>
            <a:spLocks noGrp="1" noRot="1" noChangeAspect="1" noChangeArrowheads="1" noTextEdit="1"/>
          </p:cNvSpPr>
          <p:nvPr>
            <p:ph type="sldImg"/>
          </p:nvPr>
        </p:nvSpPr>
        <p:spPr>
          <a:ln w="12700" cap="flat"/>
        </p:spPr>
      </p:sp>
      <p:sp>
        <p:nvSpPr>
          <p:cNvPr id="58372"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56799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42E9AD-F464-446F-A845-6E7E3C660450}" type="slidenum">
              <a:rPr lang="en-US" smtClean="0"/>
              <a:pPr/>
              <a:t>25</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987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673C9-DFA1-4F7D-92D4-32EF467DB0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1C62F-3B17-4014-A02E-2E7D374C93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210C9-B346-44D5-8A81-06DC74C18A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4085730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05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37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820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11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018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120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14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DB331-9C08-4D46-906E-C0EA45AA28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632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96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437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12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273089-68AB-41D3-8648-D6E022496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430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4F0F18-F796-401A-95EB-063CC29499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79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7948A-AFE9-45B5-8D2D-8FDAF8177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23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1B3177-92F7-4A1C-AD02-0D0B48ADD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20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F9C65A-942D-4223-80FA-0D963ECA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07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CD1F10-CC52-452C-B60A-20E044DC8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39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60D24-19E1-406C-8342-050049B799F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31866B-886E-4490-8F4F-1F7AAF802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339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DE8B10-C181-4FF9-BA6B-2A8C5C0390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451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A6596F-AC5D-44D1-9F7E-DF4A06671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030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E59E6-FCC0-4864-972F-73B5D62613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62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6961EC-B2CD-418D-906D-6F8BA29AD9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86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337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346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768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93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09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A7320-9A07-4E15-BFFD-89EEE6500EE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921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790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402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446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547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265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112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285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176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58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D6669A-09AB-4F85-B94B-EFA0216E92C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428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79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28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499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10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38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272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52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724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69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D42C7-E0FF-49F8-B5D5-E6B212C9630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98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826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653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787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67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776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04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368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5574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51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2BB7B-DB4D-430A-8EEE-53D1F56247F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343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905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657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031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2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141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867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371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83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870E9-3794-4BFE-BF63-E9322C9893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5EF64-0280-40B3-BCA8-16A34E6F89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EEBF58B-64A0-4905-AA83-3581935C1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0B2DEA3-8B11-4112-A829-0468C0123C6F}" type="datetimeFigureOut">
              <a:rPr lang="en-US" smtClean="0">
                <a:solidFill>
                  <a:prstClr val="black">
                    <a:tint val="75000"/>
                  </a:prstClr>
                </a:solidFill>
                <a:latin typeface="Calibri"/>
              </a:rPr>
              <a:pPr eaLnBrk="1" fontAlgn="auto" hangingPunct="1">
                <a:spcBef>
                  <a:spcPts val="0"/>
                </a:spcBef>
                <a:spcAft>
                  <a:spcPts val="0"/>
                </a:spcAft>
              </a:pPr>
              <a:t>8/31/2015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396A84B-74E8-4B65-B673-3ABBAEB310A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3172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25E5C3-03E1-4C34-BEC3-CC1645915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1769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8/31/2015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1724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8/31/2015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56534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8/31/2015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365219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8/31/2015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042189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msnbc.msn.com/id/26295161/ns/weather/"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wmf"/></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7.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arcgis.com/"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hydroshare.org/" TargetMode="Externa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7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87.wmf"/><Relationship Id="rId5" Type="http://schemas.openxmlformats.org/officeDocument/2006/relationships/oleObject" Target="../embeddings/Microsoft_Word_97_-_2003_Document1.doc"/><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90.wmf"/></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desktop.arcgis.com/en/desktop/latest/guide-books/map-projections/what-are-map-projections.htm"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desktop.arcgis.com/en/desktop/latest/guide-books/map-projections/what-are-map-projections.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dirty="0" smtClean="0"/>
              <a:t>Welcome to GIS in Water Resources</a:t>
            </a:r>
            <a:br>
              <a:rPr lang="en-US" dirty="0" smtClean="0"/>
            </a:br>
            <a:r>
              <a:rPr lang="en-US" dirty="0" smtClean="0"/>
              <a:t>2015</a:t>
            </a:r>
          </a:p>
        </p:txBody>
      </p:sp>
      <p:sp>
        <p:nvSpPr>
          <p:cNvPr id="2051" name="Subtitle 2"/>
          <p:cNvSpPr>
            <a:spLocks noGrp="1"/>
          </p:cNvSpPr>
          <p:nvPr>
            <p:ph type="subTitle" idx="1"/>
          </p:nvPr>
        </p:nvSpPr>
        <p:spPr/>
        <p:txBody>
          <a:bodyPr/>
          <a:lstStyle/>
          <a:p>
            <a:pPr eaLnBrk="1" hangingPunct="1"/>
            <a:r>
              <a:rPr lang="en-US" dirty="0" smtClean="0"/>
              <a:t>David </a:t>
            </a:r>
            <a:r>
              <a:rPr lang="en-US" dirty="0" err="1" smtClean="0"/>
              <a:t>Maidment</a:t>
            </a:r>
            <a:r>
              <a:rPr lang="en-US" dirty="0" smtClean="0"/>
              <a:t>, David Tarboton, </a:t>
            </a:r>
          </a:p>
        </p:txBody>
      </p:sp>
    </p:spTree>
    <p:extLst>
      <p:ext uri="{BB962C8B-B14F-4D97-AF65-F5344CB8AC3E}">
        <p14:creationId xmlns:p14="http://schemas.microsoft.com/office/powerpoint/2010/main" val="2529682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10243" name="Rectangle 3"/>
          <p:cNvSpPr>
            <a:spLocks noGrp="1" noChangeArrowheads="1"/>
          </p:cNvSpPr>
          <p:nvPr>
            <p:ph type="body" idx="1"/>
          </p:nvPr>
        </p:nvSpPr>
        <p:spPr>
          <a:xfrm>
            <a:off x="685800" y="1981200"/>
            <a:ext cx="7772400" cy="2590800"/>
          </a:xfrm>
        </p:spPr>
        <p:txBody>
          <a:bodyPr/>
          <a:lstStyle/>
          <a:p>
            <a:r>
              <a:rPr lang="en-US" dirty="0" smtClean="0"/>
              <a:t>In-class and distance learning</a:t>
            </a:r>
          </a:p>
          <a:p>
            <a:r>
              <a:rPr lang="en-US" i="1" dirty="0" smtClean="0">
                <a:solidFill>
                  <a:srgbClr val="FF3300"/>
                </a:solidFill>
              </a:rPr>
              <a:t>Geospatial database of hydrologic features</a:t>
            </a:r>
            <a:r>
              <a:rPr lang="en-US" dirty="0" smtClean="0"/>
              <a:t> </a:t>
            </a:r>
          </a:p>
          <a:p>
            <a:r>
              <a:rPr lang="en-US" dirty="0" smtClean="0"/>
              <a:t>GIS and HIS</a:t>
            </a:r>
          </a:p>
          <a:p>
            <a:r>
              <a:rPr lang="en-US" dirty="0" smtClean="0"/>
              <a:t>Curved earth and a flat map</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geographic information system </a:t>
            </a:r>
            <a:r>
              <a:rPr lang="en-US" dirty="0" smtClean="0"/>
              <a:t>(GIS) is a system designed to capture, store, manipulate, analyze, manage, and present all types of geographical data. -- Wikipedia</a:t>
            </a:r>
            <a:endParaRPr lang="en-US" dirty="0"/>
          </a:p>
        </p:txBody>
      </p:sp>
      <p:pic>
        <p:nvPicPr>
          <p:cNvPr id="1026" name="Picture 2" descr="C:\Temp\icons\Map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66391"/>
            <a:ext cx="1916723" cy="1916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icons\GeoprocessingToolbox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66391"/>
            <a:ext cx="1773115" cy="1773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Temp\icons\ArcGISAdministrato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92514"/>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Temp\icons\MapPackageMPKFil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4330" y="5439506"/>
            <a:ext cx="69006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maps</a:t>
            </a:r>
            <a:endParaRPr lang="en-US" sz="1800" dirty="0">
              <a:solidFill>
                <a:prstClr val="black"/>
              </a:solidFill>
              <a:latin typeface="Calibri"/>
            </a:endParaRPr>
          </a:p>
        </p:txBody>
      </p:sp>
      <p:sp>
        <p:nvSpPr>
          <p:cNvPr id="12" name="TextBox 11"/>
          <p:cNvSpPr txBox="1"/>
          <p:nvPr/>
        </p:nvSpPr>
        <p:spPr>
          <a:xfrm>
            <a:off x="3091042" y="4355068"/>
            <a:ext cx="599716"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data</a:t>
            </a:r>
            <a:endParaRPr lang="en-US" sz="1800" dirty="0">
              <a:solidFill>
                <a:prstClr val="black"/>
              </a:solidFill>
              <a:latin typeface="Calibri"/>
            </a:endParaRPr>
          </a:p>
        </p:txBody>
      </p:sp>
      <p:sp>
        <p:nvSpPr>
          <p:cNvPr id="13" name="TextBox 12"/>
          <p:cNvSpPr txBox="1"/>
          <p:nvPr/>
        </p:nvSpPr>
        <p:spPr>
          <a:xfrm>
            <a:off x="5288112" y="5439506"/>
            <a:ext cx="64569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tools</a:t>
            </a:r>
            <a:endParaRPr lang="en-US" sz="1800" dirty="0">
              <a:solidFill>
                <a:prstClr val="black"/>
              </a:solidFill>
              <a:latin typeface="Calibri"/>
            </a:endParaRPr>
          </a:p>
        </p:txBody>
      </p:sp>
      <p:sp>
        <p:nvSpPr>
          <p:cNvPr id="14" name="TextBox 13"/>
          <p:cNvSpPr txBox="1"/>
          <p:nvPr/>
        </p:nvSpPr>
        <p:spPr>
          <a:xfrm>
            <a:off x="7195841" y="4223182"/>
            <a:ext cx="1186159"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computers</a:t>
            </a:r>
            <a:endParaRPr lang="en-US" sz="1800" dirty="0">
              <a:solidFill>
                <a:prstClr val="black"/>
              </a:solidFill>
              <a:latin typeface="Calibri"/>
            </a:endParaRPr>
          </a:p>
        </p:txBody>
      </p:sp>
    </p:spTree>
    <p:extLst>
      <p:ext uri="{BB962C8B-B14F-4D97-AF65-F5344CB8AC3E}">
        <p14:creationId xmlns:p14="http://schemas.microsoft.com/office/powerpoint/2010/main" val="31563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is visualized in maps</a:t>
            </a:r>
            <a:endParaRPr lang="en-US" dirty="0"/>
          </a:p>
        </p:txBody>
      </p:sp>
      <p:sp>
        <p:nvSpPr>
          <p:cNvPr id="3" name="TextBox 2"/>
          <p:cNvSpPr txBox="1"/>
          <p:nvPr/>
        </p:nvSpPr>
        <p:spPr>
          <a:xfrm>
            <a:off x="4038600" y="6248400"/>
            <a:ext cx="1047082" cy="246221"/>
          </a:xfrm>
          <a:prstGeom prst="rect">
            <a:avLst/>
          </a:prstGeom>
          <a:noFill/>
        </p:spPr>
        <p:txBody>
          <a:bodyPr wrap="none" rtlCol="0">
            <a:spAutoFit/>
          </a:bodyPr>
          <a:lstStyle/>
          <a:p>
            <a:pPr eaLnBrk="1" fontAlgn="auto" hangingPunct="1">
              <a:spcBef>
                <a:spcPts val="0"/>
              </a:spcBef>
              <a:spcAft>
                <a:spcPts val="0"/>
              </a:spcAft>
            </a:pPr>
            <a:r>
              <a:rPr lang="en-US" sz="1000" dirty="0" smtClean="0">
                <a:solidFill>
                  <a:prstClr val="black"/>
                </a:solidFill>
                <a:latin typeface="Calibri"/>
              </a:rPr>
              <a:t>www.arcgis.com</a:t>
            </a:r>
            <a:endParaRPr lang="en-US" sz="1000" dirty="0">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57313"/>
            <a:ext cx="1609725" cy="12477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87" y="1552575"/>
            <a:ext cx="3543300" cy="4200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99" y="1678723"/>
            <a:ext cx="3887177" cy="365050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52238" y="5638800"/>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spTree>
    <p:extLst>
      <p:ext uri="{BB962C8B-B14F-4D97-AF65-F5344CB8AC3E}">
        <p14:creationId xmlns:p14="http://schemas.microsoft.com/office/powerpoint/2010/main" val="2877021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7" y="1177856"/>
            <a:ext cx="5661025" cy="475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Maps are built from data </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8" name="Rectangle 7"/>
          <p:cNvSpPr/>
          <p:nvPr/>
        </p:nvSpPr>
        <p:spPr>
          <a:xfrm>
            <a:off x="5181600" y="2133600"/>
            <a:ext cx="21463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Road</a:t>
            </a:r>
          </a:p>
        </p:txBody>
      </p:sp>
      <p:sp>
        <p:nvSpPr>
          <p:cNvPr id="9" name="Rectangle 8"/>
          <p:cNvSpPr/>
          <p:nvPr/>
        </p:nvSpPr>
        <p:spPr>
          <a:xfrm>
            <a:off x="5181600" y="2438400"/>
            <a:ext cx="2146300" cy="1016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 Dean Keeton St</a:t>
            </a:r>
          </a:p>
          <a:p>
            <a:pPr eaLnBrk="1" fontAlgn="auto" hangingPunct="1">
              <a:spcBef>
                <a:spcPts val="0"/>
              </a:spcBef>
              <a:spcAft>
                <a:spcPts val="0"/>
              </a:spcAft>
            </a:pPr>
            <a:r>
              <a:rPr lang="en-US" sz="1400" b="1" dirty="0" smtClean="0">
                <a:solidFill>
                  <a:prstClr val="black"/>
                </a:solidFill>
              </a:rPr>
              <a:t>Type</a:t>
            </a:r>
            <a:r>
              <a:rPr lang="en-US" sz="1400" dirty="0" smtClean="0">
                <a:solidFill>
                  <a:prstClr val="black"/>
                </a:solidFill>
              </a:rPr>
              <a:t>: </a:t>
            </a:r>
            <a:r>
              <a:rPr lang="en-US" sz="1400" dirty="0" err="1" smtClean="0">
                <a:solidFill>
                  <a:prstClr val="black"/>
                </a:solidFill>
              </a:rPr>
              <a:t>Div</a:t>
            </a:r>
            <a:r>
              <a:rPr lang="en-US" sz="1400" dirty="0" smtClean="0">
                <a:solidFill>
                  <a:prstClr val="black"/>
                </a:solidFill>
              </a:rPr>
              <a:t> Highway</a:t>
            </a:r>
          </a:p>
          <a:p>
            <a:pPr eaLnBrk="1" fontAlgn="auto" hangingPunct="1">
              <a:spcBef>
                <a:spcPts val="0"/>
              </a:spcBef>
              <a:spcAft>
                <a:spcPts val="0"/>
              </a:spcAft>
            </a:pPr>
            <a:r>
              <a:rPr lang="en-US" sz="1400" b="1" dirty="0" smtClean="0">
                <a:solidFill>
                  <a:prstClr val="black"/>
                </a:solidFill>
              </a:rPr>
              <a:t>Speed</a:t>
            </a:r>
            <a:r>
              <a:rPr lang="en-US" sz="1400" dirty="0" smtClean="0">
                <a:solidFill>
                  <a:prstClr val="black"/>
                </a:solidFill>
              </a:rPr>
              <a:t>: 35 mph</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1" name="Straight Arrow Connector 10"/>
          <p:cNvCxnSpPr>
            <a:stCxn id="8" idx="1"/>
          </p:cNvCxnSpPr>
          <p:nvPr/>
        </p:nvCxnSpPr>
        <p:spPr>
          <a:xfrm flipH="1">
            <a:off x="4343400" y="22860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5000" y="3467100"/>
            <a:ext cx="2514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Building</a:t>
            </a:r>
          </a:p>
        </p:txBody>
      </p:sp>
      <p:sp>
        <p:nvSpPr>
          <p:cNvPr id="18" name="Rectangle 17"/>
          <p:cNvSpPr/>
          <p:nvPr/>
        </p:nvSpPr>
        <p:spPr>
          <a:xfrm>
            <a:off x="635000" y="3771901"/>
            <a:ext cx="2514600" cy="7385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Ernest Cockrell </a:t>
            </a:r>
            <a:r>
              <a:rPr lang="en-US" sz="1400" dirty="0" err="1" smtClean="0">
                <a:solidFill>
                  <a:prstClr val="black"/>
                </a:solidFill>
              </a:rPr>
              <a:t>Jr</a:t>
            </a:r>
            <a:r>
              <a:rPr lang="en-US" sz="1400" dirty="0" smtClean="0">
                <a:solidFill>
                  <a:prstClr val="black"/>
                </a:solidFill>
              </a:rPr>
              <a:t> Hall</a:t>
            </a:r>
          </a:p>
          <a:p>
            <a:pPr eaLnBrk="1" fontAlgn="auto" hangingPunct="1">
              <a:spcBef>
                <a:spcPts val="0"/>
              </a:spcBef>
              <a:spcAft>
                <a:spcPts val="0"/>
              </a:spcAft>
            </a:pPr>
            <a:r>
              <a:rPr lang="en-US" sz="1400" b="1" dirty="0" smtClean="0">
                <a:solidFill>
                  <a:prstClr val="black"/>
                </a:solidFill>
              </a:rPr>
              <a:t>Address</a:t>
            </a:r>
            <a:r>
              <a:rPr lang="en-US" sz="1400" dirty="0" smtClean="0">
                <a:solidFill>
                  <a:prstClr val="black"/>
                </a:solidFill>
              </a:rPr>
              <a:t>: 301 E. Dean Keeton St</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9" name="Straight Arrow Connector 18"/>
          <p:cNvCxnSpPr>
            <a:stCxn id="17" idx="3"/>
          </p:cNvCxnSpPr>
          <p:nvPr/>
        </p:nvCxnSpPr>
        <p:spPr>
          <a:xfrm flipV="1">
            <a:off x="3149600" y="2986454"/>
            <a:ext cx="419100" cy="633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8200" y="5638800"/>
            <a:ext cx="3962400" cy="685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Shape includes the geometry of the feature and where it is located on earth</a:t>
            </a:r>
            <a:endParaRPr lang="en-US" sz="1800" dirty="0">
              <a:solidFill>
                <a:prstClr val="black"/>
              </a:solidFill>
            </a:endParaRPr>
          </a:p>
        </p:txBody>
      </p:sp>
    </p:spTree>
    <p:extLst>
      <p:ext uri="{BB962C8B-B14F-4D97-AF65-F5344CB8AC3E}">
        <p14:creationId xmlns:p14="http://schemas.microsoft.com/office/powerpoint/2010/main" val="340300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8" y="1663700"/>
            <a:ext cx="708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Vector data represent discrete features</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2" name="Rounded Rectangle 11"/>
          <p:cNvSpPr/>
          <p:nvPr/>
        </p:nvSpPr>
        <p:spPr>
          <a:xfrm>
            <a:off x="4664221" y="5429250"/>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olygons</a:t>
            </a:r>
            <a:endParaRPr lang="en-US" sz="1800" dirty="0">
              <a:solidFill>
                <a:prstClr val="black"/>
              </a:solidFill>
            </a:endParaRPr>
          </a:p>
        </p:txBody>
      </p:sp>
      <p:sp>
        <p:nvSpPr>
          <p:cNvPr id="13" name="Rounded Rectangle 12"/>
          <p:cNvSpPr/>
          <p:nvPr/>
        </p:nvSpPr>
        <p:spPr>
          <a:xfrm rot="20369724">
            <a:off x="1870219" y="3183534"/>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lines</a:t>
            </a:r>
            <a:endParaRPr lang="en-US" sz="1800" dirty="0">
              <a:solidFill>
                <a:prstClr val="black"/>
              </a:solidFill>
            </a:endParaRPr>
          </a:p>
        </p:txBody>
      </p:sp>
      <p:sp>
        <p:nvSpPr>
          <p:cNvPr id="14" name="Rounded Rectangle 13"/>
          <p:cNvSpPr/>
          <p:nvPr/>
        </p:nvSpPr>
        <p:spPr>
          <a:xfrm>
            <a:off x="3938587" y="2259379"/>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oints</a:t>
            </a:r>
            <a:endParaRPr lang="en-US" sz="1800" dirty="0">
              <a:solidFill>
                <a:prstClr val="black"/>
              </a:solidFill>
            </a:endParaRPr>
          </a:p>
        </p:txBody>
      </p:sp>
      <p:cxnSp>
        <p:nvCxnSpPr>
          <p:cNvPr id="15" name="Straight Arrow Connector 14"/>
          <p:cNvCxnSpPr>
            <a:stCxn id="14" idx="2"/>
          </p:cNvCxnSpPr>
          <p:nvPr/>
        </p:nvCxnSpPr>
        <p:spPr>
          <a:xfrm>
            <a:off x="4548187" y="2678479"/>
            <a:ext cx="204788"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0"/>
          </p:cNvCxnSpPr>
          <p:nvPr/>
        </p:nvCxnSpPr>
        <p:spPr>
          <a:xfrm flipH="1" flipV="1">
            <a:off x="4752975" y="4979377"/>
            <a:ext cx="520846" cy="4498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1"/>
          </p:cNvCxnSpPr>
          <p:nvPr/>
        </p:nvCxnSpPr>
        <p:spPr>
          <a:xfrm flipH="1" flipV="1">
            <a:off x="3490914" y="5455627"/>
            <a:ext cx="1173307" cy="1831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p:cNvCxnSpPr>
          <p:nvPr/>
        </p:nvCxnSpPr>
        <p:spPr>
          <a:xfrm flipH="1">
            <a:off x="1485900" y="3606616"/>
            <a:ext cx="422941" cy="196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07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8" y="1088414"/>
            <a:ext cx="6781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Raster data form a grid of cells or pixels</a:t>
            </a:r>
            <a:endParaRPr lang="en-US" sz="3600" dirty="0"/>
          </a:p>
        </p:txBody>
      </p:sp>
      <p:pic>
        <p:nvPicPr>
          <p:cNvPr id="5"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Tree>
    <p:extLst>
      <p:ext uri="{BB962C8B-B14F-4D97-AF65-F5344CB8AC3E}">
        <p14:creationId xmlns:p14="http://schemas.microsoft.com/office/powerpoint/2010/main" val="843171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More Raster Examples</a:t>
            </a:r>
            <a:endParaRPr lang="en-US"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7526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2098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9" name="Picture 7" descr="C:\Temp\icons\MapPackageMPKFile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rot="20336808">
            <a:off x="2819400" y="477700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rainfall</a:t>
            </a:r>
            <a:endParaRPr lang="en-US" sz="1800" dirty="0">
              <a:solidFill>
                <a:prstClr val="black"/>
              </a:solidFill>
            </a:endParaRPr>
          </a:p>
        </p:txBody>
      </p:sp>
      <p:sp>
        <p:nvSpPr>
          <p:cNvPr id="12" name="Rounded Rectangle 11"/>
          <p:cNvSpPr/>
          <p:nvPr/>
        </p:nvSpPr>
        <p:spPr>
          <a:xfrm rot="20364016">
            <a:off x="5105400" y="523028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elevation</a:t>
            </a:r>
            <a:endParaRPr lang="en-US" sz="1800" dirty="0">
              <a:solidFill>
                <a:prstClr val="black"/>
              </a:solidFill>
            </a:endParaRPr>
          </a:p>
        </p:txBody>
      </p:sp>
      <p:sp>
        <p:nvSpPr>
          <p:cNvPr id="13" name="Rounded Rectangle 12"/>
          <p:cNvSpPr/>
          <p:nvPr/>
        </p:nvSpPr>
        <p:spPr>
          <a:xfrm rot="20491978">
            <a:off x="685800" y="4560277"/>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land use</a:t>
            </a:r>
            <a:endParaRPr lang="en-US" sz="1800" dirty="0">
              <a:solidFill>
                <a:prstClr val="black"/>
              </a:solidFill>
            </a:endParaRPr>
          </a:p>
        </p:txBody>
      </p:sp>
    </p:spTree>
    <p:extLst>
      <p:ext uri="{BB962C8B-B14F-4D97-AF65-F5344CB8AC3E}">
        <p14:creationId xmlns:p14="http://schemas.microsoft.com/office/powerpoint/2010/main" val="81068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3064012448"/>
              </p:ext>
            </p:extLst>
          </p:nvPr>
        </p:nvGraphicFramePr>
        <p:xfrm>
          <a:off x="304800" y="1600200"/>
          <a:ext cx="3600431" cy="2482788"/>
        </p:xfrm>
        <a:graphic>
          <a:graphicData uri="http://schemas.openxmlformats.org/presentationml/2006/ole">
            <mc:AlternateContent xmlns:mc="http://schemas.openxmlformats.org/markup-compatibility/2006">
              <mc:Choice xmlns:v="urn:schemas-microsoft-com:vml" Requires="v">
                <p:oleObj spid="_x0000_s6186" name="Bitmap Image" r:id="rId3" imgW="4296375" imgH="2962689" progId="PBrush">
                  <p:embed/>
                </p:oleObj>
              </mc:Choice>
              <mc:Fallback>
                <p:oleObj name="Bitmap Image" r:id="rId3" imgW="4296375" imgH="296268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3600431" cy="24827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2"/>
          <p:cNvPicPr>
            <a:picLocks noChangeAspect="1" noChangeArrowheads="1"/>
          </p:cNvPicPr>
          <p:nvPr/>
        </p:nvPicPr>
        <p:blipFill>
          <a:blip r:embed="rId5" cstate="print"/>
          <a:srcRect/>
          <a:stretch>
            <a:fillRect/>
          </a:stretch>
        </p:blipFill>
        <p:spPr bwMode="auto">
          <a:xfrm>
            <a:off x="3629230" y="2312377"/>
            <a:ext cx="4023008" cy="2895600"/>
          </a:xfrm>
          <a:prstGeom prst="rect">
            <a:avLst/>
          </a:prstGeom>
          <a:noFill/>
          <a:ln w="3175">
            <a:solidFill>
              <a:schemeClr val="tx1"/>
            </a:solidFill>
            <a:miter lim="800000"/>
            <a:headEnd/>
            <a:tailEnd/>
          </a:ln>
        </p:spPr>
      </p:pic>
      <p:sp>
        <p:nvSpPr>
          <p:cNvPr id="15" name="Rectangle 14"/>
          <p:cNvSpPr/>
          <p:nvPr/>
        </p:nvSpPr>
        <p:spPr>
          <a:xfrm>
            <a:off x="1586015" y="4881928"/>
            <a:ext cx="3062185" cy="9722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1"/>
          <p:cNvSpPr>
            <a:spLocks noGrp="1"/>
          </p:cNvSpPr>
          <p:nvPr>
            <p:ph type="title"/>
          </p:nvPr>
        </p:nvSpPr>
        <p:spPr/>
        <p:txBody>
          <a:bodyPr>
            <a:normAutofit/>
          </a:bodyPr>
          <a:lstStyle/>
          <a:p>
            <a:r>
              <a:rPr lang="en-US" dirty="0" smtClean="0"/>
              <a:t>There are many more data types</a:t>
            </a:r>
            <a:endParaRPr lang="en-US" dirty="0"/>
          </a:p>
        </p:txBody>
      </p:sp>
      <p:pic>
        <p:nvPicPr>
          <p:cNvPr id="5" name="Picture 2" descr="C:\Temp\icons\Map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a:off x="428830" y="3505199"/>
            <a:ext cx="2009570" cy="78837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triangulated </a:t>
            </a:r>
          </a:p>
          <a:p>
            <a:pPr algn="ctr" eaLnBrk="1" fontAlgn="auto" hangingPunct="1">
              <a:spcBef>
                <a:spcPts val="0"/>
              </a:spcBef>
              <a:spcAft>
                <a:spcPts val="0"/>
              </a:spcAft>
            </a:pPr>
            <a:r>
              <a:rPr lang="en-US" sz="1800" dirty="0" smtClean="0">
                <a:solidFill>
                  <a:prstClr val="black"/>
                </a:solidFill>
              </a:rPr>
              <a:t>irregular network</a:t>
            </a:r>
            <a:endParaRPr lang="en-US" sz="1800" dirty="0">
              <a:solidFill>
                <a:prstClr val="black"/>
              </a:solidFill>
            </a:endParaRPr>
          </a:p>
        </p:txBody>
      </p:sp>
      <p:sp>
        <p:nvSpPr>
          <p:cNvPr id="12" name="Rounded Rectangle 11"/>
          <p:cNvSpPr/>
          <p:nvPr/>
        </p:nvSpPr>
        <p:spPr>
          <a:xfrm>
            <a:off x="5913032" y="24384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err="1" smtClean="0">
                <a:solidFill>
                  <a:prstClr val="black"/>
                </a:solidFill>
              </a:rPr>
              <a:t>multipatch</a:t>
            </a:r>
            <a:endParaRPr lang="en-US" sz="1800" dirty="0">
              <a:solidFill>
                <a:prstClr val="black"/>
              </a:solidFill>
            </a:endParaRPr>
          </a:p>
        </p:txBody>
      </p:sp>
      <p:sp>
        <p:nvSpPr>
          <p:cNvPr id="13" name="Rounded Rectangle 12"/>
          <p:cNvSpPr/>
          <p:nvPr/>
        </p:nvSpPr>
        <p:spPr>
          <a:xfrm>
            <a:off x="3071916" y="57531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annotation</a:t>
            </a:r>
            <a:endParaRPr lang="en-US" sz="1800" dirty="0">
              <a:solidFill>
                <a:prstClr val="black"/>
              </a:solidFill>
            </a:endParaRPr>
          </a:p>
        </p:txBody>
      </p:sp>
      <p:sp>
        <p:nvSpPr>
          <p:cNvPr id="14" name="TextBox 13"/>
          <p:cNvSpPr txBox="1"/>
          <p:nvPr/>
        </p:nvSpPr>
        <p:spPr>
          <a:xfrm>
            <a:off x="1835691" y="5087816"/>
            <a:ext cx="2481770" cy="369332"/>
          </a:xfrm>
          <a:prstGeom prst="rect">
            <a:avLst/>
          </a:prstGeom>
          <a:noFill/>
        </p:spPr>
        <p:txBody>
          <a:bodyPr wrap="none" rtlCol="0">
            <a:prstTxWarp prst="textArchDown">
              <a:avLst/>
            </a:prstTxWarp>
            <a:spAutoFit/>
          </a:bodyPr>
          <a:lstStyle/>
          <a:p>
            <a:pPr eaLnBrk="1" fontAlgn="auto" hangingPunct="1">
              <a:spcBef>
                <a:spcPts val="0"/>
              </a:spcBef>
              <a:spcAft>
                <a:spcPts val="0"/>
              </a:spcAft>
            </a:pPr>
            <a:r>
              <a:rPr lang="en-US" sz="1800" dirty="0" smtClean="0">
                <a:solidFill>
                  <a:prstClr val="black"/>
                </a:solidFill>
                <a:latin typeface="Calibri"/>
              </a:rPr>
              <a:t>Martin Luther King </a:t>
            </a:r>
            <a:r>
              <a:rPr lang="en-US" sz="1800" dirty="0" err="1" smtClean="0">
                <a:solidFill>
                  <a:prstClr val="black"/>
                </a:solidFill>
                <a:latin typeface="Calibri"/>
              </a:rPr>
              <a:t>Dr</a:t>
            </a:r>
            <a:r>
              <a:rPr lang="en-US" sz="1800" dirty="0" smtClean="0">
                <a:solidFill>
                  <a:prstClr val="black"/>
                </a:solidFill>
                <a:latin typeface="Calibri"/>
              </a:rPr>
              <a:t> W</a:t>
            </a:r>
          </a:p>
        </p:txBody>
      </p:sp>
    </p:spTree>
    <p:extLst>
      <p:ext uri="{BB962C8B-B14F-4D97-AF65-F5344CB8AC3E}">
        <p14:creationId xmlns:p14="http://schemas.microsoft.com/office/powerpoint/2010/main" val="188799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Connected Map, Chart and Animation</a:t>
            </a:r>
            <a:endParaRPr lang="en-US" dirty="0"/>
          </a:p>
        </p:txBody>
      </p:sp>
      <p:sp>
        <p:nvSpPr>
          <p:cNvPr id="3" name="TextBox 2"/>
          <p:cNvSpPr txBox="1"/>
          <p:nvPr/>
        </p:nvSpPr>
        <p:spPr>
          <a:xfrm>
            <a:off x="3441700" y="1089967"/>
            <a:ext cx="3128164" cy="461665"/>
          </a:xfrm>
          <a:prstGeom prst="rect">
            <a:avLst/>
          </a:prstGeom>
          <a:noFill/>
        </p:spPr>
        <p:txBody>
          <a:bodyPr wrap="none" rtlCol="0">
            <a:spAutoFit/>
          </a:bodyPr>
          <a:lstStyle/>
          <a:p>
            <a:r>
              <a:rPr lang="en-US" dirty="0" smtClean="0"/>
              <a:t>Tropical Storm </a:t>
            </a:r>
            <a:r>
              <a:rPr lang="en-US" dirty="0" err="1" smtClean="0"/>
              <a:t>Fernand</a:t>
            </a:r>
            <a:endParaRPr lang="en-US" dirty="0"/>
          </a:p>
        </p:txBody>
      </p:sp>
      <p:sp>
        <p:nvSpPr>
          <p:cNvPr id="4" name="Rectangle 3"/>
          <p:cNvSpPr/>
          <p:nvPr/>
        </p:nvSpPr>
        <p:spPr>
          <a:xfrm>
            <a:off x="1371600" y="6162368"/>
            <a:ext cx="7289800" cy="461665"/>
          </a:xfrm>
          <a:prstGeom prst="rect">
            <a:avLst/>
          </a:prstGeom>
        </p:spPr>
        <p:txBody>
          <a:bodyPr wrap="square">
            <a:spAutoFit/>
          </a:bodyPr>
          <a:lstStyle/>
          <a:p>
            <a:r>
              <a:rPr lang="en-US" dirty="0">
                <a:hlinkClick r:id="rId2"/>
              </a:rPr>
              <a:t>http://www.msnbc.msn.com/id/26295161/ns/weather</a:t>
            </a:r>
            <a:r>
              <a:rPr lang="en-US" dirty="0" smtClean="0">
                <a:hlinkClick r:id="rId2"/>
              </a:rPr>
              <a:t>/</a:t>
            </a:r>
            <a:r>
              <a:rPr lang="en-US" dirty="0" smtClean="0"/>
              <a:t> </a:t>
            </a:r>
            <a:endParaRPr lang="en-US" dirty="0"/>
          </a:p>
        </p:txBody>
      </p:sp>
      <p:pic>
        <p:nvPicPr>
          <p:cNvPr id="5" name="Picture 4"/>
          <p:cNvPicPr>
            <a:picLocks noChangeAspect="1"/>
          </p:cNvPicPr>
          <p:nvPr/>
        </p:nvPicPr>
        <p:blipFill>
          <a:blip r:embed="rId3"/>
          <a:stretch>
            <a:fillRect/>
          </a:stretch>
        </p:blipFill>
        <p:spPr>
          <a:xfrm>
            <a:off x="381000" y="1602595"/>
            <a:ext cx="8525933" cy="4555144"/>
          </a:xfrm>
          <a:prstGeom prst="rect">
            <a:avLst/>
          </a:prstGeom>
        </p:spPr>
      </p:pic>
    </p:spTree>
    <p:extLst>
      <p:ext uri="{BB962C8B-B14F-4D97-AF65-F5344CB8AC3E}">
        <p14:creationId xmlns:p14="http://schemas.microsoft.com/office/powerpoint/2010/main" val="2706403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Geographic Data Model</a:t>
            </a:r>
          </a:p>
        </p:txBody>
      </p:sp>
      <p:sp>
        <p:nvSpPr>
          <p:cNvPr id="11267" name="Rectangle 3"/>
          <p:cNvSpPr>
            <a:spLocks noGrp="1" noChangeArrowheads="1"/>
          </p:cNvSpPr>
          <p:nvPr>
            <p:ph type="body" idx="1"/>
          </p:nvPr>
        </p:nvSpPr>
        <p:spPr/>
        <p:txBody>
          <a:bodyPr/>
          <a:lstStyle/>
          <a:p>
            <a:pPr>
              <a:lnSpc>
                <a:spcPct val="90000"/>
              </a:lnSpc>
            </a:pPr>
            <a:r>
              <a:rPr lang="en-US" sz="2800" smtClean="0">
                <a:solidFill>
                  <a:srgbClr val="FF0000"/>
                </a:solidFill>
              </a:rPr>
              <a:t>Conceptual Model</a:t>
            </a:r>
            <a:r>
              <a:rPr lang="en-US" sz="2800" smtClean="0"/>
              <a:t> – a set of concepts that describe a subject and allow reasoning about it</a:t>
            </a:r>
          </a:p>
          <a:p>
            <a:pPr>
              <a:lnSpc>
                <a:spcPct val="90000"/>
              </a:lnSpc>
            </a:pPr>
            <a:r>
              <a:rPr lang="en-US" sz="2800" smtClean="0">
                <a:solidFill>
                  <a:srgbClr val="FF0000"/>
                </a:solidFill>
              </a:rPr>
              <a:t>Mathematical Model</a:t>
            </a:r>
            <a:r>
              <a:rPr lang="en-US" sz="2800" smtClean="0"/>
              <a:t> – a conceptual model expressed in symbols and equations</a:t>
            </a:r>
          </a:p>
          <a:p>
            <a:pPr>
              <a:lnSpc>
                <a:spcPct val="90000"/>
              </a:lnSpc>
            </a:pPr>
            <a:r>
              <a:rPr lang="en-US" sz="2800" smtClean="0">
                <a:solidFill>
                  <a:srgbClr val="FF0000"/>
                </a:solidFill>
              </a:rPr>
              <a:t>Data Model</a:t>
            </a:r>
            <a:r>
              <a:rPr lang="en-US" sz="2800" smtClean="0"/>
              <a:t> – a conceptual model expressed in a data structure (e.g. ascii files, Excel tables, …..)</a:t>
            </a:r>
          </a:p>
          <a:p>
            <a:pPr>
              <a:lnSpc>
                <a:spcPct val="90000"/>
              </a:lnSpc>
            </a:pPr>
            <a:r>
              <a:rPr lang="en-US" sz="2800" smtClean="0">
                <a:solidFill>
                  <a:srgbClr val="FF0000"/>
                </a:solidFill>
              </a:rPr>
              <a:t>Geographic Data Model</a:t>
            </a:r>
            <a:r>
              <a:rPr lang="en-US" sz="2800" smtClean="0"/>
              <a:t> – a conceptual model for describing and reasoning about the world expressed in a GIS database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2266" y="1193633"/>
            <a:ext cx="6559021" cy="5008819"/>
          </a:xfrm>
          <a:prstGeom prst="rect">
            <a:avLst/>
          </a:prstGeom>
        </p:spPr>
      </p:pic>
      <p:sp>
        <p:nvSpPr>
          <p:cNvPr id="7171" name="Rectangle 3"/>
          <p:cNvSpPr>
            <a:spLocks noGrp="1" noChangeArrowheads="1"/>
          </p:cNvSpPr>
          <p:nvPr>
            <p:ph type="ctrTitle"/>
          </p:nvPr>
        </p:nvSpPr>
        <p:spPr>
          <a:xfrm>
            <a:off x="685800" y="293688"/>
            <a:ext cx="7772400" cy="838200"/>
          </a:xfrm>
        </p:spPr>
        <p:txBody>
          <a:bodyPr/>
          <a:lstStyle/>
          <a:p>
            <a:r>
              <a:rPr lang="en-US" smtClean="0"/>
              <a:t>Our Classroom</a:t>
            </a:r>
          </a:p>
        </p:txBody>
      </p:sp>
      <p:sp>
        <p:nvSpPr>
          <p:cNvPr id="7172" name="Text Box 4"/>
          <p:cNvSpPr txBox="1">
            <a:spLocks noChangeArrowheads="1"/>
          </p:cNvSpPr>
          <p:nvPr/>
        </p:nvSpPr>
        <p:spPr bwMode="auto">
          <a:xfrm>
            <a:off x="3858684" y="1339231"/>
            <a:ext cx="3060700" cy="1187450"/>
          </a:xfrm>
          <a:prstGeom prst="rect">
            <a:avLst/>
          </a:prstGeom>
          <a:solidFill>
            <a:schemeClr val="bg1">
              <a:alpha val="79999"/>
            </a:schemeClr>
          </a:solidFill>
          <a:ln w="9525">
            <a:noFill/>
            <a:miter lim="800000"/>
            <a:headEnd/>
            <a:tailEnd/>
          </a:ln>
        </p:spPr>
        <p:txBody>
          <a:bodyPr>
            <a:spAutoFit/>
          </a:bodyPr>
          <a:lstStyle/>
          <a:p>
            <a:pPr algn="ctr"/>
            <a:r>
              <a:rPr lang="en-US" dirty="0" err="1"/>
              <a:t>Dr</a:t>
            </a:r>
            <a:r>
              <a:rPr lang="en-US" dirty="0"/>
              <a:t> David </a:t>
            </a:r>
            <a:r>
              <a:rPr lang="en-US" dirty="0" err="1"/>
              <a:t>Tarboton</a:t>
            </a:r>
            <a:endParaRPr lang="en-US" dirty="0"/>
          </a:p>
          <a:p>
            <a:pPr algn="ctr"/>
            <a:r>
              <a:rPr lang="en-US" dirty="0"/>
              <a:t>Students at Utah State University</a:t>
            </a:r>
          </a:p>
        </p:txBody>
      </p:sp>
      <p:sp>
        <p:nvSpPr>
          <p:cNvPr id="7173" name="Text Box 5"/>
          <p:cNvSpPr txBox="1">
            <a:spLocks noChangeArrowheads="1"/>
          </p:cNvSpPr>
          <p:nvPr/>
        </p:nvSpPr>
        <p:spPr bwMode="auto">
          <a:xfrm>
            <a:off x="2633133" y="4618567"/>
            <a:ext cx="3019425" cy="1200329"/>
          </a:xfrm>
          <a:prstGeom prst="rect">
            <a:avLst/>
          </a:prstGeom>
          <a:solidFill>
            <a:schemeClr val="bg1">
              <a:alpha val="79999"/>
            </a:schemeClr>
          </a:solidFill>
          <a:ln w="9525">
            <a:noFill/>
            <a:miter lim="800000"/>
            <a:headEnd/>
            <a:tailEnd/>
          </a:ln>
        </p:spPr>
        <p:txBody>
          <a:bodyPr>
            <a:spAutoFit/>
          </a:bodyPr>
          <a:lstStyle/>
          <a:p>
            <a:pPr algn="ctr"/>
            <a:r>
              <a:rPr lang="en-US" dirty="0"/>
              <a:t>Dr David Maidment Students at </a:t>
            </a:r>
            <a:r>
              <a:rPr lang="en-US" dirty="0" smtClean="0"/>
              <a:t>University of Texas at </a:t>
            </a:r>
            <a:r>
              <a:rPr lang="en-US" dirty="0"/>
              <a:t>Austin</a:t>
            </a:r>
          </a:p>
        </p:txBody>
      </p:sp>
      <p:sp>
        <p:nvSpPr>
          <p:cNvPr id="7174" name="Line 10"/>
          <p:cNvSpPr>
            <a:spLocks noChangeShapeType="1"/>
          </p:cNvSpPr>
          <p:nvPr/>
        </p:nvSpPr>
        <p:spPr bwMode="auto">
          <a:xfrm>
            <a:off x="3606800" y="2455333"/>
            <a:ext cx="2429139" cy="2476501"/>
          </a:xfrm>
          <a:prstGeom prst="line">
            <a:avLst/>
          </a:prstGeom>
          <a:noFill/>
          <a:ln w="76200">
            <a:solidFill>
              <a:srgbClr val="FF3300"/>
            </a:solidFill>
            <a:round/>
            <a:headEnd type="triangle" w="med" len="med"/>
            <a:tailEnd type="triangle" w="med" len="med"/>
          </a:ln>
        </p:spPr>
        <p:txBody>
          <a:bodyPr/>
          <a:lstStyle/>
          <a:p>
            <a:endParaRPr lang="en-US"/>
          </a:p>
        </p:txBody>
      </p:sp>
    </p:spTree>
    <p:extLst>
      <p:ext uri="{BB962C8B-B14F-4D97-AF65-F5344CB8AC3E}">
        <p14:creationId xmlns:p14="http://schemas.microsoft.com/office/powerpoint/2010/main" val="3287816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98242"/>
            <a:ext cx="8229600" cy="1143000"/>
          </a:xfrm>
        </p:spPr>
        <p:txBody>
          <a:bodyPr/>
          <a:lstStyle/>
          <a:p>
            <a:r>
              <a:rPr lang="en-US" dirty="0" smtClean="0"/>
              <a:t>So what is a data model anyway?</a:t>
            </a:r>
            <a:endParaRPr lang="en-US" dirty="0"/>
          </a:p>
        </p:txBody>
      </p:sp>
    </p:spTree>
    <p:extLst>
      <p:ext uri="{BB962C8B-B14F-4D97-AF65-F5344CB8AC3E}">
        <p14:creationId xmlns:p14="http://schemas.microsoft.com/office/powerpoint/2010/main" val="2529487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768850" y="6447423"/>
            <a:ext cx="3098925" cy="338554"/>
          </a:xfrm>
          <a:prstGeom prst="rect">
            <a:avLst/>
          </a:prstGeom>
        </p:spPr>
        <p:txBody>
          <a:bodyPr wrap="none">
            <a:spAutoFit/>
          </a:bodyPr>
          <a:lstStyle/>
          <a:p>
            <a:pPr>
              <a:defRPr/>
            </a:pPr>
            <a:r>
              <a:rPr lang="en-US" sz="1600" dirty="0">
                <a:solidFill>
                  <a:prstClr val="white">
                    <a:lumMod val="65000"/>
                  </a:prstClr>
                </a:solidFill>
              </a:rPr>
              <a:t>Picture from: http://initsspace.com/</a:t>
            </a:r>
          </a:p>
        </p:txBody>
      </p:sp>
    </p:spTree>
    <p:extLst>
      <p:ext uri="{BB962C8B-B14F-4D97-AF65-F5344CB8AC3E}">
        <p14:creationId xmlns:p14="http://schemas.microsoft.com/office/powerpoint/2010/main" val="843643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1" t="31500" r="64840"/>
          <a:stretch/>
        </p:blipFill>
        <p:spPr bwMode="auto">
          <a:xfrm>
            <a:off x="6746291" y="2105663"/>
            <a:ext cx="2025781" cy="312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457200" y="1574214"/>
            <a:ext cx="6009248" cy="4770537"/>
          </a:xfrm>
          <a:prstGeom prst="rect">
            <a:avLst/>
          </a:prstGeom>
          <a:noFill/>
          <a:ln w="3175">
            <a:solidFill>
              <a:schemeClr val="bg1">
                <a:lumMod val="65000"/>
              </a:schemeClr>
            </a:solidFill>
            <a:miter lim="800000"/>
            <a:headEnd/>
            <a:tailEnd/>
          </a:ln>
        </p:spPr>
        <p:txBody>
          <a:bodyPr wrap="square">
            <a:spAutoFit/>
          </a:bodyPr>
          <a:lstStyle/>
          <a:p>
            <a:r>
              <a:rPr lang="en-US" dirty="0" smtClean="0"/>
              <a:t>“All </a:t>
            </a:r>
            <a:r>
              <a:rPr lang="en-US" dirty="0"/>
              <a:t>geographic information systems are built using </a:t>
            </a:r>
            <a:r>
              <a:rPr lang="en-US" dirty="0">
                <a:solidFill>
                  <a:srgbClr val="FF3300"/>
                </a:solidFill>
              </a:rPr>
              <a:t>formal models</a:t>
            </a:r>
            <a:r>
              <a:rPr lang="en-US" dirty="0"/>
              <a:t> that describe how things are located in space.   </a:t>
            </a:r>
            <a:r>
              <a:rPr lang="en-US" dirty="0">
                <a:solidFill>
                  <a:srgbClr val="FF3300"/>
                </a:solidFill>
              </a:rPr>
              <a:t>A formal model is an abstract and well-defined system of concepts</a:t>
            </a:r>
            <a:r>
              <a:rPr lang="en-US" dirty="0"/>
              <a:t>.  A geographic data model defines the </a:t>
            </a:r>
            <a:r>
              <a:rPr lang="en-US" dirty="0">
                <a:solidFill>
                  <a:srgbClr val="FF3300"/>
                </a:solidFill>
              </a:rPr>
              <a:t>vocabulary for describing and reasoning</a:t>
            </a:r>
            <a:r>
              <a:rPr lang="en-US" dirty="0"/>
              <a:t> </a:t>
            </a:r>
            <a:r>
              <a:rPr lang="en-US" dirty="0">
                <a:solidFill>
                  <a:srgbClr val="FF3300"/>
                </a:solidFill>
              </a:rPr>
              <a:t>about the things that are located on the earth</a:t>
            </a:r>
            <a:r>
              <a:rPr lang="en-US" dirty="0"/>
              <a:t>.   Geographic data models serve as the foundation on which all geographic information systems are built</a:t>
            </a:r>
            <a:r>
              <a:rPr lang="en-US" dirty="0" smtClean="0"/>
              <a:t>.”</a:t>
            </a:r>
            <a:br>
              <a:rPr lang="en-US" dirty="0" smtClean="0"/>
            </a:br>
            <a:endParaRPr lang="en-US" dirty="0"/>
          </a:p>
          <a:p>
            <a:r>
              <a:rPr lang="en-US" sz="2000" dirty="0"/>
              <a:t>Scott Morehouse, Preface to “Modeling our World</a:t>
            </a:r>
            <a:r>
              <a:rPr lang="en-US" sz="2000" dirty="0" smtClean="0"/>
              <a:t>”, First Edition.  He is the chief software engineer at ESRI </a:t>
            </a:r>
            <a:endParaRPr lang="en-US" sz="2000" dirty="0"/>
          </a:p>
        </p:txBody>
      </p:sp>
      <p:sp>
        <p:nvSpPr>
          <p:cNvPr id="5" name="Title 4"/>
          <p:cNvSpPr>
            <a:spLocks noGrp="1"/>
          </p:cNvSpPr>
          <p:nvPr>
            <p:ph type="title"/>
          </p:nvPr>
        </p:nvSpPr>
        <p:spPr/>
        <p:txBody>
          <a:bodyPr/>
          <a:lstStyle/>
          <a:p>
            <a:r>
              <a:rPr lang="en-US" dirty="0" smtClean="0"/>
              <a:t>Geographic Data Model</a:t>
            </a:r>
            <a:endParaRPr lang="en-US" dirty="0"/>
          </a:p>
        </p:txBody>
      </p:sp>
    </p:spTree>
    <p:extLst>
      <p:ext uri="{BB962C8B-B14F-4D97-AF65-F5344CB8AC3E}">
        <p14:creationId xmlns:p14="http://schemas.microsoft.com/office/powerpoint/2010/main" val="168876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62103"/>
          </a:xfrm>
          <a:prstGeom prst="rect">
            <a:avLst/>
          </a:prstGeom>
          <a:noFill/>
          <a:ln w="9525">
            <a:noFill/>
            <a:miter lim="800000"/>
            <a:headEnd/>
            <a:tailEnd/>
          </a:ln>
          <a:effectLst/>
        </p:spPr>
        <p:txBody>
          <a:bodyPr>
            <a:spAutoFit/>
          </a:bodyPr>
          <a:lstStyle/>
          <a:p>
            <a:pPr>
              <a:defRPr/>
            </a:pPr>
            <a:r>
              <a:rPr lang="en-US" sz="3200" dirty="0">
                <a:solidFill>
                  <a:schemeClr val="accent2"/>
                </a:solidFill>
                <a:effectLst>
                  <a:outerShdw blurRad="38100" dist="38100" dir="2700000" algn="tl">
                    <a:srgbClr val="C0C0C0"/>
                  </a:outerShdw>
                </a:effectLst>
                <a:latin typeface="Arial" charset="0"/>
              </a:rPr>
              <a:t>Data Model based on </a:t>
            </a:r>
            <a:r>
              <a:rPr lang="en-US" sz="3200" dirty="0" smtClean="0">
                <a:solidFill>
                  <a:schemeClr val="accent2"/>
                </a:solidFill>
                <a:effectLst>
                  <a:outerShdw blurRad="38100" dist="38100" dir="2700000" algn="tl">
                    <a:srgbClr val="C0C0C0"/>
                  </a:outerShdw>
                </a:effectLst>
                <a:latin typeface="Arial" charset="0"/>
              </a:rPr>
              <a:t>a collection of data themes</a:t>
            </a:r>
            <a:endParaRPr lang="en-US" sz="3200" dirty="0">
              <a:solidFill>
                <a:schemeClr val="accent2"/>
              </a:solidFill>
              <a:effectLst>
                <a:outerShdw blurRad="38100" dist="38100" dir="2700000" algn="tl">
                  <a:srgbClr val="C0C0C0"/>
                </a:outerShdw>
              </a:effectLst>
              <a:latin typeface="Arial" charset="0"/>
            </a:endParaRP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6973888" y="3938588"/>
            <a:ext cx="557212" cy="3794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13315" name="Line 3"/>
          <p:cNvSpPr>
            <a:spLocks noChangeShapeType="1"/>
          </p:cNvSpPr>
          <p:nvPr/>
        </p:nvSpPr>
        <p:spPr bwMode="auto">
          <a:xfrm>
            <a:off x="6453188" y="3963988"/>
            <a:ext cx="519112" cy="3540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6" name="Line 4"/>
          <p:cNvSpPr>
            <a:spLocks noChangeShapeType="1"/>
          </p:cNvSpPr>
          <p:nvPr/>
        </p:nvSpPr>
        <p:spPr bwMode="auto">
          <a:xfrm flipV="1">
            <a:off x="5691188" y="3951288"/>
            <a:ext cx="773112" cy="3667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7" name="Rectangle 5"/>
          <p:cNvSpPr>
            <a:spLocks noGrp="1" noChangeArrowheads="1"/>
          </p:cNvSpPr>
          <p:nvPr>
            <p:ph type="title"/>
          </p:nvPr>
        </p:nvSpPr>
        <p:spPr>
          <a:noFill/>
        </p:spPr>
        <p:txBody>
          <a:bodyPr lIns="92075" tIns="46038" rIns="92075" bIns="46038"/>
          <a:lstStyle/>
          <a:p>
            <a:r>
              <a:rPr lang="en-US" smtClean="0"/>
              <a:t>Spatial Data: Vector format</a:t>
            </a:r>
          </a:p>
        </p:txBody>
      </p:sp>
      <p:sp>
        <p:nvSpPr>
          <p:cNvPr id="11270" name="Rectangle 6"/>
          <p:cNvSpPr>
            <a:spLocks noChangeArrowheads="1"/>
          </p:cNvSpPr>
          <p:nvPr/>
        </p:nvSpPr>
        <p:spPr bwMode="auto">
          <a:xfrm>
            <a:off x="898525" y="2479675"/>
            <a:ext cx="4564063" cy="822325"/>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Point</a:t>
            </a:r>
            <a:r>
              <a:rPr lang="en-US"/>
              <a:t> - a pair of x and y coordinates</a:t>
            </a:r>
          </a:p>
          <a:p>
            <a:pPr>
              <a:defRPr/>
            </a:pPr>
            <a:endParaRPr lang="en-US"/>
          </a:p>
        </p:txBody>
      </p:sp>
      <p:sp>
        <p:nvSpPr>
          <p:cNvPr id="13319" name="Oval 7"/>
          <p:cNvSpPr>
            <a:spLocks noChangeArrowheads="1"/>
          </p:cNvSpPr>
          <p:nvPr/>
        </p:nvSpPr>
        <p:spPr bwMode="auto">
          <a:xfrm>
            <a:off x="6402388" y="26685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0" name="Rectangle 8"/>
          <p:cNvSpPr>
            <a:spLocks noChangeArrowheads="1"/>
          </p:cNvSpPr>
          <p:nvPr/>
        </p:nvSpPr>
        <p:spPr bwMode="auto">
          <a:xfrm>
            <a:off x="6429375" y="2251075"/>
            <a:ext cx="971550" cy="457200"/>
          </a:xfrm>
          <a:prstGeom prst="rect">
            <a:avLst/>
          </a:prstGeom>
          <a:noFill/>
          <a:ln w="9525">
            <a:noFill/>
            <a:miter lim="800000"/>
            <a:headEnd/>
            <a:tailEnd/>
          </a:ln>
        </p:spPr>
        <p:txBody>
          <a:bodyPr wrap="none" lIns="92075" tIns="46038" rIns="92075" bIns="46038">
            <a:spAutoFit/>
          </a:bodyPr>
          <a:lstStyle/>
          <a:p>
            <a:r>
              <a:rPr lang="en-US"/>
              <a:t>(x</a:t>
            </a:r>
            <a:r>
              <a:rPr lang="en-US" baseline="-25000"/>
              <a:t>1</a:t>
            </a:r>
            <a:r>
              <a:rPr lang="en-US"/>
              <a:t>,y</a:t>
            </a:r>
            <a:r>
              <a:rPr lang="en-US" baseline="-25000"/>
              <a:t>1</a:t>
            </a:r>
            <a:r>
              <a:rPr lang="en-US"/>
              <a:t>)</a:t>
            </a:r>
          </a:p>
        </p:txBody>
      </p:sp>
      <p:sp>
        <p:nvSpPr>
          <p:cNvPr id="11273" name="Rectangle 9"/>
          <p:cNvSpPr>
            <a:spLocks noChangeArrowheads="1"/>
          </p:cNvSpPr>
          <p:nvPr/>
        </p:nvSpPr>
        <p:spPr bwMode="auto">
          <a:xfrm>
            <a:off x="898525" y="3851275"/>
            <a:ext cx="3457575"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Line</a:t>
            </a:r>
            <a:r>
              <a:rPr lang="en-US"/>
              <a:t> - a sequence of points</a:t>
            </a:r>
          </a:p>
        </p:txBody>
      </p:sp>
      <p:sp>
        <p:nvSpPr>
          <p:cNvPr id="13322" name="Oval 10"/>
          <p:cNvSpPr>
            <a:spLocks noChangeArrowheads="1"/>
          </p:cNvSpPr>
          <p:nvPr/>
        </p:nvSpPr>
        <p:spPr bwMode="auto">
          <a:xfrm>
            <a:off x="6935788" y="42846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3" name="Oval 11"/>
          <p:cNvSpPr>
            <a:spLocks noChangeArrowheads="1"/>
          </p:cNvSpPr>
          <p:nvPr/>
        </p:nvSpPr>
        <p:spPr bwMode="auto">
          <a:xfrm>
            <a:off x="6427788" y="39290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4" name="Oval 12"/>
          <p:cNvSpPr>
            <a:spLocks noChangeArrowheads="1"/>
          </p:cNvSpPr>
          <p:nvPr/>
        </p:nvSpPr>
        <p:spPr bwMode="auto">
          <a:xfrm>
            <a:off x="5665788" y="4281488"/>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5" name="Oval 13"/>
          <p:cNvSpPr>
            <a:spLocks noChangeArrowheads="1"/>
          </p:cNvSpPr>
          <p:nvPr/>
        </p:nvSpPr>
        <p:spPr bwMode="auto">
          <a:xfrm>
            <a:off x="7491413" y="3903663"/>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715000" y="4384675"/>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79" name="Rectangle 15"/>
          <p:cNvSpPr>
            <a:spLocks noChangeArrowheads="1"/>
          </p:cNvSpPr>
          <p:nvPr/>
        </p:nvSpPr>
        <p:spPr bwMode="auto">
          <a:xfrm>
            <a:off x="949325" y="5159375"/>
            <a:ext cx="3836988"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Polygon</a:t>
            </a:r>
            <a:r>
              <a:rPr lang="en-US"/>
              <a:t> - a closed set of lines</a:t>
            </a:r>
          </a:p>
        </p:txBody>
      </p:sp>
      <p:sp>
        <p:nvSpPr>
          <p:cNvPr id="13328" name="Line 16"/>
          <p:cNvSpPr>
            <a:spLocks noChangeShapeType="1"/>
          </p:cNvSpPr>
          <p:nvPr/>
        </p:nvSpPr>
        <p:spPr bwMode="auto">
          <a:xfrm>
            <a:off x="5588000" y="5081588"/>
            <a:ext cx="0" cy="836612"/>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13329" name="Line 17"/>
          <p:cNvSpPr>
            <a:spLocks noChangeShapeType="1"/>
          </p:cNvSpPr>
          <p:nvPr/>
        </p:nvSpPr>
        <p:spPr bwMode="auto">
          <a:xfrm>
            <a:off x="5589588" y="5918200"/>
            <a:ext cx="823912" cy="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13330" name="Line 18"/>
          <p:cNvSpPr>
            <a:spLocks noChangeShapeType="1"/>
          </p:cNvSpPr>
          <p:nvPr/>
        </p:nvSpPr>
        <p:spPr bwMode="auto">
          <a:xfrm>
            <a:off x="5589588" y="5080000"/>
            <a:ext cx="798512"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13331" name="Line 19"/>
          <p:cNvSpPr>
            <a:spLocks noChangeShapeType="1"/>
          </p:cNvSpPr>
          <p:nvPr/>
        </p:nvSpPr>
        <p:spPr bwMode="auto">
          <a:xfrm>
            <a:off x="6391275" y="5076825"/>
            <a:ext cx="747713" cy="392113"/>
          </a:xfrm>
          <a:prstGeom prst="line">
            <a:avLst/>
          </a:prstGeom>
          <a:noFill/>
          <a:ln w="12700">
            <a:solidFill>
              <a:srgbClr val="008000"/>
            </a:solidFill>
            <a:round/>
            <a:headEnd type="none" w="sm" len="sm"/>
            <a:tailEnd type="triangle" w="med" len="med"/>
          </a:ln>
        </p:spPr>
        <p:txBody>
          <a:bodyPr wrap="none" anchor="ctr"/>
          <a:lstStyle/>
          <a:p>
            <a:endParaRPr lang="en-US"/>
          </a:p>
        </p:txBody>
      </p:sp>
      <p:sp>
        <p:nvSpPr>
          <p:cNvPr id="13332" name="Line 20"/>
          <p:cNvSpPr>
            <a:spLocks noChangeShapeType="1"/>
          </p:cNvSpPr>
          <p:nvPr/>
        </p:nvSpPr>
        <p:spPr bwMode="auto">
          <a:xfrm flipV="1">
            <a:off x="6397625" y="5472113"/>
            <a:ext cx="722313" cy="442912"/>
          </a:xfrm>
          <a:prstGeom prst="line">
            <a:avLst/>
          </a:prstGeom>
          <a:noFill/>
          <a:ln w="12700">
            <a:solidFill>
              <a:schemeClr val="accent2"/>
            </a:solidFill>
            <a:round/>
            <a:headEnd type="triangle" w="med" len="med"/>
            <a:tailEnd type="none" w="sm" len="sm"/>
          </a:ln>
        </p:spPr>
        <p:txBody>
          <a:bodyPr wrap="none" anchor="ctr"/>
          <a:lstStyle/>
          <a:p>
            <a:endParaRPr lang="en-US"/>
          </a:p>
        </p:txBody>
      </p:sp>
      <p:sp>
        <p:nvSpPr>
          <p:cNvPr id="13333" name="Text Box 21"/>
          <p:cNvSpPr txBox="1">
            <a:spLocks noChangeArrowheads="1"/>
          </p:cNvSpPr>
          <p:nvPr/>
        </p:nvSpPr>
        <p:spPr bwMode="auto">
          <a:xfrm>
            <a:off x="5318125" y="4202113"/>
            <a:ext cx="844550" cy="457200"/>
          </a:xfrm>
          <a:prstGeom prst="rect">
            <a:avLst/>
          </a:prstGeom>
          <a:noFill/>
          <a:ln w="12700">
            <a:noFill/>
            <a:miter lim="800000"/>
            <a:headEnd type="none" w="sm" len="sm"/>
            <a:tailEnd type="none" w="sm" len="sm"/>
          </a:ln>
        </p:spPr>
        <p:txBody>
          <a:bodyPr wrap="none">
            <a:spAutoFit/>
          </a:bodyPr>
          <a:lstStyle/>
          <a:p>
            <a:pPr eaLnBrk="1" hangingPunct="1"/>
            <a:r>
              <a:rPr lang="en-US"/>
              <a:t>Node</a:t>
            </a:r>
          </a:p>
        </p:txBody>
      </p:sp>
      <p:sp>
        <p:nvSpPr>
          <p:cNvPr id="13334" name="Text Box 22"/>
          <p:cNvSpPr txBox="1">
            <a:spLocks noChangeArrowheads="1"/>
          </p:cNvSpPr>
          <p:nvPr/>
        </p:nvSpPr>
        <p:spPr bwMode="auto">
          <a:xfrm>
            <a:off x="6118225" y="3478213"/>
            <a:ext cx="944563" cy="457200"/>
          </a:xfrm>
          <a:prstGeom prst="rect">
            <a:avLst/>
          </a:prstGeom>
          <a:noFill/>
          <a:ln w="12700">
            <a:noFill/>
            <a:miter lim="800000"/>
            <a:headEnd type="none" w="sm" len="sm"/>
            <a:tailEnd type="none" w="sm" len="sm"/>
          </a:ln>
        </p:spPr>
        <p:txBody>
          <a:bodyPr wrap="none">
            <a:spAutoFit/>
          </a:bodyPr>
          <a:lstStyle/>
          <a:p>
            <a:pPr eaLnBrk="1" hangingPunct="1"/>
            <a:r>
              <a:rPr lang="en-US"/>
              <a:t>vertex</a:t>
            </a:r>
          </a:p>
        </p:txBody>
      </p:sp>
      <p:sp>
        <p:nvSpPr>
          <p:cNvPr id="13335" name="Text Box 23"/>
          <p:cNvSpPr txBox="1">
            <a:spLocks noChangeArrowheads="1"/>
          </p:cNvSpPr>
          <p:nvPr/>
        </p:nvSpPr>
        <p:spPr bwMode="auto">
          <a:xfrm>
            <a:off x="868363" y="1854200"/>
            <a:ext cx="4298950"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Vector</a:t>
            </a:r>
            <a:r>
              <a:rPr lang="en-US"/>
              <a:t> data are defined spatially: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p:txBody>
          <a:bodyPr/>
          <a:lstStyle/>
          <a:p>
            <a:r>
              <a:rPr lang="en-US" smtClean="0"/>
              <a:t>Kissimmee watershed, Florida</a:t>
            </a:r>
          </a:p>
        </p:txBody>
      </p:sp>
      <p:pic>
        <p:nvPicPr>
          <p:cNvPr id="14339" name="Picture 5" descr="kissimmee"/>
          <p:cNvPicPr>
            <a:picLocks noGrp="1" noChangeAspect="1" noChangeArrowheads="1"/>
          </p:cNvPicPr>
          <p:nvPr>
            <p:ph idx="4294967295"/>
          </p:nvPr>
        </p:nvPicPr>
        <p:blipFill>
          <a:blip r:embed="rId3" cstate="print"/>
          <a:srcRect/>
          <a:stretch>
            <a:fillRect/>
          </a:stretch>
        </p:blipFill>
        <p:spPr>
          <a:xfrm>
            <a:off x="685800" y="2014538"/>
            <a:ext cx="7772400" cy="4046537"/>
          </a:xfrm>
          <a:noFill/>
        </p:spPr>
      </p:pic>
      <p:sp>
        <p:nvSpPr>
          <p:cNvPr id="14340" name="Text Box 8"/>
          <p:cNvSpPr txBox="1">
            <a:spLocks noChangeArrowheads="1"/>
          </p:cNvSpPr>
          <p:nvPr/>
        </p:nvSpPr>
        <p:spPr bwMode="auto">
          <a:xfrm>
            <a:off x="914400" y="5105400"/>
            <a:ext cx="1147763" cy="457200"/>
          </a:xfrm>
          <a:prstGeom prst="rect">
            <a:avLst/>
          </a:prstGeom>
          <a:noFill/>
          <a:ln w="9525">
            <a:noFill/>
            <a:miter lim="800000"/>
            <a:headEnd/>
            <a:tailEnd/>
          </a:ln>
        </p:spPr>
        <p:txBody>
          <a:bodyPr wrap="none">
            <a:spAutoFit/>
          </a:bodyPr>
          <a:lstStyle/>
          <a:p>
            <a:r>
              <a:rPr lang="en-US">
                <a:solidFill>
                  <a:srgbClr val="FF3300"/>
                </a:solidFill>
              </a:rPr>
              <a:t>Themes</a:t>
            </a:r>
          </a:p>
        </p:txBody>
      </p:sp>
      <p:sp>
        <p:nvSpPr>
          <p:cNvPr id="14341" name="Line 9"/>
          <p:cNvSpPr>
            <a:spLocks noChangeShapeType="1"/>
          </p:cNvSpPr>
          <p:nvPr/>
        </p:nvSpPr>
        <p:spPr bwMode="auto">
          <a:xfrm flipV="1">
            <a:off x="1447800" y="4724400"/>
            <a:ext cx="0" cy="457200"/>
          </a:xfrm>
          <a:prstGeom prst="line">
            <a:avLst/>
          </a:prstGeom>
          <a:noFill/>
          <a:ln w="9525">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mtClean="0"/>
              <a:t>Attributes of a Selected Feature</a:t>
            </a:r>
          </a:p>
        </p:txBody>
      </p:sp>
      <p:pic>
        <p:nvPicPr>
          <p:cNvPr id="15363" name="Picture 3" descr="s65-A"/>
          <p:cNvPicPr>
            <a:picLocks noGrp="1" noChangeAspect="1" noChangeArrowheads="1"/>
          </p:cNvPicPr>
          <p:nvPr>
            <p:ph idx="1"/>
          </p:nvPr>
        </p:nvPicPr>
        <p:blipFill>
          <a:blip r:embed="rId3" cstate="print"/>
          <a:srcRect/>
          <a:stretch>
            <a:fillRect/>
          </a:stretch>
        </p:blipFill>
        <p:spPr>
          <a:xfrm>
            <a:off x="685800" y="2092325"/>
            <a:ext cx="7772400" cy="3890963"/>
          </a:xfrm>
          <a:noFill/>
        </p:spPr>
      </p:pic>
      <p:sp>
        <p:nvSpPr>
          <p:cNvPr id="15364" name="Line 6"/>
          <p:cNvSpPr>
            <a:spLocks noChangeShapeType="1"/>
          </p:cNvSpPr>
          <p:nvPr/>
        </p:nvSpPr>
        <p:spPr bwMode="auto">
          <a:xfrm flipH="1">
            <a:off x="3657600" y="3352800"/>
            <a:ext cx="1371600" cy="2057400"/>
          </a:xfrm>
          <a:prstGeom prst="line">
            <a:avLst/>
          </a:prstGeom>
          <a:noFill/>
          <a:ln w="9525">
            <a:solidFill>
              <a:srgbClr val="FF33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1513" y="350838"/>
            <a:ext cx="7772400" cy="1143000"/>
          </a:xfrm>
          <a:noFill/>
        </p:spPr>
        <p:txBody>
          <a:bodyPr lIns="92075" tIns="46038" rIns="92075" bIns="46038"/>
          <a:lstStyle/>
          <a:p>
            <a:r>
              <a:rPr lang="en-US" smtClean="0"/>
              <a:t>Raster and Vector Data</a:t>
            </a:r>
          </a:p>
        </p:txBody>
      </p:sp>
      <p:sp>
        <p:nvSpPr>
          <p:cNvPr id="9219" name="Rectangle 3"/>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i="1">
                <a:effectLst>
                  <a:outerShdw blurRad="38100" dist="38100" dir="2700000" algn="tl">
                    <a:srgbClr val="C0C0C0"/>
                  </a:outerShdw>
                </a:effectLst>
              </a:rPr>
              <a:t>Point</a:t>
            </a:r>
          </a:p>
        </p:txBody>
      </p:sp>
      <p:sp>
        <p:nvSpPr>
          <p:cNvPr id="9220" name="Rectangle 4"/>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Line</a:t>
            </a:r>
          </a:p>
        </p:txBody>
      </p:sp>
      <p:sp>
        <p:nvSpPr>
          <p:cNvPr id="9221" name="Rectangle 5"/>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Polygon</a:t>
            </a:r>
          </a:p>
        </p:txBody>
      </p:sp>
      <p:sp>
        <p:nvSpPr>
          <p:cNvPr id="9222" name="Rectangle 6"/>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Vector</a:t>
            </a:r>
          </a:p>
        </p:txBody>
      </p:sp>
      <p:sp>
        <p:nvSpPr>
          <p:cNvPr id="9223" name="Rectangle 7"/>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Raster</a:t>
            </a:r>
          </a:p>
        </p:txBody>
      </p:sp>
      <p:sp>
        <p:nvSpPr>
          <p:cNvPr id="16392" name="Freeform 8"/>
          <p:cNvSpPr>
            <a:spLocks/>
          </p:cNvSpPr>
          <p:nvPr/>
        </p:nvSpPr>
        <p:spPr bwMode="auto">
          <a:xfrm>
            <a:off x="4054475" y="4302125"/>
            <a:ext cx="1449388" cy="1588"/>
          </a:xfrm>
          <a:custGeom>
            <a:avLst/>
            <a:gdLst>
              <a:gd name="T0" fmla="*/ 0 w 913"/>
              <a:gd name="T1" fmla="*/ 0 h 1"/>
              <a:gd name="T2" fmla="*/ 1447800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6393" name="Oval 9"/>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394" name="Rectangle 10"/>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5" name="Rectangle 11"/>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6" name="Rectangle 12"/>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7" name="Rectangle 13"/>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8" name="Rectangle 14"/>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9" name="Rectangle 15"/>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0" name="Rectangle 16"/>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1" name="Rectangle 17"/>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2" name="Rectangle 18"/>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3" name="Rectangle 19"/>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4" name="Rectangle 20"/>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5" name="Rectangle 21"/>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6" name="Rectangle 22"/>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7" name="Rectangle 23"/>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8" name="Rectangle 24"/>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6409" name="Rectangle 25"/>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10" name="Text Box 26"/>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Raster</a:t>
            </a:r>
            <a:r>
              <a:rPr lang="en-US"/>
              <a:t> data are described by a cell grid, one value per cell</a:t>
            </a:r>
          </a:p>
        </p:txBody>
      </p:sp>
      <p:sp>
        <p:nvSpPr>
          <p:cNvPr id="16411" name="Text Box 27"/>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Zone</a:t>
            </a:r>
            <a:r>
              <a:rPr lang="en-US"/>
              <a:t> of cells</a:t>
            </a:r>
          </a:p>
        </p:txBody>
      </p:sp>
      <p:sp>
        <p:nvSpPr>
          <p:cNvPr id="16412" name="Line 28"/>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lavista"/>
          <p:cNvPicPr>
            <a:picLocks noChangeAspect="1" noChangeArrowheads="1"/>
          </p:cNvPicPr>
          <p:nvPr/>
        </p:nvPicPr>
        <p:blipFill>
          <a:blip r:embed="rId3" cstate="print"/>
          <a:srcRect/>
          <a:stretch>
            <a:fillRect/>
          </a:stretch>
        </p:blipFill>
        <p:spPr bwMode="auto">
          <a:xfrm>
            <a:off x="1295400" y="1066800"/>
            <a:ext cx="6781800" cy="5119688"/>
          </a:xfrm>
          <a:prstGeom prst="rect">
            <a:avLst/>
          </a:prstGeom>
          <a:noFill/>
          <a:ln w="9525">
            <a:noFill/>
            <a:miter lim="800000"/>
            <a:headEnd/>
            <a:tailEnd/>
          </a:ln>
        </p:spPr>
      </p:pic>
      <p:pic>
        <p:nvPicPr>
          <p:cNvPr id="17411" name="Picture 3" descr="srtm"/>
          <p:cNvPicPr>
            <a:picLocks noChangeAspect="1" noChangeArrowheads="1"/>
          </p:cNvPicPr>
          <p:nvPr/>
        </p:nvPicPr>
        <p:blipFill>
          <a:blip r:embed="rId4" cstate="print"/>
          <a:srcRect/>
          <a:stretch>
            <a:fillRect/>
          </a:stretch>
        </p:blipFill>
        <p:spPr bwMode="auto">
          <a:xfrm>
            <a:off x="1981200" y="228600"/>
            <a:ext cx="5934075" cy="1438275"/>
          </a:xfrm>
          <a:prstGeom prst="rect">
            <a:avLst/>
          </a:prstGeom>
          <a:noFill/>
          <a:ln w="9525">
            <a:noFill/>
            <a:miter lim="800000"/>
            <a:headEnd/>
            <a:tailEnd/>
          </a:ln>
        </p:spPr>
      </p:pic>
      <p:sp>
        <p:nvSpPr>
          <p:cNvPr id="17412" name="Rectangle 4"/>
          <p:cNvSpPr>
            <a:spLocks noChangeArrowheads="1"/>
          </p:cNvSpPr>
          <p:nvPr/>
        </p:nvSpPr>
        <p:spPr bwMode="auto">
          <a:xfrm>
            <a:off x="1524000" y="6172200"/>
            <a:ext cx="6210300" cy="457200"/>
          </a:xfrm>
          <a:prstGeom prst="rect">
            <a:avLst/>
          </a:prstGeom>
          <a:noFill/>
          <a:ln w="9525">
            <a:noFill/>
            <a:miter lim="800000"/>
            <a:headEnd/>
            <a:tailEnd/>
          </a:ln>
        </p:spPr>
        <p:txBody>
          <a:bodyPr wrap="none">
            <a:spAutoFit/>
          </a:bodyPr>
          <a:lstStyle/>
          <a:p>
            <a:pPr eaLnBrk="1" hangingPunct="1"/>
            <a:r>
              <a:rPr lang="en-US">
                <a:solidFill>
                  <a:schemeClr val="accent2"/>
                </a:solidFill>
              </a:rPr>
              <a:t>http://srtm.usgs.gov/srtmimagegallery/index.html</a:t>
            </a:r>
          </a:p>
        </p:txBody>
      </p:sp>
      <p:sp>
        <p:nvSpPr>
          <p:cNvPr id="17413" name="Text Box 5"/>
          <p:cNvSpPr txBox="1">
            <a:spLocks noChangeArrowheads="1"/>
          </p:cNvSpPr>
          <p:nvPr/>
        </p:nvSpPr>
        <p:spPr bwMode="auto">
          <a:xfrm>
            <a:off x="1355725" y="1717675"/>
            <a:ext cx="3286125" cy="457200"/>
          </a:xfrm>
          <a:prstGeom prst="rect">
            <a:avLst/>
          </a:prstGeom>
          <a:noFill/>
          <a:ln w="9525">
            <a:noFill/>
            <a:miter lim="800000"/>
            <a:headEnd/>
            <a:tailEnd/>
          </a:ln>
        </p:spPr>
        <p:txBody>
          <a:bodyPr wrap="none">
            <a:spAutoFit/>
          </a:bodyPr>
          <a:lstStyle/>
          <a:p>
            <a:pPr eaLnBrk="1" hangingPunct="1"/>
            <a:r>
              <a:rPr lang="en-US">
                <a:solidFill>
                  <a:schemeClr val="bg1"/>
                </a:solidFill>
              </a:rPr>
              <a:t>Santa Barbara, California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lstStyle/>
          <a:p>
            <a:r>
              <a:rPr lang="en-US" sz="3200" dirty="0" smtClean="0"/>
              <a:t>The challenge of increasing Digital Elevation Model (DEM) resolution</a:t>
            </a:r>
          </a:p>
        </p:txBody>
      </p:sp>
      <p:sp>
        <p:nvSpPr>
          <p:cNvPr id="28675" name="Rectangle 38"/>
          <p:cNvSpPr>
            <a:spLocks noChangeArrowheads="1"/>
          </p:cNvSpPr>
          <p:nvPr/>
        </p:nvSpPr>
        <p:spPr bwMode="auto">
          <a:xfrm>
            <a:off x="1041400" y="1398588"/>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b="1" dirty="0">
                <a:solidFill>
                  <a:srgbClr val="0070C0"/>
                </a:solidFill>
                <a:latin typeface="Arial" pitchFamily="34" charset="0"/>
              </a:rPr>
              <a:t>1980’s  DMA  90 m</a:t>
            </a:r>
          </a:p>
          <a:p>
            <a:pPr fontAlgn="base">
              <a:spcBef>
                <a:spcPct val="45000"/>
              </a:spcBef>
              <a:spcAft>
                <a:spcPct val="0"/>
              </a:spcAft>
            </a:pPr>
            <a:r>
              <a:rPr lang="en-US" sz="2000" b="1" dirty="0">
                <a:solidFill>
                  <a:srgbClr val="0070C0"/>
                </a:solidFill>
                <a:latin typeface="Arial" pitchFamily="34" charset="0"/>
              </a:rPr>
              <a:t>10</a:t>
            </a:r>
            <a:r>
              <a:rPr lang="en-US" sz="2000" b="1" baseline="30000" dirty="0">
                <a:solidFill>
                  <a:srgbClr val="0070C0"/>
                </a:solidFill>
                <a:latin typeface="Arial" pitchFamily="34" charset="0"/>
              </a:rPr>
              <a:t>2</a:t>
            </a:r>
            <a:r>
              <a:rPr lang="en-US" sz="2000" b="1" dirty="0">
                <a:solidFill>
                  <a:srgbClr val="0070C0"/>
                </a:solidFill>
                <a:latin typeface="Arial" pitchFamily="34" charset="0"/>
              </a:rPr>
              <a:t> cells/km</a:t>
            </a:r>
            <a:r>
              <a:rPr lang="en-US" sz="2000" b="1" baseline="30000" dirty="0">
                <a:solidFill>
                  <a:srgbClr val="0070C0"/>
                </a:solidFill>
                <a:latin typeface="Arial" pitchFamily="34" charset="0"/>
              </a:rPr>
              <a:t>2</a:t>
            </a:r>
            <a:endParaRPr lang="en-US" sz="2000" b="1" dirty="0">
              <a:solidFill>
                <a:srgbClr val="0070C0"/>
              </a:solidFill>
              <a:latin typeface="Arial" pitchFamily="34" charset="0"/>
            </a:endParaRPr>
          </a:p>
        </p:txBody>
      </p:sp>
      <p:sp>
        <p:nvSpPr>
          <p:cNvPr id="28676" name="Rectangle 39"/>
          <p:cNvSpPr>
            <a:spLocks noChangeArrowheads="1"/>
          </p:cNvSpPr>
          <p:nvPr/>
        </p:nvSpPr>
        <p:spPr bwMode="auto">
          <a:xfrm>
            <a:off x="1041400" y="2827338"/>
            <a:ext cx="3123099"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1990’s USGS DEM  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3</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7" name="Rectangle 39"/>
          <p:cNvSpPr>
            <a:spLocks noChangeArrowheads="1"/>
          </p:cNvSpPr>
          <p:nvPr/>
        </p:nvSpPr>
        <p:spPr bwMode="auto">
          <a:xfrm>
            <a:off x="1041400" y="4254500"/>
            <a:ext cx="2597314"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2000’s NED 10-30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4</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8" name="Rectangle 39"/>
          <p:cNvSpPr>
            <a:spLocks noChangeArrowheads="1"/>
          </p:cNvSpPr>
          <p:nvPr/>
        </p:nvSpPr>
        <p:spPr bwMode="auto">
          <a:xfrm>
            <a:off x="1041400" y="5683250"/>
            <a:ext cx="247548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2010’s LIDAR ~1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6</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087711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800" y="857984"/>
            <a:ext cx="6172200" cy="5181600"/>
          </a:xfrm>
        </p:spPr>
        <p:txBody>
          <a:bodyPr>
            <a:noAutofit/>
          </a:bodyPr>
          <a:lstStyle/>
          <a:p>
            <a:pPr marL="285750" lvl="0" indent="-285750" algn="l">
              <a:buFont typeface="Arial" pitchFamily="34" charset="0"/>
              <a:buChar char="•"/>
            </a:pPr>
            <a:r>
              <a:rPr lang="en-US" sz="2000" dirty="0" smtClean="0">
                <a:solidFill>
                  <a:schemeClr val="tx1"/>
                </a:solidFill>
              </a:rPr>
              <a:t>B.E. in Agricultural Engineering (with First Class Honors) from University of Canterbury, Christchurch, New Zealand, 1972</a:t>
            </a:r>
          </a:p>
          <a:p>
            <a:pPr marL="285750" lvl="0" indent="-285750" algn="l">
              <a:buFont typeface="Arial" pitchFamily="34" charset="0"/>
              <a:buChar char="•"/>
            </a:pPr>
            <a:r>
              <a:rPr lang="en-US" sz="2000" dirty="0" smtClean="0"/>
              <a:t>MS, PhD in Civil Engineering from University of Illinois, 1974 and 1976, respectively</a:t>
            </a:r>
            <a:endParaRPr lang="en-US" sz="2000" dirty="0" smtClean="0">
              <a:solidFill>
                <a:schemeClr val="tx1"/>
              </a:solidFill>
            </a:endParaRPr>
          </a:p>
          <a:p>
            <a:pPr marL="285750" indent="-285750" algn="l">
              <a:buFont typeface="Arial" pitchFamily="34" charset="0"/>
              <a:buChar char="•"/>
            </a:pPr>
            <a:r>
              <a:rPr lang="en-US" sz="2000" dirty="0" smtClean="0">
                <a:solidFill>
                  <a:schemeClr val="tx1"/>
                </a:solidFill>
              </a:rPr>
              <a:t>1981 – joined University of Texas at Austin as an Assistant Professor, and have been on the faculty ever since.  Now Hussein M. </a:t>
            </a:r>
            <a:r>
              <a:rPr lang="en-US" sz="2000" dirty="0" err="1" smtClean="0">
                <a:solidFill>
                  <a:schemeClr val="tx1"/>
                </a:solidFill>
              </a:rPr>
              <a:t>Alharthy</a:t>
            </a:r>
            <a:r>
              <a:rPr lang="en-US" sz="2000" dirty="0" smtClean="0">
                <a:solidFill>
                  <a:schemeClr val="tx1"/>
                </a:solidFill>
              </a:rPr>
              <a:t> Centennial Chair in Civil Engineering</a:t>
            </a:r>
          </a:p>
          <a:p>
            <a:pPr marL="285750" indent="-285750" algn="l">
              <a:buFont typeface="Arial" pitchFamily="34" charset="0"/>
              <a:buChar char="•"/>
            </a:pPr>
            <a:r>
              <a:rPr lang="en-US" sz="2000" dirty="0" smtClean="0">
                <a:solidFill>
                  <a:schemeClr val="tx1"/>
                </a:solidFill>
              </a:rPr>
              <a:t>Initiated the GIS in Water Resources course in 1991.</a:t>
            </a:r>
          </a:p>
          <a:p>
            <a:pPr marL="285750" indent="-285750" algn="l">
              <a:buFont typeface="Arial" pitchFamily="34" charset="0"/>
              <a:buChar char="•"/>
            </a:pPr>
            <a:r>
              <a:rPr lang="en-US" sz="2000" dirty="0" smtClean="0"/>
              <a:t>Worked with ESRI since 1994 on a GIS Hydro Preconference seminar for the ESRI Users Conference</a:t>
            </a:r>
          </a:p>
          <a:p>
            <a:pPr marL="285750" indent="-285750" algn="l">
              <a:buFont typeface="Arial" pitchFamily="34" charset="0"/>
              <a:buChar char="•"/>
            </a:pPr>
            <a:r>
              <a:rPr lang="en-US" sz="2000" dirty="0" smtClean="0">
                <a:solidFill>
                  <a:schemeClr val="tx1"/>
                </a:solidFill>
              </a:rPr>
              <a:t>Leader of the CUAHSI Hydrologic Information System project from 2004-2011</a:t>
            </a:r>
          </a:p>
          <a:p>
            <a:pPr marL="285750" indent="-285750" algn="l">
              <a:buFont typeface="Arial" pitchFamily="34" charset="0"/>
              <a:buChar char="•"/>
            </a:pPr>
            <a:r>
              <a:rPr lang="en-US" sz="2000" dirty="0" smtClean="0"/>
              <a:t>Developing World Water Online with ESRI and </a:t>
            </a:r>
            <a:r>
              <a:rPr lang="en-US" sz="2000" dirty="0" err="1" smtClean="0"/>
              <a:t>Kisters</a:t>
            </a:r>
            <a:endParaRPr lang="en-US" sz="2000" dirty="0" smtClean="0"/>
          </a:p>
          <a:p>
            <a:pPr marL="285750" indent="-285750" algn="l">
              <a:buFont typeface="Arial" pitchFamily="34" charset="0"/>
              <a:buChar char="•"/>
            </a:pPr>
            <a:r>
              <a:rPr lang="en-US" sz="2000" dirty="0" smtClean="0"/>
              <a:t>Leader of the National Flood Interoperability Experiment </a:t>
            </a:r>
            <a:endParaRPr lang="en-US" sz="2000" dirty="0" smtClean="0">
              <a:solidFill>
                <a:schemeClr val="tx1"/>
              </a:solidFill>
            </a:endParaRP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David R. Maidment</a:t>
            </a:r>
            <a:endParaRPr lang="en-US"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1" y="3448784"/>
            <a:ext cx="2224439" cy="32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18" y="261772"/>
            <a:ext cx="2162074" cy="3065628"/>
          </a:xfrm>
          <a:prstGeom prst="rect">
            <a:avLst/>
          </a:prstGeom>
        </p:spPr>
      </p:pic>
    </p:spTree>
    <p:extLst>
      <p:ext uri="{BB962C8B-B14F-4D97-AF65-F5344CB8AC3E}">
        <p14:creationId xmlns:p14="http://schemas.microsoft.com/office/powerpoint/2010/main" val="2173808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How do we combine these data?</a:t>
            </a:r>
          </a:p>
        </p:txBody>
      </p:sp>
      <p:pic>
        <p:nvPicPr>
          <p:cNvPr id="18435" name="Picture 3" descr="four1"/>
          <p:cNvPicPr>
            <a:picLocks noChangeAspect="1" noChangeArrowheads="1"/>
          </p:cNvPicPr>
          <p:nvPr/>
        </p:nvPicPr>
        <p:blipFill>
          <a:blip r:embed="rId3" cstate="print"/>
          <a:srcRect/>
          <a:stretch>
            <a:fillRect/>
          </a:stretch>
        </p:blipFill>
        <p:spPr bwMode="auto">
          <a:xfrm>
            <a:off x="1489075" y="2468563"/>
            <a:ext cx="1608138" cy="2790825"/>
          </a:xfrm>
          <a:prstGeom prst="rect">
            <a:avLst/>
          </a:prstGeom>
          <a:noFill/>
          <a:ln w="9525">
            <a:noFill/>
            <a:miter lim="800000"/>
            <a:headEnd/>
            <a:tailEnd/>
          </a:ln>
        </p:spPr>
      </p:pic>
      <p:pic>
        <p:nvPicPr>
          <p:cNvPr id="18436" name="Picture 4" descr="four2"/>
          <p:cNvPicPr>
            <a:picLocks noChangeAspect="1" noChangeArrowheads="1"/>
          </p:cNvPicPr>
          <p:nvPr/>
        </p:nvPicPr>
        <p:blipFill>
          <a:blip r:embed="rId4" cstate="print"/>
          <a:srcRect/>
          <a:stretch>
            <a:fillRect/>
          </a:stretch>
        </p:blipFill>
        <p:spPr bwMode="auto">
          <a:xfrm>
            <a:off x="3563938" y="2438400"/>
            <a:ext cx="1884362" cy="2940050"/>
          </a:xfrm>
          <a:prstGeom prst="rect">
            <a:avLst/>
          </a:prstGeom>
          <a:noFill/>
          <a:ln w="9525">
            <a:noFill/>
            <a:miter lim="800000"/>
            <a:headEnd/>
            <a:tailEnd/>
          </a:ln>
        </p:spPr>
      </p:pic>
      <p:pic>
        <p:nvPicPr>
          <p:cNvPr id="18437" name="Picture 5" descr="four3"/>
          <p:cNvPicPr>
            <a:picLocks noChangeAspect="1" noChangeArrowheads="1"/>
          </p:cNvPicPr>
          <p:nvPr/>
        </p:nvPicPr>
        <p:blipFill>
          <a:blip r:embed="rId5" cstate="print"/>
          <a:srcRect/>
          <a:stretch>
            <a:fillRect/>
          </a:stretch>
        </p:blipFill>
        <p:spPr bwMode="auto">
          <a:xfrm>
            <a:off x="5673725" y="2525713"/>
            <a:ext cx="1708150" cy="2733675"/>
          </a:xfrm>
          <a:prstGeom prst="rect">
            <a:avLst/>
          </a:prstGeom>
          <a:noFill/>
          <a:ln w="9525">
            <a:noFill/>
            <a:miter lim="800000"/>
            <a:headEnd/>
            <a:tailEnd/>
          </a:ln>
        </p:spPr>
      </p:pic>
      <p:pic>
        <p:nvPicPr>
          <p:cNvPr id="18438" name="Picture 6" descr="Four4"/>
          <p:cNvPicPr>
            <a:picLocks noChangeAspect="1" noChangeArrowheads="1"/>
          </p:cNvPicPr>
          <p:nvPr/>
        </p:nvPicPr>
        <p:blipFill>
          <a:blip r:embed="rId6" cstate="print"/>
          <a:srcRect/>
          <a:stretch>
            <a:fillRect/>
          </a:stretch>
        </p:blipFill>
        <p:spPr bwMode="auto">
          <a:xfrm>
            <a:off x="7415213" y="3048000"/>
            <a:ext cx="1511300" cy="1636713"/>
          </a:xfrm>
          <a:prstGeom prst="rect">
            <a:avLst/>
          </a:prstGeom>
          <a:noFill/>
          <a:ln w="9525">
            <a:noFill/>
            <a:miter lim="800000"/>
            <a:headEnd/>
            <a:tailEnd/>
          </a:ln>
        </p:spPr>
      </p:pic>
      <p:sp>
        <p:nvSpPr>
          <p:cNvPr id="18439" name="Text Box 7"/>
          <p:cNvSpPr txBox="1">
            <a:spLocks noChangeArrowheads="1"/>
          </p:cNvSpPr>
          <p:nvPr/>
        </p:nvSpPr>
        <p:spPr bwMode="auto">
          <a:xfrm>
            <a:off x="1292225" y="5310188"/>
            <a:ext cx="2270125" cy="822325"/>
          </a:xfrm>
          <a:prstGeom prst="rect">
            <a:avLst/>
          </a:prstGeom>
          <a:noFill/>
          <a:ln w="9525">
            <a:noFill/>
            <a:miter lim="800000"/>
            <a:headEnd/>
            <a:tailEnd/>
          </a:ln>
        </p:spPr>
        <p:txBody>
          <a:bodyPr wrap="none">
            <a:spAutoFit/>
          </a:bodyPr>
          <a:lstStyle/>
          <a:p>
            <a:pPr eaLnBrk="1" hangingPunct="1"/>
            <a:r>
              <a:rPr lang="en-US"/>
              <a:t>Digital Elevation</a:t>
            </a:r>
          </a:p>
          <a:p>
            <a:pPr eaLnBrk="1" hangingPunct="1"/>
            <a:r>
              <a:rPr lang="en-US"/>
              <a:t>Models</a:t>
            </a:r>
          </a:p>
        </p:txBody>
      </p:sp>
      <p:sp>
        <p:nvSpPr>
          <p:cNvPr id="18440" name="Text Box 8"/>
          <p:cNvSpPr txBox="1">
            <a:spLocks noChangeArrowheads="1"/>
          </p:cNvSpPr>
          <p:nvPr/>
        </p:nvSpPr>
        <p:spPr bwMode="auto">
          <a:xfrm>
            <a:off x="3709988" y="5468938"/>
            <a:ext cx="1604962" cy="457200"/>
          </a:xfrm>
          <a:prstGeom prst="rect">
            <a:avLst/>
          </a:prstGeom>
          <a:noFill/>
          <a:ln w="9525">
            <a:noFill/>
            <a:miter lim="800000"/>
            <a:headEnd/>
            <a:tailEnd/>
          </a:ln>
        </p:spPr>
        <p:txBody>
          <a:bodyPr wrap="none">
            <a:spAutoFit/>
          </a:bodyPr>
          <a:lstStyle/>
          <a:p>
            <a:pPr eaLnBrk="1" hangingPunct="1"/>
            <a:r>
              <a:rPr lang="en-US"/>
              <a:t>Watersheds</a:t>
            </a:r>
          </a:p>
        </p:txBody>
      </p:sp>
      <p:sp>
        <p:nvSpPr>
          <p:cNvPr id="18441" name="Text Box 9"/>
          <p:cNvSpPr txBox="1">
            <a:spLocks noChangeArrowheads="1"/>
          </p:cNvSpPr>
          <p:nvPr/>
        </p:nvSpPr>
        <p:spPr bwMode="auto">
          <a:xfrm>
            <a:off x="5837238" y="5449888"/>
            <a:ext cx="1165225" cy="457200"/>
          </a:xfrm>
          <a:prstGeom prst="rect">
            <a:avLst/>
          </a:prstGeom>
          <a:noFill/>
          <a:ln w="9525">
            <a:noFill/>
            <a:miter lim="800000"/>
            <a:headEnd/>
            <a:tailEnd/>
          </a:ln>
        </p:spPr>
        <p:txBody>
          <a:bodyPr wrap="none">
            <a:spAutoFit/>
          </a:bodyPr>
          <a:lstStyle/>
          <a:p>
            <a:pPr eaLnBrk="1" hangingPunct="1"/>
            <a:r>
              <a:rPr lang="en-US"/>
              <a:t>Streams</a:t>
            </a:r>
          </a:p>
        </p:txBody>
      </p:sp>
      <p:sp>
        <p:nvSpPr>
          <p:cNvPr id="18442" name="Text Box 10"/>
          <p:cNvSpPr txBox="1">
            <a:spLocks noChangeArrowheads="1"/>
          </p:cNvSpPr>
          <p:nvPr/>
        </p:nvSpPr>
        <p:spPr bwMode="auto">
          <a:xfrm>
            <a:off x="7421563" y="5486400"/>
            <a:ext cx="1722437" cy="457200"/>
          </a:xfrm>
          <a:prstGeom prst="rect">
            <a:avLst/>
          </a:prstGeom>
          <a:noFill/>
          <a:ln w="9525">
            <a:noFill/>
            <a:miter lim="800000"/>
            <a:headEnd/>
            <a:tailEnd/>
          </a:ln>
        </p:spPr>
        <p:txBody>
          <a:bodyPr wrap="none">
            <a:spAutoFit/>
          </a:bodyPr>
          <a:lstStyle/>
          <a:p>
            <a:pPr eaLnBrk="1" hangingPunct="1"/>
            <a:r>
              <a:rPr lang="en-US"/>
              <a:t>Waterbodies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087938" y="1497013"/>
            <a:ext cx="3810000" cy="1736725"/>
          </a:xfrm>
        </p:spPr>
        <p:txBody>
          <a:bodyPr/>
          <a:lstStyle/>
          <a:p>
            <a:pPr algn="r"/>
            <a:r>
              <a:rPr lang="en-US" smtClean="0"/>
              <a:t>An integrated </a:t>
            </a:r>
            <a:br>
              <a:rPr lang="en-US" smtClean="0"/>
            </a:br>
            <a:r>
              <a:rPr lang="en-US" smtClean="0"/>
              <a:t>raster-vector </a:t>
            </a:r>
            <a:br>
              <a:rPr lang="en-US" smtClean="0"/>
            </a:br>
            <a:r>
              <a:rPr lang="en-US" smtClean="0"/>
              <a:t>database</a:t>
            </a:r>
          </a:p>
        </p:txBody>
      </p:sp>
      <p:pic>
        <p:nvPicPr>
          <p:cNvPr id="19459" name="Picture 3" descr="combine"/>
          <p:cNvPicPr>
            <a:picLocks noChangeAspect="1" noChangeArrowheads="1"/>
          </p:cNvPicPr>
          <p:nvPr/>
        </p:nvPicPr>
        <p:blipFill>
          <a:blip r:embed="rId3" cstate="print"/>
          <a:srcRect/>
          <a:stretch>
            <a:fillRect/>
          </a:stretch>
        </p:blipFill>
        <p:spPr bwMode="auto">
          <a:xfrm>
            <a:off x="1841500" y="304800"/>
            <a:ext cx="3957638" cy="561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descr="gisasp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19238"/>
            <a:ext cx="4217988" cy="3998912"/>
          </a:xfrm>
          <a:prstGeom prst="rect">
            <a:avLst/>
          </a:prstGeom>
          <a:noFill/>
          <a:extLst>
            <a:ext uri="{909E8E84-426E-40DD-AFC4-6F175D3DCCD1}">
              <a14:hiddenFill xmlns:a14="http://schemas.microsoft.com/office/drawing/2010/main">
                <a:solidFill>
                  <a:srgbClr val="FFFFFF"/>
                </a:solidFill>
              </a14:hiddenFill>
            </a:ext>
          </a:extLst>
        </p:spPr>
      </p:pic>
      <p:sp>
        <p:nvSpPr>
          <p:cNvPr id="219142" name="Rectangle 6"/>
          <p:cNvSpPr>
            <a:spLocks noChangeArrowheads="1"/>
          </p:cNvSpPr>
          <p:nvPr/>
        </p:nvSpPr>
        <p:spPr bwMode="auto">
          <a:xfrm>
            <a:off x="4541838" y="1214210"/>
            <a:ext cx="460216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dirty="0" err="1"/>
              <a:t>Geodatabase</a:t>
            </a:r>
            <a:r>
              <a:rPr lang="en-US" sz="2000" b="1" dirty="0"/>
              <a:t> view:</a:t>
            </a:r>
            <a:r>
              <a:rPr lang="en-US" sz="2000" dirty="0"/>
              <a:t> Structured data sets that represent geographic information in terms of a generic GIS data model. </a:t>
            </a:r>
          </a:p>
          <a:p>
            <a:endParaRPr lang="en-US" sz="2000" dirty="0"/>
          </a:p>
          <a:p>
            <a:r>
              <a:rPr lang="en-US" sz="2000" b="1" dirty="0" err="1"/>
              <a:t>Geovisualization</a:t>
            </a:r>
            <a:r>
              <a:rPr lang="en-US" sz="2000" b="1" dirty="0"/>
              <a:t> view:</a:t>
            </a:r>
            <a:r>
              <a:rPr lang="en-US" sz="2000" dirty="0"/>
              <a:t> A GIS is a set of intelligent maps and other views that shows features and feature relationships on the earth's surface. "Windows into the database" to support queries, analysis, and editing of the information. </a:t>
            </a:r>
          </a:p>
          <a:p>
            <a:endParaRPr lang="en-US" sz="2000" dirty="0"/>
          </a:p>
          <a:p>
            <a:r>
              <a:rPr lang="en-US" sz="2000" b="1" dirty="0" err="1"/>
              <a:t>Geoprocessing</a:t>
            </a:r>
            <a:r>
              <a:rPr lang="en-US" sz="2000" b="1" dirty="0"/>
              <a:t> view: </a:t>
            </a:r>
            <a:r>
              <a:rPr lang="en-US" sz="2000" dirty="0"/>
              <a:t>Information transformation tools that derive new geographic data sets from existing data sets.</a:t>
            </a:r>
          </a:p>
        </p:txBody>
      </p:sp>
      <p:sp>
        <p:nvSpPr>
          <p:cNvPr id="219143" name="Rectangle 7"/>
          <p:cNvSpPr>
            <a:spLocks noGrp="1" noChangeArrowheads="1"/>
          </p:cNvSpPr>
          <p:nvPr>
            <p:ph type="title"/>
          </p:nvPr>
        </p:nvSpPr>
        <p:spPr>
          <a:xfrm>
            <a:off x="2125663" y="219075"/>
            <a:ext cx="4265612" cy="720725"/>
          </a:xfrm>
        </p:spPr>
        <p:txBody>
          <a:bodyPr/>
          <a:lstStyle/>
          <a:p>
            <a:r>
              <a:rPr lang="en-US" sz="3600"/>
              <a:t>Three Views of GIS</a:t>
            </a:r>
          </a:p>
        </p:txBody>
      </p:sp>
      <p:sp>
        <p:nvSpPr>
          <p:cNvPr id="219144" name="Text Box 8"/>
          <p:cNvSpPr txBox="1">
            <a:spLocks noChangeArrowheads="1"/>
          </p:cNvSpPr>
          <p:nvPr/>
        </p:nvSpPr>
        <p:spPr bwMode="auto">
          <a:xfrm>
            <a:off x="534988" y="6394450"/>
            <a:ext cx="2501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folHlink"/>
                </a:solidFill>
              </a:rPr>
              <a:t>adapted from www.esri.com</a:t>
            </a:r>
          </a:p>
        </p:txBody>
      </p:sp>
    </p:spTree>
    <p:extLst>
      <p:ext uri="{BB962C8B-B14F-4D97-AF65-F5344CB8AC3E}">
        <p14:creationId xmlns:p14="http://schemas.microsoft.com/office/powerpoint/2010/main" val="3390591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33606" b="20757"/>
          <a:stretch/>
        </p:blipFill>
        <p:spPr>
          <a:xfrm>
            <a:off x="4008582" y="4138499"/>
            <a:ext cx="5135418" cy="2724119"/>
          </a:xfrm>
          <a:prstGeom prst="rect">
            <a:avLst/>
          </a:prstGeom>
        </p:spPr>
      </p:pic>
      <p:pic>
        <p:nvPicPr>
          <p:cNvPr id="4" name="Picture 3" descr="Untitled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692" y="1219200"/>
            <a:ext cx="5086490" cy="2824018"/>
          </a:xfrm>
          <a:prstGeom prst="rect">
            <a:avLst/>
          </a:prstGeom>
          <a:noFill/>
          <a:ln>
            <a:noFill/>
          </a:ln>
        </p:spPr>
      </p:pic>
      <p:sp>
        <p:nvSpPr>
          <p:cNvPr id="2" name="Title 1"/>
          <p:cNvSpPr>
            <a:spLocks noGrp="1"/>
          </p:cNvSpPr>
          <p:nvPr>
            <p:ph type="title"/>
          </p:nvPr>
        </p:nvSpPr>
        <p:spPr>
          <a:xfrm>
            <a:off x="457200" y="76200"/>
            <a:ext cx="8229600" cy="1143000"/>
          </a:xfrm>
        </p:spPr>
        <p:txBody>
          <a:bodyPr>
            <a:normAutofit/>
          </a:bodyPr>
          <a:lstStyle/>
          <a:p>
            <a:r>
              <a:rPr lang="en-US" dirty="0" smtClean="0"/>
              <a:t>Programming </a:t>
            </a:r>
            <a:endParaRPr lang="en-US" dirty="0"/>
          </a:p>
        </p:txBody>
      </p:sp>
      <p:sp>
        <p:nvSpPr>
          <p:cNvPr id="3" name="Subtitle 2"/>
          <p:cNvSpPr>
            <a:spLocks noGrp="1"/>
          </p:cNvSpPr>
          <p:nvPr>
            <p:ph idx="1"/>
          </p:nvPr>
        </p:nvSpPr>
        <p:spPr>
          <a:xfrm>
            <a:off x="249382" y="1062182"/>
            <a:ext cx="4262582" cy="4525963"/>
          </a:xfrm>
        </p:spPr>
        <p:txBody>
          <a:bodyPr/>
          <a:lstStyle/>
          <a:p>
            <a:r>
              <a:rPr lang="en-US" dirty="0" smtClean="0"/>
              <a:t>Automation of repetitive tasks (workflows)</a:t>
            </a:r>
          </a:p>
          <a:p>
            <a:r>
              <a:rPr lang="en-US" dirty="0" smtClean="0"/>
              <a:t>Implementation of functionality not available (programming new behavior)</a:t>
            </a:r>
          </a:p>
          <a:p>
            <a:pPr marL="0" indent="0">
              <a:buNone/>
            </a:pPr>
            <a:endParaRPr lang="en-US" dirty="0"/>
          </a:p>
        </p:txBody>
      </p:sp>
    </p:spTree>
    <p:extLst>
      <p:ext uri="{BB962C8B-B14F-4D97-AF65-F5344CB8AC3E}">
        <p14:creationId xmlns:p14="http://schemas.microsoft.com/office/powerpoint/2010/main" val="3715202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23555" name="Rectangle 3"/>
          <p:cNvSpPr>
            <a:spLocks noGrp="1" noChangeArrowheads="1"/>
          </p:cNvSpPr>
          <p:nvPr>
            <p:ph type="body" idx="1"/>
          </p:nvPr>
        </p:nvSpPr>
        <p:spPr>
          <a:xfrm>
            <a:off x="685800" y="1981200"/>
            <a:ext cx="7772400" cy="2590800"/>
          </a:xfrm>
        </p:spPr>
        <p:txBody>
          <a:bodyPr/>
          <a:lstStyle/>
          <a:p>
            <a:r>
              <a:rPr lang="en-US" dirty="0" smtClean="0"/>
              <a:t>In-class and distance learning</a:t>
            </a:r>
          </a:p>
          <a:p>
            <a:r>
              <a:rPr lang="en-US" dirty="0" smtClean="0"/>
              <a:t>Geospatial database of hydrologic features </a:t>
            </a:r>
          </a:p>
          <a:p>
            <a:r>
              <a:rPr lang="en-US" i="1" dirty="0" smtClean="0">
                <a:solidFill>
                  <a:srgbClr val="FF3300"/>
                </a:solidFill>
              </a:rPr>
              <a:t>GIS and HIS</a:t>
            </a:r>
          </a:p>
          <a:p>
            <a:r>
              <a:rPr lang="en-US" dirty="0" smtClean="0"/>
              <a:t>Curved earth and a flat map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smtClean="0"/>
              <a:t>Linking Geographic Information Systems and Water Resources</a:t>
            </a:r>
          </a:p>
        </p:txBody>
      </p:sp>
      <p:sp>
        <p:nvSpPr>
          <p:cNvPr id="2150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latin typeface="Calibri" pitchFamily="34" charset="0"/>
            </a:endParaRPr>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fontAlgn="auto">
              <a:spcBef>
                <a:spcPts val="0"/>
              </a:spcBef>
              <a:spcAft>
                <a:spcPts val="0"/>
              </a:spcAft>
              <a:defRPr/>
            </a:pPr>
            <a:endParaRPr lang="en-US">
              <a:solidFill>
                <a:srgbClr val="66CCFF"/>
              </a:solidFill>
              <a:effectLst>
                <a:outerShdw blurRad="38100" dist="38100" dir="2700000" algn="tl">
                  <a:srgbClr val="000000"/>
                </a:outerShdw>
              </a:effectLst>
              <a:latin typeface="+mn-lt"/>
            </a:endParaRPr>
          </a:p>
        </p:txBody>
      </p:sp>
      <p:sp>
        <p:nvSpPr>
          <p:cNvPr id="21509" name="Text Box 5"/>
          <p:cNvSpPr txBox="1">
            <a:spLocks noChangeArrowheads="1"/>
          </p:cNvSpPr>
          <p:nvPr/>
        </p:nvSpPr>
        <p:spPr bwMode="auto">
          <a:xfrm>
            <a:off x="2133600" y="3352800"/>
            <a:ext cx="1058863" cy="708025"/>
          </a:xfrm>
          <a:prstGeom prst="rect">
            <a:avLst/>
          </a:prstGeom>
          <a:noFill/>
          <a:ln w="9525" algn="ctr">
            <a:noFill/>
            <a:miter lim="800000"/>
            <a:headEnd/>
            <a:tailEnd/>
          </a:ln>
        </p:spPr>
        <p:txBody>
          <a:bodyPr>
            <a:spAutoFit/>
          </a:bodyPr>
          <a:lstStyle/>
          <a:p>
            <a:r>
              <a:rPr lang="en-US" sz="4000">
                <a:solidFill>
                  <a:srgbClr val="33CC33"/>
                </a:solidFill>
                <a:latin typeface="Calibri" pitchFamily="34" charset="0"/>
              </a:rPr>
              <a:t>GIS</a:t>
            </a:r>
          </a:p>
        </p:txBody>
      </p:sp>
      <p:sp>
        <p:nvSpPr>
          <p:cNvPr id="2151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a:solidFill>
                  <a:srgbClr val="66CCFF"/>
                </a:solidFill>
                <a:latin typeface="Calibri" pitchFamily="34" charset="0"/>
              </a:rPr>
              <a:t>Water</a:t>
            </a:r>
          </a:p>
          <a:p>
            <a:r>
              <a:rPr lang="en-US" sz="4000">
                <a:solidFill>
                  <a:srgbClr val="66CCFF"/>
                </a:solidFill>
                <a:latin typeface="Calibri" pitchFamily="34" charset="0"/>
              </a:rPr>
              <a:t>Resources</a:t>
            </a:r>
          </a:p>
          <a:p>
            <a:endParaRPr lang="en-US" sz="4000">
              <a:solidFill>
                <a:srgbClr val="0066FF"/>
              </a:solidFill>
              <a:latin typeface="Calibri"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37" y="239268"/>
            <a:ext cx="7772400" cy="1143000"/>
          </a:xfrm>
        </p:spPr>
        <p:txBody>
          <a:bodyPr/>
          <a:lstStyle/>
          <a:p>
            <a:r>
              <a:rPr lang="en-US" sz="3600" dirty="0">
                <a:solidFill>
                  <a:srgbClr val="44546A"/>
                </a:solidFill>
              </a:rPr>
              <a:t>Major Transitions in Geospatial Info</a:t>
            </a:r>
            <a:endParaRPr lang="en-US" sz="3600" dirty="0">
              <a:solidFill>
                <a:prstClr val="black">
                  <a:lumMod val="50000"/>
                  <a:lumOff val="50000"/>
                </a:prstClr>
              </a:solidFill>
            </a:endParaRPr>
          </a:p>
        </p:txBody>
      </p:sp>
      <p:sp>
        <p:nvSpPr>
          <p:cNvPr id="3" name="Content Placeholder 2"/>
          <p:cNvSpPr>
            <a:spLocks noGrp="1"/>
          </p:cNvSpPr>
          <p:nvPr>
            <p:ph sz="half" idx="4294967295"/>
          </p:nvPr>
        </p:nvSpPr>
        <p:spPr>
          <a:xfrm>
            <a:off x="685800" y="1295400"/>
            <a:ext cx="4632325" cy="5189538"/>
          </a:xfrm>
        </p:spPr>
        <p:txBody>
          <a:bodyPr>
            <a:normAutofit lnSpcReduction="10000"/>
          </a:bodyPr>
          <a:lstStyle/>
          <a:p>
            <a:r>
              <a:rPr lang="en-US" sz="2800" i="1" dirty="0" smtClean="0">
                <a:solidFill>
                  <a:srgbClr val="0070C0"/>
                </a:solidFill>
              </a:rPr>
              <a:t>Paper maps to digital data</a:t>
            </a:r>
          </a:p>
          <a:p>
            <a:pPr lvl="1"/>
            <a:r>
              <a:rPr lang="en-US" sz="2800" dirty="0" smtClean="0"/>
              <a:t>National Spatial Data Infrastructure development</a:t>
            </a:r>
            <a:endParaRPr lang="en-US" sz="2800" i="1" dirty="0" smtClean="0"/>
          </a:p>
          <a:p>
            <a:pPr lvl="1"/>
            <a:r>
              <a:rPr lang="en-US" sz="2800" dirty="0" smtClean="0"/>
              <a:t>Started in 1990’s</a:t>
            </a:r>
          </a:p>
          <a:p>
            <a:pPr lvl="1"/>
            <a:r>
              <a:rPr lang="en-US" sz="2800" dirty="0" smtClean="0"/>
              <a:t>Took more than a decade to complete</a:t>
            </a:r>
          </a:p>
          <a:p>
            <a:r>
              <a:rPr lang="en-US" sz="2800" i="1" dirty="0" smtClean="0">
                <a:solidFill>
                  <a:srgbClr val="0070C0"/>
                </a:solidFill>
              </a:rPr>
              <a:t>Digital data to web services</a:t>
            </a:r>
          </a:p>
          <a:p>
            <a:pPr lvl="1"/>
            <a:r>
              <a:rPr lang="en-US" sz="2800" dirty="0" smtClean="0"/>
              <a:t>Started several years ago</a:t>
            </a:r>
          </a:p>
          <a:p>
            <a:pPr lvl="1"/>
            <a:r>
              <a:rPr lang="en-US" sz="2800" dirty="0" smtClean="0"/>
              <a:t>Will take years to complete</a:t>
            </a:r>
          </a:p>
          <a:p>
            <a:endParaRPr lang="en-US" sz="2800" dirty="0"/>
          </a:p>
        </p:txBody>
      </p:sp>
      <p:sp>
        <p:nvSpPr>
          <p:cNvPr id="5" name="TextBox 4"/>
          <p:cNvSpPr txBox="1"/>
          <p:nvPr/>
        </p:nvSpPr>
        <p:spPr>
          <a:xfrm>
            <a:off x="5475988" y="2034664"/>
            <a:ext cx="1177848" cy="523220"/>
          </a:xfrm>
          <a:prstGeom prst="rect">
            <a:avLst/>
          </a:prstGeom>
          <a:noFill/>
        </p:spPr>
        <p:txBody>
          <a:bodyPr wrap="square" rtlCol="0">
            <a:spAutoFit/>
          </a:bodyPr>
          <a:lstStyle/>
          <a:p>
            <a:r>
              <a:rPr lang="en-US" sz="2800" dirty="0">
                <a:solidFill>
                  <a:prstClr val="black"/>
                </a:solidFill>
              </a:rPr>
              <a:t>Maps</a:t>
            </a:r>
          </a:p>
        </p:txBody>
      </p:sp>
      <p:sp>
        <p:nvSpPr>
          <p:cNvPr id="6" name="TextBox 5"/>
          <p:cNvSpPr txBox="1"/>
          <p:nvPr/>
        </p:nvSpPr>
        <p:spPr>
          <a:xfrm>
            <a:off x="6638507" y="2961567"/>
            <a:ext cx="1058181" cy="523220"/>
          </a:xfrm>
          <a:prstGeom prst="rect">
            <a:avLst/>
          </a:prstGeom>
          <a:noFill/>
        </p:spPr>
        <p:txBody>
          <a:bodyPr wrap="square" rtlCol="0">
            <a:spAutoFit/>
          </a:bodyPr>
          <a:lstStyle/>
          <a:p>
            <a:r>
              <a:rPr lang="en-US" sz="2800" dirty="0">
                <a:solidFill>
                  <a:prstClr val="black"/>
                </a:solidFill>
              </a:rPr>
              <a:t>Data</a:t>
            </a:r>
          </a:p>
        </p:txBody>
      </p:sp>
      <p:sp>
        <p:nvSpPr>
          <p:cNvPr id="7" name="TextBox 6"/>
          <p:cNvSpPr txBox="1"/>
          <p:nvPr/>
        </p:nvSpPr>
        <p:spPr>
          <a:xfrm>
            <a:off x="7330016" y="3847854"/>
            <a:ext cx="1563248" cy="523220"/>
          </a:xfrm>
          <a:prstGeom prst="rect">
            <a:avLst/>
          </a:prstGeom>
          <a:noFill/>
        </p:spPr>
        <p:txBody>
          <a:bodyPr wrap="none" rtlCol="0">
            <a:spAutoFit/>
          </a:bodyPr>
          <a:lstStyle/>
          <a:p>
            <a:r>
              <a:rPr lang="en-US" sz="2800" dirty="0">
                <a:solidFill>
                  <a:prstClr val="black"/>
                </a:solidFill>
              </a:rPr>
              <a:t>Services</a:t>
            </a:r>
          </a:p>
        </p:txBody>
      </p:sp>
      <p:sp>
        <p:nvSpPr>
          <p:cNvPr id="8" name="Bent Arrow 7"/>
          <p:cNvSpPr/>
          <p:nvPr/>
        </p:nvSpPr>
        <p:spPr>
          <a:xfrm rot="5400000">
            <a:off x="6487475" y="2362082"/>
            <a:ext cx="720378" cy="5887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black"/>
              </a:solidFill>
            </a:endParaRPr>
          </a:p>
        </p:txBody>
      </p:sp>
      <p:sp>
        <p:nvSpPr>
          <p:cNvPr id="11" name="Title 1"/>
          <p:cNvSpPr txBox="1">
            <a:spLocks/>
          </p:cNvSpPr>
          <p:nvPr/>
        </p:nvSpPr>
        <p:spPr>
          <a:xfrm>
            <a:off x="1126729" y="810768"/>
            <a:ext cx="8439396" cy="48463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endParaRPr lang="en-US" sz="3200" dirty="0">
              <a:solidFill>
                <a:prstClr val="black">
                  <a:lumMod val="50000"/>
                  <a:lumOff val="50000"/>
                </a:prstClr>
              </a:solidFill>
            </a:endParaRPr>
          </a:p>
        </p:txBody>
      </p:sp>
      <p:sp>
        <p:nvSpPr>
          <p:cNvPr id="10" name="Bent Arrow 9"/>
          <p:cNvSpPr/>
          <p:nvPr/>
        </p:nvSpPr>
        <p:spPr>
          <a:xfrm rot="5400000">
            <a:off x="7605367" y="3288985"/>
            <a:ext cx="720378" cy="5887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black"/>
              </a:solidFill>
            </a:endParaRPr>
          </a:p>
        </p:txBody>
      </p:sp>
    </p:spTree>
    <p:extLst>
      <p:ext uri="{BB962C8B-B14F-4D97-AF65-F5344CB8AC3E}">
        <p14:creationId xmlns:p14="http://schemas.microsoft.com/office/powerpoint/2010/main" val="191983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National Spatial Data Infrastructure (NSDI)</a:t>
            </a:r>
            <a:endParaRPr lang="en-US" dirty="0"/>
          </a:p>
        </p:txBody>
      </p:sp>
      <p:sp>
        <p:nvSpPr>
          <p:cNvPr id="5" name="TextBox 4"/>
          <p:cNvSpPr txBox="1"/>
          <p:nvPr/>
        </p:nvSpPr>
        <p:spPr>
          <a:xfrm>
            <a:off x="4679286" y="1361248"/>
            <a:ext cx="4210714" cy="4553811"/>
          </a:xfrm>
          <a:prstGeom prst="rect">
            <a:avLst/>
          </a:prstGeom>
          <a:noFill/>
        </p:spPr>
        <p:txBody>
          <a:bodyPr wrap="square" rtlCol="0">
            <a:spAutoFit/>
          </a:bodyPr>
          <a:lstStyle/>
          <a:p>
            <a:r>
              <a:rPr lang="en-US" b="1" u="sng" dirty="0" smtClean="0">
                <a:solidFill>
                  <a:prstClr val="black"/>
                </a:solidFill>
              </a:rPr>
              <a:t>Desired Future State of NSDI</a:t>
            </a:r>
          </a:p>
          <a:p>
            <a:endParaRPr lang="en-US" sz="1200" b="1" u="sng" dirty="0">
              <a:solidFill>
                <a:prstClr val="black"/>
              </a:solidFill>
            </a:endParaRPr>
          </a:p>
          <a:p>
            <a:pPr marL="285750" indent="-285750">
              <a:lnSpc>
                <a:spcPct val="114000"/>
              </a:lnSpc>
              <a:buFont typeface="Arial" panose="020B0604020202020204" pitchFamily="34" charset="0"/>
              <a:buChar char="•"/>
            </a:pPr>
            <a:r>
              <a:rPr lang="en-US" sz="2000" dirty="0" smtClean="0">
                <a:solidFill>
                  <a:prstClr val="black"/>
                </a:solidFill>
              </a:rPr>
              <a:t>Create </a:t>
            </a:r>
            <a:r>
              <a:rPr lang="en-US" sz="2000" dirty="0" smtClean="0">
                <a:solidFill>
                  <a:srgbClr val="FF0000"/>
                </a:solidFill>
              </a:rPr>
              <a:t>network</a:t>
            </a:r>
            <a:r>
              <a:rPr lang="en-US" sz="2000" dirty="0" smtClean="0">
                <a:solidFill>
                  <a:prstClr val="black"/>
                </a:solidFill>
              </a:rPr>
              <a:t> of resources and services</a:t>
            </a:r>
          </a:p>
          <a:p>
            <a:pPr marL="285750" indent="-285750">
              <a:lnSpc>
                <a:spcPct val="114000"/>
              </a:lnSpc>
              <a:buFont typeface="Arial" panose="020B0604020202020204" pitchFamily="34" charset="0"/>
              <a:buChar char="•"/>
            </a:pPr>
            <a:r>
              <a:rPr lang="en-US" sz="2000" dirty="0" smtClean="0">
                <a:solidFill>
                  <a:prstClr val="black"/>
                </a:solidFill>
              </a:rPr>
              <a:t>Facilitate </a:t>
            </a:r>
            <a:r>
              <a:rPr lang="en-US" sz="2000" dirty="0" smtClean="0">
                <a:solidFill>
                  <a:srgbClr val="FF0000"/>
                </a:solidFill>
              </a:rPr>
              <a:t>discovery</a:t>
            </a:r>
            <a:r>
              <a:rPr lang="en-US" sz="2000" dirty="0" smtClean="0"/>
              <a:t>,</a:t>
            </a:r>
            <a:r>
              <a:rPr lang="en-US" sz="2000" dirty="0" smtClean="0">
                <a:solidFill>
                  <a:prstClr val="black"/>
                </a:solidFill>
              </a:rPr>
              <a:t> access and application of resources</a:t>
            </a:r>
          </a:p>
          <a:p>
            <a:pPr marL="285750" indent="-285750">
              <a:lnSpc>
                <a:spcPct val="114000"/>
              </a:lnSpc>
              <a:buFont typeface="Arial" panose="020B0604020202020204" pitchFamily="34" charset="0"/>
              <a:buChar char="•"/>
            </a:pPr>
            <a:r>
              <a:rPr lang="en-US" sz="2000" dirty="0" smtClean="0">
                <a:solidFill>
                  <a:prstClr val="black"/>
                </a:solidFill>
              </a:rPr>
              <a:t>Leverage shared </a:t>
            </a:r>
            <a:r>
              <a:rPr lang="en-US" sz="2000" dirty="0" smtClean="0">
                <a:solidFill>
                  <a:srgbClr val="FF0000"/>
                </a:solidFill>
              </a:rPr>
              <a:t>standard-</a:t>
            </a:r>
            <a:r>
              <a:rPr lang="en-US" sz="2000" dirty="0" smtClean="0">
                <a:solidFill>
                  <a:prstClr val="black"/>
                </a:solidFill>
              </a:rPr>
              <a:t>based services</a:t>
            </a:r>
          </a:p>
          <a:p>
            <a:pPr marL="285750" indent="-285750">
              <a:lnSpc>
                <a:spcPct val="114000"/>
              </a:lnSpc>
              <a:buFont typeface="Arial" panose="020B0604020202020204" pitchFamily="34" charset="0"/>
              <a:buChar char="•"/>
            </a:pPr>
            <a:r>
              <a:rPr lang="en-US" sz="2000" dirty="0" smtClean="0">
                <a:solidFill>
                  <a:prstClr val="black"/>
                </a:solidFill>
              </a:rPr>
              <a:t>Develop core set of information layers that interface with </a:t>
            </a:r>
            <a:r>
              <a:rPr lang="en-US" sz="2000" dirty="0" err="1" smtClean="0">
                <a:solidFill>
                  <a:srgbClr val="FF0000"/>
                </a:solidFill>
              </a:rPr>
              <a:t>nonspatial</a:t>
            </a:r>
            <a:r>
              <a:rPr lang="en-US" sz="2000" dirty="0" smtClean="0">
                <a:solidFill>
                  <a:srgbClr val="FF0000"/>
                </a:solidFill>
              </a:rPr>
              <a:t> data</a:t>
            </a:r>
          </a:p>
          <a:p>
            <a:pPr marL="285750" indent="-285750">
              <a:lnSpc>
                <a:spcPct val="114000"/>
              </a:lnSpc>
              <a:buFont typeface="Arial" panose="020B0604020202020204" pitchFamily="34" charset="0"/>
              <a:buChar char="•"/>
            </a:pPr>
            <a:r>
              <a:rPr lang="en-US" sz="2000" dirty="0" smtClean="0">
                <a:solidFill>
                  <a:prstClr val="black"/>
                </a:solidFill>
              </a:rPr>
              <a:t>Use </a:t>
            </a:r>
            <a:r>
              <a:rPr lang="en-US" sz="2000" dirty="0" smtClean="0">
                <a:solidFill>
                  <a:srgbClr val="FF0000"/>
                </a:solidFill>
              </a:rPr>
              <a:t>real-time</a:t>
            </a:r>
            <a:r>
              <a:rPr lang="en-US" sz="2000" dirty="0" smtClean="0">
                <a:solidFill>
                  <a:prstClr val="black"/>
                </a:solidFill>
              </a:rPr>
              <a:t> data feeds and sensor webs</a:t>
            </a:r>
            <a:endParaRPr lang="en-US" sz="2000" dirty="0">
              <a:solidFill>
                <a:prstClr val="black"/>
              </a:solidFill>
            </a:endParaRPr>
          </a:p>
        </p:txBody>
      </p:sp>
      <p:pic>
        <p:nvPicPr>
          <p:cNvPr id="3" name="Picture 2"/>
          <p:cNvPicPr>
            <a:picLocks noChangeAspect="1"/>
          </p:cNvPicPr>
          <p:nvPr/>
        </p:nvPicPr>
        <p:blipFill>
          <a:blip r:embed="rId2"/>
          <a:stretch>
            <a:fillRect/>
          </a:stretch>
        </p:blipFill>
        <p:spPr>
          <a:xfrm>
            <a:off x="570190" y="1324316"/>
            <a:ext cx="3966793" cy="5069058"/>
          </a:xfrm>
          <a:prstGeom prst="rect">
            <a:avLst/>
          </a:prstGeom>
          <a:ln w="3175">
            <a:solidFill>
              <a:schemeClr val="bg1">
                <a:lumMod val="65000"/>
              </a:schemeClr>
            </a:solidFill>
          </a:ln>
        </p:spPr>
      </p:pic>
    </p:spTree>
    <p:extLst>
      <p:ext uri="{BB962C8B-B14F-4D97-AF65-F5344CB8AC3E}">
        <p14:creationId xmlns:p14="http://schemas.microsoft.com/office/powerpoint/2010/main" val="304594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27" y="184728"/>
            <a:ext cx="7772400" cy="1143000"/>
          </a:xfrm>
        </p:spPr>
        <p:txBody>
          <a:bodyPr>
            <a:normAutofit/>
          </a:bodyPr>
          <a:lstStyle/>
          <a:p>
            <a:r>
              <a:rPr lang="en-US" sz="4000" dirty="0" smtClean="0"/>
              <a:t>Open Water Data Initiative</a:t>
            </a:r>
            <a:endParaRPr lang="en-US" sz="4000" dirty="0"/>
          </a:p>
        </p:txBody>
      </p:sp>
      <p:sp>
        <p:nvSpPr>
          <p:cNvPr id="3" name="Content Placeholder 2"/>
          <p:cNvSpPr>
            <a:spLocks noGrp="1"/>
          </p:cNvSpPr>
          <p:nvPr>
            <p:ph sz="half" idx="4294967295"/>
          </p:nvPr>
        </p:nvSpPr>
        <p:spPr>
          <a:xfrm>
            <a:off x="771269" y="1662113"/>
            <a:ext cx="3181350" cy="2816338"/>
          </a:xfrm>
        </p:spPr>
        <p:txBody>
          <a:bodyPr>
            <a:normAutofit fontScale="92500" lnSpcReduction="20000"/>
          </a:bodyPr>
          <a:lstStyle/>
          <a:p>
            <a:r>
              <a:rPr lang="en-US" dirty="0" smtClean="0"/>
              <a:t>Subcommittee on Spatial Water Data will lead this effort</a:t>
            </a:r>
          </a:p>
          <a:p>
            <a:r>
              <a:rPr lang="en-US" dirty="0" smtClean="0"/>
              <a:t>This reports to both FGDC and ACWI</a:t>
            </a:r>
            <a:endParaRPr lang="en-US"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054245" y="1662113"/>
            <a:ext cx="2149475" cy="2967037"/>
          </a:xfrm>
        </p:spPr>
      </p:pic>
      <p:pic>
        <p:nvPicPr>
          <p:cNvPr id="5" name="Picture 4"/>
          <p:cNvPicPr>
            <a:picLocks noChangeAspect="1"/>
          </p:cNvPicPr>
          <p:nvPr/>
        </p:nvPicPr>
        <p:blipFill>
          <a:blip r:embed="rId3"/>
          <a:stretch>
            <a:fillRect/>
          </a:stretch>
        </p:blipFill>
        <p:spPr>
          <a:xfrm>
            <a:off x="4125637" y="5786438"/>
            <a:ext cx="4903859" cy="411162"/>
          </a:xfrm>
          <a:prstGeom prst="rect">
            <a:avLst/>
          </a:prstGeom>
        </p:spPr>
      </p:pic>
      <p:pic>
        <p:nvPicPr>
          <p:cNvPr id="7" name="Picture 6"/>
          <p:cNvPicPr>
            <a:picLocks noChangeAspect="1"/>
          </p:cNvPicPr>
          <p:nvPr/>
        </p:nvPicPr>
        <p:blipFill>
          <a:blip r:embed="rId4"/>
          <a:stretch>
            <a:fillRect/>
          </a:stretch>
        </p:blipFill>
        <p:spPr>
          <a:xfrm>
            <a:off x="6305346" y="4902994"/>
            <a:ext cx="2724150" cy="704850"/>
          </a:xfrm>
          <a:prstGeom prst="rect">
            <a:avLst/>
          </a:prstGeom>
          <a:ln w="3175">
            <a:solidFill>
              <a:schemeClr val="bg1">
                <a:lumMod val="65000"/>
              </a:schemeClr>
            </a:solidFill>
          </a:ln>
        </p:spPr>
      </p:pic>
      <p:sp>
        <p:nvSpPr>
          <p:cNvPr id="8" name="Bent Arrow 7"/>
          <p:cNvSpPr/>
          <p:nvPr/>
        </p:nvSpPr>
        <p:spPr>
          <a:xfrm rot="5400000">
            <a:off x="6578600" y="3302000"/>
            <a:ext cx="1295400" cy="13589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TextBox 8"/>
          <p:cNvSpPr txBox="1"/>
          <p:nvPr/>
        </p:nvSpPr>
        <p:spPr>
          <a:xfrm>
            <a:off x="6390815" y="2872085"/>
            <a:ext cx="835485" cy="461665"/>
          </a:xfrm>
          <a:prstGeom prst="rect">
            <a:avLst/>
          </a:prstGeom>
          <a:noFill/>
        </p:spPr>
        <p:txBody>
          <a:bodyPr wrap="none" rtlCol="0">
            <a:spAutoFit/>
          </a:bodyPr>
          <a:lstStyle/>
          <a:p>
            <a:r>
              <a:rPr lang="en-US" sz="2400" dirty="0" smtClean="0">
                <a:solidFill>
                  <a:prstClr val="black"/>
                </a:solidFill>
              </a:rPr>
              <a:t>Chair</a:t>
            </a:r>
            <a:endParaRPr lang="en-US" sz="2400" dirty="0">
              <a:solidFill>
                <a:prstClr val="black"/>
              </a:solidFill>
            </a:endParaRPr>
          </a:p>
        </p:txBody>
      </p:sp>
      <p:sp>
        <p:nvSpPr>
          <p:cNvPr id="4" name="Rectangle 3"/>
          <p:cNvSpPr/>
          <p:nvPr/>
        </p:nvSpPr>
        <p:spPr>
          <a:xfrm>
            <a:off x="6276311" y="1665494"/>
            <a:ext cx="2753185" cy="1015663"/>
          </a:xfrm>
          <a:prstGeom prst="rect">
            <a:avLst/>
          </a:prstGeom>
        </p:spPr>
        <p:txBody>
          <a:bodyPr wrap="square">
            <a:spAutoFit/>
          </a:bodyPr>
          <a:lstStyle/>
          <a:p>
            <a:r>
              <a:rPr lang="en-US" sz="2000" dirty="0"/>
              <a:t>Anne Castle, </a:t>
            </a:r>
            <a:r>
              <a:rPr lang="en-US" sz="2000" dirty="0" err="1"/>
              <a:t>Asst</a:t>
            </a:r>
            <a:r>
              <a:rPr lang="en-US" sz="2000" dirty="0"/>
              <a:t> Secretary for Water and Science, </a:t>
            </a:r>
            <a:r>
              <a:rPr lang="en-US" sz="2000" dirty="0" err="1"/>
              <a:t>Dept</a:t>
            </a:r>
            <a:r>
              <a:rPr lang="en-US" sz="2000" dirty="0"/>
              <a:t> of Interior</a:t>
            </a:r>
          </a:p>
        </p:txBody>
      </p:sp>
    </p:spTree>
    <p:extLst>
      <p:ext uri="{BB962C8B-B14F-4D97-AF65-F5344CB8AC3E}">
        <p14:creationId xmlns:p14="http://schemas.microsoft.com/office/powerpoint/2010/main" val="98263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247" y="2655234"/>
            <a:ext cx="8717504" cy="3100108"/>
          </a:xfrm>
          <a:prstGeom prst="rect">
            <a:avLst/>
          </a:prstGeom>
          <a:ln w="3175">
            <a:solidFill>
              <a:schemeClr val="bg1">
                <a:lumMod val="65000"/>
              </a:schemeClr>
            </a:solidFill>
          </a:ln>
        </p:spPr>
      </p:pic>
      <p:pic>
        <p:nvPicPr>
          <p:cNvPr id="5" name="Picture 4"/>
          <p:cNvPicPr>
            <a:picLocks noChangeAspect="1"/>
          </p:cNvPicPr>
          <p:nvPr/>
        </p:nvPicPr>
        <p:blipFill rotWithShape="1">
          <a:blip r:embed="rId3"/>
          <a:srcRect b="23391"/>
          <a:stretch/>
        </p:blipFill>
        <p:spPr>
          <a:xfrm>
            <a:off x="966787" y="71438"/>
            <a:ext cx="7210425" cy="1846140"/>
          </a:xfrm>
          <a:prstGeom prst="rect">
            <a:avLst/>
          </a:prstGeom>
          <a:ln w="3175">
            <a:solidFill>
              <a:schemeClr val="bg1">
                <a:lumMod val="65000"/>
              </a:schemeClr>
            </a:solidFill>
          </a:ln>
        </p:spPr>
      </p:pic>
      <p:sp>
        <p:nvSpPr>
          <p:cNvPr id="8" name="Rectangle 7"/>
          <p:cNvSpPr/>
          <p:nvPr/>
        </p:nvSpPr>
        <p:spPr>
          <a:xfrm>
            <a:off x="591671" y="4558553"/>
            <a:ext cx="2702858" cy="4303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91671" y="2656073"/>
            <a:ext cx="3792070" cy="4303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438304" y="2686560"/>
            <a:ext cx="2218941" cy="369332"/>
          </a:xfrm>
          <a:prstGeom prst="rect">
            <a:avLst/>
          </a:prstGeom>
          <a:noFill/>
        </p:spPr>
        <p:txBody>
          <a:bodyPr wrap="none" rtlCol="0">
            <a:spAutoFit/>
          </a:bodyPr>
          <a:lstStyle/>
          <a:p>
            <a:r>
              <a:rPr lang="en-US" dirty="0" smtClean="0">
                <a:solidFill>
                  <a:srgbClr val="5B9BD5">
                    <a:lumMod val="75000"/>
                  </a:srgbClr>
                </a:solidFill>
              </a:rPr>
              <a:t>Temporal information</a:t>
            </a:r>
            <a:endParaRPr lang="en-US" dirty="0">
              <a:solidFill>
                <a:srgbClr val="5B9BD5">
                  <a:lumMod val="75000"/>
                </a:srgbClr>
              </a:solidFill>
            </a:endParaRPr>
          </a:p>
        </p:txBody>
      </p:sp>
      <p:sp>
        <p:nvSpPr>
          <p:cNvPr id="10" name="TextBox 9"/>
          <p:cNvSpPr txBox="1"/>
          <p:nvPr/>
        </p:nvSpPr>
        <p:spPr>
          <a:xfrm>
            <a:off x="3328833" y="4568139"/>
            <a:ext cx="2341475" cy="369332"/>
          </a:xfrm>
          <a:prstGeom prst="rect">
            <a:avLst/>
          </a:prstGeom>
          <a:noFill/>
        </p:spPr>
        <p:txBody>
          <a:bodyPr wrap="none" rtlCol="0">
            <a:spAutoFit/>
          </a:bodyPr>
          <a:lstStyle/>
          <a:p>
            <a:r>
              <a:rPr lang="en-US" dirty="0" smtClean="0">
                <a:solidFill>
                  <a:srgbClr val="5B9BD5">
                    <a:lumMod val="75000"/>
                  </a:srgbClr>
                </a:solidFill>
              </a:rPr>
              <a:t>Geospatial information</a:t>
            </a:r>
            <a:endParaRPr lang="en-US" dirty="0">
              <a:solidFill>
                <a:srgbClr val="5B9BD5">
                  <a:lumMod val="75000"/>
                </a:srgbClr>
              </a:solidFill>
            </a:endParaRPr>
          </a:p>
        </p:txBody>
      </p:sp>
      <p:sp>
        <p:nvSpPr>
          <p:cNvPr id="3" name="TextBox 2"/>
          <p:cNvSpPr txBox="1"/>
          <p:nvPr/>
        </p:nvSpPr>
        <p:spPr>
          <a:xfrm>
            <a:off x="1682171" y="1997471"/>
            <a:ext cx="5779659" cy="461665"/>
          </a:xfrm>
          <a:prstGeom prst="rect">
            <a:avLst/>
          </a:prstGeom>
          <a:noFill/>
        </p:spPr>
        <p:txBody>
          <a:bodyPr wrap="none" rtlCol="0">
            <a:spAutoFit/>
          </a:bodyPr>
          <a:lstStyle/>
          <a:p>
            <a:r>
              <a:rPr lang="en-US" dirty="0" smtClean="0"/>
              <a:t>National Water Center – Tuscaloosa Alabama</a:t>
            </a:r>
            <a:endParaRPr lang="en-US" dirty="0"/>
          </a:p>
        </p:txBody>
      </p:sp>
    </p:spTree>
    <p:extLst>
      <p:ext uri="{BB962C8B-B14F-4D97-AF65-F5344CB8AC3E}">
        <p14:creationId xmlns:p14="http://schemas.microsoft.com/office/powerpoint/2010/main" val="124606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David Tarboton</a:t>
            </a:r>
            <a:endParaRPr lang="en-US"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6715" r="12513"/>
          <a:stretch/>
        </p:blipFill>
        <p:spPr>
          <a:xfrm>
            <a:off x="457200" y="1001601"/>
            <a:ext cx="2057400" cy="2880881"/>
          </a:xfrm>
          <a:prstGeom prst="rect">
            <a:avLst/>
          </a:prstGeom>
        </p:spPr>
      </p:pic>
      <p:graphicFrame>
        <p:nvGraphicFramePr>
          <p:cNvPr id="8" name="Object 7"/>
          <p:cNvGraphicFramePr>
            <a:graphicFrameLocks noChangeAspect="1"/>
          </p:cNvGraphicFramePr>
          <p:nvPr>
            <p:extLst/>
          </p:nvPr>
        </p:nvGraphicFramePr>
        <p:xfrm>
          <a:off x="449680" y="3962400"/>
          <a:ext cx="2217320" cy="2590800"/>
        </p:xfrm>
        <a:graphic>
          <a:graphicData uri="http://schemas.openxmlformats.org/presentationml/2006/ole">
            <mc:AlternateContent xmlns:mc="http://schemas.openxmlformats.org/markup-compatibility/2006">
              <mc:Choice xmlns:v="urn:schemas-microsoft-com:vml" Requires="v">
                <p:oleObj spid="_x0000_s7173" name="Graph Sheet" r:id="rId4" imgW="3352800" imgH="2590465" progId="SPLUSGraphSheetFileType">
                  <p:embed/>
                </p:oleObj>
              </mc:Choice>
              <mc:Fallback>
                <p:oleObj name="Graph Sheet" r:id="rId4" imgW="3352800" imgH="2590465"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49680" y="3962400"/>
                        <a:ext cx="2217320" cy="2590800"/>
                      </a:xfrm>
                      <a:prstGeom prst="rect">
                        <a:avLst/>
                      </a:prstGeom>
                      <a:noFill/>
                      <a:ln>
                        <a:noFill/>
                      </a:ln>
                    </p:spPr>
                  </p:pic>
                </p:oleObj>
              </mc:Fallback>
            </mc:AlternateContent>
          </a:graphicData>
        </a:graphic>
      </p:graphicFrame>
      <p:sp>
        <p:nvSpPr>
          <p:cNvPr id="9" name="Subtitle 2"/>
          <p:cNvSpPr txBox="1">
            <a:spLocks/>
          </p:cNvSpPr>
          <p:nvPr/>
        </p:nvSpPr>
        <p:spPr bwMode="auto">
          <a:xfrm>
            <a:off x="2971800" y="1175484"/>
            <a:ext cx="6172200" cy="54158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marL="285750" indent="-285750">
              <a:buFont typeface="Arial" pitchFamily="34" charset="0"/>
              <a:buChar char="•"/>
            </a:pPr>
            <a:r>
              <a:rPr lang="en-US" sz="2000" dirty="0" err="1" smtClean="0"/>
              <a:t>B.Sc</a:t>
            </a:r>
            <a:r>
              <a:rPr lang="en-US" sz="2000" dirty="0" smtClean="0"/>
              <a:t> </a:t>
            </a:r>
            <a:r>
              <a:rPr lang="en-US" sz="2000" dirty="0" err="1"/>
              <a:t>Eng</a:t>
            </a:r>
            <a:r>
              <a:rPr lang="en-US" sz="2000" dirty="0"/>
              <a:t> in Civil Engineering from the University of Natal, Durban, South Africa 1981</a:t>
            </a:r>
          </a:p>
          <a:p>
            <a:pPr marL="285750" indent="-285750">
              <a:buFont typeface="Arial" pitchFamily="34" charset="0"/>
              <a:buChar char="•"/>
            </a:pPr>
            <a:r>
              <a:rPr lang="en-US" sz="2000" dirty="0"/>
              <a:t>M.S. and </a:t>
            </a:r>
            <a:r>
              <a:rPr lang="en-US" sz="2000" dirty="0" err="1"/>
              <a:t>Sc.D</a:t>
            </a:r>
            <a:r>
              <a:rPr lang="en-US" sz="2000" dirty="0"/>
              <a:t> from MIT, Cambridge, Massachusetts, 1987 and 1990 respectively</a:t>
            </a:r>
          </a:p>
          <a:p>
            <a:pPr marL="285750" indent="-285750">
              <a:buFont typeface="Arial" pitchFamily="34" charset="0"/>
              <a:buChar char="•"/>
            </a:pPr>
            <a:r>
              <a:rPr lang="en-US" sz="2000" dirty="0"/>
              <a:t>1990 - Joined Faculty at Utah State University  in Civil and Environmental Engineering </a:t>
            </a:r>
          </a:p>
          <a:p>
            <a:pPr marL="285750" indent="-285750">
              <a:buFont typeface="Arial" pitchFamily="34" charset="0"/>
              <a:buChar char="•"/>
            </a:pPr>
            <a:r>
              <a:rPr lang="en-US" sz="2000" dirty="0"/>
              <a:t>1996 - Developed D-Infinity </a:t>
            </a:r>
            <a:r>
              <a:rPr lang="en-US" sz="2000" dirty="0" smtClean="0"/>
              <a:t>and gradually adapted research terrain analysis codes (Fortran </a:t>
            </a:r>
            <a:r>
              <a:rPr lang="en-US" sz="2000" dirty="0"/>
              <a:t>and </a:t>
            </a:r>
            <a:r>
              <a:rPr lang="en-US" sz="2000" dirty="0" smtClean="0"/>
              <a:t>C) into </a:t>
            </a:r>
            <a:r>
              <a:rPr lang="en-US" sz="2000" dirty="0" err="1" smtClean="0"/>
              <a:t>TauDEM</a:t>
            </a:r>
            <a:r>
              <a:rPr lang="en-US" sz="2000" dirty="0" smtClean="0"/>
              <a:t> </a:t>
            </a:r>
            <a:endParaRPr lang="en-US" sz="2000" dirty="0"/>
          </a:p>
          <a:p>
            <a:pPr marL="285750" indent="-285750">
              <a:buFont typeface="Arial" pitchFamily="34" charset="0"/>
              <a:buChar char="•"/>
            </a:pPr>
            <a:r>
              <a:rPr lang="en-US" sz="2000" dirty="0"/>
              <a:t>Participated in GISWR since 1999 (this year is the </a:t>
            </a:r>
            <a:r>
              <a:rPr lang="en-US" sz="2000" dirty="0" smtClean="0"/>
              <a:t>17th  </a:t>
            </a:r>
            <a:r>
              <a:rPr lang="en-US" sz="2000" dirty="0"/>
              <a:t>time</a:t>
            </a:r>
            <a:r>
              <a:rPr lang="en-US" sz="2000" dirty="0" smtClean="0"/>
              <a:t>)</a:t>
            </a:r>
          </a:p>
          <a:p>
            <a:pPr marL="285750" indent="-285750">
              <a:buFont typeface="Arial" pitchFamily="34" charset="0"/>
              <a:buChar char="•"/>
            </a:pPr>
            <a:r>
              <a:rPr lang="en-US" sz="2000" dirty="0" smtClean="0"/>
              <a:t>Research includes snow energy balance, stochastic streamflow and physically based hydrologic modeling</a:t>
            </a:r>
            <a:endParaRPr lang="en-US" sz="2000" dirty="0"/>
          </a:p>
          <a:p>
            <a:pPr marL="285750" indent="-285750">
              <a:buFont typeface="Arial" pitchFamily="34" charset="0"/>
              <a:buChar char="•"/>
            </a:pPr>
            <a:r>
              <a:rPr lang="en-US" sz="2000" dirty="0"/>
              <a:t>Leader of </a:t>
            </a:r>
            <a:r>
              <a:rPr lang="en-US" sz="2000" dirty="0" err="1"/>
              <a:t>HydroShare</a:t>
            </a:r>
            <a:r>
              <a:rPr lang="en-US" sz="2000" dirty="0"/>
              <a:t> project to extend the capability of CUAHSI HIS to collaborative data sharing, additional data types and </a:t>
            </a:r>
            <a:r>
              <a:rPr lang="en-US" sz="2000" dirty="0" smtClean="0"/>
              <a:t>models</a:t>
            </a:r>
            <a:endParaRPr lang="tr-TR" sz="1600" dirty="0" smtClean="0"/>
          </a:p>
          <a:p>
            <a:endParaRPr lang="en-US" sz="1600" dirty="0"/>
          </a:p>
        </p:txBody>
      </p:sp>
    </p:spTree>
    <p:extLst>
      <p:ext uri="{BB962C8B-B14F-4D97-AF65-F5344CB8AC3E}">
        <p14:creationId xmlns:p14="http://schemas.microsoft.com/office/powerpoint/2010/main" val="1311799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837"/>
            <a:ext cx="8088086" cy="484632"/>
          </a:xfrm>
        </p:spPr>
        <p:txBody>
          <a:bodyPr>
            <a:normAutofit fontScale="90000"/>
          </a:bodyPr>
          <a:lstStyle/>
          <a:p>
            <a:r>
              <a:rPr lang="en-US" dirty="0" err="1" smtClean="0"/>
              <a:t>NHDPlus</a:t>
            </a:r>
            <a:r>
              <a:rPr lang="en-US" dirty="0" smtClean="0"/>
              <a:t/>
            </a:r>
            <a:br>
              <a:rPr lang="en-US" dirty="0" smtClean="0"/>
            </a:br>
            <a:r>
              <a:rPr lang="en-US" sz="2700" b="1" i="1" dirty="0" smtClean="0">
                <a:solidFill>
                  <a:schemeClr val="tx2"/>
                </a:solidFill>
              </a:rPr>
              <a:t>Geospatial base for National Water Data Infrastructure</a:t>
            </a:r>
            <a:r>
              <a:rPr lang="en-US" b="1" i="1" dirty="0" smtClean="0"/>
              <a:t/>
            </a:r>
            <a:br>
              <a:rPr lang="en-US" b="1" i="1" dirty="0" smtClean="0"/>
            </a:br>
            <a:endParaRPr lang="en-US" b="1" i="1" dirty="0"/>
          </a:p>
        </p:txBody>
      </p:sp>
      <p:pic>
        <p:nvPicPr>
          <p:cNvPr id="3" name="Picture 2" descr="texas"/>
          <p:cNvPicPr>
            <a:picLocks noChangeAspect="1" noChangeArrowheads="1"/>
          </p:cNvPicPr>
          <p:nvPr/>
        </p:nvPicPr>
        <p:blipFill>
          <a:blip r:embed="rId2" cstate="print"/>
          <a:srcRect/>
          <a:stretch>
            <a:fillRect/>
          </a:stretch>
        </p:blipFill>
        <p:spPr bwMode="auto">
          <a:xfrm>
            <a:off x="628650" y="1690689"/>
            <a:ext cx="1779815" cy="1779815"/>
          </a:xfrm>
          <a:prstGeom prst="rect">
            <a:avLst/>
          </a:prstGeom>
          <a:noFill/>
          <a:ln w="9525">
            <a:noFill/>
            <a:miter lim="800000"/>
            <a:headEnd/>
            <a:tailEnd/>
          </a:ln>
        </p:spPr>
      </p:pic>
      <p:pic>
        <p:nvPicPr>
          <p:cNvPr id="6" name="Picture 5" descr="huc8"/>
          <p:cNvPicPr>
            <a:picLocks noChangeAspect="1" noChangeArrowheads="1"/>
          </p:cNvPicPr>
          <p:nvPr/>
        </p:nvPicPr>
        <p:blipFill>
          <a:blip r:embed="rId3" cstate="print"/>
          <a:srcRect/>
          <a:stretch>
            <a:fillRect/>
          </a:stretch>
        </p:blipFill>
        <p:spPr bwMode="auto">
          <a:xfrm>
            <a:off x="5652719" y="1633987"/>
            <a:ext cx="2950598" cy="1946501"/>
          </a:xfrm>
          <a:prstGeom prst="rect">
            <a:avLst/>
          </a:prstGeom>
          <a:noFill/>
          <a:ln w="9525">
            <a:noFill/>
            <a:miter lim="800000"/>
            <a:headEnd/>
            <a:tailEnd/>
          </a:ln>
        </p:spPr>
      </p:pic>
      <p:pic>
        <p:nvPicPr>
          <p:cNvPr id="7" name="Picture 6" descr="zoomin"/>
          <p:cNvPicPr>
            <a:picLocks noChangeAspect="1" noChangeArrowheads="1"/>
          </p:cNvPicPr>
          <p:nvPr/>
        </p:nvPicPr>
        <p:blipFill>
          <a:blip r:embed="rId4" cstate="print"/>
          <a:srcRect/>
          <a:stretch>
            <a:fillRect/>
          </a:stretch>
        </p:blipFill>
        <p:spPr bwMode="auto">
          <a:xfrm>
            <a:off x="3319297" y="3440734"/>
            <a:ext cx="1992086" cy="1883350"/>
          </a:xfrm>
          <a:prstGeom prst="rect">
            <a:avLst/>
          </a:prstGeom>
          <a:noFill/>
          <a:ln w="3175">
            <a:solidFill>
              <a:schemeClr val="bg1">
                <a:lumMod val="50000"/>
              </a:schemeClr>
            </a:solidFill>
            <a:miter lim="800000"/>
            <a:headEnd/>
            <a:tailEnd/>
          </a:ln>
        </p:spPr>
      </p:pic>
      <p:pic>
        <p:nvPicPr>
          <p:cNvPr id="8" name="Picture 7" descr="Image2"/>
          <p:cNvPicPr>
            <a:picLocks noChangeAspect="1" noChangeArrowheads="1"/>
          </p:cNvPicPr>
          <p:nvPr/>
        </p:nvPicPr>
        <p:blipFill>
          <a:blip r:embed="rId5" cstate="print"/>
          <a:srcRect/>
          <a:stretch>
            <a:fillRect/>
          </a:stretch>
        </p:blipFill>
        <p:spPr bwMode="auto">
          <a:xfrm>
            <a:off x="256870" y="4486610"/>
            <a:ext cx="2453673" cy="1988350"/>
          </a:xfrm>
          <a:prstGeom prst="rect">
            <a:avLst/>
          </a:prstGeom>
          <a:noFill/>
          <a:ln w="3175">
            <a:solidFill>
              <a:schemeClr val="bg1">
                <a:lumMod val="50000"/>
              </a:schemeClr>
            </a:solidFill>
            <a:miter lim="800000"/>
            <a:headEnd/>
            <a:tailEnd/>
          </a:ln>
        </p:spPr>
      </p:pic>
      <p:pic>
        <p:nvPicPr>
          <p:cNvPr id="9" name="Picture 8" descr="usnlcd1"/>
          <p:cNvPicPr>
            <a:picLocks noChangeAspect="1" noChangeArrowheads="1"/>
          </p:cNvPicPr>
          <p:nvPr/>
        </p:nvPicPr>
        <p:blipFill>
          <a:blip r:embed="rId6" cstate="print"/>
          <a:srcRect/>
          <a:stretch>
            <a:fillRect/>
          </a:stretch>
        </p:blipFill>
        <p:spPr bwMode="auto">
          <a:xfrm>
            <a:off x="5723679" y="4865913"/>
            <a:ext cx="2808678" cy="1771083"/>
          </a:xfrm>
          <a:prstGeom prst="rect">
            <a:avLst/>
          </a:prstGeom>
          <a:noFill/>
          <a:ln w="9525">
            <a:noFill/>
            <a:miter lim="800000"/>
            <a:headEnd/>
            <a:tailEnd/>
          </a:ln>
        </p:spPr>
      </p:pic>
      <p:sp>
        <p:nvSpPr>
          <p:cNvPr id="10" name="TextBox 9"/>
          <p:cNvSpPr txBox="1"/>
          <p:nvPr/>
        </p:nvSpPr>
        <p:spPr>
          <a:xfrm>
            <a:off x="243002" y="3553846"/>
            <a:ext cx="2943434" cy="400110"/>
          </a:xfrm>
          <a:prstGeom prst="rect">
            <a:avLst/>
          </a:prstGeom>
          <a:noFill/>
        </p:spPr>
        <p:txBody>
          <a:bodyPr wrap="none" rtlCol="0">
            <a:spAutoFit/>
          </a:bodyPr>
          <a:lstStyle/>
          <a:p>
            <a:r>
              <a:rPr lang="en-US" sz="2000" dirty="0" smtClean="0"/>
              <a:t>National Elevation Dataset</a:t>
            </a:r>
            <a:endParaRPr lang="en-US" sz="2000" dirty="0"/>
          </a:p>
        </p:txBody>
      </p:sp>
      <p:sp>
        <p:nvSpPr>
          <p:cNvPr id="11" name="TextBox 10"/>
          <p:cNvSpPr txBox="1"/>
          <p:nvPr/>
        </p:nvSpPr>
        <p:spPr>
          <a:xfrm>
            <a:off x="15421" y="4048798"/>
            <a:ext cx="3329758" cy="400110"/>
          </a:xfrm>
          <a:prstGeom prst="rect">
            <a:avLst/>
          </a:prstGeom>
          <a:noFill/>
        </p:spPr>
        <p:txBody>
          <a:bodyPr wrap="none" rtlCol="0">
            <a:spAutoFit/>
          </a:bodyPr>
          <a:lstStyle/>
          <a:p>
            <a:r>
              <a:rPr lang="en-US" sz="2000" dirty="0" smtClean="0"/>
              <a:t>National Hydrography Dataset</a:t>
            </a:r>
            <a:endParaRPr lang="en-US" sz="2000" dirty="0"/>
          </a:p>
        </p:txBody>
      </p:sp>
      <p:sp>
        <p:nvSpPr>
          <p:cNvPr id="12" name="TextBox 11"/>
          <p:cNvSpPr txBox="1"/>
          <p:nvPr/>
        </p:nvSpPr>
        <p:spPr>
          <a:xfrm>
            <a:off x="5703749" y="4399916"/>
            <a:ext cx="3180679" cy="400110"/>
          </a:xfrm>
          <a:prstGeom prst="rect">
            <a:avLst/>
          </a:prstGeom>
          <a:noFill/>
        </p:spPr>
        <p:txBody>
          <a:bodyPr wrap="none" rtlCol="0">
            <a:spAutoFit/>
          </a:bodyPr>
          <a:lstStyle/>
          <a:p>
            <a:r>
              <a:rPr lang="en-US" sz="2000" dirty="0" smtClean="0"/>
              <a:t>National Land Cover Dataset</a:t>
            </a:r>
            <a:endParaRPr lang="en-US" sz="2000" dirty="0"/>
          </a:p>
        </p:txBody>
      </p:sp>
      <p:sp>
        <p:nvSpPr>
          <p:cNvPr id="13" name="TextBox 12"/>
          <p:cNvSpPr txBox="1"/>
          <p:nvPr/>
        </p:nvSpPr>
        <p:spPr>
          <a:xfrm>
            <a:off x="5703749" y="3547333"/>
            <a:ext cx="3166572" cy="400110"/>
          </a:xfrm>
          <a:prstGeom prst="rect">
            <a:avLst/>
          </a:prstGeom>
          <a:noFill/>
        </p:spPr>
        <p:txBody>
          <a:bodyPr wrap="none" rtlCol="0">
            <a:spAutoFit/>
          </a:bodyPr>
          <a:lstStyle/>
          <a:p>
            <a:r>
              <a:rPr lang="en-US" sz="2000" dirty="0" smtClean="0"/>
              <a:t>Watershed Boundary Dataset</a:t>
            </a:r>
            <a:endParaRPr lang="en-US" sz="2000" dirty="0"/>
          </a:p>
        </p:txBody>
      </p:sp>
      <p:sp>
        <p:nvSpPr>
          <p:cNvPr id="14" name="Right Arrow 13"/>
          <p:cNvSpPr/>
          <p:nvPr/>
        </p:nvSpPr>
        <p:spPr>
          <a:xfrm rot="1920000">
            <a:off x="2532184"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8700000">
            <a:off x="5102944"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2900000">
            <a:off x="4936715"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220000">
            <a:off x="2786322"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15010" y="1929670"/>
            <a:ext cx="1532774" cy="461665"/>
          </a:xfrm>
          <a:prstGeom prst="rect">
            <a:avLst/>
          </a:prstGeom>
          <a:solidFill>
            <a:schemeClr val="bg1"/>
          </a:solidFill>
          <a:ln>
            <a:solidFill>
              <a:schemeClr val="accent1">
                <a:shade val="50000"/>
              </a:schemeClr>
            </a:solidFill>
          </a:ln>
        </p:spPr>
        <p:txBody>
          <a:bodyPr wrap="square">
            <a:spAutoFit/>
          </a:bodyPr>
          <a:lstStyle/>
          <a:p>
            <a:pPr algn="ctr"/>
            <a:r>
              <a:rPr lang="en-US" sz="2400" dirty="0" err="1"/>
              <a:t>NHDPlus</a:t>
            </a:r>
            <a:endParaRPr lang="en-US" sz="2400" dirty="0"/>
          </a:p>
        </p:txBody>
      </p:sp>
      <p:sp>
        <p:nvSpPr>
          <p:cNvPr id="19" name="Rectangle 18"/>
          <p:cNvSpPr/>
          <p:nvPr/>
        </p:nvSpPr>
        <p:spPr>
          <a:xfrm>
            <a:off x="2974122" y="5887623"/>
            <a:ext cx="2749557" cy="1015663"/>
          </a:xfrm>
          <a:prstGeom prst="rect">
            <a:avLst/>
          </a:prstGeom>
        </p:spPr>
        <p:txBody>
          <a:bodyPr wrap="square">
            <a:spAutoFit/>
          </a:bodyPr>
          <a:lstStyle/>
          <a:p>
            <a:pPr algn="ctr"/>
            <a:r>
              <a:rPr lang="en-US" sz="2000" dirty="0"/>
              <a:t>3 million </a:t>
            </a:r>
            <a:r>
              <a:rPr lang="en-US" sz="2000" dirty="0" smtClean="0"/>
              <a:t>catchments </a:t>
            </a:r>
            <a:r>
              <a:rPr lang="en-US" sz="2000" dirty="0"/>
              <a:t>average area 3 km</a:t>
            </a:r>
            <a:r>
              <a:rPr lang="en-US" sz="2000" baseline="30000" dirty="0"/>
              <a:t>2</a:t>
            </a:r>
            <a:r>
              <a:rPr lang="en-US" sz="2000" dirty="0"/>
              <a:t>, </a:t>
            </a:r>
            <a:endParaRPr lang="en-US" sz="2000" dirty="0" smtClean="0"/>
          </a:p>
          <a:p>
            <a:pPr algn="ctr"/>
            <a:r>
              <a:rPr lang="en-US" sz="2000" dirty="0" smtClean="0"/>
              <a:t>reach </a:t>
            </a:r>
            <a:r>
              <a:rPr lang="en-US" sz="2000" dirty="0"/>
              <a:t>length </a:t>
            </a:r>
            <a:r>
              <a:rPr lang="en-US" sz="2000" dirty="0" smtClean="0"/>
              <a:t>2 km</a:t>
            </a:r>
            <a:endParaRPr lang="en-US" sz="2000" dirty="0"/>
          </a:p>
        </p:txBody>
      </p:sp>
      <p:sp>
        <p:nvSpPr>
          <p:cNvPr id="20" name="Rectangle 19"/>
          <p:cNvSpPr/>
          <p:nvPr/>
        </p:nvSpPr>
        <p:spPr>
          <a:xfrm>
            <a:off x="3275540" y="2550275"/>
            <a:ext cx="1811714" cy="369332"/>
          </a:xfrm>
          <a:prstGeom prst="rect">
            <a:avLst/>
          </a:prstGeom>
        </p:spPr>
        <p:txBody>
          <a:bodyPr wrap="none">
            <a:spAutoFit/>
          </a:bodyPr>
          <a:lstStyle/>
          <a:p>
            <a:r>
              <a:rPr lang="en-US" dirty="0"/>
              <a:t>(built 2004-2014)</a:t>
            </a:r>
          </a:p>
        </p:txBody>
      </p:sp>
    </p:spTree>
    <p:extLst>
      <p:ext uri="{BB962C8B-B14F-4D97-AF65-F5344CB8AC3E}">
        <p14:creationId xmlns:p14="http://schemas.microsoft.com/office/powerpoint/2010/main" val="1953753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watershed.png"/>
          <p:cNvPicPr>
            <a:picLocks noChangeAspect="1"/>
          </p:cNvPicPr>
          <p:nvPr/>
        </p:nvPicPr>
        <p:blipFill>
          <a:blip r:embed="rId3" cstate="print"/>
          <a:stretch>
            <a:fillRect/>
          </a:stretch>
        </p:blipFill>
        <p:spPr>
          <a:xfrm>
            <a:off x="912813" y="2259013"/>
            <a:ext cx="1838325" cy="2408237"/>
          </a:xfrm>
          <a:prstGeom prst="rect">
            <a:avLst/>
          </a:prstGeom>
          <a:effectLst>
            <a:outerShdw blurRad="190500" dist="63500" dir="2700000">
              <a:srgbClr val="000000">
                <a:alpha val="50000"/>
              </a:srgbClr>
            </a:outerShdw>
          </a:effectLst>
        </p:spPr>
      </p:pic>
      <p:sp>
        <p:nvSpPr>
          <p:cNvPr id="18434" name="Rectangle 2"/>
          <p:cNvSpPr>
            <a:spLocks noGrp="1" noChangeArrowheads="1"/>
          </p:cNvSpPr>
          <p:nvPr>
            <p:ph type="title"/>
          </p:nvPr>
        </p:nvSpPr>
        <p:spPr>
          <a:xfrm>
            <a:off x="912813" y="687388"/>
            <a:ext cx="7313612" cy="365125"/>
          </a:xfrm>
        </p:spPr>
        <p:txBody>
          <a:bodyPr/>
          <a:lstStyle/>
          <a:p>
            <a:pPr>
              <a:defRPr/>
            </a:pPr>
            <a:r>
              <a:rPr lang="en-US" dirty="0" smtClean="0"/>
              <a:t>A Key Challenge</a:t>
            </a:r>
          </a:p>
        </p:txBody>
      </p:sp>
      <p:sp>
        <p:nvSpPr>
          <p:cNvPr id="502791" name="Text Box 7"/>
          <p:cNvSpPr txBox="1">
            <a:spLocks noChangeArrowheads="1"/>
          </p:cNvSpPr>
          <p:nvPr/>
        </p:nvSpPr>
        <p:spPr bwMode="auto">
          <a:xfrm>
            <a:off x="1141413" y="4557713"/>
            <a:ext cx="2239962" cy="1106487"/>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sz="2400" dirty="0">
                <a:solidFill>
                  <a:schemeClr val="bg2"/>
                </a:solidFill>
                <a:effectLst>
                  <a:outerShdw blurRad="38100" dist="38100" dir="2700000" algn="tl">
                    <a:srgbClr val="000000">
                      <a:alpha val="43137"/>
                    </a:srgbClr>
                  </a:outerShdw>
                </a:effectLst>
                <a:latin typeface="Arial"/>
                <a:ea typeface="ＭＳ Ｐゴシック" pitchFamily="-109" charset="-128"/>
                <a:cs typeface="Arial"/>
              </a:rPr>
              <a:t>GIS</a:t>
            </a:r>
          </a:p>
          <a:p>
            <a:pPr eaLnBrk="0" fontAlgn="auto" hangingPunct="0">
              <a:spcBef>
                <a:spcPts val="0"/>
              </a:spcBef>
              <a:spcAft>
                <a:spcPts val="0"/>
              </a:spcAft>
              <a:defRPr/>
            </a:pPr>
            <a:r>
              <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Environment</a:t>
            </a: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(Watersheds, streams,</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a:effectLst>
                  <a:outerShdw blurRad="38100" dist="38100" dir="2700000" algn="tl">
                    <a:srgbClr val="000000">
                      <a:alpha val="43137"/>
                    </a:srgbClr>
                  </a:outerShdw>
                </a:effectLst>
                <a:latin typeface="Arial"/>
                <a:ea typeface="ＭＳ Ｐゴシック" pitchFamily="-109" charset="-128"/>
                <a:cs typeface="Arial"/>
              </a:rPr>
              <a:t>gages, sampling points)</a:t>
            </a:r>
          </a:p>
        </p:txBody>
      </p:sp>
      <p:sp>
        <p:nvSpPr>
          <p:cNvPr id="65550" name="TextBox 16"/>
          <p:cNvSpPr txBox="1">
            <a:spLocks noChangeArrowheads="1"/>
          </p:cNvSpPr>
          <p:nvPr/>
        </p:nvSpPr>
        <p:spPr bwMode="auto">
          <a:xfrm>
            <a:off x="343441" y="1250950"/>
            <a:ext cx="8230138" cy="461665"/>
          </a:xfrm>
          <a:prstGeom prst="rect">
            <a:avLst/>
          </a:prstGeom>
          <a:noFill/>
          <a:ln w="9525">
            <a:noFill/>
            <a:miter lim="800000"/>
            <a:headEnd/>
            <a:tailEnd/>
          </a:ln>
        </p:spPr>
        <p:txBody>
          <a:bodyPr wrap="none">
            <a:spAutoFit/>
          </a:bodyPr>
          <a:lstStyle/>
          <a:p>
            <a:pPr algn="ctr" eaLnBrk="0" hangingPunct="0">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12" charset="-128"/>
                <a:cs typeface="Arial"/>
              </a:rPr>
              <a:t>How to connect water environment with water observations</a:t>
            </a:r>
            <a:endParaRPr lang="en-US" dirty="0">
              <a:solidFill>
                <a:schemeClr val="accent2"/>
              </a:solidFill>
              <a:effectLst>
                <a:outerShdw blurRad="38100" dist="38100" dir="2700000" algn="tl">
                  <a:srgbClr val="000000">
                    <a:alpha val="43137"/>
                  </a:srgbClr>
                </a:outerShdw>
              </a:effectLst>
              <a:latin typeface="Arial"/>
              <a:ea typeface="ＭＳ Ｐゴシック" pitchFamily="-112" charset="-128"/>
              <a:cs typeface="Arial"/>
            </a:endParaRPr>
          </a:p>
        </p:txBody>
      </p:sp>
      <p:sp>
        <p:nvSpPr>
          <p:cNvPr id="19" name="Text Box 6"/>
          <p:cNvSpPr txBox="1">
            <a:spLocks noChangeArrowheads="1"/>
          </p:cNvSpPr>
          <p:nvPr/>
        </p:nvSpPr>
        <p:spPr bwMode="auto">
          <a:xfrm>
            <a:off x="5507038" y="4456113"/>
            <a:ext cx="1633537" cy="307975"/>
          </a:xfrm>
          <a:prstGeom prst="rect">
            <a:avLst/>
          </a:prstGeom>
          <a:noFill/>
          <a:ln w="9525">
            <a:noFill/>
            <a:miter lim="800000"/>
            <a:headEnd/>
            <a:tailEnd/>
          </a:ln>
        </p:spPr>
        <p:txBody>
          <a:bodyPr wrap="none">
            <a:spAutoFit/>
          </a:bodyPr>
          <a:lstStyle/>
          <a:p>
            <a:pPr algn="ctr" eaLnBrk="0" hangingPunct="0">
              <a:defRPr/>
            </a:pPr>
            <a:r>
              <a:rPr lang="en-US" dirty="0">
                <a:solidFill>
                  <a:schemeClr val="bg2"/>
                </a:solidFill>
                <a:effectLst>
                  <a:outerShdw blurRad="38100" dist="38100" dir="2700000" algn="tl">
                    <a:srgbClr val="000000">
                      <a:alpha val="43137"/>
                    </a:srgbClr>
                  </a:outerShdw>
                </a:effectLst>
                <a:latin typeface="Arial"/>
                <a:ea typeface="ＭＳ Ｐゴシック" pitchFamily="-112" charset="-128"/>
                <a:cs typeface="Arial"/>
              </a:rPr>
              <a:t>Time Series Data</a:t>
            </a:r>
          </a:p>
        </p:txBody>
      </p:sp>
      <p:cxnSp>
        <p:nvCxnSpPr>
          <p:cNvPr id="24" name="Straight Connector 8"/>
          <p:cNvCxnSpPr>
            <a:cxnSpLocks noChangeShapeType="1"/>
          </p:cNvCxnSpPr>
          <p:nvPr/>
        </p:nvCxnSpPr>
        <p:spPr bwMode="auto">
          <a:xfrm>
            <a:off x="2043113" y="3978275"/>
            <a:ext cx="2749550" cy="79375"/>
          </a:xfrm>
          <a:prstGeom prst="line">
            <a:avLst/>
          </a:prstGeom>
          <a:noFill/>
          <a:ln w="25400">
            <a:solidFill>
              <a:srgbClr val="FFFF66"/>
            </a:solidFill>
            <a:round/>
            <a:headEnd/>
            <a:tailEnd/>
          </a:ln>
          <a:effectLst>
            <a:outerShdw blurRad="50800" dist="38100" dir="2700000">
              <a:srgbClr val="000000">
                <a:alpha val="43000"/>
              </a:srgbClr>
            </a:outerShdw>
          </a:effectLst>
        </p:spPr>
      </p:cxnSp>
      <p:cxnSp>
        <p:nvCxnSpPr>
          <p:cNvPr id="23" name="Straight Connector 6"/>
          <p:cNvCxnSpPr>
            <a:cxnSpLocks noChangeShapeType="1"/>
          </p:cNvCxnSpPr>
          <p:nvPr/>
        </p:nvCxnSpPr>
        <p:spPr bwMode="auto">
          <a:xfrm flipV="1">
            <a:off x="2044700" y="2332038"/>
            <a:ext cx="2757488" cy="1651000"/>
          </a:xfrm>
          <a:prstGeom prst="line">
            <a:avLst/>
          </a:prstGeom>
          <a:noFill/>
          <a:ln w="25400">
            <a:solidFill>
              <a:srgbClr val="FFFF66"/>
            </a:solidFill>
            <a:round/>
            <a:headEnd type="oval" w="lg" len="lg"/>
            <a:tailEnd/>
          </a:ln>
          <a:effectLst>
            <a:outerShdw blurRad="50800" dist="38100" dir="2700000">
              <a:srgbClr val="000000">
                <a:alpha val="43000"/>
              </a:srgbClr>
            </a:outerShdw>
          </a:effectLst>
        </p:spPr>
      </p:cxnSp>
      <p:pic>
        <p:nvPicPr>
          <p:cNvPr id="21" name="Picture 2"/>
          <p:cNvPicPr>
            <a:picLocks noChangeAspect="1" noChangeArrowheads="1"/>
          </p:cNvPicPr>
          <p:nvPr/>
        </p:nvPicPr>
        <p:blipFill>
          <a:blip r:embed="rId4" cstate="print"/>
          <a:srcRect/>
          <a:stretch>
            <a:fillRect/>
          </a:stretch>
        </p:blipFill>
        <p:spPr bwMode="auto">
          <a:xfrm>
            <a:off x="4784725" y="2306638"/>
            <a:ext cx="2892425" cy="1778000"/>
          </a:xfrm>
          <a:prstGeom prst="rect">
            <a:avLst/>
          </a:prstGeom>
          <a:effectLst>
            <a:outerShdw blurRad="190500" dist="63500" dir="2700000">
              <a:srgbClr val="000000">
                <a:alpha val="50000"/>
              </a:srgbClr>
            </a:outerShdw>
          </a:effectLst>
        </p:spPr>
      </p:pic>
      <p:grpSp>
        <p:nvGrpSpPr>
          <p:cNvPr id="2" name="Group 36"/>
          <p:cNvGrpSpPr>
            <a:grpSpLocks/>
          </p:cNvGrpSpPr>
          <p:nvPr/>
        </p:nvGrpSpPr>
        <p:grpSpPr bwMode="auto">
          <a:xfrm>
            <a:off x="7016750" y="1989138"/>
            <a:ext cx="971550" cy="1077912"/>
            <a:chOff x="7092566" y="1522743"/>
            <a:chExt cx="1295400" cy="1435100"/>
          </a:xfrm>
        </p:grpSpPr>
        <p:pic>
          <p:nvPicPr>
            <p:cNvPr id="33807" name="Picture 65" descr="calendar.png"/>
            <p:cNvPicPr>
              <a:picLocks noChangeAspect="1"/>
            </p:cNvPicPr>
            <p:nvPr/>
          </p:nvPicPr>
          <p:blipFill>
            <a:blip r:embed="rId5" cstate="print"/>
            <a:srcRect/>
            <a:stretch>
              <a:fillRect/>
            </a:stretch>
          </p:blipFill>
          <p:spPr bwMode="auto">
            <a:xfrm>
              <a:off x="7587866" y="2137106"/>
              <a:ext cx="800100" cy="820737"/>
            </a:xfrm>
            <a:prstGeom prst="rect">
              <a:avLst/>
            </a:prstGeom>
            <a:noFill/>
            <a:ln w="9525">
              <a:noFill/>
              <a:miter lim="800000"/>
              <a:headEnd/>
              <a:tailEnd/>
            </a:ln>
          </p:spPr>
        </p:pic>
        <p:pic>
          <p:nvPicPr>
            <p:cNvPr id="33808" name="Picture 66" descr="clock.png"/>
            <p:cNvPicPr>
              <a:picLocks noChangeAspect="1"/>
            </p:cNvPicPr>
            <p:nvPr/>
          </p:nvPicPr>
          <p:blipFill>
            <a:blip r:embed="rId6" cstate="print"/>
            <a:srcRect/>
            <a:stretch>
              <a:fillRect/>
            </a:stretch>
          </p:blipFill>
          <p:spPr bwMode="auto">
            <a:xfrm>
              <a:off x="7092566" y="1522743"/>
              <a:ext cx="908050" cy="930275"/>
            </a:xfrm>
            <a:prstGeom prst="rect">
              <a:avLst/>
            </a:prstGeom>
            <a:noFill/>
            <a:ln w="9525">
              <a:noFill/>
              <a:miter lim="800000"/>
              <a:headEnd/>
              <a:tailEnd/>
            </a:ln>
          </p:spPr>
        </p:pic>
      </p:grpSp>
      <p:sp>
        <p:nvSpPr>
          <p:cNvPr id="41" name="Text Box 7"/>
          <p:cNvSpPr txBox="1">
            <a:spLocks noChangeArrowheads="1"/>
          </p:cNvSpPr>
          <p:nvPr/>
        </p:nvSpPr>
        <p:spPr bwMode="auto">
          <a:xfrm>
            <a:off x="5297488" y="4964113"/>
            <a:ext cx="2893549" cy="1200329"/>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Observations</a:t>
            </a:r>
            <a:endPar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endParaRP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(Flow, water level</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smtClean="0">
                <a:effectLst>
                  <a:outerShdw blurRad="38100" dist="38100" dir="2700000" algn="tl">
                    <a:srgbClr val="000000">
                      <a:alpha val="43137"/>
                    </a:srgbClr>
                  </a:outerShdw>
                </a:effectLst>
                <a:latin typeface="Arial"/>
                <a:ea typeface="ＭＳ Ｐゴシック" pitchFamily="-109" charset="-128"/>
                <a:cs typeface="Arial"/>
              </a:rPr>
              <a:t>concentration</a:t>
            </a:r>
            <a:r>
              <a:rPr lang="en-US" dirty="0">
                <a:effectLst>
                  <a:outerShdw blurRad="38100" dist="38100" dir="2700000" algn="tl">
                    <a:srgbClr val="000000">
                      <a:alpha val="43137"/>
                    </a:srgbClr>
                  </a:outerShdw>
                </a:effectLst>
                <a:latin typeface="Arial"/>
                <a:ea typeface="ＭＳ Ｐゴシック" pitchFamily="-109" charset="-128"/>
                <a:cs typeface="Arial"/>
              </a:rPr>
              <a:t>)</a:t>
            </a:r>
          </a:p>
        </p:txBody>
      </p:sp>
      <p:sp>
        <p:nvSpPr>
          <p:cNvPr id="42" name="Left-Right Arrow 41"/>
          <p:cNvSpPr/>
          <p:nvPr/>
        </p:nvSpPr>
        <p:spPr bwMode="auto">
          <a:xfrm rot="10800000" flipV="1">
            <a:off x="4079875" y="5137150"/>
            <a:ext cx="1147763" cy="311150"/>
          </a:xfrm>
          <a:prstGeom prst="leftRightArrow">
            <a:avLst>
              <a:gd name="adj1" fmla="val 42475"/>
              <a:gd name="adj2" fmla="val 78573"/>
            </a:avLst>
          </a:prstGeom>
          <a:solidFill>
            <a:srgbClr val="9AE1F7"/>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wrap="none" anchor="ctr"/>
          <a:lstStyle/>
          <a:p>
            <a:pPr algn="ctr" eaLnBrk="0" hangingPunct="0">
              <a:defRPr/>
            </a:pPr>
            <a:endParaRPr>
              <a:latin typeface="Arial" pitchFamily="-106"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85303596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80" y="337241"/>
            <a:ext cx="4445561" cy="1127159"/>
          </a:xfrm>
        </p:spPr>
        <p:txBody>
          <a:bodyPr>
            <a:normAutofit fontScale="90000"/>
          </a:bodyPr>
          <a:lstStyle/>
          <a:p>
            <a:r>
              <a:rPr lang="en-US" dirty="0" smtClean="0"/>
              <a:t>We collect lots of water data</a:t>
            </a:r>
            <a:endParaRPr lang="en-US" dirty="0"/>
          </a:p>
        </p:txBody>
      </p:sp>
      <p:sp>
        <p:nvSpPr>
          <p:cNvPr id="3" name="Content Placeholder 2"/>
          <p:cNvSpPr>
            <a:spLocks noGrp="1"/>
          </p:cNvSpPr>
          <p:nvPr>
            <p:ph idx="1"/>
          </p:nvPr>
        </p:nvSpPr>
        <p:spPr>
          <a:xfrm>
            <a:off x="360999" y="1703681"/>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800" dirty="0" smtClean="0">
                  <a:solidFill>
                    <a:prstClr val="black"/>
                  </a:solidFill>
                  <a:effectLst>
                    <a:outerShdw blurRad="38100" dist="38100" dir="2700000" algn="tl">
                      <a:srgbClr val="000000">
                        <a:alpha val="43137"/>
                      </a:srgbClr>
                    </a:outerShdw>
                  </a:effectLst>
                  <a:latin typeface="Calibri"/>
                </a:rPr>
                <a:t>Rainfall and Meteorology</a:t>
              </a:r>
              <a:endParaRPr lang="en-US" sz="1800" dirty="0">
                <a:solidFill>
                  <a:prstClr val="black"/>
                </a:solidFill>
                <a:effectLst>
                  <a:outerShdw blurRad="38100" dist="38100" dir="2700000" algn="tl">
                    <a:srgbClr val="000000">
                      <a:alpha val="43137"/>
                    </a:srgbClr>
                  </a:outerShdw>
                </a:effectLst>
                <a:latin typeface="Calibri"/>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1800" dirty="0" smtClean="0">
                <a:solidFill>
                  <a:prstClr val="black"/>
                </a:solidFill>
                <a:effectLst>
                  <a:outerShdw blurRad="38100" dist="38100" dir="2700000" algn="tl">
                    <a:srgbClr val="000000">
                      <a:alpha val="43137"/>
                    </a:srgbClr>
                  </a:outerShdw>
                </a:effectLst>
                <a:latin typeface="Calibri"/>
              </a:rPr>
              <a:t>GIS</a:t>
            </a:r>
            <a:endParaRPr lang="en-US" sz="1800" dirty="0">
              <a:solidFill>
                <a:prstClr val="black"/>
              </a:solidFill>
              <a:effectLst>
                <a:outerShdw blurRad="38100" dist="38100" dir="2700000" algn="tl">
                  <a:srgbClr val="000000">
                    <a:alpha val="43137"/>
                  </a:srgbClr>
                </a:outerShdw>
              </a:effectLst>
              <a:latin typeface="Calibri"/>
            </a:endParaRPr>
          </a:p>
        </p:txBody>
      </p:sp>
      <p:sp>
        <p:nvSpPr>
          <p:cNvPr id="10" name="TextBox 9"/>
          <p:cNvSpPr txBox="1"/>
          <p:nvPr/>
        </p:nvSpPr>
        <p:spPr>
          <a:xfrm>
            <a:off x="360999" y="4876950"/>
            <a:ext cx="3848941" cy="1477328"/>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FF0000"/>
                </a:solidFill>
                <a:latin typeface="Calibri"/>
              </a:rPr>
              <a:t>The way that data is stored can enhance or inhibit the analysis that can be done</a:t>
            </a: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FF0000"/>
                </a:solidFill>
                <a:latin typeface="Calibri"/>
              </a:rPr>
              <a:t>We need ways to organize the data we work with</a:t>
            </a:r>
          </a:p>
        </p:txBody>
      </p:sp>
    </p:spTree>
    <p:extLst>
      <p:ext uri="{BB962C8B-B14F-4D97-AF65-F5344CB8AC3E}">
        <p14:creationId xmlns:p14="http://schemas.microsoft.com/office/powerpoint/2010/main" val="235642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Systems</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43</a:t>
            </a:fld>
            <a:endParaRPr lang="en-US"/>
          </a:p>
        </p:txBody>
      </p:sp>
    </p:spTree>
    <p:extLst>
      <p:ext uri="{BB962C8B-B14F-4D97-AF65-F5344CB8AC3E}">
        <p14:creationId xmlns:p14="http://schemas.microsoft.com/office/powerpoint/2010/main" val="782741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Catalog</a:t>
            </a:r>
            <a:br>
              <a:rPr lang="en-US" sz="2600" dirty="0" smtClean="0">
                <a:solidFill>
                  <a:schemeClr val="accent2">
                    <a:lumMod val="75000"/>
                  </a:schemeClr>
                </a:solidFill>
              </a:rPr>
            </a:br>
            <a:r>
              <a:rPr lang="en-US" sz="2600" dirty="0" smtClean="0">
                <a:solidFill>
                  <a:schemeClr val="accent2">
                    <a:lumMod val="75000"/>
                  </a:schemeClr>
                </a:solidFill>
              </a:rPr>
              <a:t>(Google)</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Web Server</a:t>
            </a:r>
          </a:p>
          <a:p>
            <a:pPr algn="ctr">
              <a:defRPr/>
            </a:pPr>
            <a:r>
              <a:rPr lang="en-US" sz="2600" dirty="0" smtClean="0">
                <a:solidFill>
                  <a:schemeClr val="accent2">
                    <a:lumMod val="75000"/>
                  </a:schemeClr>
                </a:solidFill>
              </a:rPr>
              <a:t>(CNN.com)</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Browser</a:t>
            </a:r>
          </a:p>
          <a:p>
            <a:pPr algn="ctr">
              <a:defRPr/>
            </a:pPr>
            <a:r>
              <a:rPr lang="en-US" sz="2600" dirty="0" smtClean="0">
                <a:solidFill>
                  <a:schemeClr val="accent2">
                    <a:lumMod val="75000"/>
                  </a:schemeClr>
                </a:solidFill>
              </a:rPr>
              <a:t>(Firefox)</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889987" cy="400110"/>
          </a:xfrm>
          <a:prstGeom prst="rect">
            <a:avLst/>
          </a:prstGeom>
          <a:noFill/>
          <a:ln w="9525">
            <a:noFill/>
            <a:miter lim="800000"/>
            <a:headEnd/>
            <a:tailEnd/>
          </a:ln>
        </p:spPr>
        <p:txBody>
          <a:bodyPr wrap="none">
            <a:spAutoFit/>
          </a:bodyPr>
          <a:lstStyle/>
          <a:p>
            <a:r>
              <a:rPr lang="en-US" sz="2000" b="1" dirty="0" smtClean="0"/>
              <a:t>Access</a:t>
            </a:r>
            <a:endParaRPr lang="en-US" sz="2000" b="1" dirty="0"/>
          </a:p>
        </p:txBody>
      </p:sp>
      <p:sp>
        <p:nvSpPr>
          <p:cNvPr id="4107" name="TextBox 16"/>
          <p:cNvSpPr txBox="1">
            <a:spLocks noChangeArrowheads="1"/>
          </p:cNvSpPr>
          <p:nvPr/>
        </p:nvSpPr>
        <p:spPr bwMode="auto">
          <a:xfrm rot="19137784">
            <a:off x="2270949" y="3436852"/>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p:txBody>
          <a:bodyPr>
            <a:normAutofit/>
          </a:bodyPr>
          <a:lstStyle/>
          <a:p>
            <a:r>
              <a:rPr lang="en-US" dirty="0" smtClean="0"/>
              <a:t>How the web works</a:t>
            </a:r>
            <a:endParaRPr lang="en-US" dirty="0"/>
          </a:p>
        </p:txBody>
      </p:sp>
      <p:sp>
        <p:nvSpPr>
          <p:cNvPr id="2" name="TextBox 1"/>
          <p:cNvSpPr txBox="1"/>
          <p:nvPr/>
        </p:nvSpPr>
        <p:spPr>
          <a:xfrm>
            <a:off x="1524000" y="5712767"/>
            <a:ext cx="6324600" cy="461665"/>
          </a:xfrm>
          <a:prstGeom prst="rect">
            <a:avLst/>
          </a:prstGeom>
          <a:noFill/>
          <a:ln>
            <a:solidFill>
              <a:srgbClr val="0070C0"/>
            </a:solidFill>
          </a:ln>
        </p:spPr>
        <p:txBody>
          <a:bodyPr wrap="square" rtlCol="0">
            <a:spAutoFit/>
          </a:bodyPr>
          <a:lstStyle/>
          <a:p>
            <a:r>
              <a:rPr lang="en-US" sz="2400" dirty="0" smtClean="0"/>
              <a:t>HTML – web language for text and pictures</a:t>
            </a:r>
            <a:endParaRPr lang="en-US" sz="2400" dirty="0"/>
          </a:p>
        </p:txBody>
      </p:sp>
    </p:spTree>
    <p:extLst>
      <p:ext uri="{BB962C8B-B14F-4D97-AF65-F5344CB8AC3E}">
        <p14:creationId xmlns:p14="http://schemas.microsoft.com/office/powerpoint/2010/main" val="188469378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2788" y="1556498"/>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23" y="3963920"/>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bwMode="auto">
          <a:xfrm>
            <a:off x="3318193" y="2133600"/>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eaLnBrk="1" fontAlgn="auto" hangingPunct="1">
              <a:lnSpc>
                <a:spcPts val="2000"/>
              </a:lnSpc>
              <a:spcBef>
                <a:spcPts val="0"/>
              </a:spcBef>
              <a:spcAft>
                <a:spcPts val="0"/>
              </a:spcAft>
              <a:defRPr/>
            </a:pPr>
            <a:r>
              <a:rPr lang="en-US" sz="2000" kern="0" dirty="0">
                <a:solidFill>
                  <a:prstClr val="black"/>
                </a:solidFill>
                <a:latin typeface="Calibri"/>
              </a:rPr>
              <a:t>Data Discovery and </a:t>
            </a:r>
            <a:r>
              <a:rPr lang="en-US" sz="2000" kern="0" dirty="0" smtClean="0">
                <a:solidFill>
                  <a:prstClr val="black"/>
                </a:solidFill>
                <a:latin typeface="Calibri"/>
              </a:rPr>
              <a:t>Integration</a:t>
            </a:r>
            <a:endParaRPr lang="en-US" sz="2000" kern="0" dirty="0">
              <a:solidFill>
                <a:prstClr val="black"/>
              </a:solidFill>
              <a:latin typeface="Calibri"/>
            </a:endParaRPr>
          </a:p>
        </p:txBody>
      </p:sp>
      <p:sp>
        <p:nvSpPr>
          <p:cNvPr id="62" name="Rectangle 61"/>
          <p:cNvSpPr/>
          <p:nvPr/>
        </p:nvSpPr>
        <p:spPr bwMode="auto">
          <a:xfrm>
            <a:off x="738505" y="4854573"/>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eaLnBrk="1" fontAlgn="auto" hangingPunct="1">
              <a:spcBef>
                <a:spcPts val="0"/>
              </a:spcBef>
              <a:spcAft>
                <a:spcPts val="0"/>
              </a:spcAft>
              <a:defRPr/>
            </a:pPr>
            <a:r>
              <a:rPr lang="en-US" sz="2000" kern="0" dirty="0">
                <a:solidFill>
                  <a:prstClr val="black"/>
                </a:solidFill>
                <a:latin typeface="Calibri"/>
              </a:rPr>
              <a:t>Data </a:t>
            </a:r>
            <a:r>
              <a:rPr lang="en-US" sz="2000" kern="0" dirty="0" smtClean="0">
                <a:solidFill>
                  <a:prstClr val="black"/>
                </a:solidFill>
                <a:latin typeface="Calibri"/>
              </a:rPr>
              <a:t>Publication</a:t>
            </a:r>
            <a:endParaRPr lang="en-US" sz="2000" kern="0" dirty="0">
              <a:solidFill>
                <a:prstClr val="black"/>
              </a:solidFill>
              <a:latin typeface="Calibri"/>
            </a:endParaRPr>
          </a:p>
        </p:txBody>
      </p:sp>
      <p:sp>
        <p:nvSpPr>
          <p:cNvPr id="63" name="Rectangle 62"/>
          <p:cNvSpPr/>
          <p:nvPr/>
        </p:nvSpPr>
        <p:spPr bwMode="auto">
          <a:xfrm>
            <a:off x="6416993" y="4848223"/>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eaLnBrk="1" fontAlgn="auto" hangingPunct="1">
              <a:lnSpc>
                <a:spcPts val="2000"/>
              </a:lnSpc>
              <a:spcBef>
                <a:spcPts val="0"/>
              </a:spcBef>
              <a:spcAft>
                <a:spcPts val="0"/>
              </a:spcAft>
              <a:defRPr/>
            </a:pPr>
            <a:r>
              <a:rPr lang="en-US" sz="2000" kern="0" dirty="0">
                <a:solidFill>
                  <a:prstClr val="black"/>
                </a:solidFill>
                <a:latin typeface="Calibri"/>
              </a:rPr>
              <a:t>Data </a:t>
            </a:r>
            <a:r>
              <a:rPr lang="en-US" sz="2000" kern="0" dirty="0" smtClean="0">
                <a:solidFill>
                  <a:prstClr val="black"/>
                </a:solidFill>
                <a:latin typeface="Calibri"/>
              </a:rPr>
              <a:t> Analysis and Synthesis</a:t>
            </a:r>
            <a:endParaRPr lang="en-US" sz="2000" kern="0" dirty="0">
              <a:solidFill>
                <a:prstClr val="black"/>
              </a:solidFill>
              <a:latin typeface="Calibri"/>
            </a:endParaRPr>
          </a:p>
        </p:txBody>
      </p:sp>
      <p:cxnSp>
        <p:nvCxnSpPr>
          <p:cNvPr id="34824" name="Straight Arrow Connector 63"/>
          <p:cNvCxnSpPr>
            <a:cxnSpLocks noChangeShapeType="1"/>
            <a:stCxn id="72" idx="0"/>
            <a:endCxn id="61" idx="2"/>
          </p:cNvCxnSpPr>
          <p:nvPr/>
        </p:nvCxnSpPr>
        <p:spPr bwMode="auto">
          <a:xfrm flipV="1">
            <a:off x="1776730" y="3049588"/>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4466749" y="3049588"/>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5305423"/>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3318193" y="2130821"/>
            <a:ext cx="2280759"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defRPr/>
            </a:pPr>
            <a:r>
              <a:rPr lang="en-US" sz="2000" b="1" kern="0" dirty="0" err="1" smtClean="0">
                <a:solidFill>
                  <a:prstClr val="black"/>
                </a:solidFill>
                <a:latin typeface="Arial" pitchFamily="34" charset="0"/>
              </a:rPr>
              <a:t>HydroCatalog</a:t>
            </a:r>
            <a:endParaRPr lang="en-US" sz="2000" b="1" kern="0" dirty="0">
              <a:solidFill>
                <a:prstClr val="black"/>
              </a:solidFill>
              <a:latin typeface="Arial" pitchFamily="34" charset="0"/>
            </a:endParaRPr>
          </a:p>
        </p:txBody>
      </p:sp>
      <p:sp>
        <p:nvSpPr>
          <p:cNvPr id="71" name="TextBox 14"/>
          <p:cNvSpPr txBox="1">
            <a:spLocks noChangeArrowheads="1"/>
          </p:cNvSpPr>
          <p:nvPr/>
        </p:nvSpPr>
        <p:spPr bwMode="auto">
          <a:xfrm>
            <a:off x="6432868" y="4837111"/>
            <a:ext cx="2028825" cy="40011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US" sz="2000" b="1" kern="0" dirty="0" err="1">
                <a:solidFill>
                  <a:prstClr val="black"/>
                </a:solidFill>
                <a:latin typeface="Arial" pitchFamily="34" charset="0"/>
              </a:rPr>
              <a:t>HydroDesktop</a:t>
            </a:r>
            <a:endParaRPr lang="en-US" sz="2000" b="1" kern="0" dirty="0">
              <a:solidFill>
                <a:prstClr val="black"/>
              </a:solidFill>
              <a:latin typeface="Arial" pitchFamily="34" charset="0"/>
            </a:endParaRPr>
          </a:p>
        </p:txBody>
      </p:sp>
      <p:sp>
        <p:nvSpPr>
          <p:cNvPr id="72" name="TextBox 15"/>
          <p:cNvSpPr txBox="1">
            <a:spLocks noChangeArrowheads="1"/>
          </p:cNvSpPr>
          <p:nvPr/>
        </p:nvSpPr>
        <p:spPr bwMode="auto">
          <a:xfrm>
            <a:off x="738505" y="4837111"/>
            <a:ext cx="2076450"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defRPr/>
            </a:pPr>
            <a:r>
              <a:rPr lang="en-US" sz="2000" b="1" kern="0" dirty="0" err="1">
                <a:solidFill>
                  <a:prstClr val="black"/>
                </a:solidFill>
                <a:latin typeface="Arial" pitchFamily="34" charset="0"/>
              </a:rPr>
              <a:t>HydroServer</a:t>
            </a:r>
            <a:endParaRPr lang="en-US" sz="2000" b="1" kern="0" dirty="0">
              <a:solidFill>
                <a:prstClr val="black"/>
              </a:solidFill>
              <a:latin typeface="Arial" pitchFamily="34" charset="0"/>
            </a:endParaRPr>
          </a:p>
        </p:txBody>
      </p:sp>
      <p:sp>
        <p:nvSpPr>
          <p:cNvPr id="20" name="Title 19"/>
          <p:cNvSpPr>
            <a:spLocks noGrp="1"/>
          </p:cNvSpPr>
          <p:nvPr>
            <p:ph type="title"/>
          </p:nvPr>
        </p:nvSpPr>
        <p:spPr/>
        <p:txBody>
          <a:bodyPr>
            <a:normAutofit fontScale="90000"/>
          </a:bodyPr>
          <a:lstStyle/>
          <a:p>
            <a:r>
              <a:rPr lang="en-US" sz="3600" dirty="0" smtClean="0"/>
              <a:t>CUAHSI Hydrologic Information System: A </a:t>
            </a:r>
            <a:br>
              <a:rPr lang="en-US" sz="3600" dirty="0" smtClean="0"/>
            </a:br>
            <a:r>
              <a:rPr lang="en-US" sz="3600" dirty="0" smtClean="0"/>
              <a:t>Services-Oriented Architecture Based System for Sharing Hydrologic Data</a:t>
            </a:r>
            <a:endParaRPr lang="en-US" sz="3600" dirty="0"/>
          </a:p>
        </p:txBody>
      </p:sp>
      <p:sp>
        <p:nvSpPr>
          <p:cNvPr id="21" name="TextBox 15"/>
          <p:cNvSpPr txBox="1">
            <a:spLocks noChangeArrowheads="1"/>
          </p:cNvSpPr>
          <p:nvPr/>
        </p:nvSpPr>
        <p:spPr bwMode="auto">
          <a:xfrm>
            <a:off x="3200400" y="4876800"/>
            <a:ext cx="2620901" cy="46166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b="1" dirty="0">
                <a:solidFill>
                  <a:srgbClr val="000000"/>
                </a:solidFill>
                <a:latin typeface="Calibri"/>
              </a:rPr>
              <a:t>Data Services</a:t>
            </a:r>
          </a:p>
        </p:txBody>
      </p:sp>
      <p:sp>
        <p:nvSpPr>
          <p:cNvPr id="22" name="TextBox 16"/>
          <p:cNvSpPr txBox="1">
            <a:spLocks noChangeArrowheads="1"/>
          </p:cNvSpPr>
          <p:nvPr/>
        </p:nvSpPr>
        <p:spPr bwMode="auto">
          <a:xfrm rot="19560000">
            <a:off x="1589299" y="3694703"/>
            <a:ext cx="2545569" cy="461665"/>
          </a:xfrm>
          <a:prstGeom prst="rect">
            <a:avLst/>
          </a:prstGeom>
          <a:noFill/>
          <a:ln w="9525">
            <a:noFill/>
            <a:miter lim="800000"/>
            <a:headEnd/>
            <a:tailEnd/>
          </a:ln>
        </p:spPr>
        <p:txBody>
          <a:bodyPr wrap="none">
            <a:spAutoFit/>
          </a:bodyPr>
          <a:lstStyle/>
          <a:p>
            <a:pPr algn="ctr" eaLnBrk="1" fontAlgn="auto" hangingPunct="1">
              <a:spcBef>
                <a:spcPts val="0"/>
              </a:spcBef>
              <a:spcAft>
                <a:spcPts val="0"/>
              </a:spcAft>
            </a:pPr>
            <a:r>
              <a:rPr lang="en-US" b="1" dirty="0">
                <a:solidFill>
                  <a:srgbClr val="000000"/>
                </a:solidFill>
                <a:latin typeface="Calibri"/>
              </a:rPr>
              <a:t>Metadata Services</a:t>
            </a:r>
          </a:p>
        </p:txBody>
      </p:sp>
      <p:sp>
        <p:nvSpPr>
          <p:cNvPr id="23" name="TextBox 17"/>
          <p:cNvSpPr txBox="1">
            <a:spLocks noChangeArrowheads="1"/>
          </p:cNvSpPr>
          <p:nvPr/>
        </p:nvSpPr>
        <p:spPr bwMode="auto">
          <a:xfrm rot="1860000">
            <a:off x="5184901" y="3678241"/>
            <a:ext cx="2146678"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b="1" dirty="0" smtClean="0">
                <a:solidFill>
                  <a:srgbClr val="000000"/>
                </a:solidFill>
                <a:latin typeface="Calibri"/>
              </a:rPr>
              <a:t>Search Services</a:t>
            </a:r>
            <a:endParaRPr lang="en-US" b="1" dirty="0">
              <a:solidFill>
                <a:srgbClr val="000000"/>
              </a:solidFill>
              <a:latin typeface="Calibri"/>
            </a:endParaRPr>
          </a:p>
        </p:txBody>
      </p:sp>
      <p:sp>
        <p:nvSpPr>
          <p:cNvPr id="24" name="Oval 23"/>
          <p:cNvSpPr/>
          <p:nvPr/>
        </p:nvSpPr>
        <p:spPr>
          <a:xfrm>
            <a:off x="3583577" y="3741958"/>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r>
              <a:rPr lang="en-US" sz="2000" kern="0" dirty="0" err="1" smtClean="0">
                <a:solidFill>
                  <a:prstClr val="black"/>
                </a:solidFill>
              </a:rPr>
              <a:t>WaterML</a:t>
            </a:r>
            <a:r>
              <a:rPr lang="en-US" sz="2000" kern="0" dirty="0" smtClean="0">
                <a:solidFill>
                  <a:prstClr val="black"/>
                </a:solidFill>
              </a:rPr>
              <a:t>, Other OGC Standards</a:t>
            </a:r>
            <a:endParaRPr lang="en-US" sz="2000" kern="0" dirty="0">
              <a:solidFill>
                <a:prstClr val="black"/>
              </a:solidFill>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88810" y="5768973"/>
            <a:ext cx="929640" cy="1021080"/>
          </a:xfrm>
          <a:prstGeom prst="rect">
            <a:avLst/>
          </a:prstGeom>
          <a:noFill/>
          <a:ln w="9525">
            <a:noFill/>
            <a:miter lim="800000"/>
            <a:headEnd/>
            <a:tailEnd/>
          </a:ln>
        </p:spPr>
      </p:pic>
    </p:spTree>
    <p:extLst>
      <p:ext uri="{BB962C8B-B14F-4D97-AF65-F5344CB8AC3E}">
        <p14:creationId xmlns:p14="http://schemas.microsoft.com/office/powerpoint/2010/main" val="3844150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HydroServer</a:t>
            </a:r>
            <a:r>
              <a:rPr lang="en-US" sz="1800" dirty="0" smtClean="0">
                <a:solidFill>
                  <a:prstClr val="black"/>
                </a:solidFill>
                <a:latin typeface="Calibri"/>
              </a:rPr>
              <a:t> – Data Publication</a:t>
            </a:r>
            <a:endParaRPr lang="en-US" sz="1800" dirty="0">
              <a:solidFill>
                <a:prstClr val="black"/>
              </a:solidFill>
              <a:latin typeface="Calibri"/>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pPr eaLnBrk="1" fontAlgn="auto" hangingPunct="1">
              <a:spcBef>
                <a:spcPts val="0"/>
              </a:spcBef>
              <a:spcAft>
                <a:spcPts val="0"/>
              </a:spcAft>
            </a:pPr>
            <a:r>
              <a:rPr lang="en-US" sz="1600" dirty="0" smtClean="0">
                <a:solidFill>
                  <a:prstClr val="black"/>
                </a:solidFill>
                <a:latin typeface="Calibri"/>
              </a:rPr>
              <a:t>Lake Powell Inflow and Storage</a:t>
            </a:r>
            <a:endParaRPr lang="en-US" sz="1600" dirty="0">
              <a:solidFill>
                <a:prstClr val="black"/>
              </a:solidFill>
              <a:latin typeface="Calibri"/>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HydroDesktop</a:t>
            </a:r>
            <a:r>
              <a:rPr lang="en-US" sz="1800" dirty="0" smtClean="0">
                <a:solidFill>
                  <a:prstClr val="black"/>
                </a:solidFill>
                <a:latin typeface="Calibri"/>
              </a:rPr>
              <a:t> – Data Access and Analysis</a:t>
            </a:r>
            <a:endParaRPr lang="en-US" sz="1800" dirty="0">
              <a:solidFill>
                <a:prstClr val="black"/>
              </a:solidFill>
              <a:latin typeface="Calibri"/>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HydroDesktop</a:t>
            </a:r>
            <a:r>
              <a:rPr lang="en-US" sz="1800" dirty="0" smtClean="0">
                <a:solidFill>
                  <a:prstClr val="black"/>
                </a:solidFill>
                <a:latin typeface="Calibri"/>
              </a:rPr>
              <a:t> – Combining multiple data sources</a:t>
            </a:r>
            <a:endParaRPr lang="en-US" sz="1800" dirty="0">
              <a:solidFill>
                <a:prstClr val="black"/>
              </a:solidFill>
              <a:latin typeface="Calibri"/>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HydroCatalog</a:t>
            </a:r>
            <a:endParaRPr lang="en-US" sz="1800" dirty="0">
              <a:solidFill>
                <a:prstClr val="black"/>
              </a:solidFill>
              <a:latin typeface="Calibri"/>
            </a:endParaRPr>
          </a:p>
          <a:p>
            <a:pPr eaLnBrk="1" fontAlgn="auto" hangingPunct="1">
              <a:spcBef>
                <a:spcPts val="0"/>
              </a:spcBef>
              <a:spcAft>
                <a:spcPts val="0"/>
              </a:spcAft>
            </a:pPr>
            <a:r>
              <a:rPr lang="en-US" sz="1800" dirty="0" smtClean="0">
                <a:solidFill>
                  <a:prstClr val="black"/>
                </a:solidFill>
                <a:latin typeface="Calibri"/>
              </a:rPr>
              <a:t>Data Discovery</a:t>
            </a:r>
            <a:endParaRPr lang="en-US" sz="1800" dirty="0">
              <a:solidFill>
                <a:prstClr val="black"/>
              </a:solidFill>
              <a:latin typeface="Calibri"/>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eaLnBrk="1" fontAlgn="auto" hangingPunct="1">
              <a:spcBef>
                <a:spcPts val="0"/>
              </a:spcBef>
              <a:spcAft>
                <a:spcPts val="0"/>
              </a:spcAft>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172880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9" y="190500"/>
            <a:ext cx="7772400" cy="1143000"/>
          </a:xfrm>
        </p:spPr>
        <p:txBody>
          <a:bodyPr/>
          <a:lstStyle/>
          <a:p>
            <a:r>
              <a:rPr lang="en-US" dirty="0"/>
              <a:t>GIS on the web</a:t>
            </a:r>
          </a:p>
        </p:txBody>
      </p:sp>
      <p:sp>
        <p:nvSpPr>
          <p:cNvPr id="3" name="TextBox 2"/>
          <p:cNvSpPr txBox="1"/>
          <p:nvPr/>
        </p:nvSpPr>
        <p:spPr>
          <a:xfrm>
            <a:off x="2741210" y="1018371"/>
            <a:ext cx="3661580" cy="461665"/>
          </a:xfrm>
          <a:prstGeom prst="rect">
            <a:avLst/>
          </a:prstGeom>
          <a:noFill/>
        </p:spPr>
        <p:txBody>
          <a:bodyPr wrap="none" rtlCol="0">
            <a:spAutoFit/>
          </a:bodyPr>
          <a:lstStyle/>
          <a:p>
            <a:r>
              <a:rPr lang="en-US" sz="2400" dirty="0" smtClean="0"/>
              <a:t>ArcGIS online map services</a:t>
            </a:r>
            <a:endParaRPr lang="en-US" sz="2400" dirty="0"/>
          </a:p>
        </p:txBody>
      </p:sp>
      <p:sp>
        <p:nvSpPr>
          <p:cNvPr id="4" name="Rectangle 3"/>
          <p:cNvSpPr/>
          <p:nvPr/>
        </p:nvSpPr>
        <p:spPr>
          <a:xfrm>
            <a:off x="3090334" y="6124222"/>
            <a:ext cx="3139514" cy="461665"/>
          </a:xfrm>
          <a:prstGeom prst="rect">
            <a:avLst/>
          </a:prstGeom>
        </p:spPr>
        <p:txBody>
          <a:bodyPr wrap="none">
            <a:spAutoFit/>
          </a:bodyPr>
          <a:lstStyle/>
          <a:p>
            <a:r>
              <a:rPr lang="en-US" sz="2400" dirty="0">
                <a:hlinkClick r:id="rId2"/>
              </a:rPr>
              <a:t>http://</a:t>
            </a:r>
            <a:r>
              <a:rPr lang="en-US" sz="2400" dirty="0" smtClean="0">
                <a:hlinkClick r:id="rId2"/>
              </a:rPr>
              <a:t>www.arcgis.com</a:t>
            </a:r>
            <a:r>
              <a:rPr lang="en-US" sz="2400" dirty="0" smtClean="0"/>
              <a:t> </a:t>
            </a:r>
            <a:endParaRPr lang="en-US" sz="2400" dirty="0"/>
          </a:p>
        </p:txBody>
      </p:sp>
      <p:pic>
        <p:nvPicPr>
          <p:cNvPr id="5" name="Picture 4"/>
          <p:cNvPicPr>
            <a:picLocks noChangeAspect="1"/>
          </p:cNvPicPr>
          <p:nvPr/>
        </p:nvPicPr>
        <p:blipFill>
          <a:blip r:embed="rId3"/>
          <a:stretch>
            <a:fillRect/>
          </a:stretch>
        </p:blipFill>
        <p:spPr>
          <a:xfrm>
            <a:off x="584199" y="1747559"/>
            <a:ext cx="7918549" cy="4339973"/>
          </a:xfrm>
          <a:prstGeom prst="rect">
            <a:avLst/>
          </a:prstGeom>
          <a:ln w="3175">
            <a:solidFill>
              <a:schemeClr val="bg1">
                <a:lumMod val="65000"/>
              </a:schemeClr>
            </a:solidFill>
          </a:ln>
        </p:spPr>
      </p:pic>
    </p:spTree>
    <p:extLst>
      <p:ext uri="{BB962C8B-B14F-4D97-AF65-F5344CB8AC3E}">
        <p14:creationId xmlns:p14="http://schemas.microsoft.com/office/powerpoint/2010/main" val="1320396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33884" cy="1405538"/>
          </a:xfrm>
        </p:spPr>
        <p:txBody>
          <a:bodyPr>
            <a:noAutofit/>
          </a:bodyPr>
          <a:lstStyle/>
          <a:p>
            <a:r>
              <a:rPr lang="en-US" baseline="-25000" dirty="0" smtClean="0"/>
              <a:t>HydroShare is a web based collaborative system to </a:t>
            </a:r>
            <a:r>
              <a:rPr lang="en-US" baseline="-25000" dirty="0"/>
              <a:t>support </a:t>
            </a:r>
            <a:r>
              <a:rPr lang="en-US" baseline="-25000" dirty="0" smtClean="0"/>
              <a:t>analysis</a:t>
            </a:r>
            <a:r>
              <a:rPr lang="en-US" baseline="-25000" dirty="0"/>
              <a:t>, modeling and data publication</a:t>
            </a:r>
          </a:p>
        </p:txBody>
      </p:sp>
      <p:pic>
        <p:nvPicPr>
          <p:cNvPr id="3" name="Picture 2"/>
          <p:cNvPicPr>
            <a:picLocks noChangeAspect="1"/>
          </p:cNvPicPr>
          <p:nvPr/>
        </p:nvPicPr>
        <p:blipFill rotWithShape="1">
          <a:blip r:embed="rId3"/>
          <a:srcRect b="16030"/>
          <a:stretch/>
        </p:blipFill>
        <p:spPr>
          <a:xfrm>
            <a:off x="1300163" y="2651435"/>
            <a:ext cx="6408229" cy="4060262"/>
          </a:xfrm>
          <a:prstGeom prst="rect">
            <a:avLst/>
          </a:prstGeom>
        </p:spPr>
      </p:pic>
      <p:pic>
        <p:nvPicPr>
          <p:cNvPr id="31" name="Picture 2" descr="C:\Users\rayi\Dropbox\NSF SSI Hydrology\SI2 Jan 2013 Mtg\1 Pager\pics\people_01.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3750" y="1378106"/>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68180" y="2783644"/>
            <a:ext cx="2836097" cy="461665"/>
          </a:xfrm>
          <a:prstGeom prst="rect">
            <a:avLst/>
          </a:prstGeom>
          <a:solidFill>
            <a:schemeClr val="bg1"/>
          </a:solidFill>
        </p:spPr>
        <p:txBody>
          <a:bodyPr wrap="none" rtlCol="0">
            <a:spAutoFit/>
          </a:bodyPr>
          <a:lstStyle/>
          <a:p>
            <a:r>
              <a:rPr lang="en-US" dirty="0" smtClean="0">
                <a:hlinkClick r:id="rId5"/>
              </a:rPr>
              <a:t>www.hydroshare.org</a:t>
            </a:r>
            <a:r>
              <a:rPr lang="en-US" dirty="0" smtClean="0"/>
              <a:t> </a:t>
            </a:r>
            <a:endParaRPr lang="en-US" dirty="0"/>
          </a:p>
        </p:txBody>
      </p:sp>
    </p:spTree>
    <p:extLst>
      <p:ext uri="{BB962C8B-B14F-4D97-AF65-F5344CB8AC3E}">
        <p14:creationId xmlns:p14="http://schemas.microsoft.com/office/powerpoint/2010/main" val="738538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3784" y="95359"/>
            <a:ext cx="7831878" cy="954107"/>
          </a:xfrm>
          <a:prstGeom prst="rect">
            <a:avLst/>
          </a:prstGeom>
          <a:noFill/>
        </p:spPr>
        <p:txBody>
          <a:bodyPr wrap="square" rtlCol="0">
            <a:spAutoFit/>
          </a:bodyPr>
          <a:lstStyle/>
          <a:p>
            <a:pPr algn="ctr" eaLnBrk="1" fontAlgn="auto" hangingPunct="1">
              <a:spcBef>
                <a:spcPts val="0"/>
              </a:spcBef>
              <a:spcAft>
                <a:spcPts val="0"/>
              </a:spcAft>
            </a:pPr>
            <a:r>
              <a:rPr lang="en-US" sz="2800" dirty="0" smtClean="0">
                <a:solidFill>
                  <a:prstClr val="black"/>
                </a:solidFill>
                <a:latin typeface="Calibri"/>
              </a:rPr>
              <a:t>Clearing your desk.  The trend towards network (cloud) computing.</a:t>
            </a:r>
          </a:p>
        </p:txBody>
      </p:sp>
      <p:sp>
        <p:nvSpPr>
          <p:cNvPr id="5" name="Line 129"/>
          <p:cNvSpPr>
            <a:spLocks noChangeShapeType="1"/>
          </p:cNvSpPr>
          <p:nvPr/>
        </p:nvSpPr>
        <p:spPr bwMode="auto">
          <a:xfrm rot="10800000">
            <a:off x="2395838" y="2785836"/>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893382"/>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547293"/>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883982"/>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4172450"/>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893382"/>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3129794"/>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2044884"/>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511588"/>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447732"/>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5165468"/>
            <a:ext cx="981075" cy="498475"/>
          </a:xfrm>
          <a:prstGeom prst="rect">
            <a:avLst/>
          </a:prstGeom>
          <a:noFill/>
          <a:ln w="9525">
            <a:noFill/>
            <a:miter lim="800000"/>
            <a:headEnd/>
            <a:tailEnd/>
          </a:ln>
        </p:spPr>
      </p:pic>
      <p:sp>
        <p:nvSpPr>
          <p:cNvPr id="18" name="TextBox 17"/>
          <p:cNvSpPr txBox="1"/>
          <p:nvPr/>
        </p:nvSpPr>
        <p:spPr>
          <a:xfrm>
            <a:off x="868390" y="2996504"/>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Data Sources</a:t>
            </a:r>
            <a:endParaRPr lang="en-US" sz="1800" dirty="0">
              <a:solidFill>
                <a:prstClr val="black"/>
              </a:solidFill>
            </a:endParaRPr>
          </a:p>
        </p:txBody>
      </p:sp>
      <p:sp>
        <p:nvSpPr>
          <p:cNvPr id="20" name="TextBox 19"/>
          <p:cNvSpPr txBox="1"/>
          <p:nvPr/>
        </p:nvSpPr>
        <p:spPr>
          <a:xfrm>
            <a:off x="254420" y="5818979"/>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Functions and Tools</a:t>
            </a:r>
            <a:endParaRPr lang="en-US" sz="1800" dirty="0">
              <a:solidFill>
                <a:prstClr val="black"/>
              </a:solidFill>
            </a:endParaRPr>
          </a:p>
        </p:txBody>
      </p:sp>
      <p:pic>
        <p:nvPicPr>
          <p:cNvPr id="21" name="Picture 47" descr="MapTeble"/>
          <p:cNvPicPr>
            <a:picLocks noChangeAspect="1" noChangeArrowheads="1"/>
          </p:cNvPicPr>
          <p:nvPr/>
        </p:nvPicPr>
        <p:blipFill>
          <a:blip r:embed="rId11"/>
          <a:srcRect/>
          <a:stretch>
            <a:fillRect/>
          </a:stretch>
        </p:blipFill>
        <p:spPr bwMode="auto">
          <a:xfrm>
            <a:off x="7385481" y="5245839"/>
            <a:ext cx="1027112" cy="963612"/>
          </a:xfrm>
          <a:prstGeom prst="rect">
            <a:avLst/>
          </a:prstGeom>
          <a:noFill/>
          <a:ln w="9525">
            <a:noFill/>
            <a:miter lim="800000"/>
            <a:headEnd/>
            <a:tailEnd/>
          </a:ln>
        </p:spPr>
      </p:pic>
      <p:sp>
        <p:nvSpPr>
          <p:cNvPr id="22" name="TextBox 21"/>
          <p:cNvSpPr txBox="1"/>
          <p:nvPr/>
        </p:nvSpPr>
        <p:spPr>
          <a:xfrm>
            <a:off x="2311820" y="4891363"/>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Server</a:t>
            </a:r>
            <a:endParaRPr lang="en-US" sz="1800" dirty="0">
              <a:solidFill>
                <a:prstClr val="black"/>
              </a:solidFill>
            </a:endParaRPr>
          </a:p>
        </p:txBody>
      </p:sp>
      <p:sp>
        <p:nvSpPr>
          <p:cNvPr id="23" name="TextBox 22"/>
          <p:cNvSpPr txBox="1"/>
          <p:nvPr/>
        </p:nvSpPr>
        <p:spPr>
          <a:xfrm>
            <a:off x="4277517" y="5755171"/>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Software as a Service</a:t>
            </a:r>
            <a:endParaRPr lang="en-US" sz="1800" dirty="0">
              <a:solidFill>
                <a:prstClr val="black"/>
              </a:solidFill>
            </a:endParaRPr>
          </a:p>
        </p:txBody>
      </p:sp>
      <p:pic>
        <p:nvPicPr>
          <p:cNvPr id="24" name="Picture 39" descr="arrowcurveupright.png"/>
          <p:cNvPicPr>
            <a:picLocks noChangeAspect="1"/>
          </p:cNvPicPr>
          <p:nvPr/>
        </p:nvPicPr>
        <p:blipFill>
          <a:blip r:embed="rId12"/>
          <a:srcRect/>
          <a:stretch>
            <a:fillRect/>
          </a:stretch>
        </p:blipFill>
        <p:spPr bwMode="auto">
          <a:xfrm rot="1021216" flipV="1">
            <a:off x="4207501" y="3753286"/>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275176"/>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5165945"/>
            <a:ext cx="803275" cy="425450"/>
          </a:xfrm>
          <a:prstGeom prst="rect">
            <a:avLst/>
          </a:prstGeom>
          <a:noFill/>
          <a:ln w="9525">
            <a:noFill/>
            <a:miter lim="800000"/>
            <a:headEnd/>
            <a:tailEnd/>
          </a:ln>
        </p:spPr>
      </p:pic>
      <p:sp>
        <p:nvSpPr>
          <p:cNvPr id="27" name="TextBox 26"/>
          <p:cNvSpPr txBox="1"/>
          <p:nvPr/>
        </p:nvSpPr>
        <p:spPr>
          <a:xfrm>
            <a:off x="6415273" y="6183868"/>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Users</a:t>
            </a:r>
            <a:endParaRPr lang="en-US" sz="1800" dirty="0">
              <a:solidFill>
                <a:prstClr val="black"/>
              </a:solidFill>
            </a:endParaRPr>
          </a:p>
        </p:txBody>
      </p:sp>
      <p:sp>
        <p:nvSpPr>
          <p:cNvPr id="2" name="TextBox 1"/>
          <p:cNvSpPr txBox="1"/>
          <p:nvPr/>
        </p:nvSpPr>
        <p:spPr>
          <a:xfrm>
            <a:off x="-15400" y="6475752"/>
            <a:ext cx="319940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white">
                    <a:lumMod val="50000"/>
                  </a:prstClr>
                </a:solidFill>
                <a:latin typeface="Calibri"/>
              </a:rPr>
              <a:t>Based on slide from Norm Jones</a:t>
            </a:r>
            <a:endParaRPr lang="en-US" sz="1800" dirty="0">
              <a:solidFill>
                <a:prstClr val="white">
                  <a:lumMod val="50000"/>
                </a:prstClr>
              </a:solidFill>
              <a:latin typeface="Calibri"/>
            </a:endParaRPr>
          </a:p>
        </p:txBody>
      </p:sp>
      <p:sp>
        <p:nvSpPr>
          <p:cNvPr id="3" name="Rectangle 2"/>
          <p:cNvSpPr/>
          <p:nvPr/>
        </p:nvSpPr>
        <p:spPr>
          <a:xfrm>
            <a:off x="3574843" y="1316227"/>
            <a:ext cx="4572000" cy="1015663"/>
          </a:xfrm>
          <a:prstGeom prst="rect">
            <a:avLst/>
          </a:prstGeom>
        </p:spPr>
        <p:txBody>
          <a:bodyPr>
            <a:spAutoFit/>
          </a:bodyPr>
          <a:lstStyle/>
          <a:p>
            <a:pPr algn="ctr" eaLnBrk="1" fontAlgn="auto" hangingPunct="1">
              <a:spcBef>
                <a:spcPts val="0"/>
              </a:spcBef>
              <a:spcAft>
                <a:spcPts val="0"/>
              </a:spcAft>
            </a:pPr>
            <a:r>
              <a:rPr lang="en-US" sz="2000" dirty="0" smtClean="0">
                <a:solidFill>
                  <a:srgbClr val="4F81BD">
                    <a:lumMod val="75000"/>
                  </a:srgbClr>
                </a:solidFill>
                <a:latin typeface="Calibri"/>
              </a:rPr>
              <a:t>Delivering Geographic and Hydrologic </a:t>
            </a:r>
            <a:r>
              <a:rPr lang="en-US" sz="2000" dirty="0">
                <a:solidFill>
                  <a:srgbClr val="4F81BD">
                    <a:lumMod val="75000"/>
                  </a:srgbClr>
                </a:solidFill>
                <a:latin typeface="Calibri"/>
              </a:rPr>
              <a:t>Analysis functionality </a:t>
            </a:r>
            <a:r>
              <a:rPr lang="en-US" sz="2000" dirty="0" smtClean="0">
                <a:solidFill>
                  <a:srgbClr val="4F81BD">
                    <a:lumMod val="75000"/>
                  </a:srgbClr>
                </a:solidFill>
                <a:latin typeface="Calibri"/>
              </a:rPr>
              <a:t>as services </a:t>
            </a:r>
            <a:r>
              <a:rPr lang="en-US" sz="2000" dirty="0">
                <a:solidFill>
                  <a:srgbClr val="4F81BD">
                    <a:lumMod val="75000"/>
                  </a:srgbClr>
                </a:solidFill>
                <a:latin typeface="Calibri"/>
              </a:rPr>
              <a:t>over the web?</a:t>
            </a:r>
          </a:p>
        </p:txBody>
      </p:sp>
    </p:spTree>
    <p:extLst>
      <p:ext uri="{BB962C8B-B14F-4D97-AF65-F5344CB8AC3E}">
        <p14:creationId xmlns:p14="http://schemas.microsoft.com/office/powerpoint/2010/main" val="1652238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solidFill>
                  <a:schemeClr val="accent2"/>
                </a:solidFill>
              </a:rPr>
              <a:t>Six Basic Course Elements</a:t>
            </a:r>
          </a:p>
        </p:txBody>
      </p:sp>
      <p:sp>
        <p:nvSpPr>
          <p:cNvPr id="5123" name="Rectangle 3"/>
          <p:cNvSpPr>
            <a:spLocks noGrp="1" noChangeArrowheads="1"/>
          </p:cNvSpPr>
          <p:nvPr>
            <p:ph type="body" sz="half" idx="1"/>
          </p:nvPr>
        </p:nvSpPr>
        <p:spPr/>
        <p:txBody>
          <a:bodyPr/>
          <a:lstStyle/>
          <a:p>
            <a:r>
              <a:rPr lang="en-US" dirty="0" smtClean="0">
                <a:solidFill>
                  <a:srgbClr val="FF3300"/>
                </a:solidFill>
              </a:rPr>
              <a:t>Lectures</a:t>
            </a:r>
          </a:p>
          <a:p>
            <a:pPr lvl="1"/>
            <a:r>
              <a:rPr lang="en-US" dirty="0" err="1" smtClean="0"/>
              <a:t>Powerpoint</a:t>
            </a:r>
            <a:r>
              <a:rPr lang="en-US" dirty="0" smtClean="0"/>
              <a:t> slides</a:t>
            </a:r>
          </a:p>
          <a:p>
            <a:pPr lvl="1"/>
            <a:r>
              <a:rPr lang="en-US" dirty="0" smtClean="0"/>
              <a:t>Video streaming</a:t>
            </a:r>
          </a:p>
          <a:p>
            <a:r>
              <a:rPr lang="en-US" dirty="0" smtClean="0">
                <a:solidFill>
                  <a:srgbClr val="FF3300"/>
                </a:solidFill>
              </a:rPr>
              <a:t>Readings</a:t>
            </a:r>
          </a:p>
          <a:p>
            <a:pPr lvl="1"/>
            <a:r>
              <a:rPr lang="en-US" dirty="0" smtClean="0"/>
              <a:t>Assigned web materials</a:t>
            </a:r>
          </a:p>
          <a:p>
            <a:r>
              <a:rPr lang="en-US" dirty="0" smtClean="0">
                <a:solidFill>
                  <a:srgbClr val="FF3300"/>
                </a:solidFill>
              </a:rPr>
              <a:t>Homework</a:t>
            </a:r>
          </a:p>
          <a:p>
            <a:pPr lvl="1"/>
            <a:r>
              <a:rPr lang="en-US" dirty="0" smtClean="0"/>
              <a:t>Computer exercises</a:t>
            </a:r>
          </a:p>
          <a:p>
            <a:pPr lvl="1"/>
            <a:r>
              <a:rPr lang="en-US" dirty="0" smtClean="0"/>
              <a:t>Hand exercises</a:t>
            </a:r>
          </a:p>
        </p:txBody>
      </p:sp>
      <p:sp>
        <p:nvSpPr>
          <p:cNvPr id="5124" name="Rectangle 4"/>
          <p:cNvSpPr>
            <a:spLocks noGrp="1" noChangeArrowheads="1"/>
          </p:cNvSpPr>
          <p:nvPr>
            <p:ph type="body" sz="half" idx="2"/>
          </p:nvPr>
        </p:nvSpPr>
        <p:spPr/>
        <p:txBody>
          <a:bodyPr/>
          <a:lstStyle/>
          <a:p>
            <a:r>
              <a:rPr lang="en-US" dirty="0" smtClean="0">
                <a:solidFill>
                  <a:srgbClr val="FF3300"/>
                </a:solidFill>
              </a:rPr>
              <a:t>Term Project</a:t>
            </a:r>
          </a:p>
          <a:p>
            <a:pPr lvl="1"/>
            <a:r>
              <a:rPr lang="en-US" dirty="0" smtClean="0"/>
              <a:t>Oral presentation</a:t>
            </a:r>
          </a:p>
          <a:p>
            <a:pPr lvl="1"/>
            <a:r>
              <a:rPr lang="en-US" dirty="0" smtClean="0"/>
              <a:t>pdf report</a:t>
            </a:r>
          </a:p>
          <a:p>
            <a:r>
              <a:rPr lang="en-US" dirty="0" smtClean="0">
                <a:solidFill>
                  <a:srgbClr val="FF3300"/>
                </a:solidFill>
              </a:rPr>
              <a:t>Class Interaction</a:t>
            </a:r>
          </a:p>
          <a:p>
            <a:pPr lvl="1"/>
            <a:r>
              <a:rPr lang="en-US" dirty="0" smtClean="0"/>
              <a:t>Email</a:t>
            </a:r>
          </a:p>
          <a:p>
            <a:pPr lvl="1"/>
            <a:r>
              <a:rPr lang="en-US" dirty="0" smtClean="0"/>
              <a:t>Discussion</a:t>
            </a:r>
          </a:p>
          <a:p>
            <a:r>
              <a:rPr lang="en-US" dirty="0" smtClean="0">
                <a:solidFill>
                  <a:srgbClr val="FF3300"/>
                </a:solidFill>
              </a:rPr>
              <a:t>Examinations</a:t>
            </a:r>
          </a:p>
          <a:p>
            <a:pPr lvl="1"/>
            <a:r>
              <a:rPr lang="en-US" dirty="0" smtClean="0"/>
              <a:t>Midterm, final</a:t>
            </a:r>
          </a:p>
        </p:txBody>
      </p:sp>
    </p:spTree>
    <p:extLst>
      <p:ext uri="{BB962C8B-B14F-4D97-AF65-F5344CB8AC3E}">
        <p14:creationId xmlns:p14="http://schemas.microsoft.com/office/powerpoint/2010/main" val="24510327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40963" name="Rectangle 3"/>
          <p:cNvSpPr>
            <a:spLocks noGrp="1" noChangeArrowheads="1"/>
          </p:cNvSpPr>
          <p:nvPr>
            <p:ph type="body" idx="1"/>
          </p:nvPr>
        </p:nvSpPr>
        <p:spPr>
          <a:xfrm>
            <a:off x="685800" y="1981200"/>
            <a:ext cx="7772400" cy="2590800"/>
          </a:xfrm>
        </p:spPr>
        <p:txBody>
          <a:bodyPr/>
          <a:lstStyle/>
          <a:p>
            <a:r>
              <a:rPr lang="en-US" dirty="0" smtClean="0"/>
              <a:t>In-class and distance learning</a:t>
            </a:r>
          </a:p>
          <a:p>
            <a:r>
              <a:rPr lang="en-US" dirty="0" smtClean="0"/>
              <a:t>Geospatial database of hydrologic features </a:t>
            </a:r>
          </a:p>
          <a:p>
            <a:r>
              <a:rPr lang="en-US" dirty="0" smtClean="0">
                <a:solidFill>
                  <a:schemeClr val="tx2"/>
                </a:solidFill>
              </a:rPr>
              <a:t>GIS and HIS</a:t>
            </a:r>
          </a:p>
          <a:p>
            <a:r>
              <a:rPr lang="en-US" i="1" dirty="0" smtClean="0">
                <a:solidFill>
                  <a:srgbClr val="FF3300"/>
                </a:solidFill>
              </a:rPr>
              <a:t>Curved earth and a flat map</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8077200" cy="1143000"/>
          </a:xfrm>
        </p:spPr>
        <p:txBody>
          <a:bodyPr/>
          <a:lstStyle/>
          <a:p>
            <a:r>
              <a:rPr lang="en-US"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Latitude and Longitude</a:t>
            </a:r>
          </a:p>
        </p:txBody>
      </p:sp>
      <p:graphicFrame>
        <p:nvGraphicFramePr>
          <p:cNvPr id="3074" name="Object 3"/>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137" name="Document" r:id="rId5" imgW="2507760" imgH="1781280" progId="Word.Document.8">
                  <p:embed/>
                </p:oleObj>
              </mc:Choice>
              <mc:Fallback>
                <p:oleObj name="Document" r:id="rId5" imgW="2507760" imgH="178128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r>
              <a:rPr lang="en-US">
                <a:solidFill>
                  <a:schemeClr val="accent2"/>
                </a:solidFill>
              </a:rPr>
              <a:t>Longitude</a:t>
            </a:r>
            <a:r>
              <a:rPr lang="en-US"/>
              <a:t> line (Meridian)</a:t>
            </a:r>
          </a:p>
        </p:txBody>
      </p:sp>
      <p:sp>
        <p:nvSpPr>
          <p:cNvPr id="3077" name="Line 5"/>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3078" name="Group 15"/>
          <p:cNvGrpSpPr>
            <a:grpSpLocks/>
          </p:cNvGrpSpPr>
          <p:nvPr/>
        </p:nvGrpSpPr>
        <p:grpSpPr bwMode="auto">
          <a:xfrm>
            <a:off x="1524000" y="2667000"/>
            <a:ext cx="469900" cy="457200"/>
            <a:chOff x="960" y="1680"/>
            <a:chExt cx="296" cy="288"/>
          </a:xfrm>
        </p:grpSpPr>
        <p:sp>
          <p:nvSpPr>
            <p:cNvPr id="3098" name="Line 6"/>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3099" name="Oval 8"/>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3100" name="Line 9"/>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3101" name="Rectangle 11"/>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3079"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0"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1" name="Text Box 16"/>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2" name="Text Box 18"/>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83" name="Text Box 19"/>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r>
              <a:rPr lang="en-US"/>
              <a:t>Range: 180ºW - 0º - 180ºE</a:t>
            </a:r>
          </a:p>
        </p:txBody>
      </p:sp>
      <p:sp>
        <p:nvSpPr>
          <p:cNvPr id="3084" name="Text Box 20"/>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r>
              <a:rPr lang="en-US">
                <a:solidFill>
                  <a:schemeClr val="accent2"/>
                </a:solidFill>
              </a:rPr>
              <a:t>Latitude</a:t>
            </a:r>
            <a:r>
              <a:rPr lang="en-US"/>
              <a:t> line (Parallel)</a:t>
            </a:r>
          </a:p>
        </p:txBody>
      </p:sp>
      <p:sp>
        <p:nvSpPr>
          <p:cNvPr id="3085" name="Line 21"/>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3086" name="Text Box 27"/>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7" name="Text Box 28"/>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8" name="Text Box 29"/>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9" name="Text Box 30"/>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90" name="Text Box 31"/>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r>
              <a:rPr lang="en-US"/>
              <a:t>Range: 90ºS - 0º - 90ºN</a:t>
            </a:r>
          </a:p>
        </p:txBody>
      </p:sp>
      <p:sp>
        <p:nvSpPr>
          <p:cNvPr id="3091" name="Rectangle 26"/>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3092" name="Oval 33"/>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093" name="Line 25"/>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3094" name="Oval 41"/>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3095" name="Rectangle 42"/>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a:endParaRPr lang="en-US">
              <a:solidFill>
                <a:schemeClr val="bg1"/>
              </a:solidFill>
            </a:endParaRPr>
          </a:p>
        </p:txBody>
      </p:sp>
      <p:sp>
        <p:nvSpPr>
          <p:cNvPr id="3096" name="Text Box 43"/>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a:r>
              <a:rPr lang="en-US"/>
              <a:t>(0ºN, 0ºE) </a:t>
            </a:r>
          </a:p>
          <a:p>
            <a:pPr algn="ctr"/>
            <a:r>
              <a:rPr lang="en-US"/>
              <a:t>Equator, Prime Meridian</a:t>
            </a:r>
          </a:p>
          <a:p>
            <a:pPr algn="ctr"/>
            <a:endParaRPr lang="en-US"/>
          </a:p>
        </p:txBody>
      </p:sp>
      <p:sp>
        <p:nvSpPr>
          <p:cNvPr id="3097" name="Line 44"/>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3600" smtClean="0"/>
              <a:t>Latitude and Longitude </a:t>
            </a:r>
            <a:br>
              <a:rPr lang="en-US" sz="3600" smtClean="0"/>
            </a:br>
            <a:r>
              <a:rPr lang="en-US" sz="3600" smtClean="0"/>
              <a:t>in North America</a:t>
            </a:r>
            <a:endParaRPr lang="en-US" smtClean="0"/>
          </a:p>
        </p:txBody>
      </p:sp>
      <p:grpSp>
        <p:nvGrpSpPr>
          <p:cNvPr id="43011" name="Group 14"/>
          <p:cNvGrpSpPr>
            <a:grpSpLocks/>
          </p:cNvGrpSpPr>
          <p:nvPr/>
        </p:nvGrpSpPr>
        <p:grpSpPr bwMode="auto">
          <a:xfrm>
            <a:off x="4140200" y="2133600"/>
            <a:ext cx="4070350" cy="4084638"/>
            <a:chOff x="1584" y="1344"/>
            <a:chExt cx="2564" cy="2573"/>
          </a:xfrm>
        </p:grpSpPr>
        <p:pic>
          <p:nvPicPr>
            <p:cNvPr id="43017" name="Picture 4" descr="earthus"/>
            <p:cNvPicPr>
              <a:picLocks noChangeAspect="1" noChangeArrowheads="1"/>
            </p:cNvPicPr>
            <p:nvPr/>
          </p:nvPicPr>
          <p:blipFill>
            <a:blip r:embed="rId3" cstate="print"/>
            <a:srcRect/>
            <a:stretch>
              <a:fillRect/>
            </a:stretch>
          </p:blipFill>
          <p:spPr bwMode="auto">
            <a:xfrm>
              <a:off x="1584" y="1344"/>
              <a:ext cx="2564" cy="2573"/>
            </a:xfrm>
            <a:prstGeom prst="rect">
              <a:avLst/>
            </a:prstGeom>
            <a:noFill/>
            <a:ln w="9525">
              <a:noFill/>
              <a:miter lim="800000"/>
              <a:headEnd/>
              <a:tailEnd/>
            </a:ln>
          </p:spPr>
        </p:pic>
        <p:sp>
          <p:nvSpPr>
            <p:cNvPr id="43018" name="Text Box 5"/>
            <p:cNvSpPr txBox="1">
              <a:spLocks noChangeArrowheads="1"/>
            </p:cNvSpPr>
            <p:nvPr/>
          </p:nvSpPr>
          <p:spPr bwMode="auto">
            <a:xfrm>
              <a:off x="2582" y="2779"/>
              <a:ext cx="754" cy="288"/>
            </a:xfrm>
            <a:prstGeom prst="rect">
              <a:avLst/>
            </a:prstGeom>
            <a:noFill/>
            <a:ln w="9525">
              <a:noFill/>
              <a:miter lim="800000"/>
              <a:headEnd/>
              <a:tailEnd/>
            </a:ln>
          </p:spPr>
          <p:txBody>
            <a:bodyPr>
              <a:spAutoFit/>
            </a:bodyPr>
            <a:lstStyle/>
            <a:p>
              <a:pPr>
                <a:spcBef>
                  <a:spcPct val="50000"/>
                </a:spcBef>
              </a:pPr>
              <a:r>
                <a:rPr lang="en-US">
                  <a:solidFill>
                    <a:schemeClr val="tx2"/>
                  </a:solidFill>
                </a:rPr>
                <a:t>90 W</a:t>
              </a:r>
              <a:endParaRPr lang="en-US"/>
            </a:p>
          </p:txBody>
        </p:sp>
        <p:sp>
          <p:nvSpPr>
            <p:cNvPr id="43019" name="Text Box 6"/>
            <p:cNvSpPr txBox="1">
              <a:spLocks noChangeArrowheads="1"/>
            </p:cNvSpPr>
            <p:nvPr/>
          </p:nvSpPr>
          <p:spPr bwMode="auto">
            <a:xfrm rot="937487">
              <a:off x="1897" y="2697"/>
              <a:ext cx="754" cy="288"/>
            </a:xfrm>
            <a:prstGeom prst="rect">
              <a:avLst/>
            </a:prstGeom>
            <a:noFill/>
            <a:ln w="9525">
              <a:noFill/>
              <a:miter lim="800000"/>
              <a:headEnd/>
              <a:tailEnd/>
            </a:ln>
          </p:spPr>
          <p:txBody>
            <a:bodyPr>
              <a:spAutoFit/>
            </a:bodyPr>
            <a:lstStyle/>
            <a:p>
              <a:pPr>
                <a:spcBef>
                  <a:spcPct val="50000"/>
                </a:spcBef>
              </a:pPr>
              <a:r>
                <a:rPr lang="en-US"/>
                <a:t>120 W</a:t>
              </a:r>
            </a:p>
          </p:txBody>
        </p:sp>
        <p:sp>
          <p:nvSpPr>
            <p:cNvPr id="43020" name="Text Box 7"/>
            <p:cNvSpPr txBox="1">
              <a:spLocks noChangeArrowheads="1"/>
            </p:cNvSpPr>
            <p:nvPr/>
          </p:nvSpPr>
          <p:spPr bwMode="auto">
            <a:xfrm rot="-740906">
              <a:off x="3166" y="2670"/>
              <a:ext cx="672" cy="288"/>
            </a:xfrm>
            <a:prstGeom prst="rect">
              <a:avLst/>
            </a:prstGeom>
            <a:noFill/>
            <a:ln w="9525">
              <a:noFill/>
              <a:miter lim="800000"/>
              <a:headEnd/>
              <a:tailEnd/>
            </a:ln>
          </p:spPr>
          <p:txBody>
            <a:bodyPr>
              <a:spAutoFit/>
            </a:bodyPr>
            <a:lstStyle/>
            <a:p>
              <a:pPr>
                <a:spcBef>
                  <a:spcPct val="50000"/>
                </a:spcBef>
              </a:pPr>
              <a:r>
                <a:rPr lang="en-US">
                  <a:solidFill>
                    <a:schemeClr val="tx2"/>
                  </a:solidFill>
                </a:rPr>
                <a:t>60 W</a:t>
              </a:r>
              <a:endParaRPr lang="en-US"/>
            </a:p>
          </p:txBody>
        </p:sp>
        <p:sp>
          <p:nvSpPr>
            <p:cNvPr id="43021" name="Text Box 8"/>
            <p:cNvSpPr txBox="1">
              <a:spLocks noChangeArrowheads="1"/>
            </p:cNvSpPr>
            <p:nvPr/>
          </p:nvSpPr>
          <p:spPr bwMode="auto">
            <a:xfrm rot="363621">
              <a:off x="2391" y="2352"/>
              <a:ext cx="538" cy="288"/>
            </a:xfrm>
            <a:prstGeom prst="rect">
              <a:avLst/>
            </a:prstGeom>
            <a:noFill/>
            <a:ln w="9525">
              <a:noFill/>
              <a:miter lim="800000"/>
              <a:headEnd/>
              <a:tailEnd/>
            </a:ln>
          </p:spPr>
          <p:txBody>
            <a:bodyPr>
              <a:spAutoFit/>
            </a:bodyPr>
            <a:lstStyle/>
            <a:p>
              <a:pPr>
                <a:spcBef>
                  <a:spcPct val="50000"/>
                </a:spcBef>
              </a:pPr>
              <a:r>
                <a:rPr lang="en-US">
                  <a:solidFill>
                    <a:schemeClr val="tx2"/>
                  </a:solidFill>
                </a:rPr>
                <a:t>30 N</a:t>
              </a:r>
              <a:endParaRPr lang="en-US"/>
            </a:p>
          </p:txBody>
        </p:sp>
        <p:sp>
          <p:nvSpPr>
            <p:cNvPr id="43022" name="Text Box 9"/>
            <p:cNvSpPr txBox="1">
              <a:spLocks noChangeArrowheads="1"/>
            </p:cNvSpPr>
            <p:nvPr/>
          </p:nvSpPr>
          <p:spPr bwMode="auto">
            <a:xfrm rot="476609">
              <a:off x="2400" y="2976"/>
              <a:ext cx="432" cy="288"/>
            </a:xfrm>
            <a:prstGeom prst="rect">
              <a:avLst/>
            </a:prstGeom>
            <a:noFill/>
            <a:ln w="9525">
              <a:noFill/>
              <a:miter lim="800000"/>
              <a:headEnd/>
              <a:tailEnd/>
            </a:ln>
          </p:spPr>
          <p:txBody>
            <a:bodyPr>
              <a:spAutoFit/>
            </a:bodyPr>
            <a:lstStyle/>
            <a:p>
              <a:pPr>
                <a:spcBef>
                  <a:spcPct val="50000"/>
                </a:spcBef>
              </a:pPr>
              <a:r>
                <a:rPr lang="en-US">
                  <a:solidFill>
                    <a:schemeClr val="tx2"/>
                  </a:solidFill>
                </a:rPr>
                <a:t>0 N</a:t>
              </a:r>
              <a:endParaRPr lang="en-US"/>
            </a:p>
          </p:txBody>
        </p:sp>
        <p:sp>
          <p:nvSpPr>
            <p:cNvPr id="43023" name="Text Box 10"/>
            <p:cNvSpPr txBox="1">
              <a:spLocks noChangeArrowheads="1"/>
            </p:cNvSpPr>
            <p:nvPr/>
          </p:nvSpPr>
          <p:spPr bwMode="auto">
            <a:xfrm rot="559830">
              <a:off x="2438" y="1943"/>
              <a:ext cx="513" cy="288"/>
            </a:xfrm>
            <a:prstGeom prst="rect">
              <a:avLst/>
            </a:prstGeom>
            <a:noFill/>
            <a:ln w="9525">
              <a:noFill/>
              <a:miter lim="800000"/>
              <a:headEnd/>
              <a:tailEnd/>
            </a:ln>
          </p:spPr>
          <p:txBody>
            <a:bodyPr>
              <a:spAutoFit/>
            </a:bodyPr>
            <a:lstStyle/>
            <a:p>
              <a:pPr>
                <a:spcBef>
                  <a:spcPct val="50000"/>
                </a:spcBef>
              </a:pPr>
              <a:r>
                <a:rPr lang="en-US">
                  <a:solidFill>
                    <a:schemeClr val="tx2"/>
                  </a:solidFill>
                </a:rPr>
                <a:t>60 N</a:t>
              </a:r>
              <a:endParaRPr lang="en-US"/>
            </a:p>
          </p:txBody>
        </p:sp>
      </p:grpSp>
      <p:sp>
        <p:nvSpPr>
          <p:cNvPr id="43012" name="Text Box 11"/>
          <p:cNvSpPr txBox="1">
            <a:spLocks noChangeArrowheads="1"/>
          </p:cNvSpPr>
          <p:nvPr/>
        </p:nvSpPr>
        <p:spPr bwMode="auto">
          <a:xfrm>
            <a:off x="365125" y="2632075"/>
            <a:ext cx="1167307" cy="3046988"/>
          </a:xfrm>
          <a:prstGeom prst="rect">
            <a:avLst/>
          </a:prstGeom>
          <a:noFill/>
          <a:ln w="9525">
            <a:noFill/>
            <a:miter lim="800000"/>
            <a:headEnd/>
            <a:tailEnd/>
          </a:ln>
        </p:spPr>
        <p:txBody>
          <a:bodyPr wrap="none">
            <a:spAutoFit/>
          </a:bodyPr>
          <a:lstStyle/>
          <a:p>
            <a:r>
              <a:rPr lang="en-US" dirty="0"/>
              <a:t>Austin: </a:t>
            </a:r>
          </a:p>
          <a:p>
            <a:endParaRPr lang="en-US" dirty="0"/>
          </a:p>
          <a:p>
            <a:endParaRPr lang="en-US" dirty="0"/>
          </a:p>
          <a:p>
            <a:r>
              <a:rPr lang="en-US" dirty="0"/>
              <a:t>Logan:</a:t>
            </a:r>
          </a:p>
          <a:p>
            <a:endParaRPr lang="en-US" dirty="0"/>
          </a:p>
          <a:p>
            <a:endParaRPr lang="en-US" dirty="0"/>
          </a:p>
          <a:p>
            <a:endParaRPr lang="en-US" dirty="0"/>
          </a:p>
          <a:p>
            <a:endParaRPr lang="en-US" dirty="0"/>
          </a:p>
        </p:txBody>
      </p:sp>
      <p:sp>
        <p:nvSpPr>
          <p:cNvPr id="43013" name="Text Box 12"/>
          <p:cNvSpPr txBox="1">
            <a:spLocks noChangeArrowheads="1"/>
          </p:cNvSpPr>
          <p:nvPr/>
        </p:nvSpPr>
        <p:spPr bwMode="auto">
          <a:xfrm>
            <a:off x="403225" y="3051175"/>
            <a:ext cx="3822700" cy="466725"/>
          </a:xfrm>
          <a:prstGeom prst="rect">
            <a:avLst/>
          </a:prstGeom>
          <a:solidFill>
            <a:schemeClr val="bg1"/>
          </a:solidFill>
          <a:ln w="9525">
            <a:solidFill>
              <a:schemeClr val="tx1"/>
            </a:solidFill>
            <a:miter lim="800000"/>
            <a:headEnd/>
            <a:tailEnd/>
          </a:ln>
        </p:spPr>
        <p:txBody>
          <a:bodyPr>
            <a:spAutoFit/>
          </a:bodyPr>
          <a:lstStyle/>
          <a:p>
            <a:r>
              <a:rPr lang="en-US"/>
              <a:t>(30</a:t>
            </a:r>
            <a:r>
              <a:rPr lang="en-US">
                <a:cs typeface="Times New Roman" pitchFamily="18" charset="0"/>
              </a:rPr>
              <a:t>°18' 22" N, </a:t>
            </a:r>
            <a:r>
              <a:rPr lang="en-US"/>
              <a:t>97°45' 3" W)</a:t>
            </a:r>
          </a:p>
        </p:txBody>
      </p:sp>
      <p:sp>
        <p:nvSpPr>
          <p:cNvPr id="43014" name="Text Box 13"/>
          <p:cNvSpPr txBox="1">
            <a:spLocks noChangeArrowheads="1"/>
          </p:cNvSpPr>
          <p:nvPr/>
        </p:nvSpPr>
        <p:spPr bwMode="auto">
          <a:xfrm>
            <a:off x="454025" y="4168775"/>
            <a:ext cx="3794125" cy="466725"/>
          </a:xfrm>
          <a:prstGeom prst="rect">
            <a:avLst/>
          </a:prstGeom>
          <a:solidFill>
            <a:schemeClr val="bg1"/>
          </a:solidFill>
          <a:ln w="9525">
            <a:solidFill>
              <a:schemeClr val="tx1"/>
            </a:solidFill>
            <a:miter lim="800000"/>
            <a:headEnd/>
            <a:tailEnd/>
          </a:ln>
        </p:spPr>
        <p:txBody>
          <a:bodyPr wrap="none">
            <a:spAutoFit/>
          </a:bodyPr>
          <a:lstStyle/>
          <a:p>
            <a:r>
              <a:rPr lang="en-US"/>
              <a:t>(41</a:t>
            </a:r>
            <a:r>
              <a:rPr lang="en-US">
                <a:cs typeface="Times New Roman" pitchFamily="18" charset="0"/>
              </a:rPr>
              <a:t>°44' 24" N, </a:t>
            </a:r>
            <a:r>
              <a:rPr lang="en-US"/>
              <a:t>111°50' 9" W)</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6300" y="579438"/>
            <a:ext cx="5486400" cy="1143000"/>
          </a:xfrm>
          <a:noFill/>
        </p:spPr>
        <p:txBody>
          <a:bodyPr lIns="92075" tIns="46038" rIns="92075" bIns="46038"/>
          <a:lstStyle/>
          <a:p>
            <a:r>
              <a:rPr lang="en-US" smtClean="0"/>
              <a:t>Map Projection</a:t>
            </a:r>
          </a:p>
        </p:txBody>
      </p:sp>
      <p:sp>
        <p:nvSpPr>
          <p:cNvPr id="44035" name="Freeform 3"/>
          <p:cNvSpPr>
            <a:spLocks/>
          </p:cNvSpPr>
          <p:nvPr/>
        </p:nvSpPr>
        <p:spPr bwMode="auto">
          <a:xfrm>
            <a:off x="3690938" y="2657475"/>
            <a:ext cx="1177925" cy="947738"/>
          </a:xfrm>
          <a:custGeom>
            <a:avLst/>
            <a:gdLst>
              <a:gd name="T0" fmla="*/ 1006475 w 742"/>
              <a:gd name="T1" fmla="*/ 946150 h 597"/>
              <a:gd name="T2" fmla="*/ 1176338 w 742"/>
              <a:gd name="T3" fmla="*/ 554038 h 597"/>
              <a:gd name="T4" fmla="*/ 1050925 w 742"/>
              <a:gd name="T5" fmla="*/ 593725 h 597"/>
              <a:gd name="T6" fmla="*/ 1006475 w 742"/>
              <a:gd name="T7" fmla="*/ 468313 h 597"/>
              <a:gd name="T8" fmla="*/ 962025 w 742"/>
              <a:gd name="T9" fmla="*/ 352425 h 597"/>
              <a:gd name="T10" fmla="*/ 900113 w 742"/>
              <a:gd name="T11" fmla="*/ 254000 h 597"/>
              <a:gd name="T12" fmla="*/ 828675 w 742"/>
              <a:gd name="T13" fmla="*/ 168275 h 597"/>
              <a:gd name="T14" fmla="*/ 749300 w 742"/>
              <a:gd name="T15" fmla="*/ 98425 h 597"/>
              <a:gd name="T16" fmla="*/ 668337 w 742"/>
              <a:gd name="T17" fmla="*/ 41275 h 597"/>
              <a:gd name="T18" fmla="*/ 579438 w 742"/>
              <a:gd name="T19" fmla="*/ 12700 h 597"/>
              <a:gd name="T20" fmla="*/ 534988 w 742"/>
              <a:gd name="T21" fmla="*/ 6350 h 597"/>
              <a:gd name="T22" fmla="*/ 500063 w 742"/>
              <a:gd name="T23" fmla="*/ 0 h 597"/>
              <a:gd name="T24" fmla="*/ 454025 w 742"/>
              <a:gd name="T25" fmla="*/ 6350 h 597"/>
              <a:gd name="T26" fmla="*/ 409575 w 742"/>
              <a:gd name="T27" fmla="*/ 17463 h 597"/>
              <a:gd name="T28" fmla="*/ 0 w 742"/>
              <a:gd name="T29" fmla="*/ 150813 h 597"/>
              <a:gd name="T30" fmla="*/ 98425 w 742"/>
              <a:gd name="T31" fmla="*/ 455613 h 597"/>
              <a:gd name="T32" fmla="*/ 517525 w 742"/>
              <a:gd name="T33" fmla="*/ 323850 h 597"/>
              <a:gd name="T34" fmla="*/ 544513 w 742"/>
              <a:gd name="T35" fmla="*/ 323850 h 597"/>
              <a:gd name="T36" fmla="*/ 569913 w 742"/>
              <a:gd name="T37" fmla="*/ 328613 h 597"/>
              <a:gd name="T38" fmla="*/ 596900 w 742"/>
              <a:gd name="T39" fmla="*/ 346075 h 597"/>
              <a:gd name="T40" fmla="*/ 623887 w 742"/>
              <a:gd name="T41" fmla="*/ 374650 h 597"/>
              <a:gd name="T42" fmla="*/ 660400 w 742"/>
              <a:gd name="T43" fmla="*/ 409575 h 597"/>
              <a:gd name="T44" fmla="*/ 685800 w 742"/>
              <a:gd name="T45" fmla="*/ 455613 h 597"/>
              <a:gd name="T46" fmla="*/ 712787 w 742"/>
              <a:gd name="T47" fmla="*/ 501650 h 597"/>
              <a:gd name="T48" fmla="*/ 730250 w 742"/>
              <a:gd name="T49" fmla="*/ 560388 h 597"/>
              <a:gd name="T50" fmla="*/ 774700 w 742"/>
              <a:gd name="T51" fmla="*/ 687388 h 597"/>
              <a:gd name="T52" fmla="*/ 641350 w 742"/>
              <a:gd name="T53" fmla="*/ 727075 h 597"/>
              <a:gd name="T54" fmla="*/ 1006475 w 742"/>
              <a:gd name="T55" fmla="*/ 946150 h 5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2"/>
              <a:gd name="T85" fmla="*/ 0 h 597"/>
              <a:gd name="T86" fmla="*/ 742 w 742"/>
              <a:gd name="T87" fmla="*/ 597 h 5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2" h="597">
                <a:moveTo>
                  <a:pt x="634" y="596"/>
                </a:moveTo>
                <a:lnTo>
                  <a:pt x="741" y="349"/>
                </a:lnTo>
                <a:lnTo>
                  <a:pt x="662" y="374"/>
                </a:lnTo>
                <a:lnTo>
                  <a:pt x="634" y="295"/>
                </a:lnTo>
                <a:lnTo>
                  <a:pt x="606" y="222"/>
                </a:lnTo>
                <a:lnTo>
                  <a:pt x="567" y="160"/>
                </a:lnTo>
                <a:lnTo>
                  <a:pt x="522" y="106"/>
                </a:lnTo>
                <a:lnTo>
                  <a:pt x="472" y="62"/>
                </a:lnTo>
                <a:lnTo>
                  <a:pt x="421" y="26"/>
                </a:lnTo>
                <a:lnTo>
                  <a:pt x="365" y="8"/>
                </a:lnTo>
                <a:lnTo>
                  <a:pt x="337" y="4"/>
                </a:lnTo>
                <a:lnTo>
                  <a:pt x="315" y="0"/>
                </a:lnTo>
                <a:lnTo>
                  <a:pt x="286" y="4"/>
                </a:lnTo>
                <a:lnTo>
                  <a:pt x="258" y="11"/>
                </a:lnTo>
                <a:lnTo>
                  <a:pt x="0" y="95"/>
                </a:lnTo>
                <a:lnTo>
                  <a:pt x="62" y="287"/>
                </a:lnTo>
                <a:lnTo>
                  <a:pt x="326" y="204"/>
                </a:lnTo>
                <a:lnTo>
                  <a:pt x="343" y="204"/>
                </a:lnTo>
                <a:lnTo>
                  <a:pt x="359" y="207"/>
                </a:lnTo>
                <a:lnTo>
                  <a:pt x="376" y="218"/>
                </a:lnTo>
                <a:lnTo>
                  <a:pt x="393" y="236"/>
                </a:lnTo>
                <a:lnTo>
                  <a:pt x="416" y="258"/>
                </a:lnTo>
                <a:lnTo>
                  <a:pt x="432" y="287"/>
                </a:lnTo>
                <a:lnTo>
                  <a:pt x="449" y="316"/>
                </a:lnTo>
                <a:lnTo>
                  <a:pt x="460" y="353"/>
                </a:lnTo>
                <a:lnTo>
                  <a:pt x="488" y="433"/>
                </a:lnTo>
                <a:lnTo>
                  <a:pt x="404" y="458"/>
                </a:lnTo>
                <a:lnTo>
                  <a:pt x="634" y="596"/>
                </a:lnTo>
              </a:path>
            </a:pathLst>
          </a:custGeom>
          <a:solidFill>
            <a:schemeClr val="accent2"/>
          </a:solidFill>
          <a:ln w="12700" cap="rnd">
            <a:solidFill>
              <a:schemeClr val="tx1"/>
            </a:solidFill>
            <a:round/>
            <a:headEnd/>
            <a:tailEnd/>
          </a:ln>
        </p:spPr>
        <p:txBody>
          <a:bodyPr/>
          <a:lstStyle/>
          <a:p>
            <a:endParaRPr lang="en-US"/>
          </a:p>
        </p:txBody>
      </p:sp>
      <p:sp>
        <p:nvSpPr>
          <p:cNvPr id="44036" name="Rectangle 4"/>
          <p:cNvSpPr>
            <a:spLocks noChangeArrowheads="1"/>
          </p:cNvSpPr>
          <p:nvPr/>
        </p:nvSpPr>
        <p:spPr bwMode="auto">
          <a:xfrm>
            <a:off x="412750" y="4384675"/>
            <a:ext cx="3944938" cy="1309688"/>
          </a:xfrm>
          <a:prstGeom prst="rect">
            <a:avLst/>
          </a:prstGeom>
          <a:noFill/>
          <a:ln w="9525">
            <a:noFill/>
            <a:miter lim="800000"/>
            <a:headEnd/>
            <a:tailEnd/>
          </a:ln>
        </p:spPr>
        <p:txBody>
          <a:bodyPr wrap="none" lIns="92075" tIns="46038" rIns="92075" bIns="46038">
            <a:spAutoFit/>
          </a:bodyPr>
          <a:lstStyle/>
          <a:p>
            <a:pPr algn="ctr"/>
            <a:r>
              <a:rPr lang="en-US" sz="3200" b="1" i="1">
                <a:solidFill>
                  <a:schemeClr val="accent2"/>
                </a:solidFill>
              </a:rPr>
              <a:t>Curved Earth</a:t>
            </a:r>
            <a:endParaRPr lang="en-US" b="1"/>
          </a:p>
          <a:p>
            <a:pPr algn="ctr"/>
            <a:r>
              <a:rPr lang="en-US" b="1">
                <a:solidFill>
                  <a:schemeClr val="accent2"/>
                </a:solidFill>
              </a:rPr>
              <a:t>Geographic coordinates: </a:t>
            </a:r>
            <a:r>
              <a:rPr lang="en-US" b="1">
                <a:solidFill>
                  <a:schemeClr val="accent2"/>
                </a:solidFill>
                <a:latin typeface="Symbol" pitchFamily="18" charset="2"/>
              </a:rPr>
              <a:t>f</a:t>
            </a:r>
            <a:r>
              <a:rPr lang="en-US" b="1">
                <a:solidFill>
                  <a:schemeClr val="accent2"/>
                </a:solidFill>
              </a:rPr>
              <a:t>, </a:t>
            </a:r>
            <a:r>
              <a:rPr lang="en-US" b="1">
                <a:solidFill>
                  <a:schemeClr val="accent2"/>
                </a:solidFill>
                <a:latin typeface="Symbol" pitchFamily="18" charset="2"/>
              </a:rPr>
              <a:t>l</a:t>
            </a:r>
          </a:p>
          <a:p>
            <a:pPr algn="ctr"/>
            <a:r>
              <a:rPr lang="en-US" b="1"/>
              <a:t>(Latitude &amp; Longitude)</a:t>
            </a:r>
          </a:p>
        </p:txBody>
      </p:sp>
      <p:sp>
        <p:nvSpPr>
          <p:cNvPr id="44037" name="Rectangle 5"/>
          <p:cNvSpPr>
            <a:spLocks noChangeArrowheads="1"/>
          </p:cNvSpPr>
          <p:nvPr/>
        </p:nvSpPr>
        <p:spPr bwMode="auto">
          <a:xfrm>
            <a:off x="4940300" y="2632075"/>
            <a:ext cx="3806825" cy="1309688"/>
          </a:xfrm>
          <a:prstGeom prst="rect">
            <a:avLst/>
          </a:prstGeom>
          <a:noFill/>
          <a:ln w="9525">
            <a:noFill/>
            <a:miter lim="800000"/>
            <a:headEnd/>
            <a:tailEnd/>
          </a:ln>
        </p:spPr>
        <p:txBody>
          <a:bodyPr lIns="92075" tIns="46038" rIns="92075" bIns="46038">
            <a:spAutoFit/>
          </a:bodyPr>
          <a:lstStyle/>
          <a:p>
            <a:pPr algn="ctr"/>
            <a:r>
              <a:rPr lang="en-US" sz="3200" b="1" i="1">
                <a:solidFill>
                  <a:srgbClr val="008000"/>
                </a:solidFill>
              </a:rPr>
              <a:t>Flat Map</a:t>
            </a:r>
            <a:r>
              <a:rPr lang="en-US" b="1"/>
              <a:t> </a:t>
            </a:r>
          </a:p>
          <a:p>
            <a:pPr algn="ctr"/>
            <a:r>
              <a:rPr lang="en-US" b="1">
                <a:solidFill>
                  <a:srgbClr val="008000"/>
                </a:solidFill>
              </a:rPr>
              <a:t>Cartesian coordinates: x,y</a:t>
            </a:r>
          </a:p>
          <a:p>
            <a:pPr algn="ctr"/>
            <a:r>
              <a:rPr lang="en-US" b="1"/>
              <a:t>(Easting &amp; Northing)</a:t>
            </a:r>
          </a:p>
        </p:txBody>
      </p:sp>
      <p:pic>
        <p:nvPicPr>
          <p:cNvPr id="44038" name="Picture 6"/>
          <p:cNvPicPr>
            <a:picLocks noChangeArrowheads="1"/>
          </p:cNvPicPr>
          <p:nvPr/>
        </p:nvPicPr>
        <p:blipFill>
          <a:blip r:embed="rId3" cstate="print"/>
          <a:srcRect/>
          <a:stretch>
            <a:fillRect/>
          </a:stretch>
        </p:blipFill>
        <p:spPr bwMode="auto">
          <a:xfrm>
            <a:off x="582613" y="1717675"/>
            <a:ext cx="3030537" cy="2593975"/>
          </a:xfrm>
          <a:prstGeom prst="rect">
            <a:avLst/>
          </a:prstGeom>
          <a:noFill/>
          <a:ln w="9525">
            <a:noFill/>
            <a:miter lim="800000"/>
            <a:headEnd/>
            <a:tailEnd/>
          </a:ln>
        </p:spPr>
      </p:pic>
      <p:pic>
        <p:nvPicPr>
          <p:cNvPr id="44039" name="Picture 7"/>
          <p:cNvPicPr>
            <a:picLocks noChangeArrowheads="1"/>
          </p:cNvPicPr>
          <p:nvPr/>
        </p:nvPicPr>
        <p:blipFill>
          <a:blip r:embed="rId4" cstate="print"/>
          <a:srcRect/>
          <a:stretch>
            <a:fillRect/>
          </a:stretch>
        </p:blipFill>
        <p:spPr bwMode="auto">
          <a:xfrm>
            <a:off x="4479925" y="4143375"/>
            <a:ext cx="3862388" cy="210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5059" name="Picture 3" descr="earth"/>
          <p:cNvPicPr>
            <a:picLocks noChangeAspect="1" noChangeArrowheads="1"/>
          </p:cNvPicPr>
          <p:nvPr/>
        </p:nvPicPr>
        <p:blipFill>
          <a:blip r:embed="rId3" cstate="print"/>
          <a:srcRect/>
          <a:stretch>
            <a:fillRect/>
          </a:stretch>
        </p:blipFill>
        <p:spPr bwMode="auto">
          <a:xfrm>
            <a:off x="533400" y="1371600"/>
            <a:ext cx="2889250" cy="3048000"/>
          </a:xfrm>
          <a:prstGeom prst="rect">
            <a:avLst/>
          </a:prstGeom>
          <a:noFill/>
          <a:ln w="9525">
            <a:noFill/>
            <a:miter lim="800000"/>
            <a:headEnd/>
            <a:tailEnd/>
          </a:ln>
        </p:spPr>
      </p:pic>
      <p:pic>
        <p:nvPicPr>
          <p:cNvPr id="45060" name="Picture 4" descr="earth"/>
          <p:cNvPicPr>
            <a:picLocks noChangeAspect="1" noChangeArrowheads="1"/>
          </p:cNvPicPr>
          <p:nvPr/>
        </p:nvPicPr>
        <p:blipFill>
          <a:blip r:embed="rId3" cstate="print"/>
          <a:srcRect/>
          <a:stretch>
            <a:fillRect/>
          </a:stretch>
        </p:blipFill>
        <p:spPr bwMode="auto">
          <a:xfrm>
            <a:off x="4191000" y="2133600"/>
            <a:ext cx="1300163" cy="1371600"/>
          </a:xfrm>
          <a:prstGeom prst="rect">
            <a:avLst/>
          </a:prstGeom>
          <a:noFill/>
          <a:ln w="9525">
            <a:noFill/>
            <a:miter lim="800000"/>
            <a:headEnd/>
            <a:tailEnd/>
          </a:ln>
        </p:spPr>
      </p:pic>
      <p:sp>
        <p:nvSpPr>
          <p:cNvPr id="45061" name="Line 5"/>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5062" name="Line 6"/>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5063" name="Group 7"/>
          <p:cNvGrpSpPr>
            <a:grpSpLocks/>
          </p:cNvGrpSpPr>
          <p:nvPr/>
        </p:nvGrpSpPr>
        <p:grpSpPr bwMode="auto">
          <a:xfrm>
            <a:off x="6310313" y="2046288"/>
            <a:ext cx="2514600" cy="1447800"/>
            <a:chOff x="3792" y="1872"/>
            <a:chExt cx="1584" cy="912"/>
          </a:xfrm>
        </p:grpSpPr>
        <p:pic>
          <p:nvPicPr>
            <p:cNvPr id="45076" name="Picture 8" descr="map"/>
            <p:cNvPicPr>
              <a:picLocks noChangeAspect="1" noChangeArrowheads="1"/>
            </p:cNvPicPr>
            <p:nvPr/>
          </p:nvPicPr>
          <p:blipFill>
            <a:blip r:embed="rId4" cstate="print"/>
            <a:srcRect/>
            <a:stretch>
              <a:fillRect/>
            </a:stretch>
          </p:blipFill>
          <p:spPr bwMode="auto">
            <a:xfrm>
              <a:off x="3792" y="1872"/>
              <a:ext cx="1584" cy="912"/>
            </a:xfrm>
            <a:prstGeom prst="rect">
              <a:avLst/>
            </a:prstGeom>
            <a:noFill/>
            <a:ln w="9525">
              <a:noFill/>
              <a:miter lim="800000"/>
              <a:headEnd/>
              <a:tailEnd/>
            </a:ln>
          </p:spPr>
        </p:pic>
        <p:sp>
          <p:nvSpPr>
            <p:cNvPr id="45077"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5064" name="Group 10"/>
          <p:cNvGrpSpPr>
            <a:grpSpLocks/>
          </p:cNvGrpSpPr>
          <p:nvPr/>
        </p:nvGrpSpPr>
        <p:grpSpPr bwMode="auto">
          <a:xfrm>
            <a:off x="1519238" y="4733925"/>
            <a:ext cx="3482975" cy="1370013"/>
            <a:chOff x="3566" y="1440"/>
            <a:chExt cx="2194" cy="863"/>
          </a:xfrm>
        </p:grpSpPr>
        <p:sp>
          <p:nvSpPr>
            <p:cNvPr id="45074" name="Text Box 11"/>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a:solidFill>
                    <a:srgbClr val="0000FF"/>
                  </a:solidFill>
                </a:rPr>
                <a:t>Representative Fraction</a:t>
              </a:r>
              <a:endParaRPr lang="en-US"/>
            </a:p>
            <a:p>
              <a:pPr algn="ctr">
                <a:spcBef>
                  <a:spcPct val="50000"/>
                </a:spcBef>
              </a:pPr>
              <a:r>
                <a:rPr lang="en-US" u="sng"/>
                <a:t>Globe distance</a:t>
              </a:r>
              <a:br>
                <a:rPr lang="en-US" u="sng"/>
              </a:br>
              <a:r>
                <a:rPr lang="en-US"/>
                <a:t>Earth distance </a:t>
              </a:r>
            </a:p>
          </p:txBody>
        </p:sp>
        <p:sp>
          <p:nvSpPr>
            <p:cNvPr id="45075" name="Text Box 12"/>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a:t>=</a:t>
              </a:r>
            </a:p>
          </p:txBody>
        </p:sp>
      </p:grpSp>
      <p:sp>
        <p:nvSpPr>
          <p:cNvPr id="45065" name="Text Box 13"/>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a:solidFill>
                  <a:srgbClr val="FF3300"/>
                </a:solidFill>
              </a:rPr>
              <a:t>Map Scale:</a:t>
            </a:r>
            <a:endParaRPr lang="en-US"/>
          </a:p>
        </p:txBody>
      </p:sp>
      <p:sp>
        <p:nvSpPr>
          <p:cNvPr id="45066" name="AutoShape 14"/>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7" name="AutoShape 15"/>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8" name="Text Box 16"/>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a:solidFill>
                  <a:srgbClr val="FF3300"/>
                </a:solidFill>
              </a:rPr>
              <a:t>Map Projection:</a:t>
            </a:r>
            <a:endParaRPr lang="en-US"/>
          </a:p>
        </p:txBody>
      </p:sp>
      <p:sp>
        <p:nvSpPr>
          <p:cNvPr id="45069" name="Text Box 17"/>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a:solidFill>
                  <a:srgbClr val="0000FF"/>
                </a:solidFill>
              </a:rPr>
              <a:t>Scale Factor</a:t>
            </a:r>
            <a:endParaRPr lang="en-US"/>
          </a:p>
        </p:txBody>
      </p:sp>
      <p:sp>
        <p:nvSpPr>
          <p:cNvPr id="45070" name="Text Box 18"/>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u="sng"/>
              <a:t>Map distance</a:t>
            </a:r>
            <a:r>
              <a:rPr lang="en-US"/>
              <a:t/>
            </a:r>
            <a:br>
              <a:rPr lang="en-US"/>
            </a:br>
            <a:r>
              <a:rPr lang="en-US"/>
              <a:t>Globe distance </a:t>
            </a:r>
          </a:p>
        </p:txBody>
      </p:sp>
      <p:sp>
        <p:nvSpPr>
          <p:cNvPr id="45071" name="Text Box 19"/>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a:t>=</a:t>
            </a:r>
          </a:p>
        </p:txBody>
      </p:sp>
      <p:sp>
        <p:nvSpPr>
          <p:cNvPr id="45072" name="Text Box 20"/>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a:p>
          <a:p>
            <a:r>
              <a:rPr lang="en-US"/>
              <a:t>(e.g. 1:24,000)</a:t>
            </a:r>
          </a:p>
        </p:txBody>
      </p:sp>
      <p:sp>
        <p:nvSpPr>
          <p:cNvPr id="45073" name="Text Box 21"/>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a:p>
          <a:p>
            <a:r>
              <a:rPr lang="en-US"/>
              <a:t>(e.g. 0.9996)</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
        <p:nvSpPr>
          <p:cNvPr id="2" name="TextBox 1"/>
          <p:cNvSpPr txBox="1"/>
          <p:nvPr/>
        </p:nvSpPr>
        <p:spPr>
          <a:xfrm>
            <a:off x="1007597" y="6036965"/>
            <a:ext cx="3182281" cy="461665"/>
          </a:xfrm>
          <a:prstGeom prst="rect">
            <a:avLst/>
          </a:prstGeom>
          <a:noFill/>
        </p:spPr>
        <p:txBody>
          <a:bodyPr wrap="none" rtlCol="0">
            <a:spAutoFit/>
          </a:bodyPr>
          <a:lstStyle/>
          <a:p>
            <a:r>
              <a:rPr lang="en-US" dirty="0" smtClean="0"/>
              <a:t>Geographic Coordinates</a:t>
            </a:r>
            <a:endParaRPr lang="en-US" dirty="0"/>
          </a:p>
        </p:txBody>
      </p:sp>
      <p:sp>
        <p:nvSpPr>
          <p:cNvPr id="21" name="TextBox 20"/>
          <p:cNvSpPr txBox="1"/>
          <p:nvPr/>
        </p:nvSpPr>
        <p:spPr>
          <a:xfrm>
            <a:off x="5047319" y="5562600"/>
            <a:ext cx="2908168" cy="461665"/>
          </a:xfrm>
          <a:prstGeom prst="rect">
            <a:avLst/>
          </a:prstGeom>
          <a:noFill/>
        </p:spPr>
        <p:txBody>
          <a:bodyPr wrap="none" rtlCol="0">
            <a:spAutoFit/>
          </a:bodyPr>
          <a:lstStyle/>
          <a:p>
            <a:r>
              <a:rPr lang="en-US" dirty="0" smtClean="0"/>
              <a:t>Projected Coordinates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8769"/>
            <a:ext cx="7772400" cy="1143000"/>
          </a:xfrm>
        </p:spPr>
        <p:txBody>
          <a:bodyPr/>
          <a:lstStyle/>
          <a:p>
            <a:r>
              <a:rPr lang="en-US" sz="3600" dirty="0" smtClean="0"/>
              <a:t>ArcGIS Help for Map Projections</a:t>
            </a:r>
            <a:endParaRPr lang="en-US" sz="3600" dirty="0"/>
          </a:p>
        </p:txBody>
      </p:sp>
      <p:sp>
        <p:nvSpPr>
          <p:cNvPr id="4" name="Rectangle 3"/>
          <p:cNvSpPr/>
          <p:nvPr/>
        </p:nvSpPr>
        <p:spPr>
          <a:xfrm>
            <a:off x="685800" y="1253992"/>
            <a:ext cx="8003185" cy="307777"/>
          </a:xfrm>
          <a:prstGeom prst="rect">
            <a:avLst/>
          </a:prstGeom>
        </p:spPr>
        <p:txBody>
          <a:bodyPr wrap="square">
            <a:spAutoFit/>
          </a:bodyPr>
          <a:lstStyle/>
          <a:p>
            <a:r>
              <a:rPr lang="en-US" sz="1400" dirty="0">
                <a:hlinkClick r:id="rId2"/>
              </a:rPr>
              <a:t>http://</a:t>
            </a:r>
            <a:r>
              <a:rPr lang="en-US" sz="1400" dirty="0" smtClean="0">
                <a:hlinkClick r:id="rId2"/>
              </a:rPr>
              <a:t>desktop.arcgis.com/en/desktop/latest/guide-books/map-projections/what-are-map-projections.htm</a:t>
            </a:r>
            <a:r>
              <a:rPr lang="en-US" sz="1400" dirty="0" smtClean="0"/>
              <a:t>  </a:t>
            </a:r>
            <a:endParaRPr lang="en-US" sz="1400" dirty="0"/>
          </a:p>
        </p:txBody>
      </p:sp>
      <p:pic>
        <p:nvPicPr>
          <p:cNvPr id="5" name="Picture 4"/>
          <p:cNvPicPr>
            <a:picLocks noChangeAspect="1"/>
          </p:cNvPicPr>
          <p:nvPr/>
        </p:nvPicPr>
        <p:blipFill>
          <a:blip r:embed="rId3"/>
          <a:stretch>
            <a:fillRect/>
          </a:stretch>
        </p:blipFill>
        <p:spPr>
          <a:xfrm>
            <a:off x="2026830" y="1606925"/>
            <a:ext cx="5090340" cy="5153378"/>
          </a:xfrm>
          <a:prstGeom prst="rect">
            <a:avLst/>
          </a:prstGeom>
        </p:spPr>
      </p:pic>
    </p:spTree>
    <p:extLst>
      <p:ext uri="{BB962C8B-B14F-4D97-AF65-F5344CB8AC3E}">
        <p14:creationId xmlns:p14="http://schemas.microsoft.com/office/powerpoint/2010/main" val="39984322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Summary (1)</a:t>
            </a:r>
          </a:p>
        </p:txBody>
      </p:sp>
      <p:sp>
        <p:nvSpPr>
          <p:cNvPr id="47107" name="Content Placeholder 2"/>
          <p:cNvSpPr>
            <a:spLocks noGrp="1"/>
          </p:cNvSpPr>
          <p:nvPr>
            <p:ph idx="1"/>
          </p:nvPr>
        </p:nvSpPr>
        <p:spPr/>
        <p:txBody>
          <a:bodyPr/>
          <a:lstStyle/>
          <a:p>
            <a:r>
              <a:rPr lang="en-US" smtClean="0"/>
              <a:t>GIS in Water Resources is about </a:t>
            </a:r>
            <a:r>
              <a:rPr lang="en-US" smtClean="0">
                <a:solidFill>
                  <a:srgbClr val="FF0000"/>
                </a:solidFill>
              </a:rPr>
              <a:t>empowerment through use of information technology </a:t>
            </a:r>
            <a:r>
              <a:rPr lang="en-US" smtClean="0"/>
              <a:t>– helping you to understand the world around you and to investigate problems of interest to you</a:t>
            </a:r>
          </a:p>
          <a:p>
            <a:r>
              <a:rPr lang="en-US" smtClean="0"/>
              <a:t>This is an “</a:t>
            </a:r>
            <a:r>
              <a:rPr lang="en-US" smtClean="0">
                <a:solidFill>
                  <a:srgbClr val="FF0000"/>
                </a:solidFill>
              </a:rPr>
              <a:t>open class</a:t>
            </a:r>
            <a:r>
              <a:rPr lang="en-US" smtClean="0"/>
              <a:t>” in every sense where we learn from one another as well as from the instructors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Summary (2)</a:t>
            </a:r>
          </a:p>
        </p:txBody>
      </p:sp>
      <p:sp>
        <p:nvSpPr>
          <p:cNvPr id="48131" name="Content Placeholder 2"/>
          <p:cNvSpPr>
            <a:spLocks noGrp="1"/>
          </p:cNvSpPr>
          <p:nvPr>
            <p:ph idx="1"/>
          </p:nvPr>
        </p:nvSpPr>
        <p:spPr/>
        <p:txBody>
          <a:bodyPr/>
          <a:lstStyle/>
          <a:p>
            <a:r>
              <a:rPr lang="en-US" smtClean="0">
                <a:solidFill>
                  <a:srgbClr val="FF0000"/>
                </a:solidFill>
              </a:rPr>
              <a:t>GIS</a:t>
            </a:r>
            <a:r>
              <a:rPr lang="en-US" smtClean="0"/>
              <a:t> offers a structured information model for working with geospatial data that describe the “</a:t>
            </a:r>
            <a:r>
              <a:rPr lang="en-US" smtClean="0">
                <a:solidFill>
                  <a:srgbClr val="FF0000"/>
                </a:solidFill>
              </a:rPr>
              <a:t>water environment</a:t>
            </a:r>
            <a:r>
              <a:rPr lang="en-US" smtClean="0"/>
              <a:t>” (watersheds, streams, lakes, land use, ….)</a:t>
            </a:r>
          </a:p>
          <a:p>
            <a:r>
              <a:rPr lang="en-US" smtClean="0">
                <a:solidFill>
                  <a:srgbClr val="FF0000"/>
                </a:solidFill>
              </a:rPr>
              <a:t>Water resources </a:t>
            </a:r>
            <a:r>
              <a:rPr lang="en-US" smtClean="0"/>
              <a:t>also needs observations and modeling to describe “</a:t>
            </a:r>
            <a:r>
              <a:rPr lang="en-US" smtClean="0">
                <a:solidFill>
                  <a:srgbClr val="FF0000"/>
                </a:solidFill>
              </a:rPr>
              <a:t>the water</a:t>
            </a:r>
            <a:r>
              <a:rPr lang="en-US" smtClean="0"/>
              <a:t>” (discharge, water quality, water level, precipitation)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2"/>
                </a:solidFill>
              </a:rPr>
              <a:t>Learning Objectives</a:t>
            </a:r>
          </a:p>
        </p:txBody>
      </p:sp>
      <p:sp>
        <p:nvSpPr>
          <p:cNvPr id="3" name="Content Placeholder 2"/>
          <p:cNvSpPr>
            <a:spLocks noGrp="1"/>
          </p:cNvSpPr>
          <p:nvPr>
            <p:ph sz="half" idx="1"/>
          </p:nvPr>
        </p:nvSpPr>
        <p:spPr/>
        <p:txBody>
          <a:bodyPr/>
          <a:lstStyle/>
          <a:p>
            <a:r>
              <a:rPr lang="en-US" dirty="0" smtClean="0"/>
              <a:t>Prepare maps using GIS</a:t>
            </a:r>
          </a:p>
          <a:p>
            <a:r>
              <a:rPr lang="en-US" dirty="0" smtClean="0"/>
              <a:t>Use web mapping</a:t>
            </a:r>
          </a:p>
          <a:p>
            <a:r>
              <a:rPr lang="en-US" dirty="0" smtClean="0"/>
              <a:t>Interpolate measured data to form raster surfaces</a:t>
            </a:r>
          </a:p>
          <a:p>
            <a:r>
              <a:rPr lang="en-US" dirty="0" smtClean="0"/>
              <a:t>Perform hydrologic calculations using GIS layers</a:t>
            </a:r>
            <a:endParaRPr lang="en-US" dirty="0"/>
          </a:p>
        </p:txBody>
      </p:sp>
      <p:sp>
        <p:nvSpPr>
          <p:cNvPr id="4" name="Content Placeholder 3"/>
          <p:cNvSpPr>
            <a:spLocks noGrp="1"/>
          </p:cNvSpPr>
          <p:nvPr>
            <p:ph sz="half" idx="2"/>
          </p:nvPr>
        </p:nvSpPr>
        <p:spPr/>
        <p:txBody>
          <a:bodyPr/>
          <a:lstStyle/>
          <a:p>
            <a:r>
              <a:rPr lang="en-US" dirty="0" smtClean="0"/>
              <a:t>Build a geometric  network for streams and rivers</a:t>
            </a:r>
          </a:p>
          <a:p>
            <a:r>
              <a:rPr lang="en-US" dirty="0" smtClean="0"/>
              <a:t>Analyze a digital elevation model to derive watersheds and stream networks</a:t>
            </a:r>
          </a:p>
          <a:p>
            <a:r>
              <a:rPr lang="en-US" dirty="0" smtClean="0"/>
              <a:t>Prepare a HEC-HMS hydrologic simulation model</a:t>
            </a:r>
            <a:endParaRPr lang="en-US" dirty="0"/>
          </a:p>
        </p:txBody>
      </p:sp>
    </p:spTree>
    <p:extLst>
      <p:ext uri="{BB962C8B-B14F-4D97-AF65-F5344CB8AC3E}">
        <p14:creationId xmlns:p14="http://schemas.microsoft.com/office/powerpoint/2010/main" val="16454650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Summary (3)</a:t>
            </a:r>
          </a:p>
        </p:txBody>
      </p:sp>
      <p:sp>
        <p:nvSpPr>
          <p:cNvPr id="49155" name="Content Placeholder 2"/>
          <p:cNvSpPr>
            <a:spLocks noGrp="1"/>
          </p:cNvSpPr>
          <p:nvPr>
            <p:ph idx="1"/>
          </p:nvPr>
        </p:nvSpPr>
        <p:spPr/>
        <p:txBody>
          <a:bodyPr/>
          <a:lstStyle/>
          <a:p>
            <a:r>
              <a:rPr lang="en-US" dirty="0" smtClean="0"/>
              <a:t>Geography “</a:t>
            </a:r>
            <a:r>
              <a:rPr lang="en-US" dirty="0" smtClean="0">
                <a:solidFill>
                  <a:srgbClr val="FF0000"/>
                </a:solidFill>
              </a:rPr>
              <a:t>brings things together</a:t>
            </a:r>
            <a:r>
              <a:rPr lang="en-US" dirty="0" smtClean="0"/>
              <a:t>” through </a:t>
            </a:r>
            <a:r>
              <a:rPr lang="en-US" dirty="0" err="1" smtClean="0"/>
              <a:t>georeferencing</a:t>
            </a:r>
            <a:r>
              <a:rPr lang="en-US" dirty="0" smtClean="0"/>
              <a:t> on the earth’s surface</a:t>
            </a:r>
          </a:p>
          <a:p>
            <a:r>
              <a:rPr lang="en-US" dirty="0" smtClean="0"/>
              <a:t>Understanding </a:t>
            </a:r>
            <a:r>
              <a:rPr lang="en-US" dirty="0" err="1" smtClean="0">
                <a:solidFill>
                  <a:srgbClr val="FF0000"/>
                </a:solidFill>
              </a:rPr>
              <a:t>geolocation</a:t>
            </a:r>
            <a:r>
              <a:rPr lang="en-US" dirty="0" smtClean="0">
                <a:solidFill>
                  <a:srgbClr val="FF0000"/>
                </a:solidFill>
              </a:rPr>
              <a:t> on the earth </a:t>
            </a:r>
            <a:r>
              <a:rPr lang="en-US" dirty="0" smtClean="0"/>
              <a:t>and working with geospatial coordinate systems is fundamental to this field</a:t>
            </a:r>
          </a:p>
          <a:p>
            <a:r>
              <a:rPr lang="en-US" dirty="0" smtClean="0"/>
              <a:t>GIS has traditionally been used on the </a:t>
            </a:r>
            <a:r>
              <a:rPr lang="en-US" dirty="0" smtClean="0">
                <a:solidFill>
                  <a:srgbClr val="FF0000"/>
                </a:solidFill>
              </a:rPr>
              <a:t>desktop</a:t>
            </a:r>
            <a:r>
              <a:rPr lang="en-US" dirty="0" smtClean="0"/>
              <a:t> but increasingly there is a transition to information sharing on the </a:t>
            </a:r>
            <a:r>
              <a:rPr lang="en-US" dirty="0" smtClean="0">
                <a:solidFill>
                  <a:srgbClr val="FF0000"/>
                </a:solidFill>
              </a:rPr>
              <a:t>web</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dirty="0" smtClean="0">
                <a:solidFill>
                  <a:schemeClr val="accent2"/>
                </a:solidFill>
              </a:rPr>
              <a:t>GIS in Water Resources: Lecture 1</a:t>
            </a:r>
            <a:endParaRPr lang="en-US" dirty="0" smtClean="0"/>
          </a:p>
        </p:txBody>
      </p:sp>
      <p:sp>
        <p:nvSpPr>
          <p:cNvPr id="5123" name="Rectangle 3"/>
          <p:cNvSpPr>
            <a:spLocks noGrp="1" noChangeArrowheads="1"/>
          </p:cNvSpPr>
          <p:nvPr>
            <p:ph type="body" idx="1"/>
          </p:nvPr>
        </p:nvSpPr>
        <p:spPr>
          <a:xfrm>
            <a:off x="685800" y="1981200"/>
            <a:ext cx="7772400" cy="2590800"/>
          </a:xfrm>
        </p:spPr>
        <p:txBody>
          <a:bodyPr/>
          <a:lstStyle/>
          <a:p>
            <a:r>
              <a:rPr lang="en-US" i="1" dirty="0" smtClean="0">
                <a:solidFill>
                  <a:srgbClr val="FF3300"/>
                </a:solidFill>
              </a:rPr>
              <a:t>In-class and distance learning</a:t>
            </a:r>
            <a:endParaRPr lang="en-US" dirty="0" smtClean="0"/>
          </a:p>
          <a:p>
            <a:r>
              <a:rPr lang="en-US" dirty="0" smtClean="0"/>
              <a:t>Geospatial database of hydrologic features </a:t>
            </a:r>
          </a:p>
          <a:p>
            <a:r>
              <a:rPr lang="en-US" dirty="0" smtClean="0"/>
              <a:t>GIS and HIS</a:t>
            </a:r>
          </a:p>
          <a:p>
            <a:r>
              <a:rPr lang="en-US" dirty="0" smtClean="0"/>
              <a:t>Curved earth and a flat map</a:t>
            </a:r>
          </a:p>
        </p:txBody>
      </p:sp>
      <p:sp>
        <p:nvSpPr>
          <p:cNvPr id="2" name="TextBox 1"/>
          <p:cNvSpPr txBox="1"/>
          <p:nvPr/>
        </p:nvSpPr>
        <p:spPr>
          <a:xfrm>
            <a:off x="930303" y="5057030"/>
            <a:ext cx="7691529" cy="677108"/>
          </a:xfrm>
          <a:prstGeom prst="rect">
            <a:avLst/>
          </a:prstGeom>
          <a:noFill/>
        </p:spPr>
        <p:txBody>
          <a:bodyPr wrap="none" rtlCol="0">
            <a:spAutoFit/>
          </a:bodyPr>
          <a:lstStyle/>
          <a:p>
            <a:r>
              <a:rPr lang="en-US" dirty="0" smtClean="0"/>
              <a:t>Reading Assignment: Introduction to </a:t>
            </a:r>
            <a:r>
              <a:rPr lang="en-US" dirty="0"/>
              <a:t>Map Projections</a:t>
            </a:r>
            <a:br>
              <a:rPr lang="en-US" dirty="0"/>
            </a:br>
            <a:r>
              <a:rPr lang="en-US" sz="1400" dirty="0">
                <a:hlinkClick r:id="rId3"/>
              </a:rPr>
              <a:t>http://</a:t>
            </a:r>
            <a:r>
              <a:rPr lang="en-US" sz="1400" dirty="0" smtClean="0">
                <a:hlinkClick r:id="rId3"/>
              </a:rPr>
              <a:t>desktop.arcgis.com/en/desktop/latest/guide-books/map-projections/what-are-map-projections.htm</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smtClean="0">
                <a:solidFill>
                  <a:schemeClr val="accent2"/>
                </a:solidFill>
              </a:rPr>
              <a:t>University Without Walls</a:t>
            </a:r>
          </a:p>
        </p:txBody>
      </p:sp>
      <p:grpSp>
        <p:nvGrpSpPr>
          <p:cNvPr id="8195" name="Group 3"/>
          <p:cNvGrpSpPr>
            <a:grpSpLocks/>
          </p:cNvGrpSpPr>
          <p:nvPr/>
        </p:nvGrpSpPr>
        <p:grpSpPr bwMode="auto">
          <a:xfrm>
            <a:off x="838200" y="16002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Learning Styles</a:t>
            </a:r>
          </a:p>
        </p:txBody>
      </p:sp>
      <p:sp>
        <p:nvSpPr>
          <p:cNvPr id="9219" name="Rectangle 3"/>
          <p:cNvSpPr>
            <a:spLocks noGrp="1" noChangeArrowheads="1"/>
          </p:cNvSpPr>
          <p:nvPr>
            <p:ph type="body" sz="half" idx="1"/>
          </p:nvPr>
        </p:nvSpPr>
        <p:spPr/>
        <p:txBody>
          <a:bodyPr/>
          <a:lstStyle/>
          <a:p>
            <a:r>
              <a:rPr lang="en-US" smtClean="0"/>
              <a:t>Instructor-Centered Presentation</a:t>
            </a:r>
          </a:p>
        </p:txBody>
      </p:sp>
      <p:sp>
        <p:nvSpPr>
          <p:cNvPr id="9220" name="Rectangle 4"/>
          <p:cNvSpPr>
            <a:spLocks noGrp="1" noChangeArrowheads="1"/>
          </p:cNvSpPr>
          <p:nvPr>
            <p:ph type="body" sz="half" idx="2"/>
          </p:nvPr>
        </p:nvSpPr>
        <p:spPr/>
        <p:txBody>
          <a:bodyPr/>
          <a:lstStyle/>
          <a:p>
            <a:r>
              <a:rPr lang="en-US" smtClean="0"/>
              <a:t>Community-Centered Presentation</a:t>
            </a:r>
          </a:p>
        </p:txBody>
      </p:sp>
      <p:sp>
        <p:nvSpPr>
          <p:cNvPr id="9221" name="Line 5"/>
          <p:cNvSpPr>
            <a:spLocks noChangeShapeType="1"/>
          </p:cNvSpPr>
          <p:nvPr/>
        </p:nvSpPr>
        <p:spPr bwMode="auto">
          <a:xfrm flipH="1">
            <a:off x="1143000" y="3768725"/>
            <a:ext cx="762000" cy="304800"/>
          </a:xfrm>
          <a:prstGeom prst="line">
            <a:avLst/>
          </a:prstGeom>
          <a:noFill/>
          <a:ln w="38100">
            <a:solidFill>
              <a:srgbClr val="00FF00"/>
            </a:solidFill>
            <a:round/>
            <a:headEnd/>
            <a:tailEnd/>
          </a:ln>
        </p:spPr>
        <p:txBody>
          <a:bodyPr/>
          <a:lstStyle/>
          <a:p>
            <a:endParaRPr lang="en-US"/>
          </a:p>
        </p:txBody>
      </p:sp>
      <p:sp>
        <p:nvSpPr>
          <p:cNvPr id="9222" name="Line 6"/>
          <p:cNvSpPr>
            <a:spLocks noChangeShapeType="1"/>
          </p:cNvSpPr>
          <p:nvPr/>
        </p:nvSpPr>
        <p:spPr bwMode="auto">
          <a:xfrm flipH="1">
            <a:off x="1524000" y="3616325"/>
            <a:ext cx="609600" cy="990600"/>
          </a:xfrm>
          <a:prstGeom prst="line">
            <a:avLst/>
          </a:prstGeom>
          <a:noFill/>
          <a:ln w="38100">
            <a:solidFill>
              <a:srgbClr val="00FF00"/>
            </a:solidFill>
            <a:round/>
            <a:headEnd/>
            <a:tailEnd/>
          </a:ln>
        </p:spPr>
        <p:txBody>
          <a:bodyPr/>
          <a:lstStyle/>
          <a:p>
            <a:endParaRPr lang="en-US"/>
          </a:p>
        </p:txBody>
      </p:sp>
      <p:sp>
        <p:nvSpPr>
          <p:cNvPr id="9223" name="Line 7"/>
          <p:cNvSpPr>
            <a:spLocks noChangeShapeType="1"/>
          </p:cNvSpPr>
          <p:nvPr/>
        </p:nvSpPr>
        <p:spPr bwMode="auto">
          <a:xfrm flipH="1">
            <a:off x="1981200" y="3692525"/>
            <a:ext cx="152400" cy="1828800"/>
          </a:xfrm>
          <a:prstGeom prst="line">
            <a:avLst/>
          </a:prstGeom>
          <a:noFill/>
          <a:ln w="38100">
            <a:solidFill>
              <a:srgbClr val="00FF00"/>
            </a:solidFill>
            <a:round/>
            <a:headEnd/>
            <a:tailEnd/>
          </a:ln>
        </p:spPr>
        <p:txBody>
          <a:bodyPr/>
          <a:lstStyle/>
          <a:p>
            <a:endParaRPr lang="en-US"/>
          </a:p>
        </p:txBody>
      </p:sp>
      <p:sp>
        <p:nvSpPr>
          <p:cNvPr id="9224" name="Line 8"/>
          <p:cNvSpPr>
            <a:spLocks noChangeShapeType="1"/>
          </p:cNvSpPr>
          <p:nvPr/>
        </p:nvSpPr>
        <p:spPr bwMode="auto">
          <a:xfrm>
            <a:off x="2286000" y="3692525"/>
            <a:ext cx="304800" cy="990600"/>
          </a:xfrm>
          <a:prstGeom prst="line">
            <a:avLst/>
          </a:prstGeom>
          <a:noFill/>
          <a:ln w="38100">
            <a:solidFill>
              <a:srgbClr val="00FF00"/>
            </a:solidFill>
            <a:round/>
            <a:headEnd/>
            <a:tailEnd/>
          </a:ln>
        </p:spPr>
        <p:txBody>
          <a:bodyPr/>
          <a:lstStyle/>
          <a:p>
            <a:endParaRPr lang="en-US"/>
          </a:p>
        </p:txBody>
      </p:sp>
      <p:sp>
        <p:nvSpPr>
          <p:cNvPr id="9225" name="Line 9"/>
          <p:cNvSpPr>
            <a:spLocks noChangeShapeType="1"/>
          </p:cNvSpPr>
          <p:nvPr/>
        </p:nvSpPr>
        <p:spPr bwMode="auto">
          <a:xfrm>
            <a:off x="2362200" y="3616325"/>
            <a:ext cx="1447800" cy="1828800"/>
          </a:xfrm>
          <a:prstGeom prst="line">
            <a:avLst/>
          </a:prstGeom>
          <a:noFill/>
          <a:ln w="38100">
            <a:solidFill>
              <a:srgbClr val="00FF00"/>
            </a:solidFill>
            <a:round/>
            <a:headEnd/>
            <a:tailEnd/>
          </a:ln>
        </p:spPr>
        <p:txBody>
          <a:bodyPr/>
          <a:lstStyle/>
          <a:p>
            <a:endParaRPr lang="en-US"/>
          </a:p>
        </p:txBody>
      </p:sp>
      <p:sp>
        <p:nvSpPr>
          <p:cNvPr id="9226" name="Line 10"/>
          <p:cNvSpPr>
            <a:spLocks noChangeShapeType="1"/>
          </p:cNvSpPr>
          <p:nvPr/>
        </p:nvSpPr>
        <p:spPr bwMode="auto">
          <a:xfrm>
            <a:off x="2286000" y="3540125"/>
            <a:ext cx="1295400" cy="609600"/>
          </a:xfrm>
          <a:prstGeom prst="line">
            <a:avLst/>
          </a:prstGeom>
          <a:noFill/>
          <a:ln w="38100">
            <a:solidFill>
              <a:srgbClr val="00FF00"/>
            </a:solidFill>
            <a:round/>
            <a:headEnd/>
            <a:tailEnd/>
          </a:ln>
        </p:spPr>
        <p:txBody>
          <a:bodyPr/>
          <a:lstStyle/>
          <a:p>
            <a:endParaRPr lang="en-US"/>
          </a:p>
        </p:txBody>
      </p:sp>
      <p:sp>
        <p:nvSpPr>
          <p:cNvPr id="9227" name="Oval 11"/>
          <p:cNvSpPr>
            <a:spLocks noChangeArrowheads="1"/>
          </p:cNvSpPr>
          <p:nvPr/>
        </p:nvSpPr>
        <p:spPr bwMode="auto">
          <a:xfrm>
            <a:off x="1752600" y="3311525"/>
            <a:ext cx="762000" cy="76200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28" name="Rectangle 12"/>
          <p:cNvSpPr>
            <a:spLocks noChangeArrowheads="1"/>
          </p:cNvSpPr>
          <p:nvPr/>
        </p:nvSpPr>
        <p:spPr bwMode="auto">
          <a:xfrm>
            <a:off x="1295400" y="4454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29" name="Rectangle 13"/>
          <p:cNvSpPr>
            <a:spLocks noChangeArrowheads="1"/>
          </p:cNvSpPr>
          <p:nvPr/>
        </p:nvSpPr>
        <p:spPr bwMode="auto">
          <a:xfrm>
            <a:off x="7620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0" name="Rectangle 14"/>
          <p:cNvSpPr>
            <a:spLocks noChangeArrowheads="1"/>
          </p:cNvSpPr>
          <p:nvPr/>
        </p:nvSpPr>
        <p:spPr bwMode="auto">
          <a:xfrm>
            <a:off x="1752600" y="5292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1" name="Rectangle 15"/>
          <p:cNvSpPr>
            <a:spLocks noChangeArrowheads="1"/>
          </p:cNvSpPr>
          <p:nvPr/>
        </p:nvSpPr>
        <p:spPr bwMode="auto">
          <a:xfrm>
            <a:off x="2362200" y="4530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2" name="Rectangle 16"/>
          <p:cNvSpPr>
            <a:spLocks noChangeArrowheads="1"/>
          </p:cNvSpPr>
          <p:nvPr/>
        </p:nvSpPr>
        <p:spPr bwMode="auto">
          <a:xfrm>
            <a:off x="3581400" y="5216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3" name="Rectangle 17"/>
          <p:cNvSpPr>
            <a:spLocks noChangeArrowheads="1"/>
          </p:cNvSpPr>
          <p:nvPr/>
        </p:nvSpPr>
        <p:spPr bwMode="auto">
          <a:xfrm>
            <a:off x="33528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Text Box 18"/>
          <p:cNvSpPr txBox="1">
            <a:spLocks noChangeArrowheads="1"/>
          </p:cNvSpPr>
          <p:nvPr/>
        </p:nvSpPr>
        <p:spPr bwMode="auto">
          <a:xfrm>
            <a:off x="609600" y="5445125"/>
            <a:ext cx="1114425" cy="457200"/>
          </a:xfrm>
          <a:prstGeom prst="rect">
            <a:avLst/>
          </a:prstGeom>
          <a:noFill/>
          <a:ln w="9525">
            <a:noFill/>
            <a:miter lim="800000"/>
            <a:headEnd/>
            <a:tailEnd/>
          </a:ln>
        </p:spPr>
        <p:txBody>
          <a:bodyPr wrap="none">
            <a:spAutoFit/>
          </a:bodyPr>
          <a:lstStyle/>
          <a:p>
            <a:r>
              <a:rPr lang="en-US">
                <a:solidFill>
                  <a:schemeClr val="tx2"/>
                </a:solidFill>
              </a:rPr>
              <a:t>Student</a:t>
            </a:r>
          </a:p>
        </p:txBody>
      </p:sp>
      <p:sp>
        <p:nvSpPr>
          <p:cNvPr id="9235" name="Text Box 19"/>
          <p:cNvSpPr txBox="1">
            <a:spLocks noChangeArrowheads="1"/>
          </p:cNvSpPr>
          <p:nvPr/>
        </p:nvSpPr>
        <p:spPr bwMode="auto">
          <a:xfrm>
            <a:off x="533400" y="3124200"/>
            <a:ext cx="1444625" cy="457200"/>
          </a:xfrm>
          <a:prstGeom prst="rect">
            <a:avLst/>
          </a:prstGeom>
          <a:noFill/>
          <a:ln w="9525">
            <a:noFill/>
            <a:miter lim="800000"/>
            <a:headEnd/>
            <a:tailEnd/>
          </a:ln>
        </p:spPr>
        <p:txBody>
          <a:bodyPr wrap="none">
            <a:spAutoFit/>
          </a:bodyPr>
          <a:lstStyle/>
          <a:p>
            <a:r>
              <a:rPr lang="en-US">
                <a:solidFill>
                  <a:srgbClr val="FF3300"/>
                </a:solidFill>
              </a:rPr>
              <a:t>Instructor </a:t>
            </a:r>
          </a:p>
        </p:txBody>
      </p:sp>
      <p:grpSp>
        <p:nvGrpSpPr>
          <p:cNvPr id="9236" name="Group 20"/>
          <p:cNvGrpSpPr>
            <a:grpSpLocks/>
          </p:cNvGrpSpPr>
          <p:nvPr/>
        </p:nvGrpSpPr>
        <p:grpSpPr bwMode="auto">
          <a:xfrm>
            <a:off x="5105400" y="3276600"/>
            <a:ext cx="3200400" cy="2743200"/>
            <a:chOff x="3216" y="2064"/>
            <a:chExt cx="2016" cy="1728"/>
          </a:xfrm>
        </p:grpSpPr>
        <p:sp>
          <p:nvSpPr>
            <p:cNvPr id="9238" name="Line 21"/>
            <p:cNvSpPr>
              <a:spLocks noChangeShapeType="1"/>
            </p:cNvSpPr>
            <p:nvPr/>
          </p:nvSpPr>
          <p:spPr bwMode="auto">
            <a:xfrm>
              <a:off x="3792" y="2208"/>
              <a:ext cx="960" cy="240"/>
            </a:xfrm>
            <a:prstGeom prst="line">
              <a:avLst/>
            </a:prstGeom>
            <a:noFill/>
            <a:ln w="38100">
              <a:solidFill>
                <a:srgbClr val="00FF00"/>
              </a:solidFill>
              <a:round/>
              <a:headEnd/>
              <a:tailEnd/>
            </a:ln>
          </p:spPr>
          <p:txBody>
            <a:bodyPr/>
            <a:lstStyle/>
            <a:p>
              <a:endParaRPr lang="en-US"/>
            </a:p>
          </p:txBody>
        </p:sp>
        <p:sp>
          <p:nvSpPr>
            <p:cNvPr id="9239" name="Line 22"/>
            <p:cNvSpPr>
              <a:spLocks noChangeShapeType="1"/>
            </p:cNvSpPr>
            <p:nvPr/>
          </p:nvSpPr>
          <p:spPr bwMode="auto">
            <a:xfrm>
              <a:off x="4752" y="2496"/>
              <a:ext cx="336" cy="720"/>
            </a:xfrm>
            <a:prstGeom prst="line">
              <a:avLst/>
            </a:prstGeom>
            <a:noFill/>
            <a:ln w="38100">
              <a:solidFill>
                <a:srgbClr val="00FF00"/>
              </a:solidFill>
              <a:round/>
              <a:headEnd/>
              <a:tailEnd/>
            </a:ln>
          </p:spPr>
          <p:txBody>
            <a:bodyPr/>
            <a:lstStyle/>
            <a:p>
              <a:endParaRPr lang="en-US"/>
            </a:p>
          </p:txBody>
        </p:sp>
        <p:sp>
          <p:nvSpPr>
            <p:cNvPr id="9240" name="Line 23"/>
            <p:cNvSpPr>
              <a:spLocks noChangeShapeType="1"/>
            </p:cNvSpPr>
            <p:nvPr/>
          </p:nvSpPr>
          <p:spPr bwMode="auto">
            <a:xfrm flipH="1">
              <a:off x="4368" y="3216"/>
              <a:ext cx="720" cy="432"/>
            </a:xfrm>
            <a:prstGeom prst="line">
              <a:avLst/>
            </a:prstGeom>
            <a:noFill/>
            <a:ln w="38100">
              <a:solidFill>
                <a:srgbClr val="00FF00"/>
              </a:solidFill>
              <a:round/>
              <a:headEnd/>
              <a:tailEnd/>
            </a:ln>
          </p:spPr>
          <p:txBody>
            <a:bodyPr/>
            <a:lstStyle/>
            <a:p>
              <a:endParaRPr lang="en-US"/>
            </a:p>
          </p:txBody>
        </p:sp>
        <p:sp>
          <p:nvSpPr>
            <p:cNvPr id="9241" name="Line 24"/>
            <p:cNvSpPr>
              <a:spLocks noChangeShapeType="1"/>
            </p:cNvSpPr>
            <p:nvPr/>
          </p:nvSpPr>
          <p:spPr bwMode="auto">
            <a:xfrm flipH="1" flipV="1">
              <a:off x="3744" y="3600"/>
              <a:ext cx="672" cy="48"/>
            </a:xfrm>
            <a:prstGeom prst="line">
              <a:avLst/>
            </a:prstGeom>
            <a:noFill/>
            <a:ln w="38100">
              <a:solidFill>
                <a:srgbClr val="00FF00"/>
              </a:solidFill>
              <a:round/>
              <a:headEnd/>
              <a:tailEnd/>
            </a:ln>
          </p:spPr>
          <p:txBody>
            <a:bodyPr/>
            <a:lstStyle/>
            <a:p>
              <a:endParaRPr lang="en-US"/>
            </a:p>
          </p:txBody>
        </p:sp>
        <p:sp>
          <p:nvSpPr>
            <p:cNvPr id="9242" name="Line 25"/>
            <p:cNvSpPr>
              <a:spLocks noChangeShapeType="1"/>
            </p:cNvSpPr>
            <p:nvPr/>
          </p:nvSpPr>
          <p:spPr bwMode="auto">
            <a:xfrm flipH="1" flipV="1">
              <a:off x="3360" y="2976"/>
              <a:ext cx="384" cy="672"/>
            </a:xfrm>
            <a:prstGeom prst="line">
              <a:avLst/>
            </a:prstGeom>
            <a:noFill/>
            <a:ln w="38100">
              <a:solidFill>
                <a:srgbClr val="00FF00"/>
              </a:solidFill>
              <a:round/>
              <a:headEnd/>
              <a:tailEnd/>
            </a:ln>
          </p:spPr>
          <p:txBody>
            <a:bodyPr/>
            <a:lstStyle/>
            <a:p>
              <a:endParaRPr lang="en-US"/>
            </a:p>
          </p:txBody>
        </p:sp>
        <p:sp>
          <p:nvSpPr>
            <p:cNvPr id="9243" name="Line 26"/>
            <p:cNvSpPr>
              <a:spLocks noChangeShapeType="1"/>
            </p:cNvSpPr>
            <p:nvPr/>
          </p:nvSpPr>
          <p:spPr bwMode="auto">
            <a:xfrm flipV="1">
              <a:off x="3360" y="2208"/>
              <a:ext cx="432" cy="768"/>
            </a:xfrm>
            <a:prstGeom prst="line">
              <a:avLst/>
            </a:prstGeom>
            <a:noFill/>
            <a:ln w="38100">
              <a:solidFill>
                <a:srgbClr val="00FF00"/>
              </a:solidFill>
              <a:round/>
              <a:headEnd/>
              <a:tailEnd/>
            </a:ln>
          </p:spPr>
          <p:txBody>
            <a:bodyPr/>
            <a:lstStyle/>
            <a:p>
              <a:endParaRPr lang="en-US"/>
            </a:p>
          </p:txBody>
        </p:sp>
        <p:sp>
          <p:nvSpPr>
            <p:cNvPr id="9244" name="Line 27"/>
            <p:cNvSpPr>
              <a:spLocks noChangeShapeType="1"/>
            </p:cNvSpPr>
            <p:nvPr/>
          </p:nvSpPr>
          <p:spPr bwMode="auto">
            <a:xfrm>
              <a:off x="3792" y="2208"/>
              <a:ext cx="384" cy="672"/>
            </a:xfrm>
            <a:prstGeom prst="line">
              <a:avLst/>
            </a:prstGeom>
            <a:noFill/>
            <a:ln w="38100">
              <a:solidFill>
                <a:srgbClr val="00FF00"/>
              </a:solidFill>
              <a:round/>
              <a:headEnd/>
              <a:tailEnd/>
            </a:ln>
          </p:spPr>
          <p:txBody>
            <a:bodyPr/>
            <a:lstStyle/>
            <a:p>
              <a:endParaRPr lang="en-US"/>
            </a:p>
          </p:txBody>
        </p:sp>
        <p:sp>
          <p:nvSpPr>
            <p:cNvPr id="9245" name="Line 28"/>
            <p:cNvSpPr>
              <a:spLocks noChangeShapeType="1"/>
            </p:cNvSpPr>
            <p:nvPr/>
          </p:nvSpPr>
          <p:spPr bwMode="auto">
            <a:xfrm flipH="1">
              <a:off x="4176" y="2496"/>
              <a:ext cx="576" cy="384"/>
            </a:xfrm>
            <a:prstGeom prst="line">
              <a:avLst/>
            </a:prstGeom>
            <a:noFill/>
            <a:ln w="38100">
              <a:solidFill>
                <a:srgbClr val="00FF00"/>
              </a:solidFill>
              <a:round/>
              <a:headEnd/>
              <a:tailEnd/>
            </a:ln>
          </p:spPr>
          <p:txBody>
            <a:bodyPr/>
            <a:lstStyle/>
            <a:p>
              <a:endParaRPr lang="en-US"/>
            </a:p>
          </p:txBody>
        </p:sp>
        <p:sp>
          <p:nvSpPr>
            <p:cNvPr id="9246" name="Line 29"/>
            <p:cNvSpPr>
              <a:spLocks noChangeShapeType="1"/>
            </p:cNvSpPr>
            <p:nvPr/>
          </p:nvSpPr>
          <p:spPr bwMode="auto">
            <a:xfrm flipH="1" flipV="1">
              <a:off x="4224" y="2928"/>
              <a:ext cx="864" cy="288"/>
            </a:xfrm>
            <a:prstGeom prst="line">
              <a:avLst/>
            </a:prstGeom>
            <a:noFill/>
            <a:ln w="38100">
              <a:solidFill>
                <a:srgbClr val="00FF00"/>
              </a:solidFill>
              <a:round/>
              <a:headEnd/>
              <a:tailEnd/>
            </a:ln>
          </p:spPr>
          <p:txBody>
            <a:bodyPr/>
            <a:lstStyle/>
            <a:p>
              <a:endParaRPr lang="en-US"/>
            </a:p>
          </p:txBody>
        </p:sp>
        <p:sp>
          <p:nvSpPr>
            <p:cNvPr id="9247" name="Line 30"/>
            <p:cNvSpPr>
              <a:spLocks noChangeShapeType="1"/>
            </p:cNvSpPr>
            <p:nvPr/>
          </p:nvSpPr>
          <p:spPr bwMode="auto">
            <a:xfrm>
              <a:off x="4224" y="2928"/>
              <a:ext cx="192" cy="720"/>
            </a:xfrm>
            <a:prstGeom prst="line">
              <a:avLst/>
            </a:prstGeom>
            <a:noFill/>
            <a:ln w="38100">
              <a:solidFill>
                <a:srgbClr val="00FF00"/>
              </a:solidFill>
              <a:round/>
              <a:headEnd/>
              <a:tailEnd/>
            </a:ln>
          </p:spPr>
          <p:txBody>
            <a:bodyPr/>
            <a:lstStyle/>
            <a:p>
              <a:endParaRPr lang="en-US"/>
            </a:p>
          </p:txBody>
        </p:sp>
        <p:sp>
          <p:nvSpPr>
            <p:cNvPr id="9248" name="Line 31"/>
            <p:cNvSpPr>
              <a:spLocks noChangeShapeType="1"/>
            </p:cNvSpPr>
            <p:nvPr/>
          </p:nvSpPr>
          <p:spPr bwMode="auto">
            <a:xfrm flipH="1">
              <a:off x="3744" y="2928"/>
              <a:ext cx="432" cy="672"/>
            </a:xfrm>
            <a:prstGeom prst="line">
              <a:avLst/>
            </a:prstGeom>
            <a:noFill/>
            <a:ln w="38100">
              <a:solidFill>
                <a:srgbClr val="00FF00"/>
              </a:solidFill>
              <a:round/>
              <a:headEnd/>
              <a:tailEnd/>
            </a:ln>
          </p:spPr>
          <p:txBody>
            <a:bodyPr/>
            <a:lstStyle/>
            <a:p>
              <a:endParaRPr lang="en-US"/>
            </a:p>
          </p:txBody>
        </p:sp>
        <p:sp>
          <p:nvSpPr>
            <p:cNvPr id="9249" name="Line 32"/>
            <p:cNvSpPr>
              <a:spLocks noChangeShapeType="1"/>
            </p:cNvSpPr>
            <p:nvPr/>
          </p:nvSpPr>
          <p:spPr bwMode="auto">
            <a:xfrm flipH="1">
              <a:off x="3360" y="2928"/>
              <a:ext cx="816" cy="48"/>
            </a:xfrm>
            <a:prstGeom prst="line">
              <a:avLst/>
            </a:prstGeom>
            <a:noFill/>
            <a:ln w="38100">
              <a:solidFill>
                <a:srgbClr val="00FF00"/>
              </a:solidFill>
              <a:round/>
              <a:headEnd/>
              <a:tailEnd/>
            </a:ln>
          </p:spPr>
          <p:txBody>
            <a:bodyPr/>
            <a:lstStyle/>
            <a:p>
              <a:endParaRPr lang="en-US"/>
            </a:p>
          </p:txBody>
        </p:sp>
        <p:sp>
          <p:nvSpPr>
            <p:cNvPr id="9250" name="Line 33"/>
            <p:cNvSpPr>
              <a:spLocks noChangeShapeType="1"/>
            </p:cNvSpPr>
            <p:nvPr/>
          </p:nvSpPr>
          <p:spPr bwMode="auto">
            <a:xfrm flipH="1">
              <a:off x="3744" y="2208"/>
              <a:ext cx="48" cy="1344"/>
            </a:xfrm>
            <a:prstGeom prst="line">
              <a:avLst/>
            </a:prstGeom>
            <a:noFill/>
            <a:ln w="38100">
              <a:solidFill>
                <a:srgbClr val="00FF00"/>
              </a:solidFill>
              <a:round/>
              <a:headEnd/>
              <a:tailEnd/>
            </a:ln>
          </p:spPr>
          <p:txBody>
            <a:bodyPr/>
            <a:lstStyle/>
            <a:p>
              <a:endParaRPr lang="en-US"/>
            </a:p>
          </p:txBody>
        </p:sp>
        <p:sp>
          <p:nvSpPr>
            <p:cNvPr id="9251" name="Line 34"/>
            <p:cNvSpPr>
              <a:spLocks noChangeShapeType="1"/>
            </p:cNvSpPr>
            <p:nvPr/>
          </p:nvSpPr>
          <p:spPr bwMode="auto">
            <a:xfrm>
              <a:off x="3792" y="2256"/>
              <a:ext cx="624" cy="1344"/>
            </a:xfrm>
            <a:prstGeom prst="line">
              <a:avLst/>
            </a:prstGeom>
            <a:noFill/>
            <a:ln w="38100">
              <a:solidFill>
                <a:srgbClr val="00FF00"/>
              </a:solidFill>
              <a:round/>
              <a:headEnd/>
              <a:tailEnd/>
            </a:ln>
          </p:spPr>
          <p:txBody>
            <a:bodyPr/>
            <a:lstStyle/>
            <a:p>
              <a:endParaRPr lang="en-US"/>
            </a:p>
          </p:txBody>
        </p:sp>
        <p:sp>
          <p:nvSpPr>
            <p:cNvPr id="9252" name="Line 35"/>
            <p:cNvSpPr>
              <a:spLocks noChangeShapeType="1"/>
            </p:cNvSpPr>
            <p:nvPr/>
          </p:nvSpPr>
          <p:spPr bwMode="auto">
            <a:xfrm>
              <a:off x="3792" y="2256"/>
              <a:ext cx="1296" cy="960"/>
            </a:xfrm>
            <a:prstGeom prst="line">
              <a:avLst/>
            </a:prstGeom>
            <a:noFill/>
            <a:ln w="38100">
              <a:solidFill>
                <a:srgbClr val="00FF00"/>
              </a:solidFill>
              <a:round/>
              <a:headEnd/>
              <a:tailEnd/>
            </a:ln>
          </p:spPr>
          <p:txBody>
            <a:bodyPr/>
            <a:lstStyle/>
            <a:p>
              <a:endParaRPr lang="en-US"/>
            </a:p>
          </p:txBody>
        </p:sp>
        <p:sp>
          <p:nvSpPr>
            <p:cNvPr id="9253" name="Line 36"/>
            <p:cNvSpPr>
              <a:spLocks noChangeShapeType="1"/>
            </p:cNvSpPr>
            <p:nvPr/>
          </p:nvSpPr>
          <p:spPr bwMode="auto">
            <a:xfrm flipH="1">
              <a:off x="3360" y="2448"/>
              <a:ext cx="1392" cy="528"/>
            </a:xfrm>
            <a:prstGeom prst="line">
              <a:avLst/>
            </a:prstGeom>
            <a:noFill/>
            <a:ln w="38100">
              <a:solidFill>
                <a:srgbClr val="00FF00"/>
              </a:solidFill>
              <a:round/>
              <a:headEnd/>
              <a:tailEnd/>
            </a:ln>
          </p:spPr>
          <p:txBody>
            <a:bodyPr/>
            <a:lstStyle/>
            <a:p>
              <a:endParaRPr lang="en-US"/>
            </a:p>
          </p:txBody>
        </p:sp>
        <p:sp>
          <p:nvSpPr>
            <p:cNvPr id="9254" name="Line 37"/>
            <p:cNvSpPr>
              <a:spLocks noChangeShapeType="1"/>
            </p:cNvSpPr>
            <p:nvPr/>
          </p:nvSpPr>
          <p:spPr bwMode="auto">
            <a:xfrm flipH="1">
              <a:off x="3744" y="2448"/>
              <a:ext cx="1008" cy="1152"/>
            </a:xfrm>
            <a:prstGeom prst="line">
              <a:avLst/>
            </a:prstGeom>
            <a:noFill/>
            <a:ln w="38100">
              <a:solidFill>
                <a:srgbClr val="00FF00"/>
              </a:solidFill>
              <a:round/>
              <a:headEnd/>
              <a:tailEnd/>
            </a:ln>
          </p:spPr>
          <p:txBody>
            <a:bodyPr/>
            <a:lstStyle/>
            <a:p>
              <a:endParaRPr lang="en-US"/>
            </a:p>
          </p:txBody>
        </p:sp>
        <p:sp>
          <p:nvSpPr>
            <p:cNvPr id="9255" name="Line 38"/>
            <p:cNvSpPr>
              <a:spLocks noChangeShapeType="1"/>
            </p:cNvSpPr>
            <p:nvPr/>
          </p:nvSpPr>
          <p:spPr bwMode="auto">
            <a:xfrm flipH="1">
              <a:off x="4416" y="2448"/>
              <a:ext cx="336" cy="1248"/>
            </a:xfrm>
            <a:prstGeom prst="line">
              <a:avLst/>
            </a:prstGeom>
            <a:noFill/>
            <a:ln w="38100">
              <a:solidFill>
                <a:srgbClr val="00FF00"/>
              </a:solidFill>
              <a:round/>
              <a:headEnd/>
              <a:tailEnd/>
            </a:ln>
          </p:spPr>
          <p:txBody>
            <a:bodyPr/>
            <a:lstStyle/>
            <a:p>
              <a:endParaRPr lang="en-US"/>
            </a:p>
          </p:txBody>
        </p:sp>
        <p:sp>
          <p:nvSpPr>
            <p:cNvPr id="9256" name="Line 39"/>
            <p:cNvSpPr>
              <a:spLocks noChangeShapeType="1"/>
            </p:cNvSpPr>
            <p:nvPr/>
          </p:nvSpPr>
          <p:spPr bwMode="auto">
            <a:xfrm flipH="1" flipV="1">
              <a:off x="3360" y="2976"/>
              <a:ext cx="1728" cy="240"/>
            </a:xfrm>
            <a:prstGeom prst="line">
              <a:avLst/>
            </a:prstGeom>
            <a:noFill/>
            <a:ln w="38100">
              <a:solidFill>
                <a:srgbClr val="00FF00"/>
              </a:solidFill>
              <a:round/>
              <a:headEnd/>
              <a:tailEnd/>
            </a:ln>
          </p:spPr>
          <p:txBody>
            <a:bodyPr/>
            <a:lstStyle/>
            <a:p>
              <a:endParaRPr lang="en-US"/>
            </a:p>
          </p:txBody>
        </p:sp>
        <p:sp>
          <p:nvSpPr>
            <p:cNvPr id="9257" name="Line 40"/>
            <p:cNvSpPr>
              <a:spLocks noChangeShapeType="1"/>
            </p:cNvSpPr>
            <p:nvPr/>
          </p:nvSpPr>
          <p:spPr bwMode="auto">
            <a:xfrm flipH="1">
              <a:off x="3744" y="3216"/>
              <a:ext cx="1344" cy="384"/>
            </a:xfrm>
            <a:prstGeom prst="line">
              <a:avLst/>
            </a:prstGeom>
            <a:noFill/>
            <a:ln w="38100">
              <a:solidFill>
                <a:srgbClr val="00FF00"/>
              </a:solidFill>
              <a:round/>
              <a:headEnd/>
              <a:tailEnd/>
            </a:ln>
          </p:spPr>
          <p:txBody>
            <a:bodyPr/>
            <a:lstStyle/>
            <a:p>
              <a:endParaRPr lang="en-US"/>
            </a:p>
          </p:txBody>
        </p:sp>
        <p:sp>
          <p:nvSpPr>
            <p:cNvPr id="9258" name="Oval 41"/>
            <p:cNvSpPr>
              <a:spLocks noChangeArrowheads="1"/>
            </p:cNvSpPr>
            <p:nvPr/>
          </p:nvSpPr>
          <p:spPr bwMode="auto">
            <a:xfrm>
              <a:off x="3936" y="2688"/>
              <a:ext cx="480" cy="48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59" name="Rectangle 42"/>
            <p:cNvSpPr>
              <a:spLocks noChangeArrowheads="1"/>
            </p:cNvSpPr>
            <p:nvPr/>
          </p:nvSpPr>
          <p:spPr bwMode="auto">
            <a:xfrm>
              <a:off x="4944" y="3120"/>
              <a:ext cx="288" cy="2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60" name="AutoShape 43"/>
            <p:cNvSpPr>
              <a:spLocks noChangeArrowheads="1"/>
            </p:cNvSpPr>
            <p:nvPr/>
          </p:nvSpPr>
          <p:spPr bwMode="auto">
            <a:xfrm>
              <a:off x="4608" y="2304"/>
              <a:ext cx="288" cy="288"/>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9261" name="AutoShape 44"/>
            <p:cNvSpPr>
              <a:spLocks noChangeArrowheads="1"/>
            </p:cNvSpPr>
            <p:nvPr/>
          </p:nvSpPr>
          <p:spPr bwMode="auto">
            <a:xfrm>
              <a:off x="4224" y="3504"/>
              <a:ext cx="336" cy="288"/>
            </a:xfrm>
            <a:custGeom>
              <a:avLst/>
              <a:gdLst>
                <a:gd name="T0" fmla="*/ 5 w 21600"/>
                <a:gd name="T1" fmla="*/ 2 h 21600"/>
                <a:gd name="T2" fmla="*/ 3 w 21600"/>
                <a:gd name="T3" fmla="*/ 4 h 21600"/>
                <a:gd name="T4" fmla="*/ 1 w 21600"/>
                <a:gd name="T5" fmla="*/ 2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9262" name="AutoShape 45"/>
            <p:cNvSpPr>
              <a:spLocks noChangeArrowheads="1"/>
            </p:cNvSpPr>
            <p:nvPr/>
          </p:nvSpPr>
          <p:spPr bwMode="auto">
            <a:xfrm>
              <a:off x="3648" y="2064"/>
              <a:ext cx="336" cy="336"/>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9263" name="AutoShape 46"/>
            <p:cNvSpPr>
              <a:spLocks noChangeArrowheads="1"/>
            </p:cNvSpPr>
            <p:nvPr/>
          </p:nvSpPr>
          <p:spPr bwMode="auto">
            <a:xfrm>
              <a:off x="3216" y="2784"/>
              <a:ext cx="288" cy="288"/>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9264" name="AutoShape 47"/>
            <p:cNvSpPr>
              <a:spLocks noChangeArrowheads="1"/>
            </p:cNvSpPr>
            <p:nvPr/>
          </p:nvSpPr>
          <p:spPr bwMode="auto">
            <a:xfrm>
              <a:off x="3600" y="3456"/>
              <a:ext cx="288" cy="288"/>
            </a:xfrm>
            <a:prstGeom prst="pentagon">
              <a:avLst/>
            </a:prstGeom>
            <a:solidFill>
              <a:srgbClr val="CC3300"/>
            </a:solidFill>
            <a:ln w="9525">
              <a:solidFill>
                <a:schemeClr val="tx1"/>
              </a:solidFill>
              <a:miter lim="800000"/>
              <a:headEnd/>
              <a:tailEnd/>
            </a:ln>
          </p:spPr>
          <p:txBody>
            <a:bodyPr wrap="none" anchor="ctr"/>
            <a:lstStyle/>
            <a:p>
              <a:endParaRPr lang="en-US"/>
            </a:p>
          </p:txBody>
        </p:sp>
      </p:grpSp>
      <p:sp>
        <p:nvSpPr>
          <p:cNvPr id="9237" name="TextBox 49"/>
          <p:cNvSpPr txBox="1">
            <a:spLocks noChangeArrowheads="1"/>
          </p:cNvSpPr>
          <p:nvPr/>
        </p:nvSpPr>
        <p:spPr bwMode="auto">
          <a:xfrm>
            <a:off x="3289300" y="6121400"/>
            <a:ext cx="5648325" cy="461963"/>
          </a:xfrm>
          <a:prstGeom prst="rect">
            <a:avLst/>
          </a:prstGeom>
          <a:noFill/>
          <a:ln w="9525">
            <a:noFill/>
            <a:miter lim="800000"/>
            <a:headEnd/>
            <a:tailEnd/>
          </a:ln>
        </p:spPr>
        <p:txBody>
          <a:bodyPr wrap="none">
            <a:spAutoFit/>
          </a:bodyPr>
          <a:lstStyle/>
          <a:p>
            <a:r>
              <a:rPr lang="en-US"/>
              <a:t>We learn from the instructors and each other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DA683DD-D14C-4AE3-B11A-67696A251F0C}">
  <ds:schemaRefs>
    <ds:schemaRef ds:uri="ESRI.ArcGIS.Mapping.OfficeIntegration.PowerPointInfo"/>
  </ds:schemaRefs>
</ds:datastoreItem>
</file>

<file path=customXml/itemProps2.xml><?xml version="1.0" encoding="utf-8"?>
<ds:datastoreItem xmlns:ds="http://schemas.openxmlformats.org/officeDocument/2006/customXml" ds:itemID="{1FE4F65A-3A60-4CBC-8672-3D37CA624487}">
  <ds:schemaRefs>
    <ds:schemaRef ds:uri="ESRI.ArcGIS.Mapping.OfficeIntegration.PowerPointInfo"/>
  </ds:schemaRefs>
</ds:datastoreItem>
</file>

<file path=customXml/itemProps3.xml><?xml version="1.0" encoding="utf-8"?>
<ds:datastoreItem xmlns:ds="http://schemas.openxmlformats.org/officeDocument/2006/customXml" ds:itemID="{27B113A5-CE8C-4BAE-B009-60D07D318065}">
  <ds:schemaRefs>
    <ds:schemaRef ds:uri="ESRI.ArcGIS.Mapping.OfficeIntegration.PowerPointInfo"/>
  </ds:schemaRefs>
</ds:datastoreItem>
</file>

<file path=customXml/itemProps4.xml><?xml version="1.0" encoding="utf-8"?>
<ds:datastoreItem xmlns:ds="http://schemas.openxmlformats.org/officeDocument/2006/customXml" ds:itemID="{158FD7E3-160A-4516-817E-AB359E104397}">
  <ds:schemaRefs>
    <ds:schemaRef ds:uri="ESRI.ArcGIS.Mapping.OfficeIntegration.PowerPointInfo"/>
  </ds:schemaRefs>
</ds:datastoreItem>
</file>

<file path=customXml/itemProps5.xml><?xml version="1.0" encoding="utf-8"?>
<ds:datastoreItem xmlns:ds="http://schemas.openxmlformats.org/officeDocument/2006/customXml" ds:itemID="{AE3DF886-7370-4362-B3E0-B55B204A9000}">
  <ds:schemaRefs>
    <ds:schemaRef ds:uri="ESRI.ArcGIS.Mapping.OfficeIntegration.PowerPointInfo"/>
  </ds:schemaRefs>
</ds:datastoreItem>
</file>

<file path=customXml/itemProps6.xml><?xml version="1.0" encoding="utf-8"?>
<ds:datastoreItem xmlns:ds="http://schemas.openxmlformats.org/officeDocument/2006/customXml" ds:itemID="{8483ECFE-7661-4309-9A8E-12D52FDF7386}">
  <ds:schemaRefs>
    <ds:schemaRef ds:uri="ESRI.ArcGIS.Mapping.OfficeIntegration.PowerPointInfo"/>
  </ds:schemaRefs>
</ds:datastoreItem>
</file>

<file path=customXml/itemProps7.xml><?xml version="1.0" encoding="utf-8"?>
<ds:datastoreItem xmlns:ds="http://schemas.openxmlformats.org/officeDocument/2006/customXml" ds:itemID="{DB2CF2FF-BCF9-42ED-BD0A-9E7A7B82DBE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1510</TotalTime>
  <Words>2139</Words>
  <Application>Microsoft Office PowerPoint</Application>
  <PresentationFormat>On-screen Show (4:3)</PresentationFormat>
  <Paragraphs>420</Paragraphs>
  <Slides>60</Slides>
  <Notes>26</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3</vt:i4>
      </vt:variant>
      <vt:variant>
        <vt:lpstr>Slide Titles</vt:lpstr>
      </vt:variant>
      <vt:variant>
        <vt:i4>60</vt:i4>
      </vt:variant>
    </vt:vector>
  </HeadingPairs>
  <TitlesOfParts>
    <vt:vector size="76" baseType="lpstr">
      <vt:lpstr>ＭＳ Ｐゴシック</vt:lpstr>
      <vt:lpstr>Arial</vt:lpstr>
      <vt:lpstr>Calibri</vt:lpstr>
      <vt:lpstr>Symbol</vt:lpstr>
      <vt:lpstr>Times</vt:lpstr>
      <vt:lpstr>Times New Roman</vt:lpstr>
      <vt:lpstr>Blank Presentation</vt:lpstr>
      <vt:lpstr>Office Theme</vt:lpstr>
      <vt:lpstr>1_Blank Presentation</vt:lpstr>
      <vt:lpstr>1_Office Theme</vt:lpstr>
      <vt:lpstr>3_Office Theme</vt:lpstr>
      <vt:lpstr>4_Office Theme</vt:lpstr>
      <vt:lpstr>5_Office Theme</vt:lpstr>
      <vt:lpstr>Graph Sheet</vt:lpstr>
      <vt:lpstr>Bitmap Image</vt:lpstr>
      <vt:lpstr>Document</vt:lpstr>
      <vt:lpstr>Welcome to GIS in Water Resources 2015</vt:lpstr>
      <vt:lpstr>Our Classroom</vt:lpstr>
      <vt:lpstr>PowerPoint Presentation</vt:lpstr>
      <vt:lpstr>David Tarboton</vt:lpstr>
      <vt:lpstr>Six Basic Course Elements</vt:lpstr>
      <vt:lpstr>Learning Objectives</vt:lpstr>
      <vt:lpstr>GIS in Water Resources: Lecture 1</vt:lpstr>
      <vt:lpstr>University Without Walls</vt:lpstr>
      <vt:lpstr>Learning Styles</vt:lpstr>
      <vt:lpstr>GIS in Water Resources: Lecture 1</vt:lpstr>
      <vt:lpstr>What is GIS</vt:lpstr>
      <vt:lpstr>Geography is visualized in maps</vt:lpstr>
      <vt:lpstr>Maps are built from data </vt:lpstr>
      <vt:lpstr>Vector data represent discrete features</vt:lpstr>
      <vt:lpstr>Raster data form a grid of cells or pixels</vt:lpstr>
      <vt:lpstr>More Raster Examples</vt:lpstr>
      <vt:lpstr>There are many more data types</vt:lpstr>
      <vt:lpstr>Connected Map, Chart and Animation</vt:lpstr>
      <vt:lpstr>Geographic Data Model</vt:lpstr>
      <vt:lpstr>So what is a data model anyway?</vt:lpstr>
      <vt:lpstr>The way that data is organized can enhance or inhibit the analysis that can be done</vt:lpstr>
      <vt:lpstr>Geographic Data Model</vt:lpstr>
      <vt:lpstr>PowerPoint Presentation</vt:lpstr>
      <vt:lpstr>Spatial Data: Vector format</vt:lpstr>
      <vt:lpstr>Kissimmee watershed, Florida</vt:lpstr>
      <vt:lpstr>Attributes of a Selected Feature</vt:lpstr>
      <vt:lpstr>Raster and Vector Data</vt:lpstr>
      <vt:lpstr>PowerPoint Presentation</vt:lpstr>
      <vt:lpstr>The challenge of increasing Digital Elevation Model (DEM) resolution</vt:lpstr>
      <vt:lpstr>How do we combine these data?</vt:lpstr>
      <vt:lpstr>An integrated  raster-vector  database</vt:lpstr>
      <vt:lpstr>Three Views of GIS</vt:lpstr>
      <vt:lpstr>Programming </vt:lpstr>
      <vt:lpstr>GIS in Water Resources: Lecture 1</vt:lpstr>
      <vt:lpstr>Linking Geographic Information Systems and Water Resources</vt:lpstr>
      <vt:lpstr>Major Transitions in Geospatial Info</vt:lpstr>
      <vt:lpstr>National Spatial Data Infrastructure (NSDI)</vt:lpstr>
      <vt:lpstr>Open Water Data Initiative</vt:lpstr>
      <vt:lpstr>PowerPoint Presentation</vt:lpstr>
      <vt:lpstr>NHDPlus Geospatial base for National Water Data Infrastructure </vt:lpstr>
      <vt:lpstr>A Key Challenge</vt:lpstr>
      <vt:lpstr>We collect lots of water data</vt:lpstr>
      <vt:lpstr>PowerPoint Presentation</vt:lpstr>
      <vt:lpstr>How the web works</vt:lpstr>
      <vt:lpstr>CUAHSI Hydrologic Information System: A  Services-Oriented Architecture Based System for Sharing Hydrologic Data</vt:lpstr>
      <vt:lpstr>CUAHSI HIS</vt:lpstr>
      <vt:lpstr>GIS on the web</vt:lpstr>
      <vt:lpstr>HydroShare is a web based collaborative system to support analysis, modeling and data publication</vt:lpstr>
      <vt:lpstr>PowerPoint Presentation</vt:lpstr>
      <vt:lpstr>GIS in Water Resources: Lecture 1</vt:lpstr>
      <vt:lpstr>Origin of Geographic Coordinates</vt:lpstr>
      <vt:lpstr>Latitude and Longitude</vt:lpstr>
      <vt:lpstr>Latitude and Longitude  in North America</vt:lpstr>
      <vt:lpstr>Map Projection</vt:lpstr>
      <vt:lpstr>Earth to Globe to Map</vt:lpstr>
      <vt:lpstr>Coordinate Systems</vt:lpstr>
      <vt:lpstr>ArcGIS Help for Map Projections</vt:lpstr>
      <vt:lpstr>Summary (1)</vt:lpstr>
      <vt:lpstr>Summary (2)</vt:lpstr>
      <vt:lpstr>Summary (3)</vt:lpstr>
    </vt:vector>
  </TitlesOfParts>
  <Company>CRWR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David Tarboton</cp:lastModifiedBy>
  <cp:revision>168</cp:revision>
  <cp:lastPrinted>1998-08-27T15:04:43Z</cp:lastPrinted>
  <dcterms:created xsi:type="dcterms:W3CDTF">1998-06-30T21:37:06Z</dcterms:created>
  <dcterms:modified xsi:type="dcterms:W3CDTF">2015-09-01T04:02:36Z</dcterms:modified>
</cp:coreProperties>
</file>