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4" r:id="rId1"/>
    <p:sldMasterId id="2147483657" r:id="rId2"/>
    <p:sldMasterId id="2147483660" r:id="rId3"/>
    <p:sldMasterId id="2147484302" r:id="rId4"/>
    <p:sldMasterId id="2147484417" r:id="rId5"/>
    <p:sldMasterId id="2147484629" r:id="rId6"/>
    <p:sldMasterId id="2147484641" r:id="rId7"/>
    <p:sldMasterId id="2147484666" r:id="rId8"/>
    <p:sldMasterId id="2147484678" r:id="rId9"/>
    <p:sldMasterId id="2147484703" r:id="rId10"/>
    <p:sldMasterId id="2147484715" r:id="rId11"/>
    <p:sldMasterId id="2147484727" r:id="rId12"/>
    <p:sldMasterId id="2147484740" r:id="rId13"/>
  </p:sldMasterIdLst>
  <p:notesMasterIdLst>
    <p:notesMasterId r:id="rId83"/>
  </p:notesMasterIdLst>
  <p:handoutMasterIdLst>
    <p:handoutMasterId r:id="rId84"/>
  </p:handoutMasterIdLst>
  <p:sldIdLst>
    <p:sldId id="653" r:id="rId14"/>
    <p:sldId id="668" r:id="rId15"/>
    <p:sldId id="777" r:id="rId16"/>
    <p:sldId id="778" r:id="rId17"/>
    <p:sldId id="604" r:id="rId18"/>
    <p:sldId id="606" r:id="rId19"/>
    <p:sldId id="607" r:id="rId20"/>
    <p:sldId id="608" r:id="rId21"/>
    <p:sldId id="610" r:id="rId22"/>
    <p:sldId id="600" r:id="rId23"/>
    <p:sldId id="601" r:id="rId24"/>
    <p:sldId id="620" r:id="rId25"/>
    <p:sldId id="661" r:id="rId26"/>
    <p:sldId id="621" r:id="rId27"/>
    <p:sldId id="662" r:id="rId28"/>
    <p:sldId id="617" r:id="rId29"/>
    <p:sldId id="756" r:id="rId30"/>
    <p:sldId id="757" r:id="rId31"/>
    <p:sldId id="758" r:id="rId32"/>
    <p:sldId id="759" r:id="rId33"/>
    <p:sldId id="760" r:id="rId34"/>
    <p:sldId id="761" r:id="rId35"/>
    <p:sldId id="762" r:id="rId36"/>
    <p:sldId id="763" r:id="rId37"/>
    <p:sldId id="764" r:id="rId38"/>
    <p:sldId id="765" r:id="rId39"/>
    <p:sldId id="766" r:id="rId40"/>
    <p:sldId id="767" r:id="rId41"/>
    <p:sldId id="768" r:id="rId42"/>
    <p:sldId id="769" r:id="rId43"/>
    <p:sldId id="770" r:id="rId44"/>
    <p:sldId id="771" r:id="rId45"/>
    <p:sldId id="772" r:id="rId46"/>
    <p:sldId id="773" r:id="rId47"/>
    <p:sldId id="774" r:id="rId48"/>
    <p:sldId id="776" r:id="rId49"/>
    <p:sldId id="672" r:id="rId50"/>
    <p:sldId id="673" r:id="rId51"/>
    <p:sldId id="674" r:id="rId52"/>
    <p:sldId id="677" r:id="rId53"/>
    <p:sldId id="680" r:id="rId54"/>
    <p:sldId id="684" r:id="rId55"/>
    <p:sldId id="685" r:id="rId56"/>
    <p:sldId id="688" r:id="rId57"/>
    <p:sldId id="681" r:id="rId58"/>
    <p:sldId id="682" r:id="rId59"/>
    <p:sldId id="683" r:id="rId60"/>
    <p:sldId id="697" r:id="rId61"/>
    <p:sldId id="698" r:id="rId62"/>
    <p:sldId id="699" r:id="rId63"/>
    <p:sldId id="700" r:id="rId64"/>
    <p:sldId id="702" r:id="rId65"/>
    <p:sldId id="686" r:id="rId66"/>
    <p:sldId id="724" r:id="rId67"/>
    <p:sldId id="725" r:id="rId68"/>
    <p:sldId id="726" r:id="rId69"/>
    <p:sldId id="742" r:id="rId70"/>
    <p:sldId id="744" r:id="rId71"/>
    <p:sldId id="745" r:id="rId72"/>
    <p:sldId id="746" r:id="rId73"/>
    <p:sldId id="747" r:id="rId74"/>
    <p:sldId id="748" r:id="rId75"/>
    <p:sldId id="749" r:id="rId76"/>
    <p:sldId id="750" r:id="rId77"/>
    <p:sldId id="751" r:id="rId78"/>
    <p:sldId id="753" r:id="rId79"/>
    <p:sldId id="754" r:id="rId80"/>
    <p:sldId id="755" r:id="rId81"/>
    <p:sldId id="721" r:id="rId82"/>
  </p:sldIdLst>
  <p:sldSz cx="9144000" cy="6858000" type="screen4x3"/>
  <p:notesSz cx="7019925" cy="9305925"/>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a:srgbClr val="0000FF"/>
    <a:srgbClr val="FF5050"/>
    <a:srgbClr val="99CCFF"/>
    <a:srgbClr val="00CCFF"/>
    <a:srgbClr val="C0C0C0"/>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253" autoAdjust="0"/>
    <p:restoredTop sz="94660"/>
  </p:normalViewPr>
  <p:slideViewPr>
    <p:cSldViewPr snapToGrid="0">
      <p:cViewPr varScale="1">
        <p:scale>
          <a:sx n="162" d="100"/>
          <a:sy n="162" d="100"/>
        </p:scale>
        <p:origin x="1608" y="15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41968" cy="459258"/>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defTabSz="911258">
              <a:defRPr sz="1200"/>
            </a:lvl1pPr>
          </a:lstStyle>
          <a:p>
            <a:pPr>
              <a:defRPr/>
            </a:pPr>
            <a:endParaRPr lang="en-US"/>
          </a:p>
        </p:txBody>
      </p:sp>
      <p:sp>
        <p:nvSpPr>
          <p:cNvPr id="46083" name="Rectangle 3"/>
          <p:cNvSpPr>
            <a:spLocks noGrp="1" noChangeArrowheads="1"/>
          </p:cNvSpPr>
          <p:nvPr>
            <p:ph type="dt" sz="quarter" idx="1"/>
          </p:nvPr>
        </p:nvSpPr>
        <p:spPr bwMode="auto">
          <a:xfrm>
            <a:off x="3977957" y="0"/>
            <a:ext cx="3041968" cy="459258"/>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algn="r" defTabSz="911258">
              <a:defRPr sz="1200"/>
            </a:lvl1pPr>
          </a:lstStyle>
          <a:p>
            <a:pPr>
              <a:defRPr/>
            </a:pPr>
            <a:endParaRPr lang="en-US"/>
          </a:p>
        </p:txBody>
      </p:sp>
      <p:sp>
        <p:nvSpPr>
          <p:cNvPr id="46084" name="Rectangle 4"/>
          <p:cNvSpPr>
            <a:spLocks noGrp="1" noChangeArrowheads="1"/>
          </p:cNvSpPr>
          <p:nvPr>
            <p:ph type="ftr" sz="quarter" idx="2"/>
          </p:nvPr>
        </p:nvSpPr>
        <p:spPr bwMode="auto">
          <a:xfrm>
            <a:off x="0" y="8830777"/>
            <a:ext cx="3041968" cy="459257"/>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defTabSz="911258">
              <a:defRPr sz="1200"/>
            </a:lvl1pPr>
          </a:lstStyle>
          <a:p>
            <a:pPr>
              <a:defRPr/>
            </a:pPr>
            <a:endParaRPr lang="en-US"/>
          </a:p>
        </p:txBody>
      </p:sp>
      <p:sp>
        <p:nvSpPr>
          <p:cNvPr id="46085" name="Rectangle 5"/>
          <p:cNvSpPr>
            <a:spLocks noGrp="1" noChangeArrowheads="1"/>
          </p:cNvSpPr>
          <p:nvPr>
            <p:ph type="sldNum" sz="quarter" idx="3"/>
          </p:nvPr>
        </p:nvSpPr>
        <p:spPr bwMode="auto">
          <a:xfrm>
            <a:off x="3977957" y="8830777"/>
            <a:ext cx="3041968" cy="459257"/>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algn="r" defTabSz="911258">
              <a:defRPr sz="1200"/>
            </a:lvl1pPr>
          </a:lstStyle>
          <a:p>
            <a:pPr>
              <a:defRPr/>
            </a:pPr>
            <a:fld id="{56421CF4-5D11-43B7-ADE8-35874A53EFED}" type="slidenum">
              <a:rPr lang="en-US"/>
              <a:pPr>
                <a:defRPr/>
              </a:pPr>
              <a:t>‹#›</a:t>
            </a:fld>
            <a:endParaRPr lang="en-US"/>
          </a:p>
        </p:txBody>
      </p:sp>
    </p:spTree>
    <p:extLst>
      <p:ext uri="{BB962C8B-B14F-4D97-AF65-F5344CB8AC3E}">
        <p14:creationId xmlns:p14="http://schemas.microsoft.com/office/powerpoint/2010/main" val="584302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41968" cy="464025"/>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defTabSz="911258">
              <a:defRPr sz="1200"/>
            </a:lvl1pPr>
          </a:lstStyle>
          <a:p>
            <a:pPr>
              <a:defRPr/>
            </a:pPr>
            <a:endParaRPr lang="en-US"/>
          </a:p>
        </p:txBody>
      </p:sp>
      <p:sp>
        <p:nvSpPr>
          <p:cNvPr id="8195" name="Rectangle 3"/>
          <p:cNvSpPr>
            <a:spLocks noGrp="1" noChangeArrowheads="1"/>
          </p:cNvSpPr>
          <p:nvPr>
            <p:ph type="dt" idx="1"/>
          </p:nvPr>
        </p:nvSpPr>
        <p:spPr bwMode="auto">
          <a:xfrm>
            <a:off x="3977957" y="0"/>
            <a:ext cx="3041968" cy="464025"/>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algn="r" defTabSz="911258">
              <a:defRPr sz="1200"/>
            </a:lvl1pPr>
          </a:lstStyle>
          <a:p>
            <a:pPr>
              <a:defRPr/>
            </a:pPr>
            <a:endParaRPr lang="en-US"/>
          </a:p>
        </p:txBody>
      </p:sp>
      <p:sp>
        <p:nvSpPr>
          <p:cNvPr id="111620" name="Rectangle 4"/>
          <p:cNvSpPr>
            <a:spLocks noGrp="1" noRot="1" noChangeAspect="1" noChangeArrowheads="1" noTextEdit="1"/>
          </p:cNvSpPr>
          <p:nvPr>
            <p:ph type="sldImg" idx="2"/>
          </p:nvPr>
        </p:nvSpPr>
        <p:spPr bwMode="auto">
          <a:xfrm>
            <a:off x="1184275" y="696913"/>
            <a:ext cx="4654550" cy="3490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935990" y="4420950"/>
            <a:ext cx="5147945" cy="4187349"/>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41900"/>
            <a:ext cx="3041968" cy="464025"/>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defTabSz="911258">
              <a:defRPr sz="1200"/>
            </a:lvl1pPr>
          </a:lstStyle>
          <a:p>
            <a:pPr>
              <a:defRPr/>
            </a:pPr>
            <a:endParaRPr lang="en-US"/>
          </a:p>
        </p:txBody>
      </p:sp>
      <p:sp>
        <p:nvSpPr>
          <p:cNvPr id="8199" name="Rectangle 7"/>
          <p:cNvSpPr>
            <a:spLocks noGrp="1" noChangeArrowheads="1"/>
          </p:cNvSpPr>
          <p:nvPr>
            <p:ph type="sldNum" sz="quarter" idx="5"/>
          </p:nvPr>
        </p:nvSpPr>
        <p:spPr bwMode="auto">
          <a:xfrm>
            <a:off x="3977957" y="8841900"/>
            <a:ext cx="3041968" cy="464025"/>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algn="r" defTabSz="911258">
              <a:defRPr sz="1200"/>
            </a:lvl1pPr>
          </a:lstStyle>
          <a:p>
            <a:pPr>
              <a:defRPr/>
            </a:pPr>
            <a:fld id="{9BED1DC2-DB0F-49D4-A535-87E181AE64C2}" type="slidenum">
              <a:rPr lang="en-US"/>
              <a:pPr>
                <a:defRPr/>
              </a:pPr>
              <a:t>‹#›</a:t>
            </a:fld>
            <a:endParaRPr lang="en-US"/>
          </a:p>
        </p:txBody>
      </p:sp>
    </p:spTree>
    <p:extLst>
      <p:ext uri="{BB962C8B-B14F-4D97-AF65-F5344CB8AC3E}">
        <p14:creationId xmlns:p14="http://schemas.microsoft.com/office/powerpoint/2010/main" val="36005679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rPr>
              <a:t>This slide shows the general model for deriving flow field related derivative surfaces from digital elevation data.  The input is a raw digital elevation model, generally elevation values on a grid.  This is basic information used to derive further hydrology related spatial fields that enrich the information content of this basic data.  The first step is to remove sinks, either by filling, or carving.  Then a flow field is defined.  This enables the calculation of flow related terrain information.  My focus has been on flow related information working within this framework.  I try to leave other GIS functionality, like radiation exposure, line of sight analyses and visualization to others.  I have distributed my software in ways that it easily plugs in to mainstream systems, such as ArcGIS to enhance ease of use.</a:t>
            </a:r>
          </a:p>
          <a:p>
            <a:endParaRPr lang="en-US" smtClean="0">
              <a:latin typeface="Arial"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8071E6A2-CF1D-487F-B2F1-AE8B92675E96}" type="slidenum">
              <a:rPr lang="en-US" sz="1200">
                <a:solidFill>
                  <a:srgbClr val="000000"/>
                </a:solidFill>
              </a:rPr>
              <a:pPr/>
              <a:t>1</a:t>
            </a:fld>
            <a:endParaRPr lang="en-US" sz="1200">
              <a:solidFill>
                <a:srgbClr val="000000"/>
              </a:solidFill>
            </a:endParaRPr>
          </a:p>
        </p:txBody>
      </p:sp>
    </p:spTree>
    <p:extLst>
      <p:ext uri="{BB962C8B-B14F-4D97-AF65-F5344CB8AC3E}">
        <p14:creationId xmlns:p14="http://schemas.microsoft.com/office/powerpoint/2010/main" val="225857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detail in the representation of flow paths at features such as roads</a:t>
            </a:r>
            <a:endParaRPr lang="en-US" dirty="0"/>
          </a:p>
        </p:txBody>
      </p:sp>
      <p:sp>
        <p:nvSpPr>
          <p:cNvPr id="4" name="Date Placeholder 3"/>
          <p:cNvSpPr>
            <a:spLocks noGrp="1"/>
          </p:cNvSpPr>
          <p:nvPr>
            <p:ph type="dt" idx="10"/>
          </p:nvPr>
        </p:nvSpPr>
        <p:spPr/>
        <p:txBody>
          <a:bodyPr/>
          <a:lstStyle/>
          <a:p>
            <a:fld id="{4595F620-A5BD-41A4-815F-C62396854C95}" type="datetime1">
              <a:rPr lang="en-US" smtClean="0">
                <a:solidFill>
                  <a:prstClr val="black"/>
                </a:solidFill>
              </a:rPr>
              <a:pPr/>
              <a:t>10/9/2015</a:t>
            </a:fld>
            <a:endParaRPr lang="en-US">
              <a:solidFill>
                <a:prstClr val="black"/>
              </a:solidFill>
            </a:endParaRPr>
          </a:p>
        </p:txBody>
      </p:sp>
      <p:sp>
        <p:nvSpPr>
          <p:cNvPr id="5" name="Slide Number Placeholder 4"/>
          <p:cNvSpPr>
            <a:spLocks noGrp="1"/>
          </p:cNvSpPr>
          <p:nvPr>
            <p:ph type="sldNum" sz="quarter" idx="11"/>
          </p:nvPr>
        </p:nvSpPr>
        <p:spPr/>
        <p:txBody>
          <a:bodyPr/>
          <a:lstStyle/>
          <a:p>
            <a:fld id="{66146399-26AF-456A-A84B-3E9344C83A27}"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405036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C17B4CB1-2974-4181-8A0E-3F5CED0E2B86}" type="slidenum">
              <a:rPr lang="en-US" sz="1200"/>
              <a:pPr/>
              <a:t>10</a:t>
            </a:fld>
            <a:endParaRPr lang="en-US" sz="1200"/>
          </a:p>
        </p:txBody>
      </p:sp>
      <p:sp>
        <p:nvSpPr>
          <p:cNvPr id="118787" name="Rectangle 2"/>
          <p:cNvSpPr>
            <a:spLocks noGrp="1" noRot="1" noChangeAspect="1" noChangeArrowheads="1" noTextEdit="1"/>
          </p:cNvSpPr>
          <p:nvPr>
            <p:ph type="sldImg"/>
          </p:nvPr>
        </p:nvSpPr>
        <p:spPr>
          <a:xfrm>
            <a:off x="1185863" y="695325"/>
            <a:ext cx="4654550" cy="3490913"/>
          </a:xfrm>
          <a:ln/>
        </p:spPr>
      </p:sp>
      <p:sp>
        <p:nvSpPr>
          <p:cNvPr id="118788" name="Rectangle 3"/>
          <p:cNvSpPr>
            <a:spLocks noGrp="1" noChangeArrowheads="1"/>
          </p:cNvSpPr>
          <p:nvPr>
            <p:ph type="body" idx="1"/>
          </p:nvPr>
        </p:nvSpPr>
        <p:spPr>
          <a:xfrm>
            <a:off x="937616" y="4422540"/>
            <a:ext cx="5144695" cy="4187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lstStyle/>
          <a:p>
            <a:endParaRPr lang="en-US" smtClean="0"/>
          </a:p>
        </p:txBody>
      </p:sp>
    </p:spTree>
    <p:extLst>
      <p:ext uri="{BB962C8B-B14F-4D97-AF65-F5344CB8AC3E}">
        <p14:creationId xmlns:p14="http://schemas.microsoft.com/office/powerpoint/2010/main" val="2817583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93AE2741-9964-40EF-AC7A-EF6F97B2991A}" type="slidenum">
              <a:rPr lang="en-US" sz="1200"/>
              <a:pPr/>
              <a:t>11</a:t>
            </a:fld>
            <a:endParaRPr lang="en-US" sz="1200"/>
          </a:p>
        </p:txBody>
      </p:sp>
      <p:sp>
        <p:nvSpPr>
          <p:cNvPr id="119811" name="Rectangle 2"/>
          <p:cNvSpPr>
            <a:spLocks noGrp="1" noRot="1" noChangeAspect="1" noChangeArrowheads="1" noTextEdit="1"/>
          </p:cNvSpPr>
          <p:nvPr>
            <p:ph type="sldImg"/>
          </p:nvPr>
        </p:nvSpPr>
        <p:spPr>
          <a:xfrm>
            <a:off x="1220788" y="709613"/>
            <a:ext cx="4592637" cy="3444875"/>
          </a:xfrm>
          <a:ln w="12700" cap="flat"/>
        </p:spPr>
      </p:sp>
      <p:sp>
        <p:nvSpPr>
          <p:cNvPr id="119812" name="Rectangle 3"/>
          <p:cNvSpPr>
            <a:spLocks noGrp="1" noChangeArrowheads="1"/>
          </p:cNvSpPr>
          <p:nvPr>
            <p:ph type="body" idx="1"/>
          </p:nvPr>
        </p:nvSpPr>
        <p:spPr>
          <a:xfrm>
            <a:off x="926240" y="4392346"/>
            <a:ext cx="5177195" cy="42366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48" tIns="45884" rIns="93348" bIns="45884"/>
          <a:lstStyle/>
          <a:p>
            <a:pPr defTabSz="943345"/>
            <a:endParaRPr lang="en-US" smtClean="0"/>
          </a:p>
        </p:txBody>
      </p:sp>
    </p:spTree>
    <p:extLst>
      <p:ext uri="{BB962C8B-B14F-4D97-AF65-F5344CB8AC3E}">
        <p14:creationId xmlns:p14="http://schemas.microsoft.com/office/powerpoint/2010/main" val="1706402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13</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3610505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15</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3397266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bg2"/>
                </a:solidFill>
                <a:latin typeface="Times New Roman" pitchFamily="18" charset="0"/>
              </a:defRPr>
            </a:lvl1pPr>
            <a:lvl2pPr marL="732000" indent="-281538">
              <a:defRPr kumimoji="1" sz="2000">
                <a:solidFill>
                  <a:schemeClr val="bg2"/>
                </a:solidFill>
                <a:latin typeface="Times New Roman" pitchFamily="18" charset="0"/>
              </a:defRPr>
            </a:lvl2pPr>
            <a:lvl3pPr marL="1126154" indent="-225231">
              <a:defRPr kumimoji="1" sz="2000">
                <a:solidFill>
                  <a:schemeClr val="bg2"/>
                </a:solidFill>
                <a:latin typeface="Times New Roman" pitchFamily="18" charset="0"/>
              </a:defRPr>
            </a:lvl3pPr>
            <a:lvl4pPr marL="1576615" indent="-225231">
              <a:defRPr kumimoji="1" sz="2000">
                <a:solidFill>
                  <a:schemeClr val="bg2"/>
                </a:solidFill>
                <a:latin typeface="Times New Roman" pitchFamily="18" charset="0"/>
              </a:defRPr>
            </a:lvl4pPr>
            <a:lvl5pPr marL="2027077" indent="-225231">
              <a:defRPr kumimoji="1" sz="2000">
                <a:solidFill>
                  <a:schemeClr val="bg2"/>
                </a:solidFill>
                <a:latin typeface="Times New Roman" pitchFamily="18" charset="0"/>
              </a:defRPr>
            </a:lvl5pPr>
            <a:lvl6pPr marL="2477538" indent="-225231" algn="ctr" eaLnBrk="0" fontAlgn="base" hangingPunct="0">
              <a:spcBef>
                <a:spcPct val="0"/>
              </a:spcBef>
              <a:spcAft>
                <a:spcPct val="0"/>
              </a:spcAft>
              <a:defRPr kumimoji="1" sz="2000">
                <a:solidFill>
                  <a:schemeClr val="bg2"/>
                </a:solidFill>
                <a:latin typeface="Times New Roman" pitchFamily="18" charset="0"/>
              </a:defRPr>
            </a:lvl6pPr>
            <a:lvl7pPr marL="2928000" indent="-225231" algn="ctr" eaLnBrk="0" fontAlgn="base" hangingPunct="0">
              <a:spcBef>
                <a:spcPct val="0"/>
              </a:spcBef>
              <a:spcAft>
                <a:spcPct val="0"/>
              </a:spcAft>
              <a:defRPr kumimoji="1" sz="2000">
                <a:solidFill>
                  <a:schemeClr val="bg2"/>
                </a:solidFill>
                <a:latin typeface="Times New Roman" pitchFamily="18" charset="0"/>
              </a:defRPr>
            </a:lvl7pPr>
            <a:lvl8pPr marL="3378461" indent="-225231" algn="ctr" eaLnBrk="0" fontAlgn="base" hangingPunct="0">
              <a:spcBef>
                <a:spcPct val="0"/>
              </a:spcBef>
              <a:spcAft>
                <a:spcPct val="0"/>
              </a:spcAft>
              <a:defRPr kumimoji="1" sz="2000">
                <a:solidFill>
                  <a:schemeClr val="bg2"/>
                </a:solidFill>
                <a:latin typeface="Times New Roman" pitchFamily="18" charset="0"/>
              </a:defRPr>
            </a:lvl8pPr>
            <a:lvl9pPr marL="3828923" indent="-225231" algn="ctr" eaLnBrk="0" fontAlgn="base" hangingPunct="0">
              <a:spcBef>
                <a:spcPct val="0"/>
              </a:spcBef>
              <a:spcAft>
                <a:spcPct val="0"/>
              </a:spcAft>
              <a:defRPr kumimoji="1" sz="2000">
                <a:solidFill>
                  <a:schemeClr val="bg2"/>
                </a:solidFill>
                <a:latin typeface="Times New Roman" pitchFamily="18" charset="0"/>
              </a:defRPr>
            </a:lvl9pPr>
          </a:lstStyle>
          <a:p>
            <a:fld id="{62BD6595-6DF6-4956-A6CC-ACCE821A987A}" type="datetime1">
              <a:rPr lang="en-US" sz="1000">
                <a:solidFill>
                  <a:srgbClr val="EEECE1"/>
                </a:solidFill>
              </a:rPr>
              <a:pPr/>
              <a:t>10/9/2015</a:t>
            </a:fld>
            <a:endParaRPr lang="en-US" sz="1000">
              <a:solidFill>
                <a:srgbClr val="EEECE1"/>
              </a:solidFill>
            </a:endParaRPr>
          </a:p>
        </p:txBody>
      </p:sp>
      <p:sp>
        <p:nvSpPr>
          <p:cNvPr id="1464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bg2"/>
                </a:solidFill>
                <a:latin typeface="Times New Roman" pitchFamily="18" charset="0"/>
              </a:defRPr>
            </a:lvl1pPr>
            <a:lvl2pPr marL="732000" indent="-281538">
              <a:defRPr kumimoji="1" sz="2000">
                <a:solidFill>
                  <a:schemeClr val="bg2"/>
                </a:solidFill>
                <a:latin typeface="Times New Roman" pitchFamily="18" charset="0"/>
              </a:defRPr>
            </a:lvl2pPr>
            <a:lvl3pPr marL="1126154" indent="-225231">
              <a:defRPr kumimoji="1" sz="2000">
                <a:solidFill>
                  <a:schemeClr val="bg2"/>
                </a:solidFill>
                <a:latin typeface="Times New Roman" pitchFamily="18" charset="0"/>
              </a:defRPr>
            </a:lvl3pPr>
            <a:lvl4pPr marL="1576615" indent="-225231">
              <a:defRPr kumimoji="1" sz="2000">
                <a:solidFill>
                  <a:schemeClr val="bg2"/>
                </a:solidFill>
                <a:latin typeface="Times New Roman" pitchFamily="18" charset="0"/>
              </a:defRPr>
            </a:lvl4pPr>
            <a:lvl5pPr marL="2027077" indent="-225231">
              <a:defRPr kumimoji="1" sz="2000">
                <a:solidFill>
                  <a:schemeClr val="bg2"/>
                </a:solidFill>
                <a:latin typeface="Times New Roman" pitchFamily="18" charset="0"/>
              </a:defRPr>
            </a:lvl5pPr>
            <a:lvl6pPr marL="2477538" indent="-225231" algn="ctr" eaLnBrk="0" fontAlgn="base" hangingPunct="0">
              <a:spcBef>
                <a:spcPct val="0"/>
              </a:spcBef>
              <a:spcAft>
                <a:spcPct val="0"/>
              </a:spcAft>
              <a:defRPr kumimoji="1" sz="2000">
                <a:solidFill>
                  <a:schemeClr val="bg2"/>
                </a:solidFill>
                <a:latin typeface="Times New Roman" pitchFamily="18" charset="0"/>
              </a:defRPr>
            </a:lvl6pPr>
            <a:lvl7pPr marL="2928000" indent="-225231" algn="ctr" eaLnBrk="0" fontAlgn="base" hangingPunct="0">
              <a:spcBef>
                <a:spcPct val="0"/>
              </a:spcBef>
              <a:spcAft>
                <a:spcPct val="0"/>
              </a:spcAft>
              <a:defRPr kumimoji="1" sz="2000">
                <a:solidFill>
                  <a:schemeClr val="bg2"/>
                </a:solidFill>
                <a:latin typeface="Times New Roman" pitchFamily="18" charset="0"/>
              </a:defRPr>
            </a:lvl7pPr>
            <a:lvl8pPr marL="3378461" indent="-225231" algn="ctr" eaLnBrk="0" fontAlgn="base" hangingPunct="0">
              <a:spcBef>
                <a:spcPct val="0"/>
              </a:spcBef>
              <a:spcAft>
                <a:spcPct val="0"/>
              </a:spcAft>
              <a:defRPr kumimoji="1" sz="2000">
                <a:solidFill>
                  <a:schemeClr val="bg2"/>
                </a:solidFill>
                <a:latin typeface="Times New Roman" pitchFamily="18" charset="0"/>
              </a:defRPr>
            </a:lvl8pPr>
            <a:lvl9pPr marL="3828923" indent="-225231" algn="ctr" eaLnBrk="0" fontAlgn="base" hangingPunct="0">
              <a:spcBef>
                <a:spcPct val="0"/>
              </a:spcBef>
              <a:spcAft>
                <a:spcPct val="0"/>
              </a:spcAft>
              <a:defRPr kumimoji="1" sz="2000">
                <a:solidFill>
                  <a:schemeClr val="bg2"/>
                </a:solidFill>
                <a:latin typeface="Times New Roman" pitchFamily="18" charset="0"/>
              </a:defRPr>
            </a:lvl9pPr>
          </a:lstStyle>
          <a:p>
            <a:fld id="{610447C9-EB66-4932-BE6E-723C8C027004}" type="slidenum">
              <a:rPr lang="en-US" sz="1000">
                <a:solidFill>
                  <a:srgbClr val="EEECE1"/>
                </a:solidFill>
              </a:rPr>
              <a:pPr/>
              <a:t>41</a:t>
            </a:fld>
            <a:endParaRPr lang="en-US" sz="1000">
              <a:solidFill>
                <a:srgbClr val="EEECE1"/>
              </a:solidFill>
            </a:endParaRPr>
          </a:p>
        </p:txBody>
      </p:sp>
      <p:sp>
        <p:nvSpPr>
          <p:cNvPr id="146436" name="Rectangle 2"/>
          <p:cNvSpPr>
            <a:spLocks noGrp="1" noRot="1" noChangeAspect="1" noChangeArrowheads="1" noTextEdit="1"/>
          </p:cNvSpPr>
          <p:nvPr>
            <p:ph type="sldImg"/>
          </p:nvPr>
        </p:nvSpPr>
        <p:spPr>
          <a:xfrm>
            <a:off x="1277938" y="666750"/>
            <a:ext cx="4548187" cy="3411538"/>
          </a:xfrm>
          <a:ln/>
        </p:spPr>
      </p:sp>
      <p:sp>
        <p:nvSpPr>
          <p:cNvPr id="146437" name="Rectangle 3"/>
          <p:cNvSpPr>
            <a:spLocks noGrp="1" noChangeArrowheads="1"/>
          </p:cNvSpPr>
          <p:nvPr>
            <p:ph type="body" idx="1"/>
          </p:nvPr>
        </p:nvSpPr>
        <p:spPr>
          <a:xfrm>
            <a:off x="963266" y="4316398"/>
            <a:ext cx="5140625" cy="40281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58" tIns="46279" rIns="92558" bIns="46279"/>
          <a:lstStyle/>
          <a:p>
            <a:endParaRPr lang="en-US" dirty="0" smtClean="0">
              <a:latin typeface="Arial" pitchFamily="34" charset="0"/>
            </a:endParaRPr>
          </a:p>
        </p:txBody>
      </p:sp>
    </p:spTree>
    <p:extLst>
      <p:ext uri="{BB962C8B-B14F-4D97-AF65-F5344CB8AC3E}">
        <p14:creationId xmlns:p14="http://schemas.microsoft.com/office/powerpoint/2010/main" val="1356629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US" smtClean="0">
                <a:latin typeface="Arial" pitchFamily="34" charset="0"/>
              </a:rPr>
              <a:t>This slide shows how the terrain flow field is represented.  Early DEM work used a single flow direction model, D8.  In 1997 I published the Dinfinity method that proportions flow from each grid cell among downslope neighbors.  This, at the expense of some dispersion, allows a better approximation of flow across surfaces.</a:t>
            </a:r>
          </a:p>
        </p:txBody>
      </p:sp>
      <p:sp>
        <p:nvSpPr>
          <p:cNvPr id="145412" name="Slide Number Placeholder 3"/>
          <p:cNvSpPr>
            <a:spLocks noGrp="1"/>
          </p:cNvSpPr>
          <p:nvPr>
            <p:ph type="sldNum" sz="quarter" idx="5"/>
          </p:nvPr>
        </p:nvSpPr>
        <p:spPr>
          <a:noFill/>
        </p:spPr>
        <p:txBody>
          <a:bodyPr/>
          <a:lstStyle/>
          <a:p>
            <a:fld id="{B52FD5D7-F40D-40FF-89F8-4EC34253181F}" type="slidenum">
              <a:rPr lang="en-US" smtClean="0">
                <a:solidFill>
                  <a:srgbClr val="000000"/>
                </a:solidFill>
              </a:rPr>
              <a:pPr/>
              <a:t>45</a:t>
            </a:fld>
            <a:endParaRPr lang="en-US" smtClean="0">
              <a:solidFill>
                <a:srgbClr val="000000"/>
              </a:solidFill>
            </a:endParaRPr>
          </a:p>
        </p:txBody>
      </p:sp>
    </p:spTree>
    <p:extLst>
      <p:ext uri="{BB962C8B-B14F-4D97-AF65-F5344CB8AC3E}">
        <p14:creationId xmlns:p14="http://schemas.microsoft.com/office/powerpoint/2010/main" val="173483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52</a:t>
            </a:fld>
            <a:endParaRPr lang="en-US">
              <a:solidFill>
                <a:srgbClr val="000000"/>
              </a:solidFill>
            </a:endParaRPr>
          </a:p>
        </p:txBody>
      </p:sp>
    </p:spTree>
    <p:extLst>
      <p:ext uri="{BB962C8B-B14F-4D97-AF65-F5344CB8AC3E}">
        <p14:creationId xmlns:p14="http://schemas.microsoft.com/office/powerpoint/2010/main" val="1405978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6438"/>
            <a:ext cx="4645025" cy="34845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9B530E-CA5D-4B9B-9F83-525152339DCC}"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82476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B30717-E9E9-45EC-A147-AE013C607435}" type="slidenum">
              <a:rPr lang="en-US"/>
              <a:pPr>
                <a:defRPr/>
              </a:pPr>
              <a:t>‹#›</a:t>
            </a:fld>
            <a:endParaRPr lang="en-US"/>
          </a:p>
        </p:txBody>
      </p:sp>
    </p:spTree>
    <p:extLst>
      <p:ext uri="{BB962C8B-B14F-4D97-AF65-F5344CB8AC3E}">
        <p14:creationId xmlns:p14="http://schemas.microsoft.com/office/powerpoint/2010/main" val="591066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829763-0E62-4165-BA04-00ACE0569E96}" type="slidenum">
              <a:rPr lang="en-US"/>
              <a:pPr>
                <a:defRPr/>
              </a:pPr>
              <a:t>‹#›</a:t>
            </a:fld>
            <a:endParaRPr lang="en-US"/>
          </a:p>
        </p:txBody>
      </p:sp>
    </p:spTree>
    <p:extLst>
      <p:ext uri="{BB962C8B-B14F-4D97-AF65-F5344CB8AC3E}">
        <p14:creationId xmlns:p14="http://schemas.microsoft.com/office/powerpoint/2010/main" val="26044918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667A3-F20F-4E42-AEB7-B83E17AF3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82551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428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9F32644-903F-4E4A-95FE-62581509F47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44334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1FFFD9B-7827-49DA-A5E9-98A14444BA1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7303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610F8166-6E67-435C-9740-6CD1459207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1652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F0335BAC-D573-47F2-BBB9-4A68ADEC039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4156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993BEB47-7487-4E06-9088-5F5C480086A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7554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A3658977-BFA5-447F-AD8C-1EFAC735A21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8018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55D0DFC2-5272-4BA4-8A18-D6E8C53F4D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16103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227B05F0-9FE7-495D-8034-4BA8751FD16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367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5840F2-43BF-42E3-AC83-62329CF6EF28}" type="slidenum">
              <a:rPr lang="en-US"/>
              <a:pPr>
                <a:defRPr/>
              </a:pPr>
              <a:t>‹#›</a:t>
            </a:fld>
            <a:endParaRPr lang="en-US"/>
          </a:p>
        </p:txBody>
      </p:sp>
    </p:spTree>
    <p:extLst>
      <p:ext uri="{BB962C8B-B14F-4D97-AF65-F5344CB8AC3E}">
        <p14:creationId xmlns:p14="http://schemas.microsoft.com/office/powerpoint/2010/main" val="33115826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688D826F-633D-4A70-8C40-63FE7CD005E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61608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ADCEE20B-4775-44A8-B8BF-DFD011681E8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82047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3003697-9D52-46EE-9C12-BB94691C013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1146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098EA-5548-41F0-83E4-658F2A54E2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02398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A530FB-A0C0-411C-B4F5-BCF995D32F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9006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C97E1-CAD9-4056-B666-BB4E122F97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4735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F3ED87-2A24-46D6-A8BF-C3A3A08E85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1072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152FAE-FB22-4867-A8B3-61B2339A8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013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66023-76F9-4EE0-BAB4-4F85AD6B2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7473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D5ED47-6D84-43DD-B348-7E233D4EB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883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B85A58-3EC3-4055-B7C7-C23D99770350}" type="slidenum">
              <a:rPr lang="en-US"/>
              <a:pPr>
                <a:defRPr/>
              </a:pPr>
              <a:t>‹#›</a:t>
            </a:fld>
            <a:endParaRPr lang="en-US"/>
          </a:p>
        </p:txBody>
      </p:sp>
    </p:spTree>
    <p:extLst>
      <p:ext uri="{BB962C8B-B14F-4D97-AF65-F5344CB8AC3E}">
        <p14:creationId xmlns:p14="http://schemas.microsoft.com/office/powerpoint/2010/main" val="37104644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A75D6F-31BA-4640-9B51-60915C207D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2056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D2443E-7B71-4B70-A8C3-4D44D53669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28145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82336D-72F1-4590-B255-200F54B78C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28299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A1A7FD-CED9-43B4-B472-F022684E2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1066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FE4EE-523D-4EE5-B6D9-063EA1271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26212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1739C8-E779-4B7A-9A59-A2711C8C2A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8919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F47C7A-35BB-4051-9DD9-0E756CE83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54596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F9D950-782F-4D20-AEFD-4D352194CF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59751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5B720C-59DA-4395-8449-E7B17B6EE3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6391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CC786E-E7E8-4AF1-81A0-F613541574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879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7F4A0-6E72-4AD7-9D7C-F2C48535769F}" type="slidenum">
              <a:rPr lang="en-US"/>
              <a:pPr>
                <a:defRPr/>
              </a:pPr>
              <a:t>‹#›</a:t>
            </a:fld>
            <a:endParaRPr lang="en-US"/>
          </a:p>
        </p:txBody>
      </p:sp>
    </p:spTree>
    <p:extLst>
      <p:ext uri="{BB962C8B-B14F-4D97-AF65-F5344CB8AC3E}">
        <p14:creationId xmlns:p14="http://schemas.microsoft.com/office/powerpoint/2010/main" val="40943507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D5F2AF-AF4E-461E-984E-FF3C4E7A7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4268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725739-FC34-4236-AB6F-B013D0850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6650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59D87-D016-44CA-BFDD-447224D57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3880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C490FF-DE45-4666-A466-306ED0ECB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7709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789CE-5805-4D2E-87EE-67A9257874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5617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4365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8B951-3EEA-4CC7-9A64-F5F352245075}" type="slidenum">
              <a:rPr lang="en-US"/>
              <a:pPr>
                <a:defRPr/>
              </a:pPr>
              <a:t>‹#›</a:t>
            </a:fld>
            <a:endParaRPr lang="en-US"/>
          </a:p>
        </p:txBody>
      </p:sp>
    </p:spTree>
    <p:extLst>
      <p:ext uri="{BB962C8B-B14F-4D97-AF65-F5344CB8AC3E}">
        <p14:creationId xmlns:p14="http://schemas.microsoft.com/office/powerpoint/2010/main" val="25355315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E6095-33CA-4C80-AACF-A78BED449F13}" type="slidenum">
              <a:rPr lang="en-US"/>
              <a:pPr>
                <a:defRPr/>
              </a:pPr>
              <a:t>‹#›</a:t>
            </a:fld>
            <a:endParaRPr lang="en-US"/>
          </a:p>
        </p:txBody>
      </p:sp>
    </p:spTree>
    <p:extLst>
      <p:ext uri="{BB962C8B-B14F-4D97-AF65-F5344CB8AC3E}">
        <p14:creationId xmlns:p14="http://schemas.microsoft.com/office/powerpoint/2010/main" val="30541077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550638-FCD0-43C0-A547-0C879140BEDC}" type="slidenum">
              <a:rPr lang="en-US"/>
              <a:pPr>
                <a:defRPr/>
              </a:pPr>
              <a:t>‹#›</a:t>
            </a:fld>
            <a:endParaRPr lang="en-US"/>
          </a:p>
        </p:txBody>
      </p:sp>
    </p:spTree>
    <p:extLst>
      <p:ext uri="{BB962C8B-B14F-4D97-AF65-F5344CB8AC3E}">
        <p14:creationId xmlns:p14="http://schemas.microsoft.com/office/powerpoint/2010/main" val="17759870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E03CF8-5C61-4101-B2D0-8ACAFD62764E}" type="slidenum">
              <a:rPr lang="en-US"/>
              <a:pPr>
                <a:defRPr/>
              </a:pPr>
              <a:t>‹#›</a:t>
            </a:fld>
            <a:endParaRPr lang="en-US"/>
          </a:p>
        </p:txBody>
      </p:sp>
    </p:spTree>
    <p:extLst>
      <p:ext uri="{BB962C8B-B14F-4D97-AF65-F5344CB8AC3E}">
        <p14:creationId xmlns:p14="http://schemas.microsoft.com/office/powerpoint/2010/main" val="3482747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F8F2BF-1A2F-43F4-869D-3E0B720E72FE}" type="slidenum">
              <a:rPr lang="en-US"/>
              <a:pPr>
                <a:defRPr/>
              </a:pPr>
              <a:t>‹#›</a:t>
            </a:fld>
            <a:endParaRPr lang="en-US"/>
          </a:p>
        </p:txBody>
      </p:sp>
    </p:spTree>
    <p:extLst>
      <p:ext uri="{BB962C8B-B14F-4D97-AF65-F5344CB8AC3E}">
        <p14:creationId xmlns:p14="http://schemas.microsoft.com/office/powerpoint/2010/main" val="10053177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CB2BD8-4C26-4FD1-8E93-AB733D90BA2B}" type="slidenum">
              <a:rPr lang="en-US"/>
              <a:pPr>
                <a:defRPr/>
              </a:pPr>
              <a:t>‹#›</a:t>
            </a:fld>
            <a:endParaRPr lang="en-US"/>
          </a:p>
        </p:txBody>
      </p:sp>
    </p:spTree>
    <p:extLst>
      <p:ext uri="{BB962C8B-B14F-4D97-AF65-F5344CB8AC3E}">
        <p14:creationId xmlns:p14="http://schemas.microsoft.com/office/powerpoint/2010/main" val="108206667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1870E4-D227-4CF8-A9C4-C868E1937814}" type="slidenum">
              <a:rPr lang="en-US"/>
              <a:pPr>
                <a:defRPr/>
              </a:pPr>
              <a:t>‹#›</a:t>
            </a:fld>
            <a:endParaRPr lang="en-US"/>
          </a:p>
        </p:txBody>
      </p:sp>
    </p:spTree>
    <p:extLst>
      <p:ext uri="{BB962C8B-B14F-4D97-AF65-F5344CB8AC3E}">
        <p14:creationId xmlns:p14="http://schemas.microsoft.com/office/powerpoint/2010/main" val="4583614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06B38C-89DF-425D-8C50-10A89DB149C7}" type="slidenum">
              <a:rPr lang="en-US"/>
              <a:pPr>
                <a:defRPr/>
              </a:pPr>
              <a:t>‹#›</a:t>
            </a:fld>
            <a:endParaRPr lang="en-US"/>
          </a:p>
        </p:txBody>
      </p:sp>
    </p:spTree>
    <p:extLst>
      <p:ext uri="{BB962C8B-B14F-4D97-AF65-F5344CB8AC3E}">
        <p14:creationId xmlns:p14="http://schemas.microsoft.com/office/powerpoint/2010/main" val="18263104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4E58DB-D09D-4789-A9D9-D6EEF364A205}" type="slidenum">
              <a:rPr lang="en-US"/>
              <a:pPr>
                <a:defRPr/>
              </a:pPr>
              <a:t>‹#›</a:t>
            </a:fld>
            <a:endParaRPr lang="en-US"/>
          </a:p>
        </p:txBody>
      </p:sp>
    </p:spTree>
    <p:extLst>
      <p:ext uri="{BB962C8B-B14F-4D97-AF65-F5344CB8AC3E}">
        <p14:creationId xmlns:p14="http://schemas.microsoft.com/office/powerpoint/2010/main" val="25425578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D951BA-C7E5-4252-AE46-8DA79E259173}" type="slidenum">
              <a:rPr lang="en-US"/>
              <a:pPr>
                <a:defRPr/>
              </a:pPr>
              <a:t>‹#›</a:t>
            </a:fld>
            <a:endParaRPr lang="en-US"/>
          </a:p>
        </p:txBody>
      </p:sp>
    </p:spTree>
    <p:extLst>
      <p:ext uri="{BB962C8B-B14F-4D97-AF65-F5344CB8AC3E}">
        <p14:creationId xmlns:p14="http://schemas.microsoft.com/office/powerpoint/2010/main" val="6053687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8E1189-E699-4825-8B08-EA39D853D9CF}" type="slidenum">
              <a:rPr lang="en-US"/>
              <a:pPr>
                <a:defRPr/>
              </a:pPr>
              <a:t>‹#›</a:t>
            </a:fld>
            <a:endParaRPr lang="en-US"/>
          </a:p>
        </p:txBody>
      </p:sp>
    </p:spTree>
    <p:extLst>
      <p:ext uri="{BB962C8B-B14F-4D97-AF65-F5344CB8AC3E}">
        <p14:creationId xmlns:p14="http://schemas.microsoft.com/office/powerpoint/2010/main" val="29586758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65452-732F-478F-9A82-F4E354E8DA86}" type="slidenum">
              <a:rPr lang="en-US"/>
              <a:pPr>
                <a:defRPr/>
              </a:pPr>
              <a:t>‹#›</a:t>
            </a:fld>
            <a:endParaRPr lang="en-US"/>
          </a:p>
        </p:txBody>
      </p:sp>
    </p:spTree>
    <p:extLst>
      <p:ext uri="{BB962C8B-B14F-4D97-AF65-F5344CB8AC3E}">
        <p14:creationId xmlns:p14="http://schemas.microsoft.com/office/powerpoint/2010/main" val="1787333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EAD17-119F-4686-867B-2ADE37D3F7A2}" type="slidenum">
              <a:rPr lang="en-US"/>
              <a:pPr>
                <a:defRPr/>
              </a:pPr>
              <a:t>‹#›</a:t>
            </a:fld>
            <a:endParaRPr lang="en-US"/>
          </a:p>
        </p:txBody>
      </p:sp>
    </p:spTree>
    <p:extLst>
      <p:ext uri="{BB962C8B-B14F-4D97-AF65-F5344CB8AC3E}">
        <p14:creationId xmlns:p14="http://schemas.microsoft.com/office/powerpoint/2010/main" val="1652571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A27B7D-0B55-4087-90CB-19FDBBCAA857}" type="slidenum">
              <a:rPr lang="en-US"/>
              <a:pPr>
                <a:defRPr/>
              </a:pPr>
              <a:t>‹#›</a:t>
            </a:fld>
            <a:endParaRPr lang="en-US"/>
          </a:p>
        </p:txBody>
      </p:sp>
    </p:spTree>
    <p:extLst>
      <p:ext uri="{BB962C8B-B14F-4D97-AF65-F5344CB8AC3E}">
        <p14:creationId xmlns:p14="http://schemas.microsoft.com/office/powerpoint/2010/main" val="3399296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F03FE3-22F5-42C1-965D-0B55DF3D54A0}" type="slidenum">
              <a:rPr lang="en-US"/>
              <a:pPr>
                <a:defRPr/>
              </a:pPr>
              <a:t>‹#›</a:t>
            </a:fld>
            <a:endParaRPr lang="en-US"/>
          </a:p>
        </p:txBody>
      </p:sp>
    </p:spTree>
    <p:extLst>
      <p:ext uri="{BB962C8B-B14F-4D97-AF65-F5344CB8AC3E}">
        <p14:creationId xmlns:p14="http://schemas.microsoft.com/office/powerpoint/2010/main" val="2433944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C61F0F-E411-4828-81FE-AF94EFE8D758}" type="slidenum">
              <a:rPr lang="en-US"/>
              <a:pPr>
                <a:defRPr/>
              </a:pPr>
              <a:t>‹#›</a:t>
            </a:fld>
            <a:endParaRPr lang="en-US"/>
          </a:p>
        </p:txBody>
      </p:sp>
    </p:spTree>
    <p:extLst>
      <p:ext uri="{BB962C8B-B14F-4D97-AF65-F5344CB8AC3E}">
        <p14:creationId xmlns:p14="http://schemas.microsoft.com/office/powerpoint/2010/main" val="3020161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F935F8-D999-4277-875B-4E5751877A30}" type="slidenum">
              <a:rPr lang="en-US"/>
              <a:pPr>
                <a:defRPr/>
              </a:pPr>
              <a:t>‹#›</a:t>
            </a:fld>
            <a:endParaRPr lang="en-US"/>
          </a:p>
        </p:txBody>
      </p:sp>
    </p:spTree>
    <p:extLst>
      <p:ext uri="{BB962C8B-B14F-4D97-AF65-F5344CB8AC3E}">
        <p14:creationId xmlns:p14="http://schemas.microsoft.com/office/powerpoint/2010/main" val="1410307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16EF70-68F6-443B-B1B2-BBE0189C4797}" type="slidenum">
              <a:rPr lang="en-US"/>
              <a:pPr>
                <a:defRPr/>
              </a:pPr>
              <a:t>‹#›</a:t>
            </a:fld>
            <a:endParaRPr lang="en-US"/>
          </a:p>
        </p:txBody>
      </p:sp>
    </p:spTree>
    <p:extLst>
      <p:ext uri="{BB962C8B-B14F-4D97-AF65-F5344CB8AC3E}">
        <p14:creationId xmlns:p14="http://schemas.microsoft.com/office/powerpoint/2010/main" val="1600782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5367F0-5983-47D3-8B76-EF2390FA5212}" type="slidenum">
              <a:rPr lang="en-US"/>
              <a:pPr>
                <a:defRPr/>
              </a:pPr>
              <a:t>‹#›</a:t>
            </a:fld>
            <a:endParaRPr lang="en-US"/>
          </a:p>
        </p:txBody>
      </p:sp>
    </p:spTree>
    <p:extLst>
      <p:ext uri="{BB962C8B-B14F-4D97-AF65-F5344CB8AC3E}">
        <p14:creationId xmlns:p14="http://schemas.microsoft.com/office/powerpoint/2010/main" val="3828032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505C82-7A5A-4BC8-9558-FD2E7D3CD407}" type="slidenum">
              <a:rPr lang="en-US"/>
              <a:pPr>
                <a:defRPr/>
              </a:pPr>
              <a:t>‹#›</a:t>
            </a:fld>
            <a:endParaRPr lang="en-US"/>
          </a:p>
        </p:txBody>
      </p:sp>
    </p:spTree>
    <p:extLst>
      <p:ext uri="{BB962C8B-B14F-4D97-AF65-F5344CB8AC3E}">
        <p14:creationId xmlns:p14="http://schemas.microsoft.com/office/powerpoint/2010/main" val="191374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BC8807-1D52-45FB-BA70-EDF261C456FC}" type="slidenum">
              <a:rPr lang="en-US"/>
              <a:pPr>
                <a:defRPr/>
              </a:pPr>
              <a:t>‹#›</a:t>
            </a:fld>
            <a:endParaRPr lang="en-US"/>
          </a:p>
        </p:txBody>
      </p:sp>
    </p:spTree>
    <p:extLst>
      <p:ext uri="{BB962C8B-B14F-4D97-AF65-F5344CB8AC3E}">
        <p14:creationId xmlns:p14="http://schemas.microsoft.com/office/powerpoint/2010/main" val="4103471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175" y="3429000"/>
            <a:ext cx="8023225"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573443" name="Rectangle 3"/>
          <p:cNvSpPr>
            <a:spLocks noGrp="1" noChangeArrowheads="1"/>
          </p:cNvSpPr>
          <p:nvPr>
            <p:ph type="ctrTitle" sz="quarter"/>
          </p:nvPr>
        </p:nvSpPr>
        <p:spPr>
          <a:xfrm>
            <a:off x="381000" y="2286000"/>
            <a:ext cx="7772400" cy="1143000"/>
          </a:xfrm>
        </p:spPr>
        <p:txBody>
          <a:bodyPr/>
          <a:lstStyle>
            <a:lvl1pPr>
              <a:defRPr/>
            </a:lvl1pPr>
          </a:lstStyle>
          <a:p>
            <a:r>
              <a:rPr lang="en-US"/>
              <a:t>Click to edit Master title style</a:t>
            </a:r>
          </a:p>
        </p:txBody>
      </p:sp>
      <p:sp>
        <p:nvSpPr>
          <p:cNvPr id="573444" name="Rectangle 4"/>
          <p:cNvSpPr>
            <a:spLocks noGrp="1" noChangeArrowheads="1"/>
          </p:cNvSpPr>
          <p:nvPr>
            <p:ph type="subTitle" sz="quarter" idx="1"/>
          </p:nvPr>
        </p:nvSpPr>
        <p:spPr>
          <a:xfrm>
            <a:off x="13716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381000" y="6248400"/>
            <a:ext cx="19050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858000" y="6248400"/>
            <a:ext cx="1905000" cy="457200"/>
          </a:xfrm>
        </p:spPr>
        <p:txBody>
          <a:bodyPr/>
          <a:lstStyle>
            <a:lvl1pPr>
              <a:defRPr/>
            </a:lvl1pPr>
          </a:lstStyle>
          <a:p>
            <a:pPr>
              <a:defRPr/>
            </a:pPr>
            <a:fld id="{08F41066-24F9-401B-AC90-78E600CE8585}" type="slidenum">
              <a:rPr lang="en-US"/>
              <a:pPr>
                <a:defRPr/>
              </a:pPr>
              <a:t>‹#›</a:t>
            </a:fld>
            <a:endParaRPr lang="en-US"/>
          </a:p>
        </p:txBody>
      </p:sp>
    </p:spTree>
    <p:extLst>
      <p:ext uri="{BB962C8B-B14F-4D97-AF65-F5344CB8AC3E}">
        <p14:creationId xmlns:p14="http://schemas.microsoft.com/office/powerpoint/2010/main" val="2190278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1786B23-6EB0-403F-812A-B35537DF0B74}" type="slidenum">
              <a:rPr lang="en-US"/>
              <a:pPr>
                <a:defRPr/>
              </a:pPr>
              <a:t>‹#›</a:t>
            </a:fld>
            <a:endParaRPr lang="en-US"/>
          </a:p>
        </p:txBody>
      </p:sp>
    </p:spTree>
    <p:extLst>
      <p:ext uri="{BB962C8B-B14F-4D97-AF65-F5344CB8AC3E}">
        <p14:creationId xmlns:p14="http://schemas.microsoft.com/office/powerpoint/2010/main" val="2751848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EA579AF-47E8-46EA-9906-2F843F0CA407}" type="slidenum">
              <a:rPr lang="en-US"/>
              <a:pPr>
                <a:defRPr/>
              </a:pPr>
              <a:t>‹#›</a:t>
            </a:fld>
            <a:endParaRPr lang="en-US"/>
          </a:p>
        </p:txBody>
      </p:sp>
    </p:spTree>
    <p:extLst>
      <p:ext uri="{BB962C8B-B14F-4D97-AF65-F5344CB8AC3E}">
        <p14:creationId xmlns:p14="http://schemas.microsoft.com/office/powerpoint/2010/main" val="3321628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35050"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75225"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6064940-CF4C-4A1A-9A2F-26E2D3557C5B}" type="slidenum">
              <a:rPr lang="en-US"/>
              <a:pPr>
                <a:defRPr/>
              </a:pPr>
              <a:t>‹#›</a:t>
            </a:fld>
            <a:endParaRPr lang="en-US"/>
          </a:p>
        </p:txBody>
      </p:sp>
    </p:spTree>
    <p:extLst>
      <p:ext uri="{BB962C8B-B14F-4D97-AF65-F5344CB8AC3E}">
        <p14:creationId xmlns:p14="http://schemas.microsoft.com/office/powerpoint/2010/main" val="3982424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C4C40ECB-4638-46C4-A2D2-B76D70ADAB1B}" type="slidenum">
              <a:rPr lang="en-US"/>
              <a:pPr>
                <a:defRPr/>
              </a:pPr>
              <a:t>‹#›</a:t>
            </a:fld>
            <a:endParaRPr lang="en-US"/>
          </a:p>
        </p:txBody>
      </p:sp>
    </p:spTree>
    <p:extLst>
      <p:ext uri="{BB962C8B-B14F-4D97-AF65-F5344CB8AC3E}">
        <p14:creationId xmlns:p14="http://schemas.microsoft.com/office/powerpoint/2010/main" val="2083594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358023C-4828-46F9-BBBC-746778CCF058}" type="slidenum">
              <a:rPr lang="en-US"/>
              <a:pPr>
                <a:defRPr/>
              </a:pPr>
              <a:t>‹#›</a:t>
            </a:fld>
            <a:endParaRPr lang="en-US"/>
          </a:p>
        </p:txBody>
      </p:sp>
    </p:spTree>
    <p:extLst>
      <p:ext uri="{BB962C8B-B14F-4D97-AF65-F5344CB8AC3E}">
        <p14:creationId xmlns:p14="http://schemas.microsoft.com/office/powerpoint/2010/main" val="287836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ED37F0E1-1282-4928-B134-97E2AD7CA7D0}" type="slidenum">
              <a:rPr lang="en-US"/>
              <a:pPr>
                <a:defRPr/>
              </a:pPr>
              <a:t>‹#›</a:t>
            </a:fld>
            <a:endParaRPr lang="en-US"/>
          </a:p>
        </p:txBody>
      </p:sp>
    </p:spTree>
    <p:extLst>
      <p:ext uri="{BB962C8B-B14F-4D97-AF65-F5344CB8AC3E}">
        <p14:creationId xmlns:p14="http://schemas.microsoft.com/office/powerpoint/2010/main" val="274767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B4794B-AF34-4BFE-A8B9-2AC8C2C2BDB2}" type="slidenum">
              <a:rPr lang="en-US"/>
              <a:pPr>
                <a:defRPr/>
              </a:pPr>
              <a:t>‹#›</a:t>
            </a:fld>
            <a:endParaRPr lang="en-US"/>
          </a:p>
        </p:txBody>
      </p:sp>
    </p:spTree>
    <p:extLst>
      <p:ext uri="{BB962C8B-B14F-4D97-AF65-F5344CB8AC3E}">
        <p14:creationId xmlns:p14="http://schemas.microsoft.com/office/powerpoint/2010/main" val="1581568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C722E8D-E073-419B-9541-0275498EFD7A}" type="slidenum">
              <a:rPr lang="en-US"/>
              <a:pPr>
                <a:defRPr/>
              </a:pPr>
              <a:t>‹#›</a:t>
            </a:fld>
            <a:endParaRPr lang="en-US"/>
          </a:p>
        </p:txBody>
      </p:sp>
    </p:spTree>
    <p:extLst>
      <p:ext uri="{BB962C8B-B14F-4D97-AF65-F5344CB8AC3E}">
        <p14:creationId xmlns:p14="http://schemas.microsoft.com/office/powerpoint/2010/main" val="2491880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A4C6FDE-259E-496E-8C50-C124D93166EA}" type="slidenum">
              <a:rPr lang="en-US"/>
              <a:pPr>
                <a:defRPr/>
              </a:pPr>
              <a:t>‹#›</a:t>
            </a:fld>
            <a:endParaRPr lang="en-US"/>
          </a:p>
        </p:txBody>
      </p:sp>
    </p:spTree>
    <p:extLst>
      <p:ext uri="{BB962C8B-B14F-4D97-AF65-F5344CB8AC3E}">
        <p14:creationId xmlns:p14="http://schemas.microsoft.com/office/powerpoint/2010/main" val="3916930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9CA7F60-62B5-4854-94C2-EE1212A88A47}" type="slidenum">
              <a:rPr lang="en-US"/>
              <a:pPr>
                <a:defRPr/>
              </a:pPr>
              <a:t>‹#›</a:t>
            </a:fld>
            <a:endParaRPr lang="en-US"/>
          </a:p>
        </p:txBody>
      </p:sp>
    </p:spTree>
    <p:extLst>
      <p:ext uri="{BB962C8B-B14F-4D97-AF65-F5344CB8AC3E}">
        <p14:creationId xmlns:p14="http://schemas.microsoft.com/office/powerpoint/2010/main" val="3508823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66700"/>
            <a:ext cx="20955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66700"/>
            <a:ext cx="61341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8BCD9CE-D919-4A15-A403-4946C9C35393}" type="slidenum">
              <a:rPr lang="en-US"/>
              <a:pPr>
                <a:defRPr/>
              </a:pPr>
              <a:t>‹#›</a:t>
            </a:fld>
            <a:endParaRPr lang="en-US"/>
          </a:p>
        </p:txBody>
      </p:sp>
    </p:spTree>
    <p:extLst>
      <p:ext uri="{BB962C8B-B14F-4D97-AF65-F5344CB8AC3E}">
        <p14:creationId xmlns:p14="http://schemas.microsoft.com/office/powerpoint/2010/main" val="3875116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13"/>
          <p:cNvSpPr>
            <a:spLocks noGrp="1" noChangeArrowheads="1"/>
          </p:cNvSpPr>
          <p:nvPr>
            <p:ph type="sldNum" sz="quarter" idx="12"/>
          </p:nvPr>
        </p:nvSpPr>
        <p:spPr/>
        <p:txBody>
          <a:bodyPr/>
          <a:lstStyle>
            <a:lvl1pPr>
              <a:defRPr/>
            </a:lvl1pPr>
          </a:lstStyle>
          <a:p>
            <a:pPr>
              <a:defRPr/>
            </a:pPr>
            <a:fld id="{639B4972-4A65-4C0D-BCA3-E20A8E3860E6}" type="slidenum">
              <a:rPr lang="en-US"/>
              <a:pPr>
                <a:defRPr/>
              </a:pPr>
              <a:t>‹#›</a:t>
            </a:fld>
            <a:endParaRPr lang="en-US"/>
          </a:p>
        </p:txBody>
      </p:sp>
    </p:spTree>
    <p:extLst>
      <p:ext uri="{BB962C8B-B14F-4D97-AF65-F5344CB8AC3E}">
        <p14:creationId xmlns:p14="http://schemas.microsoft.com/office/powerpoint/2010/main" val="28267938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9831367-9CBD-4A68-8C0F-28B948861CE4}" type="slidenum">
              <a:rPr lang="en-US"/>
              <a:pPr>
                <a:defRPr/>
              </a:pPr>
              <a:t>‹#›</a:t>
            </a:fld>
            <a:endParaRPr lang="en-US"/>
          </a:p>
        </p:txBody>
      </p:sp>
    </p:spTree>
    <p:extLst>
      <p:ext uri="{BB962C8B-B14F-4D97-AF65-F5344CB8AC3E}">
        <p14:creationId xmlns:p14="http://schemas.microsoft.com/office/powerpoint/2010/main" val="4213151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F0D95C1-239F-46BF-B4C4-02F292D384D7}" type="slidenum">
              <a:rPr lang="en-US"/>
              <a:pPr>
                <a:defRPr/>
              </a:pPr>
              <a:t>‹#›</a:t>
            </a:fld>
            <a:endParaRPr lang="en-US"/>
          </a:p>
        </p:txBody>
      </p:sp>
    </p:spTree>
    <p:extLst>
      <p:ext uri="{BB962C8B-B14F-4D97-AF65-F5344CB8AC3E}">
        <p14:creationId xmlns:p14="http://schemas.microsoft.com/office/powerpoint/2010/main" val="2443998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33D33C5-CA17-4117-ADC2-79D4BE65AE71}" type="slidenum">
              <a:rPr lang="en-US"/>
              <a:pPr>
                <a:defRPr/>
              </a:pPr>
              <a:t>‹#›</a:t>
            </a:fld>
            <a:endParaRPr lang="en-US"/>
          </a:p>
        </p:txBody>
      </p:sp>
    </p:spTree>
    <p:extLst>
      <p:ext uri="{BB962C8B-B14F-4D97-AF65-F5344CB8AC3E}">
        <p14:creationId xmlns:p14="http://schemas.microsoft.com/office/powerpoint/2010/main" val="7333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4DA8EAD2-8BC1-40EB-9500-BED4D76E0F01}" type="slidenum">
              <a:rPr lang="en-US"/>
              <a:pPr>
                <a:defRPr/>
              </a:pPr>
              <a:t>‹#›</a:t>
            </a:fld>
            <a:endParaRPr lang="en-US"/>
          </a:p>
        </p:txBody>
      </p:sp>
    </p:spTree>
    <p:extLst>
      <p:ext uri="{BB962C8B-B14F-4D97-AF65-F5344CB8AC3E}">
        <p14:creationId xmlns:p14="http://schemas.microsoft.com/office/powerpoint/2010/main" val="1795178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2495F41F-E87D-42FB-94DD-E5386A97F71F}" type="slidenum">
              <a:rPr lang="en-US"/>
              <a:pPr>
                <a:defRPr/>
              </a:pPr>
              <a:t>‹#›</a:t>
            </a:fld>
            <a:endParaRPr lang="en-US"/>
          </a:p>
        </p:txBody>
      </p:sp>
    </p:spTree>
    <p:extLst>
      <p:ext uri="{BB962C8B-B14F-4D97-AF65-F5344CB8AC3E}">
        <p14:creationId xmlns:p14="http://schemas.microsoft.com/office/powerpoint/2010/main" val="78957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F73458-6719-4192-A29E-A68D04DF312C}" type="slidenum">
              <a:rPr lang="en-US"/>
              <a:pPr>
                <a:defRPr/>
              </a:pPr>
              <a:t>‹#›</a:t>
            </a:fld>
            <a:endParaRPr lang="en-US"/>
          </a:p>
        </p:txBody>
      </p:sp>
    </p:spTree>
    <p:extLst>
      <p:ext uri="{BB962C8B-B14F-4D97-AF65-F5344CB8AC3E}">
        <p14:creationId xmlns:p14="http://schemas.microsoft.com/office/powerpoint/2010/main" val="2114397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0C4EF81-CE72-4489-BE77-AF11E584685E}" type="slidenum">
              <a:rPr lang="en-US"/>
              <a:pPr>
                <a:defRPr/>
              </a:pPr>
              <a:t>‹#›</a:t>
            </a:fld>
            <a:endParaRPr lang="en-US"/>
          </a:p>
        </p:txBody>
      </p:sp>
    </p:spTree>
    <p:extLst>
      <p:ext uri="{BB962C8B-B14F-4D97-AF65-F5344CB8AC3E}">
        <p14:creationId xmlns:p14="http://schemas.microsoft.com/office/powerpoint/2010/main" val="2813800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1275B880-E984-4EA4-BC82-47AD935FDD1C}" type="slidenum">
              <a:rPr lang="en-US"/>
              <a:pPr>
                <a:defRPr/>
              </a:pPr>
              <a:t>‹#›</a:t>
            </a:fld>
            <a:endParaRPr lang="en-US"/>
          </a:p>
        </p:txBody>
      </p:sp>
    </p:spTree>
    <p:extLst>
      <p:ext uri="{BB962C8B-B14F-4D97-AF65-F5344CB8AC3E}">
        <p14:creationId xmlns:p14="http://schemas.microsoft.com/office/powerpoint/2010/main" val="2335989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30CB637-1FD7-4668-8210-37769EB64B14}" type="slidenum">
              <a:rPr lang="en-US"/>
              <a:pPr>
                <a:defRPr/>
              </a:pPr>
              <a:t>‹#›</a:t>
            </a:fld>
            <a:endParaRPr lang="en-US"/>
          </a:p>
        </p:txBody>
      </p:sp>
    </p:spTree>
    <p:extLst>
      <p:ext uri="{BB962C8B-B14F-4D97-AF65-F5344CB8AC3E}">
        <p14:creationId xmlns:p14="http://schemas.microsoft.com/office/powerpoint/2010/main" val="3772217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F033161-0994-469B-AA47-5F2A3E4DF582}" type="slidenum">
              <a:rPr lang="en-US"/>
              <a:pPr>
                <a:defRPr/>
              </a:pPr>
              <a:t>‹#›</a:t>
            </a:fld>
            <a:endParaRPr lang="en-US"/>
          </a:p>
        </p:txBody>
      </p:sp>
    </p:spTree>
    <p:extLst>
      <p:ext uri="{BB962C8B-B14F-4D97-AF65-F5344CB8AC3E}">
        <p14:creationId xmlns:p14="http://schemas.microsoft.com/office/powerpoint/2010/main" val="686570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4EE45F6-B483-4DE8-BA95-2D74E6B9CD84}" type="slidenum">
              <a:rPr lang="en-US"/>
              <a:pPr>
                <a:defRPr/>
              </a:pPr>
              <a:t>‹#›</a:t>
            </a:fld>
            <a:endParaRPr lang="en-US"/>
          </a:p>
        </p:txBody>
      </p:sp>
    </p:spTree>
    <p:extLst>
      <p:ext uri="{BB962C8B-B14F-4D97-AF65-F5344CB8AC3E}">
        <p14:creationId xmlns:p14="http://schemas.microsoft.com/office/powerpoint/2010/main" val="3550721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64F90D02-7F26-4289-914D-49C60E27BF37}" type="datetimeFigureOut">
              <a:rPr lang="en-US"/>
              <a:pPr>
                <a:defRPr/>
              </a:pPr>
              <a:t>10/9/2015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BCB8F11-B682-4CAE-ACB1-F1411DA9347B}" type="slidenum">
              <a:rPr lang="en-US"/>
              <a:pPr>
                <a:defRPr/>
              </a:pPr>
              <a:t>‹#›</a:t>
            </a:fld>
            <a:endParaRPr lang="en-US"/>
          </a:p>
        </p:txBody>
      </p:sp>
    </p:spTree>
    <p:extLst>
      <p:ext uri="{BB962C8B-B14F-4D97-AF65-F5344CB8AC3E}">
        <p14:creationId xmlns:p14="http://schemas.microsoft.com/office/powerpoint/2010/main" val="23997771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C86F506E-802E-4FA5-97D8-B6137318DB87}" type="datetimeFigureOut">
              <a:rPr lang="en-US"/>
              <a:pPr>
                <a:defRPr/>
              </a:pPr>
              <a:t>10/9/2015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3A39AC6-3801-4C11-A57A-424D15AEB4A9}" type="slidenum">
              <a:rPr lang="en-US"/>
              <a:pPr>
                <a:defRPr/>
              </a:pPr>
              <a:t>‹#›</a:t>
            </a:fld>
            <a:endParaRPr lang="en-US"/>
          </a:p>
        </p:txBody>
      </p:sp>
    </p:spTree>
    <p:extLst>
      <p:ext uri="{BB962C8B-B14F-4D97-AF65-F5344CB8AC3E}">
        <p14:creationId xmlns:p14="http://schemas.microsoft.com/office/powerpoint/2010/main" val="22492335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2CA63F41-0712-4E7F-9EB7-22FB2BC5A98B}" type="datetimeFigureOut">
              <a:rPr lang="en-US"/>
              <a:pPr>
                <a:defRPr/>
              </a:pPr>
              <a:t>10/9/2015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640575EA-7AB0-45AF-82DE-A7D9EA9E30A0}" type="slidenum">
              <a:rPr lang="en-US"/>
              <a:pPr>
                <a:defRPr/>
              </a:pPr>
              <a:t>‹#›</a:t>
            </a:fld>
            <a:endParaRPr lang="en-US"/>
          </a:p>
        </p:txBody>
      </p:sp>
    </p:spTree>
    <p:extLst>
      <p:ext uri="{BB962C8B-B14F-4D97-AF65-F5344CB8AC3E}">
        <p14:creationId xmlns:p14="http://schemas.microsoft.com/office/powerpoint/2010/main" val="4182501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D30424A5-A18A-4F36-B80B-8CBE1E5B414C}" type="datetimeFigureOut">
              <a:rPr lang="en-US"/>
              <a:pPr>
                <a:defRPr/>
              </a:pPr>
              <a:t>10/9/2015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08114A35-AA7A-4C06-B4F3-471D4232A994}" type="slidenum">
              <a:rPr lang="en-US"/>
              <a:pPr>
                <a:defRPr/>
              </a:pPr>
              <a:t>‹#›</a:t>
            </a:fld>
            <a:endParaRPr lang="en-US"/>
          </a:p>
        </p:txBody>
      </p:sp>
    </p:spTree>
    <p:extLst>
      <p:ext uri="{BB962C8B-B14F-4D97-AF65-F5344CB8AC3E}">
        <p14:creationId xmlns:p14="http://schemas.microsoft.com/office/powerpoint/2010/main" val="4025937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C05F0CF-BE64-44F2-9B60-EF299AC42D27}" type="datetimeFigureOut">
              <a:rPr lang="en-US"/>
              <a:pPr>
                <a:defRPr/>
              </a:pPr>
              <a:t>10/9/2015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B624A97-5C56-4D86-B176-35351C9E9152}" type="slidenum">
              <a:rPr lang="en-US"/>
              <a:pPr>
                <a:defRPr/>
              </a:pPr>
              <a:t>‹#›</a:t>
            </a:fld>
            <a:endParaRPr lang="en-US"/>
          </a:p>
        </p:txBody>
      </p:sp>
    </p:spTree>
    <p:extLst>
      <p:ext uri="{BB962C8B-B14F-4D97-AF65-F5344CB8AC3E}">
        <p14:creationId xmlns:p14="http://schemas.microsoft.com/office/powerpoint/2010/main" val="98538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50523C-8E96-401E-80B3-2E0463E2D51D}" type="slidenum">
              <a:rPr lang="en-US"/>
              <a:pPr>
                <a:defRPr/>
              </a:pPr>
              <a:t>‹#›</a:t>
            </a:fld>
            <a:endParaRPr lang="en-US"/>
          </a:p>
        </p:txBody>
      </p:sp>
    </p:spTree>
    <p:extLst>
      <p:ext uri="{BB962C8B-B14F-4D97-AF65-F5344CB8AC3E}">
        <p14:creationId xmlns:p14="http://schemas.microsoft.com/office/powerpoint/2010/main" val="2211037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31AE7260-A510-449E-A7C8-1D6007237D3E}" type="datetimeFigureOut">
              <a:rPr lang="en-US"/>
              <a:pPr>
                <a:defRPr/>
              </a:pPr>
              <a:t>10/9/2015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B95B07C5-46EC-449F-97E8-BB248B60B44E}" type="slidenum">
              <a:rPr lang="en-US"/>
              <a:pPr>
                <a:defRPr/>
              </a:pPr>
              <a:t>‹#›</a:t>
            </a:fld>
            <a:endParaRPr lang="en-US"/>
          </a:p>
        </p:txBody>
      </p:sp>
    </p:spTree>
    <p:extLst>
      <p:ext uri="{BB962C8B-B14F-4D97-AF65-F5344CB8AC3E}">
        <p14:creationId xmlns:p14="http://schemas.microsoft.com/office/powerpoint/2010/main" val="2901418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8AF4DBAB-F734-417C-B76D-577819441DD6}" type="datetimeFigureOut">
              <a:rPr lang="en-US"/>
              <a:pPr>
                <a:defRPr/>
              </a:pPr>
              <a:t>10/9/2015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C44C406-4648-4632-9C12-CD6D5EAD5054}" type="slidenum">
              <a:rPr lang="en-US"/>
              <a:pPr>
                <a:defRPr/>
              </a:pPr>
              <a:t>‹#›</a:t>
            </a:fld>
            <a:endParaRPr lang="en-US"/>
          </a:p>
        </p:txBody>
      </p:sp>
    </p:spTree>
    <p:extLst>
      <p:ext uri="{BB962C8B-B14F-4D97-AF65-F5344CB8AC3E}">
        <p14:creationId xmlns:p14="http://schemas.microsoft.com/office/powerpoint/2010/main" val="5676578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DE5A71-F2A7-4098-AA0C-43CA3AFBC897}" type="datetimeFigureOut">
              <a:rPr lang="en-US"/>
              <a:pPr>
                <a:defRPr/>
              </a:pPr>
              <a:t>10/9/2015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7AADCB2C-72AA-47CE-B89C-B487B1C17C81}" type="slidenum">
              <a:rPr lang="en-US"/>
              <a:pPr>
                <a:defRPr/>
              </a:pPr>
              <a:t>‹#›</a:t>
            </a:fld>
            <a:endParaRPr lang="en-US"/>
          </a:p>
        </p:txBody>
      </p:sp>
    </p:spTree>
    <p:extLst>
      <p:ext uri="{BB962C8B-B14F-4D97-AF65-F5344CB8AC3E}">
        <p14:creationId xmlns:p14="http://schemas.microsoft.com/office/powerpoint/2010/main" val="1696356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79A021-4764-4A62-B7E5-05EE9D4128C1}" type="datetimeFigureOut">
              <a:rPr lang="en-US"/>
              <a:pPr>
                <a:defRPr/>
              </a:pPr>
              <a:t>10/9/2015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8E23B843-503A-42E8-9D69-6A763816D7DC}" type="slidenum">
              <a:rPr lang="en-US"/>
              <a:pPr>
                <a:defRPr/>
              </a:pPr>
              <a:t>‹#›</a:t>
            </a:fld>
            <a:endParaRPr lang="en-US"/>
          </a:p>
        </p:txBody>
      </p:sp>
    </p:spTree>
    <p:extLst>
      <p:ext uri="{BB962C8B-B14F-4D97-AF65-F5344CB8AC3E}">
        <p14:creationId xmlns:p14="http://schemas.microsoft.com/office/powerpoint/2010/main" val="1512712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5C0D4677-67C8-41EB-9942-6FD8A81846EC}" type="datetimeFigureOut">
              <a:rPr lang="en-US"/>
              <a:pPr>
                <a:defRPr/>
              </a:pPr>
              <a:t>10/9/2015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5730DF8-BFC3-4C59-9422-A918A3FA165B}" type="slidenum">
              <a:rPr lang="en-US"/>
              <a:pPr>
                <a:defRPr/>
              </a:pPr>
              <a:t>‹#›</a:t>
            </a:fld>
            <a:endParaRPr lang="en-US"/>
          </a:p>
        </p:txBody>
      </p:sp>
    </p:spTree>
    <p:extLst>
      <p:ext uri="{BB962C8B-B14F-4D97-AF65-F5344CB8AC3E}">
        <p14:creationId xmlns:p14="http://schemas.microsoft.com/office/powerpoint/2010/main" val="17793398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226E2EC-E0A4-4118-8E48-28BF7431B1C5}" type="datetimeFigureOut">
              <a:rPr lang="en-US"/>
              <a:pPr>
                <a:defRPr/>
              </a:pPr>
              <a:t>10/9/2015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93E82B22-76D0-4E9D-998D-44C3A6BFED64}" type="slidenum">
              <a:rPr lang="en-US"/>
              <a:pPr>
                <a:defRPr/>
              </a:pPr>
              <a:t>‹#›</a:t>
            </a:fld>
            <a:endParaRPr lang="en-US"/>
          </a:p>
        </p:txBody>
      </p:sp>
    </p:spTree>
    <p:extLst>
      <p:ext uri="{BB962C8B-B14F-4D97-AF65-F5344CB8AC3E}">
        <p14:creationId xmlns:p14="http://schemas.microsoft.com/office/powerpoint/2010/main" val="277153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6016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5525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238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22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F11D06-C8FB-4AE2-9885-FA97801CDEEA}" type="slidenum">
              <a:rPr lang="en-US"/>
              <a:pPr>
                <a:defRPr/>
              </a:pPr>
              <a:t>‹#›</a:t>
            </a:fld>
            <a:endParaRPr lang="en-US"/>
          </a:p>
        </p:txBody>
      </p:sp>
    </p:spTree>
    <p:extLst>
      <p:ext uri="{BB962C8B-B14F-4D97-AF65-F5344CB8AC3E}">
        <p14:creationId xmlns:p14="http://schemas.microsoft.com/office/powerpoint/2010/main" val="368566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260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3715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820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4529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4855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5589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489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8239-400C-421C-AE6A-37B1D24DF4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7268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253686-F7B9-48F0-8F78-DF86062C29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3316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CF7391-37FD-4970-A5F4-A88A7719D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393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488CF2-E3D0-46E9-9FCE-30283A770003}" type="slidenum">
              <a:rPr lang="en-US"/>
              <a:pPr>
                <a:defRPr/>
              </a:pPr>
              <a:t>‹#›</a:t>
            </a:fld>
            <a:endParaRPr lang="en-US"/>
          </a:p>
        </p:txBody>
      </p:sp>
    </p:spTree>
    <p:extLst>
      <p:ext uri="{BB962C8B-B14F-4D97-AF65-F5344CB8AC3E}">
        <p14:creationId xmlns:p14="http://schemas.microsoft.com/office/powerpoint/2010/main" val="738825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CE180-2000-48AA-8DEE-94AEB354F4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62009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EE3BA6-02CB-40BF-A5CE-ED9C902EE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30596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46D70D-4873-4490-901D-1650E6E1D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4142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430597-FC83-43D9-9811-DB01744208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9370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791513-642E-443E-A240-4937EC6F6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31478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491A8-F3AA-4A81-AC65-CA4268656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36030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9FAB0-4860-4341-8E8F-3080C1D7D3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9106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667A3-F20F-4E42-AEB7-B83E17AF3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8117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60475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12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7E05CC-81E2-4E7A-8D14-6B07347EA143}" type="slidenum">
              <a:rPr lang="en-US"/>
              <a:pPr>
                <a:defRPr/>
              </a:pPr>
              <a:t>‹#›</a:t>
            </a:fld>
            <a:endParaRPr lang="en-US"/>
          </a:p>
        </p:txBody>
      </p:sp>
    </p:spTree>
    <p:extLst>
      <p:ext uri="{BB962C8B-B14F-4D97-AF65-F5344CB8AC3E}">
        <p14:creationId xmlns:p14="http://schemas.microsoft.com/office/powerpoint/2010/main" val="41505543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7829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3084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370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3965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9815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2653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4746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6078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7917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539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A512C3-68FB-4DE2-AC2C-9F338C6ADB80}" type="slidenum">
              <a:rPr lang="en-US"/>
              <a:pPr>
                <a:defRPr/>
              </a:pPr>
              <a:t>‹#›</a:t>
            </a:fld>
            <a:endParaRPr lang="en-US"/>
          </a:p>
        </p:txBody>
      </p:sp>
    </p:spTree>
    <p:extLst>
      <p:ext uri="{BB962C8B-B14F-4D97-AF65-F5344CB8AC3E}">
        <p14:creationId xmlns:p14="http://schemas.microsoft.com/office/powerpoint/2010/main" val="19946127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8239-400C-421C-AE6A-37B1D24DF4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36285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253686-F7B9-48F0-8F78-DF86062C29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24769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CF7391-37FD-4970-A5F4-A88A7719D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2308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CE180-2000-48AA-8DEE-94AEB354F4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8105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EE3BA6-02CB-40BF-A5CE-ED9C902EE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9021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46D70D-4873-4490-901D-1650E6E1D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89772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430597-FC83-43D9-9811-DB01744208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6697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791513-642E-443E-A240-4937EC6F6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1525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491A8-F3AA-4A81-AC65-CA4268656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9301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9FAB0-4860-4341-8E8F-3080C1D7D3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131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2.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0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70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70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426ED26-8BC0-437A-B82F-5D23E6243A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srgbClr val="009999"/>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srgbClr val="009999"/>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D9CA12D-85FE-451D-B8DF-882CB3A2EC4C}" type="slidenum">
              <a:rPr lang="en-US" smtClean="0">
                <a:solidFill>
                  <a:srgbClr val="009999"/>
                </a:solidFill>
                <a:latin typeface="Calibri"/>
              </a:rPr>
              <a:pPr>
                <a:defRPr/>
              </a:pPr>
              <a:t>‹#›</a:t>
            </a:fld>
            <a:endParaRPr lang="en-US">
              <a:solidFill>
                <a:srgbClr val="009999"/>
              </a:solidFill>
              <a:latin typeface="Calibri"/>
            </a:endParaRPr>
          </a:p>
        </p:txBody>
      </p:sp>
    </p:spTree>
    <p:extLst>
      <p:ext uri="{BB962C8B-B14F-4D97-AF65-F5344CB8AC3E}">
        <p14:creationId xmlns:p14="http://schemas.microsoft.com/office/powerpoint/2010/main" val="191480346"/>
      </p:ext>
    </p:extLst>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6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406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406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20F891E-84B2-4A67-9C70-C71BE6C2E4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132408"/>
      </p:ext>
    </p:extLst>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464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ndParaRPr>
          </a:p>
        </p:txBody>
      </p:sp>
      <p:sp>
        <p:nvSpPr>
          <p:cNvPr id="464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8BC9EB0C-E430-47C1-9CFA-B2E5CA9F53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257811"/>
      </p:ext>
    </p:extLst>
  </p:cSld>
  <p:clrMap bg1="lt1" tx1="dk1" bg2="lt2" tx2="dk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 id="21474847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36D33CC-B916-4A83-BEAE-8AD35E79C124}" type="slidenum">
              <a:rPr lang="en-US"/>
              <a:pPr>
                <a:defRPr/>
              </a:pPr>
              <a:t>‹#›</a:t>
            </a:fld>
            <a:endParaRPr lang="en-US"/>
          </a:p>
        </p:txBody>
      </p:sp>
    </p:spTree>
    <p:extLst>
      <p:ext uri="{BB962C8B-B14F-4D97-AF65-F5344CB8AC3E}">
        <p14:creationId xmlns:p14="http://schemas.microsoft.com/office/powerpoint/2010/main" val="951951629"/>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1E71E06-700D-4EB0-9BB2-BA5EC4E7B0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2418" name="Line 2"/>
          <p:cNvSpPr>
            <a:spLocks noChangeShapeType="1"/>
          </p:cNvSpPr>
          <p:nvPr/>
        </p:nvSpPr>
        <p:spPr bwMode="auto">
          <a:xfrm>
            <a:off x="3175" y="1371600"/>
            <a:ext cx="8023225"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25603" name="Rectangle 3"/>
          <p:cNvSpPr>
            <a:spLocks noGrp="1" noChangeArrowheads="1"/>
          </p:cNvSpPr>
          <p:nvPr>
            <p:ph type="title"/>
          </p:nvPr>
        </p:nvSpPr>
        <p:spPr bwMode="auto">
          <a:xfrm>
            <a:off x="381000" y="2667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5604" name="Rectangle 4"/>
          <p:cNvSpPr>
            <a:spLocks noGrp="1" noChangeArrowheads="1"/>
          </p:cNvSpPr>
          <p:nvPr>
            <p:ph type="body" idx="1"/>
          </p:nvPr>
        </p:nvSpPr>
        <p:spPr bwMode="auto">
          <a:xfrm>
            <a:off x="1035050" y="1676400"/>
            <a:ext cx="7727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2421" name="Rectangle 5"/>
          <p:cNvSpPr>
            <a:spLocks noGrp="1" noChangeArrowheads="1"/>
          </p:cNvSpPr>
          <p:nvPr>
            <p:ph type="dt" sz="half" idx="2"/>
          </p:nvPr>
        </p:nvSpPr>
        <p:spPr bwMode="auto">
          <a:xfrm>
            <a:off x="381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a:defRPr/>
            </a:pPr>
            <a:endParaRPr lang="en-US"/>
          </a:p>
        </p:txBody>
      </p:sp>
      <p:sp>
        <p:nvSpPr>
          <p:cNvPr id="572422" name="Rectangle 6"/>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pPr>
              <a:defRPr/>
            </a:pPr>
            <a:endParaRPr lang="en-US"/>
          </a:p>
        </p:txBody>
      </p:sp>
      <p:sp>
        <p:nvSpPr>
          <p:cNvPr id="572423" name="Rectangle 7"/>
          <p:cNvSpPr>
            <a:spLocks noGrp="1" noChangeArrowheads="1"/>
          </p:cNvSpPr>
          <p:nvPr>
            <p:ph type="sldNum" sz="quarter" idx="4"/>
          </p:nvPr>
        </p:nvSpPr>
        <p:spPr bwMode="auto">
          <a:xfrm>
            <a:off x="6858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98C83066-7D73-4E32-9BBA-58CB119B60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3"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txStyles>
    <p:titleStyle>
      <a:lvl1pPr algn="l" rtl="0" eaLnBrk="0" fontAlgn="base" hangingPunct="0">
        <a:spcBef>
          <a:spcPct val="0"/>
        </a:spcBef>
        <a:spcAft>
          <a:spcPct val="0"/>
        </a:spcAft>
        <a:defRPr sz="4000" b="1">
          <a:solidFill>
            <a:srgbClr val="11048C"/>
          </a:solidFill>
          <a:latin typeface="+mj-lt"/>
          <a:ea typeface="+mj-ea"/>
          <a:cs typeface="+mj-cs"/>
        </a:defRPr>
      </a:lvl1pPr>
      <a:lvl2pPr algn="l" rtl="0" eaLnBrk="0" fontAlgn="base" hangingPunct="0">
        <a:spcBef>
          <a:spcPct val="0"/>
        </a:spcBef>
        <a:spcAft>
          <a:spcPct val="0"/>
        </a:spcAft>
        <a:defRPr sz="4000" b="1">
          <a:solidFill>
            <a:srgbClr val="11048C"/>
          </a:solidFill>
          <a:latin typeface="Times New Roman" pitchFamily="18" charset="0"/>
        </a:defRPr>
      </a:lvl2pPr>
      <a:lvl3pPr algn="l" rtl="0" eaLnBrk="0" fontAlgn="base" hangingPunct="0">
        <a:spcBef>
          <a:spcPct val="0"/>
        </a:spcBef>
        <a:spcAft>
          <a:spcPct val="0"/>
        </a:spcAft>
        <a:defRPr sz="4000" b="1">
          <a:solidFill>
            <a:srgbClr val="11048C"/>
          </a:solidFill>
          <a:latin typeface="Times New Roman" pitchFamily="18" charset="0"/>
        </a:defRPr>
      </a:lvl3pPr>
      <a:lvl4pPr algn="l" rtl="0" eaLnBrk="0" fontAlgn="base" hangingPunct="0">
        <a:spcBef>
          <a:spcPct val="0"/>
        </a:spcBef>
        <a:spcAft>
          <a:spcPct val="0"/>
        </a:spcAft>
        <a:defRPr sz="4000" b="1">
          <a:solidFill>
            <a:srgbClr val="11048C"/>
          </a:solidFill>
          <a:latin typeface="Times New Roman" pitchFamily="18" charset="0"/>
        </a:defRPr>
      </a:lvl4pPr>
      <a:lvl5pPr algn="l" rtl="0" eaLnBrk="0" fontAlgn="base" hangingPunct="0">
        <a:spcBef>
          <a:spcPct val="0"/>
        </a:spcBef>
        <a:spcAft>
          <a:spcPct val="0"/>
        </a:spcAft>
        <a:defRPr sz="4000" b="1">
          <a:solidFill>
            <a:srgbClr val="11048C"/>
          </a:solidFill>
          <a:latin typeface="Times New Roman" pitchFamily="18" charset="0"/>
        </a:defRPr>
      </a:lvl5pPr>
      <a:lvl6pPr marL="457200" algn="l" rtl="0" fontAlgn="base">
        <a:spcBef>
          <a:spcPct val="0"/>
        </a:spcBef>
        <a:spcAft>
          <a:spcPct val="0"/>
        </a:spcAft>
        <a:defRPr sz="4000" b="1">
          <a:solidFill>
            <a:srgbClr val="11048C"/>
          </a:solidFill>
          <a:latin typeface="Times New Roman" pitchFamily="18" charset="0"/>
        </a:defRPr>
      </a:lvl6pPr>
      <a:lvl7pPr marL="914400" algn="l" rtl="0" fontAlgn="base">
        <a:spcBef>
          <a:spcPct val="0"/>
        </a:spcBef>
        <a:spcAft>
          <a:spcPct val="0"/>
        </a:spcAft>
        <a:defRPr sz="4000" b="1">
          <a:solidFill>
            <a:srgbClr val="11048C"/>
          </a:solidFill>
          <a:latin typeface="Times New Roman" pitchFamily="18" charset="0"/>
        </a:defRPr>
      </a:lvl7pPr>
      <a:lvl8pPr marL="1371600" algn="l" rtl="0" fontAlgn="base">
        <a:spcBef>
          <a:spcPct val="0"/>
        </a:spcBef>
        <a:spcAft>
          <a:spcPct val="0"/>
        </a:spcAft>
        <a:defRPr sz="4000" b="1">
          <a:solidFill>
            <a:srgbClr val="11048C"/>
          </a:solidFill>
          <a:latin typeface="Times New Roman" pitchFamily="18" charset="0"/>
        </a:defRPr>
      </a:lvl8pPr>
      <a:lvl9pPr marL="1828800" algn="l" rtl="0" fontAlgn="base">
        <a:spcBef>
          <a:spcPct val="0"/>
        </a:spcBef>
        <a:spcAft>
          <a:spcPct val="0"/>
        </a:spcAft>
        <a:defRPr sz="4000" b="1">
          <a:solidFill>
            <a:srgbClr val="11048C"/>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3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27651"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a:defRPr/>
            </a:pPr>
            <a:endParaRPr lang="en-US"/>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a:defRPr/>
            </a:pPr>
            <a:endParaRPr lang="en-US"/>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a:defRPr/>
            </a:pPr>
            <a:fld id="{16B95E91-E895-45AB-AC24-0520A1FB9619}" type="slidenum">
              <a:rPr lang="en-US"/>
              <a:pPr>
                <a:defRPr/>
              </a:pPr>
              <a:t>‹#›</a:t>
            </a:fld>
            <a:endParaRPr lang="en-US"/>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Tree>
  </p:cSld>
  <p:clrMap bg1="lt1" tx1="dk1" bg2="lt2" tx2="dk2" accent1="accent1" accent2="accent2" accent3="accent3" accent4="accent4" accent5="accent5" accent6="accent6" hlink="hlink" folHlink="folHlink"/>
  <p:sldLayoutIdLst>
    <p:sldLayoutId id="2147484565"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Calibri"/>
              </a:defRPr>
            </a:lvl1pPr>
          </a:lstStyle>
          <a:p>
            <a:pPr>
              <a:defRPr/>
            </a:pPr>
            <a:fld id="{ADF80D47-083C-43B8-8D53-255D6F11C194}" type="datetimeFigureOut">
              <a:rPr lang="en-US"/>
              <a:pPr>
                <a:defRPr/>
              </a:pPr>
              <a:t>10/9/2015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200">
                <a:solidFill>
                  <a:prstClr val="black">
                    <a:tint val="75000"/>
                  </a:prstClr>
                </a:solidFill>
                <a:latin typeface="Calibri"/>
              </a:defRPr>
            </a:lvl1pPr>
          </a:lstStyle>
          <a:p>
            <a:pPr>
              <a:defRPr/>
            </a:pPr>
            <a:fld id="{C05944C1-67F9-423A-978D-F22C275BEC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10/9/2015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4161546"/>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defRPr>
            </a:lvl1pPr>
          </a:lstStyle>
          <a:p>
            <a:pPr>
              <a:defRPr/>
            </a:pPr>
            <a:endParaRPr lang="en-US">
              <a:solidFill>
                <a:srgbClr val="000000"/>
              </a:solidFill>
              <a:latin typeface="Times New Roman"/>
            </a:endParaRPr>
          </a:p>
        </p:txBody>
      </p:sp>
      <p:sp>
        <p:nvSpPr>
          <p:cNvPr id="65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defRPr>
            </a:lvl1pPr>
          </a:lstStyle>
          <a:p>
            <a:pPr algn="ctr">
              <a:defRPr/>
            </a:pPr>
            <a:endParaRPr lang="en-US">
              <a:solidFill>
                <a:srgbClr val="000000"/>
              </a:solidFill>
              <a:latin typeface="Times New Roman"/>
            </a:endParaRPr>
          </a:p>
        </p:txBody>
      </p:sp>
      <p:sp>
        <p:nvSpPr>
          <p:cNvPr id="65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defRPr>
            </a:lvl1pPr>
          </a:lstStyle>
          <a:p>
            <a:pPr>
              <a:defRPr/>
            </a:pPr>
            <a:fld id="{6079E1FD-A69F-49E0-94C6-F37AACB656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09283120"/>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 id="214748465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10/9/2015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8581954"/>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defRPr>
            </a:lvl1pPr>
          </a:lstStyle>
          <a:p>
            <a:pPr>
              <a:defRPr/>
            </a:pPr>
            <a:endParaRPr lang="en-US">
              <a:solidFill>
                <a:srgbClr val="000000"/>
              </a:solidFill>
              <a:latin typeface="Times New Roman"/>
            </a:endParaRPr>
          </a:p>
        </p:txBody>
      </p:sp>
      <p:sp>
        <p:nvSpPr>
          <p:cNvPr id="65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defRPr>
            </a:lvl1pPr>
          </a:lstStyle>
          <a:p>
            <a:pPr algn="ctr">
              <a:defRPr/>
            </a:pPr>
            <a:endParaRPr lang="en-US">
              <a:solidFill>
                <a:srgbClr val="000000"/>
              </a:solidFill>
              <a:latin typeface="Times New Roman"/>
            </a:endParaRPr>
          </a:p>
        </p:txBody>
      </p:sp>
      <p:sp>
        <p:nvSpPr>
          <p:cNvPr id="65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defRPr>
            </a:lvl1pPr>
          </a:lstStyle>
          <a:p>
            <a:pPr>
              <a:defRPr/>
            </a:pPr>
            <a:fld id="{6079E1FD-A69F-49E0-94C6-F37AACB656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14450543"/>
      </p:ext>
    </p:extLst>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 id="21474846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46.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Microsoft_Excel_97-2003_Worksheet2.xls"/><Relationship Id="rId5" Type="http://schemas.openxmlformats.org/officeDocument/2006/relationships/image" Target="../media/image17.emf"/><Relationship Id="rId4" Type="http://schemas.openxmlformats.org/officeDocument/2006/relationships/oleObject" Target="../embeddings/Microsoft_Excel_97-2003_Worksheet1.xls"/></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3.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Microsoft_Excel_97-2003_Worksheet4.xls"/><Relationship Id="rId5" Type="http://schemas.openxmlformats.org/officeDocument/2006/relationships/image" Target="../media/image18.emf"/><Relationship Id="rId4" Type="http://schemas.openxmlformats.org/officeDocument/2006/relationships/oleObject" Target="../embeddings/Microsoft_Excel_97-2003_Worksheet3.xls"/></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14.xml"/><Relationship Id="rId1" Type="http://schemas.openxmlformats.org/officeDocument/2006/relationships/vmlDrawing" Target="../drawings/vmlDrawing5.vml"/><Relationship Id="rId6" Type="http://schemas.openxmlformats.org/officeDocument/2006/relationships/image" Target="../media/image25.wmf"/><Relationship Id="rId5" Type="http://schemas.openxmlformats.org/officeDocument/2006/relationships/oleObject" Target="../embeddings/oleObject4.bin"/><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27.png"/><Relationship Id="rId5" Type="http://schemas.openxmlformats.org/officeDocument/2006/relationships/oleObject" Target="../embeddings/oleObject6.bin"/><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9.xml"/><Relationship Id="rId1" Type="http://schemas.openxmlformats.org/officeDocument/2006/relationships/vmlDrawing" Target="../drawings/vmlDrawing7.vml"/><Relationship Id="rId4" Type="http://schemas.openxmlformats.org/officeDocument/2006/relationships/image" Target="../media/image28.w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5.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9.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9.xml"/></Relationships>
</file>

<file path=ppt/slides/_rels/slide22.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1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9.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9.xml"/><Relationship Id="rId1" Type="http://schemas.openxmlformats.org/officeDocument/2006/relationships/vmlDrawing" Target="../drawings/vmlDrawing8.vml"/><Relationship Id="rId4" Type="http://schemas.openxmlformats.org/officeDocument/2006/relationships/image" Target="../media/image36.wmf"/></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9.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9.xml"/><Relationship Id="rId1" Type="http://schemas.openxmlformats.org/officeDocument/2006/relationships/vmlDrawing" Target="../drawings/vmlDrawing9.vml"/><Relationship Id="rId4" Type="http://schemas.openxmlformats.org/officeDocument/2006/relationships/image" Target="../media/image38.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9.xml"/><Relationship Id="rId1" Type="http://schemas.openxmlformats.org/officeDocument/2006/relationships/vmlDrawing" Target="../drawings/vmlDrawing10.vml"/><Relationship Id="rId4" Type="http://schemas.openxmlformats.org/officeDocument/2006/relationships/image" Target="../media/image39.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9.xml"/><Relationship Id="rId1" Type="http://schemas.openxmlformats.org/officeDocument/2006/relationships/vmlDrawing" Target="../drawings/vmlDrawing11.vml"/><Relationship Id="rId4" Type="http://schemas.openxmlformats.org/officeDocument/2006/relationships/image" Target="../media/image40.wmf"/></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9.xml"/><Relationship Id="rId1" Type="http://schemas.openxmlformats.org/officeDocument/2006/relationships/vmlDrawing" Target="../drawings/vmlDrawing12.vml"/><Relationship Id="rId4" Type="http://schemas.openxmlformats.org/officeDocument/2006/relationships/image" Target="../media/image42.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29.xml"/><Relationship Id="rId1" Type="http://schemas.openxmlformats.org/officeDocument/2006/relationships/vmlDrawing" Target="../drawings/vmlDrawing13.vml"/><Relationship Id="rId4" Type="http://schemas.openxmlformats.org/officeDocument/2006/relationships/image" Target="../media/image43.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45.emf"/><Relationship Id="rId2" Type="http://schemas.openxmlformats.org/officeDocument/2006/relationships/vmlDrawing" Target="../drawings/vmlDrawing14.vml"/><Relationship Id="rId1" Type="http://schemas.openxmlformats.org/officeDocument/2006/relationships/themeOverride" Target="../theme/themeOverride2.xml"/><Relationship Id="rId6" Type="http://schemas.openxmlformats.org/officeDocument/2006/relationships/oleObject" Target="../embeddings/oleObject15.bin"/><Relationship Id="rId5" Type="http://schemas.openxmlformats.org/officeDocument/2006/relationships/image" Target="../media/image44.wmf"/><Relationship Id="rId4" Type="http://schemas.openxmlformats.org/officeDocument/2006/relationships/oleObject" Target="../embeddings/oleObject14.bin"/></Relationships>
</file>

<file path=ppt/slides/_rels/slide36.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1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hyperlink" Target="http://resources.arcgis.com/en/communities/hydro/" TargetMode="External"/><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notesSlide" Target="../notesSlides/notesSlide6.xml"/><Relationship Id="rId7" Type="http://schemas.openxmlformats.org/officeDocument/2006/relationships/oleObject" Target="../embeddings/oleObject17.bin"/><Relationship Id="rId12" Type="http://schemas.openxmlformats.org/officeDocument/2006/relationships/hyperlink" Target="http://hydrology.usu.edu/taudem/" TargetMode="External"/><Relationship Id="rId2" Type="http://schemas.openxmlformats.org/officeDocument/2006/relationships/slideLayout" Target="../slideLayouts/slideLayout62.xml"/><Relationship Id="rId1" Type="http://schemas.openxmlformats.org/officeDocument/2006/relationships/vmlDrawing" Target="../drawings/vmlDrawing15.v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oleObject" Target="../embeddings/oleObject16.bin"/><Relationship Id="rId10" Type="http://schemas.openxmlformats.org/officeDocument/2006/relationships/image" Target="../media/image57.png"/><Relationship Id="rId4" Type="http://schemas.openxmlformats.org/officeDocument/2006/relationships/image" Target="../media/image55.png"/><Relationship Id="rId9" Type="http://schemas.openxmlformats.org/officeDocument/2006/relationships/image" Target="../media/image56.png"/></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slideLayout" Target="../slideLayouts/slideLayout78.xml"/><Relationship Id="rId7" Type="http://schemas.openxmlformats.org/officeDocument/2006/relationships/image" Target="../media/image67.png"/><Relationship Id="rId2" Type="http://schemas.openxmlformats.org/officeDocument/2006/relationships/vmlDrawing" Target="../drawings/vmlDrawing16.vml"/><Relationship Id="rId1" Type="http://schemas.openxmlformats.org/officeDocument/2006/relationships/themeOverride" Target="../theme/themeOverride3.xml"/><Relationship Id="rId6" Type="http://schemas.openxmlformats.org/officeDocument/2006/relationships/image" Target="../media/image66.png"/><Relationship Id="rId11" Type="http://schemas.openxmlformats.org/officeDocument/2006/relationships/image" Target="../media/image64.wmf"/><Relationship Id="rId5" Type="http://schemas.openxmlformats.org/officeDocument/2006/relationships/image" Target="../media/image65.png"/><Relationship Id="rId10" Type="http://schemas.openxmlformats.org/officeDocument/2006/relationships/oleObject" Target="../embeddings/oleObject19.bin"/><Relationship Id="rId4" Type="http://schemas.openxmlformats.org/officeDocument/2006/relationships/notesSlide" Target="../notesSlides/notesSlide7.xml"/><Relationship Id="rId9" Type="http://schemas.openxmlformats.org/officeDocument/2006/relationships/image" Target="../media/image63.wmf"/></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3.xml"/><Relationship Id="rId5" Type="http://schemas.openxmlformats.org/officeDocument/2006/relationships/image" Target="../media/image71.png"/><Relationship Id="rId4" Type="http://schemas.openxmlformats.org/officeDocument/2006/relationships/image" Target="../media/image70.wmf"/></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2.xml"/><Relationship Id="rId5" Type="http://schemas.openxmlformats.org/officeDocument/2006/relationships/image" Target="../media/image7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8.xml"/><Relationship Id="rId1" Type="http://schemas.openxmlformats.org/officeDocument/2006/relationships/vmlDrawing" Target="../drawings/vmlDrawing17.vml"/><Relationship Id="rId5" Type="http://schemas.openxmlformats.org/officeDocument/2006/relationships/image" Target="../media/image76.emf"/><Relationship Id="rId4" Type="http://schemas.openxmlformats.org/officeDocument/2006/relationships/oleObject" Target="../embeddings/Microsoft_Word_97_-_2003_Document5.doc"/></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3.xml"/><Relationship Id="rId1" Type="http://schemas.openxmlformats.org/officeDocument/2006/relationships/vmlDrawing" Target="../drawings/vmlDrawing18.vml"/><Relationship Id="rId6" Type="http://schemas.openxmlformats.org/officeDocument/2006/relationships/image" Target="../media/image79.wmf"/><Relationship Id="rId5" Type="http://schemas.openxmlformats.org/officeDocument/2006/relationships/oleObject" Target="../embeddings/oleObject21.bin"/><Relationship Id="rId4" Type="http://schemas.openxmlformats.org/officeDocument/2006/relationships/image" Target="../media/image78.wmf"/></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Microsoft_Word_97_-_2003_Document6.doc"/><Relationship Id="rId2" Type="http://schemas.openxmlformats.org/officeDocument/2006/relationships/slideLayout" Target="../slideLayouts/slideLayout18.xml"/><Relationship Id="rId1" Type="http://schemas.openxmlformats.org/officeDocument/2006/relationships/vmlDrawing" Target="../drawings/vmlDrawing19.vml"/><Relationship Id="rId5" Type="http://schemas.openxmlformats.org/officeDocument/2006/relationships/image" Target="../media/image4.png"/><Relationship Id="rId4" Type="http://schemas.openxmlformats.org/officeDocument/2006/relationships/image" Target="../media/image80.emf"/></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7.xml"/><Relationship Id="rId5" Type="http://schemas.openxmlformats.org/officeDocument/2006/relationships/image" Target="../media/image84.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9.xml"/><Relationship Id="rId1" Type="http://schemas.openxmlformats.org/officeDocument/2006/relationships/slideLayout" Target="../slideLayouts/slideLayout8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Layout" Target="../slideLayouts/slideLayout85.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5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1.xml"/></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www.opentopography.org/" TargetMode="External"/><Relationship Id="rId1" Type="http://schemas.openxmlformats.org/officeDocument/2006/relationships/slideLayout" Target="../slideLayouts/slideLayout103.xml"/><Relationship Id="rId4" Type="http://schemas.openxmlformats.org/officeDocument/2006/relationships/image" Target="../media/image110.png"/></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03.xml"/><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03.xml"/></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03.xml"/></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xml"/><Relationship Id="rId1" Type="http://schemas.openxmlformats.org/officeDocument/2006/relationships/slideLayout" Target="../slideLayouts/slideLayout84.xml"/><Relationship Id="rId5" Type="http://schemas.openxmlformats.org/officeDocument/2006/relationships/image" Target="../media/image119.png"/><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3" Type="http://schemas.openxmlformats.org/officeDocument/2006/relationships/hyperlink" Target="http://sandbox.cigi.illinois.edu/home/" TargetMode="External"/><Relationship Id="rId2" Type="http://schemas.openxmlformats.org/officeDocument/2006/relationships/hyperlink" Target="http://gateway.cigi.illinois.edu/" TargetMode="External"/><Relationship Id="rId1" Type="http://schemas.openxmlformats.org/officeDocument/2006/relationships/slideLayout" Target="../slideLayouts/slideLayout103.xml"/><Relationship Id="rId5" Type="http://schemas.openxmlformats.org/officeDocument/2006/relationships/image" Target="../media/image121.png"/><Relationship Id="rId4" Type="http://schemas.openxmlformats.org/officeDocument/2006/relationships/image" Target="../media/image120.png"/></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03.xml"/></Relationships>
</file>

<file path=ppt/slides/_rels/slide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3.xml"/></Relationships>
</file>

<file path=ppt/slides/_rels/slide6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03.xml"/></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03.xml"/><Relationship Id="rId4" Type="http://schemas.openxmlformats.org/officeDocument/2006/relationships/image" Target="../media/image128.png"/></Relationships>
</file>

<file path=ppt/slides/_rels/slide6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07.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03.xml"/><Relationship Id="rId1" Type="http://schemas.openxmlformats.org/officeDocument/2006/relationships/themeOverride" Target="../theme/themeOverride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55575"/>
            <a:ext cx="9144000" cy="1858963"/>
          </a:xfrm>
        </p:spPr>
        <p:txBody>
          <a:bodyPr/>
          <a:lstStyle/>
          <a:p>
            <a:r>
              <a:rPr lang="en-US" sz="3200" dirty="0" smtClean="0"/>
              <a:t>General workflow for Hydrologic Terrain Analysis Using Digital Elevation Models</a:t>
            </a:r>
          </a:p>
        </p:txBody>
      </p:sp>
      <p:pic>
        <p:nvPicPr>
          <p:cNvPr id="62467" name="Picture 5"/>
          <p:cNvPicPr>
            <a:picLocks noChangeAspect="1" noChangeArrowheads="1"/>
          </p:cNvPicPr>
          <p:nvPr/>
        </p:nvPicPr>
        <p:blipFill>
          <a:blip r:embed="rId4">
            <a:extLst>
              <a:ext uri="{28A0092B-C50C-407E-A947-70E740481C1C}">
                <a14:useLocalDpi xmlns:a14="http://schemas.microsoft.com/office/drawing/2010/main" val="0"/>
              </a:ext>
            </a:extLst>
          </a:blip>
          <a:srcRect l="20833" t="14352" r="3870" b="10199"/>
          <a:stretch>
            <a:fillRect/>
          </a:stretch>
        </p:blipFill>
        <p:spPr bwMode="auto">
          <a:xfrm>
            <a:off x="509588" y="2355323"/>
            <a:ext cx="232092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8" name="Group 63"/>
          <p:cNvGrpSpPr>
            <a:grpSpLocks/>
          </p:cNvGrpSpPr>
          <p:nvPr/>
        </p:nvGrpSpPr>
        <p:grpSpPr bwMode="auto">
          <a:xfrm>
            <a:off x="533400" y="4180948"/>
            <a:ext cx="2273300" cy="1339850"/>
            <a:chOff x="4208" y="2358"/>
            <a:chExt cx="1178" cy="694"/>
          </a:xfrm>
        </p:grpSpPr>
        <p:sp>
          <p:nvSpPr>
            <p:cNvPr id="62479" name="Rectangle 11"/>
            <p:cNvSpPr>
              <a:spLocks noChangeAspect="1" noChangeArrowheads="1"/>
            </p:cNvSpPr>
            <p:nvPr/>
          </p:nvSpPr>
          <p:spPr bwMode="auto">
            <a:xfrm>
              <a:off x="4208"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0" name="Rectangle 12"/>
            <p:cNvSpPr>
              <a:spLocks noChangeAspect="1" noChangeArrowheads="1"/>
            </p:cNvSpPr>
            <p:nvPr/>
          </p:nvSpPr>
          <p:spPr bwMode="auto">
            <a:xfrm>
              <a:off x="4444"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1" name="Rectangle 13"/>
            <p:cNvSpPr>
              <a:spLocks noChangeAspect="1" noChangeArrowheads="1"/>
            </p:cNvSpPr>
            <p:nvPr/>
          </p:nvSpPr>
          <p:spPr bwMode="auto">
            <a:xfrm>
              <a:off x="4680"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2" name="Rectangle 14"/>
            <p:cNvSpPr>
              <a:spLocks noChangeAspect="1" noChangeArrowheads="1"/>
            </p:cNvSpPr>
            <p:nvPr/>
          </p:nvSpPr>
          <p:spPr bwMode="auto">
            <a:xfrm>
              <a:off x="4915"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3" name="Rectangle 15"/>
            <p:cNvSpPr>
              <a:spLocks noChangeAspect="1" noChangeArrowheads="1"/>
            </p:cNvSpPr>
            <p:nvPr/>
          </p:nvSpPr>
          <p:spPr bwMode="auto">
            <a:xfrm>
              <a:off x="5151"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4" name="Rectangle 19"/>
            <p:cNvSpPr>
              <a:spLocks noChangeAspect="1" noChangeArrowheads="1"/>
            </p:cNvSpPr>
            <p:nvPr/>
          </p:nvSpPr>
          <p:spPr bwMode="auto">
            <a:xfrm>
              <a:off x="4208"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5" name="Rectangle 20"/>
            <p:cNvSpPr>
              <a:spLocks noChangeAspect="1" noChangeArrowheads="1"/>
            </p:cNvSpPr>
            <p:nvPr/>
          </p:nvSpPr>
          <p:spPr bwMode="auto">
            <a:xfrm>
              <a:off x="4444"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6" name="Rectangle 21"/>
            <p:cNvSpPr>
              <a:spLocks noChangeAspect="1" noChangeArrowheads="1"/>
            </p:cNvSpPr>
            <p:nvPr/>
          </p:nvSpPr>
          <p:spPr bwMode="auto">
            <a:xfrm>
              <a:off x="4680"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7" name="Rectangle 22"/>
            <p:cNvSpPr>
              <a:spLocks noChangeAspect="1" noChangeArrowheads="1"/>
            </p:cNvSpPr>
            <p:nvPr/>
          </p:nvSpPr>
          <p:spPr bwMode="auto">
            <a:xfrm>
              <a:off x="4915"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8" name="Rectangle 23"/>
            <p:cNvSpPr>
              <a:spLocks noChangeAspect="1" noChangeArrowheads="1"/>
            </p:cNvSpPr>
            <p:nvPr/>
          </p:nvSpPr>
          <p:spPr bwMode="auto">
            <a:xfrm>
              <a:off x="5151"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9" name="Rectangle 24"/>
            <p:cNvSpPr>
              <a:spLocks noChangeAspect="1" noChangeArrowheads="1"/>
            </p:cNvSpPr>
            <p:nvPr/>
          </p:nvSpPr>
          <p:spPr bwMode="auto">
            <a:xfrm>
              <a:off x="4208"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0" name="Rectangle 25"/>
            <p:cNvSpPr>
              <a:spLocks noChangeAspect="1" noChangeArrowheads="1"/>
            </p:cNvSpPr>
            <p:nvPr/>
          </p:nvSpPr>
          <p:spPr bwMode="auto">
            <a:xfrm>
              <a:off x="4444"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1" name="Rectangle 26"/>
            <p:cNvSpPr>
              <a:spLocks noChangeAspect="1" noChangeArrowheads="1"/>
            </p:cNvSpPr>
            <p:nvPr/>
          </p:nvSpPr>
          <p:spPr bwMode="auto">
            <a:xfrm>
              <a:off x="4680"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2" name="Rectangle 27"/>
            <p:cNvSpPr>
              <a:spLocks noChangeAspect="1" noChangeArrowheads="1"/>
            </p:cNvSpPr>
            <p:nvPr/>
          </p:nvSpPr>
          <p:spPr bwMode="auto">
            <a:xfrm>
              <a:off x="4915"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3" name="Rectangle 28"/>
            <p:cNvSpPr>
              <a:spLocks noChangeAspect="1" noChangeArrowheads="1"/>
            </p:cNvSpPr>
            <p:nvPr/>
          </p:nvSpPr>
          <p:spPr bwMode="auto">
            <a:xfrm>
              <a:off x="5151"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4" name="Freeform 36"/>
            <p:cNvSpPr>
              <a:spLocks noChangeAspect="1"/>
            </p:cNvSpPr>
            <p:nvPr/>
          </p:nvSpPr>
          <p:spPr bwMode="auto">
            <a:xfrm>
              <a:off x="4264" y="2420"/>
              <a:ext cx="154" cy="150"/>
            </a:xfrm>
            <a:custGeom>
              <a:avLst/>
              <a:gdLst>
                <a:gd name="T0" fmla="*/ 0 w 154"/>
                <a:gd name="T1" fmla="*/ 0 h 150"/>
                <a:gd name="T2" fmla="*/ 154 w 154"/>
                <a:gd name="T3" fmla="*/ 150 h 150"/>
                <a:gd name="T4" fmla="*/ 0 60000 65536"/>
                <a:gd name="T5" fmla="*/ 0 60000 65536"/>
                <a:gd name="T6" fmla="*/ 0 w 154"/>
                <a:gd name="T7" fmla="*/ 0 h 150"/>
                <a:gd name="T8" fmla="*/ 154 w 154"/>
                <a:gd name="T9" fmla="*/ 150 h 150"/>
              </a:gdLst>
              <a:ahLst/>
              <a:cxnLst>
                <a:cxn ang="T4">
                  <a:pos x="T0" y="T1"/>
                </a:cxn>
                <a:cxn ang="T5">
                  <a:pos x="T2" y="T3"/>
                </a:cxn>
              </a:cxnLst>
              <a:rect l="T6" t="T7" r="T8" b="T9"/>
              <a:pathLst>
                <a:path w="154" h="150">
                  <a:moveTo>
                    <a:pt x="0" y="0"/>
                  </a:moveTo>
                  <a:lnTo>
                    <a:pt x="154" y="15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5" name="Freeform 37"/>
            <p:cNvSpPr>
              <a:spLocks noChangeAspect="1"/>
            </p:cNvSpPr>
            <p:nvPr/>
          </p:nvSpPr>
          <p:spPr bwMode="auto">
            <a:xfrm>
              <a:off x="4492" y="2402"/>
              <a:ext cx="135" cy="149"/>
            </a:xfrm>
            <a:custGeom>
              <a:avLst/>
              <a:gdLst>
                <a:gd name="T0" fmla="*/ 0 w 135"/>
                <a:gd name="T1" fmla="*/ 0 h 149"/>
                <a:gd name="T2" fmla="*/ 135 w 135"/>
                <a:gd name="T3" fmla="*/ 149 h 149"/>
                <a:gd name="T4" fmla="*/ 0 60000 65536"/>
                <a:gd name="T5" fmla="*/ 0 60000 65536"/>
                <a:gd name="T6" fmla="*/ 0 w 135"/>
                <a:gd name="T7" fmla="*/ 0 h 149"/>
                <a:gd name="T8" fmla="*/ 135 w 135"/>
                <a:gd name="T9" fmla="*/ 149 h 149"/>
              </a:gdLst>
              <a:ahLst/>
              <a:cxnLst>
                <a:cxn ang="T4">
                  <a:pos x="T0" y="T1"/>
                </a:cxn>
                <a:cxn ang="T5">
                  <a:pos x="T2" y="T3"/>
                </a:cxn>
              </a:cxnLst>
              <a:rect l="T6" t="T7" r="T8" b="T9"/>
              <a:pathLst>
                <a:path w="135" h="149">
                  <a:moveTo>
                    <a:pt x="0" y="0"/>
                  </a:moveTo>
                  <a:lnTo>
                    <a:pt x="135"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6" name="Freeform 45"/>
            <p:cNvSpPr>
              <a:spLocks noChangeAspect="1"/>
            </p:cNvSpPr>
            <p:nvPr/>
          </p:nvSpPr>
          <p:spPr bwMode="auto">
            <a:xfrm>
              <a:off x="4263" y="2915"/>
              <a:ext cx="158" cy="61"/>
            </a:xfrm>
            <a:custGeom>
              <a:avLst/>
              <a:gdLst>
                <a:gd name="T0" fmla="*/ 0 w 158"/>
                <a:gd name="T1" fmla="*/ 0 h 61"/>
                <a:gd name="T2" fmla="*/ 158 w 158"/>
                <a:gd name="T3" fmla="*/ 61 h 61"/>
                <a:gd name="T4" fmla="*/ 0 60000 65536"/>
                <a:gd name="T5" fmla="*/ 0 60000 65536"/>
                <a:gd name="T6" fmla="*/ 0 w 158"/>
                <a:gd name="T7" fmla="*/ 0 h 61"/>
                <a:gd name="T8" fmla="*/ 158 w 158"/>
                <a:gd name="T9" fmla="*/ 61 h 61"/>
              </a:gdLst>
              <a:ahLst/>
              <a:cxnLst>
                <a:cxn ang="T4">
                  <a:pos x="T0" y="T1"/>
                </a:cxn>
                <a:cxn ang="T5">
                  <a:pos x="T2" y="T3"/>
                </a:cxn>
              </a:cxnLst>
              <a:rect l="T6" t="T7" r="T8" b="T9"/>
              <a:pathLst>
                <a:path w="158" h="61">
                  <a:moveTo>
                    <a:pt x="0" y="0"/>
                  </a:moveTo>
                  <a:lnTo>
                    <a:pt x="158" y="6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7" name="Freeform 46"/>
            <p:cNvSpPr>
              <a:spLocks noChangeAspect="1"/>
            </p:cNvSpPr>
            <p:nvPr/>
          </p:nvSpPr>
          <p:spPr bwMode="auto">
            <a:xfrm>
              <a:off x="4260" y="2707"/>
              <a:ext cx="202" cy="2"/>
            </a:xfrm>
            <a:custGeom>
              <a:avLst/>
              <a:gdLst>
                <a:gd name="T0" fmla="*/ 0 w 202"/>
                <a:gd name="T1" fmla="*/ 0 h 2"/>
                <a:gd name="T2" fmla="*/ 202 w 202"/>
                <a:gd name="T3" fmla="*/ 2 h 2"/>
                <a:gd name="T4" fmla="*/ 0 60000 65536"/>
                <a:gd name="T5" fmla="*/ 0 60000 65536"/>
                <a:gd name="T6" fmla="*/ 0 w 202"/>
                <a:gd name="T7" fmla="*/ 0 h 2"/>
                <a:gd name="T8" fmla="*/ 202 w 202"/>
                <a:gd name="T9" fmla="*/ 2 h 2"/>
              </a:gdLst>
              <a:ahLst/>
              <a:cxnLst>
                <a:cxn ang="T4">
                  <a:pos x="T0" y="T1"/>
                </a:cxn>
                <a:cxn ang="T5">
                  <a:pos x="T2" y="T3"/>
                </a:cxn>
              </a:cxnLst>
              <a:rect l="T6" t="T7" r="T8" b="T9"/>
              <a:pathLst>
                <a:path w="202" h="2">
                  <a:moveTo>
                    <a:pt x="0" y="0"/>
                  </a:moveTo>
                  <a:lnTo>
                    <a:pt x="202" y="2"/>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8" name="Freeform 47"/>
            <p:cNvSpPr>
              <a:spLocks noChangeAspect="1"/>
            </p:cNvSpPr>
            <p:nvPr/>
          </p:nvSpPr>
          <p:spPr bwMode="auto">
            <a:xfrm>
              <a:off x="4793" y="2397"/>
              <a:ext cx="30" cy="141"/>
            </a:xfrm>
            <a:custGeom>
              <a:avLst/>
              <a:gdLst>
                <a:gd name="T0" fmla="*/ 0 w 30"/>
                <a:gd name="T1" fmla="*/ 0 h 141"/>
                <a:gd name="T2" fmla="*/ 30 w 30"/>
                <a:gd name="T3" fmla="*/ 141 h 141"/>
                <a:gd name="T4" fmla="*/ 0 60000 65536"/>
                <a:gd name="T5" fmla="*/ 0 60000 65536"/>
                <a:gd name="T6" fmla="*/ 0 w 30"/>
                <a:gd name="T7" fmla="*/ 0 h 141"/>
                <a:gd name="T8" fmla="*/ 30 w 30"/>
                <a:gd name="T9" fmla="*/ 141 h 141"/>
              </a:gdLst>
              <a:ahLst/>
              <a:cxnLst>
                <a:cxn ang="T4">
                  <a:pos x="T0" y="T1"/>
                </a:cxn>
                <a:cxn ang="T5">
                  <a:pos x="T2" y="T3"/>
                </a:cxn>
              </a:cxnLst>
              <a:rect l="T6" t="T7" r="T8" b="T9"/>
              <a:pathLst>
                <a:path w="30" h="141">
                  <a:moveTo>
                    <a:pt x="0" y="0"/>
                  </a:moveTo>
                  <a:lnTo>
                    <a:pt x="30"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9" name="Freeform 48"/>
            <p:cNvSpPr>
              <a:spLocks noChangeAspect="1"/>
            </p:cNvSpPr>
            <p:nvPr/>
          </p:nvSpPr>
          <p:spPr bwMode="auto">
            <a:xfrm>
              <a:off x="4785" y="2638"/>
              <a:ext cx="9" cy="153"/>
            </a:xfrm>
            <a:custGeom>
              <a:avLst/>
              <a:gdLst>
                <a:gd name="T0" fmla="*/ 9 w 9"/>
                <a:gd name="T1" fmla="*/ 0 h 153"/>
                <a:gd name="T2" fmla="*/ 0 w 9"/>
                <a:gd name="T3" fmla="*/ 153 h 153"/>
                <a:gd name="T4" fmla="*/ 0 60000 65536"/>
                <a:gd name="T5" fmla="*/ 0 60000 65536"/>
                <a:gd name="T6" fmla="*/ 0 w 9"/>
                <a:gd name="T7" fmla="*/ 0 h 153"/>
                <a:gd name="T8" fmla="*/ 9 w 9"/>
                <a:gd name="T9" fmla="*/ 153 h 153"/>
              </a:gdLst>
              <a:ahLst/>
              <a:cxnLst>
                <a:cxn ang="T4">
                  <a:pos x="T0" y="T1"/>
                </a:cxn>
                <a:cxn ang="T5">
                  <a:pos x="T2" y="T3"/>
                </a:cxn>
              </a:cxnLst>
              <a:rect l="T6" t="T7" r="T8" b="T9"/>
              <a:pathLst>
                <a:path w="9" h="153">
                  <a:moveTo>
                    <a:pt x="9" y="0"/>
                  </a:moveTo>
                  <a:lnTo>
                    <a:pt x="0" y="153"/>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0" name="Freeform 51"/>
            <p:cNvSpPr>
              <a:spLocks noChangeAspect="1"/>
            </p:cNvSpPr>
            <p:nvPr/>
          </p:nvSpPr>
          <p:spPr bwMode="auto">
            <a:xfrm>
              <a:off x="4988" y="2405"/>
              <a:ext cx="39" cy="159"/>
            </a:xfrm>
            <a:custGeom>
              <a:avLst/>
              <a:gdLst>
                <a:gd name="T0" fmla="*/ 39 w 39"/>
                <a:gd name="T1" fmla="*/ 0 h 159"/>
                <a:gd name="T2" fmla="*/ 0 w 39"/>
                <a:gd name="T3" fmla="*/ 159 h 159"/>
                <a:gd name="T4" fmla="*/ 0 60000 65536"/>
                <a:gd name="T5" fmla="*/ 0 60000 65536"/>
                <a:gd name="T6" fmla="*/ 0 w 39"/>
                <a:gd name="T7" fmla="*/ 0 h 159"/>
                <a:gd name="T8" fmla="*/ 39 w 39"/>
                <a:gd name="T9" fmla="*/ 159 h 159"/>
              </a:gdLst>
              <a:ahLst/>
              <a:cxnLst>
                <a:cxn ang="T4">
                  <a:pos x="T0" y="T1"/>
                </a:cxn>
                <a:cxn ang="T5">
                  <a:pos x="T2" y="T3"/>
                </a:cxn>
              </a:cxnLst>
              <a:rect l="T6" t="T7" r="T8" b="T9"/>
              <a:pathLst>
                <a:path w="39" h="159">
                  <a:moveTo>
                    <a:pt x="39" y="0"/>
                  </a:moveTo>
                  <a:lnTo>
                    <a:pt x="0" y="15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1" name="Freeform 52"/>
            <p:cNvSpPr>
              <a:spLocks noChangeAspect="1"/>
            </p:cNvSpPr>
            <p:nvPr/>
          </p:nvSpPr>
          <p:spPr bwMode="auto">
            <a:xfrm>
              <a:off x="5026" y="2858"/>
              <a:ext cx="3" cy="168"/>
            </a:xfrm>
            <a:custGeom>
              <a:avLst/>
              <a:gdLst>
                <a:gd name="T0" fmla="*/ 3 w 3"/>
                <a:gd name="T1" fmla="*/ 0 h 168"/>
                <a:gd name="T2" fmla="*/ 0 w 3"/>
                <a:gd name="T3" fmla="*/ 168 h 168"/>
                <a:gd name="T4" fmla="*/ 0 60000 65536"/>
                <a:gd name="T5" fmla="*/ 0 60000 65536"/>
                <a:gd name="T6" fmla="*/ 0 w 3"/>
                <a:gd name="T7" fmla="*/ 0 h 168"/>
                <a:gd name="T8" fmla="*/ 3 w 3"/>
                <a:gd name="T9" fmla="*/ 168 h 168"/>
              </a:gdLst>
              <a:ahLst/>
              <a:cxnLst>
                <a:cxn ang="T4">
                  <a:pos x="T0" y="T1"/>
                </a:cxn>
                <a:cxn ang="T5">
                  <a:pos x="T2" y="T3"/>
                </a:cxn>
              </a:cxnLst>
              <a:rect l="T6" t="T7" r="T8" b="T9"/>
              <a:pathLst>
                <a:path w="3" h="168">
                  <a:moveTo>
                    <a:pt x="3" y="0"/>
                  </a:moveTo>
                  <a:lnTo>
                    <a:pt x="0" y="168"/>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2" name="Freeform 54"/>
            <p:cNvSpPr>
              <a:spLocks noChangeAspect="1"/>
            </p:cNvSpPr>
            <p:nvPr/>
          </p:nvSpPr>
          <p:spPr bwMode="auto">
            <a:xfrm>
              <a:off x="5260" y="2636"/>
              <a:ext cx="9" cy="149"/>
            </a:xfrm>
            <a:custGeom>
              <a:avLst/>
              <a:gdLst>
                <a:gd name="T0" fmla="*/ 9 w 9"/>
                <a:gd name="T1" fmla="*/ 0 h 149"/>
                <a:gd name="T2" fmla="*/ 0 w 9"/>
                <a:gd name="T3" fmla="*/ 149 h 149"/>
                <a:gd name="T4" fmla="*/ 0 60000 65536"/>
                <a:gd name="T5" fmla="*/ 0 60000 65536"/>
                <a:gd name="T6" fmla="*/ 0 w 9"/>
                <a:gd name="T7" fmla="*/ 0 h 149"/>
                <a:gd name="T8" fmla="*/ 9 w 9"/>
                <a:gd name="T9" fmla="*/ 149 h 149"/>
              </a:gdLst>
              <a:ahLst/>
              <a:cxnLst>
                <a:cxn ang="T4">
                  <a:pos x="T0" y="T1"/>
                </a:cxn>
                <a:cxn ang="T5">
                  <a:pos x="T2" y="T3"/>
                </a:cxn>
              </a:cxnLst>
              <a:rect l="T6" t="T7" r="T8" b="T9"/>
              <a:pathLst>
                <a:path w="9" h="149">
                  <a:moveTo>
                    <a:pt x="9" y="0"/>
                  </a:moveTo>
                  <a:lnTo>
                    <a:pt x="0"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3" name="Freeform 55"/>
            <p:cNvSpPr>
              <a:spLocks noChangeAspect="1"/>
            </p:cNvSpPr>
            <p:nvPr/>
          </p:nvSpPr>
          <p:spPr bwMode="auto">
            <a:xfrm>
              <a:off x="4974" y="2639"/>
              <a:ext cx="96" cy="134"/>
            </a:xfrm>
            <a:custGeom>
              <a:avLst/>
              <a:gdLst>
                <a:gd name="T0" fmla="*/ 96 w 96"/>
                <a:gd name="T1" fmla="*/ 0 h 134"/>
                <a:gd name="T2" fmla="*/ 0 w 96"/>
                <a:gd name="T3" fmla="*/ 134 h 134"/>
                <a:gd name="T4" fmla="*/ 0 60000 65536"/>
                <a:gd name="T5" fmla="*/ 0 60000 65536"/>
                <a:gd name="T6" fmla="*/ 0 w 96"/>
                <a:gd name="T7" fmla="*/ 0 h 134"/>
                <a:gd name="T8" fmla="*/ 96 w 96"/>
                <a:gd name="T9" fmla="*/ 134 h 134"/>
              </a:gdLst>
              <a:ahLst/>
              <a:cxnLst>
                <a:cxn ang="T4">
                  <a:pos x="T0" y="T1"/>
                </a:cxn>
                <a:cxn ang="T5">
                  <a:pos x="T2" y="T3"/>
                </a:cxn>
              </a:cxnLst>
              <a:rect l="T6" t="T7" r="T8" b="T9"/>
              <a:pathLst>
                <a:path w="96" h="134">
                  <a:moveTo>
                    <a:pt x="96" y="0"/>
                  </a:moveTo>
                  <a:lnTo>
                    <a:pt x="0" y="13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4" name="Freeform 56"/>
            <p:cNvSpPr>
              <a:spLocks noChangeAspect="1"/>
            </p:cNvSpPr>
            <p:nvPr/>
          </p:nvSpPr>
          <p:spPr bwMode="auto">
            <a:xfrm>
              <a:off x="5203" y="2405"/>
              <a:ext cx="128" cy="140"/>
            </a:xfrm>
            <a:custGeom>
              <a:avLst/>
              <a:gdLst>
                <a:gd name="T0" fmla="*/ 128 w 128"/>
                <a:gd name="T1" fmla="*/ 0 h 140"/>
                <a:gd name="T2" fmla="*/ 0 w 128"/>
                <a:gd name="T3" fmla="*/ 140 h 140"/>
                <a:gd name="T4" fmla="*/ 0 60000 65536"/>
                <a:gd name="T5" fmla="*/ 0 60000 65536"/>
                <a:gd name="T6" fmla="*/ 0 w 128"/>
                <a:gd name="T7" fmla="*/ 0 h 140"/>
                <a:gd name="T8" fmla="*/ 128 w 128"/>
                <a:gd name="T9" fmla="*/ 140 h 140"/>
              </a:gdLst>
              <a:ahLst/>
              <a:cxnLst>
                <a:cxn ang="T4">
                  <a:pos x="T0" y="T1"/>
                </a:cxn>
                <a:cxn ang="T5">
                  <a:pos x="T2" y="T3"/>
                </a:cxn>
              </a:cxnLst>
              <a:rect l="T6" t="T7" r="T8" b="T9"/>
              <a:pathLst>
                <a:path w="128" h="140">
                  <a:moveTo>
                    <a:pt x="128" y="0"/>
                  </a:moveTo>
                  <a:lnTo>
                    <a:pt x="0" y="14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5" name="Freeform 57"/>
            <p:cNvSpPr>
              <a:spLocks noChangeAspect="1"/>
            </p:cNvSpPr>
            <p:nvPr/>
          </p:nvSpPr>
          <p:spPr bwMode="auto">
            <a:xfrm>
              <a:off x="5197" y="2871"/>
              <a:ext cx="74" cy="136"/>
            </a:xfrm>
            <a:custGeom>
              <a:avLst/>
              <a:gdLst>
                <a:gd name="T0" fmla="*/ 74 w 74"/>
                <a:gd name="T1" fmla="*/ 0 h 136"/>
                <a:gd name="T2" fmla="*/ 0 w 74"/>
                <a:gd name="T3" fmla="*/ 136 h 136"/>
                <a:gd name="T4" fmla="*/ 0 60000 65536"/>
                <a:gd name="T5" fmla="*/ 0 60000 65536"/>
                <a:gd name="T6" fmla="*/ 0 w 74"/>
                <a:gd name="T7" fmla="*/ 0 h 136"/>
                <a:gd name="T8" fmla="*/ 74 w 74"/>
                <a:gd name="T9" fmla="*/ 136 h 136"/>
              </a:gdLst>
              <a:ahLst/>
              <a:cxnLst>
                <a:cxn ang="T4">
                  <a:pos x="T0" y="T1"/>
                </a:cxn>
                <a:cxn ang="T5">
                  <a:pos x="T2" y="T3"/>
                </a:cxn>
              </a:cxnLst>
              <a:rect l="T6" t="T7" r="T8" b="T9"/>
              <a:pathLst>
                <a:path w="74" h="136">
                  <a:moveTo>
                    <a:pt x="74" y="0"/>
                  </a:moveTo>
                  <a:lnTo>
                    <a:pt x="0" y="136"/>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6" name="Freeform 59"/>
            <p:cNvSpPr>
              <a:spLocks noChangeAspect="1"/>
            </p:cNvSpPr>
            <p:nvPr/>
          </p:nvSpPr>
          <p:spPr bwMode="auto">
            <a:xfrm>
              <a:off x="4506" y="2642"/>
              <a:ext cx="127" cy="124"/>
            </a:xfrm>
            <a:custGeom>
              <a:avLst/>
              <a:gdLst>
                <a:gd name="T0" fmla="*/ 0 w 127"/>
                <a:gd name="T1" fmla="*/ 0 h 124"/>
                <a:gd name="T2" fmla="*/ 127 w 127"/>
                <a:gd name="T3" fmla="*/ 124 h 124"/>
                <a:gd name="T4" fmla="*/ 0 60000 65536"/>
                <a:gd name="T5" fmla="*/ 0 60000 65536"/>
                <a:gd name="T6" fmla="*/ 0 w 127"/>
                <a:gd name="T7" fmla="*/ 0 h 124"/>
                <a:gd name="T8" fmla="*/ 127 w 127"/>
                <a:gd name="T9" fmla="*/ 124 h 124"/>
              </a:gdLst>
              <a:ahLst/>
              <a:cxnLst>
                <a:cxn ang="T4">
                  <a:pos x="T0" y="T1"/>
                </a:cxn>
                <a:cxn ang="T5">
                  <a:pos x="T2" y="T3"/>
                </a:cxn>
              </a:cxnLst>
              <a:rect l="T6" t="T7" r="T8" b="T9"/>
              <a:pathLst>
                <a:path w="127" h="124">
                  <a:moveTo>
                    <a:pt x="0" y="0"/>
                  </a:moveTo>
                  <a:lnTo>
                    <a:pt x="127" y="12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7" name="Freeform 60"/>
            <p:cNvSpPr>
              <a:spLocks noChangeAspect="1"/>
            </p:cNvSpPr>
            <p:nvPr/>
          </p:nvSpPr>
          <p:spPr bwMode="auto">
            <a:xfrm>
              <a:off x="4752" y="2878"/>
              <a:ext cx="109" cy="141"/>
            </a:xfrm>
            <a:custGeom>
              <a:avLst/>
              <a:gdLst>
                <a:gd name="T0" fmla="*/ 0 w 109"/>
                <a:gd name="T1" fmla="*/ 0 h 141"/>
                <a:gd name="T2" fmla="*/ 109 w 109"/>
                <a:gd name="T3" fmla="*/ 141 h 141"/>
                <a:gd name="T4" fmla="*/ 0 60000 65536"/>
                <a:gd name="T5" fmla="*/ 0 60000 65536"/>
                <a:gd name="T6" fmla="*/ 0 w 109"/>
                <a:gd name="T7" fmla="*/ 0 h 141"/>
                <a:gd name="T8" fmla="*/ 109 w 109"/>
                <a:gd name="T9" fmla="*/ 141 h 141"/>
              </a:gdLst>
              <a:ahLst/>
              <a:cxnLst>
                <a:cxn ang="T4">
                  <a:pos x="T0" y="T1"/>
                </a:cxn>
                <a:cxn ang="T5">
                  <a:pos x="T2" y="T3"/>
                </a:cxn>
              </a:cxnLst>
              <a:rect l="T6" t="T7" r="T8" b="T9"/>
              <a:pathLst>
                <a:path w="109" h="141">
                  <a:moveTo>
                    <a:pt x="0" y="0"/>
                  </a:moveTo>
                  <a:lnTo>
                    <a:pt x="109"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8" name="Freeform 62"/>
            <p:cNvSpPr>
              <a:spLocks noChangeAspect="1"/>
            </p:cNvSpPr>
            <p:nvPr/>
          </p:nvSpPr>
          <p:spPr bwMode="auto">
            <a:xfrm>
              <a:off x="4481" y="2886"/>
              <a:ext cx="152" cy="114"/>
            </a:xfrm>
            <a:custGeom>
              <a:avLst/>
              <a:gdLst>
                <a:gd name="T0" fmla="*/ 0 w 152"/>
                <a:gd name="T1" fmla="*/ 0 h 114"/>
                <a:gd name="T2" fmla="*/ 152 w 152"/>
                <a:gd name="T3" fmla="*/ 114 h 114"/>
                <a:gd name="T4" fmla="*/ 0 60000 65536"/>
                <a:gd name="T5" fmla="*/ 0 60000 65536"/>
                <a:gd name="T6" fmla="*/ 0 w 152"/>
                <a:gd name="T7" fmla="*/ 0 h 114"/>
                <a:gd name="T8" fmla="*/ 152 w 152"/>
                <a:gd name="T9" fmla="*/ 114 h 114"/>
              </a:gdLst>
              <a:ahLst/>
              <a:cxnLst>
                <a:cxn ang="T4">
                  <a:pos x="T0" y="T1"/>
                </a:cxn>
                <a:cxn ang="T5">
                  <a:pos x="T2" y="T3"/>
                </a:cxn>
              </a:cxnLst>
              <a:rect l="T6" t="T7" r="T8" b="T9"/>
              <a:pathLst>
                <a:path w="152" h="114">
                  <a:moveTo>
                    <a:pt x="0" y="0"/>
                  </a:moveTo>
                  <a:lnTo>
                    <a:pt x="152" y="11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38"/>
          <p:cNvSpPr>
            <a:spLocks noChangeArrowheads="1"/>
          </p:cNvSpPr>
          <p:nvPr/>
        </p:nvSpPr>
        <p:spPr bwMode="auto">
          <a:xfrm>
            <a:off x="692150" y="1904473"/>
            <a:ext cx="195738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45000"/>
              </a:spcBef>
            </a:pPr>
            <a:r>
              <a:rPr kumimoji="1" lang="en-US" sz="2000" b="1">
                <a:solidFill>
                  <a:srgbClr val="463416"/>
                </a:solidFill>
                <a:latin typeface="Arial" charset="0"/>
              </a:rPr>
              <a:t>Raw DEM</a:t>
            </a:r>
          </a:p>
        </p:txBody>
      </p:sp>
      <p:sp>
        <p:nvSpPr>
          <p:cNvPr id="62470" name="Rectangle 39"/>
          <p:cNvSpPr>
            <a:spLocks noChangeArrowheads="1"/>
          </p:cNvSpPr>
          <p:nvPr/>
        </p:nvSpPr>
        <p:spPr bwMode="auto">
          <a:xfrm>
            <a:off x="5429250" y="1893361"/>
            <a:ext cx="264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Pit Removal (Filling)</a:t>
            </a:r>
          </a:p>
        </p:txBody>
      </p:sp>
      <p:sp>
        <p:nvSpPr>
          <p:cNvPr id="62471" name="Rectangle 40"/>
          <p:cNvSpPr>
            <a:spLocks noChangeArrowheads="1"/>
          </p:cNvSpPr>
          <p:nvPr/>
        </p:nvSpPr>
        <p:spPr bwMode="auto">
          <a:xfrm>
            <a:off x="873125" y="3765023"/>
            <a:ext cx="15954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Flow Field</a:t>
            </a:r>
          </a:p>
        </p:txBody>
      </p:sp>
      <p:sp>
        <p:nvSpPr>
          <p:cNvPr id="62472" name="Rectangle 41"/>
          <p:cNvSpPr>
            <a:spLocks noChangeArrowheads="1"/>
          </p:cNvSpPr>
          <p:nvPr/>
        </p:nvSpPr>
        <p:spPr bwMode="auto">
          <a:xfrm>
            <a:off x="4933950" y="3482448"/>
            <a:ext cx="4095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45000"/>
              </a:spcBef>
            </a:pPr>
            <a:r>
              <a:rPr kumimoji="1" lang="en-US" sz="2000" b="1">
                <a:solidFill>
                  <a:srgbClr val="463416"/>
                </a:solidFill>
                <a:latin typeface="Arial" charset="0"/>
              </a:rPr>
              <a:t>Channels, Watersheds, Flow Related Terrain Information</a:t>
            </a:r>
            <a:endParaRPr kumimoji="1" lang="en-US" sz="2000" b="1">
              <a:solidFill>
                <a:srgbClr val="463416"/>
              </a:solidFill>
              <a:latin typeface="Arial" charset="0"/>
              <a:sym typeface="Symbol" pitchFamily="18" charset="2"/>
            </a:endParaRPr>
          </a:p>
        </p:txBody>
      </p:sp>
      <p:sp>
        <p:nvSpPr>
          <p:cNvPr id="41" name="Right Arrow 40"/>
          <p:cNvSpPr/>
          <p:nvPr/>
        </p:nvSpPr>
        <p:spPr bwMode="auto">
          <a:xfrm>
            <a:off x="3368675" y="2698223"/>
            <a:ext cx="1323975" cy="488950"/>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2" name="Right Arrow 41"/>
          <p:cNvSpPr/>
          <p:nvPr/>
        </p:nvSpPr>
        <p:spPr bwMode="auto">
          <a:xfrm rot="9126082">
            <a:off x="3368675" y="3623736"/>
            <a:ext cx="1323975" cy="490537"/>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3" name="Right Arrow 42"/>
          <p:cNvSpPr/>
          <p:nvPr/>
        </p:nvSpPr>
        <p:spPr bwMode="auto">
          <a:xfrm>
            <a:off x="3424238" y="4628623"/>
            <a:ext cx="1320800" cy="490538"/>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pic>
        <p:nvPicPr>
          <p:cNvPr id="62476"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390248"/>
            <a:ext cx="3128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7"/>
          <p:cNvPicPr>
            <a:picLocks noChangeAspect="1" noChangeArrowheads="1"/>
          </p:cNvPicPr>
          <p:nvPr/>
        </p:nvPicPr>
        <p:blipFill>
          <a:blip r:embed="rId6">
            <a:extLst>
              <a:ext uri="{28A0092B-C50C-407E-A947-70E740481C1C}">
                <a14:useLocalDpi xmlns:a14="http://schemas.microsoft.com/office/drawing/2010/main" val="0"/>
              </a:ext>
            </a:extLst>
          </a:blip>
          <a:srcRect l="29329" t="44711" r="2107"/>
          <a:stretch>
            <a:fillRect/>
          </a:stretch>
        </p:blipFill>
        <p:spPr bwMode="auto">
          <a:xfrm>
            <a:off x="4826000" y="4150786"/>
            <a:ext cx="3098800" cy="2179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78" name="Picture 64"/>
          <p:cNvPicPr>
            <a:picLocks noChangeAspect="1" noChangeArrowheads="1"/>
          </p:cNvPicPr>
          <p:nvPr/>
        </p:nvPicPr>
        <p:blipFill>
          <a:blip r:embed="rId7">
            <a:extLst>
              <a:ext uri="{28A0092B-C50C-407E-A947-70E740481C1C}">
                <a14:useLocalDpi xmlns:a14="http://schemas.microsoft.com/office/drawing/2010/main" val="0"/>
              </a:ext>
            </a:extLst>
          </a:blip>
          <a:srcRect l="53413" t="3049" r="9546" b="59863"/>
          <a:stretch>
            <a:fillRect/>
          </a:stretch>
        </p:blipFill>
        <p:spPr bwMode="auto">
          <a:xfrm>
            <a:off x="6940550" y="4149198"/>
            <a:ext cx="2084388" cy="21780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14561" y="5750157"/>
            <a:ext cx="4572000" cy="830997"/>
          </a:xfrm>
          <a:prstGeom prst="rect">
            <a:avLst/>
          </a:prstGeom>
        </p:spPr>
        <p:txBody>
          <a:bodyPr>
            <a:spAutoFit/>
          </a:bodyPr>
          <a:lstStyle/>
          <a:p>
            <a:r>
              <a:rPr lang="en-US" dirty="0">
                <a:solidFill>
                  <a:schemeClr val="accent1">
                    <a:lumMod val="75000"/>
                  </a:schemeClr>
                </a:solidFill>
                <a:latin typeface="Arial" pitchFamily="34" charset="0"/>
                <a:cs typeface="Arial" pitchFamily="34" charset="0"/>
              </a:rPr>
              <a:t>Watersheds are the most basic hydrologic landscape elements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2946" name="Group 2"/>
          <p:cNvGrpSpPr>
            <a:grpSpLocks/>
          </p:cNvGrpSpPr>
          <p:nvPr/>
        </p:nvGrpSpPr>
        <p:grpSpPr bwMode="auto">
          <a:xfrm>
            <a:off x="6477000" y="4551640"/>
            <a:ext cx="1447800" cy="1231900"/>
            <a:chOff x="4061" y="2818"/>
            <a:chExt cx="912" cy="776"/>
          </a:xfrm>
        </p:grpSpPr>
        <p:sp>
          <p:nvSpPr>
            <p:cNvPr id="82984" name="Rectangle 3"/>
            <p:cNvSpPr>
              <a:spLocks noChangeArrowheads="1"/>
            </p:cNvSpPr>
            <p:nvPr/>
          </p:nvSpPr>
          <p:spPr bwMode="auto">
            <a:xfrm>
              <a:off x="4061" y="2818"/>
              <a:ext cx="912" cy="768"/>
            </a:xfrm>
            <a:prstGeom prst="rect">
              <a:avLst/>
            </a:prstGeom>
            <a:solidFill>
              <a:srgbClr val="FFFF00"/>
            </a:solidFill>
            <a:ln w="28575">
              <a:solidFill>
                <a:srgbClr val="FF3300"/>
              </a:solidFill>
              <a:miter lim="800000"/>
              <a:headEnd/>
              <a:tailEnd/>
            </a:ln>
          </p:spPr>
          <p:txBody>
            <a:bodyPr wrap="none" anchor="ctr"/>
            <a:lstStyle/>
            <a:p>
              <a:endParaRPr lang="en-US"/>
            </a:p>
          </p:txBody>
        </p:sp>
        <p:grpSp>
          <p:nvGrpSpPr>
            <p:cNvPr id="82985" name="Group 4"/>
            <p:cNvGrpSpPr>
              <a:grpSpLocks/>
            </p:cNvGrpSpPr>
            <p:nvPr/>
          </p:nvGrpSpPr>
          <p:grpSpPr bwMode="auto">
            <a:xfrm>
              <a:off x="4061" y="2818"/>
              <a:ext cx="873" cy="776"/>
              <a:chOff x="2396" y="2924"/>
              <a:chExt cx="873" cy="776"/>
            </a:xfrm>
          </p:grpSpPr>
          <p:sp>
            <p:nvSpPr>
              <p:cNvPr id="82986" name="Freeform 5"/>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3333FF"/>
              </a:solidFill>
              <a:ln w="9525">
                <a:solidFill>
                  <a:srgbClr val="3333FF"/>
                </a:solidFill>
                <a:round/>
                <a:headEnd/>
                <a:tailEnd/>
              </a:ln>
            </p:spPr>
            <p:txBody>
              <a:bodyPr/>
              <a:lstStyle/>
              <a:p>
                <a:endParaRPr lang="en-US"/>
              </a:p>
            </p:txBody>
          </p:sp>
          <p:sp>
            <p:nvSpPr>
              <p:cNvPr id="82987" name="Freeform 6"/>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3333FF"/>
              </a:solidFill>
              <a:ln w="9525">
                <a:solidFill>
                  <a:srgbClr val="3333FF"/>
                </a:solidFill>
                <a:round/>
                <a:headEnd/>
                <a:tailEnd/>
              </a:ln>
            </p:spPr>
            <p:txBody>
              <a:bodyPr/>
              <a:lstStyle/>
              <a:p>
                <a:endParaRPr lang="en-US"/>
              </a:p>
            </p:txBody>
          </p:sp>
          <p:sp>
            <p:nvSpPr>
              <p:cNvPr id="82988" name="Freeform 7"/>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3333FF"/>
              </a:solidFill>
              <a:ln w="9525">
                <a:solidFill>
                  <a:srgbClr val="3333FF"/>
                </a:solidFill>
                <a:round/>
                <a:headEnd/>
                <a:tailEnd/>
              </a:ln>
            </p:spPr>
            <p:txBody>
              <a:bodyPr/>
              <a:lstStyle/>
              <a:p>
                <a:endParaRPr lang="en-US"/>
              </a:p>
            </p:txBody>
          </p:sp>
          <p:sp>
            <p:nvSpPr>
              <p:cNvPr id="82989" name="Rectangle 8"/>
              <p:cNvSpPr>
                <a:spLocks noChangeArrowheads="1"/>
              </p:cNvSpPr>
              <p:nvPr/>
            </p:nvSpPr>
            <p:spPr bwMode="auto">
              <a:xfrm>
                <a:off x="2796" y="2928"/>
                <a:ext cx="12" cy="142"/>
              </a:xfrm>
              <a:prstGeom prst="rect">
                <a:avLst/>
              </a:prstGeom>
              <a:solidFill>
                <a:srgbClr val="3333FF"/>
              </a:solidFill>
              <a:ln w="9525">
                <a:solidFill>
                  <a:srgbClr val="3333FF"/>
                </a:solidFill>
                <a:miter lim="800000"/>
                <a:headEnd/>
                <a:tailEnd/>
              </a:ln>
            </p:spPr>
            <p:txBody>
              <a:bodyPr/>
              <a:lstStyle/>
              <a:p>
                <a:endParaRPr lang="en-US"/>
              </a:p>
            </p:txBody>
          </p:sp>
          <p:sp>
            <p:nvSpPr>
              <p:cNvPr id="82990" name="Freeform 9"/>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3333FF"/>
              </a:solidFill>
              <a:ln w="9525">
                <a:solidFill>
                  <a:srgbClr val="3333FF"/>
                </a:solidFill>
                <a:round/>
                <a:headEnd/>
                <a:tailEnd/>
              </a:ln>
            </p:spPr>
            <p:txBody>
              <a:bodyPr/>
              <a:lstStyle/>
              <a:p>
                <a:endParaRPr lang="en-US"/>
              </a:p>
            </p:txBody>
          </p:sp>
          <p:sp>
            <p:nvSpPr>
              <p:cNvPr id="82991" name="Freeform 10"/>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3333FF"/>
              </a:solidFill>
              <a:ln w="9525">
                <a:solidFill>
                  <a:srgbClr val="3333FF"/>
                </a:solidFill>
                <a:round/>
                <a:headEnd/>
                <a:tailEnd/>
              </a:ln>
            </p:spPr>
            <p:txBody>
              <a:bodyPr/>
              <a:lstStyle/>
              <a:p>
                <a:endParaRPr lang="en-US"/>
              </a:p>
            </p:txBody>
          </p:sp>
          <p:sp>
            <p:nvSpPr>
              <p:cNvPr id="82992" name="Freeform 11"/>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3333FF"/>
              </a:solidFill>
              <a:ln w="9525">
                <a:solidFill>
                  <a:srgbClr val="3333FF"/>
                </a:solidFill>
                <a:round/>
                <a:headEnd/>
                <a:tailEnd/>
              </a:ln>
            </p:spPr>
            <p:txBody>
              <a:bodyPr/>
              <a:lstStyle/>
              <a:p>
                <a:endParaRPr lang="en-US"/>
              </a:p>
            </p:txBody>
          </p:sp>
          <p:sp>
            <p:nvSpPr>
              <p:cNvPr id="82993" name="Freeform 12"/>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2994" name="Freeform 13"/>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3333FF"/>
              </a:solidFill>
              <a:ln w="9525">
                <a:solidFill>
                  <a:srgbClr val="3333FF"/>
                </a:solidFill>
                <a:round/>
                <a:headEnd/>
                <a:tailEnd/>
              </a:ln>
            </p:spPr>
            <p:txBody>
              <a:bodyPr/>
              <a:lstStyle/>
              <a:p>
                <a:endParaRPr lang="en-US"/>
              </a:p>
            </p:txBody>
          </p:sp>
          <p:sp>
            <p:nvSpPr>
              <p:cNvPr id="82995" name="Freeform 14"/>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3333FF"/>
              </a:solidFill>
              <a:ln w="9525">
                <a:solidFill>
                  <a:srgbClr val="3333FF"/>
                </a:solidFill>
                <a:round/>
                <a:headEnd/>
                <a:tailEnd/>
              </a:ln>
            </p:spPr>
            <p:txBody>
              <a:bodyPr/>
              <a:lstStyle/>
              <a:p>
                <a:endParaRPr lang="en-US"/>
              </a:p>
            </p:txBody>
          </p:sp>
          <p:sp>
            <p:nvSpPr>
              <p:cNvPr id="82996" name="Freeform 15"/>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3333FF"/>
              </a:solidFill>
              <a:ln w="9525">
                <a:solidFill>
                  <a:srgbClr val="3333FF"/>
                </a:solidFill>
                <a:round/>
                <a:headEnd/>
                <a:tailEnd/>
              </a:ln>
            </p:spPr>
            <p:txBody>
              <a:bodyPr/>
              <a:lstStyle/>
              <a:p>
                <a:endParaRPr lang="en-US"/>
              </a:p>
            </p:txBody>
          </p:sp>
          <p:sp>
            <p:nvSpPr>
              <p:cNvPr id="82997" name="Freeform 16"/>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3333FF"/>
              </a:solidFill>
              <a:ln w="9525">
                <a:solidFill>
                  <a:srgbClr val="3333FF"/>
                </a:solidFill>
                <a:round/>
                <a:headEnd/>
                <a:tailEnd/>
              </a:ln>
            </p:spPr>
            <p:txBody>
              <a:bodyPr/>
              <a:lstStyle/>
              <a:p>
                <a:endParaRPr lang="en-US"/>
              </a:p>
            </p:txBody>
          </p:sp>
          <p:sp>
            <p:nvSpPr>
              <p:cNvPr id="82998" name="Freeform 17"/>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3333FF"/>
              </a:solidFill>
              <a:ln w="9525">
                <a:solidFill>
                  <a:srgbClr val="3333FF"/>
                </a:solidFill>
                <a:round/>
                <a:headEnd/>
                <a:tailEnd/>
              </a:ln>
            </p:spPr>
            <p:txBody>
              <a:bodyPr/>
              <a:lstStyle/>
              <a:p>
                <a:endParaRPr lang="en-US"/>
              </a:p>
            </p:txBody>
          </p:sp>
          <p:sp>
            <p:nvSpPr>
              <p:cNvPr id="82999" name="Freeform 18"/>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3333FF"/>
              </a:solidFill>
              <a:ln w="9525">
                <a:solidFill>
                  <a:srgbClr val="3333FF"/>
                </a:solidFill>
                <a:round/>
                <a:headEnd/>
                <a:tailEnd/>
              </a:ln>
            </p:spPr>
            <p:txBody>
              <a:bodyPr/>
              <a:lstStyle/>
              <a:p>
                <a:endParaRPr lang="en-US"/>
              </a:p>
            </p:txBody>
          </p:sp>
          <p:sp>
            <p:nvSpPr>
              <p:cNvPr id="83000" name="Freeform 19"/>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3333FF"/>
              </a:solidFill>
              <a:ln w="9525">
                <a:solidFill>
                  <a:srgbClr val="3333FF"/>
                </a:solidFill>
                <a:round/>
                <a:headEnd/>
                <a:tailEnd/>
              </a:ln>
            </p:spPr>
            <p:txBody>
              <a:bodyPr/>
              <a:lstStyle/>
              <a:p>
                <a:endParaRPr lang="en-US"/>
              </a:p>
            </p:txBody>
          </p:sp>
          <p:sp>
            <p:nvSpPr>
              <p:cNvPr id="83001" name="Freeform 20"/>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3333FF"/>
              </a:solidFill>
              <a:ln w="9525">
                <a:solidFill>
                  <a:srgbClr val="3333FF"/>
                </a:solidFill>
                <a:round/>
                <a:headEnd/>
                <a:tailEnd/>
              </a:ln>
            </p:spPr>
            <p:txBody>
              <a:bodyPr/>
              <a:lstStyle/>
              <a:p>
                <a:endParaRPr lang="en-US"/>
              </a:p>
            </p:txBody>
          </p:sp>
          <p:sp>
            <p:nvSpPr>
              <p:cNvPr id="83002" name="Freeform 21"/>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3333FF"/>
              </a:solidFill>
              <a:ln w="9525">
                <a:solidFill>
                  <a:srgbClr val="3333FF"/>
                </a:solidFill>
                <a:round/>
                <a:headEnd/>
                <a:tailEnd/>
              </a:ln>
            </p:spPr>
            <p:txBody>
              <a:bodyPr/>
              <a:lstStyle/>
              <a:p>
                <a:endParaRPr lang="en-US"/>
              </a:p>
            </p:txBody>
          </p:sp>
          <p:sp>
            <p:nvSpPr>
              <p:cNvPr id="83003" name="Freeform 22"/>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3333FF"/>
              </a:solidFill>
              <a:ln w="9525">
                <a:solidFill>
                  <a:srgbClr val="3333FF"/>
                </a:solidFill>
                <a:round/>
                <a:headEnd/>
                <a:tailEnd/>
              </a:ln>
            </p:spPr>
            <p:txBody>
              <a:bodyPr/>
              <a:lstStyle/>
              <a:p>
                <a:endParaRPr lang="en-US"/>
              </a:p>
            </p:txBody>
          </p:sp>
          <p:sp>
            <p:nvSpPr>
              <p:cNvPr id="83004" name="Freeform 23"/>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3005" name="Freeform 24"/>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3333FF"/>
              </a:solidFill>
              <a:ln w="9525">
                <a:solidFill>
                  <a:srgbClr val="3333FF"/>
                </a:solidFill>
                <a:round/>
                <a:headEnd/>
                <a:tailEnd/>
              </a:ln>
            </p:spPr>
            <p:txBody>
              <a:bodyPr/>
              <a:lstStyle/>
              <a:p>
                <a:endParaRPr lang="en-US"/>
              </a:p>
            </p:txBody>
          </p:sp>
          <p:sp>
            <p:nvSpPr>
              <p:cNvPr id="83006" name="Freeform 25"/>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3333FF"/>
              </a:solidFill>
              <a:ln w="9525">
                <a:solidFill>
                  <a:srgbClr val="3333FF"/>
                </a:solidFill>
                <a:round/>
                <a:headEnd/>
                <a:tailEnd/>
              </a:ln>
            </p:spPr>
            <p:txBody>
              <a:bodyPr/>
              <a:lstStyle/>
              <a:p>
                <a:endParaRPr lang="en-US"/>
              </a:p>
            </p:txBody>
          </p:sp>
          <p:sp>
            <p:nvSpPr>
              <p:cNvPr id="83007" name="Freeform 26"/>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3333FF"/>
              </a:solidFill>
              <a:ln w="9525">
                <a:solidFill>
                  <a:srgbClr val="3333FF"/>
                </a:solidFill>
                <a:round/>
                <a:headEnd/>
                <a:tailEnd/>
              </a:ln>
            </p:spPr>
            <p:txBody>
              <a:bodyPr/>
              <a:lstStyle/>
              <a:p>
                <a:endParaRPr lang="en-US"/>
              </a:p>
            </p:txBody>
          </p:sp>
          <p:sp>
            <p:nvSpPr>
              <p:cNvPr id="83008" name="Freeform 27"/>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3333FF"/>
              </a:solidFill>
              <a:ln w="9525">
                <a:solidFill>
                  <a:srgbClr val="3333FF"/>
                </a:solidFill>
                <a:round/>
                <a:headEnd/>
                <a:tailEnd/>
              </a:ln>
            </p:spPr>
            <p:txBody>
              <a:bodyPr/>
              <a:lstStyle/>
              <a:p>
                <a:endParaRPr lang="en-US"/>
              </a:p>
            </p:txBody>
          </p:sp>
          <p:sp>
            <p:nvSpPr>
              <p:cNvPr id="83009" name="Freeform 28"/>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3333FF"/>
              </a:solidFill>
              <a:ln w="9525">
                <a:solidFill>
                  <a:srgbClr val="3333FF"/>
                </a:solidFill>
                <a:round/>
                <a:headEnd/>
                <a:tailEnd/>
              </a:ln>
            </p:spPr>
            <p:txBody>
              <a:bodyPr/>
              <a:lstStyle/>
              <a:p>
                <a:endParaRPr lang="en-US"/>
              </a:p>
            </p:txBody>
          </p:sp>
          <p:sp>
            <p:nvSpPr>
              <p:cNvPr id="83010" name="Freeform 29"/>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3333FF"/>
              </a:solidFill>
              <a:ln w="9525">
                <a:solidFill>
                  <a:srgbClr val="3333FF"/>
                </a:solidFill>
                <a:round/>
                <a:headEnd/>
                <a:tailEnd/>
              </a:ln>
            </p:spPr>
            <p:txBody>
              <a:bodyPr/>
              <a:lstStyle/>
              <a:p>
                <a:endParaRPr lang="en-US"/>
              </a:p>
            </p:txBody>
          </p:sp>
          <p:sp>
            <p:nvSpPr>
              <p:cNvPr id="83011" name="Freeform 30"/>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3333FF"/>
              </a:solidFill>
              <a:ln w="9525">
                <a:solidFill>
                  <a:srgbClr val="3333FF"/>
                </a:solidFill>
                <a:round/>
                <a:headEnd/>
                <a:tailEnd/>
              </a:ln>
            </p:spPr>
            <p:txBody>
              <a:bodyPr/>
              <a:lstStyle/>
              <a:p>
                <a:endParaRPr lang="en-US"/>
              </a:p>
            </p:txBody>
          </p:sp>
          <p:sp>
            <p:nvSpPr>
              <p:cNvPr id="83012" name="Freeform 31"/>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3333FF"/>
              </a:solidFill>
              <a:ln w="9525">
                <a:solidFill>
                  <a:srgbClr val="3333FF"/>
                </a:solidFill>
                <a:round/>
                <a:headEnd/>
                <a:tailEnd/>
              </a:ln>
            </p:spPr>
            <p:txBody>
              <a:bodyPr/>
              <a:lstStyle/>
              <a:p>
                <a:endParaRPr lang="en-US"/>
              </a:p>
            </p:txBody>
          </p:sp>
          <p:sp>
            <p:nvSpPr>
              <p:cNvPr id="83013" name="Freeform 32"/>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3333FF"/>
              </a:solidFill>
              <a:ln w="9525">
                <a:solidFill>
                  <a:srgbClr val="3333FF"/>
                </a:solidFill>
                <a:round/>
                <a:headEnd/>
                <a:tailEnd/>
              </a:ln>
            </p:spPr>
            <p:txBody>
              <a:bodyPr/>
              <a:lstStyle/>
              <a:p>
                <a:endParaRPr lang="en-US"/>
              </a:p>
            </p:txBody>
          </p:sp>
          <p:sp>
            <p:nvSpPr>
              <p:cNvPr id="83014" name="Freeform 33"/>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3333FF"/>
              </a:solidFill>
              <a:ln w="9525">
                <a:solidFill>
                  <a:srgbClr val="3333FF"/>
                </a:solidFill>
                <a:round/>
                <a:headEnd/>
                <a:tailEnd/>
              </a:ln>
            </p:spPr>
            <p:txBody>
              <a:bodyPr/>
              <a:lstStyle/>
              <a:p>
                <a:endParaRPr lang="en-US"/>
              </a:p>
            </p:txBody>
          </p:sp>
        </p:grpSp>
      </p:grpSp>
      <p:sp>
        <p:nvSpPr>
          <p:cNvPr id="82947" name="Text Box 34"/>
          <p:cNvSpPr txBox="1">
            <a:spLocks noChangeArrowheads="1"/>
          </p:cNvSpPr>
          <p:nvPr/>
        </p:nvSpPr>
        <p:spPr bwMode="auto">
          <a:xfrm>
            <a:off x="898525" y="3670577"/>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p>
        </p:txBody>
      </p:sp>
      <p:grpSp>
        <p:nvGrpSpPr>
          <p:cNvPr id="82948" name="Group 35"/>
          <p:cNvGrpSpPr>
            <a:grpSpLocks/>
          </p:cNvGrpSpPr>
          <p:nvPr/>
        </p:nvGrpSpPr>
        <p:grpSpPr bwMode="auto">
          <a:xfrm>
            <a:off x="3803650" y="4537352"/>
            <a:ext cx="1385888" cy="1231900"/>
            <a:chOff x="2396" y="2924"/>
            <a:chExt cx="873" cy="776"/>
          </a:xfrm>
        </p:grpSpPr>
        <p:sp>
          <p:nvSpPr>
            <p:cNvPr id="82955" name="Freeform 36"/>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0099FF"/>
            </a:solidFill>
            <a:ln w="9525">
              <a:solidFill>
                <a:srgbClr val="3333FF"/>
              </a:solidFill>
              <a:round/>
              <a:headEnd/>
              <a:tailEnd/>
            </a:ln>
          </p:spPr>
          <p:txBody>
            <a:bodyPr/>
            <a:lstStyle/>
            <a:p>
              <a:endParaRPr lang="en-US"/>
            </a:p>
          </p:txBody>
        </p:sp>
        <p:sp>
          <p:nvSpPr>
            <p:cNvPr id="82956" name="Freeform 37"/>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0099FF"/>
            </a:solidFill>
            <a:ln w="9525">
              <a:solidFill>
                <a:srgbClr val="3333FF"/>
              </a:solidFill>
              <a:round/>
              <a:headEnd/>
              <a:tailEnd/>
            </a:ln>
          </p:spPr>
          <p:txBody>
            <a:bodyPr/>
            <a:lstStyle/>
            <a:p>
              <a:endParaRPr lang="en-US"/>
            </a:p>
          </p:txBody>
        </p:sp>
        <p:sp>
          <p:nvSpPr>
            <p:cNvPr id="82957" name="Freeform 38"/>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0099FF"/>
            </a:solidFill>
            <a:ln w="9525">
              <a:solidFill>
                <a:srgbClr val="3333FF"/>
              </a:solidFill>
              <a:round/>
              <a:headEnd/>
              <a:tailEnd/>
            </a:ln>
          </p:spPr>
          <p:txBody>
            <a:bodyPr/>
            <a:lstStyle/>
            <a:p>
              <a:endParaRPr lang="en-US"/>
            </a:p>
          </p:txBody>
        </p:sp>
        <p:sp>
          <p:nvSpPr>
            <p:cNvPr id="82958" name="Rectangle 39"/>
            <p:cNvSpPr>
              <a:spLocks noChangeArrowheads="1"/>
            </p:cNvSpPr>
            <p:nvPr/>
          </p:nvSpPr>
          <p:spPr bwMode="auto">
            <a:xfrm>
              <a:off x="2796" y="2928"/>
              <a:ext cx="12" cy="142"/>
            </a:xfrm>
            <a:prstGeom prst="rect">
              <a:avLst/>
            </a:prstGeom>
            <a:solidFill>
              <a:srgbClr val="0099FF"/>
            </a:solidFill>
            <a:ln w="9525">
              <a:solidFill>
                <a:srgbClr val="3333FF"/>
              </a:solidFill>
              <a:miter lim="800000"/>
              <a:headEnd/>
              <a:tailEnd/>
            </a:ln>
          </p:spPr>
          <p:txBody>
            <a:bodyPr/>
            <a:lstStyle/>
            <a:p>
              <a:endParaRPr lang="en-US"/>
            </a:p>
          </p:txBody>
        </p:sp>
        <p:sp>
          <p:nvSpPr>
            <p:cNvPr id="82959" name="Freeform 40"/>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0099FF"/>
            </a:solidFill>
            <a:ln w="9525">
              <a:solidFill>
                <a:srgbClr val="3333FF"/>
              </a:solidFill>
              <a:round/>
              <a:headEnd/>
              <a:tailEnd/>
            </a:ln>
          </p:spPr>
          <p:txBody>
            <a:bodyPr/>
            <a:lstStyle/>
            <a:p>
              <a:endParaRPr lang="en-US"/>
            </a:p>
          </p:txBody>
        </p:sp>
        <p:sp>
          <p:nvSpPr>
            <p:cNvPr id="82960" name="Freeform 41"/>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0099FF"/>
            </a:solidFill>
            <a:ln w="9525">
              <a:solidFill>
                <a:srgbClr val="3333FF"/>
              </a:solidFill>
              <a:round/>
              <a:headEnd/>
              <a:tailEnd/>
            </a:ln>
          </p:spPr>
          <p:txBody>
            <a:bodyPr/>
            <a:lstStyle/>
            <a:p>
              <a:endParaRPr lang="en-US"/>
            </a:p>
          </p:txBody>
        </p:sp>
        <p:sp>
          <p:nvSpPr>
            <p:cNvPr id="82961" name="Freeform 42"/>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0099FF"/>
            </a:solidFill>
            <a:ln w="9525">
              <a:solidFill>
                <a:srgbClr val="3333FF"/>
              </a:solidFill>
              <a:round/>
              <a:headEnd/>
              <a:tailEnd/>
            </a:ln>
          </p:spPr>
          <p:txBody>
            <a:bodyPr/>
            <a:lstStyle/>
            <a:p>
              <a:endParaRPr lang="en-US"/>
            </a:p>
          </p:txBody>
        </p:sp>
        <p:sp>
          <p:nvSpPr>
            <p:cNvPr id="82962" name="Freeform 43"/>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63" name="Freeform 44"/>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0099FF"/>
            </a:solidFill>
            <a:ln w="9525">
              <a:solidFill>
                <a:srgbClr val="3333FF"/>
              </a:solidFill>
              <a:round/>
              <a:headEnd/>
              <a:tailEnd/>
            </a:ln>
          </p:spPr>
          <p:txBody>
            <a:bodyPr/>
            <a:lstStyle/>
            <a:p>
              <a:endParaRPr lang="en-US"/>
            </a:p>
          </p:txBody>
        </p:sp>
        <p:sp>
          <p:nvSpPr>
            <p:cNvPr id="82964" name="Freeform 45"/>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0099FF"/>
            </a:solidFill>
            <a:ln w="9525">
              <a:solidFill>
                <a:srgbClr val="3333FF"/>
              </a:solidFill>
              <a:round/>
              <a:headEnd/>
              <a:tailEnd/>
            </a:ln>
          </p:spPr>
          <p:txBody>
            <a:bodyPr/>
            <a:lstStyle/>
            <a:p>
              <a:endParaRPr lang="en-US"/>
            </a:p>
          </p:txBody>
        </p:sp>
        <p:sp>
          <p:nvSpPr>
            <p:cNvPr id="82965" name="Freeform 46"/>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0099FF"/>
            </a:solidFill>
            <a:ln w="9525">
              <a:solidFill>
                <a:srgbClr val="3333FF"/>
              </a:solidFill>
              <a:round/>
              <a:headEnd/>
              <a:tailEnd/>
            </a:ln>
          </p:spPr>
          <p:txBody>
            <a:bodyPr/>
            <a:lstStyle/>
            <a:p>
              <a:endParaRPr lang="en-US"/>
            </a:p>
          </p:txBody>
        </p:sp>
        <p:sp>
          <p:nvSpPr>
            <p:cNvPr id="82966" name="Freeform 47"/>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0099FF"/>
            </a:solidFill>
            <a:ln w="9525">
              <a:solidFill>
                <a:srgbClr val="3333FF"/>
              </a:solidFill>
              <a:round/>
              <a:headEnd/>
              <a:tailEnd/>
            </a:ln>
          </p:spPr>
          <p:txBody>
            <a:bodyPr/>
            <a:lstStyle/>
            <a:p>
              <a:endParaRPr lang="en-US"/>
            </a:p>
          </p:txBody>
        </p:sp>
        <p:sp>
          <p:nvSpPr>
            <p:cNvPr id="82967" name="Freeform 48"/>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0099FF"/>
            </a:solidFill>
            <a:ln w="9525">
              <a:solidFill>
                <a:srgbClr val="3333FF"/>
              </a:solidFill>
              <a:round/>
              <a:headEnd/>
              <a:tailEnd/>
            </a:ln>
          </p:spPr>
          <p:txBody>
            <a:bodyPr/>
            <a:lstStyle/>
            <a:p>
              <a:endParaRPr lang="en-US"/>
            </a:p>
          </p:txBody>
        </p:sp>
        <p:sp>
          <p:nvSpPr>
            <p:cNvPr id="82968" name="Freeform 49"/>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0099FF"/>
            </a:solidFill>
            <a:ln w="9525">
              <a:solidFill>
                <a:srgbClr val="3333FF"/>
              </a:solidFill>
              <a:round/>
              <a:headEnd/>
              <a:tailEnd/>
            </a:ln>
          </p:spPr>
          <p:txBody>
            <a:bodyPr/>
            <a:lstStyle/>
            <a:p>
              <a:endParaRPr lang="en-US"/>
            </a:p>
          </p:txBody>
        </p:sp>
        <p:sp>
          <p:nvSpPr>
            <p:cNvPr id="82969" name="Freeform 50"/>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0099FF"/>
            </a:solidFill>
            <a:ln w="9525">
              <a:solidFill>
                <a:srgbClr val="3333FF"/>
              </a:solidFill>
              <a:round/>
              <a:headEnd/>
              <a:tailEnd/>
            </a:ln>
          </p:spPr>
          <p:txBody>
            <a:bodyPr/>
            <a:lstStyle/>
            <a:p>
              <a:endParaRPr lang="en-US"/>
            </a:p>
          </p:txBody>
        </p:sp>
        <p:sp>
          <p:nvSpPr>
            <p:cNvPr id="82970" name="Freeform 51"/>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0099FF"/>
            </a:solidFill>
            <a:ln w="9525">
              <a:solidFill>
                <a:srgbClr val="3333FF"/>
              </a:solidFill>
              <a:round/>
              <a:headEnd/>
              <a:tailEnd/>
            </a:ln>
          </p:spPr>
          <p:txBody>
            <a:bodyPr/>
            <a:lstStyle/>
            <a:p>
              <a:endParaRPr lang="en-US"/>
            </a:p>
          </p:txBody>
        </p:sp>
        <p:sp>
          <p:nvSpPr>
            <p:cNvPr id="82971" name="Freeform 52"/>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0099FF"/>
            </a:solidFill>
            <a:ln w="9525">
              <a:solidFill>
                <a:srgbClr val="3333FF"/>
              </a:solidFill>
              <a:round/>
              <a:headEnd/>
              <a:tailEnd/>
            </a:ln>
          </p:spPr>
          <p:txBody>
            <a:bodyPr/>
            <a:lstStyle/>
            <a:p>
              <a:endParaRPr lang="en-US"/>
            </a:p>
          </p:txBody>
        </p:sp>
        <p:sp>
          <p:nvSpPr>
            <p:cNvPr id="82972" name="Freeform 53"/>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0099FF"/>
            </a:solidFill>
            <a:ln w="9525">
              <a:solidFill>
                <a:srgbClr val="3333FF"/>
              </a:solidFill>
              <a:round/>
              <a:headEnd/>
              <a:tailEnd/>
            </a:ln>
          </p:spPr>
          <p:txBody>
            <a:bodyPr/>
            <a:lstStyle/>
            <a:p>
              <a:endParaRPr lang="en-US"/>
            </a:p>
          </p:txBody>
        </p:sp>
        <p:sp>
          <p:nvSpPr>
            <p:cNvPr id="82973" name="Freeform 54"/>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74" name="Freeform 55"/>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0099FF"/>
            </a:solidFill>
            <a:ln w="9525">
              <a:solidFill>
                <a:srgbClr val="3333FF"/>
              </a:solidFill>
              <a:round/>
              <a:headEnd/>
              <a:tailEnd/>
            </a:ln>
          </p:spPr>
          <p:txBody>
            <a:bodyPr/>
            <a:lstStyle/>
            <a:p>
              <a:endParaRPr lang="en-US"/>
            </a:p>
          </p:txBody>
        </p:sp>
        <p:sp>
          <p:nvSpPr>
            <p:cNvPr id="82975" name="Freeform 56"/>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0099FF"/>
            </a:solidFill>
            <a:ln w="9525">
              <a:solidFill>
                <a:srgbClr val="3333FF"/>
              </a:solidFill>
              <a:round/>
              <a:headEnd/>
              <a:tailEnd/>
            </a:ln>
          </p:spPr>
          <p:txBody>
            <a:bodyPr/>
            <a:lstStyle/>
            <a:p>
              <a:endParaRPr lang="en-US"/>
            </a:p>
          </p:txBody>
        </p:sp>
        <p:sp>
          <p:nvSpPr>
            <p:cNvPr id="82976" name="Freeform 57"/>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0099FF"/>
            </a:solidFill>
            <a:ln w="9525">
              <a:solidFill>
                <a:srgbClr val="3333FF"/>
              </a:solidFill>
              <a:round/>
              <a:headEnd/>
              <a:tailEnd/>
            </a:ln>
          </p:spPr>
          <p:txBody>
            <a:bodyPr/>
            <a:lstStyle/>
            <a:p>
              <a:endParaRPr lang="en-US"/>
            </a:p>
          </p:txBody>
        </p:sp>
        <p:sp>
          <p:nvSpPr>
            <p:cNvPr id="82977" name="Freeform 58"/>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0099FF"/>
            </a:solidFill>
            <a:ln w="9525">
              <a:solidFill>
                <a:srgbClr val="3333FF"/>
              </a:solidFill>
              <a:round/>
              <a:headEnd/>
              <a:tailEnd/>
            </a:ln>
          </p:spPr>
          <p:txBody>
            <a:bodyPr/>
            <a:lstStyle/>
            <a:p>
              <a:endParaRPr lang="en-US"/>
            </a:p>
          </p:txBody>
        </p:sp>
        <p:sp>
          <p:nvSpPr>
            <p:cNvPr id="82978" name="Freeform 59"/>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0099FF"/>
            </a:solidFill>
            <a:ln w="9525">
              <a:solidFill>
                <a:srgbClr val="3333FF"/>
              </a:solidFill>
              <a:round/>
              <a:headEnd/>
              <a:tailEnd/>
            </a:ln>
          </p:spPr>
          <p:txBody>
            <a:bodyPr/>
            <a:lstStyle/>
            <a:p>
              <a:endParaRPr lang="en-US"/>
            </a:p>
          </p:txBody>
        </p:sp>
        <p:sp>
          <p:nvSpPr>
            <p:cNvPr id="82979" name="Freeform 60"/>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0099FF"/>
            </a:solidFill>
            <a:ln w="9525">
              <a:solidFill>
                <a:srgbClr val="3333FF"/>
              </a:solidFill>
              <a:round/>
              <a:headEnd/>
              <a:tailEnd/>
            </a:ln>
          </p:spPr>
          <p:txBody>
            <a:bodyPr/>
            <a:lstStyle/>
            <a:p>
              <a:endParaRPr lang="en-US"/>
            </a:p>
          </p:txBody>
        </p:sp>
        <p:sp>
          <p:nvSpPr>
            <p:cNvPr id="82980" name="Freeform 61"/>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0099FF"/>
            </a:solidFill>
            <a:ln w="9525">
              <a:solidFill>
                <a:srgbClr val="3333FF"/>
              </a:solidFill>
              <a:round/>
              <a:headEnd/>
              <a:tailEnd/>
            </a:ln>
          </p:spPr>
          <p:txBody>
            <a:bodyPr/>
            <a:lstStyle/>
            <a:p>
              <a:endParaRPr lang="en-US"/>
            </a:p>
          </p:txBody>
        </p:sp>
        <p:sp>
          <p:nvSpPr>
            <p:cNvPr id="82981" name="Freeform 62"/>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0099FF"/>
            </a:solidFill>
            <a:ln w="9525">
              <a:solidFill>
                <a:srgbClr val="3333FF"/>
              </a:solidFill>
              <a:round/>
              <a:headEnd/>
              <a:tailEnd/>
            </a:ln>
          </p:spPr>
          <p:txBody>
            <a:bodyPr/>
            <a:lstStyle/>
            <a:p>
              <a:endParaRPr lang="en-US"/>
            </a:p>
          </p:txBody>
        </p:sp>
        <p:sp>
          <p:nvSpPr>
            <p:cNvPr id="82982" name="Freeform 63"/>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0099FF"/>
            </a:solidFill>
            <a:ln w="9525">
              <a:solidFill>
                <a:srgbClr val="3333FF"/>
              </a:solidFill>
              <a:round/>
              <a:headEnd/>
              <a:tailEnd/>
            </a:ln>
          </p:spPr>
          <p:txBody>
            <a:bodyPr/>
            <a:lstStyle/>
            <a:p>
              <a:endParaRPr lang="en-US"/>
            </a:p>
          </p:txBody>
        </p:sp>
        <p:sp>
          <p:nvSpPr>
            <p:cNvPr id="82983" name="Freeform 64"/>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0099FF"/>
            </a:solidFill>
            <a:ln w="9525">
              <a:solidFill>
                <a:srgbClr val="3333FF"/>
              </a:solidFill>
              <a:round/>
              <a:headEnd/>
              <a:tailEnd/>
            </a:ln>
          </p:spPr>
          <p:txBody>
            <a:bodyPr/>
            <a:lstStyle/>
            <a:p>
              <a:endParaRPr lang="en-US"/>
            </a:p>
          </p:txBody>
        </p:sp>
      </p:grpSp>
      <p:sp>
        <p:nvSpPr>
          <p:cNvPr id="82949" name="Text Box 65"/>
          <p:cNvSpPr txBox="1">
            <a:spLocks noChangeArrowheads="1"/>
          </p:cNvSpPr>
          <p:nvPr/>
        </p:nvSpPr>
        <p:spPr bwMode="auto">
          <a:xfrm>
            <a:off x="3048000" y="4872315"/>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0" name="Text Box 66"/>
          <p:cNvSpPr txBox="1">
            <a:spLocks noChangeArrowheads="1"/>
          </p:cNvSpPr>
          <p:nvPr/>
        </p:nvSpPr>
        <p:spPr bwMode="auto">
          <a:xfrm>
            <a:off x="5562600" y="4848502"/>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1" name="Text Box 67"/>
          <p:cNvSpPr txBox="1">
            <a:spLocks noChangeArrowheads="1"/>
          </p:cNvSpPr>
          <p:nvPr/>
        </p:nvSpPr>
        <p:spPr bwMode="auto">
          <a:xfrm>
            <a:off x="914400" y="2311677"/>
            <a:ext cx="71501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200" b="1">
                <a:sym typeface="Wingdings" pitchFamily="2" charset="2"/>
              </a:rPr>
              <a:t></a:t>
            </a:r>
            <a:r>
              <a:rPr lang="en-US" sz="2200" b="1"/>
              <a:t> Take a mapped stream network and a DEM</a:t>
            </a:r>
          </a:p>
          <a:p>
            <a:r>
              <a:rPr lang="en-US" sz="2200" b="1">
                <a:sym typeface="Wingdings" pitchFamily="2" charset="2"/>
              </a:rPr>
              <a:t></a:t>
            </a:r>
            <a:r>
              <a:rPr lang="en-US" sz="2200" b="1"/>
              <a:t> </a:t>
            </a:r>
            <a:r>
              <a:rPr lang="en-US" sz="2200" b="1">
                <a:solidFill>
                  <a:srgbClr val="3333FF"/>
                </a:solidFill>
              </a:rPr>
              <a:t>Make a grid</a:t>
            </a:r>
            <a:r>
              <a:rPr lang="en-US" sz="2200" b="1"/>
              <a:t> of the streams</a:t>
            </a:r>
          </a:p>
          <a:p>
            <a:r>
              <a:rPr lang="en-US" sz="2200" b="1">
                <a:sym typeface="Wingdings" pitchFamily="2" charset="2"/>
              </a:rPr>
              <a:t></a:t>
            </a:r>
            <a:r>
              <a:rPr lang="en-US" sz="2200" b="1"/>
              <a:t> </a:t>
            </a:r>
            <a:r>
              <a:rPr lang="en-US" sz="2200" b="1">
                <a:solidFill>
                  <a:srgbClr val="3333FF"/>
                </a:solidFill>
              </a:rPr>
              <a:t>Raise the off-stream DEM cells</a:t>
            </a:r>
            <a:r>
              <a:rPr lang="en-US" sz="2200" b="1"/>
              <a:t> by an arbitrary elevation</a:t>
            </a:r>
          </a:p>
          <a:p>
            <a:r>
              <a:rPr lang="en-US" sz="2200" b="1"/>
              <a:t>   increment</a:t>
            </a:r>
          </a:p>
          <a:p>
            <a:r>
              <a:rPr lang="en-US" sz="2200" b="1">
                <a:sym typeface="Wingdings" pitchFamily="2" charset="2"/>
              </a:rPr>
              <a:t></a:t>
            </a:r>
            <a:r>
              <a:rPr lang="en-US" sz="2200" b="1"/>
              <a:t> Produces "burned in" DEM streams = mapped streams</a:t>
            </a:r>
            <a:endParaRPr lang="en-US" sz="2000" b="1">
              <a:latin typeface="Arial" charset="0"/>
            </a:endParaRPr>
          </a:p>
        </p:txBody>
      </p:sp>
      <p:sp>
        <p:nvSpPr>
          <p:cNvPr id="82952" name="Rectangle 68"/>
          <p:cNvSpPr>
            <a:spLocks noChangeArrowheads="1"/>
          </p:cNvSpPr>
          <p:nvPr/>
        </p:nvSpPr>
        <p:spPr bwMode="auto">
          <a:xfrm>
            <a:off x="1219200" y="4543702"/>
            <a:ext cx="1447800" cy="1219200"/>
          </a:xfrm>
          <a:prstGeom prst="rect">
            <a:avLst/>
          </a:prstGeom>
          <a:solidFill>
            <a:srgbClr val="FFFF00"/>
          </a:solidFill>
          <a:ln w="28575">
            <a:solidFill>
              <a:srgbClr val="FF3300"/>
            </a:solidFill>
            <a:miter lim="800000"/>
            <a:headEnd/>
            <a:tailEnd/>
          </a:ln>
        </p:spPr>
        <p:txBody>
          <a:bodyPr wrap="none" anchor="ctr"/>
          <a:lstStyle/>
          <a:p>
            <a:pPr algn="ctr" eaLnBrk="1" hangingPunct="1"/>
            <a:endParaRPr lang="en-US" b="1">
              <a:solidFill>
                <a:srgbClr val="FFFF00"/>
              </a:solidFill>
            </a:endParaRPr>
          </a:p>
        </p:txBody>
      </p:sp>
      <p:sp>
        <p:nvSpPr>
          <p:cNvPr id="82953" name="Rectangle 69"/>
          <p:cNvSpPr>
            <a:spLocks noChangeArrowheads="1"/>
          </p:cNvSpPr>
          <p:nvPr/>
        </p:nvSpPr>
        <p:spPr bwMode="auto">
          <a:xfrm>
            <a:off x="685800" y="2029102"/>
            <a:ext cx="7696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wrap="none" anchor="ctr"/>
          <a:lstStyle/>
          <a:p>
            <a:endParaRPr lang="en-US"/>
          </a:p>
        </p:txBody>
      </p:sp>
      <p:sp>
        <p:nvSpPr>
          <p:cNvPr id="82954" name="Rectangle 70"/>
          <p:cNvSpPr>
            <a:spLocks noChangeArrowheads="1"/>
          </p:cNvSpPr>
          <p:nvPr/>
        </p:nvSpPr>
        <p:spPr bwMode="auto">
          <a:xfrm>
            <a:off x="304029" y="1517927"/>
            <a:ext cx="62865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eaLnBrk="1" hangingPunct="1"/>
            <a:r>
              <a:rPr lang="en-US" sz="3200" b="1" dirty="0">
                <a:solidFill>
                  <a:schemeClr val="tx2"/>
                </a:solidFill>
              </a:rPr>
              <a:t>“Burning In” the Streams </a:t>
            </a:r>
          </a:p>
        </p:txBody>
      </p:sp>
      <p:sp>
        <p:nvSpPr>
          <p:cNvPr id="2" name="Title 1"/>
          <p:cNvSpPr>
            <a:spLocks noGrp="1"/>
          </p:cNvSpPr>
          <p:nvPr>
            <p:ph type="title"/>
          </p:nvPr>
        </p:nvSpPr>
        <p:spPr>
          <a:xfrm>
            <a:off x="685800" y="173831"/>
            <a:ext cx="7772400" cy="1143000"/>
          </a:xfrm>
        </p:spPr>
        <p:txBody>
          <a:bodyPr/>
          <a:lstStyle/>
          <a:p>
            <a:r>
              <a:rPr lang="en-US" dirty="0" smtClean="0"/>
              <a:t>Using Vector Stream Information</a:t>
            </a:r>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50800"/>
            <a:ext cx="91138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sz="4000" b="1">
                <a:solidFill>
                  <a:srgbClr val="11048C"/>
                </a:solidFill>
              </a:rPr>
              <a:t>AGREE Elevation Grid Modification Methodology – DEM Reconditioning</a:t>
            </a:r>
          </a:p>
        </p:txBody>
      </p:sp>
      <p:pic>
        <p:nvPicPr>
          <p:cNvPr id="83971"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0788" y="1704975"/>
            <a:ext cx="6226175"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p:cNvGraphicFramePr>
          <p:nvPr/>
        </p:nvGraphicFramePr>
        <p:xfrm>
          <a:off x="1141413" y="3657600"/>
          <a:ext cx="6856412" cy="1828800"/>
        </p:xfrm>
        <a:graphic>
          <a:graphicData uri="http://schemas.openxmlformats.org/presentationml/2006/ole">
            <mc:AlternateContent xmlns:mc="http://schemas.openxmlformats.org/markup-compatibility/2006">
              <mc:Choice xmlns:v="urn:schemas-microsoft-com:vml" Requires="v">
                <p:oleObj spid="_x0000_s7197" name="Bitmap Image" r:id="rId3" imgW="6638095" imgH="4676190" progId="Paint.Picture">
                  <p:embed/>
                </p:oleObj>
              </mc:Choice>
              <mc:Fallback>
                <p:oleObj name="Bitmap Image" r:id="rId3" imgW="6638095" imgH="4676190"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3657600"/>
                        <a:ext cx="685641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Rectangle 3"/>
          <p:cNvSpPr>
            <a:spLocks noChangeArrowheads="1"/>
          </p:cNvSpPr>
          <p:nvPr/>
        </p:nvSpPr>
        <p:spPr bwMode="auto">
          <a:xfrm>
            <a:off x="1525588" y="1371600"/>
            <a:ext cx="667385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3200">
                <a:cs typeface="Times New Roman" pitchFamily="18" charset="0"/>
              </a:rPr>
              <a:t>	Lower elevation of neighbor along a predefined drainage path until the pit drains to the outlet point</a:t>
            </a:r>
          </a:p>
        </p:txBody>
      </p:sp>
      <p:sp>
        <p:nvSpPr>
          <p:cNvPr id="7172" name="Rectangle 4"/>
          <p:cNvSpPr>
            <a:spLocks noGrp="1" noChangeArrowheads="1"/>
          </p:cNvSpPr>
          <p:nvPr>
            <p:ph type="title"/>
          </p:nvPr>
        </p:nvSpPr>
        <p:spPr>
          <a:xfrm>
            <a:off x="762000" y="182563"/>
            <a:ext cx="7772400" cy="1006475"/>
          </a:xfrm>
        </p:spPr>
        <p:txBody>
          <a:bodyPr/>
          <a:lstStyle/>
          <a:p>
            <a:pPr eaLnBrk="1" hangingPunct="1"/>
            <a:r>
              <a:rPr lang="en-US" sz="5400" smtClean="0">
                <a:solidFill>
                  <a:srgbClr val="0000FF"/>
                </a:solidFill>
              </a:rPr>
              <a:t>Carving</a:t>
            </a:r>
          </a:p>
        </p:txBody>
      </p:sp>
      <p:pic>
        <p:nvPicPr>
          <p:cNvPr id="605189" name="Picture 5" descr="fill-0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656013"/>
            <a:ext cx="68564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05189"/>
                                        </p:tgtEl>
                                        <p:attrNameLst>
                                          <p:attrName>style.visibility</p:attrName>
                                        </p:attrNameLst>
                                      </p:cBhvr>
                                      <p:to>
                                        <p:strVal val="visible"/>
                                      </p:to>
                                    </p:set>
                                    <p:animEffect transition="in" filter="wipe(up)">
                                      <p:cBhvr>
                                        <p:cTn id="7" dur="500"/>
                                        <p:tgtEl>
                                          <p:spTgt spid="605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p:cNvGraphicFramePr>
          <p:nvPr>
            <p:extLst>
              <p:ext uri="{D42A27DB-BD31-4B8C-83A1-F6EECF244321}">
                <p14:modId xmlns:p14="http://schemas.microsoft.com/office/powerpoint/2010/main" val="3231295309"/>
              </p:ext>
            </p:extLst>
          </p:nvPr>
        </p:nvGraphicFramePr>
        <p:xfrm>
          <a:off x="4757554" y="2451087"/>
          <a:ext cx="4077224" cy="3295926"/>
        </p:xfrm>
        <a:graphic>
          <a:graphicData uri="http://schemas.openxmlformats.org/presentationml/2006/ole">
            <mc:AlternateContent xmlns:mc="http://schemas.openxmlformats.org/markup-compatibility/2006">
              <mc:Choice xmlns:v="urn:schemas-microsoft-com:vml" Requires="v">
                <p:oleObj spid="_x0000_s24621" name="Worksheet" r:id="rId4" imgW="2486112" imgH="2009711" progId="Excel.Sheet.8">
                  <p:embed/>
                </p:oleObj>
              </mc:Choice>
              <mc:Fallback>
                <p:oleObj name="Worksheet" r:id="rId4" imgW="2486112" imgH="2009711" progId="Excel.Sheet.8">
                  <p:embed/>
                  <p:pic>
                    <p:nvPicPr>
                      <p:cNvPr id="0" name="Object 6"/>
                      <p:cNvPicPr>
                        <a:picLocks noChangeAspect="1" noChangeArrowheads="1"/>
                      </p:cNvPicPr>
                      <p:nvPr/>
                    </p:nvPicPr>
                    <p:blipFill>
                      <a:blip r:embed="rId5"/>
                      <a:srcRect/>
                      <a:stretch>
                        <a:fillRect/>
                      </a:stretch>
                    </p:blipFill>
                    <p:spPr bwMode="auto">
                      <a:xfrm>
                        <a:off x="4757554" y="2451087"/>
                        <a:ext cx="4077224" cy="329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Rectangle 6"/>
          <p:cNvSpPr>
            <a:spLocks noGrp="1" noChangeArrowheads="1"/>
          </p:cNvSpPr>
          <p:nvPr>
            <p:ph type="title" idx="4294967295"/>
          </p:nvPr>
        </p:nvSpPr>
        <p:spPr>
          <a:xfrm>
            <a:off x="2306472" y="180651"/>
            <a:ext cx="4531057" cy="1371600"/>
          </a:xfrm>
          <a:noFill/>
          <a:ln/>
        </p:spPr>
        <p:txBody>
          <a:bodyPr/>
          <a:lstStyle/>
          <a:p>
            <a:r>
              <a:rPr lang="en-US" sz="3600" dirty="0" smtClean="0"/>
              <a:t>Carving</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3228393040"/>
              </p:ext>
            </p:extLst>
          </p:nvPr>
        </p:nvGraphicFramePr>
        <p:xfrm>
          <a:off x="377114" y="2445594"/>
          <a:ext cx="4069787" cy="3290887"/>
        </p:xfrm>
        <a:graphic>
          <a:graphicData uri="http://schemas.openxmlformats.org/presentationml/2006/ole">
            <mc:AlternateContent xmlns:mc="http://schemas.openxmlformats.org/markup-compatibility/2006">
              <mc:Choice xmlns:v="urn:schemas-microsoft-com:vml" Requires="v">
                <p:oleObj spid="_x0000_s24622" name="Worksheet" r:id="rId6" imgW="2486112" imgH="2009711" progId="Excel.Sheet.8">
                  <p:embed/>
                </p:oleObj>
              </mc:Choice>
              <mc:Fallback>
                <p:oleObj name="Worksheet" r:id="rId6" imgW="2486112" imgH="2009711" progId="Excel.Sheet.8">
                  <p:embed/>
                  <p:pic>
                    <p:nvPicPr>
                      <p:cNvPr id="0" name=""/>
                      <p:cNvPicPr>
                        <a:picLocks noChangeAspect="1" noChangeArrowheads="1"/>
                      </p:cNvPicPr>
                      <p:nvPr/>
                    </p:nvPicPr>
                    <p:blipFill>
                      <a:blip r:embed="rId7"/>
                      <a:srcRect/>
                      <a:stretch>
                        <a:fillRect/>
                      </a:stretch>
                    </p:blipFill>
                    <p:spPr bwMode="auto">
                      <a:xfrm>
                        <a:off x="377114" y="2445594"/>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055107"/>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403210" y="5390757"/>
            <a:ext cx="867040" cy="65792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782884" y="6048679"/>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0" name="Line 92"/>
          <p:cNvSpPr>
            <a:spLocks noChangeShapeType="1"/>
          </p:cNvSpPr>
          <p:nvPr/>
        </p:nvSpPr>
        <p:spPr bwMode="auto">
          <a:xfrm flipH="1" flipV="1">
            <a:off x="5909478" y="2768608"/>
            <a:ext cx="641445" cy="325144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3"/>
          <p:cNvSpPr>
            <a:spLocks noChangeShapeType="1"/>
          </p:cNvSpPr>
          <p:nvPr/>
        </p:nvSpPr>
        <p:spPr bwMode="auto">
          <a:xfrm flipV="1">
            <a:off x="6960358" y="2795578"/>
            <a:ext cx="709684" cy="32387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4"/>
          <p:cNvSpPr txBox="1">
            <a:spLocks noChangeArrowheads="1"/>
          </p:cNvSpPr>
          <p:nvPr/>
        </p:nvSpPr>
        <p:spPr bwMode="auto">
          <a:xfrm>
            <a:off x="6041680" y="6020053"/>
            <a:ext cx="1542410"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 outlets</a:t>
            </a:r>
            <a:endParaRPr lang="en-US" sz="2000" dirty="0"/>
          </a:p>
        </p:txBody>
      </p:sp>
      <p:sp>
        <p:nvSpPr>
          <p:cNvPr id="18" name="Rectangle 6"/>
          <p:cNvSpPr txBox="1">
            <a:spLocks noChangeArrowheads="1"/>
          </p:cNvSpPr>
          <p:nvPr/>
        </p:nvSpPr>
        <p:spPr bwMode="auto">
          <a:xfrm>
            <a:off x="382137" y="1206508"/>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Original DEM</a:t>
            </a:r>
            <a:endParaRPr lang="en-US" sz="3200" dirty="0"/>
          </a:p>
        </p:txBody>
      </p:sp>
      <p:sp>
        <p:nvSpPr>
          <p:cNvPr id="4" name="Freeform 3"/>
          <p:cNvSpPr/>
          <p:nvPr/>
        </p:nvSpPr>
        <p:spPr bwMode="auto">
          <a:xfrm>
            <a:off x="776975" y="3418294"/>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067064"/>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Oval 90"/>
          <p:cNvSpPr>
            <a:spLocks noChangeArrowheads="1"/>
          </p:cNvSpPr>
          <p:nvPr/>
        </p:nvSpPr>
        <p:spPr bwMode="auto">
          <a:xfrm>
            <a:off x="5494478" y="238760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91"/>
          <p:cNvSpPr>
            <a:spLocks noChangeArrowheads="1"/>
          </p:cNvSpPr>
          <p:nvPr/>
        </p:nvSpPr>
        <p:spPr bwMode="auto">
          <a:xfrm>
            <a:off x="7544031" y="241457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6"/>
          <p:cNvSpPr txBox="1">
            <a:spLocks noChangeArrowheads="1"/>
          </p:cNvSpPr>
          <p:nvPr/>
        </p:nvSpPr>
        <p:spPr bwMode="auto">
          <a:xfrm>
            <a:off x="4776716" y="1222428"/>
            <a:ext cx="405338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Carved DEM</a:t>
            </a:r>
            <a:endParaRPr lang="en-US" sz="3200" dirty="0"/>
          </a:p>
        </p:txBody>
      </p:sp>
    </p:spTree>
    <p:extLst>
      <p:ext uri="{BB962C8B-B14F-4D97-AF65-F5344CB8AC3E}">
        <p14:creationId xmlns:p14="http://schemas.microsoft.com/office/powerpoint/2010/main" val="255758975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p:cNvPicPr>
            <a:picLocks noChangeAspect="1" noChangeArrowheads="1"/>
          </p:cNvPicPr>
          <p:nvPr/>
        </p:nvPicPr>
        <p:blipFill>
          <a:blip r:embed="rId2">
            <a:extLst>
              <a:ext uri="{28A0092B-C50C-407E-A947-70E740481C1C}">
                <a14:useLocalDpi xmlns:a14="http://schemas.microsoft.com/office/drawing/2010/main" val="0"/>
              </a:ext>
            </a:extLst>
          </a:blip>
          <a:srcRect t="45833"/>
          <a:stretch>
            <a:fillRect/>
          </a:stretch>
        </p:blipFill>
        <p:spPr bwMode="auto">
          <a:xfrm>
            <a:off x="431800" y="176213"/>
            <a:ext cx="85534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776" b="73892"/>
          <a:stretch>
            <a:fillRect/>
          </a:stretch>
        </p:blipFill>
        <p:spPr bwMode="auto">
          <a:xfrm>
            <a:off x="1087438" y="6251575"/>
            <a:ext cx="72612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6"/>
          <p:cNvPicPr>
            <a:picLocks noChangeArrowheads="1"/>
          </p:cNvPicPr>
          <p:nvPr/>
        </p:nvPicPr>
        <p:blipFill>
          <a:blip r:embed="rId4">
            <a:extLst>
              <a:ext uri="{28A0092B-C50C-407E-A947-70E740481C1C}">
                <a14:useLocalDpi xmlns:a14="http://schemas.microsoft.com/office/drawing/2010/main" val="0"/>
              </a:ext>
            </a:extLst>
          </a:blip>
          <a:srcRect l="52708" t="27225" b="50505"/>
          <a:stretch>
            <a:fillRect/>
          </a:stretch>
        </p:blipFill>
        <p:spPr bwMode="auto">
          <a:xfrm>
            <a:off x="4867275" y="3892550"/>
            <a:ext cx="3700463"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p:cNvPicPr>
            <a:picLocks noChangeArrowheads="1"/>
          </p:cNvPicPr>
          <p:nvPr/>
        </p:nvPicPr>
        <p:blipFill>
          <a:blip r:embed="rId4">
            <a:extLst>
              <a:ext uri="{28A0092B-C50C-407E-A947-70E740481C1C}">
                <a14:useLocalDpi xmlns:a14="http://schemas.microsoft.com/office/drawing/2010/main" val="0"/>
              </a:ext>
            </a:extLst>
          </a:blip>
          <a:srcRect l="54271" t="71062" r="4544"/>
          <a:stretch>
            <a:fillRect/>
          </a:stretch>
        </p:blipFill>
        <p:spPr bwMode="auto">
          <a:xfrm>
            <a:off x="4926013" y="750888"/>
            <a:ext cx="32226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6" name="Group 13"/>
          <p:cNvGrpSpPr>
            <a:grpSpLocks/>
          </p:cNvGrpSpPr>
          <p:nvPr/>
        </p:nvGrpSpPr>
        <p:grpSpPr bwMode="auto">
          <a:xfrm>
            <a:off x="827088" y="3851275"/>
            <a:ext cx="3700462" cy="2403475"/>
            <a:chOff x="474" y="841"/>
            <a:chExt cx="2331" cy="1514"/>
          </a:xfrm>
        </p:grpSpPr>
        <p:pic>
          <p:nvPicPr>
            <p:cNvPr id="81934" name="Picture 8"/>
            <p:cNvPicPr>
              <a:picLocks noChangeArrowheads="1"/>
            </p:cNvPicPr>
            <p:nvPr/>
          </p:nvPicPr>
          <p:blipFill>
            <a:blip r:embed="rId4">
              <a:extLst>
                <a:ext uri="{28A0092B-C50C-407E-A947-70E740481C1C}">
                  <a14:useLocalDpi xmlns:a14="http://schemas.microsoft.com/office/drawing/2010/main" val="0"/>
                </a:ext>
              </a:extLst>
            </a:blip>
            <a:srcRect l="52708" t="4710" b="72133"/>
            <a:stretch>
              <a:fillRect/>
            </a:stretch>
          </p:blipFill>
          <p:spPr bwMode="auto">
            <a:xfrm>
              <a:off x="474" y="841"/>
              <a:ext cx="2331" cy="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5" name="Rectangle 9"/>
            <p:cNvSpPr>
              <a:spLocks noChangeArrowheads="1"/>
            </p:cNvSpPr>
            <p:nvPr/>
          </p:nvSpPr>
          <p:spPr bwMode="auto">
            <a:xfrm>
              <a:off x="1293" y="870"/>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81927" name="Group 12"/>
          <p:cNvGrpSpPr>
            <a:grpSpLocks/>
          </p:cNvGrpSpPr>
          <p:nvPr/>
        </p:nvGrpSpPr>
        <p:grpSpPr bwMode="auto">
          <a:xfrm>
            <a:off x="690563" y="1392238"/>
            <a:ext cx="3751262" cy="2211387"/>
            <a:chOff x="366" y="2504"/>
            <a:chExt cx="2363" cy="1393"/>
          </a:xfrm>
        </p:grpSpPr>
        <p:pic>
          <p:nvPicPr>
            <p:cNvPr id="81932" name="Picture 3"/>
            <p:cNvPicPr>
              <a:picLocks noChangeArrowheads="1"/>
            </p:cNvPicPr>
            <p:nvPr/>
          </p:nvPicPr>
          <p:blipFill>
            <a:blip r:embed="rId5">
              <a:extLst>
                <a:ext uri="{28A0092B-C50C-407E-A947-70E740481C1C}">
                  <a14:useLocalDpi xmlns:a14="http://schemas.microsoft.com/office/drawing/2010/main" val="0"/>
                </a:ext>
              </a:extLst>
            </a:blip>
            <a:srcRect t="75650" r="52058" b="3044"/>
            <a:stretch>
              <a:fillRect/>
            </a:stretch>
          </p:blipFill>
          <p:spPr bwMode="auto">
            <a:xfrm>
              <a:off x="366" y="2504"/>
              <a:ext cx="2363" cy="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3" name="Rectangle 10"/>
            <p:cNvSpPr>
              <a:spLocks noChangeArrowheads="1"/>
            </p:cNvSpPr>
            <p:nvPr/>
          </p:nvSpPr>
          <p:spPr bwMode="auto">
            <a:xfrm>
              <a:off x="1280" y="2573"/>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28" name="Rectangle 11"/>
          <p:cNvSpPr>
            <a:spLocks noChangeArrowheads="1"/>
          </p:cNvSpPr>
          <p:nvPr/>
        </p:nvSpPr>
        <p:spPr bwMode="auto">
          <a:xfrm>
            <a:off x="6188075" y="4075113"/>
            <a:ext cx="427038"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929" name="Text Box 14"/>
          <p:cNvSpPr txBox="1">
            <a:spLocks noChangeArrowheads="1"/>
          </p:cNvSpPr>
          <p:nvPr/>
        </p:nvSpPr>
        <p:spPr bwMode="auto">
          <a:xfrm>
            <a:off x="1738313" y="1352550"/>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Filling</a:t>
            </a:r>
          </a:p>
        </p:txBody>
      </p:sp>
      <p:sp>
        <p:nvSpPr>
          <p:cNvPr id="81930" name="Text Box 15"/>
          <p:cNvSpPr txBox="1">
            <a:spLocks noChangeArrowheads="1"/>
          </p:cNvSpPr>
          <p:nvPr/>
        </p:nvSpPr>
        <p:spPr bwMode="auto">
          <a:xfrm>
            <a:off x="1604963" y="4003675"/>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Carving</a:t>
            </a:r>
          </a:p>
        </p:txBody>
      </p:sp>
      <p:sp>
        <p:nvSpPr>
          <p:cNvPr id="81931" name="Text Box 16"/>
          <p:cNvSpPr txBox="1">
            <a:spLocks noChangeArrowheads="1"/>
          </p:cNvSpPr>
          <p:nvPr/>
        </p:nvSpPr>
        <p:spPr bwMode="auto">
          <a:xfrm>
            <a:off x="5305425" y="3703638"/>
            <a:ext cx="208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Minimizing Alterations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txBox="1">
            <a:spLocks noChangeArrowheads="1"/>
          </p:cNvSpPr>
          <p:nvPr/>
        </p:nvSpPr>
        <p:spPr bwMode="auto">
          <a:xfrm>
            <a:off x="4408228" y="976764"/>
            <a:ext cx="442187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Optimally adjusted</a:t>
            </a:r>
            <a:endParaRPr lang="en-US" sz="2800" dirty="0"/>
          </a:p>
        </p:txBody>
      </p:sp>
      <p:sp>
        <p:nvSpPr>
          <p:cNvPr id="23558" name="Rectangle 6"/>
          <p:cNvSpPr>
            <a:spLocks noGrp="1" noChangeArrowheads="1"/>
          </p:cNvSpPr>
          <p:nvPr>
            <p:ph type="title" idx="4294967295"/>
          </p:nvPr>
        </p:nvSpPr>
        <p:spPr>
          <a:xfrm>
            <a:off x="1473959" y="44171"/>
            <a:ext cx="6196083" cy="1371600"/>
          </a:xfrm>
          <a:noFill/>
          <a:ln/>
        </p:spPr>
        <p:txBody>
          <a:bodyPr/>
          <a:lstStyle/>
          <a:p>
            <a:r>
              <a:rPr lang="en-US" sz="3600" dirty="0" smtClean="0"/>
              <a:t>Minimizing DEM Alterations </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4023494128"/>
              </p:ext>
            </p:extLst>
          </p:nvPr>
        </p:nvGraphicFramePr>
        <p:xfrm>
          <a:off x="377114" y="2623018"/>
          <a:ext cx="4069787" cy="3290887"/>
        </p:xfrm>
        <a:graphic>
          <a:graphicData uri="http://schemas.openxmlformats.org/presentationml/2006/ole">
            <mc:AlternateContent xmlns:mc="http://schemas.openxmlformats.org/markup-compatibility/2006">
              <mc:Choice xmlns:v="urn:schemas-microsoft-com:vml" Requires="v">
                <p:oleObj spid="_x0000_s25646" name="Worksheet" r:id="rId4" imgW="2486112" imgH="2009711" progId="Excel.Sheet.8">
                  <p:embed/>
                </p:oleObj>
              </mc:Choice>
              <mc:Fallback>
                <p:oleObj name="Worksheet" r:id="rId4" imgW="2486112" imgH="2009711" progId="Excel.Sheet.8">
                  <p:embed/>
                  <p:pic>
                    <p:nvPicPr>
                      <p:cNvPr id="0" name=""/>
                      <p:cNvPicPr>
                        <a:picLocks noChangeAspect="1" noChangeArrowheads="1"/>
                      </p:cNvPicPr>
                      <p:nvPr/>
                    </p:nvPicPr>
                    <p:blipFill>
                      <a:blip r:embed="rId5"/>
                      <a:srcRect/>
                      <a:stretch>
                        <a:fillRect/>
                      </a:stretch>
                    </p:blipFill>
                    <p:spPr bwMode="auto">
                      <a:xfrm>
                        <a:off x="377114" y="2623018"/>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232531"/>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350668" y="5568180"/>
            <a:ext cx="919582" cy="65792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905716" y="6226103"/>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8" name="Rectangle 6"/>
          <p:cNvSpPr txBox="1">
            <a:spLocks noChangeArrowheads="1"/>
          </p:cNvSpPr>
          <p:nvPr/>
        </p:nvSpPr>
        <p:spPr bwMode="auto">
          <a:xfrm>
            <a:off x="382137" y="960844"/>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Original DEM</a:t>
            </a:r>
            <a:endParaRPr lang="en-US" sz="2800" dirty="0"/>
          </a:p>
        </p:txBody>
      </p:sp>
      <p:sp>
        <p:nvSpPr>
          <p:cNvPr id="4" name="Freeform 3"/>
          <p:cNvSpPr/>
          <p:nvPr/>
        </p:nvSpPr>
        <p:spPr bwMode="auto">
          <a:xfrm>
            <a:off x="776975" y="3595718"/>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244488"/>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19" name="Object 5"/>
          <p:cNvGraphicFramePr>
            <a:graphicFrameLocks noChangeAspect="1"/>
          </p:cNvGraphicFramePr>
          <p:nvPr>
            <p:extLst>
              <p:ext uri="{D42A27DB-BD31-4B8C-83A1-F6EECF244321}">
                <p14:modId xmlns:p14="http://schemas.microsoft.com/office/powerpoint/2010/main" val="4251756439"/>
              </p:ext>
            </p:extLst>
          </p:nvPr>
        </p:nvGraphicFramePr>
        <p:xfrm>
          <a:off x="4698287" y="2654381"/>
          <a:ext cx="4077224" cy="3295926"/>
        </p:xfrm>
        <a:graphic>
          <a:graphicData uri="http://schemas.openxmlformats.org/presentationml/2006/ole">
            <mc:AlternateContent xmlns:mc="http://schemas.openxmlformats.org/markup-compatibility/2006">
              <mc:Choice xmlns:v="urn:schemas-microsoft-com:vml" Requires="v">
                <p:oleObj spid="_x0000_s25647" name="Worksheet" r:id="rId6" imgW="2486112" imgH="2009711" progId="Excel.Sheet.8">
                  <p:embed/>
                </p:oleObj>
              </mc:Choice>
              <mc:Fallback>
                <p:oleObj name="Worksheet" r:id="rId6" imgW="2486112" imgH="2009711" progId="Excel.Sheet.8">
                  <p:embed/>
                  <p:pic>
                    <p:nvPicPr>
                      <p:cNvPr id="0" name=""/>
                      <p:cNvPicPr>
                        <a:picLocks noChangeAspect="1" noChangeArrowheads="1"/>
                      </p:cNvPicPr>
                      <p:nvPr/>
                    </p:nvPicPr>
                    <p:blipFill>
                      <a:blip r:embed="rId7"/>
                      <a:srcRect/>
                      <a:stretch>
                        <a:fillRect/>
                      </a:stretch>
                    </p:blipFill>
                    <p:spPr bwMode="auto">
                      <a:xfrm>
                        <a:off x="4698287" y="2654381"/>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Group 53"/>
          <p:cNvGrpSpPr>
            <a:grpSpLocks noChangeAspect="1"/>
          </p:cNvGrpSpPr>
          <p:nvPr/>
        </p:nvGrpSpPr>
        <p:grpSpPr bwMode="auto">
          <a:xfrm>
            <a:off x="5292573" y="3133790"/>
            <a:ext cx="2431557" cy="2229517"/>
            <a:chOff x="1852" y="1980"/>
            <a:chExt cx="1721" cy="1578"/>
          </a:xfrm>
        </p:grpSpPr>
        <p:sp>
          <p:nvSpPr>
            <p:cNvPr id="22" name="Line 28"/>
            <p:cNvSpPr>
              <a:spLocks noChangeShapeType="1"/>
            </p:cNvSpPr>
            <p:nvPr/>
          </p:nvSpPr>
          <p:spPr bwMode="auto">
            <a:xfrm flipV="1">
              <a:off x="2152" y="267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9"/>
            <p:cNvSpPr>
              <a:spLocks noChangeShapeType="1"/>
            </p:cNvSpPr>
            <p:nvPr/>
          </p:nvSpPr>
          <p:spPr bwMode="auto">
            <a:xfrm flipV="1">
              <a:off x="2152" y="243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0"/>
            <p:cNvSpPr>
              <a:spLocks noChangeShapeType="1"/>
            </p:cNvSpPr>
            <p:nvPr/>
          </p:nvSpPr>
          <p:spPr bwMode="auto">
            <a:xfrm flipV="1">
              <a:off x="2152" y="2202"/>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1"/>
            <p:cNvSpPr>
              <a:spLocks noChangeShapeType="1"/>
            </p:cNvSpPr>
            <p:nvPr/>
          </p:nvSpPr>
          <p:spPr bwMode="auto">
            <a:xfrm flipV="1">
              <a:off x="2152" y="198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4"/>
            <p:cNvSpPr>
              <a:spLocks noChangeShapeType="1"/>
            </p:cNvSpPr>
            <p:nvPr/>
          </p:nvSpPr>
          <p:spPr bwMode="auto">
            <a:xfrm flipV="1">
              <a:off x="2152" y="291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35"/>
            <p:cNvSpPr>
              <a:spLocks noChangeShapeType="1"/>
            </p:cNvSpPr>
            <p:nvPr/>
          </p:nvSpPr>
          <p:spPr bwMode="auto">
            <a:xfrm flipV="1">
              <a:off x="21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36"/>
            <p:cNvSpPr>
              <a:spLocks noChangeShapeType="1"/>
            </p:cNvSpPr>
            <p:nvPr/>
          </p:nvSpPr>
          <p:spPr bwMode="auto">
            <a:xfrm flipV="1">
              <a:off x="2428"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7"/>
            <p:cNvSpPr>
              <a:spLocks noChangeShapeType="1"/>
            </p:cNvSpPr>
            <p:nvPr/>
          </p:nvSpPr>
          <p:spPr bwMode="auto">
            <a:xfrm flipV="1">
              <a:off x="18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8"/>
            <p:cNvSpPr>
              <a:spLocks noChangeShapeType="1"/>
            </p:cNvSpPr>
            <p:nvPr/>
          </p:nvSpPr>
          <p:spPr bwMode="auto">
            <a:xfrm flipV="1">
              <a:off x="3573" y="336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46"/>
            <p:cNvSpPr>
              <a:spLocks noChangeShapeType="1"/>
            </p:cNvSpPr>
            <p:nvPr/>
          </p:nvSpPr>
          <p:spPr bwMode="auto">
            <a:xfrm flipH="1">
              <a:off x="2458" y="3126"/>
              <a:ext cx="190"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47"/>
            <p:cNvSpPr>
              <a:spLocks noChangeShapeType="1"/>
            </p:cNvSpPr>
            <p:nvPr/>
          </p:nvSpPr>
          <p:spPr bwMode="auto">
            <a:xfrm flipV="1">
              <a:off x="1936"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49"/>
            <p:cNvSpPr>
              <a:spLocks noChangeShapeType="1"/>
            </p:cNvSpPr>
            <p:nvPr/>
          </p:nvSpPr>
          <p:spPr bwMode="auto">
            <a:xfrm flipH="1">
              <a:off x="1908" y="2886"/>
              <a:ext cx="190" cy="0"/>
            </a:xfrm>
            <a:prstGeom prst="line">
              <a:avLst/>
            </a:prstGeom>
            <a:noFill/>
            <a:ln w="28575">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50"/>
            <p:cNvSpPr>
              <a:spLocks noChangeShapeType="1"/>
            </p:cNvSpPr>
            <p:nvPr/>
          </p:nvSpPr>
          <p:spPr bwMode="auto">
            <a:xfrm flipH="1" flipV="1">
              <a:off x="2476" y="3156"/>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51"/>
            <p:cNvSpPr>
              <a:spLocks noChangeShapeType="1"/>
            </p:cNvSpPr>
            <p:nvPr/>
          </p:nvSpPr>
          <p:spPr bwMode="auto">
            <a:xfrm flipH="1" flipV="1">
              <a:off x="2194"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Text Box 87"/>
          <p:cNvSpPr txBox="1">
            <a:spLocks noChangeArrowheads="1"/>
          </p:cNvSpPr>
          <p:nvPr/>
        </p:nvSpPr>
        <p:spPr bwMode="auto">
          <a:xfrm>
            <a:off x="6377661" y="2041518"/>
            <a:ext cx="92525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Carved</a:t>
            </a:r>
            <a:endParaRPr lang="en-US" sz="2000" dirty="0"/>
          </a:p>
        </p:txBody>
      </p:sp>
      <p:sp>
        <p:nvSpPr>
          <p:cNvPr id="38" name="Text Box 87"/>
          <p:cNvSpPr txBox="1">
            <a:spLocks noChangeArrowheads="1"/>
          </p:cNvSpPr>
          <p:nvPr/>
        </p:nvSpPr>
        <p:spPr bwMode="auto">
          <a:xfrm>
            <a:off x="7092162" y="6244745"/>
            <a:ext cx="78098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Filled</a:t>
            </a:r>
            <a:endParaRPr lang="en-US" sz="2000" dirty="0"/>
          </a:p>
        </p:txBody>
      </p:sp>
      <p:sp>
        <p:nvSpPr>
          <p:cNvPr id="39" name="Line 86"/>
          <p:cNvSpPr>
            <a:spLocks noChangeShapeType="1"/>
          </p:cNvSpPr>
          <p:nvPr/>
        </p:nvSpPr>
        <p:spPr bwMode="auto">
          <a:xfrm flipV="1">
            <a:off x="7537245" y="5568178"/>
            <a:ext cx="93442" cy="67656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86"/>
          <p:cNvSpPr>
            <a:spLocks noChangeShapeType="1"/>
          </p:cNvSpPr>
          <p:nvPr/>
        </p:nvSpPr>
        <p:spPr bwMode="auto">
          <a:xfrm flipH="1" flipV="1">
            <a:off x="6174207" y="4897057"/>
            <a:ext cx="1168289" cy="13476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86"/>
          <p:cNvSpPr>
            <a:spLocks noChangeShapeType="1"/>
          </p:cNvSpPr>
          <p:nvPr/>
        </p:nvSpPr>
        <p:spPr bwMode="auto">
          <a:xfrm flipH="1">
            <a:off x="5877502" y="2457546"/>
            <a:ext cx="500157" cy="57225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05563640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27075" y="376238"/>
            <a:ext cx="7772400" cy="898525"/>
          </a:xfrm>
        </p:spPr>
        <p:txBody>
          <a:bodyPr/>
          <a:lstStyle/>
          <a:p>
            <a:pPr eaLnBrk="1" hangingPunct="1"/>
            <a:r>
              <a:rPr lang="en-US" sz="4000" smtClean="0">
                <a:solidFill>
                  <a:srgbClr val="0000FF"/>
                </a:solidFill>
              </a:rPr>
              <a:t>Summary of Key Processing Steps</a:t>
            </a:r>
          </a:p>
        </p:txBody>
      </p:sp>
      <p:sp>
        <p:nvSpPr>
          <p:cNvPr id="92163" name="Rectangle 3"/>
          <p:cNvSpPr>
            <a:spLocks noGrp="1" noChangeArrowheads="1"/>
          </p:cNvSpPr>
          <p:nvPr>
            <p:ph type="body" idx="1"/>
          </p:nvPr>
        </p:nvSpPr>
        <p:spPr>
          <a:xfrm>
            <a:off x="665163" y="1431925"/>
            <a:ext cx="7772400" cy="4775200"/>
          </a:xfrm>
          <a:noFill/>
        </p:spPr>
        <p:txBody>
          <a:bodyPr/>
          <a:lstStyle/>
          <a:p>
            <a:pPr eaLnBrk="1" hangingPunct="1"/>
            <a:r>
              <a:rPr lang="en-US" sz="2800" smtClean="0"/>
              <a:t>[DEM Reconditioning]</a:t>
            </a:r>
          </a:p>
          <a:p>
            <a:pPr eaLnBrk="1" hangingPunct="1"/>
            <a:r>
              <a:rPr lang="en-US" sz="2800" smtClean="0"/>
              <a:t>Pit Removal (Fill Sinks)</a:t>
            </a:r>
          </a:p>
          <a:p>
            <a:pPr eaLnBrk="1" hangingPunct="1"/>
            <a:r>
              <a:rPr lang="en-US" sz="2800" smtClean="0"/>
              <a:t>Flow Direction</a:t>
            </a:r>
          </a:p>
          <a:p>
            <a:pPr eaLnBrk="1" hangingPunct="1"/>
            <a:r>
              <a:rPr lang="en-US" sz="2800" smtClean="0"/>
              <a:t>Flow Accumulation</a:t>
            </a:r>
          </a:p>
          <a:p>
            <a:pPr eaLnBrk="1" hangingPunct="1"/>
            <a:r>
              <a:rPr lang="en-US" sz="2800" smtClean="0"/>
              <a:t>Stream Definition</a:t>
            </a:r>
          </a:p>
          <a:p>
            <a:pPr eaLnBrk="1" hangingPunct="1"/>
            <a:r>
              <a:rPr lang="en-US" sz="2800" smtClean="0"/>
              <a:t>Stream Segmentation</a:t>
            </a:r>
          </a:p>
          <a:p>
            <a:pPr eaLnBrk="1" hangingPunct="1"/>
            <a:r>
              <a:rPr lang="en-US" sz="2800" smtClean="0"/>
              <a:t>Catchment Grid Delineation</a:t>
            </a:r>
          </a:p>
          <a:p>
            <a:pPr eaLnBrk="1" hangingPunct="1"/>
            <a:r>
              <a:rPr lang="en-US" sz="2800" smtClean="0"/>
              <a:t>Raster to Vector Conversion (Catchment Polygon, Drainage Line, Catchment Outlet Points) </a:t>
            </a:r>
          </a:p>
          <a:p>
            <a:pPr eaLnBrk="1" hangingPunct="1"/>
            <a:endParaRPr lang="en-US" sz="2800" smtClean="0"/>
          </a:p>
          <a:p>
            <a:pPr eaLnBrk="1" hangingPunct="1"/>
            <a:endParaRPr lang="en-US" sz="280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1387475" y="0"/>
            <a:ext cx="7470775" cy="1365250"/>
          </a:xfrm>
        </p:spPr>
        <p:txBody>
          <a:bodyPr/>
          <a:lstStyle/>
          <a:p>
            <a:pPr eaLnBrk="1" hangingPunct="1">
              <a:lnSpc>
                <a:spcPct val="95000"/>
              </a:lnSpc>
            </a:pPr>
            <a:r>
              <a:rPr lang="en-US" smtClean="0">
                <a:solidFill>
                  <a:srgbClr val="003399"/>
                </a:solidFill>
              </a:rPr>
              <a:t>How to decide on stream delineation threshold ?</a:t>
            </a:r>
          </a:p>
        </p:txBody>
      </p:sp>
      <p:grpSp>
        <p:nvGrpSpPr>
          <p:cNvPr id="9221" name="Group 3"/>
          <p:cNvGrpSpPr>
            <a:grpSpLocks/>
          </p:cNvGrpSpPr>
          <p:nvPr/>
        </p:nvGrpSpPr>
        <p:grpSpPr bwMode="auto">
          <a:xfrm>
            <a:off x="0" y="1287463"/>
            <a:ext cx="3573463" cy="3286125"/>
            <a:chOff x="1659" y="1331"/>
            <a:chExt cx="2251" cy="2070"/>
          </a:xfrm>
        </p:grpSpPr>
        <p:graphicFrame>
          <p:nvGraphicFramePr>
            <p:cNvPr id="9219" name="Object 4"/>
            <p:cNvGraphicFramePr>
              <a:graphicFrameLocks noChangeAspect="1"/>
            </p:cNvGraphicFramePr>
            <p:nvPr/>
          </p:nvGraphicFramePr>
          <p:xfrm>
            <a:off x="1659" y="1331"/>
            <a:ext cx="1322" cy="1421"/>
          </p:xfrm>
          <a:graphic>
            <a:graphicData uri="http://schemas.openxmlformats.org/presentationml/2006/ole">
              <mc:AlternateContent xmlns:mc="http://schemas.openxmlformats.org/markup-compatibility/2006">
                <mc:Choice xmlns:v="urn:schemas-microsoft-com:vml" Requires="v">
                  <p:oleObj spid="_x0000_s38926" name="Clip" r:id="rId3" imgW="3025440" imgH="3252600" progId="MS_ClipArt_Gallery.2">
                    <p:embed/>
                  </p:oleObj>
                </mc:Choice>
                <mc:Fallback>
                  <p:oleObj name="Clip" r:id="rId3" imgW="3025440" imgH="32526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 y="1331"/>
                          <a:ext cx="1322" cy="1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9223" name="Group 5"/>
            <p:cNvGrpSpPr>
              <a:grpSpLocks/>
            </p:cNvGrpSpPr>
            <p:nvPr/>
          </p:nvGrpSpPr>
          <p:grpSpPr bwMode="auto">
            <a:xfrm>
              <a:off x="2577" y="1740"/>
              <a:ext cx="1333" cy="1661"/>
              <a:chOff x="408" y="1056"/>
              <a:chExt cx="2297" cy="3024"/>
            </a:xfrm>
          </p:grpSpPr>
          <p:sp>
            <p:nvSpPr>
              <p:cNvPr id="612358" name="Rectangle 6"/>
              <p:cNvSpPr>
                <a:spLocks noChangeArrowheads="1"/>
              </p:cNvSpPr>
              <p:nvPr/>
            </p:nvSpPr>
            <p:spPr bwMode="auto">
              <a:xfrm>
                <a:off x="1583" y="331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solidFill>
                    <a:srgbClr val="000000"/>
                  </a:solidFill>
                </a:endParaRPr>
              </a:p>
            </p:txBody>
          </p:sp>
          <p:sp>
            <p:nvSpPr>
              <p:cNvPr id="9225" name="Freeform 7"/>
              <p:cNvSpPr>
                <a:spLocks/>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6" name="Freeform 8"/>
              <p:cNvSpPr>
                <a:spLocks/>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7" name="Freeform 9"/>
              <p:cNvSpPr>
                <a:spLocks/>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8" name="Freeform 10"/>
              <p:cNvSpPr>
                <a:spLocks/>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9" name="Freeform 11"/>
              <p:cNvSpPr>
                <a:spLocks/>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30" name="Freeform 12"/>
              <p:cNvSpPr>
                <a:spLocks/>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31" name="Freeform 13"/>
              <p:cNvSpPr>
                <a:spLocks/>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32" name="Line 14"/>
              <p:cNvSpPr>
                <a:spLocks noChangeShapeType="1"/>
              </p:cNvSpPr>
              <p:nvPr/>
            </p:nvSpPr>
            <p:spPr bwMode="auto">
              <a:xfrm>
                <a:off x="624" y="331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3" name="Line 15"/>
              <p:cNvSpPr>
                <a:spLocks noChangeShapeType="1"/>
              </p:cNvSpPr>
              <p:nvPr/>
            </p:nvSpPr>
            <p:spPr bwMode="auto">
              <a:xfrm>
                <a:off x="624" y="350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4" name="Line 16"/>
              <p:cNvSpPr>
                <a:spLocks noChangeShapeType="1"/>
              </p:cNvSpPr>
              <p:nvPr/>
            </p:nvSpPr>
            <p:spPr bwMode="auto">
              <a:xfrm>
                <a:off x="624" y="3696"/>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5" name="Line 17"/>
              <p:cNvSpPr>
                <a:spLocks noChangeShapeType="1"/>
              </p:cNvSpPr>
              <p:nvPr/>
            </p:nvSpPr>
            <p:spPr bwMode="auto">
              <a:xfrm>
                <a:off x="624" y="3888"/>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6" name="Line 18"/>
              <p:cNvSpPr>
                <a:spLocks noChangeShapeType="1"/>
              </p:cNvSpPr>
              <p:nvPr/>
            </p:nvSpPr>
            <p:spPr bwMode="auto">
              <a:xfrm>
                <a:off x="1776"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7" name="Line 19"/>
              <p:cNvSpPr>
                <a:spLocks noChangeShapeType="1"/>
              </p:cNvSpPr>
              <p:nvPr/>
            </p:nvSpPr>
            <p:spPr bwMode="auto">
              <a:xfrm>
                <a:off x="1584"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8" name="Line 20"/>
              <p:cNvSpPr>
                <a:spLocks noChangeShapeType="1"/>
              </p:cNvSpPr>
              <p:nvPr/>
            </p:nvSpPr>
            <p:spPr bwMode="auto">
              <a:xfrm>
                <a:off x="196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9" name="Line 21"/>
              <p:cNvSpPr>
                <a:spLocks noChangeShapeType="1"/>
              </p:cNvSpPr>
              <p:nvPr/>
            </p:nvSpPr>
            <p:spPr bwMode="auto">
              <a:xfrm>
                <a:off x="139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0" name="Line 22"/>
              <p:cNvSpPr>
                <a:spLocks noChangeShapeType="1"/>
              </p:cNvSpPr>
              <p:nvPr/>
            </p:nvSpPr>
            <p:spPr bwMode="auto">
              <a:xfrm>
                <a:off x="216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1" name="Line 23"/>
              <p:cNvSpPr>
                <a:spLocks noChangeShapeType="1"/>
              </p:cNvSpPr>
              <p:nvPr/>
            </p:nvSpPr>
            <p:spPr bwMode="auto">
              <a:xfrm>
                <a:off x="120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2" name="Line 24"/>
              <p:cNvSpPr>
                <a:spLocks noChangeShapeType="1"/>
              </p:cNvSpPr>
              <p:nvPr/>
            </p:nvSpPr>
            <p:spPr bwMode="auto">
              <a:xfrm>
                <a:off x="100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3" name="Line 25"/>
              <p:cNvSpPr>
                <a:spLocks noChangeShapeType="1"/>
              </p:cNvSpPr>
              <p:nvPr/>
            </p:nvSpPr>
            <p:spPr bwMode="auto">
              <a:xfrm>
                <a:off x="235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4" name="Line 26"/>
              <p:cNvSpPr>
                <a:spLocks noChangeShapeType="1"/>
              </p:cNvSpPr>
              <p:nvPr/>
            </p:nvSpPr>
            <p:spPr bwMode="auto">
              <a:xfrm>
                <a:off x="816" y="3072"/>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5" name="Line 27"/>
              <p:cNvSpPr>
                <a:spLocks noChangeShapeType="1"/>
              </p:cNvSpPr>
              <p:nvPr/>
            </p:nvSpPr>
            <p:spPr bwMode="auto">
              <a:xfrm>
                <a:off x="2544"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6" name="Freeform 28"/>
              <p:cNvSpPr>
                <a:spLocks/>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47" name="Freeform 29"/>
              <p:cNvSpPr>
                <a:spLocks/>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48" name="Freeform 30"/>
              <p:cNvSpPr>
                <a:spLocks/>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49" name="Freeform 31"/>
              <p:cNvSpPr>
                <a:spLocks/>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612384" name="Text Box 32"/>
              <p:cNvSpPr txBox="1">
                <a:spLocks noChangeArrowheads="1"/>
              </p:cNvSpPr>
              <p:nvPr/>
            </p:nvSpPr>
            <p:spPr bwMode="auto">
              <a:xfrm>
                <a:off x="1099" y="2420"/>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rgbClr val="000000"/>
                    </a:solidFill>
                    <a:effectLst>
                      <a:outerShdw blurRad="38100" dist="38100" dir="2700000" algn="tl">
                        <a:srgbClr val="C0C0C0"/>
                      </a:outerShdw>
                    </a:effectLst>
                    <a:latin typeface="Arial" charset="0"/>
                  </a:rPr>
                  <a:t>AREA 1</a:t>
                </a:r>
                <a:endParaRPr kumimoji="1" lang="en-CA" sz="1000">
                  <a:solidFill>
                    <a:srgbClr val="000000"/>
                  </a:solidFill>
                  <a:latin typeface="Arial" charset="0"/>
                </a:endParaRPr>
              </a:p>
            </p:txBody>
          </p:sp>
          <p:sp>
            <p:nvSpPr>
              <p:cNvPr id="612385" name="Rectangle 33"/>
              <p:cNvSpPr>
                <a:spLocks noChangeArrowheads="1"/>
              </p:cNvSpPr>
              <p:nvPr/>
            </p:nvSpPr>
            <p:spPr bwMode="auto">
              <a:xfrm>
                <a:off x="1583" y="187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solidFill>
                    <a:srgbClr val="000000"/>
                  </a:solidFill>
                </a:endParaRPr>
              </a:p>
            </p:txBody>
          </p:sp>
          <p:sp>
            <p:nvSpPr>
              <p:cNvPr id="9252" name="Freeform 34"/>
              <p:cNvSpPr>
                <a:spLocks/>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53" name="Freeform 35"/>
              <p:cNvSpPr>
                <a:spLocks/>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612388" name="Text Box 36"/>
              <p:cNvSpPr txBox="1">
                <a:spLocks noChangeArrowheads="1"/>
              </p:cNvSpPr>
              <p:nvPr/>
            </p:nvSpPr>
            <p:spPr bwMode="auto">
              <a:xfrm>
                <a:off x="1242" y="1642"/>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rgbClr val="000000"/>
                    </a:solidFill>
                    <a:effectLst>
                      <a:outerShdw blurRad="38100" dist="38100" dir="2700000" algn="tl">
                        <a:srgbClr val="C0C0C0"/>
                      </a:outerShdw>
                    </a:effectLst>
                    <a:latin typeface="Arial" charset="0"/>
                  </a:rPr>
                  <a:t>AREA 2</a:t>
                </a:r>
                <a:endParaRPr kumimoji="1" lang="en-CA" sz="3000">
                  <a:solidFill>
                    <a:srgbClr val="000000"/>
                  </a:solidFill>
                  <a:latin typeface="Arial" charset="0"/>
                </a:endParaRPr>
              </a:p>
            </p:txBody>
          </p:sp>
          <p:sp>
            <p:nvSpPr>
              <p:cNvPr id="9255" name="Line 37"/>
              <p:cNvSpPr>
                <a:spLocks noChangeShapeType="1"/>
              </p:cNvSpPr>
              <p:nvPr/>
            </p:nvSpPr>
            <p:spPr bwMode="auto">
              <a:xfrm>
                <a:off x="576" y="206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56" name="Line 38"/>
              <p:cNvSpPr>
                <a:spLocks noChangeShapeType="1"/>
              </p:cNvSpPr>
              <p:nvPr/>
            </p:nvSpPr>
            <p:spPr bwMode="auto">
              <a:xfrm>
                <a:off x="576" y="187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57" name="Text Box 39"/>
              <p:cNvSpPr txBox="1">
                <a:spLocks noChangeArrowheads="1"/>
              </p:cNvSpPr>
              <p:nvPr/>
            </p:nvSpPr>
            <p:spPr bwMode="auto">
              <a:xfrm>
                <a:off x="1428" y="1757"/>
                <a:ext cx="491"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3</a:t>
                </a:r>
                <a:endParaRPr kumimoji="1" lang="en-CA" sz="1200">
                  <a:solidFill>
                    <a:srgbClr val="000000"/>
                  </a:solidFill>
                  <a:latin typeface="Arial" charset="0"/>
                </a:endParaRPr>
              </a:p>
            </p:txBody>
          </p:sp>
          <p:sp>
            <p:nvSpPr>
              <p:cNvPr id="9258" name="Text Box 40"/>
              <p:cNvSpPr txBox="1">
                <a:spLocks noChangeArrowheads="1"/>
              </p:cNvSpPr>
              <p:nvPr/>
            </p:nvSpPr>
            <p:spPr bwMode="auto">
              <a:xfrm>
                <a:off x="1390" y="3199"/>
                <a:ext cx="583"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12</a:t>
                </a:r>
                <a:endParaRPr kumimoji="1" lang="en-CA" sz="2000">
                  <a:solidFill>
                    <a:srgbClr val="000000"/>
                  </a:solidFill>
                  <a:latin typeface="Arial" charset="0"/>
                </a:endParaRPr>
              </a:p>
            </p:txBody>
          </p:sp>
        </p:grpSp>
      </p:grpSp>
      <p:graphicFrame>
        <p:nvGraphicFramePr>
          <p:cNvPr id="9218" name="Object 41"/>
          <p:cNvGraphicFramePr>
            <a:graphicFrameLocks noChangeAspect="1"/>
          </p:cNvGraphicFramePr>
          <p:nvPr/>
        </p:nvGraphicFramePr>
        <p:xfrm>
          <a:off x="3530600" y="1290638"/>
          <a:ext cx="5667375" cy="4579937"/>
        </p:xfrm>
        <a:graphic>
          <a:graphicData uri="http://schemas.openxmlformats.org/presentationml/2006/ole">
            <mc:AlternateContent xmlns:mc="http://schemas.openxmlformats.org/markup-compatibility/2006">
              <mc:Choice xmlns:v="urn:schemas-microsoft-com:vml" Requires="v">
                <p:oleObj spid="_x0000_s38927" name="Picture" r:id="rId5" imgW="3772080" imgH="3048120" progId="Word.Picture.8">
                  <p:embed/>
                </p:oleObj>
              </mc:Choice>
              <mc:Fallback>
                <p:oleObj name="Picture" r:id="rId5" imgW="3772080" imgH="304812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600" y="1290638"/>
                        <a:ext cx="5667375"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2" name="Text Box 42"/>
          <p:cNvSpPr txBox="1">
            <a:spLocks noChangeArrowheads="1"/>
          </p:cNvSpPr>
          <p:nvPr/>
        </p:nvSpPr>
        <p:spPr bwMode="auto">
          <a:xfrm>
            <a:off x="2063750" y="5807075"/>
            <a:ext cx="52133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800">
                <a:solidFill>
                  <a:srgbClr val="FF3300"/>
                </a:solidFill>
              </a:rPr>
              <a:t>Why is it important?</a:t>
            </a:r>
          </a:p>
        </p:txBody>
      </p:sp>
    </p:spTree>
    <p:extLst>
      <p:ext uri="{BB962C8B-B14F-4D97-AF65-F5344CB8AC3E}">
        <p14:creationId xmlns:p14="http://schemas.microsoft.com/office/powerpoint/2010/main" val="1213197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0" y="0"/>
            <a:ext cx="9144000" cy="838200"/>
          </a:xfrm>
        </p:spPr>
        <p:txBody>
          <a:bodyPr/>
          <a:lstStyle/>
          <a:p>
            <a:pPr eaLnBrk="1" hangingPunct="1"/>
            <a:r>
              <a:rPr lang="en-US" sz="3200" smtClean="0"/>
              <a:t>Delineation of Channel Networks and Catchments</a:t>
            </a:r>
          </a:p>
        </p:txBody>
      </p:sp>
      <p:graphicFrame>
        <p:nvGraphicFramePr>
          <p:cNvPr id="8194" name="Object 3"/>
          <p:cNvGraphicFramePr>
            <a:graphicFrameLocks noChangeAspect="1"/>
          </p:cNvGraphicFramePr>
          <p:nvPr/>
        </p:nvGraphicFramePr>
        <p:xfrm>
          <a:off x="304800" y="1143000"/>
          <a:ext cx="4113213" cy="5638800"/>
        </p:xfrm>
        <a:graphic>
          <a:graphicData uri="http://schemas.openxmlformats.org/presentationml/2006/ole">
            <mc:AlternateContent xmlns:mc="http://schemas.openxmlformats.org/markup-compatibility/2006">
              <mc:Choice xmlns:v="urn:schemas-microsoft-com:vml" Requires="v">
                <p:oleObj spid="_x0000_s39950" name="Bitmap Image" r:id="rId3" imgW="5466667" imgH="7497221" progId="Paint.Picture">
                  <p:embed/>
                </p:oleObj>
              </mc:Choice>
              <mc:Fallback>
                <p:oleObj name="Bitmap Image" r:id="rId3" imgW="5466667" imgH="749722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11321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4"/>
          <p:cNvGraphicFramePr>
            <a:graphicFrameLocks noChangeAspect="1"/>
          </p:cNvGraphicFramePr>
          <p:nvPr/>
        </p:nvGraphicFramePr>
        <p:xfrm>
          <a:off x="4648200" y="1143000"/>
          <a:ext cx="4205288" cy="5651500"/>
        </p:xfrm>
        <a:graphic>
          <a:graphicData uri="http://schemas.openxmlformats.org/presentationml/2006/ole">
            <mc:AlternateContent xmlns:mc="http://schemas.openxmlformats.org/markup-compatibility/2006">
              <mc:Choice xmlns:v="urn:schemas-microsoft-com:vml" Requires="v">
                <p:oleObj spid="_x0000_s39951" name="Bitmap Image" r:id="rId5" imgW="5563377" imgH="7478169" progId="Paint.Picture">
                  <p:embed/>
                </p:oleObj>
              </mc:Choice>
              <mc:Fallback>
                <p:oleObj name="Bitmap Image" r:id="rId5" imgW="5563377" imgH="747816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143000"/>
                        <a:ext cx="4205288"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5"/>
          <p:cNvSpPr txBox="1">
            <a:spLocks noChangeArrowheads="1"/>
          </p:cNvSpPr>
          <p:nvPr/>
        </p:nvSpPr>
        <p:spPr bwMode="auto">
          <a:xfrm>
            <a:off x="3124200" y="5943600"/>
            <a:ext cx="12954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500 cell theshold</a:t>
            </a:r>
          </a:p>
        </p:txBody>
      </p:sp>
      <p:sp>
        <p:nvSpPr>
          <p:cNvPr id="8198" name="Text Box 6"/>
          <p:cNvSpPr txBox="1">
            <a:spLocks noChangeArrowheads="1"/>
          </p:cNvSpPr>
          <p:nvPr/>
        </p:nvSpPr>
        <p:spPr bwMode="auto">
          <a:xfrm>
            <a:off x="7620000" y="5943600"/>
            <a:ext cx="14478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1000 cell theshold</a:t>
            </a:r>
          </a:p>
        </p:txBody>
      </p:sp>
    </p:spTree>
    <p:extLst>
      <p:ext uri="{BB962C8B-B14F-4D97-AF65-F5344CB8AC3E}">
        <p14:creationId xmlns:p14="http://schemas.microsoft.com/office/powerpoint/2010/main" val="3263554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1457325" y="2057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solidFill>
                <a:srgbClr val="000000"/>
              </a:solidFill>
            </a:endParaRPr>
          </a:p>
        </p:txBody>
      </p:sp>
      <p:graphicFrame>
        <p:nvGraphicFramePr>
          <p:cNvPr id="10242" name="Object 4"/>
          <p:cNvGraphicFramePr>
            <a:graphicFrameLocks noChangeAspect="1"/>
          </p:cNvGraphicFramePr>
          <p:nvPr/>
        </p:nvGraphicFramePr>
        <p:xfrm>
          <a:off x="-781050" y="1795463"/>
          <a:ext cx="7235825" cy="4348162"/>
        </p:xfrm>
        <a:graphic>
          <a:graphicData uri="http://schemas.openxmlformats.org/presentationml/2006/ole">
            <mc:AlternateContent xmlns:mc="http://schemas.openxmlformats.org/markup-compatibility/2006">
              <mc:Choice xmlns:v="urn:schemas-microsoft-com:vml" Requires="v">
                <p:oleObj spid="_x0000_s40969" name="Picture" r:id="rId3" imgW="8258040" imgH="4857840" progId="Word.Picture.8">
                  <p:embed/>
                </p:oleObj>
              </mc:Choice>
              <mc:Fallback>
                <p:oleObj name="Picture" r:id="rId3" imgW="8258040" imgH="485784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443" r="8858" b="6212"/>
                      <a:stretch>
                        <a:fillRect/>
                      </a:stretch>
                    </p:blipFill>
                    <p:spPr bwMode="auto">
                      <a:xfrm>
                        <a:off x="-781050" y="1795463"/>
                        <a:ext cx="7235825" cy="4348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4" name="Rectangle 5"/>
          <p:cNvSpPr>
            <a:spLocks noChangeArrowheads="1"/>
          </p:cNvSpPr>
          <p:nvPr/>
        </p:nvSpPr>
        <p:spPr bwMode="auto">
          <a:xfrm>
            <a:off x="268288" y="333375"/>
            <a:ext cx="86169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b="1" dirty="0">
                <a:solidFill>
                  <a:srgbClr val="FF0000"/>
                </a:solidFill>
              </a:rPr>
              <a:t>Hydrologic processes are different on </a:t>
            </a:r>
            <a:r>
              <a:rPr lang="en-US" sz="2800" b="1" dirty="0" err="1">
                <a:solidFill>
                  <a:srgbClr val="FF0000"/>
                </a:solidFill>
              </a:rPr>
              <a:t>hillslopes</a:t>
            </a:r>
            <a:r>
              <a:rPr lang="en-US" sz="2800" b="1" dirty="0">
                <a:solidFill>
                  <a:srgbClr val="FF0000"/>
                </a:solidFill>
              </a:rPr>
              <a:t> and in channels.  It is important to recognize this and account for this in </a:t>
            </a:r>
            <a:r>
              <a:rPr lang="en-US" sz="2800" b="1" dirty="0" smtClean="0">
                <a:solidFill>
                  <a:srgbClr val="FF0000"/>
                </a:solidFill>
              </a:rPr>
              <a:t>the delineation of streams.</a:t>
            </a:r>
            <a:endParaRPr lang="en-US" sz="2800" b="1" dirty="0">
              <a:solidFill>
                <a:srgbClr val="FF0000"/>
              </a:solidFill>
            </a:endParaRPr>
          </a:p>
        </p:txBody>
      </p:sp>
      <p:sp>
        <p:nvSpPr>
          <p:cNvPr id="10245" name="Rectangle 6"/>
          <p:cNvSpPr>
            <a:spLocks noChangeArrowheads="1"/>
          </p:cNvSpPr>
          <p:nvPr/>
        </p:nvSpPr>
        <p:spPr bwMode="auto">
          <a:xfrm>
            <a:off x="5359400" y="2927350"/>
            <a:ext cx="37846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b="1">
                <a:solidFill>
                  <a:srgbClr val="333399"/>
                </a:solidFill>
                <a:cs typeface="Times New Roman" pitchFamily="18" charset="0"/>
              </a:rPr>
              <a:t>Drainage area can be concentrated or dispersed (specific catchment area) representing </a:t>
            </a:r>
            <a:r>
              <a:rPr lang="en-US" b="1">
                <a:solidFill>
                  <a:srgbClr val="333399"/>
                </a:solidFill>
              </a:rPr>
              <a:t>concentrated or dispersed flow.</a:t>
            </a:r>
          </a:p>
        </p:txBody>
      </p:sp>
    </p:spTree>
    <p:extLst>
      <p:ext uri="{BB962C8B-B14F-4D97-AF65-F5344CB8AC3E}">
        <p14:creationId xmlns:p14="http://schemas.microsoft.com/office/powerpoint/2010/main" val="5354996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Title 1"/>
          <p:cNvSpPr>
            <a:spLocks noGrp="1"/>
          </p:cNvSpPr>
          <p:nvPr>
            <p:ph type="title"/>
          </p:nvPr>
        </p:nvSpPr>
        <p:spPr>
          <a:xfrm>
            <a:off x="1532709" y="253406"/>
            <a:ext cx="7720476" cy="1143000"/>
          </a:xfrm>
        </p:spPr>
        <p:txBody>
          <a:bodyPr/>
          <a:lstStyle/>
          <a:p>
            <a:r>
              <a:rPr lang="en-US" dirty="0" smtClean="0"/>
              <a:t>Outline</a:t>
            </a:r>
          </a:p>
        </p:txBody>
      </p:sp>
      <p:sp>
        <p:nvSpPr>
          <p:cNvPr id="3077" name="Content Placeholder 2"/>
          <p:cNvSpPr>
            <a:spLocks noGrp="1"/>
          </p:cNvSpPr>
          <p:nvPr>
            <p:ph idx="1"/>
          </p:nvPr>
        </p:nvSpPr>
        <p:spPr>
          <a:xfrm>
            <a:off x="3224379" y="1481357"/>
            <a:ext cx="5558051" cy="4559300"/>
          </a:xfrm>
        </p:spPr>
        <p:txBody>
          <a:bodyPr/>
          <a:lstStyle/>
          <a:p>
            <a:r>
              <a:rPr lang="en-US" sz="2800" dirty="0" smtClean="0">
                <a:ea typeface="+mn-ea"/>
                <a:cs typeface="+mn-cs"/>
              </a:rPr>
              <a:t>Raster </a:t>
            </a:r>
            <a:r>
              <a:rPr lang="en-US" sz="2800" dirty="0">
                <a:ea typeface="+mn-ea"/>
                <a:cs typeface="+mn-cs"/>
              </a:rPr>
              <a:t>to Vector Connection and relational model of catchments, watersheds and channel networks </a:t>
            </a:r>
            <a:endParaRPr lang="en-US" dirty="0" smtClean="0"/>
          </a:p>
          <a:p>
            <a:r>
              <a:rPr lang="en-US" sz="2800" dirty="0" smtClean="0">
                <a:ea typeface="+mn-ea"/>
                <a:cs typeface="+mn-cs"/>
              </a:rPr>
              <a:t>Using </a:t>
            </a:r>
            <a:r>
              <a:rPr lang="en-US" sz="2800" dirty="0">
                <a:ea typeface="+mn-ea"/>
                <a:cs typeface="+mn-cs"/>
              </a:rPr>
              <a:t>vector stream information (DEM </a:t>
            </a:r>
            <a:r>
              <a:rPr lang="en-US" sz="2800" dirty="0" smtClean="0">
                <a:ea typeface="+mn-ea"/>
                <a:cs typeface="+mn-cs"/>
              </a:rPr>
              <a:t>reconditioning)</a:t>
            </a:r>
          </a:p>
          <a:p>
            <a:r>
              <a:rPr lang="en-US" sz="2800" dirty="0" smtClean="0">
                <a:ea typeface="+mn-ea"/>
                <a:cs typeface="+mn-cs"/>
              </a:rPr>
              <a:t>Enhanced </a:t>
            </a:r>
            <a:r>
              <a:rPr lang="en-US" sz="2800" dirty="0">
                <a:ea typeface="+mn-ea"/>
                <a:cs typeface="+mn-cs"/>
              </a:rPr>
              <a:t>pit </a:t>
            </a:r>
            <a:r>
              <a:rPr lang="en-US" sz="2800" dirty="0" smtClean="0">
                <a:ea typeface="+mn-ea"/>
                <a:cs typeface="+mn-cs"/>
              </a:rPr>
              <a:t>rem</a:t>
            </a:r>
            <a:r>
              <a:rPr lang="en-US" dirty="0" smtClean="0"/>
              <a:t>oval</a:t>
            </a:r>
          </a:p>
          <a:p>
            <a:r>
              <a:rPr lang="en-US" dirty="0" smtClean="0"/>
              <a:t>Channelization threshold selection</a:t>
            </a:r>
          </a:p>
          <a:p>
            <a:r>
              <a:rPr lang="en-US" dirty="0" smtClean="0"/>
              <a:t>Hydrologic Terrain Analysis Software</a:t>
            </a:r>
            <a:endParaRPr lang="en-US" dirty="0"/>
          </a:p>
          <a:p>
            <a:endParaRPr lang="en-US" dirty="0" smtClean="0"/>
          </a:p>
          <a:p>
            <a:endParaRPr lang="en-US" sz="2400" dirty="0" smtClean="0"/>
          </a:p>
        </p:txBody>
      </p:sp>
      <p:graphicFrame>
        <p:nvGraphicFramePr>
          <p:cNvPr id="3074" name="Object 4"/>
          <p:cNvGraphicFramePr>
            <a:graphicFrameLocks noChangeAspect="1"/>
          </p:cNvGraphicFramePr>
          <p:nvPr>
            <p:extLst/>
          </p:nvPr>
        </p:nvGraphicFramePr>
        <p:xfrm>
          <a:off x="-1" y="3061917"/>
          <a:ext cx="3002507" cy="3509475"/>
        </p:xfrm>
        <a:graphic>
          <a:graphicData uri="http://schemas.openxmlformats.org/presentationml/2006/ole">
            <mc:AlternateContent xmlns:mc="http://schemas.openxmlformats.org/markup-compatibility/2006">
              <mc:Choice xmlns:v="urn:schemas-microsoft-com:vml" Requires="v">
                <p:oleObj spid="_x0000_s29711"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1" y="3061917"/>
                        <a:ext cx="3002507" cy="350947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567583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314325"/>
            <a:ext cx="7772400" cy="1143000"/>
          </a:xfrm>
        </p:spPr>
        <p:txBody>
          <a:bodyPr/>
          <a:lstStyle/>
          <a:p>
            <a:r>
              <a:rPr lang="en-US" sz="2800" smtClean="0"/>
              <a:t>Examples of differently textured topography</a:t>
            </a:r>
          </a:p>
        </p:txBody>
      </p:sp>
      <p:sp>
        <p:nvSpPr>
          <p:cNvPr id="93187" name="Rectangle 3"/>
          <p:cNvSpPr>
            <a:spLocks noChangeArrowheads="1"/>
          </p:cNvSpPr>
          <p:nvPr/>
        </p:nvSpPr>
        <p:spPr bwMode="auto">
          <a:xfrm>
            <a:off x="0" y="5821363"/>
            <a:ext cx="459263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a:solidFill>
                  <a:srgbClr val="000000"/>
                </a:solidFill>
              </a:rPr>
              <a:t>Badlands in Death Valley.</a:t>
            </a:r>
            <a:br>
              <a:rPr lang="en-US">
                <a:solidFill>
                  <a:srgbClr val="000000"/>
                </a:solidFill>
              </a:rPr>
            </a:br>
            <a:r>
              <a:rPr lang="en-US" sz="1400">
                <a:solidFill>
                  <a:srgbClr val="000000"/>
                </a:solidFill>
              </a:rPr>
              <a:t>from Easterbrook, 1993, p 140.</a:t>
            </a:r>
            <a:endParaRPr lang="en-US" sz="3600">
              <a:solidFill>
                <a:srgbClr val="000000"/>
              </a:solidFill>
            </a:endParaRPr>
          </a:p>
        </p:txBody>
      </p:sp>
      <p:pic>
        <p:nvPicPr>
          <p:cNvPr id="93188" name="Picture 4" descr="tv"/>
          <p:cNvPicPr>
            <a:picLocks noChangeAspect="1" noChangeArrowheads="1"/>
          </p:cNvPicPr>
          <p:nvPr/>
        </p:nvPicPr>
        <p:blipFill>
          <a:blip r:embed="rId2" cstate="print">
            <a:extLst>
              <a:ext uri="{28A0092B-C50C-407E-A947-70E740481C1C}">
                <a14:useLocalDpi xmlns:a14="http://schemas.microsoft.com/office/drawing/2010/main" val="0"/>
              </a:ext>
            </a:extLst>
          </a:blip>
          <a:srcRect l="8774" r="19656"/>
          <a:stretch>
            <a:fillRect/>
          </a:stretch>
        </p:blipFill>
        <p:spPr bwMode="auto">
          <a:xfrm>
            <a:off x="4257675" y="1233488"/>
            <a:ext cx="4886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dv"/>
          <p:cNvPicPr>
            <a:picLocks noChangeAspect="1" noChangeArrowheads="1"/>
          </p:cNvPicPr>
          <p:nvPr/>
        </p:nvPicPr>
        <p:blipFill>
          <a:blip r:embed="rId3">
            <a:extLst>
              <a:ext uri="{28A0092B-C50C-407E-A947-70E740481C1C}">
                <a14:useLocalDpi xmlns:a14="http://schemas.microsoft.com/office/drawing/2010/main" val="0"/>
              </a:ext>
            </a:extLst>
          </a:blip>
          <a:srcRect l="8931" t="2499" r="5951" b="8211"/>
          <a:stretch>
            <a:fillRect/>
          </a:stretch>
        </p:blipFill>
        <p:spPr bwMode="auto">
          <a:xfrm>
            <a:off x="0" y="1204913"/>
            <a:ext cx="4459288"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6"/>
          <p:cNvSpPr>
            <a:spLocks noChangeArrowheads="1"/>
          </p:cNvSpPr>
          <p:nvPr/>
        </p:nvSpPr>
        <p:spPr bwMode="auto">
          <a:xfrm>
            <a:off x="4473575" y="5830888"/>
            <a:ext cx="4670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Arial Narrow" pitchFamily="34" charset="0"/>
              </a:rPr>
              <a:t>Coos Bay, Oregon Coast Range</a:t>
            </a:r>
            <a:r>
              <a:rPr lang="en-US" sz="1400" b="1">
                <a:solidFill>
                  <a:srgbClr val="000000"/>
                </a:solidFill>
                <a:latin typeface="Arial Narrow" pitchFamily="34" charset="0"/>
              </a:rPr>
              <a:t>. </a:t>
            </a:r>
          </a:p>
          <a:p>
            <a:r>
              <a:rPr lang="en-US" sz="1400" b="1">
                <a:solidFill>
                  <a:srgbClr val="000000"/>
                </a:solidFill>
                <a:latin typeface="Arial Narrow" pitchFamily="34" charset="0"/>
              </a:rPr>
              <a:t>from W. E. Dietrich</a:t>
            </a:r>
          </a:p>
        </p:txBody>
      </p:sp>
    </p:spTree>
    <p:extLst>
      <p:ext uri="{BB962C8B-B14F-4D97-AF65-F5344CB8AC3E}">
        <p14:creationId xmlns:p14="http://schemas.microsoft.com/office/powerpoint/2010/main" val="38017017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3" descr="conv"/>
          <p:cNvPicPr>
            <a:picLocks noChangeAspect="1" noChangeArrowheads="1"/>
          </p:cNvPicPr>
          <p:nvPr/>
        </p:nvPicPr>
        <p:blipFill>
          <a:blip r:embed="rId2">
            <a:extLst>
              <a:ext uri="{28A0092B-C50C-407E-A947-70E740481C1C}">
                <a14:useLocalDpi xmlns:a14="http://schemas.microsoft.com/office/drawing/2010/main" val="0"/>
              </a:ext>
            </a:extLst>
          </a:blip>
          <a:srcRect l="7036" t="1608" r="1830" b="28630"/>
          <a:stretch>
            <a:fillRect/>
          </a:stretch>
        </p:blipFill>
        <p:spPr bwMode="auto">
          <a:xfrm>
            <a:off x="0" y="447675"/>
            <a:ext cx="91440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p:cNvSpPr>
            <a:spLocks noGrp="1" noChangeArrowheads="1"/>
          </p:cNvSpPr>
          <p:nvPr>
            <p:ph type="title"/>
          </p:nvPr>
        </p:nvSpPr>
        <p:spPr>
          <a:xfrm>
            <a:off x="1836738" y="0"/>
            <a:ext cx="5248275" cy="568325"/>
          </a:xfrm>
        </p:spPr>
        <p:txBody>
          <a:bodyPr/>
          <a:lstStyle/>
          <a:p>
            <a:r>
              <a:rPr lang="en-US" sz="2400" smtClean="0"/>
              <a:t>Gently Sloping Convex Landscape</a:t>
            </a:r>
          </a:p>
        </p:txBody>
      </p:sp>
      <p:sp>
        <p:nvSpPr>
          <p:cNvPr id="94212" name="Rectangle 4"/>
          <p:cNvSpPr>
            <a:spLocks noChangeArrowheads="1"/>
          </p:cNvSpPr>
          <p:nvPr/>
        </p:nvSpPr>
        <p:spPr bwMode="auto">
          <a:xfrm>
            <a:off x="3359150" y="6578600"/>
            <a:ext cx="212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1600">
                <a:solidFill>
                  <a:srgbClr val="000000"/>
                </a:solidFill>
              </a:rPr>
              <a:t>From W. E. Dietrich</a:t>
            </a:r>
          </a:p>
        </p:txBody>
      </p:sp>
    </p:spTree>
    <p:extLst>
      <p:ext uri="{BB962C8B-B14F-4D97-AF65-F5344CB8AC3E}">
        <p14:creationId xmlns:p14="http://schemas.microsoft.com/office/powerpoint/2010/main" val="32493447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4" name="Picture 2" descr="tex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600"/>
            <a:ext cx="9040813"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p:nvPr>
        </p:nvSpPr>
        <p:spPr>
          <a:xfrm>
            <a:off x="663575" y="0"/>
            <a:ext cx="7908925" cy="569913"/>
          </a:xfrm>
        </p:spPr>
        <p:txBody>
          <a:bodyPr/>
          <a:lstStyle/>
          <a:p>
            <a:r>
              <a:rPr lang="en-US" sz="2800" smtClean="0"/>
              <a:t>Topographic Texture and Drainage Density</a:t>
            </a:r>
          </a:p>
        </p:txBody>
      </p:sp>
      <p:sp>
        <p:nvSpPr>
          <p:cNvPr id="95236" name="Text Box 4"/>
          <p:cNvSpPr txBox="1">
            <a:spLocks noChangeArrowheads="1"/>
          </p:cNvSpPr>
          <p:nvPr/>
        </p:nvSpPr>
        <p:spPr bwMode="auto">
          <a:xfrm>
            <a:off x="3648075" y="485775"/>
            <a:ext cx="1838325"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a:solidFill>
                  <a:srgbClr val="000000"/>
                </a:solidFill>
              </a:rPr>
              <a:t>Same scale, 20 m contour interval</a:t>
            </a:r>
          </a:p>
        </p:txBody>
      </p:sp>
      <p:sp>
        <p:nvSpPr>
          <p:cNvPr id="95237" name="Text Box 5"/>
          <p:cNvSpPr txBox="1">
            <a:spLocks noChangeArrowheads="1"/>
          </p:cNvSpPr>
          <p:nvPr/>
        </p:nvSpPr>
        <p:spPr bwMode="auto">
          <a:xfrm>
            <a:off x="5924550" y="542925"/>
            <a:ext cx="18002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Sunland, CA</a:t>
            </a:r>
          </a:p>
        </p:txBody>
      </p:sp>
      <p:sp>
        <p:nvSpPr>
          <p:cNvPr id="95238" name="Text Box 6"/>
          <p:cNvSpPr txBox="1">
            <a:spLocks noChangeArrowheads="1"/>
          </p:cNvSpPr>
          <p:nvPr/>
        </p:nvSpPr>
        <p:spPr bwMode="auto">
          <a:xfrm>
            <a:off x="1285875" y="495300"/>
            <a:ext cx="2085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Driftwood, PA</a:t>
            </a:r>
          </a:p>
        </p:txBody>
      </p:sp>
    </p:spTree>
    <p:extLst>
      <p:ext uri="{BB962C8B-B14F-4D97-AF65-F5344CB8AC3E}">
        <p14:creationId xmlns:p14="http://schemas.microsoft.com/office/powerpoint/2010/main" val="19528914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1027"/>
          <p:cNvSpPr>
            <a:spLocks noGrp="1" noChangeArrowheads="1"/>
          </p:cNvSpPr>
          <p:nvPr>
            <p:ph type="body" idx="1"/>
          </p:nvPr>
        </p:nvSpPr>
        <p:spPr>
          <a:xfrm>
            <a:off x="1827213" y="3725863"/>
            <a:ext cx="5907087" cy="2755900"/>
          </a:xfrm>
        </p:spPr>
        <p:txBody>
          <a:bodyPr/>
          <a:lstStyle/>
          <a:p>
            <a:pPr algn="ctr">
              <a:buFontTx/>
              <a:buNone/>
            </a:pPr>
            <a:r>
              <a:rPr lang="en-US" sz="2800" b="1" smtClean="0">
                <a:solidFill>
                  <a:srgbClr val="FF3300"/>
                </a:solidFill>
              </a:rPr>
              <a:t>Lets look at some geomorphology.</a:t>
            </a:r>
          </a:p>
          <a:p>
            <a:pPr lvl="2"/>
            <a:r>
              <a:rPr lang="en-US" sz="2800" smtClean="0"/>
              <a:t>Drainage Density</a:t>
            </a:r>
          </a:p>
          <a:p>
            <a:pPr lvl="2"/>
            <a:r>
              <a:rPr lang="en-US" sz="2800" smtClean="0"/>
              <a:t>Horton’s Laws</a:t>
            </a:r>
          </a:p>
          <a:p>
            <a:pPr lvl="2"/>
            <a:r>
              <a:rPr lang="en-US" sz="2800" smtClean="0"/>
              <a:t>Slope – Area scaling</a:t>
            </a:r>
          </a:p>
          <a:p>
            <a:pPr lvl="2"/>
            <a:r>
              <a:rPr lang="en-US" sz="2800" smtClean="0"/>
              <a:t>Stream Drops</a:t>
            </a:r>
          </a:p>
        </p:txBody>
      </p:sp>
      <p:sp>
        <p:nvSpPr>
          <p:cNvPr id="96259" name="Text Box 1028"/>
          <p:cNvSpPr txBox="1">
            <a:spLocks noChangeArrowheads="1"/>
          </p:cNvSpPr>
          <p:nvPr/>
        </p:nvSpPr>
        <p:spPr bwMode="auto">
          <a:xfrm>
            <a:off x="498475" y="574675"/>
            <a:ext cx="8281988"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FF3300"/>
                </a:solidFill>
              </a:rPr>
              <a:t>“landscape dissection into distinct valleys is limited by a threshold of channelization that sets a finite scale to the landscape.”  </a:t>
            </a:r>
            <a:r>
              <a:rPr lang="en-US" sz="2000" b="1">
                <a:solidFill>
                  <a:srgbClr val="FF3300"/>
                </a:solidFill>
              </a:rPr>
              <a:t>(Montgomery and Dietrich, 1992, Science, vol. 255 p. 826.)</a:t>
            </a:r>
            <a:endParaRPr lang="en-US" sz="2800" b="1">
              <a:solidFill>
                <a:srgbClr val="FF3300"/>
              </a:solidFill>
            </a:endParaRPr>
          </a:p>
        </p:txBody>
      </p:sp>
      <p:sp>
        <p:nvSpPr>
          <p:cNvPr id="96260" name="Rectangle 1029"/>
          <p:cNvSpPr>
            <a:spLocks noChangeArrowheads="1"/>
          </p:cNvSpPr>
          <p:nvPr/>
        </p:nvSpPr>
        <p:spPr bwMode="auto">
          <a:xfrm>
            <a:off x="477838" y="2449513"/>
            <a:ext cx="81756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solidFill>
                  <a:srgbClr val="000000"/>
                </a:solidFill>
              </a:rPr>
              <a:t>Suggestion:</a:t>
            </a:r>
            <a:r>
              <a:rPr lang="en-US">
                <a:solidFill>
                  <a:srgbClr val="000000"/>
                </a:solidFill>
              </a:rPr>
              <a:t> </a:t>
            </a:r>
            <a:r>
              <a:rPr lang="en-US" sz="2800" b="1">
                <a:solidFill>
                  <a:srgbClr val="000099"/>
                </a:solidFill>
              </a:rPr>
              <a:t>One contributing area threshold does not fit all watersheds.</a:t>
            </a:r>
          </a:p>
        </p:txBody>
      </p:sp>
    </p:spTree>
    <p:extLst>
      <p:ext uri="{BB962C8B-B14F-4D97-AF65-F5344CB8AC3E}">
        <p14:creationId xmlns:p14="http://schemas.microsoft.com/office/powerpoint/2010/main" val="14265206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698500" y="206375"/>
            <a:ext cx="7772400" cy="920750"/>
          </a:xfrm>
        </p:spPr>
        <p:txBody>
          <a:bodyPr/>
          <a:lstStyle/>
          <a:p>
            <a:r>
              <a:rPr lang="en-US" smtClean="0"/>
              <a:t>Drainage Density</a:t>
            </a:r>
          </a:p>
        </p:txBody>
      </p:sp>
      <p:sp>
        <p:nvSpPr>
          <p:cNvPr id="97283" name="Rectangle 1027"/>
          <p:cNvSpPr>
            <a:spLocks noGrp="1" noChangeArrowheads="1"/>
          </p:cNvSpPr>
          <p:nvPr>
            <p:ph idx="1"/>
          </p:nvPr>
        </p:nvSpPr>
        <p:spPr>
          <a:xfrm>
            <a:off x="620713" y="1095375"/>
            <a:ext cx="7772400" cy="1203325"/>
          </a:xfrm>
        </p:spPr>
        <p:txBody>
          <a:bodyPr/>
          <a:lstStyle/>
          <a:p>
            <a:r>
              <a:rPr lang="en-US" dirty="0" err="1" smtClean="0"/>
              <a:t>D</a:t>
            </a:r>
            <a:r>
              <a:rPr lang="en-US" baseline="-25000" dirty="0" err="1" smtClean="0"/>
              <a:t>d</a:t>
            </a:r>
            <a:r>
              <a:rPr lang="en-US" dirty="0" smtClean="0"/>
              <a:t> = L/A</a:t>
            </a:r>
          </a:p>
          <a:p>
            <a:r>
              <a:rPr lang="en-US" smtClean="0"/>
              <a:t>Hillslope length </a:t>
            </a:r>
            <a:r>
              <a:rPr lang="en-US" smtClean="0">
                <a:sym typeface="Symbol" pitchFamily="18" charset="2"/>
              </a:rPr>
              <a:t></a:t>
            </a:r>
            <a:r>
              <a:rPr lang="en-US" smtClean="0"/>
              <a:t> 1</a:t>
            </a:r>
            <a:r>
              <a:rPr lang="en-US" smtClean="0"/>
              <a:t>/(2D</a:t>
            </a:r>
            <a:r>
              <a:rPr lang="en-US" baseline="-25000" smtClean="0"/>
              <a:t>d</a:t>
            </a:r>
            <a:r>
              <a:rPr lang="en-US" smtClean="0"/>
              <a:t>)</a:t>
            </a:r>
            <a:endParaRPr lang="en-US" smtClean="0"/>
          </a:p>
        </p:txBody>
      </p:sp>
      <p:sp>
        <p:nvSpPr>
          <p:cNvPr id="97284" name="Line 1030"/>
          <p:cNvSpPr>
            <a:spLocks noChangeShapeType="1"/>
          </p:cNvSpPr>
          <p:nvPr/>
        </p:nvSpPr>
        <p:spPr bwMode="auto">
          <a:xfrm flipV="1">
            <a:off x="1212850" y="2895600"/>
            <a:ext cx="1835150" cy="21129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5" name="Line 1031"/>
          <p:cNvSpPr>
            <a:spLocks noChangeShapeType="1"/>
          </p:cNvSpPr>
          <p:nvPr/>
        </p:nvSpPr>
        <p:spPr bwMode="auto">
          <a:xfrm>
            <a:off x="1212850" y="5022850"/>
            <a:ext cx="1073150" cy="387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6" name="Line 1032"/>
          <p:cNvSpPr>
            <a:spLocks noChangeShapeType="1"/>
          </p:cNvSpPr>
          <p:nvPr/>
        </p:nvSpPr>
        <p:spPr bwMode="auto">
          <a:xfrm flipV="1">
            <a:off x="2286000" y="3276600"/>
            <a:ext cx="1524000" cy="2133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7" name="Line 1033"/>
          <p:cNvSpPr>
            <a:spLocks noChangeShapeType="1"/>
          </p:cNvSpPr>
          <p:nvPr/>
        </p:nvSpPr>
        <p:spPr bwMode="auto">
          <a:xfrm>
            <a:off x="3048000" y="2895600"/>
            <a:ext cx="762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8" name="Line 1034"/>
          <p:cNvSpPr>
            <a:spLocks noChangeShapeType="1"/>
          </p:cNvSpPr>
          <p:nvPr/>
        </p:nvSpPr>
        <p:spPr bwMode="auto">
          <a:xfrm flipV="1">
            <a:off x="2286000" y="5181600"/>
            <a:ext cx="1219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9" name="Line 1035"/>
          <p:cNvSpPr>
            <a:spLocks noChangeShapeType="1"/>
          </p:cNvSpPr>
          <p:nvPr/>
        </p:nvSpPr>
        <p:spPr bwMode="auto">
          <a:xfrm flipV="1">
            <a:off x="3505200" y="3124200"/>
            <a:ext cx="12192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0" name="Line 1036"/>
          <p:cNvSpPr>
            <a:spLocks noChangeShapeType="1"/>
          </p:cNvSpPr>
          <p:nvPr/>
        </p:nvSpPr>
        <p:spPr bwMode="auto">
          <a:xfrm flipV="1">
            <a:off x="3810000" y="3124200"/>
            <a:ext cx="914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1" name="Line 1040"/>
          <p:cNvSpPr>
            <a:spLocks noChangeShapeType="1"/>
          </p:cNvSpPr>
          <p:nvPr/>
        </p:nvSpPr>
        <p:spPr bwMode="auto">
          <a:xfrm>
            <a:off x="3124200" y="2743200"/>
            <a:ext cx="685800" cy="304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2" name="Line 1041"/>
          <p:cNvSpPr>
            <a:spLocks noChangeShapeType="1"/>
          </p:cNvSpPr>
          <p:nvPr/>
        </p:nvSpPr>
        <p:spPr bwMode="auto">
          <a:xfrm flipV="1">
            <a:off x="3810000" y="2895600"/>
            <a:ext cx="914400" cy="152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3" name="Line 1042"/>
          <p:cNvSpPr>
            <a:spLocks noChangeShapeType="1"/>
          </p:cNvSpPr>
          <p:nvPr/>
        </p:nvSpPr>
        <p:spPr bwMode="auto">
          <a:xfrm flipV="1">
            <a:off x="3733800" y="3124200"/>
            <a:ext cx="1143000" cy="2057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4" name="Text Box 1043"/>
          <p:cNvSpPr txBox="1">
            <a:spLocks noChangeArrowheads="1"/>
          </p:cNvSpPr>
          <p:nvPr/>
        </p:nvSpPr>
        <p:spPr bwMode="auto">
          <a:xfrm>
            <a:off x="4343400" y="3810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L</a:t>
            </a:r>
          </a:p>
        </p:txBody>
      </p:sp>
      <p:sp>
        <p:nvSpPr>
          <p:cNvPr id="97295" name="Text Box 1044"/>
          <p:cNvSpPr txBox="1">
            <a:spLocks noChangeArrowheads="1"/>
          </p:cNvSpPr>
          <p:nvPr/>
        </p:nvSpPr>
        <p:spPr bwMode="auto">
          <a:xfrm>
            <a:off x="4114800" y="259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B</a:t>
            </a:r>
          </a:p>
        </p:txBody>
      </p:sp>
      <p:sp>
        <p:nvSpPr>
          <p:cNvPr id="97296" name="Text Box 1045"/>
          <p:cNvSpPr txBox="1">
            <a:spLocks noChangeArrowheads="1"/>
          </p:cNvSpPr>
          <p:nvPr/>
        </p:nvSpPr>
        <p:spPr bwMode="auto">
          <a:xfrm>
            <a:off x="3352800" y="251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B</a:t>
            </a:r>
          </a:p>
        </p:txBody>
      </p:sp>
      <p:sp>
        <p:nvSpPr>
          <p:cNvPr id="97297" name="Text Box 1046"/>
          <p:cNvSpPr txBox="1">
            <a:spLocks noChangeArrowheads="1"/>
          </p:cNvSpPr>
          <p:nvPr/>
        </p:nvSpPr>
        <p:spPr bwMode="auto">
          <a:xfrm>
            <a:off x="5410200" y="3048000"/>
            <a:ext cx="32004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dirty="0">
                <a:solidFill>
                  <a:srgbClr val="000000"/>
                </a:solidFill>
              </a:rPr>
              <a:t>Hillslope length = B</a:t>
            </a:r>
          </a:p>
          <a:p>
            <a:pPr>
              <a:spcBef>
                <a:spcPct val="50000"/>
              </a:spcBef>
            </a:pPr>
            <a:r>
              <a:rPr lang="en-US" dirty="0">
                <a:solidFill>
                  <a:srgbClr val="000000"/>
                </a:solidFill>
              </a:rPr>
              <a:t>A = 2B L</a:t>
            </a:r>
          </a:p>
          <a:p>
            <a:pPr>
              <a:spcBef>
                <a:spcPct val="50000"/>
              </a:spcBef>
            </a:pPr>
            <a:r>
              <a:rPr lang="en-US" dirty="0" err="1">
                <a:solidFill>
                  <a:srgbClr val="000000"/>
                </a:solidFill>
              </a:rPr>
              <a:t>D</a:t>
            </a:r>
            <a:r>
              <a:rPr lang="en-US" baseline="-25000" dirty="0" err="1">
                <a:solidFill>
                  <a:srgbClr val="000000"/>
                </a:solidFill>
              </a:rPr>
              <a:t>d</a:t>
            </a:r>
            <a:r>
              <a:rPr lang="en-US" dirty="0">
                <a:solidFill>
                  <a:srgbClr val="000000"/>
                </a:solidFill>
              </a:rPr>
              <a:t> = L/A = 1</a:t>
            </a:r>
            <a:r>
              <a:rPr lang="en-US" dirty="0" smtClean="0">
                <a:solidFill>
                  <a:srgbClr val="000000"/>
                </a:solidFill>
              </a:rPr>
              <a:t>/(2B)</a:t>
            </a:r>
            <a:endParaRPr lang="en-US" dirty="0">
              <a:solidFill>
                <a:srgbClr val="000000"/>
              </a:solidFill>
            </a:endParaRPr>
          </a:p>
          <a:p>
            <a:pPr>
              <a:spcBef>
                <a:spcPct val="50000"/>
              </a:spcBef>
            </a:pPr>
            <a:r>
              <a:rPr lang="en-US" dirty="0">
                <a:solidFill>
                  <a:srgbClr val="000000"/>
                </a:solidFill>
                <a:sym typeface="Symbol" pitchFamily="18" charset="2"/>
              </a:rPr>
              <a:t> B= 1</a:t>
            </a:r>
            <a:r>
              <a:rPr lang="en-US" dirty="0" smtClean="0">
                <a:solidFill>
                  <a:srgbClr val="000000"/>
                </a:solidFill>
                <a:sym typeface="Symbol" pitchFamily="18" charset="2"/>
              </a:rPr>
              <a:t>/(2D</a:t>
            </a:r>
            <a:r>
              <a:rPr lang="en-US" baseline="-25000" dirty="0" smtClean="0">
                <a:solidFill>
                  <a:srgbClr val="000000"/>
                </a:solidFill>
                <a:sym typeface="Symbol" pitchFamily="18" charset="2"/>
              </a:rPr>
              <a:t>d</a:t>
            </a:r>
            <a:r>
              <a:rPr lang="en-US" dirty="0">
                <a:solidFill>
                  <a:srgbClr val="000000"/>
                </a:solidFill>
                <a:sym typeface="Symbol" pitchFamily="18" charset="2"/>
              </a:rPr>
              <a:t>)</a:t>
            </a:r>
            <a:endParaRPr lang="en-US" dirty="0">
              <a:solidFill>
                <a:srgbClr val="000000"/>
              </a:solidFill>
            </a:endParaRPr>
          </a:p>
        </p:txBody>
      </p:sp>
    </p:spTree>
    <p:extLst>
      <p:ext uri="{BB962C8B-B14F-4D97-AF65-F5344CB8AC3E}">
        <p14:creationId xmlns:p14="http://schemas.microsoft.com/office/powerpoint/2010/main" val="25927567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0"/>
            <a:ext cx="9144000" cy="609600"/>
          </a:xfrm>
        </p:spPr>
        <p:txBody>
          <a:bodyPr/>
          <a:lstStyle/>
          <a:p>
            <a:r>
              <a:rPr lang="en-US" sz="2400" b="1" smtClean="0"/>
              <a:t>Drainage Density for Different Support Area Thresholds</a:t>
            </a:r>
          </a:p>
        </p:txBody>
      </p:sp>
      <p:sp>
        <p:nvSpPr>
          <p:cNvPr id="98307" name="Text Box 4"/>
          <p:cNvSpPr txBox="1">
            <a:spLocks noChangeArrowheads="1"/>
          </p:cNvSpPr>
          <p:nvPr/>
        </p:nvSpPr>
        <p:spPr bwMode="auto">
          <a:xfrm>
            <a:off x="4572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EPA Reach Files</a:t>
            </a:r>
          </a:p>
        </p:txBody>
      </p:sp>
      <p:pic>
        <p:nvPicPr>
          <p:cNvPr id="983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28575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143000"/>
            <a:ext cx="29337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 Box 7"/>
          <p:cNvSpPr txBox="1">
            <a:spLocks noChangeArrowheads="1"/>
          </p:cNvSpPr>
          <p:nvPr/>
        </p:nvSpPr>
        <p:spPr bwMode="auto">
          <a:xfrm>
            <a:off x="32766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100 grid cell threshold</a:t>
            </a:r>
          </a:p>
        </p:txBody>
      </p:sp>
      <p:pic>
        <p:nvPicPr>
          <p:cNvPr id="983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1143000"/>
            <a:ext cx="298132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Text Box 9"/>
          <p:cNvSpPr txBox="1">
            <a:spLocks noChangeArrowheads="1"/>
          </p:cNvSpPr>
          <p:nvPr/>
        </p:nvSpPr>
        <p:spPr bwMode="auto">
          <a:xfrm>
            <a:off x="6172200" y="6858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1000 grid cell threshold</a:t>
            </a:r>
          </a:p>
        </p:txBody>
      </p:sp>
    </p:spTree>
    <p:extLst>
      <p:ext uri="{BB962C8B-B14F-4D97-AF65-F5344CB8AC3E}">
        <p14:creationId xmlns:p14="http://schemas.microsoft.com/office/powerpoint/2010/main" val="3248154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381000"/>
            <a:ext cx="7747000" cy="1365250"/>
          </a:xfrm>
        </p:spPr>
        <p:txBody>
          <a:bodyPr/>
          <a:lstStyle/>
          <a:p>
            <a:r>
              <a:rPr lang="en-US" smtClean="0"/>
              <a:t>Drainage Density Versus Contributing Area Threshold</a:t>
            </a:r>
          </a:p>
        </p:txBody>
      </p:sp>
      <p:graphicFrame>
        <p:nvGraphicFramePr>
          <p:cNvPr id="11266" name="Object 0"/>
          <p:cNvGraphicFramePr>
            <a:graphicFrameLocks noChangeAspect="1"/>
          </p:cNvGraphicFramePr>
          <p:nvPr/>
        </p:nvGraphicFramePr>
        <p:xfrm>
          <a:off x="1295400" y="1828800"/>
          <a:ext cx="6710363" cy="5184775"/>
        </p:xfrm>
        <a:graphic>
          <a:graphicData uri="http://schemas.openxmlformats.org/presentationml/2006/ole">
            <mc:AlternateContent xmlns:mc="http://schemas.openxmlformats.org/markup-compatibility/2006">
              <mc:Choice xmlns:v="urn:schemas-microsoft-com:vml" Requires="v">
                <p:oleObj spid="_x0000_s41992"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288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295698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t>Hortons Laws: Strahler system for stream ordering</a:t>
            </a: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28800"/>
            <a:ext cx="49053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5"/>
          <p:cNvSpPr txBox="1">
            <a:spLocks noChangeArrowheads="1"/>
          </p:cNvSpPr>
          <p:nvPr/>
        </p:nvSpPr>
        <p:spPr bwMode="auto">
          <a:xfrm>
            <a:off x="2971800" y="411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3" name="Text Box 6"/>
          <p:cNvSpPr txBox="1">
            <a:spLocks noChangeArrowheads="1"/>
          </p:cNvSpPr>
          <p:nvPr/>
        </p:nvSpPr>
        <p:spPr bwMode="auto">
          <a:xfrm>
            <a:off x="4114800" y="2971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4" name="Text Box 7"/>
          <p:cNvSpPr txBox="1">
            <a:spLocks noChangeArrowheads="1"/>
          </p:cNvSpPr>
          <p:nvPr/>
        </p:nvSpPr>
        <p:spPr bwMode="auto">
          <a:xfrm>
            <a:off x="44196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5" name="Text Box 8"/>
          <p:cNvSpPr txBox="1">
            <a:spLocks noChangeArrowheads="1"/>
          </p:cNvSpPr>
          <p:nvPr/>
        </p:nvSpPr>
        <p:spPr bwMode="auto">
          <a:xfrm>
            <a:off x="6019800" y="3352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6" name="Text Box 9"/>
          <p:cNvSpPr txBox="1">
            <a:spLocks noChangeArrowheads="1"/>
          </p:cNvSpPr>
          <p:nvPr/>
        </p:nvSpPr>
        <p:spPr bwMode="auto">
          <a:xfrm>
            <a:off x="5943600" y="4343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7" name="Text Box 10"/>
          <p:cNvSpPr txBox="1">
            <a:spLocks noChangeArrowheads="1"/>
          </p:cNvSpPr>
          <p:nvPr/>
        </p:nvSpPr>
        <p:spPr bwMode="auto">
          <a:xfrm>
            <a:off x="5410200" y="4648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8" name="Text Box 11"/>
          <p:cNvSpPr txBox="1">
            <a:spLocks noChangeArrowheads="1"/>
          </p:cNvSpPr>
          <p:nvPr/>
        </p:nvSpPr>
        <p:spPr bwMode="auto">
          <a:xfrm>
            <a:off x="5715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9" name="Text Box 12"/>
          <p:cNvSpPr txBox="1">
            <a:spLocks noChangeArrowheads="1"/>
          </p:cNvSpPr>
          <p:nvPr/>
        </p:nvSpPr>
        <p:spPr bwMode="auto">
          <a:xfrm>
            <a:off x="5715000" y="594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0" name="Text Box 13"/>
          <p:cNvSpPr txBox="1">
            <a:spLocks noChangeArrowheads="1"/>
          </p:cNvSpPr>
          <p:nvPr/>
        </p:nvSpPr>
        <p:spPr bwMode="auto">
          <a:xfrm>
            <a:off x="5334000" y="609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1" name="Text Box 14"/>
          <p:cNvSpPr txBox="1">
            <a:spLocks noChangeArrowheads="1"/>
          </p:cNvSpPr>
          <p:nvPr/>
        </p:nvSpPr>
        <p:spPr bwMode="auto">
          <a:xfrm>
            <a:off x="4419600" y="556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2" name="Text Box 15"/>
          <p:cNvSpPr txBox="1">
            <a:spLocks noChangeArrowheads="1"/>
          </p:cNvSpPr>
          <p:nvPr/>
        </p:nvSpPr>
        <p:spPr bwMode="auto">
          <a:xfrm>
            <a:off x="4038600" y="4800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3" name="Text Box 16"/>
          <p:cNvSpPr txBox="1">
            <a:spLocks noChangeArrowheads="1"/>
          </p:cNvSpPr>
          <p:nvPr/>
        </p:nvSpPr>
        <p:spPr bwMode="auto">
          <a:xfrm>
            <a:off x="4114800" y="419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4" name="Text Box 17"/>
          <p:cNvSpPr txBox="1">
            <a:spLocks noChangeArrowheads="1"/>
          </p:cNvSpPr>
          <p:nvPr/>
        </p:nvSpPr>
        <p:spPr bwMode="auto">
          <a:xfrm>
            <a:off x="3352800" y="563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5" name="Text Box 18"/>
          <p:cNvSpPr txBox="1">
            <a:spLocks noChangeArrowheads="1"/>
          </p:cNvSpPr>
          <p:nvPr/>
        </p:nvSpPr>
        <p:spPr bwMode="auto">
          <a:xfrm>
            <a:off x="3733800" y="624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6" name="Text Box 19"/>
          <p:cNvSpPr txBox="1">
            <a:spLocks noChangeArrowheads="1"/>
          </p:cNvSpPr>
          <p:nvPr/>
        </p:nvSpPr>
        <p:spPr bwMode="auto">
          <a:xfrm>
            <a:off x="4953000" y="3276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47" name="Text Box 20"/>
          <p:cNvSpPr txBox="1">
            <a:spLocks noChangeArrowheads="1"/>
          </p:cNvSpPr>
          <p:nvPr/>
        </p:nvSpPr>
        <p:spPr bwMode="auto">
          <a:xfrm>
            <a:off x="4876800" y="4876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48" name="Text Box 21"/>
          <p:cNvSpPr txBox="1">
            <a:spLocks noChangeArrowheads="1"/>
          </p:cNvSpPr>
          <p:nvPr/>
        </p:nvSpPr>
        <p:spPr bwMode="auto">
          <a:xfrm>
            <a:off x="3810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49" name="Text Box 22"/>
          <p:cNvSpPr txBox="1">
            <a:spLocks noChangeArrowheads="1"/>
          </p:cNvSpPr>
          <p:nvPr/>
        </p:nvSpPr>
        <p:spPr bwMode="auto">
          <a:xfrm>
            <a:off x="3810000" y="3505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50" name="Text Box 23"/>
          <p:cNvSpPr txBox="1">
            <a:spLocks noChangeArrowheads="1"/>
          </p:cNvSpPr>
          <p:nvPr/>
        </p:nvSpPr>
        <p:spPr bwMode="auto">
          <a:xfrm>
            <a:off x="5181600" y="220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3</a:t>
            </a:r>
          </a:p>
        </p:txBody>
      </p:sp>
    </p:spTree>
    <p:extLst>
      <p:ext uri="{BB962C8B-B14F-4D97-AF65-F5344CB8AC3E}">
        <p14:creationId xmlns:p14="http://schemas.microsoft.com/office/powerpoint/2010/main" val="21971263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85800" y="419100"/>
            <a:ext cx="7772400" cy="1143000"/>
          </a:xfrm>
        </p:spPr>
        <p:txBody>
          <a:bodyPr/>
          <a:lstStyle/>
          <a:p>
            <a:r>
              <a:rPr lang="en-US" smtClean="0"/>
              <a:t>Length Ratio</a:t>
            </a:r>
          </a:p>
        </p:txBody>
      </p:sp>
      <p:graphicFrame>
        <p:nvGraphicFramePr>
          <p:cNvPr id="12290" name="Object 1024"/>
          <p:cNvGraphicFramePr>
            <a:graphicFrameLocks noChangeAspect="1"/>
          </p:cNvGraphicFramePr>
          <p:nvPr/>
        </p:nvGraphicFramePr>
        <p:xfrm>
          <a:off x="1017588" y="1558925"/>
          <a:ext cx="6710362" cy="5184775"/>
        </p:xfrm>
        <a:graphic>
          <a:graphicData uri="http://schemas.openxmlformats.org/presentationml/2006/ole">
            <mc:AlternateContent xmlns:mc="http://schemas.openxmlformats.org/markup-compatibility/2006">
              <mc:Choice xmlns:v="urn:schemas-microsoft-com:vml" Requires="v">
                <p:oleObj spid="_x0000_s43016"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588" y="1558925"/>
                        <a:ext cx="67103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096722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11200" y="309563"/>
            <a:ext cx="7772400" cy="1143000"/>
          </a:xfrm>
        </p:spPr>
        <p:txBody>
          <a:bodyPr/>
          <a:lstStyle/>
          <a:p>
            <a:r>
              <a:rPr lang="en-US" smtClean="0"/>
              <a:t>Slope Ratio</a:t>
            </a:r>
          </a:p>
        </p:txBody>
      </p:sp>
      <p:graphicFrame>
        <p:nvGraphicFramePr>
          <p:cNvPr id="13314" name="Object 0"/>
          <p:cNvGraphicFramePr>
            <a:graphicFrameLocks noChangeAspect="1"/>
          </p:cNvGraphicFramePr>
          <p:nvPr/>
        </p:nvGraphicFramePr>
        <p:xfrm>
          <a:off x="1173163" y="1298575"/>
          <a:ext cx="6710362" cy="5184775"/>
        </p:xfrm>
        <a:graphic>
          <a:graphicData uri="http://schemas.openxmlformats.org/presentationml/2006/ole">
            <mc:AlternateContent xmlns:mc="http://schemas.openxmlformats.org/markup-compatibility/2006">
              <mc:Choice xmlns:v="urn:schemas-microsoft-com:vml" Requires="v">
                <p:oleObj spid="_x0000_s44040"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163" y="1298575"/>
                        <a:ext cx="67103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95696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04"/>
          <p:cNvSpPr txBox="1">
            <a:spLocks noChangeArrowheads="1"/>
          </p:cNvSpPr>
          <p:nvPr/>
        </p:nvSpPr>
        <p:spPr bwMode="auto">
          <a:xfrm>
            <a:off x="1408113" y="544513"/>
            <a:ext cx="6210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solidFill>
                  <a:srgbClr val="000000"/>
                </a:solidFill>
              </a:rPr>
              <a:t>Watershed Draining to Outlet</a:t>
            </a:r>
            <a:endParaRPr lang="en-US">
              <a:solidFill>
                <a:srgbClr val="000000"/>
              </a:solidFill>
            </a:endParaRPr>
          </a:p>
        </p:txBody>
      </p:sp>
      <p:sp>
        <p:nvSpPr>
          <p:cNvPr id="72707" name="Rectangle 4"/>
          <p:cNvSpPr>
            <a:spLocks noChangeArrowheads="1"/>
          </p:cNvSpPr>
          <p:nvPr/>
        </p:nvSpPr>
        <p:spPr bwMode="auto">
          <a:xfrm>
            <a:off x="1224139" y="1728611"/>
            <a:ext cx="765175"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08" name="Rectangle 5"/>
          <p:cNvSpPr>
            <a:spLocks noChangeArrowheads="1"/>
          </p:cNvSpPr>
          <p:nvPr/>
        </p:nvSpPr>
        <p:spPr bwMode="auto">
          <a:xfrm>
            <a:off x="1989314" y="1728611"/>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09" name="Rectangle 6"/>
          <p:cNvSpPr>
            <a:spLocks noChangeArrowheads="1"/>
          </p:cNvSpPr>
          <p:nvPr/>
        </p:nvSpPr>
        <p:spPr bwMode="auto">
          <a:xfrm>
            <a:off x="2751314" y="1728611"/>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0" name="Rectangle 7"/>
          <p:cNvSpPr>
            <a:spLocks noChangeArrowheads="1"/>
          </p:cNvSpPr>
          <p:nvPr/>
        </p:nvSpPr>
        <p:spPr bwMode="auto">
          <a:xfrm>
            <a:off x="3514902" y="1728611"/>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1" name="Rectangle 8"/>
          <p:cNvSpPr>
            <a:spLocks noChangeArrowheads="1"/>
          </p:cNvSpPr>
          <p:nvPr/>
        </p:nvSpPr>
        <p:spPr bwMode="auto">
          <a:xfrm>
            <a:off x="4276902" y="1728611"/>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2" name="Rectangle 9"/>
          <p:cNvSpPr>
            <a:spLocks noChangeArrowheads="1"/>
          </p:cNvSpPr>
          <p:nvPr/>
        </p:nvSpPr>
        <p:spPr bwMode="auto">
          <a:xfrm>
            <a:off x="2751314" y="4725811"/>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3" name="Rectangle 10"/>
          <p:cNvSpPr>
            <a:spLocks noChangeArrowheads="1"/>
          </p:cNvSpPr>
          <p:nvPr/>
        </p:nvSpPr>
        <p:spPr bwMode="auto">
          <a:xfrm>
            <a:off x="3514902" y="4725811"/>
            <a:ext cx="762000" cy="749300"/>
          </a:xfrm>
          <a:prstGeom prst="rect">
            <a:avLst/>
          </a:prstGeom>
          <a:solidFill>
            <a:srgbClr val="FF5050"/>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4" name="Rectangle 11"/>
          <p:cNvSpPr>
            <a:spLocks noChangeArrowheads="1"/>
          </p:cNvSpPr>
          <p:nvPr/>
        </p:nvSpPr>
        <p:spPr bwMode="auto">
          <a:xfrm>
            <a:off x="4276902" y="4725811"/>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5" name="Rectangle 12"/>
          <p:cNvSpPr>
            <a:spLocks noChangeArrowheads="1"/>
          </p:cNvSpPr>
          <p:nvPr/>
        </p:nvSpPr>
        <p:spPr bwMode="auto">
          <a:xfrm>
            <a:off x="1224139" y="2477911"/>
            <a:ext cx="765175" cy="747713"/>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6" name="Rectangle 13"/>
          <p:cNvSpPr>
            <a:spLocks noChangeArrowheads="1"/>
          </p:cNvSpPr>
          <p:nvPr/>
        </p:nvSpPr>
        <p:spPr bwMode="auto">
          <a:xfrm>
            <a:off x="1989314" y="2477911"/>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7" name="Rectangle 14"/>
          <p:cNvSpPr>
            <a:spLocks noChangeArrowheads="1"/>
          </p:cNvSpPr>
          <p:nvPr/>
        </p:nvSpPr>
        <p:spPr bwMode="auto">
          <a:xfrm>
            <a:off x="2751314" y="2477911"/>
            <a:ext cx="763588" cy="747713"/>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8" name="Rectangle 15"/>
          <p:cNvSpPr>
            <a:spLocks noChangeArrowheads="1"/>
          </p:cNvSpPr>
          <p:nvPr/>
        </p:nvSpPr>
        <p:spPr bwMode="auto">
          <a:xfrm>
            <a:off x="3514902" y="2477911"/>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19" name="Rectangle 16"/>
          <p:cNvSpPr>
            <a:spLocks noChangeArrowheads="1"/>
          </p:cNvSpPr>
          <p:nvPr/>
        </p:nvSpPr>
        <p:spPr bwMode="auto">
          <a:xfrm>
            <a:off x="4276902" y="2477911"/>
            <a:ext cx="763587" cy="747713"/>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20" name="Rectangle 17"/>
          <p:cNvSpPr>
            <a:spLocks noChangeArrowheads="1"/>
          </p:cNvSpPr>
          <p:nvPr/>
        </p:nvSpPr>
        <p:spPr bwMode="auto">
          <a:xfrm>
            <a:off x="1224139" y="3225624"/>
            <a:ext cx="765175" cy="75088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rgbClr val="000000"/>
              </a:solidFill>
            </a:endParaRPr>
          </a:p>
        </p:txBody>
      </p:sp>
      <p:sp>
        <p:nvSpPr>
          <p:cNvPr id="72721" name="Rectangle 18"/>
          <p:cNvSpPr>
            <a:spLocks noChangeArrowheads="1"/>
          </p:cNvSpPr>
          <p:nvPr/>
        </p:nvSpPr>
        <p:spPr bwMode="auto">
          <a:xfrm>
            <a:off x="1989314" y="3225624"/>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22" name="Rectangle 19"/>
          <p:cNvSpPr>
            <a:spLocks noChangeArrowheads="1"/>
          </p:cNvSpPr>
          <p:nvPr/>
        </p:nvSpPr>
        <p:spPr bwMode="auto">
          <a:xfrm>
            <a:off x="2751314" y="3225624"/>
            <a:ext cx="763588" cy="750887"/>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23" name="Rectangle 20"/>
          <p:cNvSpPr>
            <a:spLocks noChangeArrowheads="1"/>
          </p:cNvSpPr>
          <p:nvPr/>
        </p:nvSpPr>
        <p:spPr bwMode="auto">
          <a:xfrm>
            <a:off x="3514902" y="3225624"/>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24" name="Rectangle 21"/>
          <p:cNvSpPr>
            <a:spLocks noChangeArrowheads="1"/>
          </p:cNvSpPr>
          <p:nvPr/>
        </p:nvSpPr>
        <p:spPr bwMode="auto">
          <a:xfrm>
            <a:off x="4276902" y="3225624"/>
            <a:ext cx="763587" cy="750887"/>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25" name="Rectangle 22"/>
          <p:cNvSpPr>
            <a:spLocks noChangeArrowheads="1"/>
          </p:cNvSpPr>
          <p:nvPr/>
        </p:nvSpPr>
        <p:spPr bwMode="auto">
          <a:xfrm>
            <a:off x="1224139" y="3976511"/>
            <a:ext cx="765175"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rgbClr val="000000"/>
              </a:solidFill>
            </a:endParaRPr>
          </a:p>
        </p:txBody>
      </p:sp>
      <p:sp>
        <p:nvSpPr>
          <p:cNvPr id="72726" name="Rectangle 23"/>
          <p:cNvSpPr>
            <a:spLocks noChangeArrowheads="1"/>
          </p:cNvSpPr>
          <p:nvPr/>
        </p:nvSpPr>
        <p:spPr bwMode="auto">
          <a:xfrm>
            <a:off x="1989314" y="3976511"/>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rgbClr val="000000"/>
              </a:solidFill>
            </a:endParaRPr>
          </a:p>
        </p:txBody>
      </p:sp>
      <p:sp>
        <p:nvSpPr>
          <p:cNvPr id="72727" name="Rectangle 24"/>
          <p:cNvSpPr>
            <a:spLocks noChangeArrowheads="1"/>
          </p:cNvSpPr>
          <p:nvPr/>
        </p:nvSpPr>
        <p:spPr bwMode="auto">
          <a:xfrm>
            <a:off x="2751314" y="3976511"/>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28" name="Rectangle 25"/>
          <p:cNvSpPr>
            <a:spLocks noChangeArrowheads="1"/>
          </p:cNvSpPr>
          <p:nvPr/>
        </p:nvSpPr>
        <p:spPr bwMode="auto">
          <a:xfrm>
            <a:off x="3514902" y="3976511"/>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29" name="Rectangle 26"/>
          <p:cNvSpPr>
            <a:spLocks noChangeArrowheads="1"/>
          </p:cNvSpPr>
          <p:nvPr/>
        </p:nvSpPr>
        <p:spPr bwMode="auto">
          <a:xfrm>
            <a:off x="4276902" y="3976511"/>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solidFill>
                <a:srgbClr val="000000"/>
              </a:solidFill>
            </a:endParaRPr>
          </a:p>
        </p:txBody>
      </p:sp>
      <p:sp>
        <p:nvSpPr>
          <p:cNvPr id="72730" name="Rectangle 27"/>
          <p:cNvSpPr>
            <a:spLocks noChangeArrowheads="1"/>
          </p:cNvSpPr>
          <p:nvPr/>
        </p:nvSpPr>
        <p:spPr bwMode="auto">
          <a:xfrm>
            <a:off x="1989314" y="4725811"/>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rgbClr val="000000"/>
              </a:solidFill>
            </a:endParaRPr>
          </a:p>
        </p:txBody>
      </p:sp>
      <p:sp>
        <p:nvSpPr>
          <p:cNvPr id="72731" name="Rectangle 28"/>
          <p:cNvSpPr>
            <a:spLocks noChangeArrowheads="1"/>
          </p:cNvSpPr>
          <p:nvPr/>
        </p:nvSpPr>
        <p:spPr bwMode="auto">
          <a:xfrm>
            <a:off x="1225727" y="4725811"/>
            <a:ext cx="763587"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rgbClr val="000000"/>
              </a:solidFill>
            </a:endParaRPr>
          </a:p>
        </p:txBody>
      </p:sp>
      <p:sp>
        <p:nvSpPr>
          <p:cNvPr id="72732" name="Line 29"/>
          <p:cNvSpPr>
            <a:spLocks noChangeShapeType="1"/>
          </p:cNvSpPr>
          <p:nvPr/>
        </p:nvSpPr>
        <p:spPr bwMode="auto">
          <a:xfrm rot="-177988">
            <a:off x="1701977" y="1995311"/>
            <a:ext cx="2132012" cy="24018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33" name="Line 30"/>
          <p:cNvSpPr>
            <a:spLocks noChangeShapeType="1"/>
          </p:cNvSpPr>
          <p:nvPr/>
        </p:nvSpPr>
        <p:spPr bwMode="auto">
          <a:xfrm>
            <a:off x="2390952" y="2115961"/>
            <a:ext cx="747712" cy="768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34" name="Line 31"/>
          <p:cNvSpPr>
            <a:spLocks noChangeShapeType="1"/>
          </p:cNvSpPr>
          <p:nvPr/>
        </p:nvSpPr>
        <p:spPr bwMode="auto">
          <a:xfrm flipH="1">
            <a:off x="1606727" y="3608211"/>
            <a:ext cx="1587" cy="7032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35" name="Line 32"/>
          <p:cNvSpPr>
            <a:spLocks noChangeShapeType="1"/>
          </p:cNvSpPr>
          <p:nvPr/>
        </p:nvSpPr>
        <p:spPr bwMode="auto">
          <a:xfrm>
            <a:off x="3860977" y="5084586"/>
            <a:ext cx="17462" cy="6588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36" name="Line 33"/>
          <p:cNvSpPr>
            <a:spLocks noChangeShapeType="1"/>
          </p:cNvSpPr>
          <p:nvPr/>
        </p:nvSpPr>
        <p:spPr bwMode="auto">
          <a:xfrm>
            <a:off x="1601964" y="4333699"/>
            <a:ext cx="765175"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37" name="Line 34"/>
          <p:cNvSpPr>
            <a:spLocks noChangeShapeType="1"/>
          </p:cNvSpPr>
          <p:nvPr/>
        </p:nvSpPr>
        <p:spPr bwMode="auto">
          <a:xfrm rot="2592605" flipV="1">
            <a:off x="1714677" y="4835349"/>
            <a:ext cx="555625" cy="52863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38" name="Line 35"/>
          <p:cNvSpPr>
            <a:spLocks noChangeShapeType="1"/>
          </p:cNvSpPr>
          <p:nvPr/>
        </p:nvSpPr>
        <p:spPr bwMode="auto">
          <a:xfrm rot="2592605" flipV="1">
            <a:off x="3225977" y="4824236"/>
            <a:ext cx="531812" cy="5191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39" name="Line 36"/>
          <p:cNvSpPr>
            <a:spLocks noChangeShapeType="1"/>
          </p:cNvSpPr>
          <p:nvPr/>
        </p:nvSpPr>
        <p:spPr bwMode="auto">
          <a:xfrm rot="2592605">
            <a:off x="2222677" y="5424311"/>
            <a:ext cx="949325" cy="1270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0" name="Line 37"/>
          <p:cNvSpPr>
            <a:spLocks noChangeShapeType="1"/>
          </p:cNvSpPr>
          <p:nvPr/>
        </p:nvSpPr>
        <p:spPr bwMode="auto">
          <a:xfrm rot="2592605">
            <a:off x="2103614" y="4459111"/>
            <a:ext cx="515938" cy="5254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1" name="Line 38"/>
          <p:cNvSpPr>
            <a:spLocks noChangeShapeType="1"/>
          </p:cNvSpPr>
          <p:nvPr/>
        </p:nvSpPr>
        <p:spPr bwMode="auto">
          <a:xfrm rot="2592605" flipV="1">
            <a:off x="2448102" y="3312936"/>
            <a:ext cx="576262" cy="5492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2" name="Line 39"/>
          <p:cNvSpPr>
            <a:spLocks noChangeShapeType="1"/>
          </p:cNvSpPr>
          <p:nvPr/>
        </p:nvSpPr>
        <p:spPr bwMode="auto">
          <a:xfrm rot="2592605" flipV="1">
            <a:off x="1732139" y="2593799"/>
            <a:ext cx="561975" cy="5270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3" name="Line 40"/>
          <p:cNvSpPr>
            <a:spLocks noChangeShapeType="1"/>
          </p:cNvSpPr>
          <p:nvPr/>
        </p:nvSpPr>
        <p:spPr bwMode="auto">
          <a:xfrm rot="2807395">
            <a:off x="2851327" y="2252486"/>
            <a:ext cx="555625" cy="504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4" name="Line 41"/>
          <p:cNvSpPr>
            <a:spLocks noChangeShapeType="1"/>
          </p:cNvSpPr>
          <p:nvPr/>
        </p:nvSpPr>
        <p:spPr bwMode="auto">
          <a:xfrm rot="2807395">
            <a:off x="2872758" y="2986705"/>
            <a:ext cx="522287" cy="4730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5" name="Line 42"/>
          <p:cNvSpPr>
            <a:spLocks noChangeShapeType="1"/>
          </p:cNvSpPr>
          <p:nvPr/>
        </p:nvSpPr>
        <p:spPr bwMode="auto">
          <a:xfrm rot="2807395">
            <a:off x="4359451" y="4443237"/>
            <a:ext cx="542925"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6" name="Line 43"/>
          <p:cNvSpPr>
            <a:spLocks noChangeShapeType="1"/>
          </p:cNvSpPr>
          <p:nvPr/>
        </p:nvSpPr>
        <p:spPr bwMode="auto">
          <a:xfrm rot="2807395">
            <a:off x="2848151" y="4467049"/>
            <a:ext cx="555625" cy="5016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7" name="Line 44"/>
          <p:cNvSpPr>
            <a:spLocks noChangeShapeType="1"/>
          </p:cNvSpPr>
          <p:nvPr/>
        </p:nvSpPr>
        <p:spPr bwMode="auto">
          <a:xfrm rot="2807395">
            <a:off x="3634758" y="2245343"/>
            <a:ext cx="501650" cy="45561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8" name="Line 45"/>
          <p:cNvSpPr>
            <a:spLocks noChangeShapeType="1"/>
          </p:cNvSpPr>
          <p:nvPr/>
        </p:nvSpPr>
        <p:spPr bwMode="auto">
          <a:xfrm rot="2807395">
            <a:off x="3619677" y="3716161"/>
            <a:ext cx="534987"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49" name="Line 46"/>
          <p:cNvSpPr>
            <a:spLocks noChangeShapeType="1"/>
          </p:cNvSpPr>
          <p:nvPr/>
        </p:nvSpPr>
        <p:spPr bwMode="auto">
          <a:xfrm rot="8207395">
            <a:off x="3984802" y="4825824"/>
            <a:ext cx="544512" cy="52546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0" name="Line 47"/>
          <p:cNvSpPr>
            <a:spLocks noChangeShapeType="1"/>
          </p:cNvSpPr>
          <p:nvPr/>
        </p:nvSpPr>
        <p:spPr bwMode="auto">
          <a:xfrm rot="2807395">
            <a:off x="4388027" y="2966861"/>
            <a:ext cx="558800"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1" name="Line 48"/>
          <p:cNvSpPr>
            <a:spLocks noChangeShapeType="1"/>
          </p:cNvSpPr>
          <p:nvPr/>
        </p:nvSpPr>
        <p:spPr bwMode="auto">
          <a:xfrm flipH="1">
            <a:off x="3121202" y="2803349"/>
            <a:ext cx="766762"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2" name="Line 49"/>
          <p:cNvSpPr>
            <a:spLocks noChangeShapeType="1"/>
          </p:cNvSpPr>
          <p:nvPr/>
        </p:nvSpPr>
        <p:spPr bwMode="auto">
          <a:xfrm flipH="1">
            <a:off x="3891139" y="2073099"/>
            <a:ext cx="738188" cy="75088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3" name="Line 50"/>
          <p:cNvSpPr>
            <a:spLocks noChangeShapeType="1"/>
          </p:cNvSpPr>
          <p:nvPr/>
        </p:nvSpPr>
        <p:spPr bwMode="auto">
          <a:xfrm flipH="1">
            <a:off x="3911777" y="3584399"/>
            <a:ext cx="755650" cy="758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4" name="Line 51"/>
          <p:cNvSpPr>
            <a:spLocks noChangeShapeType="1"/>
          </p:cNvSpPr>
          <p:nvPr/>
        </p:nvSpPr>
        <p:spPr bwMode="auto">
          <a:xfrm rot="2807395">
            <a:off x="3620471" y="4455142"/>
            <a:ext cx="533400"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5" name="Line 77"/>
          <p:cNvSpPr>
            <a:spLocks noChangeShapeType="1"/>
          </p:cNvSpPr>
          <p:nvPr/>
        </p:nvSpPr>
        <p:spPr bwMode="auto">
          <a:xfrm>
            <a:off x="3862564" y="5065536"/>
            <a:ext cx="4763" cy="631825"/>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6" name="Line 79"/>
          <p:cNvSpPr>
            <a:spLocks noChangeShapeType="1"/>
          </p:cNvSpPr>
          <p:nvPr/>
        </p:nvSpPr>
        <p:spPr bwMode="auto">
          <a:xfrm rot="2807395">
            <a:off x="3633964" y="4454349"/>
            <a:ext cx="503237" cy="48418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7" name="Line 79"/>
          <p:cNvSpPr>
            <a:spLocks noChangeShapeType="1"/>
          </p:cNvSpPr>
          <p:nvPr/>
        </p:nvSpPr>
        <p:spPr bwMode="auto">
          <a:xfrm rot="2807395" flipV="1">
            <a:off x="2996582" y="3950318"/>
            <a:ext cx="1027113" cy="12700"/>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72758" name="Freeform 3"/>
          <p:cNvSpPr>
            <a:spLocks/>
          </p:cNvSpPr>
          <p:nvPr/>
        </p:nvSpPr>
        <p:spPr bwMode="auto">
          <a:xfrm>
            <a:off x="1190802" y="1707974"/>
            <a:ext cx="3889375" cy="3838575"/>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1294437557 w 10000"/>
              <a:gd name="T15" fmla="*/ 2147483647 h 10000"/>
              <a:gd name="T16" fmla="*/ 2147483647 w 10000"/>
              <a:gd name="T17" fmla="*/ 1866438038 h 10000"/>
              <a:gd name="T18" fmla="*/ 2147483647 w 10000"/>
              <a:gd name="T19" fmla="*/ 0 h 10000"/>
              <a:gd name="T20" fmla="*/ 2147483647 w 10000"/>
              <a:gd name="T21" fmla="*/ 113162346 h 10000"/>
              <a:gd name="T22" fmla="*/ 2147483647 w 10000"/>
              <a:gd name="T23" fmla="*/ 19230201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00"/>
              <a:gd name="T58" fmla="*/ 0 h 10000"/>
              <a:gd name="T59" fmla="*/ 10000 w 10000"/>
              <a:gd name="T60" fmla="*/ 10000 h 100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00" h="10000">
                <a:moveTo>
                  <a:pt x="8193" y="9828"/>
                </a:moveTo>
                <a:lnTo>
                  <a:pt x="5999" y="9805"/>
                </a:lnTo>
                <a:cubicBezTo>
                  <a:pt x="5309" y="9801"/>
                  <a:pt x="4819" y="9963"/>
                  <a:pt x="4055" y="9803"/>
                </a:cubicBezTo>
                <a:cubicBezTo>
                  <a:pt x="3945" y="9146"/>
                  <a:pt x="4038" y="6779"/>
                  <a:pt x="3964" y="6064"/>
                </a:cubicBezTo>
                <a:cubicBezTo>
                  <a:pt x="3433" y="5845"/>
                  <a:pt x="3395" y="5998"/>
                  <a:pt x="2043" y="5906"/>
                </a:cubicBezTo>
                <a:cubicBezTo>
                  <a:pt x="1930" y="5320"/>
                  <a:pt x="2089" y="4449"/>
                  <a:pt x="2064" y="3986"/>
                </a:cubicBezTo>
                <a:cubicBezTo>
                  <a:pt x="1824" y="3722"/>
                  <a:pt x="776" y="4080"/>
                  <a:pt x="110" y="3993"/>
                </a:cubicBezTo>
                <a:cubicBezTo>
                  <a:pt x="161" y="3278"/>
                  <a:pt x="0" y="1179"/>
                  <a:pt x="22" y="88"/>
                </a:cubicBezTo>
                <a:cubicBezTo>
                  <a:pt x="895" y="89"/>
                  <a:pt x="1909" y="49"/>
                  <a:pt x="2792" y="33"/>
                </a:cubicBezTo>
                <a:lnTo>
                  <a:pt x="5321" y="0"/>
                </a:lnTo>
                <a:lnTo>
                  <a:pt x="7980" y="2"/>
                </a:lnTo>
                <a:lnTo>
                  <a:pt x="9991" y="34"/>
                </a:lnTo>
                <a:cubicBezTo>
                  <a:pt x="9992" y="711"/>
                  <a:pt x="9947" y="1101"/>
                  <a:pt x="9943" y="2076"/>
                </a:cubicBezTo>
                <a:cubicBezTo>
                  <a:pt x="9940" y="3051"/>
                  <a:pt x="9980" y="4778"/>
                  <a:pt x="9971" y="5886"/>
                </a:cubicBezTo>
                <a:cubicBezTo>
                  <a:pt x="9962" y="6994"/>
                  <a:pt x="9895" y="8066"/>
                  <a:pt x="9889" y="8723"/>
                </a:cubicBezTo>
                <a:cubicBezTo>
                  <a:pt x="9882" y="9379"/>
                  <a:pt x="10000" y="9655"/>
                  <a:pt x="9935" y="9828"/>
                </a:cubicBezTo>
                <a:cubicBezTo>
                  <a:pt x="9871" y="10000"/>
                  <a:pt x="9753" y="9773"/>
                  <a:pt x="9511" y="9773"/>
                </a:cubicBezTo>
                <a:cubicBezTo>
                  <a:pt x="9271" y="9773"/>
                  <a:pt x="8694" y="9820"/>
                  <a:pt x="8476" y="9828"/>
                </a:cubicBezTo>
                <a:cubicBezTo>
                  <a:pt x="8258" y="9835"/>
                  <a:pt x="8606" y="9832"/>
                  <a:pt x="8193" y="9828"/>
                </a:cubicBez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55" name="TextBox 54"/>
          <p:cNvSpPr txBox="1"/>
          <p:nvPr/>
        </p:nvSpPr>
        <p:spPr>
          <a:xfrm>
            <a:off x="5547434" y="2298255"/>
            <a:ext cx="2779359"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rgbClr val="000000"/>
                </a:solidFill>
                <a:latin typeface="Arial" panose="020B0604020202020204" pitchFamily="34" charset="0"/>
              </a:rPr>
              <a:t>Watershed mapped as all grid cells that drain to an outlet</a:t>
            </a:r>
          </a:p>
          <a:p>
            <a:pPr marL="342900" indent="-342900">
              <a:buFont typeface="Arial" panose="020B0604020202020204" pitchFamily="34" charset="0"/>
              <a:buChar char="•"/>
            </a:pPr>
            <a:r>
              <a:rPr lang="en-US" sz="2000" dirty="0" smtClean="0">
                <a:solidFill>
                  <a:srgbClr val="000000"/>
                </a:solidFill>
                <a:latin typeface="Arial" panose="020B0604020202020204" pitchFamily="34" charset="0"/>
              </a:rPr>
              <a:t>Streams mapped as grid cells with flow accumulation greater than a threshold</a:t>
            </a:r>
            <a:endParaRPr lang="en-US" sz="20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0985207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762000" y="381000"/>
            <a:ext cx="7772400" cy="1143000"/>
          </a:xfrm>
        </p:spPr>
        <p:txBody>
          <a:bodyPr/>
          <a:lstStyle/>
          <a:p>
            <a:r>
              <a:rPr lang="en-US" smtClean="0"/>
              <a:t>Constant Stream Drops Law</a:t>
            </a:r>
          </a:p>
        </p:txBody>
      </p:sp>
      <p:graphicFrame>
        <p:nvGraphicFramePr>
          <p:cNvPr id="14338" name="Object 3"/>
          <p:cNvGraphicFramePr>
            <a:graphicFrameLocks noChangeAspect="1"/>
          </p:cNvGraphicFramePr>
          <p:nvPr/>
        </p:nvGraphicFramePr>
        <p:xfrm>
          <a:off x="990600" y="1295400"/>
          <a:ext cx="6710363" cy="5184775"/>
        </p:xfrm>
        <a:graphic>
          <a:graphicData uri="http://schemas.openxmlformats.org/presentationml/2006/ole">
            <mc:AlternateContent xmlns:mc="http://schemas.openxmlformats.org/markup-compatibility/2006">
              <mc:Choice xmlns:v="urn:schemas-microsoft-com:vml" Requires="v">
                <p:oleObj spid="_x0000_s45064"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954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0" name="Rectangle 4"/>
          <p:cNvSpPr>
            <a:spLocks noChangeArrowheads="1"/>
          </p:cNvSpPr>
          <p:nvPr/>
        </p:nvSpPr>
        <p:spPr bwMode="auto">
          <a:xfrm>
            <a:off x="260350" y="6264275"/>
            <a:ext cx="8764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sz="1400">
                <a:solidFill>
                  <a:srgbClr val="000000"/>
                </a:solidFill>
              </a:rPr>
              <a:t>Broscoe, A. J., (1959), "Quantitative analysis of longitudinal stream profiles of small watersheds," Office of Naval Research, Project NR 389-042, Technical Report No. 18, Department of Geology, Columbia University, New York.</a:t>
            </a:r>
          </a:p>
        </p:txBody>
      </p:sp>
    </p:spTree>
    <p:extLst>
      <p:ext uri="{BB962C8B-B14F-4D97-AF65-F5344CB8AC3E}">
        <p14:creationId xmlns:p14="http://schemas.microsoft.com/office/powerpoint/2010/main" val="88798771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98500" y="177800"/>
            <a:ext cx="7772400" cy="901700"/>
          </a:xfrm>
        </p:spPr>
        <p:txBody>
          <a:bodyPr/>
          <a:lstStyle/>
          <a:p>
            <a:r>
              <a:rPr lang="en-US" sz="4000" smtClean="0"/>
              <a:t>Stream Drop</a:t>
            </a:r>
            <a:br>
              <a:rPr lang="en-US" sz="4000" smtClean="0"/>
            </a:br>
            <a:r>
              <a:rPr lang="en-US" sz="2400" smtClean="0"/>
              <a:t>Elevation difference between ends of stream</a:t>
            </a:r>
          </a:p>
        </p:txBody>
      </p:sp>
      <p:pic>
        <p:nvPicPr>
          <p:cNvPr id="100355" name="Picture 3" descr="d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198563"/>
            <a:ext cx="5883275"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6" name="Group 4"/>
          <p:cNvGrpSpPr>
            <a:grpSpLocks/>
          </p:cNvGrpSpPr>
          <p:nvPr/>
        </p:nvGrpSpPr>
        <p:grpSpPr bwMode="auto">
          <a:xfrm>
            <a:off x="1155700" y="4000500"/>
            <a:ext cx="7251700" cy="2638425"/>
            <a:chOff x="728" y="2520"/>
            <a:chExt cx="4568" cy="1662"/>
          </a:xfrm>
        </p:grpSpPr>
        <p:sp>
          <p:nvSpPr>
            <p:cNvPr id="100357" name="Text Box 5"/>
            <p:cNvSpPr txBox="1">
              <a:spLocks noChangeArrowheads="1"/>
            </p:cNvSpPr>
            <p:nvPr/>
          </p:nvSpPr>
          <p:spPr bwMode="auto">
            <a:xfrm>
              <a:off x="728" y="3664"/>
              <a:ext cx="45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solidFill>
                    <a:srgbClr val="000000"/>
                  </a:solidFill>
                </a:rPr>
                <a:t>Note that a “Strahler stream” comprises a sequence of links (reaches or segments) of the same order</a:t>
              </a:r>
            </a:p>
          </p:txBody>
        </p:sp>
        <p:grpSp>
          <p:nvGrpSpPr>
            <p:cNvPr id="100358" name="Group 6"/>
            <p:cNvGrpSpPr>
              <a:grpSpLocks/>
            </p:cNvGrpSpPr>
            <p:nvPr/>
          </p:nvGrpSpPr>
          <p:grpSpPr bwMode="auto">
            <a:xfrm>
              <a:off x="1968" y="2520"/>
              <a:ext cx="1592" cy="935"/>
              <a:chOff x="1968" y="2520"/>
              <a:chExt cx="1592" cy="935"/>
            </a:xfrm>
          </p:grpSpPr>
          <p:sp>
            <p:nvSpPr>
              <p:cNvPr id="100359" name="AutoShape 7"/>
              <p:cNvSpPr>
                <a:spLocks noChangeArrowheads="1"/>
              </p:cNvSpPr>
              <p:nvPr/>
            </p:nvSpPr>
            <p:spPr bwMode="auto">
              <a:xfrm>
                <a:off x="2536" y="2744"/>
                <a:ext cx="64" cy="56"/>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sp>
            <p:nvSpPr>
              <p:cNvPr id="100360" name="AutoShape 8"/>
              <p:cNvSpPr>
                <a:spLocks noChangeArrowheads="1"/>
              </p:cNvSpPr>
              <p:nvPr/>
            </p:nvSpPr>
            <p:spPr bwMode="auto">
              <a:xfrm>
                <a:off x="2976" y="2880"/>
                <a:ext cx="64" cy="62"/>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sp>
            <p:nvSpPr>
              <p:cNvPr id="100361" name="Text Box 9"/>
              <p:cNvSpPr txBox="1">
                <a:spLocks noChangeArrowheads="1"/>
              </p:cNvSpPr>
              <p:nvPr/>
            </p:nvSpPr>
            <p:spPr bwMode="auto">
              <a:xfrm>
                <a:off x="1968" y="2928"/>
                <a:ext cx="6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000000"/>
                    </a:solidFill>
                    <a:latin typeface="Arial" charset="0"/>
                  </a:rPr>
                  <a:t>Nodes</a:t>
                </a:r>
              </a:p>
            </p:txBody>
          </p:sp>
          <p:sp>
            <p:nvSpPr>
              <p:cNvPr id="100362" name="Text Box 10"/>
              <p:cNvSpPr txBox="1">
                <a:spLocks noChangeArrowheads="1"/>
              </p:cNvSpPr>
              <p:nvPr/>
            </p:nvSpPr>
            <p:spPr bwMode="auto">
              <a:xfrm>
                <a:off x="2728" y="3040"/>
                <a:ext cx="6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000000"/>
                    </a:solidFill>
                    <a:latin typeface="Arial" charset="0"/>
                  </a:rPr>
                  <a:t>Links</a:t>
                </a:r>
              </a:p>
            </p:txBody>
          </p:sp>
          <p:sp>
            <p:nvSpPr>
              <p:cNvPr id="100363" name="Text Box 11"/>
              <p:cNvSpPr txBox="1">
                <a:spLocks noChangeArrowheads="1"/>
              </p:cNvSpPr>
              <p:nvPr/>
            </p:nvSpPr>
            <p:spPr bwMode="auto">
              <a:xfrm>
                <a:off x="2328" y="3224"/>
                <a:ext cx="1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000000"/>
                    </a:solidFill>
                    <a:latin typeface="Arial" charset="0"/>
                  </a:rPr>
                  <a:t>Single Stream</a:t>
                </a:r>
              </a:p>
            </p:txBody>
          </p:sp>
          <p:sp>
            <p:nvSpPr>
              <p:cNvPr id="100364" name="Line 12"/>
              <p:cNvSpPr>
                <a:spLocks noChangeShapeType="1"/>
              </p:cNvSpPr>
              <p:nvPr/>
            </p:nvSpPr>
            <p:spPr bwMode="auto">
              <a:xfrm flipH="1" flipV="1">
                <a:off x="2224" y="2520"/>
                <a:ext cx="72" cy="4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5" name="Line 13"/>
              <p:cNvSpPr>
                <a:spLocks noChangeShapeType="1"/>
              </p:cNvSpPr>
              <p:nvPr/>
            </p:nvSpPr>
            <p:spPr bwMode="auto">
              <a:xfrm flipH="1" flipV="1">
                <a:off x="2416" y="2776"/>
                <a:ext cx="184" cy="4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6" name="Line 14"/>
              <p:cNvSpPr>
                <a:spLocks noChangeShapeType="1"/>
              </p:cNvSpPr>
              <p:nvPr/>
            </p:nvSpPr>
            <p:spPr bwMode="auto">
              <a:xfrm flipV="1">
                <a:off x="2984" y="2936"/>
                <a:ext cx="120" cy="1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7" name="Line 15"/>
              <p:cNvSpPr>
                <a:spLocks noChangeShapeType="1"/>
              </p:cNvSpPr>
              <p:nvPr/>
            </p:nvSpPr>
            <p:spPr bwMode="auto">
              <a:xfrm flipH="1" flipV="1">
                <a:off x="2848" y="2920"/>
                <a:ext cx="112" cy="1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8" name="Line 16"/>
              <p:cNvSpPr>
                <a:spLocks noChangeShapeType="1"/>
              </p:cNvSpPr>
              <p:nvPr/>
            </p:nvSpPr>
            <p:spPr bwMode="auto">
              <a:xfrm flipV="1">
                <a:off x="2592" y="2904"/>
                <a:ext cx="112" cy="3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9" name="Line 17"/>
              <p:cNvSpPr>
                <a:spLocks noChangeShapeType="1"/>
              </p:cNvSpPr>
              <p:nvPr/>
            </p:nvSpPr>
            <p:spPr bwMode="auto">
              <a:xfrm flipV="1">
                <a:off x="2608" y="2936"/>
                <a:ext cx="480" cy="3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70" name="Line 18"/>
              <p:cNvSpPr>
                <a:spLocks noChangeShapeType="1"/>
              </p:cNvSpPr>
              <p:nvPr/>
            </p:nvSpPr>
            <p:spPr bwMode="auto">
              <a:xfrm flipV="1">
                <a:off x="2296" y="2808"/>
                <a:ext cx="240" cy="1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grpSp>
    </p:spTree>
    <p:extLst>
      <p:ext uri="{BB962C8B-B14F-4D97-AF65-F5344CB8AC3E}">
        <p14:creationId xmlns:p14="http://schemas.microsoft.com/office/powerpoint/2010/main" val="14370545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95275" y="231775"/>
            <a:ext cx="8658225" cy="2185988"/>
          </a:xfrm>
        </p:spPr>
        <p:txBody>
          <a:bodyPr/>
          <a:lstStyle/>
          <a:p>
            <a:r>
              <a:rPr lang="en-US" sz="2800" b="1" smtClean="0">
                <a:solidFill>
                  <a:srgbClr val="FF3300"/>
                </a:solidFill>
              </a:rPr>
              <a:t>Suggestion:  Map channel networks from the DEM at the finest resolution consistent with observed channel network geomorphology ‘laws’.  </a:t>
            </a:r>
          </a:p>
        </p:txBody>
      </p:sp>
      <p:sp>
        <p:nvSpPr>
          <p:cNvPr id="101379" name="Rectangle 3"/>
          <p:cNvSpPr>
            <a:spLocks noGrp="1" noChangeArrowheads="1"/>
          </p:cNvSpPr>
          <p:nvPr>
            <p:ph type="body" idx="4294967295"/>
          </p:nvPr>
        </p:nvSpPr>
        <p:spPr>
          <a:xfrm>
            <a:off x="698500" y="2298700"/>
            <a:ext cx="7772400" cy="4114800"/>
          </a:xfrm>
        </p:spPr>
        <p:txBody>
          <a:bodyPr/>
          <a:lstStyle/>
          <a:p>
            <a:pPr>
              <a:lnSpc>
                <a:spcPct val="90000"/>
              </a:lnSpc>
            </a:pPr>
            <a:r>
              <a:rPr lang="en-US" smtClean="0">
                <a:solidFill>
                  <a:srgbClr val="0000FF"/>
                </a:solidFill>
              </a:rPr>
              <a:t>Look for statistically significant break in constant stream drop property as stream delineation threshold is reduced</a:t>
            </a:r>
          </a:p>
          <a:p>
            <a:pPr>
              <a:lnSpc>
                <a:spcPct val="90000"/>
              </a:lnSpc>
            </a:pPr>
            <a:r>
              <a:rPr lang="en-US" smtClean="0">
                <a:solidFill>
                  <a:schemeClr val="bg2"/>
                </a:solidFill>
              </a:rPr>
              <a:t>Break in slope versus contributing area relationship</a:t>
            </a:r>
          </a:p>
          <a:p>
            <a:pPr>
              <a:lnSpc>
                <a:spcPct val="90000"/>
              </a:lnSpc>
            </a:pPr>
            <a:r>
              <a:rPr lang="en-US" smtClean="0">
                <a:solidFill>
                  <a:schemeClr val="bg2"/>
                </a:solidFill>
              </a:rPr>
              <a:t>Physical basis in the form instability theory of Smith and Bretherton (1972), see Tarboton et al. 1992</a:t>
            </a:r>
          </a:p>
        </p:txBody>
      </p:sp>
    </p:spTree>
    <p:extLst>
      <p:ext uri="{BB962C8B-B14F-4D97-AF65-F5344CB8AC3E}">
        <p14:creationId xmlns:p14="http://schemas.microsoft.com/office/powerpoint/2010/main" val="27285992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0" y="228600"/>
            <a:ext cx="8839200" cy="1295400"/>
          </a:xfrm>
        </p:spPr>
        <p:txBody>
          <a:bodyPr/>
          <a:lstStyle/>
          <a:p>
            <a:r>
              <a:rPr lang="en-US" sz="4000" smtClean="0"/>
              <a:t>Statistical Analysis of Stream Drops</a:t>
            </a:r>
            <a:endParaRPr lang="en-US" sz="2800" smtClean="0">
              <a:solidFill>
                <a:srgbClr val="FF3300"/>
              </a:solidFill>
            </a:endParaRPr>
          </a:p>
        </p:txBody>
      </p:sp>
      <p:graphicFrame>
        <p:nvGraphicFramePr>
          <p:cNvPr id="15362" name="Object 3"/>
          <p:cNvGraphicFramePr>
            <a:graphicFrameLocks noChangeAspect="1"/>
          </p:cNvGraphicFramePr>
          <p:nvPr/>
        </p:nvGraphicFramePr>
        <p:xfrm>
          <a:off x="609600" y="1752600"/>
          <a:ext cx="8340725" cy="4722813"/>
        </p:xfrm>
        <a:graphic>
          <a:graphicData uri="http://schemas.openxmlformats.org/presentationml/2006/ole">
            <mc:AlternateContent xmlns:mc="http://schemas.openxmlformats.org/markup-compatibility/2006">
              <mc:Choice xmlns:v="urn:schemas-microsoft-com:vml" Requires="v">
                <p:oleObj spid="_x0000_s46088" name="Chart" r:id="rId3" imgW="6164961" imgH="3490341" progId="Excel.Chart.8">
                  <p:embed/>
                </p:oleObj>
              </mc:Choice>
              <mc:Fallback>
                <p:oleObj name="Chart" r:id="rId3" imgW="6164961" imgH="3490341"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8340725"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009854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sz="3600" smtClean="0"/>
              <a:t>T-Test for Difference in Mean Values</a:t>
            </a:r>
          </a:p>
        </p:txBody>
      </p:sp>
      <p:sp>
        <p:nvSpPr>
          <p:cNvPr id="16388" name="Line 3"/>
          <p:cNvSpPr>
            <a:spLocks noChangeShapeType="1"/>
          </p:cNvSpPr>
          <p:nvPr/>
        </p:nvSpPr>
        <p:spPr bwMode="auto">
          <a:xfrm>
            <a:off x="304800" y="5638800"/>
            <a:ext cx="815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89" name="Line 4"/>
          <p:cNvSpPr>
            <a:spLocks noChangeShapeType="1"/>
          </p:cNvSpPr>
          <p:nvPr/>
        </p:nvSpPr>
        <p:spPr bwMode="auto">
          <a:xfrm>
            <a:off x="41910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0" name="Line 5"/>
          <p:cNvSpPr>
            <a:spLocks noChangeShapeType="1"/>
          </p:cNvSpPr>
          <p:nvPr/>
        </p:nvSpPr>
        <p:spPr bwMode="auto">
          <a:xfrm>
            <a:off x="6324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1" name="Text Box 6"/>
          <p:cNvSpPr txBox="1">
            <a:spLocks noChangeArrowheads="1"/>
          </p:cNvSpPr>
          <p:nvPr/>
        </p:nvSpPr>
        <p:spPr bwMode="auto">
          <a:xfrm>
            <a:off x="3886200" y="5029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00"/>
                </a:solidFill>
              </a:rPr>
              <a:t>72</a:t>
            </a:r>
          </a:p>
        </p:txBody>
      </p:sp>
      <p:sp>
        <p:nvSpPr>
          <p:cNvPr id="16392" name="Text Box 7"/>
          <p:cNvSpPr txBox="1">
            <a:spLocks noChangeArrowheads="1"/>
          </p:cNvSpPr>
          <p:nvPr/>
        </p:nvSpPr>
        <p:spPr bwMode="auto">
          <a:xfrm>
            <a:off x="6019800" y="5029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00"/>
                </a:solidFill>
              </a:rPr>
              <a:t>130</a:t>
            </a:r>
          </a:p>
        </p:txBody>
      </p:sp>
      <p:graphicFrame>
        <p:nvGraphicFramePr>
          <p:cNvPr id="16386" name="Object 8"/>
          <p:cNvGraphicFramePr>
            <a:graphicFrameLocks noChangeAspect="1"/>
          </p:cNvGraphicFramePr>
          <p:nvPr/>
        </p:nvGraphicFramePr>
        <p:xfrm>
          <a:off x="1828800" y="1676400"/>
          <a:ext cx="5489575" cy="1898650"/>
        </p:xfrm>
        <a:graphic>
          <a:graphicData uri="http://schemas.openxmlformats.org/presentationml/2006/ole">
            <mc:AlternateContent xmlns:mc="http://schemas.openxmlformats.org/markup-compatibility/2006">
              <mc:Choice xmlns:v="urn:schemas-microsoft-com:vml" Requires="v">
                <p:oleObj spid="_x0000_s47112" name="Worksheet" r:id="rId3" imgW="2446401" imgH="846201" progId="Excel.Sheet.8">
                  <p:embed/>
                </p:oleObj>
              </mc:Choice>
              <mc:Fallback>
                <p:oleObj name="Worksheet" r:id="rId3" imgW="2446401" imgH="846201"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76400"/>
                        <a:ext cx="5489575"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3" name="Text Box 9"/>
          <p:cNvSpPr txBox="1">
            <a:spLocks noChangeArrowheads="1"/>
          </p:cNvSpPr>
          <p:nvPr/>
        </p:nvSpPr>
        <p:spPr bwMode="auto">
          <a:xfrm>
            <a:off x="1524000" y="5105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00"/>
                </a:solidFill>
              </a:rPr>
              <a:t>0</a:t>
            </a:r>
          </a:p>
        </p:txBody>
      </p:sp>
      <p:sp>
        <p:nvSpPr>
          <p:cNvPr id="16394" name="Line 10"/>
          <p:cNvSpPr>
            <a:spLocks noChangeShapeType="1"/>
          </p:cNvSpPr>
          <p:nvPr/>
        </p:nvSpPr>
        <p:spPr bwMode="auto">
          <a:xfrm>
            <a:off x="1752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5" name="Freeform 11"/>
          <p:cNvSpPr>
            <a:spLocks/>
          </p:cNvSpPr>
          <p:nvPr/>
        </p:nvSpPr>
        <p:spPr bwMode="auto">
          <a:xfrm>
            <a:off x="1524000" y="4495800"/>
            <a:ext cx="9971088" cy="11080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396" name="Freeform 12"/>
          <p:cNvSpPr>
            <a:spLocks/>
          </p:cNvSpPr>
          <p:nvPr/>
        </p:nvSpPr>
        <p:spPr bwMode="auto">
          <a:xfrm>
            <a:off x="685800" y="4038600"/>
            <a:ext cx="7151688" cy="15652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397" name="Rectangle 13"/>
          <p:cNvSpPr>
            <a:spLocks noChangeArrowheads="1"/>
          </p:cNvSpPr>
          <p:nvPr/>
        </p:nvSpPr>
        <p:spPr bwMode="auto">
          <a:xfrm>
            <a:off x="4613275" y="1676400"/>
            <a:ext cx="2701925" cy="19050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6398" name="Line 14"/>
          <p:cNvSpPr>
            <a:spLocks noChangeShapeType="1"/>
          </p:cNvSpPr>
          <p:nvPr/>
        </p:nvSpPr>
        <p:spPr bwMode="auto">
          <a:xfrm>
            <a:off x="6019800" y="3657600"/>
            <a:ext cx="0" cy="838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9" name="Rectangle 15"/>
          <p:cNvSpPr>
            <a:spLocks noChangeArrowheads="1"/>
          </p:cNvSpPr>
          <p:nvPr/>
        </p:nvSpPr>
        <p:spPr bwMode="auto">
          <a:xfrm>
            <a:off x="1828800" y="1676400"/>
            <a:ext cx="2701925" cy="19050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6400" name="Line 16"/>
          <p:cNvSpPr>
            <a:spLocks noChangeShapeType="1"/>
          </p:cNvSpPr>
          <p:nvPr/>
        </p:nvSpPr>
        <p:spPr bwMode="auto">
          <a:xfrm>
            <a:off x="3505200" y="3657600"/>
            <a:ext cx="0" cy="838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01" name="Text Box 17"/>
          <p:cNvSpPr txBox="1">
            <a:spLocks noChangeArrowheads="1"/>
          </p:cNvSpPr>
          <p:nvPr/>
        </p:nvSpPr>
        <p:spPr bwMode="auto">
          <a:xfrm>
            <a:off x="855663" y="5756275"/>
            <a:ext cx="80724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solidFill>
                  <a:srgbClr val="000000"/>
                </a:solidFill>
              </a:rPr>
              <a:t>T-test checks whether difference in means is large (&gt; 2)</a:t>
            </a:r>
          </a:p>
          <a:p>
            <a:pPr algn="ctr" eaLnBrk="1" hangingPunct="1"/>
            <a:r>
              <a:rPr lang="en-US">
                <a:solidFill>
                  <a:srgbClr val="000000"/>
                </a:solidFill>
              </a:rPr>
              <a:t>when compared to the spread of the data around the mean values</a:t>
            </a:r>
          </a:p>
        </p:txBody>
      </p:sp>
    </p:spTree>
    <p:extLst>
      <p:ext uri="{BB962C8B-B14F-4D97-AF65-F5344CB8AC3E}">
        <p14:creationId xmlns:p14="http://schemas.microsoft.com/office/powerpoint/2010/main" val="9821241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13" name="Arc 2"/>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009999"/>
              </a:solidFill>
            </a:endParaRPr>
          </a:p>
        </p:txBody>
      </p:sp>
      <p:graphicFrame>
        <p:nvGraphicFramePr>
          <p:cNvPr id="17410" name="Object 1024"/>
          <p:cNvGraphicFramePr>
            <a:graphicFrameLocks noChangeAspect="1"/>
          </p:cNvGraphicFramePr>
          <p:nvPr/>
        </p:nvGraphicFramePr>
        <p:xfrm>
          <a:off x="1657350" y="230188"/>
          <a:ext cx="7150100" cy="4838700"/>
        </p:xfrm>
        <a:graphic>
          <a:graphicData uri="http://schemas.openxmlformats.org/presentationml/2006/ole">
            <mc:AlternateContent xmlns:mc="http://schemas.openxmlformats.org/markup-compatibility/2006">
              <mc:Choice xmlns:v="urn:schemas-microsoft-com:vml" Requires="v">
                <p:oleObj spid="_x0000_s48142" name="Graph Sheet" r:id="rId4" imgW="3352680" imgH="2590560" progId="SPLUSGraphSheetFileType">
                  <p:embed/>
                </p:oleObj>
              </mc:Choice>
              <mc:Fallback>
                <p:oleObj name="Graph Sheet" r:id="rId4" imgW="3352680" imgH="2590560" progId="SPLUSGraphSheetFileTyp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230188"/>
                        <a:ext cx="71501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4" name="Rectangle 3"/>
          <p:cNvSpPr>
            <a:spLocks noChangeArrowheads="1"/>
          </p:cNvSpPr>
          <p:nvPr/>
        </p:nvSpPr>
        <p:spPr bwMode="auto">
          <a:xfrm>
            <a:off x="4965700" y="5003800"/>
            <a:ext cx="571500" cy="15240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9999"/>
              </a:solidFill>
            </a:endParaRPr>
          </a:p>
        </p:txBody>
      </p:sp>
      <p:sp>
        <p:nvSpPr>
          <p:cNvPr id="17415" name="Rectangle 4"/>
          <p:cNvSpPr>
            <a:spLocks noGrp="1" noChangeArrowheads="1"/>
          </p:cNvSpPr>
          <p:nvPr>
            <p:ph type="title"/>
          </p:nvPr>
        </p:nvSpPr>
        <p:spPr>
          <a:xfrm>
            <a:off x="1049655" y="292100"/>
            <a:ext cx="7044690" cy="322263"/>
          </a:xfrm>
        </p:spPr>
        <p:txBody>
          <a:bodyPr/>
          <a:lstStyle/>
          <a:p>
            <a:pPr algn="ctr"/>
            <a:r>
              <a:rPr lang="en-US" sz="2800" dirty="0" smtClean="0"/>
              <a:t>Objectively Selected Support Area Threshold</a:t>
            </a:r>
          </a:p>
        </p:txBody>
      </p:sp>
      <p:graphicFrame>
        <p:nvGraphicFramePr>
          <p:cNvPr id="17411" name="Picture 1025"/>
          <p:cNvGraphicFramePr>
            <a:graphicFrameLocks noChangeAspect="1"/>
          </p:cNvGraphicFramePr>
          <p:nvPr/>
        </p:nvGraphicFramePr>
        <p:xfrm>
          <a:off x="241300" y="4902200"/>
          <a:ext cx="7594600" cy="1727200"/>
        </p:xfrm>
        <a:graphic>
          <a:graphicData uri="http://schemas.openxmlformats.org/presentationml/2006/ole">
            <mc:AlternateContent xmlns:mc="http://schemas.openxmlformats.org/markup-compatibility/2006">
              <mc:Choice xmlns:v="urn:schemas-microsoft-com:vml" Requires="v">
                <p:oleObj spid="_x0000_s48143" name="Worksheet" r:id="rId6" imgW="7591654" imgH="1724254" progId="Excel.Sheet.8">
                  <p:embed/>
                </p:oleObj>
              </mc:Choice>
              <mc:Fallback>
                <p:oleObj name="Worksheet" r:id="rId6" imgW="7591654" imgH="1724254"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00" y="4902200"/>
                        <a:ext cx="75946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282778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520700" y="300038"/>
            <a:ext cx="810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200 grid cell constant support area based stream delineation</a:t>
            </a:r>
          </a:p>
        </p:txBody>
      </p:sp>
      <p:pic>
        <p:nvPicPr>
          <p:cNvPr id="103427" name="Picture 3" descr="greytopsa200"/>
          <p:cNvPicPr>
            <a:picLocks noChangeAspect="1" noChangeArrowheads="1"/>
          </p:cNvPicPr>
          <p:nvPr/>
        </p:nvPicPr>
        <p:blipFill>
          <a:blip r:embed="rId2">
            <a:extLst>
              <a:ext uri="{28A0092B-C50C-407E-A947-70E740481C1C}">
                <a14:useLocalDpi xmlns:a14="http://schemas.microsoft.com/office/drawing/2010/main" val="0"/>
              </a:ext>
            </a:extLst>
          </a:blip>
          <a:srcRect b="40633"/>
          <a:stretch>
            <a:fillRect/>
          </a:stretch>
        </p:blipFill>
        <p:spPr bwMode="auto">
          <a:xfrm>
            <a:off x="677863" y="374650"/>
            <a:ext cx="776287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5842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Terrain Analysis Software</a:t>
            </a:r>
            <a:endParaRPr lang="en-US" dirty="0"/>
          </a:p>
        </p:txBody>
      </p:sp>
      <p:sp>
        <p:nvSpPr>
          <p:cNvPr id="3" name="Content Placeholder 2"/>
          <p:cNvSpPr>
            <a:spLocks noGrp="1"/>
          </p:cNvSpPr>
          <p:nvPr>
            <p:ph idx="1"/>
          </p:nvPr>
        </p:nvSpPr>
        <p:spPr/>
        <p:txBody>
          <a:bodyPr/>
          <a:lstStyle/>
          <a:p>
            <a:r>
              <a:rPr lang="en-US" dirty="0" smtClean="0"/>
              <a:t>ArcGIS Online Hydro</a:t>
            </a:r>
          </a:p>
          <a:p>
            <a:r>
              <a:rPr lang="en-US" dirty="0" smtClean="0"/>
              <a:t>ArcGIS Hydrology Tools</a:t>
            </a:r>
          </a:p>
          <a:p>
            <a:r>
              <a:rPr lang="en-US" dirty="0" err="1" smtClean="0"/>
              <a:t>ArcHydro</a:t>
            </a:r>
            <a:endParaRPr lang="en-US" dirty="0" smtClean="0"/>
          </a:p>
          <a:p>
            <a:r>
              <a:rPr lang="en-US" dirty="0" smtClean="0"/>
              <a:t>TauDEM</a:t>
            </a:r>
          </a:p>
          <a:p>
            <a:r>
              <a:rPr lang="en-US" dirty="0" smtClean="0"/>
              <a:t>[</a:t>
            </a:r>
            <a:r>
              <a:rPr lang="en-US" dirty="0" err="1" smtClean="0"/>
              <a:t>RiverTools</a:t>
            </a:r>
            <a:r>
              <a:rPr lang="en-US" dirty="0" smtClean="0"/>
              <a:t>]</a:t>
            </a:r>
          </a:p>
          <a:p>
            <a:r>
              <a:rPr lang="en-US" dirty="0" smtClean="0"/>
              <a:t>[GRASS]</a:t>
            </a:r>
          </a:p>
          <a:p>
            <a:endParaRPr lang="en-US" dirty="0"/>
          </a:p>
        </p:txBody>
      </p:sp>
    </p:spTree>
    <p:extLst>
      <p:ext uri="{BB962C8B-B14F-4D97-AF65-F5344CB8AC3E}">
        <p14:creationId xmlns:p14="http://schemas.microsoft.com/office/powerpoint/2010/main" val="3608170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092" y="0"/>
            <a:ext cx="7772400" cy="1143000"/>
          </a:xfrm>
        </p:spPr>
        <p:txBody>
          <a:bodyPr/>
          <a:lstStyle/>
          <a:p>
            <a:r>
              <a:rPr lang="en-US" dirty="0" smtClean="0"/>
              <a:t>ArcGIS Online Hydro</a:t>
            </a:r>
            <a:endParaRPr lang="en-US" dirty="0"/>
          </a:p>
        </p:txBody>
      </p:sp>
      <p:pic>
        <p:nvPicPr>
          <p:cNvPr id="4" name="Picture 3"/>
          <p:cNvPicPr>
            <a:picLocks noChangeAspect="1"/>
          </p:cNvPicPr>
          <p:nvPr/>
        </p:nvPicPr>
        <p:blipFill>
          <a:blip r:embed="rId2"/>
          <a:stretch>
            <a:fillRect/>
          </a:stretch>
        </p:blipFill>
        <p:spPr>
          <a:xfrm>
            <a:off x="1855061" y="1027610"/>
            <a:ext cx="6225725" cy="5416732"/>
          </a:xfrm>
          <a:prstGeom prst="rect">
            <a:avLst/>
          </a:prstGeom>
        </p:spPr>
      </p:pic>
      <p:pic>
        <p:nvPicPr>
          <p:cNvPr id="5" name="Picture 4"/>
          <p:cNvPicPr>
            <a:picLocks noChangeAspect="1"/>
          </p:cNvPicPr>
          <p:nvPr/>
        </p:nvPicPr>
        <p:blipFill>
          <a:blip r:embed="rId3"/>
          <a:stretch>
            <a:fillRect/>
          </a:stretch>
        </p:blipFill>
        <p:spPr>
          <a:xfrm>
            <a:off x="1486355" y="3386409"/>
            <a:ext cx="2533650" cy="2314575"/>
          </a:xfrm>
          <a:prstGeom prst="rect">
            <a:avLst/>
          </a:prstGeom>
        </p:spPr>
      </p:pic>
    </p:spTree>
    <p:extLst>
      <p:ext uri="{BB962C8B-B14F-4D97-AF65-F5344CB8AC3E}">
        <p14:creationId xmlns:p14="http://schemas.microsoft.com/office/powerpoint/2010/main" val="769324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508" y="148453"/>
            <a:ext cx="7772400" cy="1143000"/>
          </a:xfrm>
        </p:spPr>
        <p:txBody>
          <a:bodyPr/>
          <a:lstStyle/>
          <a:p>
            <a:r>
              <a:rPr lang="en-US" dirty="0" smtClean="0"/>
              <a:t>ArcGIS Hydrology Toolset </a:t>
            </a:r>
            <a:endParaRPr lang="en-US" dirty="0"/>
          </a:p>
        </p:txBody>
      </p:sp>
      <p:pic>
        <p:nvPicPr>
          <p:cNvPr id="4" name="Picture 3"/>
          <p:cNvPicPr>
            <a:picLocks noChangeAspect="1"/>
          </p:cNvPicPr>
          <p:nvPr/>
        </p:nvPicPr>
        <p:blipFill>
          <a:blip r:embed="rId2"/>
          <a:stretch>
            <a:fillRect/>
          </a:stretch>
        </p:blipFill>
        <p:spPr>
          <a:xfrm>
            <a:off x="5076962" y="1378879"/>
            <a:ext cx="2531121" cy="2680744"/>
          </a:xfrm>
          <a:prstGeom prst="rect">
            <a:avLst/>
          </a:prstGeom>
        </p:spPr>
      </p:pic>
      <p:pic>
        <p:nvPicPr>
          <p:cNvPr id="6" name="Picture 5"/>
          <p:cNvPicPr>
            <a:picLocks noChangeAspect="1"/>
          </p:cNvPicPr>
          <p:nvPr/>
        </p:nvPicPr>
        <p:blipFill>
          <a:blip r:embed="rId3"/>
          <a:stretch>
            <a:fillRect/>
          </a:stretch>
        </p:blipFill>
        <p:spPr>
          <a:xfrm>
            <a:off x="520856" y="1378879"/>
            <a:ext cx="4207899" cy="4358552"/>
          </a:xfrm>
          <a:prstGeom prst="rect">
            <a:avLst/>
          </a:prstGeom>
        </p:spPr>
      </p:pic>
      <p:pic>
        <p:nvPicPr>
          <p:cNvPr id="5" name="Picture 4"/>
          <p:cNvPicPr>
            <a:picLocks noChangeAspect="1"/>
          </p:cNvPicPr>
          <p:nvPr/>
        </p:nvPicPr>
        <p:blipFill>
          <a:blip r:embed="rId4"/>
          <a:stretch>
            <a:fillRect/>
          </a:stretch>
        </p:blipFill>
        <p:spPr>
          <a:xfrm>
            <a:off x="3640046" y="4226463"/>
            <a:ext cx="4730467" cy="2515343"/>
          </a:xfrm>
          <a:prstGeom prst="rect">
            <a:avLst/>
          </a:prstGeom>
        </p:spPr>
      </p:pic>
    </p:spTree>
    <p:extLst>
      <p:ext uri="{BB962C8B-B14F-4D97-AF65-F5344CB8AC3E}">
        <p14:creationId xmlns:p14="http://schemas.microsoft.com/office/powerpoint/2010/main" val="826806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023116"/>
            <a:ext cx="803910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0"/>
            <a:ext cx="7772400" cy="1143000"/>
          </a:xfrm>
        </p:spPr>
        <p:txBody>
          <a:bodyPr/>
          <a:lstStyle/>
          <a:p>
            <a:r>
              <a:rPr lang="en-US" dirty="0" smtClean="0"/>
              <a:t>Watershed and Stream Grids</a:t>
            </a:r>
            <a:endParaRPr lang="en-US" dirty="0"/>
          </a:p>
        </p:txBody>
      </p:sp>
      <p:sp>
        <p:nvSpPr>
          <p:cNvPr id="3" name="TextBox 2"/>
          <p:cNvSpPr txBox="1"/>
          <p:nvPr/>
        </p:nvSpPr>
        <p:spPr>
          <a:xfrm>
            <a:off x="3951112" y="5034844"/>
            <a:ext cx="4064000" cy="1631216"/>
          </a:xfrm>
          <a:prstGeom prst="rect">
            <a:avLst/>
          </a:prstGeom>
          <a:solidFill>
            <a:srgbClr val="FFFF00"/>
          </a:solidFill>
        </p:spPr>
        <p:txBody>
          <a:bodyPr wrap="square" rtlCol="0">
            <a:spAutoFit/>
          </a:bodyPr>
          <a:lstStyle/>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Watershed mapped as all grid cells that drain to an outlet</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Streams mapped as grid cells with flow accumulation greater than a threshold</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1625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7051"/>
            <a:ext cx="7772400" cy="1143000"/>
          </a:xfrm>
        </p:spPr>
        <p:txBody>
          <a:bodyPr/>
          <a:lstStyle/>
          <a:p>
            <a:r>
              <a:rPr lang="en-US" dirty="0" err="1" smtClean="0"/>
              <a:t>ArcHydro</a:t>
            </a:r>
            <a:endParaRPr lang="en-US" dirty="0"/>
          </a:p>
        </p:txBody>
      </p:sp>
      <p:pic>
        <p:nvPicPr>
          <p:cNvPr id="4" name="Picture 3"/>
          <p:cNvPicPr>
            <a:picLocks noChangeAspect="1"/>
          </p:cNvPicPr>
          <p:nvPr/>
        </p:nvPicPr>
        <p:blipFill>
          <a:blip r:embed="rId2"/>
          <a:stretch>
            <a:fillRect/>
          </a:stretch>
        </p:blipFill>
        <p:spPr>
          <a:xfrm>
            <a:off x="775711" y="1582102"/>
            <a:ext cx="7592577" cy="3695292"/>
          </a:xfrm>
          <a:prstGeom prst="rect">
            <a:avLst/>
          </a:prstGeom>
        </p:spPr>
      </p:pic>
      <p:sp>
        <p:nvSpPr>
          <p:cNvPr id="5" name="Rectangle 4"/>
          <p:cNvSpPr/>
          <p:nvPr/>
        </p:nvSpPr>
        <p:spPr>
          <a:xfrm>
            <a:off x="1095102" y="5556405"/>
            <a:ext cx="6953794" cy="461665"/>
          </a:xfrm>
          <a:prstGeom prst="rect">
            <a:avLst/>
          </a:prstGeom>
        </p:spPr>
        <p:txBody>
          <a:bodyPr wrap="square">
            <a:spAutoFit/>
          </a:bodyPr>
          <a:lstStyle/>
          <a:p>
            <a:r>
              <a:rPr lang="en-US" dirty="0">
                <a:hlinkClick r:id="rId3"/>
              </a:rPr>
              <a:t>http://resources.arcgis.com/en/communities/hydro</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2669309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2"/>
          <p:cNvPicPr>
            <a:picLocks noChangeAspect="1" noChangeArrowheads="1"/>
          </p:cNvPicPr>
          <p:nvPr/>
        </p:nvPicPr>
        <p:blipFill>
          <a:blip r:embed="rId4">
            <a:extLst>
              <a:ext uri="{28A0092B-C50C-407E-A947-70E740481C1C}">
                <a14:useLocalDpi xmlns:a14="http://schemas.microsoft.com/office/drawing/2010/main" val="0"/>
              </a:ext>
            </a:extLst>
          </a:blip>
          <a:srcRect l="39824" t="28926" r="18246" b="26311"/>
          <a:stretch>
            <a:fillRect/>
          </a:stretch>
        </p:blipFill>
        <p:spPr bwMode="auto">
          <a:xfrm>
            <a:off x="2590800" y="3023847"/>
            <a:ext cx="340995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6" name="Object 2"/>
          <p:cNvGraphicFramePr>
            <a:graphicFrameLocks noChangeAspect="1"/>
          </p:cNvGraphicFramePr>
          <p:nvPr>
            <p:extLst/>
          </p:nvPr>
        </p:nvGraphicFramePr>
        <p:xfrm>
          <a:off x="1778438" y="859369"/>
          <a:ext cx="4342569" cy="3790326"/>
        </p:xfrm>
        <a:graphic>
          <a:graphicData uri="http://schemas.openxmlformats.org/presentationml/2006/ole">
            <mc:AlternateContent xmlns:mc="http://schemas.openxmlformats.org/markup-compatibility/2006">
              <mc:Choice xmlns:v="urn:schemas-microsoft-com:vml" Requires="v">
                <p:oleObj spid="_x0000_s30736" name="Bitmap Image" r:id="rId5" imgW="4206605" imgH="3672381" progId="Paint.Picture">
                  <p:embed/>
                </p:oleObj>
              </mc:Choice>
              <mc:Fallback>
                <p:oleObj name="Bitmap Image" r:id="rId5" imgW="4206605" imgH="3672381"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438" y="859369"/>
                        <a:ext cx="4342569" cy="3790326"/>
                      </a:xfrm>
                      <a:prstGeom prst="rect">
                        <a:avLst/>
                      </a:prstGeom>
                      <a:noFill/>
                      <a:ln>
                        <a:noFill/>
                      </a:ln>
                      <a:effectLst/>
                      <a:extLst/>
                    </p:spPr>
                  </p:pic>
                </p:oleObj>
              </mc:Fallback>
            </mc:AlternateContent>
          </a:graphicData>
        </a:graphic>
      </p:graphicFrame>
      <p:sp>
        <p:nvSpPr>
          <p:cNvPr id="2460676" name="Rectangle 4"/>
          <p:cNvSpPr>
            <a:spLocks noGrp="1" noChangeArrowheads="1"/>
          </p:cNvSpPr>
          <p:nvPr>
            <p:ph type="title" idx="4294967295"/>
          </p:nvPr>
        </p:nvSpPr>
        <p:spPr>
          <a:xfrm>
            <a:off x="0" y="0"/>
            <a:ext cx="6415790" cy="647700"/>
          </a:xfrm>
        </p:spPr>
        <p:txBody>
          <a:bodyPr>
            <a:noAutofit/>
          </a:bodyPr>
          <a:lstStyle/>
          <a:p>
            <a:pPr eaLnBrk="1" hangingPunct="1">
              <a:lnSpc>
                <a:spcPct val="85000"/>
              </a:lnSpc>
              <a:defRPr/>
            </a:pPr>
            <a:r>
              <a:rPr lang="en-US" sz="4800" dirty="0" err="1" smtClean="0"/>
              <a:t>TauDEM</a:t>
            </a:r>
            <a:r>
              <a:rPr lang="en-US" sz="4800" dirty="0" smtClean="0"/>
              <a:t> </a:t>
            </a:r>
          </a:p>
        </p:txBody>
      </p:sp>
      <p:graphicFrame>
        <p:nvGraphicFramePr>
          <p:cNvPr id="16387" name="Object 3"/>
          <p:cNvGraphicFramePr>
            <a:graphicFrameLocks noChangeAspect="1"/>
          </p:cNvGraphicFramePr>
          <p:nvPr>
            <p:extLst/>
          </p:nvPr>
        </p:nvGraphicFramePr>
        <p:xfrm>
          <a:off x="0" y="720725"/>
          <a:ext cx="2211388" cy="1905000"/>
        </p:xfrm>
        <a:graphic>
          <a:graphicData uri="http://schemas.openxmlformats.org/presentationml/2006/ole">
            <mc:AlternateContent xmlns:mc="http://schemas.openxmlformats.org/markup-compatibility/2006">
              <mc:Choice xmlns:v="urn:schemas-microsoft-com:vml" Requires="v">
                <p:oleObj spid="_x0000_s30737" name="Picture" r:id="rId7" imgW="2610000" imgH="3600360" progId="Word.Picture.8">
                  <p:embed/>
                </p:oleObj>
              </mc:Choice>
              <mc:Fallback>
                <p:oleObj name="Picture" r:id="rId7" imgW="2610000" imgH="3600360" progId="Word.Picture.8">
                  <p:embed/>
                  <p:pic>
                    <p:nvPicPr>
                      <p:cNvPr id="0" name=""/>
                      <p:cNvPicPr>
                        <a:picLocks noChangeAspect="1" noChangeArrowheads="1"/>
                      </p:cNvPicPr>
                      <p:nvPr/>
                    </p:nvPicPr>
                    <p:blipFill>
                      <a:blip r:embed="rId8"/>
                      <a:srcRect t="28261" r="12991" b="17392"/>
                      <a:stretch>
                        <a:fillRect/>
                      </a:stretch>
                    </p:blipFill>
                    <p:spPr bwMode="auto">
                      <a:xfrm>
                        <a:off x="0" y="720725"/>
                        <a:ext cx="221138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91" name="Picture 10"/>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5545" r="-856"/>
          <a:stretch>
            <a:fillRect/>
          </a:stretch>
        </p:blipFill>
        <p:spPr bwMode="auto">
          <a:xfrm>
            <a:off x="0" y="2698750"/>
            <a:ext cx="43434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3158655" y="3942794"/>
            <a:ext cx="4366205" cy="4650396"/>
          </a:xfrm>
          <a:prstGeom prst="rect">
            <a:avLst/>
          </a:prstGeom>
        </p:spPr>
      </p:pic>
      <p:grpSp>
        <p:nvGrpSpPr>
          <p:cNvPr id="16390" name="Group 7"/>
          <p:cNvGrpSpPr>
            <a:grpSpLocks/>
          </p:cNvGrpSpPr>
          <p:nvPr/>
        </p:nvGrpSpPr>
        <p:grpSpPr bwMode="auto">
          <a:xfrm>
            <a:off x="6686550" y="4587875"/>
            <a:ext cx="2457450" cy="2270125"/>
            <a:chOff x="3861" y="2765"/>
            <a:chExt cx="1575" cy="1455"/>
          </a:xfrm>
        </p:grpSpPr>
        <p:pic>
          <p:nvPicPr>
            <p:cNvPr id="16395" name="Picture 8"/>
            <p:cNvPicPr>
              <a:picLocks noChangeAspect="1" noChangeArrowheads="1"/>
            </p:cNvPicPr>
            <p:nvPr/>
          </p:nvPicPr>
          <p:blipFill>
            <a:blip r:embed="rId11">
              <a:extLst>
                <a:ext uri="{28A0092B-C50C-407E-A947-70E740481C1C}">
                  <a14:useLocalDpi xmlns:a14="http://schemas.microsoft.com/office/drawing/2010/main" val="0"/>
                </a:ext>
              </a:extLst>
            </a:blip>
            <a:srcRect l="19786" t="14441" r="10027" b="6569"/>
            <a:stretch>
              <a:fillRect/>
            </a:stretch>
          </p:blipFill>
          <p:spPr bwMode="auto">
            <a:xfrm>
              <a:off x="3861" y="2765"/>
              <a:ext cx="1575" cy="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Line 9"/>
            <p:cNvSpPr>
              <a:spLocks noChangeShapeType="1"/>
            </p:cNvSpPr>
            <p:nvPr/>
          </p:nvSpPr>
          <p:spPr bwMode="auto">
            <a:xfrm flipH="1" flipV="1">
              <a:off x="4562" y="2878"/>
              <a:ext cx="699" cy="119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fontAlgn="auto" hangingPunct="1">
                <a:spcBef>
                  <a:spcPts val="0"/>
                </a:spcBef>
                <a:spcAft>
                  <a:spcPts val="0"/>
                </a:spcAft>
              </a:pPr>
              <a:endParaRPr lang="en-US" sz="1800">
                <a:solidFill>
                  <a:srgbClr val="463416"/>
                </a:solidFill>
                <a:latin typeface="Calibri"/>
              </a:endParaRPr>
            </a:p>
          </p:txBody>
        </p:sp>
      </p:grpSp>
      <p:sp>
        <p:nvSpPr>
          <p:cNvPr id="16392" name="Rectangle 11"/>
          <p:cNvSpPr>
            <a:spLocks noChangeArrowheads="1"/>
          </p:cNvSpPr>
          <p:nvPr/>
        </p:nvSpPr>
        <p:spPr bwMode="auto">
          <a:xfrm>
            <a:off x="5588000" y="7578"/>
            <a:ext cx="3556000" cy="4051300"/>
          </a:xfrm>
          <a:prstGeom prst="rect">
            <a:avLst/>
          </a:prstGeom>
          <a:solidFill>
            <a:schemeClr val="bg1"/>
          </a:solidFill>
          <a:ln>
            <a:noFill/>
          </a:ln>
          <a:extLst/>
        </p:spPr>
        <p:txBody>
          <a:bodyPr lIns="92075" tIns="46038" rIns="92075" bIns="46038"/>
          <a:lstStyle/>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Stream and watershed delineation</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Multiple flow direction flow field</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Calculation of flow based derivative surfaces</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MPI Parallel Implementation for speed up and large problems</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Open source platform independent C++ command line executables for each function</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Deployed as an ArcGIS Toolbox with python scripts that drive command line executables</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CSDMS Cluster Implementation</a:t>
            </a:r>
          </a:p>
          <a:p>
            <a:pPr marL="228600" indent="-228600" eaLnBrk="1" fontAlgn="auto" hangingPunct="1">
              <a:spcBef>
                <a:spcPts val="0"/>
              </a:spcBef>
              <a:spcAft>
                <a:spcPts val="600"/>
              </a:spcAft>
              <a:buFont typeface="Arial" pitchFamily="34" charset="0"/>
              <a:buChar char="•"/>
              <a:defRPr/>
            </a:pPr>
            <a:r>
              <a:rPr lang="en-US" sz="1600" dirty="0" smtClean="0">
                <a:solidFill>
                  <a:prstClr val="black"/>
                </a:solidFill>
                <a:latin typeface="Calibri"/>
              </a:rPr>
              <a:t>Open Topography implementation</a:t>
            </a:r>
          </a:p>
          <a:p>
            <a:pPr marL="228600" indent="-228600" eaLnBrk="1" fontAlgn="auto" hangingPunct="1">
              <a:spcBef>
                <a:spcPts val="0"/>
              </a:spcBef>
              <a:spcAft>
                <a:spcPts val="600"/>
              </a:spcAft>
              <a:buFont typeface="Arial" pitchFamily="34" charset="0"/>
              <a:buChar char="•"/>
              <a:defRPr/>
            </a:pPr>
            <a:r>
              <a:rPr lang="en-US" sz="1600" dirty="0" err="1" smtClean="0">
                <a:solidFill>
                  <a:prstClr val="black"/>
                </a:solidFill>
                <a:latin typeface="Calibri"/>
              </a:rPr>
              <a:t>CyberGIS</a:t>
            </a:r>
            <a:r>
              <a:rPr lang="en-US" sz="1600" dirty="0" smtClean="0">
                <a:solidFill>
                  <a:prstClr val="black"/>
                </a:solidFill>
                <a:latin typeface="Calibri"/>
              </a:rPr>
              <a:t> Implementation</a:t>
            </a:r>
            <a:endParaRPr lang="en-US" sz="1600" dirty="0">
              <a:solidFill>
                <a:prstClr val="black"/>
              </a:solidFill>
              <a:latin typeface="Calibri"/>
            </a:endParaRPr>
          </a:p>
        </p:txBody>
      </p:sp>
      <p:sp>
        <p:nvSpPr>
          <p:cNvPr id="12" name="Rectangle 11"/>
          <p:cNvSpPr/>
          <p:nvPr/>
        </p:nvSpPr>
        <p:spPr>
          <a:xfrm>
            <a:off x="-15767" y="6419638"/>
            <a:ext cx="3630436" cy="369332"/>
          </a:xfrm>
          <a:prstGeom prst="rect">
            <a:avLst/>
          </a:prstGeom>
          <a:solidFill>
            <a:schemeClr val="bg1"/>
          </a:solidFill>
        </p:spPr>
        <p:txBody>
          <a:bodyPr wrap="square">
            <a:spAutoFit/>
          </a:bodyPr>
          <a:lstStyle/>
          <a:p>
            <a:pPr algn="ctr" eaLnBrk="1" fontAlgn="auto" hangingPunct="1">
              <a:spcBef>
                <a:spcPts val="0"/>
              </a:spcBef>
              <a:spcAft>
                <a:spcPts val="0"/>
              </a:spcAft>
            </a:pPr>
            <a:r>
              <a:rPr lang="en-US" sz="1800" dirty="0" smtClean="0">
                <a:solidFill>
                  <a:srgbClr val="4F81BD"/>
                </a:solidFill>
                <a:latin typeface="Calibri"/>
                <a:hlinkClick r:id="rId12"/>
              </a:rPr>
              <a:t>http://hydrology.usu.edu/taudem/</a:t>
            </a:r>
            <a:r>
              <a:rPr lang="en-US" sz="1800" dirty="0" smtClean="0">
                <a:solidFill>
                  <a:srgbClr val="4F81BD"/>
                </a:solidFill>
                <a:latin typeface="Calibri"/>
              </a:rPr>
              <a:t> </a:t>
            </a:r>
            <a:endParaRPr lang="en-US" sz="1800" dirty="0">
              <a:solidFill>
                <a:srgbClr val="4F81BD"/>
              </a:solidFill>
              <a:latin typeface="Calibri"/>
            </a:endParaRPr>
          </a:p>
        </p:txBody>
      </p:sp>
    </p:spTree>
    <p:extLst>
      <p:ext uri="{BB962C8B-B14F-4D97-AF65-F5344CB8AC3E}">
        <p14:creationId xmlns:p14="http://schemas.microsoft.com/office/powerpoint/2010/main" val="87569588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1316038"/>
          </a:xfrm>
        </p:spPr>
        <p:txBody>
          <a:bodyPr>
            <a:normAutofit/>
          </a:bodyPr>
          <a:lstStyle/>
          <a:p>
            <a:r>
              <a:rPr lang="en-US" sz="2800" dirty="0" smtClean="0"/>
              <a:t>Workflow to automatically generate stream network upstream of outlet </a:t>
            </a:r>
            <a:endParaRPr lang="en-US" sz="28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578"/>
            <a:ext cx="9160124" cy="5311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4046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9" y="134138"/>
            <a:ext cx="8952088" cy="721605"/>
          </a:xfrm>
        </p:spPr>
        <p:txBody>
          <a:bodyPr>
            <a:normAutofit fontScale="90000"/>
          </a:bodyPr>
          <a:lstStyle/>
          <a:p>
            <a:r>
              <a:rPr lang="en-US" dirty="0" smtClean="0"/>
              <a:t>Catchments linked to Stream Network</a:t>
            </a:r>
            <a:endParaRPr lang="en-US"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5743"/>
            <a:ext cx="9144000" cy="3067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63" name="Picture 3"/>
          <p:cNvPicPr>
            <a:picLocks noChangeAspect="1" noChangeArrowheads="1"/>
          </p:cNvPicPr>
          <p:nvPr/>
        </p:nvPicPr>
        <p:blipFill>
          <a:blip r:embed="rId3" cstate="print"/>
          <a:srcRect/>
          <a:stretch>
            <a:fillRect/>
          </a:stretch>
        </p:blipFill>
        <p:spPr bwMode="auto">
          <a:xfrm>
            <a:off x="112889" y="2271493"/>
            <a:ext cx="5387290" cy="4747589"/>
          </a:xfrm>
          <a:prstGeom prst="rect">
            <a:avLst/>
          </a:prstGeom>
          <a:noFill/>
          <a:ln w="9525" cap="flat" cmpd="sng">
            <a:solidFill>
              <a:srgbClr val="000000"/>
            </a:solidFill>
            <a:prstDash val="solid"/>
            <a:miter lim="800000"/>
            <a:headEnd/>
            <a:tailEnd/>
          </a:ln>
        </p:spPr>
      </p:pic>
      <p:sp>
        <p:nvSpPr>
          <p:cNvPr id="3" name="TextBox 2"/>
          <p:cNvSpPr txBox="1"/>
          <p:nvPr/>
        </p:nvSpPr>
        <p:spPr>
          <a:xfrm>
            <a:off x="5795129" y="4510375"/>
            <a:ext cx="3053921" cy="1323439"/>
          </a:xfrm>
          <a:prstGeom prst="rect">
            <a:avLst/>
          </a:prstGeom>
          <a:noFill/>
        </p:spPr>
        <p:txBody>
          <a:bodyPr wrap="square" rtlCol="0">
            <a:spAutoFit/>
          </a:bodyPr>
          <a:lstStyle/>
          <a:p>
            <a:pPr eaLnBrk="1" fontAlgn="auto" hangingPunct="1">
              <a:spcBef>
                <a:spcPts val="0"/>
              </a:spcBef>
              <a:spcAft>
                <a:spcPts val="0"/>
              </a:spcAft>
            </a:pPr>
            <a:r>
              <a:rPr lang="en-US" sz="2000" dirty="0" smtClean="0">
                <a:solidFill>
                  <a:prstClr val="black"/>
                </a:solidFill>
                <a:latin typeface="Calibri"/>
              </a:rPr>
              <a:t>The starting point for catchment based distributed hydrologic modeling</a:t>
            </a:r>
            <a:endParaRPr lang="en-US" sz="2000" dirty="0">
              <a:solidFill>
                <a:prstClr val="black"/>
              </a:solidFill>
              <a:latin typeface="Calibri"/>
            </a:endParaRPr>
          </a:p>
        </p:txBody>
      </p:sp>
    </p:spTree>
    <p:extLst>
      <p:ext uri="{BB962C8B-B14F-4D97-AF65-F5344CB8AC3E}">
        <p14:creationId xmlns:p14="http://schemas.microsoft.com/office/powerpoint/2010/main" val="22836840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l="40444" t="25706" r="2680" b="11784"/>
          <a:stretch/>
        </p:blipFill>
        <p:spPr>
          <a:xfrm>
            <a:off x="1824222" y="886691"/>
            <a:ext cx="5394002" cy="4140292"/>
          </a:xfrm>
          <a:prstGeom prst="rect">
            <a:avLst/>
          </a:prstGeom>
        </p:spPr>
      </p:pic>
      <p:sp>
        <p:nvSpPr>
          <p:cNvPr id="5" name="Title 4"/>
          <p:cNvSpPr>
            <a:spLocks noGrp="1"/>
          </p:cNvSpPr>
          <p:nvPr>
            <p:ph type="title"/>
          </p:nvPr>
        </p:nvSpPr>
        <p:spPr>
          <a:xfrm>
            <a:off x="457200" y="274638"/>
            <a:ext cx="8229600" cy="681326"/>
          </a:xfrm>
        </p:spPr>
        <p:txBody>
          <a:bodyPr/>
          <a:lstStyle/>
          <a:p>
            <a:r>
              <a:rPr lang="en-US" dirty="0" smtClean="0"/>
              <a:t>Edge contamination</a:t>
            </a:r>
            <a:endParaRPr lang="en-US" dirty="0"/>
          </a:p>
        </p:txBody>
      </p:sp>
      <p:sp>
        <p:nvSpPr>
          <p:cNvPr id="9" name="TextBox 8"/>
          <p:cNvSpPr txBox="1"/>
          <p:nvPr/>
        </p:nvSpPr>
        <p:spPr>
          <a:xfrm>
            <a:off x="0" y="5143964"/>
            <a:ext cx="9144000" cy="1477328"/>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a:rPr>
              <a:t>Edge contamination arises when a contributing area value depends on grid cells outside of the domain. This occurs when drainage is inwards from the boundaries or areas with no data values. The algorithm recognizes this and reports "no data" resulting in streaks of "no data" values extending inwards from boundaries along flow paths that enter the domain at a boundary. </a:t>
            </a:r>
          </a:p>
        </p:txBody>
      </p:sp>
    </p:spTree>
    <p:extLst>
      <p:ext uri="{BB962C8B-B14F-4D97-AF65-F5344CB8AC3E}">
        <p14:creationId xmlns:p14="http://schemas.microsoft.com/office/powerpoint/2010/main" val="9077122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5" name="Picture 3"/>
          <p:cNvPicPr>
            <a:picLocks noChangeAspect="1" noChangeArrowheads="1"/>
          </p:cNvPicPr>
          <p:nvPr/>
        </p:nvPicPr>
        <p:blipFill>
          <a:blip r:embed="rId5" cstate="print"/>
          <a:srcRect l="22585" t="12445" r="15028" b="27960"/>
          <a:stretch>
            <a:fillRect/>
          </a:stretch>
        </p:blipFill>
        <p:spPr bwMode="auto">
          <a:xfrm>
            <a:off x="1800225" y="862013"/>
            <a:ext cx="4705350" cy="2987675"/>
          </a:xfrm>
          <a:prstGeom prst="rect">
            <a:avLst/>
          </a:prstGeom>
          <a:noFill/>
          <a:ln w="9525">
            <a:noFill/>
            <a:miter lim="800000"/>
            <a:headEnd/>
            <a:tailEnd/>
          </a:ln>
        </p:spPr>
      </p:pic>
      <p:grpSp>
        <p:nvGrpSpPr>
          <p:cNvPr id="5126" name="Group 56"/>
          <p:cNvGrpSpPr>
            <a:grpSpLocks/>
          </p:cNvGrpSpPr>
          <p:nvPr/>
        </p:nvGrpSpPr>
        <p:grpSpPr bwMode="auto">
          <a:xfrm flipV="1">
            <a:off x="1817688" y="847725"/>
            <a:ext cx="4686300" cy="3041650"/>
            <a:chOff x="1586" y="636"/>
            <a:chExt cx="2952" cy="3201"/>
          </a:xfrm>
        </p:grpSpPr>
        <p:sp>
          <p:nvSpPr>
            <p:cNvPr id="5167" name="Line 4"/>
            <p:cNvSpPr>
              <a:spLocks noChangeAspect="1" noChangeShapeType="1"/>
            </p:cNvSpPr>
            <p:nvPr/>
          </p:nvSpPr>
          <p:spPr bwMode="auto">
            <a:xfrm>
              <a:off x="2657" y="64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8" name="Line 5"/>
            <p:cNvSpPr>
              <a:spLocks noChangeAspect="1" noChangeShapeType="1"/>
            </p:cNvSpPr>
            <p:nvPr/>
          </p:nvSpPr>
          <p:spPr bwMode="auto">
            <a:xfrm>
              <a:off x="2927" y="64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9" name="Line 6"/>
            <p:cNvSpPr>
              <a:spLocks noChangeAspect="1" noChangeShapeType="1"/>
            </p:cNvSpPr>
            <p:nvPr/>
          </p:nvSpPr>
          <p:spPr bwMode="auto">
            <a:xfrm>
              <a:off x="3187" y="65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0" name="Line 7"/>
            <p:cNvSpPr>
              <a:spLocks noChangeAspect="1" noChangeShapeType="1"/>
            </p:cNvSpPr>
            <p:nvPr/>
          </p:nvSpPr>
          <p:spPr bwMode="auto">
            <a:xfrm>
              <a:off x="3457" y="65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1" name="Line 8"/>
            <p:cNvSpPr>
              <a:spLocks noChangeAspect="1" noChangeShapeType="1"/>
            </p:cNvSpPr>
            <p:nvPr/>
          </p:nvSpPr>
          <p:spPr bwMode="auto">
            <a:xfrm>
              <a:off x="3738" y="65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2" name="Line 9"/>
            <p:cNvSpPr>
              <a:spLocks noChangeAspect="1" noChangeShapeType="1"/>
            </p:cNvSpPr>
            <p:nvPr/>
          </p:nvSpPr>
          <p:spPr bwMode="auto">
            <a:xfrm>
              <a:off x="4008" y="65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3" name="Line 10"/>
            <p:cNvSpPr>
              <a:spLocks noChangeAspect="1" noChangeShapeType="1"/>
            </p:cNvSpPr>
            <p:nvPr/>
          </p:nvSpPr>
          <p:spPr bwMode="auto">
            <a:xfrm>
              <a:off x="4268" y="66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4" name="Line 11"/>
            <p:cNvSpPr>
              <a:spLocks noChangeAspect="1" noChangeShapeType="1"/>
            </p:cNvSpPr>
            <p:nvPr/>
          </p:nvSpPr>
          <p:spPr bwMode="auto">
            <a:xfrm>
              <a:off x="4538" y="66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5" name="Line 12"/>
            <p:cNvSpPr>
              <a:spLocks noChangeAspect="1" noChangeShapeType="1"/>
            </p:cNvSpPr>
            <p:nvPr/>
          </p:nvSpPr>
          <p:spPr bwMode="auto">
            <a:xfrm>
              <a:off x="1586" y="63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6" name="Line 13"/>
            <p:cNvSpPr>
              <a:spLocks noChangeAspect="1" noChangeShapeType="1"/>
            </p:cNvSpPr>
            <p:nvPr/>
          </p:nvSpPr>
          <p:spPr bwMode="auto">
            <a:xfrm>
              <a:off x="1856" y="63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7" name="Line 14"/>
            <p:cNvSpPr>
              <a:spLocks noChangeAspect="1" noChangeShapeType="1"/>
            </p:cNvSpPr>
            <p:nvPr/>
          </p:nvSpPr>
          <p:spPr bwMode="auto">
            <a:xfrm>
              <a:off x="2116" y="64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8" name="Line 15"/>
            <p:cNvSpPr>
              <a:spLocks noChangeAspect="1" noChangeShapeType="1"/>
            </p:cNvSpPr>
            <p:nvPr/>
          </p:nvSpPr>
          <p:spPr bwMode="auto">
            <a:xfrm>
              <a:off x="2386" y="64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grpSp>
      <p:grpSp>
        <p:nvGrpSpPr>
          <p:cNvPr id="5127" name="Group 63"/>
          <p:cNvGrpSpPr>
            <a:grpSpLocks/>
          </p:cNvGrpSpPr>
          <p:nvPr/>
        </p:nvGrpSpPr>
        <p:grpSpPr bwMode="auto">
          <a:xfrm flipV="1">
            <a:off x="1824038" y="866775"/>
            <a:ext cx="4700587" cy="2986088"/>
            <a:chOff x="708" y="938"/>
            <a:chExt cx="2961" cy="1881"/>
          </a:xfrm>
        </p:grpSpPr>
        <p:sp>
          <p:nvSpPr>
            <p:cNvPr id="5159" name="Line 22"/>
            <p:cNvSpPr>
              <a:spLocks noChangeAspect="1" noChangeShapeType="1"/>
            </p:cNvSpPr>
            <p:nvPr/>
          </p:nvSpPr>
          <p:spPr bwMode="auto">
            <a:xfrm>
              <a:off x="708" y="281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0" name="Line 23"/>
            <p:cNvSpPr>
              <a:spLocks noChangeAspect="1" noChangeShapeType="1"/>
            </p:cNvSpPr>
            <p:nvPr/>
          </p:nvSpPr>
          <p:spPr bwMode="auto">
            <a:xfrm>
              <a:off x="708" y="254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1" name="Line 24"/>
            <p:cNvSpPr>
              <a:spLocks noChangeAspect="1" noChangeShapeType="1"/>
            </p:cNvSpPr>
            <p:nvPr/>
          </p:nvSpPr>
          <p:spPr bwMode="auto">
            <a:xfrm>
              <a:off x="708" y="227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2" name="Line 25"/>
            <p:cNvSpPr>
              <a:spLocks noChangeAspect="1" noChangeShapeType="1"/>
            </p:cNvSpPr>
            <p:nvPr/>
          </p:nvSpPr>
          <p:spPr bwMode="auto">
            <a:xfrm>
              <a:off x="714" y="200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3" name="Line 27"/>
            <p:cNvSpPr>
              <a:spLocks noChangeAspect="1" noChangeShapeType="1"/>
            </p:cNvSpPr>
            <p:nvPr/>
          </p:nvSpPr>
          <p:spPr bwMode="auto">
            <a:xfrm>
              <a:off x="714" y="147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4" name="Line 28"/>
            <p:cNvSpPr>
              <a:spLocks noChangeAspect="1" noChangeShapeType="1"/>
            </p:cNvSpPr>
            <p:nvPr/>
          </p:nvSpPr>
          <p:spPr bwMode="auto">
            <a:xfrm>
              <a:off x="714" y="1208"/>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5" name="Line 29"/>
            <p:cNvSpPr>
              <a:spLocks noChangeAspect="1" noChangeShapeType="1"/>
            </p:cNvSpPr>
            <p:nvPr/>
          </p:nvSpPr>
          <p:spPr bwMode="auto">
            <a:xfrm>
              <a:off x="714" y="938"/>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6" name="Line 31"/>
            <p:cNvSpPr>
              <a:spLocks noChangeAspect="1" noChangeShapeType="1"/>
            </p:cNvSpPr>
            <p:nvPr/>
          </p:nvSpPr>
          <p:spPr bwMode="auto">
            <a:xfrm>
              <a:off x="714" y="1738"/>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grpSp>
      <p:sp>
        <p:nvSpPr>
          <p:cNvPr id="5128" name="Line 35"/>
          <p:cNvSpPr>
            <a:spLocks noChangeAspect="1" noChangeShapeType="1"/>
          </p:cNvSpPr>
          <p:nvPr/>
        </p:nvSpPr>
        <p:spPr bwMode="auto">
          <a:xfrm flipV="1">
            <a:off x="4573588" y="186531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29" name="Freeform 36"/>
          <p:cNvSpPr>
            <a:spLocks noChangeAspect="1"/>
          </p:cNvSpPr>
          <p:nvPr/>
        </p:nvSpPr>
        <p:spPr bwMode="auto">
          <a:xfrm flipV="1">
            <a:off x="3219450" y="201771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0" name="Text Box 37"/>
          <p:cNvSpPr txBox="1">
            <a:spLocks noChangeAspect="1" noChangeArrowheads="1"/>
          </p:cNvSpPr>
          <p:nvPr/>
        </p:nvSpPr>
        <p:spPr bwMode="auto">
          <a:xfrm>
            <a:off x="4489450" y="3133725"/>
            <a:ext cx="973138" cy="641350"/>
          </a:xfrm>
          <a:prstGeom prst="rect">
            <a:avLst/>
          </a:prstGeom>
          <a:noFill/>
          <a:ln w="9525">
            <a:noFill/>
            <a:miter lim="800000"/>
            <a:headEnd/>
            <a:tailEnd/>
          </a:ln>
        </p:spPr>
        <p:txBody>
          <a:bodyPr>
            <a:spAutoFit/>
          </a:bodyPr>
          <a:lstStyle/>
          <a:p>
            <a:pPr>
              <a:spcBef>
                <a:spcPct val="50000"/>
              </a:spcBef>
            </a:pPr>
            <a:r>
              <a:rPr lang="en-US" sz="3600" b="1">
                <a:solidFill>
                  <a:srgbClr val="003399"/>
                </a:solidFill>
                <a:latin typeface="Times New Roman"/>
              </a:rPr>
              <a:t>D</a:t>
            </a:r>
            <a:r>
              <a:rPr lang="en-US" sz="3600" b="1">
                <a:solidFill>
                  <a:srgbClr val="003399"/>
                </a:solidFill>
                <a:latin typeface="Times New Roman"/>
                <a:sym typeface="Symbol" pitchFamily="18" charset="2"/>
              </a:rPr>
              <a:t></a:t>
            </a:r>
          </a:p>
        </p:txBody>
      </p:sp>
      <p:sp>
        <p:nvSpPr>
          <p:cNvPr id="3082" name="Rectangle 38"/>
          <p:cNvSpPr>
            <a:spLocks noGrp="1" noChangeArrowheads="1"/>
          </p:cNvSpPr>
          <p:nvPr>
            <p:ph type="title"/>
          </p:nvPr>
        </p:nvSpPr>
        <p:spPr>
          <a:xfrm>
            <a:off x="644525" y="0"/>
            <a:ext cx="7772400" cy="752475"/>
          </a:xfrm>
        </p:spPr>
        <p:txBody>
          <a:bodyPr/>
          <a:lstStyle/>
          <a:p>
            <a:pPr eaLnBrk="1" hangingPunct="1">
              <a:defRPr/>
            </a:pPr>
            <a:r>
              <a:rPr lang="en-CA" sz="4000" b="1" kern="1200" dirty="0" smtClean="0">
                <a:solidFill>
                  <a:schemeClr val="tx1"/>
                </a:solidFill>
                <a:latin typeface="Calibri" pitchFamily="34" charset="0"/>
              </a:rPr>
              <a:t>Representation</a:t>
            </a:r>
            <a:r>
              <a:rPr lang="en-CA" sz="4000" b="1" dirty="0" smtClean="0">
                <a:solidFill>
                  <a:srgbClr val="003399"/>
                </a:solidFill>
                <a:latin typeface="Arial" pitchFamily="34" charset="0"/>
              </a:rPr>
              <a:t> </a:t>
            </a:r>
            <a:r>
              <a:rPr lang="en-CA" sz="4000" b="1" kern="1200" dirty="0" smtClean="0">
                <a:solidFill>
                  <a:schemeClr val="tx1"/>
                </a:solidFill>
                <a:latin typeface="Calibri" pitchFamily="34" charset="0"/>
              </a:rPr>
              <a:t>of Flow Field</a:t>
            </a:r>
            <a:endParaRPr lang="en-US" sz="4000" b="1" kern="1200" dirty="0" smtClean="0">
              <a:solidFill>
                <a:schemeClr val="tx1"/>
              </a:solidFill>
              <a:latin typeface="Calibri" pitchFamily="34" charset="0"/>
            </a:endParaRPr>
          </a:p>
        </p:txBody>
      </p:sp>
      <p:sp>
        <p:nvSpPr>
          <p:cNvPr id="5132" name="Line 42"/>
          <p:cNvSpPr>
            <a:spLocks noChangeAspect="1" noChangeShapeType="1"/>
          </p:cNvSpPr>
          <p:nvPr/>
        </p:nvSpPr>
        <p:spPr bwMode="auto">
          <a:xfrm flipH="1" flipV="1">
            <a:off x="4237038" y="1924050"/>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3" name="Line 44"/>
          <p:cNvSpPr>
            <a:spLocks noChangeAspect="1" noChangeShapeType="1"/>
          </p:cNvSpPr>
          <p:nvPr/>
        </p:nvSpPr>
        <p:spPr bwMode="auto">
          <a:xfrm flipH="1" flipV="1">
            <a:off x="4675188" y="2371725"/>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4" name="Line 45"/>
          <p:cNvSpPr>
            <a:spLocks noChangeAspect="1" noChangeShapeType="1"/>
          </p:cNvSpPr>
          <p:nvPr/>
        </p:nvSpPr>
        <p:spPr bwMode="auto">
          <a:xfrm flipV="1">
            <a:off x="5011738" y="230346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5" name="Line 46"/>
          <p:cNvSpPr>
            <a:spLocks noChangeAspect="1" noChangeShapeType="1"/>
          </p:cNvSpPr>
          <p:nvPr/>
        </p:nvSpPr>
        <p:spPr bwMode="auto">
          <a:xfrm flipH="1" flipV="1">
            <a:off x="4665663" y="2809875"/>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6" name="Line 47"/>
          <p:cNvSpPr>
            <a:spLocks noChangeAspect="1" noChangeShapeType="1"/>
          </p:cNvSpPr>
          <p:nvPr/>
        </p:nvSpPr>
        <p:spPr bwMode="auto">
          <a:xfrm flipV="1">
            <a:off x="5002213" y="2751138"/>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7" name="Line 48"/>
          <p:cNvSpPr>
            <a:spLocks noChangeAspect="1" noChangeShapeType="1"/>
          </p:cNvSpPr>
          <p:nvPr/>
        </p:nvSpPr>
        <p:spPr bwMode="auto">
          <a:xfrm flipH="1" flipV="1">
            <a:off x="4675188" y="1924050"/>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8" name="Line 49"/>
          <p:cNvSpPr>
            <a:spLocks noChangeAspect="1" noChangeShapeType="1"/>
          </p:cNvSpPr>
          <p:nvPr/>
        </p:nvSpPr>
        <p:spPr bwMode="auto">
          <a:xfrm flipV="1">
            <a:off x="5011738" y="186531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9" name="Line 52"/>
          <p:cNvSpPr>
            <a:spLocks noChangeAspect="1" noChangeShapeType="1"/>
          </p:cNvSpPr>
          <p:nvPr/>
        </p:nvSpPr>
        <p:spPr bwMode="auto">
          <a:xfrm flipH="1" flipV="1">
            <a:off x="4217988" y="2371725"/>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0" name="Line 53"/>
          <p:cNvSpPr>
            <a:spLocks noChangeAspect="1" noChangeShapeType="1"/>
          </p:cNvSpPr>
          <p:nvPr/>
        </p:nvSpPr>
        <p:spPr bwMode="auto">
          <a:xfrm flipV="1">
            <a:off x="4573588" y="232251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1" name="Freeform 41"/>
          <p:cNvSpPr>
            <a:spLocks noChangeAspect="1"/>
          </p:cNvSpPr>
          <p:nvPr/>
        </p:nvSpPr>
        <p:spPr bwMode="auto">
          <a:xfrm flipV="1">
            <a:off x="4505325" y="199866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2" name="Text Box 54"/>
          <p:cNvSpPr txBox="1">
            <a:spLocks noChangeAspect="1" noChangeArrowheads="1"/>
          </p:cNvSpPr>
          <p:nvPr/>
        </p:nvSpPr>
        <p:spPr bwMode="auto">
          <a:xfrm>
            <a:off x="3082925" y="3135313"/>
            <a:ext cx="973138" cy="641350"/>
          </a:xfrm>
          <a:prstGeom prst="rect">
            <a:avLst/>
          </a:prstGeom>
          <a:noFill/>
          <a:ln w="9525">
            <a:noFill/>
            <a:miter lim="800000"/>
            <a:headEnd/>
            <a:tailEnd/>
          </a:ln>
        </p:spPr>
        <p:txBody>
          <a:bodyPr>
            <a:spAutoFit/>
          </a:bodyPr>
          <a:lstStyle/>
          <a:p>
            <a:pPr>
              <a:spcBef>
                <a:spcPct val="50000"/>
              </a:spcBef>
            </a:pPr>
            <a:r>
              <a:rPr lang="en-US" sz="3600" b="1">
                <a:solidFill>
                  <a:srgbClr val="003399"/>
                </a:solidFill>
                <a:latin typeface="Times New Roman"/>
              </a:rPr>
              <a:t>D</a:t>
            </a:r>
            <a:r>
              <a:rPr lang="en-US" sz="3600" b="1">
                <a:solidFill>
                  <a:srgbClr val="003399"/>
                </a:solidFill>
                <a:latin typeface="Times New Roman"/>
                <a:sym typeface="Symbol" pitchFamily="18" charset="2"/>
              </a:rPr>
              <a:t>8</a:t>
            </a:r>
          </a:p>
        </p:txBody>
      </p:sp>
      <p:grpSp>
        <p:nvGrpSpPr>
          <p:cNvPr id="5143" name="Group 55"/>
          <p:cNvGrpSpPr>
            <a:grpSpLocks/>
          </p:cNvGrpSpPr>
          <p:nvPr/>
        </p:nvGrpSpPr>
        <p:grpSpPr bwMode="auto">
          <a:xfrm>
            <a:off x="954088" y="4057650"/>
            <a:ext cx="2808287" cy="2195513"/>
            <a:chOff x="855663" y="4057650"/>
            <a:chExt cx="3270250" cy="2555875"/>
          </a:xfrm>
        </p:grpSpPr>
        <p:pic>
          <p:nvPicPr>
            <p:cNvPr id="5157" name="Picture 58" descr="d8"/>
            <p:cNvPicPr>
              <a:picLocks noChangeAspect="1" noChangeArrowheads="1"/>
            </p:cNvPicPr>
            <p:nvPr/>
          </p:nvPicPr>
          <p:blipFill>
            <a:blip r:embed="rId6" cstate="print"/>
            <a:srcRect t="19861"/>
            <a:stretch>
              <a:fillRect/>
            </a:stretch>
          </p:blipFill>
          <p:spPr bwMode="auto">
            <a:xfrm>
              <a:off x="855663" y="4057650"/>
              <a:ext cx="3270250" cy="2555875"/>
            </a:xfrm>
            <a:prstGeom prst="rect">
              <a:avLst/>
            </a:prstGeom>
            <a:noFill/>
            <a:ln w="9525">
              <a:solidFill>
                <a:schemeClr val="tx1"/>
              </a:solidFill>
              <a:miter lim="800000"/>
              <a:headEnd/>
              <a:tailEnd/>
            </a:ln>
          </p:spPr>
        </p:pic>
        <p:sp>
          <p:nvSpPr>
            <p:cNvPr id="5158" name="Line 59"/>
            <p:cNvSpPr>
              <a:spLocks noChangeShapeType="1"/>
            </p:cNvSpPr>
            <p:nvPr/>
          </p:nvSpPr>
          <p:spPr bwMode="auto">
            <a:xfrm rot="5400000" flipV="1">
              <a:off x="1550988" y="4948238"/>
              <a:ext cx="1719262" cy="754062"/>
            </a:xfrm>
            <a:prstGeom prst="line">
              <a:avLst/>
            </a:prstGeom>
            <a:noFill/>
            <a:ln w="19050">
              <a:solidFill>
                <a:srgbClr val="FF3300"/>
              </a:solidFill>
              <a:round/>
              <a:headEnd type="triangle" w="med" len="med"/>
              <a:tailEnd/>
            </a:ln>
          </p:spPr>
          <p:txBody>
            <a:bodyPr/>
            <a:lstStyle/>
            <a:p>
              <a:pPr algn="ctr"/>
              <a:endParaRPr kumimoji="1" lang="en-US" sz="2000">
                <a:solidFill>
                  <a:srgbClr val="808080"/>
                </a:solidFill>
                <a:latin typeface="Times New Roman"/>
              </a:endParaRPr>
            </a:p>
          </p:txBody>
        </p:sp>
      </p:grpSp>
      <p:sp>
        <p:nvSpPr>
          <p:cNvPr id="5144" name="Line 60"/>
          <p:cNvSpPr>
            <a:spLocks noChangeAspect="1" noChangeShapeType="1"/>
          </p:cNvSpPr>
          <p:nvPr/>
        </p:nvSpPr>
        <p:spPr bwMode="auto">
          <a:xfrm flipV="1">
            <a:off x="3735388" y="188436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5" name="Line 61"/>
          <p:cNvSpPr>
            <a:spLocks noChangeAspect="1" noChangeShapeType="1"/>
          </p:cNvSpPr>
          <p:nvPr/>
        </p:nvSpPr>
        <p:spPr bwMode="auto">
          <a:xfrm flipV="1">
            <a:off x="3735388" y="232251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6" name="Line 62"/>
          <p:cNvSpPr>
            <a:spLocks noChangeAspect="1" noChangeShapeType="1"/>
          </p:cNvSpPr>
          <p:nvPr/>
        </p:nvSpPr>
        <p:spPr bwMode="auto">
          <a:xfrm flipV="1">
            <a:off x="3725863" y="2770188"/>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grpSp>
        <p:nvGrpSpPr>
          <p:cNvPr id="5147" name="Group 56"/>
          <p:cNvGrpSpPr>
            <a:grpSpLocks/>
          </p:cNvGrpSpPr>
          <p:nvPr/>
        </p:nvGrpSpPr>
        <p:grpSpPr bwMode="auto">
          <a:xfrm>
            <a:off x="4568825" y="4083050"/>
            <a:ext cx="2814638" cy="2176463"/>
            <a:chOff x="4470400" y="4083050"/>
            <a:chExt cx="3278188" cy="2533650"/>
          </a:xfrm>
        </p:grpSpPr>
        <p:pic>
          <p:nvPicPr>
            <p:cNvPr id="5155" name="Picture 65" descr="dinf"/>
            <p:cNvPicPr>
              <a:picLocks noChangeAspect="1" noChangeArrowheads="1"/>
            </p:cNvPicPr>
            <p:nvPr/>
          </p:nvPicPr>
          <p:blipFill>
            <a:blip r:embed="rId7" cstate="print"/>
            <a:srcRect t="20795"/>
            <a:stretch>
              <a:fillRect/>
            </a:stretch>
          </p:blipFill>
          <p:spPr bwMode="auto">
            <a:xfrm>
              <a:off x="4470400" y="4083050"/>
              <a:ext cx="3278188" cy="2533650"/>
            </a:xfrm>
            <a:prstGeom prst="rect">
              <a:avLst/>
            </a:prstGeom>
            <a:noFill/>
            <a:ln w="9525">
              <a:solidFill>
                <a:schemeClr val="tx1"/>
              </a:solidFill>
              <a:miter lim="800000"/>
              <a:headEnd/>
              <a:tailEnd/>
            </a:ln>
          </p:spPr>
        </p:pic>
        <p:sp>
          <p:nvSpPr>
            <p:cNvPr id="5156" name="Line 66"/>
            <p:cNvSpPr>
              <a:spLocks noChangeShapeType="1"/>
            </p:cNvSpPr>
            <p:nvPr/>
          </p:nvSpPr>
          <p:spPr bwMode="auto">
            <a:xfrm rot="5400000" flipV="1">
              <a:off x="5223669" y="4999832"/>
              <a:ext cx="1647825" cy="731837"/>
            </a:xfrm>
            <a:prstGeom prst="line">
              <a:avLst/>
            </a:prstGeom>
            <a:noFill/>
            <a:ln w="19050">
              <a:solidFill>
                <a:srgbClr val="FF3300"/>
              </a:solidFill>
              <a:round/>
              <a:headEnd type="triangle" w="med" len="med"/>
              <a:tailEnd/>
            </a:ln>
          </p:spPr>
          <p:txBody>
            <a:bodyPr/>
            <a:lstStyle/>
            <a:p>
              <a:pPr algn="ctr"/>
              <a:endParaRPr kumimoji="1" lang="en-US" sz="2000">
                <a:solidFill>
                  <a:srgbClr val="808080"/>
                </a:solidFill>
                <a:latin typeface="Times New Roman"/>
              </a:endParaRPr>
            </a:p>
          </p:txBody>
        </p:sp>
      </p:grpSp>
      <p:sp>
        <p:nvSpPr>
          <p:cNvPr id="5148" name="Rectangle 77"/>
          <p:cNvSpPr>
            <a:spLocks noChangeArrowheads="1"/>
          </p:cNvSpPr>
          <p:nvPr/>
        </p:nvSpPr>
        <p:spPr bwMode="auto">
          <a:xfrm>
            <a:off x="908050" y="2520950"/>
            <a:ext cx="555625" cy="615950"/>
          </a:xfrm>
          <a:prstGeom prst="rect">
            <a:avLst/>
          </a:prstGeom>
          <a:noFill/>
          <a:ln w="38100">
            <a:solidFill>
              <a:srgbClr val="009900"/>
            </a:solidFill>
            <a:miter lim="800000"/>
            <a:headEnd/>
            <a:tailEnd/>
          </a:ln>
        </p:spPr>
        <p:txBody>
          <a:bodyPr wrap="none" anchor="ctr"/>
          <a:lstStyle/>
          <a:p>
            <a:pPr algn="ctr"/>
            <a:r>
              <a:rPr lang="en-US" sz="2800" b="1">
                <a:solidFill>
                  <a:srgbClr val="000000"/>
                </a:solidFill>
                <a:latin typeface="Times New Roman"/>
              </a:rPr>
              <a:t>67</a:t>
            </a:r>
          </a:p>
        </p:txBody>
      </p:sp>
      <p:sp>
        <p:nvSpPr>
          <p:cNvPr id="5149" name="Rectangle 78"/>
          <p:cNvSpPr>
            <a:spLocks noChangeArrowheads="1"/>
          </p:cNvSpPr>
          <p:nvPr/>
        </p:nvSpPr>
        <p:spPr bwMode="auto">
          <a:xfrm>
            <a:off x="349250" y="2520950"/>
            <a:ext cx="555625" cy="615950"/>
          </a:xfrm>
          <a:prstGeom prst="rect">
            <a:avLst/>
          </a:prstGeom>
          <a:noFill/>
          <a:ln w="38100">
            <a:solidFill>
              <a:srgbClr val="009900"/>
            </a:solidFill>
            <a:miter lim="800000"/>
            <a:headEnd/>
            <a:tailEnd/>
          </a:ln>
        </p:spPr>
        <p:txBody>
          <a:bodyPr wrap="none" anchor="ctr"/>
          <a:lstStyle/>
          <a:p>
            <a:pPr algn="ctr"/>
            <a:r>
              <a:rPr lang="en-US" sz="2800" b="1">
                <a:solidFill>
                  <a:srgbClr val="000000"/>
                </a:solidFill>
                <a:latin typeface="Times New Roman"/>
              </a:rPr>
              <a:t>56</a:t>
            </a:r>
          </a:p>
        </p:txBody>
      </p:sp>
      <p:sp>
        <p:nvSpPr>
          <p:cNvPr id="5150" name="Rectangle 79"/>
          <p:cNvSpPr>
            <a:spLocks noChangeArrowheads="1"/>
          </p:cNvSpPr>
          <p:nvPr/>
        </p:nvSpPr>
        <p:spPr bwMode="auto">
          <a:xfrm>
            <a:off x="908050" y="1912938"/>
            <a:ext cx="555625" cy="614362"/>
          </a:xfrm>
          <a:prstGeom prst="rect">
            <a:avLst/>
          </a:prstGeom>
          <a:noFill/>
          <a:ln w="38100">
            <a:solidFill>
              <a:srgbClr val="009900"/>
            </a:solidFill>
            <a:miter lim="800000"/>
            <a:headEnd/>
            <a:tailEnd/>
          </a:ln>
        </p:spPr>
        <p:txBody>
          <a:bodyPr wrap="none" anchor="ctr"/>
          <a:lstStyle/>
          <a:p>
            <a:pPr algn="ctr"/>
            <a:r>
              <a:rPr lang="en-US" sz="2800" b="1">
                <a:solidFill>
                  <a:srgbClr val="000000"/>
                </a:solidFill>
                <a:latin typeface="Times New Roman"/>
              </a:rPr>
              <a:t>52</a:t>
            </a:r>
          </a:p>
        </p:txBody>
      </p:sp>
      <p:sp>
        <p:nvSpPr>
          <p:cNvPr id="5151" name="Rectangle 80"/>
          <p:cNvSpPr>
            <a:spLocks noChangeArrowheads="1"/>
          </p:cNvSpPr>
          <p:nvPr/>
        </p:nvSpPr>
        <p:spPr bwMode="auto">
          <a:xfrm>
            <a:off x="349250" y="1912938"/>
            <a:ext cx="555625" cy="614362"/>
          </a:xfrm>
          <a:prstGeom prst="rect">
            <a:avLst/>
          </a:prstGeom>
          <a:noFill/>
          <a:ln w="38100">
            <a:solidFill>
              <a:srgbClr val="009900"/>
            </a:solidFill>
            <a:miter lim="800000"/>
            <a:headEnd/>
            <a:tailEnd/>
          </a:ln>
        </p:spPr>
        <p:txBody>
          <a:bodyPr wrap="none" anchor="ctr"/>
          <a:lstStyle/>
          <a:p>
            <a:pPr algn="ctr"/>
            <a:r>
              <a:rPr lang="en-US" sz="2800" b="1">
                <a:solidFill>
                  <a:srgbClr val="000000"/>
                </a:solidFill>
                <a:latin typeface="Times New Roman"/>
              </a:rPr>
              <a:t>48</a:t>
            </a:r>
          </a:p>
        </p:txBody>
      </p:sp>
      <p:sp>
        <p:nvSpPr>
          <p:cNvPr id="5152" name="Line 81"/>
          <p:cNvSpPr>
            <a:spLocks noChangeShapeType="1"/>
          </p:cNvSpPr>
          <p:nvPr/>
        </p:nvSpPr>
        <p:spPr bwMode="auto">
          <a:xfrm flipV="1">
            <a:off x="1179513" y="2305050"/>
            <a:ext cx="0" cy="395288"/>
          </a:xfrm>
          <a:prstGeom prst="line">
            <a:avLst/>
          </a:prstGeom>
          <a:noFill/>
          <a:ln w="57150">
            <a:solidFill>
              <a:schemeClr val="accent2"/>
            </a:solidFill>
            <a:round/>
            <a:headEnd/>
            <a:tailEnd type="triangle" w="sm" len="med"/>
          </a:ln>
        </p:spPr>
        <p:txBody>
          <a:bodyPr wrap="none" anchor="ctr"/>
          <a:lstStyle/>
          <a:p>
            <a:pPr algn="ctr"/>
            <a:endParaRPr kumimoji="1" lang="en-US" sz="2000">
              <a:solidFill>
                <a:srgbClr val="808080"/>
              </a:solidFill>
              <a:latin typeface="Times New Roman"/>
            </a:endParaRPr>
          </a:p>
        </p:txBody>
      </p:sp>
      <p:graphicFrame>
        <p:nvGraphicFramePr>
          <p:cNvPr id="5122" name="Object 3"/>
          <p:cNvGraphicFramePr>
            <a:graphicFrameLocks noChangeAspect="1"/>
          </p:cNvGraphicFramePr>
          <p:nvPr/>
        </p:nvGraphicFramePr>
        <p:xfrm>
          <a:off x="214313" y="3300413"/>
          <a:ext cx="1492250" cy="631825"/>
        </p:xfrm>
        <a:graphic>
          <a:graphicData uri="http://schemas.openxmlformats.org/presentationml/2006/ole">
            <mc:AlternateContent xmlns:mc="http://schemas.openxmlformats.org/markup-compatibility/2006">
              <mc:Choice xmlns:v="urn:schemas-microsoft-com:vml" Requires="v">
                <p:oleObj spid="_x0000_s31760" name="Equation" r:id="rId8" imgW="927000" imgH="393480" progId="Equation.3">
                  <p:embed/>
                </p:oleObj>
              </mc:Choice>
              <mc:Fallback>
                <p:oleObj name="Equation" r:id="rId8" imgW="92700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3" y="3300413"/>
                        <a:ext cx="1492250"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53" name="Text Box 83"/>
          <p:cNvSpPr txBox="1">
            <a:spLocks noChangeArrowheads="1"/>
          </p:cNvSpPr>
          <p:nvPr/>
        </p:nvSpPr>
        <p:spPr bwMode="auto">
          <a:xfrm>
            <a:off x="292100" y="862013"/>
            <a:ext cx="1260475" cy="1006475"/>
          </a:xfrm>
          <a:prstGeom prst="rect">
            <a:avLst/>
          </a:prstGeom>
          <a:noFill/>
          <a:ln w="9525">
            <a:noFill/>
            <a:miter lim="800000"/>
            <a:headEnd/>
            <a:tailEnd/>
          </a:ln>
        </p:spPr>
        <p:txBody>
          <a:bodyPr>
            <a:spAutoFit/>
          </a:bodyPr>
          <a:lstStyle/>
          <a:p>
            <a:pPr algn="ctr">
              <a:spcBef>
                <a:spcPct val="50000"/>
              </a:spcBef>
            </a:pPr>
            <a:r>
              <a:rPr kumimoji="1" lang="en-US" sz="2000">
                <a:solidFill>
                  <a:srgbClr val="000000"/>
                </a:solidFill>
                <a:latin typeface="Times New Roman"/>
              </a:rPr>
              <a:t>Steepest single direction</a:t>
            </a:r>
          </a:p>
        </p:txBody>
      </p:sp>
      <p:sp>
        <p:nvSpPr>
          <p:cNvPr id="5154" name="Rectangle 3"/>
          <p:cNvSpPr>
            <a:spLocks noChangeArrowheads="1"/>
          </p:cNvSpPr>
          <p:nvPr/>
        </p:nvSpPr>
        <p:spPr bwMode="auto">
          <a:xfrm>
            <a:off x="65088" y="6335713"/>
            <a:ext cx="8953500" cy="522287"/>
          </a:xfrm>
          <a:prstGeom prst="rect">
            <a:avLst/>
          </a:prstGeom>
          <a:noFill/>
          <a:ln w="9525">
            <a:noFill/>
            <a:miter lim="800000"/>
            <a:headEnd/>
            <a:tailEnd/>
          </a:ln>
        </p:spPr>
        <p:txBody>
          <a:bodyPr>
            <a:spAutoFit/>
          </a:bodyPr>
          <a:lstStyle/>
          <a:p>
            <a:pPr eaLnBrk="1" hangingPunct="1"/>
            <a:r>
              <a:rPr lang="en-US" sz="1400">
                <a:solidFill>
                  <a:srgbClr val="7F7F7F"/>
                </a:solidFill>
                <a:latin typeface="MS Sans Serif"/>
              </a:rPr>
              <a:t>Tarboton, D. G., (1997), "A New Method for the Determination of Flow Directions and Contributing Areas in Grid Digital Elevation Models," Water Resources Research, 33(2): 309-319.)</a:t>
            </a:r>
          </a:p>
        </p:txBody>
      </p:sp>
      <p:graphicFrame>
        <p:nvGraphicFramePr>
          <p:cNvPr id="5123" name="Object 68"/>
          <p:cNvGraphicFramePr>
            <a:graphicFrameLocks noChangeAspect="1"/>
          </p:cNvGraphicFramePr>
          <p:nvPr>
            <p:extLst/>
          </p:nvPr>
        </p:nvGraphicFramePr>
        <p:xfrm>
          <a:off x="6518275" y="714375"/>
          <a:ext cx="2974975" cy="3298825"/>
        </p:xfrm>
        <a:graphic>
          <a:graphicData uri="http://schemas.openxmlformats.org/presentationml/2006/ole">
            <mc:AlternateContent xmlns:mc="http://schemas.openxmlformats.org/markup-compatibility/2006">
              <mc:Choice xmlns:v="urn:schemas-microsoft-com:vml" Requires="v">
                <p:oleObj spid="_x0000_s31761" name="Picture" r:id="rId10" imgW="2790720" imgH="3095640" progId="Word.Picture.8">
                  <p:embed/>
                </p:oleObj>
              </mc:Choice>
              <mc:Fallback>
                <p:oleObj name="Picture" r:id="rId10" imgW="2790720" imgH="3095640" progId="Word.Picture.8">
                  <p:embed/>
                  <p:pic>
                    <p:nvPicPr>
                      <p:cNvPr id="0" name=""/>
                      <p:cNvPicPr>
                        <a:picLocks noChangeAspect="1" noChangeArrowheads="1"/>
                      </p:cNvPicPr>
                      <p:nvPr/>
                    </p:nvPicPr>
                    <p:blipFill>
                      <a:blip r:embed="rId11"/>
                      <a:srcRect/>
                      <a:stretch>
                        <a:fillRect/>
                      </a:stretch>
                    </p:blipFill>
                    <p:spPr bwMode="auto">
                      <a:xfrm>
                        <a:off x="6518275" y="714375"/>
                        <a:ext cx="297497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4824370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Text Box 4"/>
          <p:cNvSpPr txBox="1">
            <a:spLocks noChangeArrowheads="1"/>
          </p:cNvSpPr>
          <p:nvPr/>
        </p:nvSpPr>
        <p:spPr bwMode="auto">
          <a:xfrm>
            <a:off x="7553325" y="635000"/>
            <a:ext cx="752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b="1">
                <a:solidFill>
                  <a:srgbClr val="010000"/>
                </a:solidFill>
              </a:rPr>
              <a:t>D8</a:t>
            </a:r>
          </a:p>
        </p:txBody>
      </p:sp>
      <p:sp>
        <p:nvSpPr>
          <p:cNvPr id="63493" name="Text Box 5"/>
          <p:cNvSpPr txBox="1">
            <a:spLocks noChangeArrowheads="1"/>
          </p:cNvSpPr>
          <p:nvPr/>
        </p:nvSpPr>
        <p:spPr bwMode="auto">
          <a:xfrm>
            <a:off x="1452563" y="0"/>
            <a:ext cx="3578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2800" b="1">
                <a:solidFill>
                  <a:srgbClr val="010000"/>
                </a:solidFill>
              </a:rPr>
              <a:t>Contributing Area</a:t>
            </a:r>
            <a:endParaRPr lang="en-US" sz="2800" b="1">
              <a:solidFill>
                <a:srgbClr val="010000"/>
              </a:solidFill>
              <a:sym typeface="Symbol" pitchFamily="18" charset="2"/>
            </a:endParaRPr>
          </a:p>
        </p:txBody>
      </p:sp>
      <p:sp>
        <p:nvSpPr>
          <p:cNvPr id="63494" name="Rectangle 9"/>
          <p:cNvSpPr>
            <a:spLocks noChangeArrowheads="1"/>
          </p:cNvSpPr>
          <p:nvPr/>
        </p:nvSpPr>
        <p:spPr bwMode="auto">
          <a:xfrm>
            <a:off x="3130550" y="619125"/>
            <a:ext cx="622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solidFill>
                  <a:srgbClr val="010000"/>
                </a:solidFill>
                <a:latin typeface="Times New Roman"/>
              </a:rPr>
              <a:t>D</a:t>
            </a:r>
            <a:r>
              <a:rPr lang="en-US" b="1">
                <a:solidFill>
                  <a:srgbClr val="010000"/>
                </a:solidFill>
                <a:latin typeface="Times New Roman"/>
                <a:sym typeface="Symbol" pitchFamily="18" charset="2"/>
              </a:rPr>
              <a:t></a:t>
            </a:r>
          </a:p>
        </p:txBody>
      </p:sp>
      <p:pic>
        <p:nvPicPr>
          <p:cNvPr id="6349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422" r="2797"/>
          <a:stretch>
            <a:fillRect/>
          </a:stretch>
        </p:blipFill>
        <p:spPr bwMode="auto">
          <a:xfrm>
            <a:off x="4562475" y="0"/>
            <a:ext cx="461645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44"/>
          <a:stretch>
            <a:fillRect/>
          </a:stretch>
        </p:blipFill>
        <p:spPr bwMode="auto">
          <a:xfrm>
            <a:off x="0" y="0"/>
            <a:ext cx="4646613"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6526213"/>
            <a:ext cx="75152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363" y="4349750"/>
            <a:ext cx="856773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3246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0" y="4332288"/>
            <a:ext cx="4679950" cy="2525712"/>
          </a:xfrm>
          <a:prstGeom prst="rect">
            <a:avLst/>
          </a:prstGeom>
          <a:noFill/>
          <a:ln w="9525">
            <a:noFill/>
            <a:miter lim="800000"/>
            <a:headEnd/>
            <a:tailEnd/>
          </a:ln>
          <a:effectLst/>
        </p:spPr>
      </p:pic>
      <p:pic>
        <p:nvPicPr>
          <p:cNvPr id="160771" name="Picture 3"/>
          <p:cNvPicPr>
            <a:picLocks noChangeAspect="1" noChangeArrowheads="1"/>
          </p:cNvPicPr>
          <p:nvPr/>
        </p:nvPicPr>
        <p:blipFill>
          <a:blip r:embed="rId3" cstate="print"/>
          <a:srcRect/>
          <a:stretch>
            <a:fillRect/>
          </a:stretch>
        </p:blipFill>
        <p:spPr bwMode="auto">
          <a:xfrm>
            <a:off x="0" y="0"/>
            <a:ext cx="4699000" cy="2538413"/>
          </a:xfrm>
          <a:prstGeom prst="rect">
            <a:avLst/>
          </a:prstGeom>
          <a:noFill/>
          <a:ln w="9525">
            <a:noFill/>
            <a:miter lim="800000"/>
            <a:headEnd/>
            <a:tailEnd/>
          </a:ln>
          <a:effectLst/>
        </p:spPr>
      </p:pic>
      <p:pic>
        <p:nvPicPr>
          <p:cNvPr id="160772" name="Picture 4"/>
          <p:cNvPicPr>
            <a:picLocks noChangeAspect="1" noChangeArrowheads="1"/>
          </p:cNvPicPr>
          <p:nvPr/>
        </p:nvPicPr>
        <p:blipFill>
          <a:blip r:embed="rId4" cstate="print"/>
          <a:srcRect/>
          <a:stretch>
            <a:fillRect/>
          </a:stretch>
        </p:blipFill>
        <p:spPr bwMode="auto">
          <a:xfrm>
            <a:off x="4464050" y="4319588"/>
            <a:ext cx="4679950" cy="2538412"/>
          </a:xfrm>
          <a:prstGeom prst="rect">
            <a:avLst/>
          </a:prstGeom>
          <a:noFill/>
          <a:ln w="9525">
            <a:noFill/>
            <a:miter lim="800000"/>
            <a:headEnd/>
            <a:tailEnd/>
          </a:ln>
          <a:effectLst/>
        </p:spPr>
      </p:pic>
      <p:sp>
        <p:nvSpPr>
          <p:cNvPr id="160773" name="Text Box 5"/>
          <p:cNvSpPr txBox="1">
            <a:spLocks noChangeArrowheads="1"/>
          </p:cNvSpPr>
          <p:nvPr/>
        </p:nvSpPr>
        <p:spPr bwMode="auto">
          <a:xfrm>
            <a:off x="0" y="0"/>
            <a:ext cx="1492624" cy="400110"/>
          </a:xfrm>
          <a:prstGeom prst="rect">
            <a:avLst/>
          </a:prstGeom>
          <a:noFill/>
          <a:ln w="9525">
            <a:noFill/>
            <a:miter lim="800000"/>
            <a:headEnd/>
            <a:tailEnd/>
          </a:ln>
        </p:spPr>
        <p:txBody>
          <a:bodyPr wrap="square">
            <a:spAutoFit/>
          </a:bodyPr>
          <a:lstStyle/>
          <a:p>
            <a:pPr algn="ctr">
              <a:spcBef>
                <a:spcPct val="50000"/>
              </a:spcBef>
            </a:pPr>
            <a:r>
              <a:rPr kumimoji="1" lang="en-US" sz="2000" dirty="0" smtClean="0">
                <a:solidFill>
                  <a:srgbClr val="010000"/>
                </a:solidFill>
              </a:rPr>
              <a:t>Slope (S)</a:t>
            </a:r>
            <a:endParaRPr kumimoji="1" lang="en-US" sz="2000" dirty="0">
              <a:solidFill>
                <a:srgbClr val="010000"/>
              </a:solidFill>
            </a:endParaRPr>
          </a:p>
        </p:txBody>
      </p:sp>
      <p:sp>
        <p:nvSpPr>
          <p:cNvPr id="160774" name="Text Box 6"/>
          <p:cNvSpPr txBox="1">
            <a:spLocks noChangeArrowheads="1"/>
          </p:cNvSpPr>
          <p:nvPr/>
        </p:nvSpPr>
        <p:spPr bwMode="auto">
          <a:xfrm>
            <a:off x="0" y="4005543"/>
            <a:ext cx="3361765" cy="400110"/>
          </a:xfrm>
          <a:prstGeom prst="rect">
            <a:avLst/>
          </a:prstGeom>
          <a:noFill/>
          <a:ln w="9525">
            <a:noFill/>
            <a:miter lim="800000"/>
            <a:headEnd/>
            <a:tailEnd/>
          </a:ln>
        </p:spPr>
        <p:txBody>
          <a:bodyPr wrap="square">
            <a:spAutoFit/>
          </a:bodyPr>
          <a:lstStyle/>
          <a:p>
            <a:pPr algn="ctr">
              <a:spcBef>
                <a:spcPct val="50000"/>
              </a:spcBef>
            </a:pPr>
            <a:r>
              <a:rPr kumimoji="1" lang="en-US" sz="2000" dirty="0">
                <a:solidFill>
                  <a:srgbClr val="010000"/>
                </a:solidFill>
              </a:rPr>
              <a:t>Specific Catchment </a:t>
            </a:r>
            <a:r>
              <a:rPr kumimoji="1" lang="en-US" sz="2000" dirty="0" smtClean="0">
                <a:solidFill>
                  <a:srgbClr val="010000"/>
                </a:solidFill>
              </a:rPr>
              <a:t>Area (a)</a:t>
            </a:r>
            <a:endParaRPr kumimoji="1" lang="en-US" sz="2000" dirty="0">
              <a:solidFill>
                <a:srgbClr val="010000"/>
              </a:solidFill>
            </a:endParaRPr>
          </a:p>
        </p:txBody>
      </p:sp>
      <p:sp>
        <p:nvSpPr>
          <p:cNvPr id="160775" name="Text Box 7"/>
          <p:cNvSpPr txBox="1">
            <a:spLocks noChangeArrowheads="1"/>
          </p:cNvSpPr>
          <p:nvPr/>
        </p:nvSpPr>
        <p:spPr bwMode="auto">
          <a:xfrm>
            <a:off x="5738813" y="6436676"/>
            <a:ext cx="3405187" cy="400110"/>
          </a:xfrm>
          <a:prstGeom prst="rect">
            <a:avLst/>
          </a:prstGeom>
          <a:noFill/>
          <a:ln w="9525">
            <a:noFill/>
            <a:miter lim="800000"/>
            <a:headEnd/>
            <a:tailEnd/>
          </a:ln>
        </p:spPr>
        <p:txBody>
          <a:bodyPr>
            <a:spAutoFit/>
          </a:bodyPr>
          <a:lstStyle/>
          <a:p>
            <a:pPr algn="ctr">
              <a:spcBef>
                <a:spcPct val="50000"/>
              </a:spcBef>
            </a:pPr>
            <a:r>
              <a:rPr kumimoji="1" lang="en-US" sz="2000" dirty="0">
                <a:solidFill>
                  <a:srgbClr val="010000"/>
                </a:solidFill>
              </a:rPr>
              <a:t>Wetness Index </a:t>
            </a:r>
            <a:r>
              <a:rPr kumimoji="1" lang="en-US" sz="2000" dirty="0" err="1">
                <a:solidFill>
                  <a:srgbClr val="010000"/>
                </a:solidFill>
              </a:rPr>
              <a:t>ln</a:t>
            </a:r>
            <a:r>
              <a:rPr kumimoji="1" lang="en-US" sz="2000" dirty="0">
                <a:solidFill>
                  <a:srgbClr val="010000"/>
                </a:solidFill>
              </a:rPr>
              <a:t>(a/S</a:t>
            </a:r>
            <a:r>
              <a:rPr kumimoji="1" lang="en-US" sz="2000" dirty="0" smtClean="0">
                <a:solidFill>
                  <a:srgbClr val="010000"/>
                </a:solidFill>
              </a:rPr>
              <a:t>)</a:t>
            </a:r>
            <a:endParaRPr kumimoji="1" lang="en-US" sz="2000" dirty="0">
              <a:solidFill>
                <a:srgbClr val="010000"/>
              </a:solidFill>
            </a:endParaRPr>
          </a:p>
        </p:txBody>
      </p:sp>
      <p:pic>
        <p:nvPicPr>
          <p:cNvPr id="391170" name="Picture 2"/>
          <p:cNvPicPr>
            <a:picLocks noChangeAspect="1" noChangeArrowheads="1"/>
          </p:cNvPicPr>
          <p:nvPr/>
        </p:nvPicPr>
        <p:blipFill>
          <a:blip r:embed="rId5" cstate="print"/>
          <a:srcRect/>
          <a:stretch>
            <a:fillRect/>
          </a:stretch>
        </p:blipFill>
        <p:spPr bwMode="auto">
          <a:xfrm>
            <a:off x="3362325" y="1105179"/>
            <a:ext cx="5781675" cy="3114675"/>
          </a:xfrm>
          <a:prstGeom prst="rect">
            <a:avLst/>
          </a:prstGeom>
          <a:noFill/>
          <a:ln w="9525" cap="flat" cmpd="sng">
            <a:noFill/>
            <a:prstDash val="solid"/>
            <a:miter lim="800000"/>
            <a:headEnd/>
            <a:tailEnd/>
          </a:ln>
        </p:spPr>
      </p:pic>
      <p:sp>
        <p:nvSpPr>
          <p:cNvPr id="12" name="Title 11"/>
          <p:cNvSpPr>
            <a:spLocks noGrp="1"/>
          </p:cNvSpPr>
          <p:nvPr>
            <p:ph type="title"/>
          </p:nvPr>
        </p:nvSpPr>
        <p:spPr>
          <a:xfrm>
            <a:off x="5029200" y="215152"/>
            <a:ext cx="4114800" cy="927847"/>
          </a:xfrm>
        </p:spPr>
        <p:txBody>
          <a:bodyPr/>
          <a:lstStyle/>
          <a:p>
            <a:r>
              <a:rPr lang="en-US" dirty="0" smtClean="0"/>
              <a:t>Wetness Index</a:t>
            </a:r>
            <a:endParaRPr lang="en-US" dirty="0"/>
          </a:p>
        </p:txBody>
      </p:sp>
    </p:spTree>
    <p:extLst>
      <p:ext uri="{BB962C8B-B14F-4D97-AF65-F5344CB8AC3E}">
        <p14:creationId xmlns:p14="http://schemas.microsoft.com/office/powerpoint/2010/main" val="18013492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468313" y="200025"/>
            <a:ext cx="83216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fontAlgn="base">
              <a:spcBef>
                <a:spcPct val="0"/>
              </a:spcBef>
              <a:spcAft>
                <a:spcPct val="0"/>
              </a:spcAft>
            </a:pPr>
            <a:r>
              <a:rPr lang="en-US" sz="4000" dirty="0" smtClean="0">
                <a:solidFill>
                  <a:srgbClr val="000000"/>
                </a:solidFill>
                <a:latin typeface="Calibri" pitchFamily="34" charset="0"/>
              </a:rPr>
              <a:t>Generalized Flow Accumulation</a:t>
            </a: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l="47328" b="38795"/>
          <a:stretch>
            <a:fillRect/>
          </a:stretch>
        </p:blipFill>
        <p:spPr bwMode="auto">
          <a:xfrm>
            <a:off x="0" y="1747838"/>
            <a:ext cx="3214688"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Oval 10"/>
          <p:cNvSpPr>
            <a:spLocks noChangeArrowheads="1"/>
          </p:cNvSpPr>
          <p:nvPr/>
        </p:nvSpPr>
        <p:spPr bwMode="auto">
          <a:xfrm>
            <a:off x="450850" y="3841750"/>
            <a:ext cx="111125" cy="111125"/>
          </a:xfrm>
          <a:prstGeom prst="ellipse">
            <a:avLst/>
          </a:prstGeom>
          <a:solidFill>
            <a:srgbClr val="FF0000"/>
          </a:solidFill>
          <a:ln w="9525">
            <a:solidFill>
              <a:srgbClr val="000000"/>
            </a:solidFill>
            <a:round/>
            <a:headEnd/>
            <a:tailEnd/>
          </a:ln>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3078" name="Text Box 11"/>
          <p:cNvSpPr txBox="1">
            <a:spLocks noChangeArrowheads="1"/>
          </p:cNvSpPr>
          <p:nvPr/>
        </p:nvSpPr>
        <p:spPr bwMode="auto">
          <a:xfrm>
            <a:off x="234950" y="3222625"/>
            <a:ext cx="547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2400" u="sng" smtClean="0">
                <a:solidFill>
                  <a:srgbClr val="000000"/>
                </a:solidFill>
              </a:rPr>
              <a:t>x</a:t>
            </a:r>
          </a:p>
        </p:txBody>
      </p:sp>
      <p:sp>
        <p:nvSpPr>
          <p:cNvPr id="3079" name="Text Box 13"/>
          <p:cNvSpPr txBox="1">
            <a:spLocks noChangeArrowheads="1"/>
          </p:cNvSpPr>
          <p:nvPr/>
        </p:nvSpPr>
        <p:spPr bwMode="auto">
          <a:xfrm>
            <a:off x="1200150" y="2846388"/>
            <a:ext cx="101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2400" smtClean="0">
                <a:solidFill>
                  <a:srgbClr val="000000"/>
                </a:solidFill>
              </a:rPr>
              <a:t>w(</a:t>
            </a:r>
            <a:r>
              <a:rPr kumimoji="0" lang="en-US" sz="2400" u="sng" smtClean="0">
                <a:solidFill>
                  <a:srgbClr val="000000"/>
                </a:solidFill>
              </a:rPr>
              <a:t>x</a:t>
            </a:r>
            <a:r>
              <a:rPr kumimoji="0" lang="en-US" sz="2400" smtClean="0">
                <a:solidFill>
                  <a:srgbClr val="000000"/>
                </a:solidFill>
              </a:rPr>
              <a:t>)</a:t>
            </a:r>
          </a:p>
        </p:txBody>
      </p:sp>
      <p:sp>
        <p:nvSpPr>
          <p:cNvPr id="3080" name="Line 14"/>
          <p:cNvSpPr>
            <a:spLocks noChangeShapeType="1"/>
          </p:cNvSpPr>
          <p:nvPr/>
        </p:nvSpPr>
        <p:spPr bwMode="auto">
          <a:xfrm flipH="1">
            <a:off x="2286000" y="1939925"/>
            <a:ext cx="1714500" cy="11430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aphicFrame>
        <p:nvGraphicFramePr>
          <p:cNvPr id="9" name="Object 2"/>
          <p:cNvGraphicFramePr>
            <a:graphicFrameLocks noChangeAspect="1"/>
          </p:cNvGraphicFramePr>
          <p:nvPr>
            <p:extLst/>
          </p:nvPr>
        </p:nvGraphicFramePr>
        <p:xfrm>
          <a:off x="3409950" y="1291403"/>
          <a:ext cx="5726189" cy="5078412"/>
        </p:xfrm>
        <a:graphic>
          <a:graphicData uri="http://schemas.openxmlformats.org/presentationml/2006/ole">
            <mc:AlternateContent xmlns:mc="http://schemas.openxmlformats.org/markup-compatibility/2006">
              <mc:Choice xmlns:v="urn:schemas-microsoft-com:vml" Requires="v">
                <p:oleObj spid="_x0000_s32778" name="Document" r:id="rId4" imgW="3359143" imgH="2988264" progId="Word.Document.8">
                  <p:embed/>
                </p:oleObj>
              </mc:Choice>
              <mc:Fallback>
                <p:oleObj name="Document" r:id="rId4" imgW="3359143" imgH="2988264" progId="Word.Document.8">
                  <p:embed/>
                  <p:pic>
                    <p:nvPicPr>
                      <p:cNvPr id="0" name=""/>
                      <p:cNvPicPr>
                        <a:picLocks noChangeAspect="1" noChangeArrowheads="1"/>
                      </p:cNvPicPr>
                      <p:nvPr/>
                    </p:nvPicPr>
                    <p:blipFill>
                      <a:blip r:embed="rId5"/>
                      <a:srcRect/>
                      <a:stretch>
                        <a:fillRect/>
                      </a:stretch>
                    </p:blipFill>
                    <p:spPr bwMode="auto">
                      <a:xfrm>
                        <a:off x="3409950" y="1291403"/>
                        <a:ext cx="5726189" cy="507841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510571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1"/>
          <p:cNvGraphicFramePr>
            <a:graphicFrameLocks noChangeAspect="1"/>
          </p:cNvGraphicFramePr>
          <p:nvPr>
            <p:extLst/>
          </p:nvPr>
        </p:nvGraphicFramePr>
        <p:xfrm>
          <a:off x="680955" y="4489257"/>
          <a:ext cx="4052887" cy="765175"/>
        </p:xfrm>
        <a:graphic>
          <a:graphicData uri="http://schemas.openxmlformats.org/presentationml/2006/ole">
            <mc:AlternateContent xmlns:mc="http://schemas.openxmlformats.org/markup-compatibility/2006">
              <mc:Choice xmlns:v="urn:schemas-microsoft-com:vml" Requires="v">
                <p:oleObj spid="_x0000_s33808" name="Equation" r:id="rId3" imgW="1295280" imgH="241200" progId="Equation.3">
                  <p:embed/>
                </p:oleObj>
              </mc:Choice>
              <mc:Fallback>
                <p:oleObj name="Equation" r:id="rId3" imgW="1295280" imgH="241200" progId="Equation.3">
                  <p:embed/>
                  <p:pic>
                    <p:nvPicPr>
                      <p:cNvPr id="0" name=""/>
                      <p:cNvPicPr>
                        <a:picLocks noChangeAspect="1" noChangeArrowheads="1"/>
                      </p:cNvPicPr>
                      <p:nvPr/>
                    </p:nvPicPr>
                    <p:blipFill>
                      <a:blip r:embed="rId4"/>
                      <a:srcRect/>
                      <a:stretch>
                        <a:fillRect/>
                      </a:stretch>
                    </p:blipFill>
                    <p:spPr bwMode="auto">
                      <a:xfrm>
                        <a:off x="680955" y="4489257"/>
                        <a:ext cx="4052887" cy="765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271912" y="1621714"/>
            <a:ext cx="1649682" cy="646331"/>
          </a:xfrm>
          <a:prstGeom prst="rect">
            <a:avLst/>
          </a:prstGeom>
          <a:noFill/>
        </p:spPr>
        <p:txBody>
          <a:bodyPr wrap="none" rtlCol="0">
            <a:spAutoFit/>
          </a:bodyPr>
          <a:lstStyle/>
          <a:p>
            <a:r>
              <a:rPr lang="en-US" sz="3600" dirty="0" smtClean="0">
                <a:solidFill>
                  <a:prstClr val="black"/>
                </a:solidFill>
              </a:rPr>
              <a:t>Replace</a:t>
            </a:r>
            <a:endParaRPr lang="en-US" sz="3600" dirty="0">
              <a:solidFill>
                <a:prstClr val="black"/>
              </a:solidFill>
            </a:endParaRPr>
          </a:p>
        </p:txBody>
      </p:sp>
      <p:graphicFrame>
        <p:nvGraphicFramePr>
          <p:cNvPr id="29" name="Object 21"/>
          <p:cNvGraphicFramePr>
            <a:graphicFrameLocks noChangeAspect="1"/>
          </p:cNvGraphicFramePr>
          <p:nvPr>
            <p:extLst/>
          </p:nvPr>
        </p:nvGraphicFramePr>
        <p:xfrm>
          <a:off x="565564" y="2364690"/>
          <a:ext cx="4291012" cy="1168400"/>
        </p:xfrm>
        <a:graphic>
          <a:graphicData uri="http://schemas.openxmlformats.org/presentationml/2006/ole">
            <mc:AlternateContent xmlns:mc="http://schemas.openxmlformats.org/markup-compatibility/2006">
              <mc:Choice xmlns:v="urn:schemas-microsoft-com:vml" Requires="v">
                <p:oleObj spid="_x0000_s33809" name="Equation" r:id="rId5" imgW="1371600" imgH="368280" progId="Equation.3">
                  <p:embed/>
                </p:oleObj>
              </mc:Choice>
              <mc:Fallback>
                <p:oleObj name="Equation" r:id="rId5" imgW="1371600" imgH="368280" progId="Equation.3">
                  <p:embed/>
                  <p:pic>
                    <p:nvPicPr>
                      <p:cNvPr id="0" name=""/>
                      <p:cNvPicPr>
                        <a:picLocks noChangeAspect="1" noChangeArrowheads="1"/>
                      </p:cNvPicPr>
                      <p:nvPr/>
                    </p:nvPicPr>
                    <p:blipFill>
                      <a:blip r:embed="rId6"/>
                      <a:srcRect/>
                      <a:stretch>
                        <a:fillRect/>
                      </a:stretch>
                    </p:blipFill>
                    <p:spPr bwMode="auto">
                      <a:xfrm>
                        <a:off x="565564" y="2364690"/>
                        <a:ext cx="4291012" cy="116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Box 29"/>
          <p:cNvSpPr txBox="1"/>
          <p:nvPr/>
        </p:nvSpPr>
        <p:spPr>
          <a:xfrm>
            <a:off x="271912" y="3606800"/>
            <a:ext cx="3799886" cy="646331"/>
          </a:xfrm>
          <a:prstGeom prst="rect">
            <a:avLst/>
          </a:prstGeom>
          <a:noFill/>
        </p:spPr>
        <p:txBody>
          <a:bodyPr wrap="none" rtlCol="0">
            <a:spAutoFit/>
          </a:bodyPr>
          <a:lstStyle/>
          <a:p>
            <a:r>
              <a:rPr lang="en-US" sz="3600" dirty="0" smtClean="0">
                <a:solidFill>
                  <a:prstClr val="black"/>
                </a:solidFill>
              </a:rPr>
              <a:t>by general function</a:t>
            </a:r>
            <a:endParaRPr lang="en-US" sz="3600" dirty="0">
              <a:solidFill>
                <a:prstClr val="black"/>
              </a:solidFill>
            </a:endParaRPr>
          </a:p>
        </p:txBody>
      </p:sp>
      <p:sp>
        <p:nvSpPr>
          <p:cNvPr id="3" name="Title 2"/>
          <p:cNvSpPr>
            <a:spLocks noGrp="1"/>
          </p:cNvSpPr>
          <p:nvPr>
            <p:ph type="title"/>
          </p:nvPr>
        </p:nvSpPr>
        <p:spPr/>
        <p:txBody>
          <a:bodyPr/>
          <a:lstStyle/>
          <a:p>
            <a:r>
              <a:rPr lang="en-US" dirty="0" smtClean="0"/>
              <a:t>Generalization to Flow Algebra</a:t>
            </a:r>
            <a:endParaRPr lang="en-US" dirty="0"/>
          </a:p>
        </p:txBody>
      </p:sp>
      <p:grpSp>
        <p:nvGrpSpPr>
          <p:cNvPr id="55" name="Group 54"/>
          <p:cNvGrpSpPr/>
          <p:nvPr/>
        </p:nvGrpSpPr>
        <p:grpSpPr>
          <a:xfrm>
            <a:off x="5189538" y="1862138"/>
            <a:ext cx="3595687" cy="3529012"/>
            <a:chOff x="5189538" y="1862138"/>
            <a:chExt cx="3595687" cy="3529012"/>
          </a:xfrm>
        </p:grpSpPr>
        <p:sp>
          <p:nvSpPr>
            <p:cNvPr id="56" name="Rectangle 27"/>
            <p:cNvSpPr>
              <a:spLocks noChangeArrowheads="1"/>
            </p:cNvSpPr>
            <p:nvPr/>
          </p:nvSpPr>
          <p:spPr bwMode="auto">
            <a:xfrm>
              <a:off x="6400800" y="3019425"/>
              <a:ext cx="1166813" cy="1174750"/>
            </a:xfrm>
            <a:prstGeom prst="rect">
              <a:avLst/>
            </a:prstGeom>
            <a:solidFill>
              <a:srgbClr val="FFCC99"/>
            </a:solidFill>
            <a:ln w="9525" algn="ctr">
              <a:solidFill>
                <a:srgbClr val="EEECE1"/>
              </a:solidFill>
              <a:round/>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anose="02020603050405020304" pitchFamily="18" charset="0"/>
              </a:endParaRPr>
            </a:p>
          </p:txBody>
        </p:sp>
        <p:sp>
          <p:nvSpPr>
            <p:cNvPr id="57" name="Rectangle 23"/>
            <p:cNvSpPr>
              <a:spLocks noChangeArrowheads="1"/>
            </p:cNvSpPr>
            <p:nvPr/>
          </p:nvSpPr>
          <p:spPr bwMode="auto">
            <a:xfrm>
              <a:off x="5895975" y="2292350"/>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P</a:t>
              </a:r>
              <a:r>
                <a:rPr kumimoji="1" lang="en-US" sz="2800" b="0" i="0" u="none" strike="noStrike" kern="0" cap="none" spc="0" normalizeH="0" baseline="-25000" noProof="0">
                  <a:ln>
                    <a:noFill/>
                  </a:ln>
                  <a:solidFill>
                    <a:srgbClr val="000000"/>
                  </a:solidFill>
                  <a:effectLst/>
                  <a:uLnTx/>
                  <a:uFillTx/>
                  <a:latin typeface="Times New Roman" panose="02020603050405020304" pitchFamily="18" charset="0"/>
                  <a:ea typeface="Times New Roman" panose="02020603050405020304" pitchFamily="18" charset="0"/>
                </a:rPr>
                <a:t>ki</a:t>
              </a:r>
              <a:endPar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endParaRPr>
            </a:p>
          </p:txBody>
        </p:sp>
        <p:grpSp>
          <p:nvGrpSpPr>
            <p:cNvPr id="58" name="Group 23"/>
            <p:cNvGrpSpPr>
              <a:grpSpLocks/>
            </p:cNvGrpSpPr>
            <p:nvPr/>
          </p:nvGrpSpPr>
          <p:grpSpPr bwMode="auto">
            <a:xfrm>
              <a:off x="5189538" y="1862138"/>
              <a:ext cx="3595687" cy="3529012"/>
              <a:chOff x="5834063" y="1814513"/>
              <a:chExt cx="2809875" cy="2757487"/>
            </a:xfrm>
          </p:grpSpPr>
          <p:grpSp>
            <p:nvGrpSpPr>
              <p:cNvPr id="62" name="Group 34"/>
              <p:cNvGrpSpPr>
                <a:grpSpLocks/>
              </p:cNvGrpSpPr>
              <p:nvPr/>
            </p:nvGrpSpPr>
            <p:grpSpPr bwMode="auto">
              <a:xfrm>
                <a:off x="5834063" y="1814513"/>
                <a:ext cx="2809875" cy="2757487"/>
                <a:chOff x="3940" y="1405"/>
                <a:chExt cx="1002" cy="983"/>
              </a:xfrm>
            </p:grpSpPr>
            <p:sp>
              <p:nvSpPr>
                <p:cNvPr id="70"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1"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2"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3"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4"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5"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6"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7"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8"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grpSp>
          <p:sp>
            <p:nvSpPr>
              <p:cNvPr id="63" name="Line 35"/>
              <p:cNvSpPr>
                <a:spLocks noChangeShapeType="1"/>
              </p:cNvSpPr>
              <p:nvPr/>
            </p:nvSpPr>
            <p:spPr bwMode="auto">
              <a:xfrm>
                <a:off x="6529093" y="2520362"/>
                <a:ext cx="465479" cy="48261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4" name="Line 36"/>
              <p:cNvSpPr>
                <a:spLocks noChangeShapeType="1"/>
              </p:cNvSpPr>
              <p:nvPr/>
            </p:nvSpPr>
            <p:spPr bwMode="auto">
              <a:xfrm>
                <a:off x="7253879"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5" name="Line 38"/>
              <p:cNvSpPr>
                <a:spLocks noChangeShapeType="1"/>
              </p:cNvSpPr>
              <p:nvPr/>
            </p:nvSpPr>
            <p:spPr bwMode="auto">
              <a:xfrm flipH="1">
                <a:off x="7491932" y="2407681"/>
                <a:ext cx="499486" cy="578286"/>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6" name="Line 39"/>
              <p:cNvSpPr>
                <a:spLocks noChangeShapeType="1"/>
              </p:cNvSpPr>
              <p:nvPr/>
            </p:nvSpPr>
            <p:spPr bwMode="auto">
              <a:xfrm>
                <a:off x="8125323"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7" name="Line 40"/>
              <p:cNvSpPr>
                <a:spLocks noChangeShapeType="1"/>
              </p:cNvSpPr>
              <p:nvPr/>
            </p:nvSpPr>
            <p:spPr bwMode="auto">
              <a:xfrm>
                <a:off x="7253879" y="2388547"/>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8" name="Line 41"/>
              <p:cNvSpPr>
                <a:spLocks noChangeShapeType="1"/>
              </p:cNvSpPr>
              <p:nvPr/>
            </p:nvSpPr>
            <p:spPr bwMode="auto">
              <a:xfrm>
                <a:off x="6529093" y="3409051"/>
                <a:ext cx="539870" cy="559151"/>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9" name="Line 39"/>
              <p:cNvSpPr>
                <a:spLocks noChangeShapeType="1"/>
              </p:cNvSpPr>
              <p:nvPr/>
            </p:nvSpPr>
            <p:spPr bwMode="auto">
              <a:xfrm flipH="1">
                <a:off x="6267450" y="2493963"/>
                <a:ext cx="14288" cy="539750"/>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grpSp>
        <p:sp>
          <p:nvSpPr>
            <p:cNvPr id="59" name="Rectangle 23"/>
            <p:cNvSpPr>
              <a:spLocks noChangeArrowheads="1"/>
            </p:cNvSpPr>
            <p:nvPr/>
          </p:nvSpPr>
          <p:spPr bwMode="auto">
            <a:xfrm>
              <a:off x="6978650" y="2333625"/>
              <a:ext cx="571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P</a:t>
              </a:r>
              <a:r>
                <a:rPr kumimoji="1" lang="en-US" sz="2800" b="0" i="0" u="none" strike="noStrike" kern="0" cap="none" spc="0" normalizeH="0" baseline="-25000" noProof="0">
                  <a:ln>
                    <a:noFill/>
                  </a:ln>
                  <a:solidFill>
                    <a:srgbClr val="000000"/>
                  </a:solidFill>
                  <a:effectLst/>
                  <a:uLnTx/>
                  <a:uFillTx/>
                  <a:latin typeface="Times New Roman" panose="02020603050405020304" pitchFamily="18" charset="0"/>
                  <a:ea typeface="Times New Roman" panose="02020603050405020304" pitchFamily="18" charset="0"/>
                </a:rPr>
                <a:t>ki</a:t>
              </a:r>
              <a:endPar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60" name="Rectangle 23"/>
            <p:cNvSpPr>
              <a:spLocks noChangeArrowheads="1"/>
            </p:cNvSpPr>
            <p:nvPr/>
          </p:nvSpPr>
          <p:spPr bwMode="auto">
            <a:xfrm>
              <a:off x="7923213" y="2366963"/>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P</a:t>
              </a:r>
              <a:r>
                <a:rPr kumimoji="1" lang="en-US" sz="2800" b="0" i="0" u="none" strike="noStrike" kern="0" cap="none" spc="0" normalizeH="0" baseline="-25000" noProof="0">
                  <a:ln>
                    <a:noFill/>
                  </a:ln>
                  <a:solidFill>
                    <a:srgbClr val="000000"/>
                  </a:solidFill>
                  <a:effectLst/>
                  <a:uLnTx/>
                  <a:uFillTx/>
                  <a:latin typeface="Times New Roman" panose="02020603050405020304" pitchFamily="18" charset="0"/>
                  <a:ea typeface="Times New Roman" panose="02020603050405020304" pitchFamily="18" charset="0"/>
                </a:rPr>
                <a:t>ki</a:t>
              </a:r>
              <a:endPar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61" name="Rectangle 23"/>
            <p:cNvSpPr>
              <a:spLocks noChangeArrowheads="1"/>
            </p:cNvSpPr>
            <p:nvPr/>
          </p:nvSpPr>
          <p:spPr bwMode="auto">
            <a:xfrm>
              <a:off x="6867525" y="3390900"/>
              <a:ext cx="284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i</a:t>
              </a:r>
            </a:p>
          </p:txBody>
        </p:sp>
      </p:grpSp>
    </p:spTree>
    <p:extLst>
      <p:ext uri="{BB962C8B-B14F-4D97-AF65-F5344CB8AC3E}">
        <p14:creationId xmlns:p14="http://schemas.microsoft.com/office/powerpoint/2010/main" val="18090147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anmarcos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517525"/>
            <a:ext cx="8634412"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74</a:t>
            </a:r>
          </a:p>
        </p:txBody>
      </p:sp>
      <p:sp>
        <p:nvSpPr>
          <p:cNvPr id="84996" name="Text Box 5"/>
          <p:cNvSpPr txBox="1">
            <a:spLocks noChangeArrowheads="1"/>
          </p:cNvSpPr>
          <p:nvPr/>
        </p:nvSpPr>
        <p:spPr bwMode="auto">
          <a:xfrm>
            <a:off x="3157538" y="34274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172</a:t>
            </a:r>
          </a:p>
        </p:txBody>
      </p:sp>
      <p:sp>
        <p:nvSpPr>
          <p:cNvPr id="84997" name="Text Box 6"/>
          <p:cNvSpPr txBox="1">
            <a:spLocks noChangeArrowheads="1"/>
          </p:cNvSpPr>
          <p:nvPr/>
        </p:nvSpPr>
        <p:spPr bwMode="auto">
          <a:xfrm>
            <a:off x="1968500" y="3117850"/>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201</a:t>
            </a:r>
          </a:p>
        </p:txBody>
      </p:sp>
      <p:sp>
        <p:nvSpPr>
          <p:cNvPr id="84998" name="Text Box 7"/>
          <p:cNvSpPr txBox="1">
            <a:spLocks noChangeArrowheads="1"/>
          </p:cNvSpPr>
          <p:nvPr/>
        </p:nvSpPr>
        <p:spPr bwMode="auto">
          <a:xfrm>
            <a:off x="976313" y="55594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204</a:t>
            </a:r>
          </a:p>
        </p:txBody>
      </p:sp>
      <p:sp>
        <p:nvSpPr>
          <p:cNvPr id="84999" name="Text Box 8"/>
          <p:cNvSpPr txBox="1">
            <a:spLocks noChangeArrowheads="1"/>
          </p:cNvSpPr>
          <p:nvPr/>
        </p:nvSpPr>
        <p:spPr bwMode="auto">
          <a:xfrm>
            <a:off x="603250" y="41576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202</a:t>
            </a:r>
          </a:p>
        </p:txBody>
      </p:sp>
      <p:sp>
        <p:nvSpPr>
          <p:cNvPr id="85000" name="Text Box 9"/>
          <p:cNvSpPr txBox="1">
            <a:spLocks noChangeArrowheads="1"/>
          </p:cNvSpPr>
          <p:nvPr/>
        </p:nvSpPr>
        <p:spPr bwMode="auto">
          <a:xfrm>
            <a:off x="2487613" y="51165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206</a:t>
            </a:r>
          </a:p>
        </p:txBody>
      </p:sp>
      <p:sp>
        <p:nvSpPr>
          <p:cNvPr id="85001" name="Text Box 10"/>
          <p:cNvSpPr txBox="1">
            <a:spLocks noChangeArrowheads="1"/>
          </p:cNvSpPr>
          <p:nvPr/>
        </p:nvSpPr>
        <p:spPr bwMode="auto">
          <a:xfrm>
            <a:off x="3562350" y="47164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203</a:t>
            </a:r>
          </a:p>
        </p:txBody>
      </p:sp>
      <p:sp>
        <p:nvSpPr>
          <p:cNvPr id="85002" name="Text Box 11"/>
          <p:cNvSpPr txBox="1">
            <a:spLocks noChangeArrowheads="1"/>
          </p:cNvSpPr>
          <p:nvPr/>
        </p:nvSpPr>
        <p:spPr bwMode="auto">
          <a:xfrm>
            <a:off x="4191000" y="564991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209</a:t>
            </a:r>
          </a:p>
        </p:txBody>
      </p:sp>
      <p:sp>
        <p:nvSpPr>
          <p:cNvPr id="85003" name="Text Box 12"/>
          <p:cNvSpPr txBox="1">
            <a:spLocks noChangeArrowheads="1"/>
          </p:cNvSpPr>
          <p:nvPr/>
        </p:nvSpPr>
        <p:spPr bwMode="auto">
          <a:xfrm>
            <a:off x="5500688" y="5632450"/>
            <a:ext cx="34083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Each link has a unique identifying number</a:t>
            </a:r>
          </a:p>
        </p:txBody>
      </p:sp>
      <p:sp>
        <p:nvSpPr>
          <p:cNvPr id="85004" name="Text Box 78"/>
          <p:cNvSpPr txBox="1">
            <a:spLocks noChangeArrowheads="1"/>
          </p:cNvSpPr>
          <p:nvPr/>
        </p:nvSpPr>
        <p:spPr bwMode="auto">
          <a:xfrm>
            <a:off x="2628900" y="0"/>
            <a:ext cx="403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t>Stream Segments</a:t>
            </a:r>
            <a:endParaRPr lang="en-US" sz="20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extLst/>
          </p:nvPr>
        </p:nvGraphicFramePr>
        <p:xfrm>
          <a:off x="134938" y="60960"/>
          <a:ext cx="4066092" cy="4617720"/>
        </p:xfrm>
        <a:graphic>
          <a:graphicData uri="http://schemas.openxmlformats.org/presentationml/2006/ole">
            <mc:AlternateContent xmlns:mc="http://schemas.openxmlformats.org/markup-compatibility/2006">
              <mc:Choice xmlns:v="urn:schemas-microsoft-com:vml" Requires="v">
                <p:oleObj spid="_x0000_s34825" name="Document" r:id="rId3" imgW="2420236" imgH="2752301" progId="Word.Document.8">
                  <p:embed/>
                </p:oleObj>
              </mc:Choice>
              <mc:Fallback>
                <p:oleObj name="Document" r:id="rId3" imgW="2420236" imgH="2752301" progId="Word.Document.8">
                  <p:embed/>
                  <p:pic>
                    <p:nvPicPr>
                      <p:cNvPr id="0" name=""/>
                      <p:cNvPicPr preferRelativeResize="0">
                        <a:picLocks noChangeAspect="1" noChangeArrowheads="1"/>
                      </p:cNvPicPr>
                      <p:nvPr/>
                    </p:nvPicPr>
                    <p:blipFill>
                      <a:blip r:embed="rId4"/>
                      <a:srcRect/>
                      <a:stretch>
                        <a:fillRect/>
                      </a:stretch>
                    </p:blipFill>
                    <p:spPr bwMode="auto">
                      <a:xfrm>
                        <a:off x="134938" y="60960"/>
                        <a:ext cx="4066092" cy="4617720"/>
                      </a:xfrm>
                      <a:prstGeom prst="rect">
                        <a:avLst/>
                      </a:prstGeom>
                      <a:noFill/>
                      <a:ln>
                        <a:noFill/>
                      </a:ln>
                      <a:effectLst/>
                      <a:extLst/>
                    </p:spPr>
                  </p:pic>
                </p:oleObj>
              </mc:Fallback>
            </mc:AlternateContent>
          </a:graphicData>
        </a:graphic>
      </p:graphicFrame>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500" y="0"/>
            <a:ext cx="48895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8" name="Rectangle 4"/>
          <p:cNvSpPr>
            <a:spLocks noChangeArrowheads="1"/>
          </p:cNvSpPr>
          <p:nvPr/>
        </p:nvSpPr>
        <p:spPr bwMode="auto">
          <a:xfrm>
            <a:off x="4276725" y="5213350"/>
            <a:ext cx="4867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US" dirty="0" smtClean="0">
                <a:solidFill>
                  <a:srgbClr val="003399"/>
                </a:solidFill>
              </a:rPr>
              <a:t>Useful for a tracking contaminant or compound subject to decay or attenuation</a:t>
            </a:r>
          </a:p>
        </p:txBody>
      </p:sp>
    </p:spTree>
    <p:extLst>
      <p:ext uri="{BB962C8B-B14F-4D97-AF65-F5344CB8AC3E}">
        <p14:creationId xmlns:p14="http://schemas.microsoft.com/office/powerpoint/2010/main" val="38954000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292100" y="1562100"/>
            <a:ext cx="8623300" cy="3162300"/>
            <a:chOff x="0" y="1064"/>
            <a:chExt cx="5816" cy="2112"/>
          </a:xfrm>
        </p:grpSpPr>
        <p:pic>
          <p:nvPicPr>
            <p:cNvPr id="47152" name="Picture 3" descr="supp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3" name="Picture 4" descr="tc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6"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4" name="Picture 5" descr="tr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2"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5" name="Picture 6" descr="de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0"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7107" name="Text Box 8"/>
          <p:cNvSpPr txBox="1">
            <a:spLocks noChangeArrowheads="1"/>
          </p:cNvSpPr>
          <p:nvPr/>
        </p:nvSpPr>
        <p:spPr bwMode="auto">
          <a:xfrm>
            <a:off x="276225" y="1119188"/>
            <a:ext cx="966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Supply </a:t>
            </a:r>
          </a:p>
        </p:txBody>
      </p:sp>
      <p:sp>
        <p:nvSpPr>
          <p:cNvPr id="47108" name="Text Box 9"/>
          <p:cNvSpPr txBox="1">
            <a:spLocks noChangeArrowheads="1"/>
          </p:cNvSpPr>
          <p:nvPr/>
        </p:nvSpPr>
        <p:spPr bwMode="auto">
          <a:xfrm>
            <a:off x="2447925" y="1119188"/>
            <a:ext cx="1149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Capacity </a:t>
            </a:r>
          </a:p>
        </p:txBody>
      </p:sp>
      <p:sp>
        <p:nvSpPr>
          <p:cNvPr id="47109" name="Text Box 10"/>
          <p:cNvSpPr txBox="1">
            <a:spLocks noChangeArrowheads="1"/>
          </p:cNvSpPr>
          <p:nvPr/>
        </p:nvSpPr>
        <p:spPr bwMode="auto">
          <a:xfrm>
            <a:off x="4594225" y="1119188"/>
            <a:ext cx="1233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Transport </a:t>
            </a:r>
          </a:p>
        </p:txBody>
      </p:sp>
      <p:sp>
        <p:nvSpPr>
          <p:cNvPr id="47110" name="Text Box 11"/>
          <p:cNvSpPr txBox="1">
            <a:spLocks noChangeArrowheads="1"/>
          </p:cNvSpPr>
          <p:nvPr/>
        </p:nvSpPr>
        <p:spPr bwMode="auto">
          <a:xfrm>
            <a:off x="6753225" y="1119188"/>
            <a:ext cx="1360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Deposition </a:t>
            </a:r>
          </a:p>
        </p:txBody>
      </p:sp>
      <p:sp>
        <p:nvSpPr>
          <p:cNvPr id="47114" name="Rectangle 50"/>
          <p:cNvSpPr>
            <a:spLocks noGrp="1" noChangeArrowheads="1"/>
          </p:cNvSpPr>
          <p:nvPr>
            <p:ph type="title"/>
          </p:nvPr>
        </p:nvSpPr>
        <p:spPr>
          <a:xfrm>
            <a:off x="649288" y="133350"/>
            <a:ext cx="7912100" cy="666750"/>
          </a:xfrm>
          <a:noFill/>
        </p:spPr>
        <p:txBody>
          <a:bodyPr lIns="92075" tIns="46038" rIns="92075" bIns="46038"/>
          <a:lstStyle/>
          <a:p>
            <a:pPr eaLnBrk="1" hangingPunct="1"/>
            <a:r>
              <a:rPr lang="en-US" smtClean="0"/>
              <a:t>Transport limited accumulation</a:t>
            </a:r>
          </a:p>
        </p:txBody>
      </p:sp>
      <p:sp>
        <p:nvSpPr>
          <p:cNvPr id="47115" name="Text Box 55"/>
          <p:cNvSpPr txBox="1">
            <a:spLocks noChangeArrowheads="1"/>
          </p:cNvSpPr>
          <p:nvPr/>
        </p:nvSpPr>
        <p:spPr bwMode="auto">
          <a:xfrm>
            <a:off x="0" y="5344582"/>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50000"/>
              </a:spcBef>
              <a:spcAft>
                <a:spcPct val="0"/>
              </a:spcAft>
            </a:pPr>
            <a:r>
              <a:rPr lang="en-US" sz="1800" b="1" dirty="0" smtClean="0">
                <a:solidFill>
                  <a:srgbClr val="003399"/>
                </a:solidFill>
                <a:latin typeface="Arial" pitchFamily="34" charset="0"/>
              </a:rPr>
              <a:t>Useful for modeling erosion and sediment delivery, the spatial dependence of sediment delivery ratio and contaminant that adheres to sediment</a:t>
            </a:r>
          </a:p>
        </p:txBody>
      </p:sp>
      <p:sp>
        <p:nvSpPr>
          <p:cNvPr id="47116" name="Rectangle 63"/>
          <p:cNvSpPr>
            <a:spLocks noChangeArrowheads="1"/>
          </p:cNvSpPr>
          <p:nvPr/>
        </p:nvSpPr>
        <p:spPr bwMode="auto">
          <a:xfrm>
            <a:off x="1152525" y="483076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lang="en-US" sz="1600" b="1" i="1" smtClean="0">
                <a:solidFill>
                  <a:srgbClr val="000000"/>
                </a:solidFill>
              </a:rPr>
              <a:t>S</a:t>
            </a:r>
          </a:p>
        </p:txBody>
      </p:sp>
      <p:grpSp>
        <p:nvGrpSpPr>
          <p:cNvPr id="90" name="Group 12"/>
          <p:cNvGrpSpPr>
            <a:grpSpLocks/>
          </p:cNvGrpSpPr>
          <p:nvPr/>
        </p:nvGrpSpPr>
        <p:grpSpPr bwMode="auto">
          <a:xfrm>
            <a:off x="2578100" y="4814888"/>
            <a:ext cx="1638300" cy="368300"/>
            <a:chOff x="1557" y="3848"/>
            <a:chExt cx="1032" cy="232"/>
          </a:xfrm>
        </p:grpSpPr>
        <p:sp>
          <p:nvSpPr>
            <p:cNvPr id="91" name="AutoShape 13"/>
            <p:cNvSpPr>
              <a:spLocks noChangeAspect="1" noChangeArrowheads="1" noTextEdit="1"/>
            </p:cNvSpPr>
            <p:nvPr/>
          </p:nvSpPr>
          <p:spPr bwMode="auto">
            <a:xfrm>
              <a:off x="1557" y="3848"/>
              <a:ext cx="1032" cy="232"/>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a:lstStyle/>
            <a:p>
              <a:pPr algn="ctr" eaLnBrk="0" hangingPunct="0">
                <a:defRPr/>
              </a:pPr>
              <a:endParaRPr kumimoji="1" lang="en-US" sz="2000" kern="0">
                <a:solidFill>
                  <a:srgbClr val="808080"/>
                </a:solidFill>
                <a:latin typeface="Times New Roman"/>
                <a:cs typeface="Arial"/>
              </a:endParaRPr>
            </a:p>
          </p:txBody>
        </p:sp>
        <p:sp>
          <p:nvSpPr>
            <p:cNvPr id="92" name="Rectangle 14"/>
            <p:cNvSpPr>
              <a:spLocks noChangeArrowheads="1"/>
            </p:cNvSpPr>
            <p:nvPr/>
          </p:nvSpPr>
          <p:spPr bwMode="auto">
            <a:xfrm>
              <a:off x="2528" y="3863"/>
              <a:ext cx="40"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kern="0">
                  <a:solidFill>
                    <a:srgbClr val="000000"/>
                  </a:solidFill>
                  <a:latin typeface="Times New Roman"/>
                  <a:cs typeface="Arial"/>
                </a:rPr>
                <a:t>2</a:t>
              </a:r>
              <a:endParaRPr lang="en-US" sz="2400" b="1" kern="0">
                <a:solidFill>
                  <a:srgbClr val="000000"/>
                </a:solidFill>
                <a:latin typeface="Times New Roman"/>
                <a:cs typeface="Arial"/>
              </a:endParaRPr>
            </a:p>
          </p:txBody>
        </p:sp>
        <p:sp>
          <p:nvSpPr>
            <p:cNvPr id="93" name="Rectangle 15"/>
            <p:cNvSpPr>
              <a:spLocks noChangeArrowheads="1"/>
            </p:cNvSpPr>
            <p:nvPr/>
          </p:nvSpPr>
          <p:spPr bwMode="auto">
            <a:xfrm>
              <a:off x="2104" y="3863"/>
              <a:ext cx="40"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kern="0">
                  <a:solidFill>
                    <a:srgbClr val="000000"/>
                  </a:solidFill>
                  <a:latin typeface="Times New Roman"/>
                  <a:cs typeface="Arial"/>
                </a:rPr>
                <a:t>2</a:t>
              </a:r>
              <a:endParaRPr lang="en-US" sz="2400" b="1" kern="0">
                <a:solidFill>
                  <a:srgbClr val="000000"/>
                </a:solidFill>
                <a:latin typeface="Times New Roman"/>
                <a:cs typeface="Arial"/>
              </a:endParaRPr>
            </a:p>
          </p:txBody>
        </p:sp>
        <p:sp>
          <p:nvSpPr>
            <p:cNvPr id="94" name="Rectangle 16"/>
            <p:cNvSpPr>
              <a:spLocks noChangeArrowheads="1"/>
            </p:cNvSpPr>
            <p:nvPr/>
          </p:nvSpPr>
          <p:spPr bwMode="auto">
            <a:xfrm>
              <a:off x="2475" y="3875"/>
              <a:ext cx="45"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kern="0">
                  <a:solidFill>
                    <a:srgbClr val="000000"/>
                  </a:solidFill>
                  <a:latin typeface="Times New Roman"/>
                  <a:cs typeface="Arial"/>
                </a:rPr>
                <a:t>)</a:t>
              </a:r>
              <a:endParaRPr lang="en-US" sz="2400" b="1" kern="0">
                <a:solidFill>
                  <a:srgbClr val="000000"/>
                </a:solidFill>
                <a:latin typeface="Times New Roman"/>
                <a:cs typeface="Arial"/>
              </a:endParaRPr>
            </a:p>
          </p:txBody>
        </p:sp>
        <p:sp>
          <p:nvSpPr>
            <p:cNvPr id="95" name="Rectangle 17"/>
            <p:cNvSpPr>
              <a:spLocks noChangeArrowheads="1"/>
            </p:cNvSpPr>
            <p:nvPr/>
          </p:nvSpPr>
          <p:spPr bwMode="auto">
            <a:xfrm>
              <a:off x="2180" y="3875"/>
              <a:ext cx="235"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lIns="0" tIns="0" rIns="0" bIns="0">
              <a:spAutoFit/>
            </a:bodyPr>
            <a:lstStyle/>
            <a:p>
              <a:pPr eaLnBrk="0" hangingPunct="0">
                <a:defRPr/>
              </a:pPr>
              <a:r>
                <a:rPr lang="en-US" sz="1700" b="1" kern="0">
                  <a:solidFill>
                    <a:srgbClr val="000000"/>
                  </a:solidFill>
                  <a:latin typeface="Times New Roman"/>
                  <a:cs typeface="Arial"/>
                </a:rPr>
                <a:t>tan(</a:t>
              </a:r>
              <a:endParaRPr lang="en-US" sz="2400" b="1" kern="0">
                <a:solidFill>
                  <a:srgbClr val="000000"/>
                </a:solidFill>
                <a:latin typeface="Times New Roman"/>
                <a:cs typeface="Arial"/>
              </a:endParaRPr>
            </a:p>
          </p:txBody>
        </p:sp>
        <p:sp>
          <p:nvSpPr>
            <p:cNvPr id="96" name="Rectangle 18"/>
            <p:cNvSpPr>
              <a:spLocks noChangeArrowheads="1"/>
            </p:cNvSpPr>
            <p:nvPr/>
          </p:nvSpPr>
          <p:spPr bwMode="auto">
            <a:xfrm>
              <a:off x="2403" y="3875"/>
              <a:ext cx="68"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i="1" kern="0">
                  <a:solidFill>
                    <a:srgbClr val="000000"/>
                  </a:solidFill>
                  <a:latin typeface="Times New Roman"/>
                  <a:cs typeface="Arial"/>
                </a:rPr>
                <a:t>b</a:t>
              </a:r>
              <a:endParaRPr lang="en-US" sz="2400" b="1" kern="0">
                <a:solidFill>
                  <a:srgbClr val="000000"/>
                </a:solidFill>
                <a:latin typeface="Times New Roman"/>
                <a:cs typeface="Arial"/>
              </a:endParaRPr>
            </a:p>
          </p:txBody>
        </p:sp>
        <p:sp>
          <p:nvSpPr>
            <p:cNvPr id="97" name="Rectangle 19"/>
            <p:cNvSpPr>
              <a:spLocks noChangeArrowheads="1"/>
            </p:cNvSpPr>
            <p:nvPr/>
          </p:nvSpPr>
          <p:spPr bwMode="auto">
            <a:xfrm>
              <a:off x="1593" y="3875"/>
              <a:ext cx="83"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98" name="Rectangle 20"/>
            <p:cNvSpPr>
              <a:spLocks noChangeArrowheads="1"/>
            </p:cNvSpPr>
            <p:nvPr/>
          </p:nvSpPr>
          <p:spPr bwMode="auto">
            <a:xfrm>
              <a:off x="1664" y="3961"/>
              <a:ext cx="11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i="1" kern="0">
                  <a:solidFill>
                    <a:srgbClr val="000000"/>
                  </a:solidFill>
                  <a:latin typeface="Times New Roman"/>
                  <a:cs typeface="Arial"/>
                </a:rPr>
                <a:t>cap</a:t>
              </a:r>
              <a:endParaRPr lang="en-US" sz="2400" b="1" kern="0">
                <a:solidFill>
                  <a:srgbClr val="000000"/>
                </a:solidFill>
                <a:latin typeface="Times New Roman"/>
                <a:cs typeface="Arial"/>
              </a:endParaRPr>
            </a:p>
          </p:txBody>
        </p:sp>
        <p:sp>
          <p:nvSpPr>
            <p:cNvPr id="99" name="Rectangle 21"/>
            <p:cNvSpPr>
              <a:spLocks noChangeArrowheads="1"/>
            </p:cNvSpPr>
            <p:nvPr/>
          </p:nvSpPr>
          <p:spPr bwMode="auto">
            <a:xfrm>
              <a:off x="1942" y="3859"/>
              <a:ext cx="143"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i="1" kern="0">
                  <a:solidFill>
                    <a:srgbClr val="000000"/>
                  </a:solidFill>
                  <a:latin typeface="Symbol" pitchFamily="18" charset="2"/>
                  <a:cs typeface="Arial"/>
                </a:rPr>
                <a:t>c</a:t>
              </a:r>
              <a:r>
                <a:rPr lang="en-US" sz="1700" b="1" i="1" kern="0">
                  <a:solidFill>
                    <a:srgbClr val="000000"/>
                  </a:solidFill>
                  <a:latin typeface="Times New Roman"/>
                  <a:cs typeface="Arial"/>
                </a:rPr>
                <a:t>a</a:t>
              </a:r>
              <a:endParaRPr lang="en-US" sz="2400" b="1" kern="0">
                <a:solidFill>
                  <a:srgbClr val="000000"/>
                </a:solidFill>
                <a:latin typeface="Times New Roman"/>
                <a:cs typeface="Arial"/>
              </a:endParaRPr>
            </a:p>
          </p:txBody>
        </p:sp>
        <p:sp>
          <p:nvSpPr>
            <p:cNvPr id="100" name="Rectangle 22"/>
            <p:cNvSpPr>
              <a:spLocks noChangeArrowheads="1"/>
            </p:cNvSpPr>
            <p:nvPr/>
          </p:nvSpPr>
          <p:spPr bwMode="auto">
            <a:xfrm>
              <a:off x="1829" y="3859"/>
              <a:ext cx="75"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kern="0" dirty="0">
                  <a:solidFill>
                    <a:srgbClr val="000000"/>
                  </a:solidFill>
                  <a:latin typeface="Symbol" pitchFamily="18" charset="2"/>
                  <a:cs typeface="Arial"/>
                </a:rPr>
                <a:t>=</a:t>
              </a:r>
              <a:endParaRPr lang="en-US" sz="2400" b="1" kern="0" dirty="0">
                <a:solidFill>
                  <a:srgbClr val="000000"/>
                </a:solidFill>
                <a:latin typeface="Times New Roman"/>
                <a:cs typeface="Arial"/>
              </a:endParaRPr>
            </a:p>
          </p:txBody>
        </p:sp>
      </p:grpSp>
      <p:grpSp>
        <p:nvGrpSpPr>
          <p:cNvPr id="101" name="Group 23"/>
          <p:cNvGrpSpPr>
            <a:grpSpLocks noChangeAspect="1"/>
          </p:cNvGrpSpPr>
          <p:nvPr/>
        </p:nvGrpSpPr>
        <p:grpSpPr bwMode="auto">
          <a:xfrm>
            <a:off x="4586288" y="4806950"/>
            <a:ext cx="2160587" cy="382588"/>
            <a:chOff x="3120" y="3807"/>
            <a:chExt cx="1361" cy="241"/>
          </a:xfrm>
        </p:grpSpPr>
        <p:sp>
          <p:nvSpPr>
            <p:cNvPr id="102" name="AutoShape 24"/>
            <p:cNvSpPr>
              <a:spLocks noChangeAspect="1" noChangeArrowheads="1" noTextEdit="1"/>
            </p:cNvSpPr>
            <p:nvPr/>
          </p:nvSpPr>
          <p:spPr bwMode="auto">
            <a:xfrm>
              <a:off x="3120" y="3832"/>
              <a:ext cx="1361" cy="21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a:lstStyle/>
            <a:p>
              <a:pPr algn="ctr" eaLnBrk="0" hangingPunct="0">
                <a:defRPr/>
              </a:pPr>
              <a:endParaRPr kumimoji="1" lang="en-US" sz="2000" kern="0">
                <a:solidFill>
                  <a:srgbClr val="808080"/>
                </a:solidFill>
                <a:latin typeface="Times New Roman"/>
                <a:cs typeface="Arial"/>
              </a:endParaRPr>
            </a:p>
          </p:txBody>
        </p:sp>
        <p:sp>
          <p:nvSpPr>
            <p:cNvPr id="103" name="Rectangle 25"/>
            <p:cNvSpPr>
              <a:spLocks noChangeArrowheads="1"/>
            </p:cNvSpPr>
            <p:nvPr/>
          </p:nvSpPr>
          <p:spPr bwMode="auto">
            <a:xfrm>
              <a:off x="3895" y="3807"/>
              <a:ext cx="137" cy="230"/>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2400" b="1" kern="0" dirty="0">
                  <a:solidFill>
                    <a:srgbClr val="000000"/>
                  </a:solidFill>
                  <a:latin typeface="Symbol" pitchFamily="18" charset="2"/>
                  <a:cs typeface="Arial"/>
                </a:rPr>
                <a:t>å</a:t>
              </a:r>
              <a:endParaRPr lang="en-US" sz="2400" b="1" kern="0" dirty="0">
                <a:solidFill>
                  <a:srgbClr val="000000"/>
                </a:solidFill>
                <a:latin typeface="Times New Roman"/>
                <a:cs typeface="Arial"/>
              </a:endParaRPr>
            </a:p>
          </p:txBody>
        </p:sp>
        <p:sp>
          <p:nvSpPr>
            <p:cNvPr id="104" name="Rectangle 26"/>
            <p:cNvSpPr>
              <a:spLocks noChangeArrowheads="1"/>
            </p:cNvSpPr>
            <p:nvPr/>
          </p:nvSpPr>
          <p:spPr bwMode="auto">
            <a:xfrm>
              <a:off x="3801" y="3842"/>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05" name="Rectangle 27"/>
            <p:cNvSpPr>
              <a:spLocks noChangeArrowheads="1"/>
            </p:cNvSpPr>
            <p:nvPr/>
          </p:nvSpPr>
          <p:spPr bwMode="auto">
            <a:xfrm>
              <a:off x="3341" y="3842"/>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06" name="Rectangle 28"/>
            <p:cNvSpPr>
              <a:spLocks noChangeArrowheads="1"/>
            </p:cNvSpPr>
            <p:nvPr/>
          </p:nvSpPr>
          <p:spPr bwMode="auto">
            <a:xfrm>
              <a:off x="4404" y="3857"/>
              <a:ext cx="5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Times New Roman"/>
                  <a:cs typeface="Arial"/>
                </a:rPr>
                <a:t>}</a:t>
              </a:r>
              <a:endParaRPr lang="en-US" sz="2400" b="1" kern="0">
                <a:solidFill>
                  <a:srgbClr val="000000"/>
                </a:solidFill>
                <a:latin typeface="Times New Roman"/>
                <a:cs typeface="Arial"/>
              </a:endParaRPr>
            </a:p>
          </p:txBody>
        </p:sp>
        <p:sp>
          <p:nvSpPr>
            <p:cNvPr id="107" name="Rectangle 29"/>
            <p:cNvSpPr>
              <a:spLocks noChangeArrowheads="1"/>
            </p:cNvSpPr>
            <p:nvPr/>
          </p:nvSpPr>
          <p:spPr bwMode="auto">
            <a:xfrm>
              <a:off x="4181" y="3857"/>
              <a:ext cx="32"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Times New Roman"/>
                  <a:cs typeface="Arial"/>
                </a:rPr>
                <a:t>,</a:t>
              </a:r>
              <a:endParaRPr lang="en-US" sz="2400" b="1" kern="0">
                <a:solidFill>
                  <a:srgbClr val="000000"/>
                </a:solidFill>
                <a:latin typeface="Times New Roman"/>
                <a:cs typeface="Arial"/>
              </a:endParaRPr>
            </a:p>
          </p:txBody>
        </p:sp>
        <p:sp>
          <p:nvSpPr>
            <p:cNvPr id="108" name="Rectangle 30"/>
            <p:cNvSpPr>
              <a:spLocks noChangeArrowheads="1"/>
            </p:cNvSpPr>
            <p:nvPr/>
          </p:nvSpPr>
          <p:spPr bwMode="auto">
            <a:xfrm>
              <a:off x="3443" y="3857"/>
              <a:ext cx="264"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Times New Roman"/>
                  <a:cs typeface="Arial"/>
                </a:rPr>
                <a:t>min{</a:t>
              </a:r>
              <a:endParaRPr lang="en-US" sz="2400" b="1" kern="0">
                <a:solidFill>
                  <a:srgbClr val="000000"/>
                </a:solidFill>
                <a:latin typeface="Times New Roman"/>
                <a:cs typeface="Arial"/>
              </a:endParaRPr>
            </a:p>
          </p:txBody>
        </p:sp>
        <p:sp>
          <p:nvSpPr>
            <p:cNvPr id="109" name="Rectangle 31"/>
            <p:cNvSpPr>
              <a:spLocks noChangeArrowheads="1"/>
            </p:cNvSpPr>
            <p:nvPr/>
          </p:nvSpPr>
          <p:spPr bwMode="auto">
            <a:xfrm>
              <a:off x="4287" y="3937"/>
              <a:ext cx="11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i="1" kern="0">
                  <a:solidFill>
                    <a:srgbClr val="000000"/>
                  </a:solidFill>
                  <a:latin typeface="Times New Roman"/>
                  <a:cs typeface="Arial"/>
                </a:rPr>
                <a:t>cap</a:t>
              </a:r>
              <a:endParaRPr lang="en-US" sz="2400" b="1" kern="0">
                <a:solidFill>
                  <a:srgbClr val="000000"/>
                </a:solidFill>
                <a:latin typeface="Times New Roman"/>
                <a:cs typeface="Arial"/>
              </a:endParaRPr>
            </a:p>
          </p:txBody>
        </p:sp>
        <p:sp>
          <p:nvSpPr>
            <p:cNvPr id="110" name="Rectangle 32"/>
            <p:cNvSpPr>
              <a:spLocks noChangeArrowheads="1"/>
            </p:cNvSpPr>
            <p:nvPr/>
          </p:nvSpPr>
          <p:spPr bwMode="auto">
            <a:xfrm>
              <a:off x="4108" y="3937"/>
              <a:ext cx="6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i="1" kern="0">
                  <a:solidFill>
                    <a:srgbClr val="000000"/>
                  </a:solidFill>
                  <a:latin typeface="Times New Roman"/>
                  <a:cs typeface="Arial"/>
                </a:rPr>
                <a:t>in</a:t>
              </a:r>
              <a:endParaRPr lang="en-US" sz="2400" b="1" kern="0">
                <a:solidFill>
                  <a:srgbClr val="000000"/>
                </a:solidFill>
                <a:latin typeface="Times New Roman"/>
                <a:cs typeface="Arial"/>
              </a:endParaRPr>
            </a:p>
          </p:txBody>
        </p:sp>
        <p:sp>
          <p:nvSpPr>
            <p:cNvPr id="111" name="Rectangle 33"/>
            <p:cNvSpPr>
              <a:spLocks noChangeArrowheads="1"/>
            </p:cNvSpPr>
            <p:nvPr/>
          </p:nvSpPr>
          <p:spPr bwMode="auto">
            <a:xfrm>
              <a:off x="3197" y="3937"/>
              <a:ext cx="10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i="1" kern="0">
                  <a:solidFill>
                    <a:srgbClr val="000000"/>
                  </a:solidFill>
                  <a:latin typeface="Times New Roman"/>
                  <a:cs typeface="Arial"/>
                </a:rPr>
                <a:t>out</a:t>
              </a:r>
              <a:endParaRPr lang="en-US" sz="2400" b="1" kern="0">
                <a:solidFill>
                  <a:srgbClr val="000000"/>
                </a:solidFill>
                <a:latin typeface="Times New Roman"/>
                <a:cs typeface="Arial"/>
              </a:endParaRPr>
            </a:p>
          </p:txBody>
        </p:sp>
        <p:sp>
          <p:nvSpPr>
            <p:cNvPr id="112" name="Rectangle 34"/>
            <p:cNvSpPr>
              <a:spLocks noChangeArrowheads="1"/>
            </p:cNvSpPr>
            <p:nvPr/>
          </p:nvSpPr>
          <p:spPr bwMode="auto">
            <a:xfrm>
              <a:off x="4221" y="3857"/>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113" name="Rectangle 35"/>
            <p:cNvSpPr>
              <a:spLocks noChangeArrowheads="1"/>
            </p:cNvSpPr>
            <p:nvPr/>
          </p:nvSpPr>
          <p:spPr bwMode="auto">
            <a:xfrm>
              <a:off x="4043" y="3857"/>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114" name="Rectangle 36"/>
            <p:cNvSpPr>
              <a:spLocks noChangeArrowheads="1"/>
            </p:cNvSpPr>
            <p:nvPr/>
          </p:nvSpPr>
          <p:spPr bwMode="auto">
            <a:xfrm>
              <a:off x="3704" y="3857"/>
              <a:ext cx="71"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S</a:t>
              </a:r>
              <a:endParaRPr lang="en-US" sz="2400" b="1" kern="0">
                <a:solidFill>
                  <a:srgbClr val="000000"/>
                </a:solidFill>
                <a:latin typeface="Times New Roman"/>
                <a:cs typeface="Arial"/>
              </a:endParaRPr>
            </a:p>
          </p:txBody>
        </p:sp>
        <p:sp>
          <p:nvSpPr>
            <p:cNvPr id="115" name="Rectangle 37"/>
            <p:cNvSpPr>
              <a:spLocks noChangeArrowheads="1"/>
            </p:cNvSpPr>
            <p:nvPr/>
          </p:nvSpPr>
          <p:spPr bwMode="auto">
            <a:xfrm>
              <a:off x="3131" y="3857"/>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grpSp>
      <p:grpSp>
        <p:nvGrpSpPr>
          <p:cNvPr id="116" name="Group 38"/>
          <p:cNvGrpSpPr>
            <a:grpSpLocks noChangeAspect="1"/>
          </p:cNvGrpSpPr>
          <p:nvPr/>
        </p:nvGrpSpPr>
        <p:grpSpPr bwMode="auto">
          <a:xfrm>
            <a:off x="6969125" y="4808538"/>
            <a:ext cx="1636713" cy="381000"/>
            <a:chOff x="4593" y="3720"/>
            <a:chExt cx="1031" cy="240"/>
          </a:xfrm>
        </p:grpSpPr>
        <p:sp>
          <p:nvSpPr>
            <p:cNvPr id="117" name="AutoShape 39"/>
            <p:cNvSpPr>
              <a:spLocks noChangeAspect="1" noChangeArrowheads="1" noTextEdit="1"/>
            </p:cNvSpPr>
            <p:nvPr/>
          </p:nvSpPr>
          <p:spPr bwMode="auto">
            <a:xfrm>
              <a:off x="4593" y="3745"/>
              <a:ext cx="1031" cy="215"/>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a:lstStyle/>
            <a:p>
              <a:pPr algn="ctr" eaLnBrk="0" hangingPunct="0">
                <a:defRPr/>
              </a:pPr>
              <a:endParaRPr kumimoji="1" lang="en-US" sz="2000" kern="0">
                <a:solidFill>
                  <a:srgbClr val="808080"/>
                </a:solidFill>
                <a:latin typeface="Times New Roman"/>
                <a:cs typeface="Arial"/>
              </a:endParaRPr>
            </a:p>
          </p:txBody>
        </p:sp>
        <p:sp>
          <p:nvSpPr>
            <p:cNvPr id="118" name="Rectangle 40"/>
            <p:cNvSpPr>
              <a:spLocks noChangeArrowheads="1"/>
            </p:cNvSpPr>
            <p:nvPr/>
          </p:nvSpPr>
          <p:spPr bwMode="auto">
            <a:xfrm>
              <a:off x="5034" y="3720"/>
              <a:ext cx="137" cy="230"/>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2400" b="1" kern="0">
                  <a:solidFill>
                    <a:srgbClr val="000000"/>
                  </a:solidFill>
                  <a:latin typeface="Symbol" pitchFamily="18" charset="2"/>
                  <a:cs typeface="Arial"/>
                </a:rPr>
                <a:t>å</a:t>
              </a:r>
              <a:endParaRPr lang="en-US" sz="2400" b="1" kern="0">
                <a:solidFill>
                  <a:srgbClr val="000000"/>
                </a:solidFill>
                <a:latin typeface="Times New Roman"/>
                <a:cs typeface="Arial"/>
              </a:endParaRPr>
            </a:p>
          </p:txBody>
        </p:sp>
        <p:sp>
          <p:nvSpPr>
            <p:cNvPr id="119" name="Rectangle 41"/>
            <p:cNvSpPr>
              <a:spLocks noChangeArrowheads="1"/>
            </p:cNvSpPr>
            <p:nvPr/>
          </p:nvSpPr>
          <p:spPr bwMode="auto">
            <a:xfrm>
              <a:off x="5340" y="3755"/>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20" name="Rectangle 42"/>
            <p:cNvSpPr>
              <a:spLocks noChangeArrowheads="1"/>
            </p:cNvSpPr>
            <p:nvPr/>
          </p:nvSpPr>
          <p:spPr bwMode="auto">
            <a:xfrm>
              <a:off x="4941" y="3755"/>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21" name="Rectangle 43"/>
            <p:cNvSpPr>
              <a:spLocks noChangeArrowheads="1"/>
            </p:cNvSpPr>
            <p:nvPr/>
          </p:nvSpPr>
          <p:spPr bwMode="auto">
            <a:xfrm>
              <a:off x="4741" y="3755"/>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22" name="Rectangle 44"/>
            <p:cNvSpPr>
              <a:spLocks noChangeArrowheads="1"/>
            </p:cNvSpPr>
            <p:nvPr/>
          </p:nvSpPr>
          <p:spPr bwMode="auto">
            <a:xfrm>
              <a:off x="5490" y="3850"/>
              <a:ext cx="96" cy="8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900" b="1" i="1" kern="0">
                  <a:solidFill>
                    <a:srgbClr val="000000"/>
                  </a:solidFill>
                  <a:latin typeface="Times New Roman"/>
                  <a:cs typeface="Arial"/>
                </a:rPr>
                <a:t>out</a:t>
              </a:r>
              <a:endParaRPr lang="en-US" sz="2400" b="1" kern="0">
                <a:solidFill>
                  <a:srgbClr val="000000"/>
                </a:solidFill>
                <a:latin typeface="Times New Roman"/>
                <a:cs typeface="Arial"/>
              </a:endParaRPr>
            </a:p>
          </p:txBody>
        </p:sp>
        <p:sp>
          <p:nvSpPr>
            <p:cNvPr id="123" name="Rectangle 45"/>
            <p:cNvSpPr>
              <a:spLocks noChangeArrowheads="1"/>
            </p:cNvSpPr>
            <p:nvPr/>
          </p:nvSpPr>
          <p:spPr bwMode="auto">
            <a:xfrm>
              <a:off x="5245" y="3850"/>
              <a:ext cx="60" cy="8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900" b="1" i="1" kern="0">
                  <a:solidFill>
                    <a:srgbClr val="000000"/>
                  </a:solidFill>
                  <a:latin typeface="Times New Roman"/>
                  <a:cs typeface="Arial"/>
                </a:rPr>
                <a:t>in</a:t>
              </a:r>
              <a:endParaRPr lang="en-US" sz="2400" b="1" kern="0">
                <a:solidFill>
                  <a:srgbClr val="000000"/>
                </a:solidFill>
                <a:latin typeface="Times New Roman"/>
                <a:cs typeface="Arial"/>
              </a:endParaRPr>
            </a:p>
          </p:txBody>
        </p:sp>
        <p:sp>
          <p:nvSpPr>
            <p:cNvPr id="124" name="Rectangle 46"/>
            <p:cNvSpPr>
              <a:spLocks noChangeArrowheads="1"/>
            </p:cNvSpPr>
            <p:nvPr/>
          </p:nvSpPr>
          <p:spPr bwMode="auto">
            <a:xfrm>
              <a:off x="5425" y="3770"/>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125" name="Rectangle 47"/>
            <p:cNvSpPr>
              <a:spLocks noChangeArrowheads="1"/>
            </p:cNvSpPr>
            <p:nvPr/>
          </p:nvSpPr>
          <p:spPr bwMode="auto">
            <a:xfrm>
              <a:off x="5181" y="3770"/>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126" name="Rectangle 48"/>
            <p:cNvSpPr>
              <a:spLocks noChangeArrowheads="1"/>
            </p:cNvSpPr>
            <p:nvPr/>
          </p:nvSpPr>
          <p:spPr bwMode="auto">
            <a:xfrm>
              <a:off x="4844" y="3770"/>
              <a:ext cx="71"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S</a:t>
              </a:r>
              <a:endParaRPr lang="en-US" sz="2400" b="1" kern="0">
                <a:solidFill>
                  <a:srgbClr val="000000"/>
                </a:solidFill>
                <a:latin typeface="Times New Roman"/>
                <a:cs typeface="Arial"/>
              </a:endParaRPr>
            </a:p>
          </p:txBody>
        </p:sp>
        <p:sp>
          <p:nvSpPr>
            <p:cNvPr id="127" name="Rectangle 49"/>
            <p:cNvSpPr>
              <a:spLocks noChangeArrowheads="1"/>
            </p:cNvSpPr>
            <p:nvPr/>
          </p:nvSpPr>
          <p:spPr bwMode="auto">
            <a:xfrm>
              <a:off x="4616" y="3770"/>
              <a:ext cx="92"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D</a:t>
              </a:r>
              <a:endParaRPr lang="en-US" sz="2400" b="1" kern="0">
                <a:solidFill>
                  <a:srgbClr val="000000"/>
                </a:solidFill>
                <a:latin typeface="Times New Roman"/>
                <a:cs typeface="Arial"/>
              </a:endParaRPr>
            </a:p>
          </p:txBody>
        </p:sp>
      </p:grpSp>
    </p:spTree>
    <p:extLst>
      <p:ext uri="{BB962C8B-B14F-4D97-AF65-F5344CB8AC3E}">
        <p14:creationId xmlns:p14="http://schemas.microsoft.com/office/powerpoint/2010/main" val="19101696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995363"/>
          </a:xfrm>
        </p:spPr>
        <p:txBody>
          <a:bodyPr>
            <a:normAutofit fontScale="90000"/>
          </a:bodyPr>
          <a:lstStyle/>
          <a:p>
            <a:r>
              <a:rPr lang="en-US" sz="3600" smtClean="0"/>
              <a:t>The challenge of increasing Digital Elevation Model (DEM) resolution</a:t>
            </a:r>
          </a:p>
        </p:txBody>
      </p:sp>
      <p:sp>
        <p:nvSpPr>
          <p:cNvPr id="28675" name="Rectangle 38"/>
          <p:cNvSpPr>
            <a:spLocks noChangeArrowheads="1"/>
          </p:cNvSpPr>
          <p:nvPr/>
        </p:nvSpPr>
        <p:spPr bwMode="auto">
          <a:xfrm>
            <a:off x="1041400" y="1398588"/>
            <a:ext cx="2387600" cy="769937"/>
          </a:xfrm>
          <a:prstGeom prst="rect">
            <a:avLst/>
          </a:prstGeom>
          <a:noFill/>
          <a:ln w="9525">
            <a:noFill/>
            <a:miter lim="800000"/>
            <a:headEnd/>
            <a:tailEnd/>
          </a:ln>
        </p:spPr>
        <p:txBody>
          <a:bodyPr>
            <a:spAutoFit/>
          </a:bodyPr>
          <a:lstStyle/>
          <a:p>
            <a:pPr fontAlgn="base">
              <a:spcBef>
                <a:spcPct val="45000"/>
              </a:spcBef>
              <a:spcAft>
                <a:spcPct val="0"/>
              </a:spcAft>
            </a:pPr>
            <a:r>
              <a:rPr lang="en-US" b="1">
                <a:solidFill>
                  <a:srgbClr val="000000"/>
                </a:solidFill>
              </a:rPr>
              <a:t>1980’s  DMA  90 m</a:t>
            </a:r>
          </a:p>
          <a:p>
            <a:pPr fontAlgn="base">
              <a:spcBef>
                <a:spcPct val="45000"/>
              </a:spcBef>
              <a:spcAft>
                <a:spcPct val="0"/>
              </a:spcAft>
            </a:pPr>
            <a:r>
              <a:rPr lang="en-US" b="1">
                <a:solidFill>
                  <a:srgbClr val="000000"/>
                </a:solidFill>
              </a:rPr>
              <a:t>10</a:t>
            </a:r>
            <a:r>
              <a:rPr lang="en-US" b="1" baseline="30000">
                <a:solidFill>
                  <a:srgbClr val="000000"/>
                </a:solidFill>
              </a:rPr>
              <a:t>2</a:t>
            </a:r>
            <a:r>
              <a:rPr lang="en-US" b="1">
                <a:solidFill>
                  <a:srgbClr val="000000"/>
                </a:solidFill>
              </a:rPr>
              <a:t> cells/km</a:t>
            </a:r>
            <a:r>
              <a:rPr lang="en-US" b="1" baseline="30000">
                <a:solidFill>
                  <a:srgbClr val="000000"/>
                </a:solidFill>
              </a:rPr>
              <a:t>2</a:t>
            </a:r>
            <a:endParaRPr lang="en-US" b="1">
              <a:solidFill>
                <a:srgbClr val="000000"/>
              </a:solidFill>
            </a:endParaRPr>
          </a:p>
        </p:txBody>
      </p:sp>
      <p:sp>
        <p:nvSpPr>
          <p:cNvPr id="28676" name="Rectangle 39"/>
          <p:cNvSpPr>
            <a:spLocks noChangeArrowheads="1"/>
          </p:cNvSpPr>
          <p:nvPr/>
        </p:nvSpPr>
        <p:spPr bwMode="auto">
          <a:xfrm>
            <a:off x="1041400" y="2827338"/>
            <a:ext cx="2830513" cy="769937"/>
          </a:xfrm>
          <a:prstGeom prst="rect">
            <a:avLst/>
          </a:prstGeom>
          <a:noFill/>
          <a:ln w="9525">
            <a:noFill/>
            <a:miter lim="800000"/>
            <a:headEnd/>
            <a:tailEnd/>
          </a:ln>
        </p:spPr>
        <p:txBody>
          <a:bodyPr wrap="none">
            <a:spAutoFit/>
          </a:bodyPr>
          <a:lstStyle/>
          <a:p>
            <a:pPr fontAlgn="base">
              <a:spcBef>
                <a:spcPct val="45000"/>
              </a:spcBef>
              <a:spcAft>
                <a:spcPct val="0"/>
              </a:spcAft>
            </a:pPr>
            <a:r>
              <a:rPr lang="en-US" b="1">
                <a:solidFill>
                  <a:srgbClr val="000000"/>
                </a:solidFill>
              </a:rPr>
              <a:t>1990’s USGS DEM  30 m</a:t>
            </a:r>
          </a:p>
          <a:p>
            <a:pPr fontAlgn="base">
              <a:spcBef>
                <a:spcPct val="45000"/>
              </a:spcBef>
              <a:spcAft>
                <a:spcPct val="0"/>
              </a:spcAft>
            </a:pPr>
            <a:r>
              <a:rPr lang="en-US" b="1">
                <a:solidFill>
                  <a:srgbClr val="000000"/>
                </a:solidFill>
              </a:rPr>
              <a:t>10</a:t>
            </a:r>
            <a:r>
              <a:rPr lang="en-US" b="1" baseline="30000">
                <a:solidFill>
                  <a:srgbClr val="000000"/>
                </a:solidFill>
              </a:rPr>
              <a:t>3</a:t>
            </a:r>
            <a:r>
              <a:rPr lang="en-US" b="1">
                <a:solidFill>
                  <a:srgbClr val="000000"/>
                </a:solidFill>
              </a:rPr>
              <a:t> cells/km</a:t>
            </a:r>
            <a:r>
              <a:rPr lang="en-US" b="1" baseline="30000">
                <a:solidFill>
                  <a:srgbClr val="000000"/>
                </a:solidFill>
              </a:rPr>
              <a:t>2</a:t>
            </a:r>
            <a:endParaRPr lang="en-US" b="1">
              <a:solidFill>
                <a:srgbClr val="000000"/>
              </a:solidFill>
            </a:endParaRPr>
          </a:p>
        </p:txBody>
      </p:sp>
      <p:sp>
        <p:nvSpPr>
          <p:cNvPr id="28677" name="Rectangle 39"/>
          <p:cNvSpPr>
            <a:spLocks noChangeArrowheads="1"/>
          </p:cNvSpPr>
          <p:nvPr/>
        </p:nvSpPr>
        <p:spPr bwMode="auto">
          <a:xfrm>
            <a:off x="1041400" y="4254500"/>
            <a:ext cx="2355850" cy="771525"/>
          </a:xfrm>
          <a:prstGeom prst="rect">
            <a:avLst/>
          </a:prstGeom>
          <a:noFill/>
          <a:ln w="9525">
            <a:noFill/>
            <a:miter lim="800000"/>
            <a:headEnd/>
            <a:tailEnd/>
          </a:ln>
        </p:spPr>
        <p:txBody>
          <a:bodyPr wrap="none">
            <a:spAutoFit/>
          </a:bodyPr>
          <a:lstStyle/>
          <a:p>
            <a:pPr fontAlgn="base">
              <a:spcBef>
                <a:spcPct val="45000"/>
              </a:spcBef>
              <a:spcAft>
                <a:spcPct val="0"/>
              </a:spcAft>
            </a:pPr>
            <a:r>
              <a:rPr lang="en-US" b="1">
                <a:solidFill>
                  <a:srgbClr val="000000"/>
                </a:solidFill>
              </a:rPr>
              <a:t>2000’s NED 10-30 m</a:t>
            </a:r>
          </a:p>
          <a:p>
            <a:pPr fontAlgn="base">
              <a:spcBef>
                <a:spcPct val="45000"/>
              </a:spcBef>
              <a:spcAft>
                <a:spcPct val="0"/>
              </a:spcAft>
            </a:pPr>
            <a:r>
              <a:rPr lang="en-US" b="1">
                <a:solidFill>
                  <a:srgbClr val="000000"/>
                </a:solidFill>
              </a:rPr>
              <a:t>10</a:t>
            </a:r>
            <a:r>
              <a:rPr lang="en-US" b="1" baseline="30000">
                <a:solidFill>
                  <a:srgbClr val="000000"/>
                </a:solidFill>
              </a:rPr>
              <a:t>4</a:t>
            </a:r>
            <a:r>
              <a:rPr lang="en-US" b="1">
                <a:solidFill>
                  <a:srgbClr val="000000"/>
                </a:solidFill>
              </a:rPr>
              <a:t> cells/km</a:t>
            </a:r>
            <a:r>
              <a:rPr lang="en-US" b="1" baseline="30000">
                <a:solidFill>
                  <a:srgbClr val="000000"/>
                </a:solidFill>
              </a:rPr>
              <a:t>2</a:t>
            </a:r>
            <a:endParaRPr lang="en-US" b="1">
              <a:solidFill>
                <a:srgbClr val="000000"/>
              </a:solidFill>
            </a:endParaRPr>
          </a:p>
        </p:txBody>
      </p:sp>
      <p:sp>
        <p:nvSpPr>
          <p:cNvPr id="28678" name="Rectangle 39"/>
          <p:cNvSpPr>
            <a:spLocks noChangeArrowheads="1"/>
          </p:cNvSpPr>
          <p:nvPr/>
        </p:nvSpPr>
        <p:spPr bwMode="auto">
          <a:xfrm>
            <a:off x="1041400" y="5683250"/>
            <a:ext cx="2247900" cy="771525"/>
          </a:xfrm>
          <a:prstGeom prst="rect">
            <a:avLst/>
          </a:prstGeom>
          <a:noFill/>
          <a:ln w="9525">
            <a:noFill/>
            <a:miter lim="800000"/>
            <a:headEnd/>
            <a:tailEnd/>
          </a:ln>
        </p:spPr>
        <p:txBody>
          <a:bodyPr wrap="none">
            <a:spAutoFit/>
          </a:bodyPr>
          <a:lstStyle/>
          <a:p>
            <a:pPr fontAlgn="base">
              <a:spcBef>
                <a:spcPct val="45000"/>
              </a:spcBef>
              <a:spcAft>
                <a:spcPct val="0"/>
              </a:spcAft>
            </a:pPr>
            <a:r>
              <a:rPr lang="en-US" b="1" dirty="0">
                <a:solidFill>
                  <a:srgbClr val="000000"/>
                </a:solidFill>
              </a:rPr>
              <a:t>2010’s LIDAR ~1 m</a:t>
            </a:r>
          </a:p>
          <a:p>
            <a:pPr fontAlgn="base">
              <a:spcBef>
                <a:spcPct val="45000"/>
              </a:spcBef>
              <a:spcAft>
                <a:spcPct val="0"/>
              </a:spcAft>
            </a:pPr>
            <a:r>
              <a:rPr lang="en-US" b="1" dirty="0">
                <a:solidFill>
                  <a:srgbClr val="000000"/>
                </a:solidFill>
              </a:rPr>
              <a:t>10</a:t>
            </a:r>
            <a:r>
              <a:rPr lang="en-US" b="1" baseline="30000" dirty="0">
                <a:solidFill>
                  <a:srgbClr val="000000"/>
                </a:solidFill>
              </a:rPr>
              <a:t>6</a:t>
            </a:r>
            <a:r>
              <a:rPr lang="en-US" b="1" dirty="0">
                <a:solidFill>
                  <a:srgbClr val="000000"/>
                </a:solidFill>
              </a:rPr>
              <a:t> cells/km</a:t>
            </a:r>
            <a:r>
              <a:rPr lang="en-US" b="1" baseline="30000" dirty="0">
                <a:solidFill>
                  <a:srgbClr val="000000"/>
                </a:solidFill>
              </a:rPr>
              <a:t>2</a:t>
            </a:r>
            <a:endParaRPr lang="en-US" b="1" dirty="0">
              <a:solidFill>
                <a:srgbClr val="000000"/>
              </a:solidFill>
            </a:endParaRPr>
          </a:p>
        </p:txBody>
      </p:sp>
      <p:grpSp>
        <p:nvGrpSpPr>
          <p:cNvPr id="2" name="Group 50"/>
          <p:cNvGrpSpPr>
            <a:grpSpLocks/>
          </p:cNvGrpSpPr>
          <p:nvPr/>
        </p:nvGrpSpPr>
        <p:grpSpPr bwMode="auto">
          <a:xfrm>
            <a:off x="4156075" y="1058863"/>
            <a:ext cx="4476750" cy="5629275"/>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Tree>
    <p:extLst>
      <p:ext uri="{BB962C8B-B14F-4D97-AF65-F5344CB8AC3E}">
        <p14:creationId xmlns:p14="http://schemas.microsoft.com/office/powerpoint/2010/main" val="16095076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4"/>
          <p:cNvSpPr>
            <a:spLocks noChangeArrowheads="1"/>
          </p:cNvSpPr>
          <p:nvPr/>
        </p:nvSpPr>
        <p:spPr bwMode="auto">
          <a:xfrm>
            <a:off x="457200" y="1447800"/>
            <a:ext cx="3962400" cy="4572000"/>
          </a:xfrm>
          <a:prstGeom prst="rect">
            <a:avLst/>
          </a:prstGeom>
          <a:noFill/>
          <a:ln w="9525">
            <a:noFill/>
            <a:miter lim="800000"/>
            <a:headEnd/>
            <a:tailEnd/>
          </a:ln>
        </p:spPr>
        <p:txBody>
          <a:bodyPr wrap="none" anchor="ctr"/>
          <a:lstStyle/>
          <a:p>
            <a:pPr algn="ctr"/>
            <a:endParaRPr kumimoji="1" lang="en-US" sz="2000">
              <a:solidFill>
                <a:srgbClr val="010000"/>
              </a:solidFill>
            </a:endParaRPr>
          </a:p>
        </p:txBody>
      </p:sp>
      <p:sp>
        <p:nvSpPr>
          <p:cNvPr id="109571" name="Rectangle 2"/>
          <p:cNvSpPr>
            <a:spLocks noGrp="1" noChangeArrowheads="1"/>
          </p:cNvSpPr>
          <p:nvPr>
            <p:ph type="title"/>
          </p:nvPr>
        </p:nvSpPr>
        <p:spPr>
          <a:xfrm>
            <a:off x="349957" y="237572"/>
            <a:ext cx="8565444" cy="1143000"/>
          </a:xfrm>
        </p:spPr>
        <p:txBody>
          <a:bodyPr/>
          <a:lstStyle/>
          <a:p>
            <a:pPr eaLnBrk="1" hangingPunct="1"/>
            <a:r>
              <a:rPr lang="en-US" dirty="0" err="1" smtClean="0"/>
              <a:t>TauDEM</a:t>
            </a:r>
            <a:r>
              <a:rPr lang="en-US" dirty="0" smtClean="0"/>
              <a:t> Parallel Approach</a:t>
            </a:r>
          </a:p>
        </p:txBody>
      </p:sp>
      <p:sp>
        <p:nvSpPr>
          <p:cNvPr id="109572" name="Rectangle 3"/>
          <p:cNvSpPr>
            <a:spLocks noGrp="1" noChangeArrowheads="1"/>
          </p:cNvSpPr>
          <p:nvPr>
            <p:ph idx="1"/>
          </p:nvPr>
        </p:nvSpPr>
        <p:spPr>
          <a:xfrm>
            <a:off x="457200" y="1600200"/>
            <a:ext cx="4038600" cy="4525963"/>
          </a:xfrm>
        </p:spPr>
        <p:txBody>
          <a:bodyPr>
            <a:normAutofit fontScale="92500" lnSpcReduction="10000"/>
          </a:bodyPr>
          <a:lstStyle/>
          <a:p>
            <a:pPr eaLnBrk="1" hangingPunct="1">
              <a:buClr>
                <a:srgbClr val="000000"/>
              </a:buClr>
            </a:pPr>
            <a:r>
              <a:rPr lang="en-US" sz="2800" dirty="0" smtClean="0"/>
              <a:t>MPI, distributed memory paradigm</a:t>
            </a:r>
          </a:p>
          <a:p>
            <a:pPr eaLnBrk="1" hangingPunct="1">
              <a:buClr>
                <a:srgbClr val="000000"/>
              </a:buClr>
            </a:pPr>
            <a:r>
              <a:rPr lang="en-US" sz="2800" dirty="0" smtClean="0"/>
              <a:t>Row oriented slices</a:t>
            </a:r>
          </a:p>
          <a:p>
            <a:pPr eaLnBrk="1" hangingPunct="1">
              <a:buClr>
                <a:srgbClr val="000000"/>
              </a:buClr>
            </a:pPr>
            <a:r>
              <a:rPr lang="en-US" sz="2800" dirty="0" smtClean="0"/>
              <a:t>Each process includes one buffer row on either side</a:t>
            </a:r>
          </a:p>
          <a:p>
            <a:pPr eaLnBrk="1" hangingPunct="1">
              <a:buClr>
                <a:srgbClr val="000000"/>
              </a:buClr>
            </a:pPr>
            <a:r>
              <a:rPr lang="en-US" sz="2800" dirty="0" smtClean="0"/>
              <a:t>Each process does not change buffer row</a:t>
            </a:r>
          </a:p>
          <a:p>
            <a:r>
              <a:rPr lang="en-US" sz="2800" dirty="0">
                <a:solidFill>
                  <a:srgbClr val="FF0000"/>
                </a:solidFill>
              </a:rPr>
              <a:t>Improved runtime efficiency</a:t>
            </a:r>
          </a:p>
          <a:p>
            <a:r>
              <a:rPr lang="en-US" sz="2800" dirty="0">
                <a:solidFill>
                  <a:srgbClr val="FF0000"/>
                </a:solidFill>
              </a:rPr>
              <a:t>Capability to run larger problems</a:t>
            </a:r>
          </a:p>
          <a:p>
            <a:pPr eaLnBrk="1" hangingPunct="1">
              <a:buClr>
                <a:srgbClr val="000000"/>
              </a:buClr>
            </a:pPr>
            <a:endParaRPr lang="en-US" sz="2800" dirty="0" smtClean="0"/>
          </a:p>
        </p:txBody>
      </p:sp>
      <p:pic>
        <p:nvPicPr>
          <p:cNvPr id="109573" name="Picture 5"/>
          <p:cNvPicPr>
            <a:picLocks noChangeAspect="1" noChangeArrowheads="1"/>
          </p:cNvPicPr>
          <p:nvPr/>
        </p:nvPicPr>
        <p:blipFill>
          <a:blip r:embed="rId2" cstate="print"/>
          <a:srcRect/>
          <a:stretch>
            <a:fillRect/>
          </a:stretch>
        </p:blipFill>
        <p:spPr bwMode="auto">
          <a:xfrm>
            <a:off x="4648200" y="1752600"/>
            <a:ext cx="4191000" cy="4052888"/>
          </a:xfrm>
          <a:prstGeom prst="rect">
            <a:avLst/>
          </a:prstGeom>
          <a:noFill/>
          <a:ln w="9525">
            <a:noFill/>
            <a:miter lim="800000"/>
            <a:headEnd/>
            <a:tailEnd/>
          </a:ln>
        </p:spPr>
      </p:pic>
      <p:sp>
        <p:nvSpPr>
          <p:cNvPr id="109574" name="Rectangle 11"/>
          <p:cNvSpPr>
            <a:spLocks noChangeArrowheads="1"/>
          </p:cNvSpPr>
          <p:nvPr/>
        </p:nvSpPr>
        <p:spPr bwMode="auto">
          <a:xfrm>
            <a:off x="4572000" y="1676400"/>
            <a:ext cx="4343400" cy="1676400"/>
          </a:xfrm>
          <a:prstGeom prst="rect">
            <a:avLst/>
          </a:prstGeom>
          <a:noFill/>
          <a:ln w="9525">
            <a:solidFill>
              <a:srgbClr val="0000FF"/>
            </a:solidFill>
            <a:prstDash val="dash"/>
            <a:miter lim="800000"/>
            <a:headEnd/>
            <a:tailEnd/>
          </a:ln>
        </p:spPr>
        <p:txBody>
          <a:bodyPr wrap="none" anchor="ctr"/>
          <a:lstStyle/>
          <a:p>
            <a:pPr algn="ctr"/>
            <a:endParaRPr kumimoji="1" lang="en-US" sz="2000">
              <a:solidFill>
                <a:srgbClr val="010000"/>
              </a:solidFill>
            </a:endParaRPr>
          </a:p>
        </p:txBody>
      </p:sp>
      <p:sp>
        <p:nvSpPr>
          <p:cNvPr id="109575" name="Rectangle 12"/>
          <p:cNvSpPr>
            <a:spLocks noChangeArrowheads="1"/>
          </p:cNvSpPr>
          <p:nvPr/>
        </p:nvSpPr>
        <p:spPr bwMode="auto">
          <a:xfrm>
            <a:off x="4572000" y="3276600"/>
            <a:ext cx="4343400" cy="1371600"/>
          </a:xfrm>
          <a:prstGeom prst="rect">
            <a:avLst/>
          </a:prstGeom>
          <a:noFill/>
          <a:ln w="9525">
            <a:solidFill>
              <a:srgbClr val="FF0000"/>
            </a:solidFill>
            <a:prstDash val="dashDot"/>
            <a:miter lim="800000"/>
            <a:headEnd/>
            <a:tailEnd/>
          </a:ln>
        </p:spPr>
        <p:txBody>
          <a:bodyPr wrap="none" anchor="ctr"/>
          <a:lstStyle/>
          <a:p>
            <a:pPr algn="ctr"/>
            <a:endParaRPr kumimoji="1" lang="en-US" sz="2000">
              <a:solidFill>
                <a:srgbClr val="010000"/>
              </a:solidFill>
            </a:endParaRPr>
          </a:p>
        </p:txBody>
      </p:sp>
      <p:sp>
        <p:nvSpPr>
          <p:cNvPr id="109576" name="Rectangle 13"/>
          <p:cNvSpPr>
            <a:spLocks noChangeArrowheads="1"/>
          </p:cNvSpPr>
          <p:nvPr/>
        </p:nvSpPr>
        <p:spPr bwMode="auto">
          <a:xfrm>
            <a:off x="4572000" y="4572000"/>
            <a:ext cx="4343400" cy="1371600"/>
          </a:xfrm>
          <a:prstGeom prst="rect">
            <a:avLst/>
          </a:prstGeom>
          <a:noFill/>
          <a:ln w="9525">
            <a:solidFill>
              <a:srgbClr val="008080"/>
            </a:solidFill>
            <a:prstDash val="lgDashDot"/>
            <a:miter lim="800000"/>
            <a:headEnd/>
            <a:tailEnd/>
          </a:ln>
        </p:spPr>
        <p:txBody>
          <a:bodyPr wrap="none" anchor="ctr"/>
          <a:lstStyle/>
          <a:p>
            <a:pPr algn="ctr"/>
            <a:endParaRPr kumimoji="1" lang="en-US" sz="2000">
              <a:solidFill>
                <a:srgbClr val="010000"/>
              </a:solidFill>
            </a:endParaRPr>
          </a:p>
        </p:txBody>
      </p:sp>
    </p:spTree>
    <p:extLst>
      <p:ext uri="{BB962C8B-B14F-4D97-AF65-F5344CB8AC3E}">
        <p14:creationId xmlns:p14="http://schemas.microsoft.com/office/powerpoint/2010/main" val="39221909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74" y="0"/>
            <a:ext cx="8972999" cy="1654180"/>
          </a:xfrm>
        </p:spPr>
        <p:txBody>
          <a:bodyPr>
            <a:normAutofit/>
          </a:bodyPr>
          <a:lstStyle/>
          <a:p>
            <a:r>
              <a:rPr lang="en-US" sz="2800" b="1" dirty="0">
                <a:latin typeface="+mn-lt"/>
                <a:ea typeface="+mn-ea"/>
                <a:cs typeface="+mn-cs"/>
              </a:rPr>
              <a:t>Do you have the access or know how to take advantage of advanced computing capability?</a:t>
            </a:r>
          </a:p>
        </p:txBody>
      </p:sp>
      <p:grpSp>
        <p:nvGrpSpPr>
          <p:cNvPr id="3" name="Group 2"/>
          <p:cNvGrpSpPr/>
          <p:nvPr/>
        </p:nvGrpSpPr>
        <p:grpSpPr>
          <a:xfrm>
            <a:off x="466344" y="1752600"/>
            <a:ext cx="8580329" cy="4997561"/>
            <a:chOff x="466344" y="1202716"/>
            <a:chExt cx="8580329" cy="5547446"/>
          </a:xfrm>
        </p:grpSpPr>
        <p:cxnSp>
          <p:nvCxnSpPr>
            <p:cNvPr id="28" name="Straight Connector 27"/>
            <p:cNvCxnSpPr/>
            <p:nvPr/>
          </p:nvCxnSpPr>
          <p:spPr>
            <a:xfrm rot="5400000">
              <a:off x="2286000" y="3810000"/>
              <a:ext cx="4572000"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950523" y="1214904"/>
              <a:ext cx="1838965" cy="349968"/>
            </a:xfrm>
            <a:prstGeom prst="rect">
              <a:avLst/>
            </a:prstGeom>
            <a:noFill/>
            <a:ln>
              <a:noFill/>
            </a:ln>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HPC Specialists</a:t>
              </a:r>
              <a:endParaRPr lang="en-US" sz="1800" dirty="0">
                <a:solidFill>
                  <a:prstClr val="black"/>
                </a:solidFill>
                <a:latin typeface="Calibri"/>
              </a:endParaRPr>
            </a:p>
          </p:txBody>
        </p:sp>
        <p:sp>
          <p:nvSpPr>
            <p:cNvPr id="30" name="TextBox 29"/>
            <p:cNvSpPr txBox="1"/>
            <p:nvPr/>
          </p:nvSpPr>
          <p:spPr>
            <a:xfrm>
              <a:off x="1149096" y="1202716"/>
              <a:ext cx="2362200" cy="865237"/>
            </a:xfrm>
            <a:prstGeom prst="rect">
              <a:avLst/>
            </a:prstGeom>
            <a:noFill/>
            <a:ln>
              <a:noFill/>
            </a:ln>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rPr>
                <a:t>Researchers</a:t>
              </a:r>
            </a:p>
            <a:p>
              <a:pPr marL="285750" indent="-285750" eaLnBrk="1" fontAlgn="auto" hangingPunct="1">
                <a:spcBef>
                  <a:spcPts val="0"/>
                </a:spcBef>
                <a:spcAft>
                  <a:spcPts val="0"/>
                </a:spcAft>
                <a:buFont typeface="Arial" pitchFamily="34" charset="0"/>
                <a:buChar char="•"/>
              </a:pPr>
              <a:r>
                <a:rPr lang="en-US" sz="1800" dirty="0" smtClean="0">
                  <a:solidFill>
                    <a:prstClr val="black"/>
                  </a:solidFill>
                  <a:latin typeface="Calibri"/>
                </a:rPr>
                <a:t>Experimentalists</a:t>
              </a:r>
            </a:p>
            <a:p>
              <a:pPr marL="285750" indent="-285750" eaLnBrk="1" fontAlgn="auto" hangingPunct="1">
                <a:spcBef>
                  <a:spcPts val="0"/>
                </a:spcBef>
                <a:spcAft>
                  <a:spcPts val="0"/>
                </a:spcAft>
                <a:buFont typeface="Arial" pitchFamily="34" charset="0"/>
                <a:buChar char="•"/>
              </a:pPr>
              <a:r>
                <a:rPr lang="en-US" sz="1800" dirty="0" smtClean="0">
                  <a:solidFill>
                    <a:prstClr val="black"/>
                  </a:solidFill>
                  <a:latin typeface="Calibri"/>
                </a:rPr>
                <a:t>Modelers</a:t>
              </a:r>
              <a:endParaRPr lang="en-US" sz="1800" dirty="0">
                <a:solidFill>
                  <a:prstClr val="black"/>
                </a:solidFill>
                <a:latin typeface="Calibri"/>
              </a:endParaRPr>
            </a:p>
          </p:txBody>
        </p:sp>
        <p:pic>
          <p:nvPicPr>
            <p:cNvPr id="20" name="Picture 7" descr="p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671" y="2187581"/>
              <a:ext cx="2738956" cy="18237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4" cstate="print"/>
            <a:srcRect/>
            <a:stretch>
              <a:fillRect/>
            </a:stretch>
          </p:blipFill>
          <p:spPr bwMode="auto">
            <a:xfrm>
              <a:off x="629806" y="4080319"/>
              <a:ext cx="3695278" cy="1612696"/>
            </a:xfrm>
            <a:prstGeom prst="rect">
              <a:avLst/>
            </a:prstGeom>
            <a:noFill/>
            <a:ln w="9525" cap="flat" cmpd="sng">
              <a:noFill/>
              <a:prstDash val="solid"/>
              <a:miter lim="800000"/>
              <a:headEnd/>
              <a:tailEnd/>
            </a:ln>
          </p:spPr>
        </p:pic>
        <p:pic>
          <p:nvPicPr>
            <p:cNvPr id="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6878" y="1721568"/>
              <a:ext cx="2916936" cy="19377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 name="Group 64"/>
            <p:cNvGrpSpPr/>
            <p:nvPr/>
          </p:nvGrpSpPr>
          <p:grpSpPr>
            <a:xfrm>
              <a:off x="5119088" y="3729467"/>
              <a:ext cx="3847803" cy="2010201"/>
              <a:chOff x="802341" y="4272210"/>
              <a:chExt cx="5709759" cy="2010201"/>
            </a:xfrm>
          </p:grpSpPr>
          <p:sp>
            <p:nvSpPr>
              <p:cNvPr id="66" name="Arc 65"/>
              <p:cNvSpPr/>
              <p:nvPr/>
            </p:nvSpPr>
            <p:spPr>
              <a:xfrm rot="19258498">
                <a:off x="5301857" y="4329740"/>
                <a:ext cx="1210243" cy="1222359"/>
              </a:xfrm>
              <a:prstGeom prst="arc">
                <a:avLst>
                  <a:gd name="adj1" fmla="val 16725756"/>
                  <a:gd name="adj2" fmla="val 608778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67" name="Arc 66"/>
              <p:cNvSpPr/>
              <p:nvPr/>
            </p:nvSpPr>
            <p:spPr>
              <a:xfrm rot="2772809">
                <a:off x="4898435" y="4579400"/>
                <a:ext cx="1226977" cy="1901124"/>
              </a:xfrm>
              <a:prstGeom prst="arc">
                <a:avLst>
                  <a:gd name="adj1" fmla="val 17195042"/>
                  <a:gd name="adj2" fmla="val 4635811"/>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68" name="Arc 67"/>
              <p:cNvSpPr/>
              <p:nvPr/>
            </p:nvSpPr>
            <p:spPr>
              <a:xfrm rot="5400000">
                <a:off x="4071031" y="4778516"/>
                <a:ext cx="718155" cy="2289635"/>
              </a:xfrm>
              <a:prstGeom prst="arc">
                <a:avLst>
                  <a:gd name="adj1" fmla="val 16404206"/>
                  <a:gd name="adj2" fmla="val 5264969"/>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69" name="Arc 68"/>
              <p:cNvSpPr/>
              <p:nvPr/>
            </p:nvSpPr>
            <p:spPr>
              <a:xfrm rot="5400000">
                <a:off x="2385940" y="4908541"/>
                <a:ext cx="718155" cy="1832435"/>
              </a:xfrm>
              <a:prstGeom prst="arc">
                <a:avLst>
                  <a:gd name="adj1" fmla="val 16404206"/>
                  <a:gd name="adj2" fmla="val 47909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0" name="Arc 69"/>
              <p:cNvSpPr/>
              <p:nvPr/>
            </p:nvSpPr>
            <p:spPr>
              <a:xfrm rot="5400000">
                <a:off x="1395340" y="4819648"/>
                <a:ext cx="718155" cy="1832435"/>
              </a:xfrm>
              <a:prstGeom prst="arc">
                <a:avLst>
                  <a:gd name="adj1" fmla="val 18591137"/>
                  <a:gd name="adj2" fmla="val 6845923"/>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1" name="Arc 70"/>
              <p:cNvSpPr/>
              <p:nvPr/>
            </p:nvSpPr>
            <p:spPr>
              <a:xfrm rot="5400000">
                <a:off x="1359481" y="4368736"/>
                <a:ext cx="718155" cy="1832435"/>
              </a:xfrm>
              <a:prstGeom prst="arc">
                <a:avLst>
                  <a:gd name="adj1" fmla="val 3114832"/>
                  <a:gd name="adj2" fmla="val 912160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2" name="Arc 71"/>
              <p:cNvSpPr/>
              <p:nvPr/>
            </p:nvSpPr>
            <p:spPr>
              <a:xfrm rot="5400000">
                <a:off x="1852540" y="3934593"/>
                <a:ext cx="718155" cy="1832435"/>
              </a:xfrm>
              <a:prstGeom prst="arc">
                <a:avLst>
                  <a:gd name="adj1" fmla="val 4518150"/>
                  <a:gd name="adj2" fmla="val 1504079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3" name="Arc 72"/>
              <p:cNvSpPr/>
              <p:nvPr/>
            </p:nvSpPr>
            <p:spPr>
              <a:xfrm rot="5400000">
                <a:off x="3191916" y="3812840"/>
                <a:ext cx="718155" cy="1832435"/>
              </a:xfrm>
              <a:prstGeom prst="arc">
                <a:avLst>
                  <a:gd name="adj1" fmla="val 5879478"/>
                  <a:gd name="adj2" fmla="val 1563335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4" name="Arc 73"/>
              <p:cNvSpPr/>
              <p:nvPr/>
            </p:nvSpPr>
            <p:spPr>
              <a:xfrm rot="5400000">
                <a:off x="4533364" y="3934593"/>
                <a:ext cx="1157202" cy="1832435"/>
              </a:xfrm>
              <a:prstGeom prst="arc">
                <a:avLst>
                  <a:gd name="adj1" fmla="val 5964373"/>
                  <a:gd name="adj2" fmla="val 13947974"/>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grpSp>
        <p:sp>
          <p:nvSpPr>
            <p:cNvPr id="10" name="TextBox 9"/>
            <p:cNvSpPr txBox="1"/>
            <p:nvPr/>
          </p:nvSpPr>
          <p:spPr>
            <a:xfrm>
              <a:off x="6450660" y="5042034"/>
              <a:ext cx="595035" cy="34996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awk</a:t>
              </a:r>
              <a:endParaRPr lang="en-US" sz="1800" dirty="0">
                <a:solidFill>
                  <a:prstClr val="black"/>
                </a:solidFill>
                <a:latin typeface="Calibri"/>
              </a:endParaRPr>
            </a:p>
          </p:txBody>
        </p:sp>
        <p:sp>
          <p:nvSpPr>
            <p:cNvPr id="75" name="TextBox 74"/>
            <p:cNvSpPr txBox="1"/>
            <p:nvPr/>
          </p:nvSpPr>
          <p:spPr>
            <a:xfrm>
              <a:off x="5707634" y="4916788"/>
              <a:ext cx="646331" cy="34996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grep</a:t>
              </a:r>
              <a:endParaRPr lang="en-US" sz="1800" dirty="0">
                <a:solidFill>
                  <a:prstClr val="black"/>
                </a:solidFill>
                <a:latin typeface="Calibri"/>
              </a:endParaRPr>
            </a:p>
          </p:txBody>
        </p:sp>
        <p:sp>
          <p:nvSpPr>
            <p:cNvPr id="76" name="TextBox 75"/>
            <p:cNvSpPr txBox="1"/>
            <p:nvPr/>
          </p:nvSpPr>
          <p:spPr>
            <a:xfrm>
              <a:off x="6870005" y="4133081"/>
              <a:ext cx="351378" cy="349968"/>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vi</a:t>
              </a:r>
              <a:endParaRPr lang="en-US" sz="1800" dirty="0">
                <a:solidFill>
                  <a:prstClr val="black"/>
                </a:solidFill>
                <a:latin typeface="Calibri"/>
              </a:endParaRPr>
            </a:p>
          </p:txBody>
        </p:sp>
        <p:sp>
          <p:nvSpPr>
            <p:cNvPr id="15" name="Rectangle 14"/>
            <p:cNvSpPr/>
            <p:nvPr/>
          </p:nvSpPr>
          <p:spPr>
            <a:xfrm>
              <a:off x="6153468" y="4566820"/>
              <a:ext cx="2634054" cy="349968"/>
            </a:xfrm>
            <a:prstGeom prst="rect">
              <a:avLst/>
            </a:prstGeom>
          </p:spPr>
          <p:txBody>
            <a:bodyPr wrap="none">
              <a:spAutoFit/>
            </a:bodyPr>
            <a:lstStyle/>
            <a:p>
              <a:pPr eaLnBrk="1" fontAlgn="auto" hangingPunct="1">
                <a:spcBef>
                  <a:spcPts val="0"/>
                </a:spcBef>
                <a:spcAft>
                  <a:spcPts val="0"/>
                </a:spcAft>
              </a:pPr>
              <a:r>
                <a:rPr lang="en-US" sz="1800" dirty="0">
                  <a:solidFill>
                    <a:prstClr val="black"/>
                  </a:solidFill>
                  <a:latin typeface="Calibri"/>
                </a:rPr>
                <a:t>#PBS -l </a:t>
              </a:r>
              <a:r>
                <a:rPr lang="en-US" sz="1800" dirty="0" smtClean="0">
                  <a:solidFill>
                    <a:prstClr val="black"/>
                  </a:solidFill>
                  <a:latin typeface="Calibri"/>
                </a:rPr>
                <a:t>nodes=4:ppn=8</a:t>
              </a:r>
              <a:endParaRPr lang="en-US" sz="1800" dirty="0">
                <a:solidFill>
                  <a:prstClr val="black"/>
                </a:solidFill>
                <a:latin typeface="Calibri"/>
              </a:endParaRPr>
            </a:p>
          </p:txBody>
        </p:sp>
        <p:sp>
          <p:nvSpPr>
            <p:cNvPr id="77" name="TextBox 76"/>
            <p:cNvSpPr txBox="1"/>
            <p:nvPr/>
          </p:nvSpPr>
          <p:spPr>
            <a:xfrm>
              <a:off x="7113194" y="4922936"/>
              <a:ext cx="1043876" cy="34996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mpiexec</a:t>
              </a:r>
              <a:endParaRPr lang="en-US" sz="1800" dirty="0">
                <a:solidFill>
                  <a:prstClr val="black"/>
                </a:solidFill>
                <a:latin typeface="Calibri"/>
              </a:endParaRPr>
            </a:p>
          </p:txBody>
        </p:sp>
        <p:sp>
          <p:nvSpPr>
            <p:cNvPr id="78" name="TextBox 77"/>
            <p:cNvSpPr txBox="1"/>
            <p:nvPr/>
          </p:nvSpPr>
          <p:spPr>
            <a:xfrm>
              <a:off x="7718490" y="4011328"/>
              <a:ext cx="877163" cy="34996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chmod</a:t>
              </a:r>
              <a:endParaRPr lang="en-US" sz="1800" dirty="0">
                <a:solidFill>
                  <a:prstClr val="black"/>
                </a:solidFill>
                <a:latin typeface="Calibri"/>
              </a:endParaRPr>
            </a:p>
          </p:txBody>
        </p:sp>
        <p:sp>
          <p:nvSpPr>
            <p:cNvPr id="16" name="Rectangle 15"/>
            <p:cNvSpPr/>
            <p:nvPr/>
          </p:nvSpPr>
          <p:spPr>
            <a:xfrm>
              <a:off x="5496878" y="4133081"/>
              <a:ext cx="1313180" cy="349968"/>
            </a:xfrm>
            <a:prstGeom prst="rect">
              <a:avLst/>
            </a:prstGeom>
          </p:spPr>
          <p:txBody>
            <a:bodyPr wrap="none">
              <a:spAutoFit/>
            </a:bodyPr>
            <a:lstStyle/>
            <a:p>
              <a:pPr eaLnBrk="1" fontAlgn="auto" hangingPunct="1">
                <a:spcBef>
                  <a:spcPts val="0"/>
                </a:spcBef>
                <a:spcAft>
                  <a:spcPts val="0"/>
                </a:spcAft>
              </a:pPr>
              <a:r>
                <a:rPr lang="en-US" sz="1800" dirty="0">
                  <a:solidFill>
                    <a:prstClr val="black"/>
                  </a:solidFill>
                  <a:latin typeface="Calibri"/>
                </a:rPr>
                <a:t>#!/bin/bash</a:t>
              </a:r>
            </a:p>
          </p:txBody>
        </p:sp>
        <p:pic>
          <p:nvPicPr>
            <p:cNvPr id="7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6720" y="5619100"/>
              <a:ext cx="3999953" cy="113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466344" y="5102871"/>
              <a:ext cx="1737360" cy="15585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58187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TauDEM today requires</a:t>
            </a:r>
            <a:endParaRPr lang="en-US" dirty="0"/>
          </a:p>
        </p:txBody>
      </p:sp>
      <p:sp>
        <p:nvSpPr>
          <p:cNvPr id="5" name="Content Placeholder 4"/>
          <p:cNvSpPr>
            <a:spLocks noGrp="1"/>
          </p:cNvSpPr>
          <p:nvPr>
            <p:ph idx="1"/>
          </p:nvPr>
        </p:nvSpPr>
        <p:spPr/>
        <p:txBody>
          <a:bodyPr>
            <a:normAutofit lnSpcReduction="10000"/>
          </a:bodyPr>
          <a:lstStyle/>
          <a:p>
            <a:r>
              <a:rPr lang="en-US" dirty="0" smtClean="0"/>
              <a:t>Expertise in Hydrologic DEM analysis</a:t>
            </a:r>
          </a:p>
          <a:p>
            <a:r>
              <a:rPr lang="en-US" dirty="0" smtClean="0"/>
              <a:t>The software</a:t>
            </a:r>
          </a:p>
          <a:p>
            <a:pPr lvl="1"/>
            <a:r>
              <a:rPr lang="en-US" dirty="0" smtClean="0"/>
              <a:t>ArcGIS licenses</a:t>
            </a:r>
          </a:p>
          <a:p>
            <a:pPr lvl="1"/>
            <a:r>
              <a:rPr lang="en-US" dirty="0" smtClean="0"/>
              <a:t>The ability to install software</a:t>
            </a:r>
          </a:p>
          <a:p>
            <a:pPr lvl="1"/>
            <a:r>
              <a:rPr lang="en-US" dirty="0" smtClean="0"/>
              <a:t>TauDEM command functions with MPI installation</a:t>
            </a:r>
          </a:p>
          <a:p>
            <a:pPr lvl="1"/>
            <a:r>
              <a:rPr lang="en-US" dirty="0" smtClean="0"/>
              <a:t>Compilation for other platforms</a:t>
            </a:r>
          </a:p>
          <a:p>
            <a:r>
              <a:rPr lang="en-US" dirty="0" smtClean="0"/>
              <a:t>Sufficient Hardware (RAM and Disk)</a:t>
            </a:r>
          </a:p>
          <a:p>
            <a:r>
              <a:rPr lang="en-US" dirty="0" smtClean="0"/>
              <a:t>The data (uncompressed </a:t>
            </a:r>
            <a:r>
              <a:rPr lang="en-US" dirty="0" err="1" smtClean="0"/>
              <a:t>GeoTIFF</a:t>
            </a:r>
            <a:r>
              <a:rPr lang="en-US" dirty="0" smtClean="0"/>
              <a:t>, projected, consistent grid size and spatial reference)</a:t>
            </a:r>
          </a:p>
        </p:txBody>
      </p:sp>
      <p:pic>
        <p:nvPicPr>
          <p:cNvPr id="6" name="Picture 5"/>
          <p:cNvPicPr>
            <a:picLocks noChangeAspect="1"/>
          </p:cNvPicPr>
          <p:nvPr/>
        </p:nvPicPr>
        <p:blipFill rotWithShape="1">
          <a:blip r:embed="rId2"/>
          <a:srcRect l="72319" b="6086"/>
          <a:stretch/>
        </p:blipFill>
        <p:spPr>
          <a:xfrm>
            <a:off x="7066639" y="4071872"/>
            <a:ext cx="509667" cy="485133"/>
          </a:xfrm>
          <a:prstGeom prst="rect">
            <a:avLst/>
          </a:prstGeom>
        </p:spPr>
      </p:pic>
      <p:pic>
        <p:nvPicPr>
          <p:cNvPr id="8" name="Picture 7"/>
          <p:cNvPicPr>
            <a:picLocks noChangeAspect="1"/>
          </p:cNvPicPr>
          <p:nvPr/>
        </p:nvPicPr>
        <p:blipFill rotWithShape="1">
          <a:blip r:embed="rId2"/>
          <a:srcRect r="73408" b="-2137"/>
          <a:stretch/>
        </p:blipFill>
        <p:spPr>
          <a:xfrm>
            <a:off x="6395918" y="4050637"/>
            <a:ext cx="489621" cy="527605"/>
          </a:xfrm>
          <a:prstGeom prst="rect">
            <a:avLst/>
          </a:prstGeom>
        </p:spPr>
      </p:pic>
    </p:spTree>
    <p:extLst>
      <p:ext uri="{BB962C8B-B14F-4D97-AF65-F5344CB8AC3E}">
        <p14:creationId xmlns:p14="http://schemas.microsoft.com/office/powerpoint/2010/main" val="26556141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1984" y="195971"/>
            <a:ext cx="7831878" cy="954107"/>
          </a:xfrm>
          <a:prstGeom prst="rect">
            <a:avLst/>
          </a:prstGeom>
          <a:noFill/>
        </p:spPr>
        <p:txBody>
          <a:bodyPr wrap="square" rtlCol="0">
            <a:spAutoFit/>
          </a:bodyPr>
          <a:lstStyle/>
          <a:p>
            <a:pPr eaLnBrk="1" fontAlgn="auto" hangingPunct="1">
              <a:spcBef>
                <a:spcPts val="0"/>
              </a:spcBef>
              <a:spcAft>
                <a:spcPts val="0"/>
              </a:spcAft>
            </a:pPr>
            <a:r>
              <a:rPr lang="en-US" sz="2800" dirty="0" smtClean="0">
                <a:solidFill>
                  <a:prstClr val="black"/>
                </a:solidFill>
                <a:latin typeface="Calibri"/>
              </a:rPr>
              <a:t>Can we deliver GIS functionality in general, and TauDEM specifically, as a service over the web</a:t>
            </a:r>
          </a:p>
        </p:txBody>
      </p:sp>
      <p:sp>
        <p:nvSpPr>
          <p:cNvPr id="5" name="Line 129"/>
          <p:cNvSpPr>
            <a:spLocks noChangeShapeType="1"/>
          </p:cNvSpPr>
          <p:nvPr/>
        </p:nvSpPr>
        <p:spPr bwMode="auto">
          <a:xfrm rot="10800000">
            <a:off x="2395838" y="2540895"/>
            <a:ext cx="529952" cy="1255928"/>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6" name="Line 129"/>
          <p:cNvSpPr>
            <a:spLocks noChangeShapeType="1"/>
          </p:cNvSpPr>
          <p:nvPr/>
        </p:nvSpPr>
        <p:spPr bwMode="auto">
          <a:xfrm rot="10800000">
            <a:off x="1232505" y="3648441"/>
            <a:ext cx="1428307" cy="407236"/>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7" name="Line 129"/>
          <p:cNvSpPr>
            <a:spLocks noChangeShapeType="1"/>
          </p:cNvSpPr>
          <p:nvPr/>
        </p:nvSpPr>
        <p:spPr bwMode="auto">
          <a:xfrm rot="10800000" flipV="1">
            <a:off x="1488912" y="4302352"/>
            <a:ext cx="1275555" cy="632560"/>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pic>
        <p:nvPicPr>
          <p:cNvPr id="8" name="Picture 3" descr="Data_server_2U.png"/>
          <p:cNvPicPr>
            <a:picLocks noChangeAspect="1"/>
          </p:cNvPicPr>
          <p:nvPr/>
        </p:nvPicPr>
        <p:blipFill>
          <a:blip r:embed="rId2"/>
          <a:srcRect/>
          <a:stretch>
            <a:fillRect/>
          </a:stretch>
        </p:blipFill>
        <p:spPr bwMode="auto">
          <a:xfrm>
            <a:off x="2180899" y="3639041"/>
            <a:ext cx="1935784" cy="1052056"/>
          </a:xfrm>
          <a:prstGeom prst="rect">
            <a:avLst/>
          </a:prstGeom>
          <a:noFill/>
          <a:ln w="9525">
            <a:noFill/>
            <a:miter lim="800000"/>
            <a:headEnd/>
            <a:tailEnd/>
          </a:ln>
        </p:spPr>
      </p:pic>
      <p:pic>
        <p:nvPicPr>
          <p:cNvPr id="9" name="Picture 27" descr="User_Blue_Half"/>
          <p:cNvPicPr>
            <a:picLocks noChangeAspect="1" noChangeArrowheads="1"/>
          </p:cNvPicPr>
          <p:nvPr/>
        </p:nvPicPr>
        <p:blipFill>
          <a:blip r:embed="rId3"/>
          <a:srcRect/>
          <a:stretch>
            <a:fillRect/>
          </a:stretch>
        </p:blipFill>
        <p:spPr bwMode="auto">
          <a:xfrm>
            <a:off x="7936500" y="3927509"/>
            <a:ext cx="420687" cy="763588"/>
          </a:xfrm>
          <a:prstGeom prst="rect">
            <a:avLst/>
          </a:prstGeom>
          <a:noFill/>
          <a:ln w="9525">
            <a:noFill/>
            <a:miter lim="800000"/>
            <a:headEnd/>
            <a:tailEnd/>
          </a:ln>
        </p:spPr>
      </p:pic>
      <p:pic>
        <p:nvPicPr>
          <p:cNvPr id="10" name="Picture 37" descr="User_Red_Half"/>
          <p:cNvPicPr>
            <a:picLocks noChangeAspect="1" noChangeArrowheads="1"/>
          </p:cNvPicPr>
          <p:nvPr/>
        </p:nvPicPr>
        <p:blipFill>
          <a:blip r:embed="rId4"/>
          <a:srcRect/>
          <a:stretch>
            <a:fillRect/>
          </a:stretch>
        </p:blipFill>
        <p:spPr bwMode="auto">
          <a:xfrm>
            <a:off x="7302713" y="3648441"/>
            <a:ext cx="414337" cy="763588"/>
          </a:xfrm>
          <a:prstGeom prst="rect">
            <a:avLst/>
          </a:prstGeom>
          <a:noFill/>
          <a:ln w="9525">
            <a:noFill/>
            <a:miter lim="800000"/>
            <a:headEnd/>
            <a:tailEnd/>
          </a:ln>
        </p:spPr>
      </p:pic>
      <p:pic>
        <p:nvPicPr>
          <p:cNvPr id="11" name="Picture 39" descr="User_Yellow_Half"/>
          <p:cNvPicPr>
            <a:picLocks noChangeAspect="1" noChangeArrowheads="1"/>
          </p:cNvPicPr>
          <p:nvPr/>
        </p:nvPicPr>
        <p:blipFill>
          <a:blip r:embed="rId5"/>
          <a:srcRect/>
          <a:stretch>
            <a:fillRect/>
          </a:stretch>
        </p:blipFill>
        <p:spPr bwMode="auto">
          <a:xfrm>
            <a:off x="7737823" y="2884853"/>
            <a:ext cx="414337" cy="763588"/>
          </a:xfrm>
          <a:prstGeom prst="rect">
            <a:avLst/>
          </a:prstGeom>
          <a:noFill/>
          <a:ln w="9525">
            <a:noFill/>
            <a:miter lim="800000"/>
            <a:headEnd/>
            <a:tailEnd/>
          </a:ln>
        </p:spPr>
      </p:pic>
      <p:grpSp>
        <p:nvGrpSpPr>
          <p:cNvPr id="12" name="Group 111"/>
          <p:cNvGrpSpPr>
            <a:grpSpLocks/>
          </p:cNvGrpSpPr>
          <p:nvPr/>
        </p:nvGrpSpPr>
        <p:grpSpPr bwMode="auto">
          <a:xfrm>
            <a:off x="1983970" y="1799943"/>
            <a:ext cx="1309420" cy="1156467"/>
            <a:chOff x="4373563" y="480206"/>
            <a:chExt cx="919162" cy="873932"/>
          </a:xfrm>
        </p:grpSpPr>
        <p:pic>
          <p:nvPicPr>
            <p:cNvPr id="13" name="Picture 110" descr="database_org.png"/>
            <p:cNvPicPr>
              <a:picLocks noChangeAspect="1"/>
            </p:cNvPicPr>
            <p:nvPr/>
          </p:nvPicPr>
          <p:blipFill>
            <a:blip r:embed="rId6"/>
            <a:srcRect/>
            <a:stretch>
              <a:fillRect/>
            </a:stretch>
          </p:blipFill>
          <p:spPr bwMode="auto">
            <a:xfrm>
              <a:off x="4373563" y="480206"/>
              <a:ext cx="705994" cy="694545"/>
            </a:xfrm>
            <a:prstGeom prst="rect">
              <a:avLst/>
            </a:prstGeom>
            <a:noFill/>
            <a:ln w="9525">
              <a:noFill/>
              <a:miter lim="800000"/>
              <a:headEnd/>
              <a:tailEnd/>
            </a:ln>
          </p:spPr>
        </p:pic>
        <p:pic>
          <p:nvPicPr>
            <p:cNvPr id="14" name="Picture 165"/>
            <p:cNvPicPr>
              <a:picLocks noChangeArrowheads="1"/>
            </p:cNvPicPr>
            <p:nvPr/>
          </p:nvPicPr>
          <p:blipFill>
            <a:blip r:embed="rId7"/>
            <a:srcRect/>
            <a:stretch>
              <a:fillRect/>
            </a:stretch>
          </p:blipFill>
          <p:spPr bwMode="auto">
            <a:xfrm>
              <a:off x="4776643" y="797739"/>
              <a:ext cx="516082" cy="556399"/>
            </a:xfrm>
            <a:prstGeom prst="rect">
              <a:avLst/>
            </a:prstGeom>
            <a:noFill/>
            <a:ln w="12700">
              <a:noFill/>
              <a:miter lim="800000"/>
              <a:headEnd/>
              <a:tailEnd/>
            </a:ln>
          </p:spPr>
        </p:pic>
      </p:grpSp>
      <p:pic>
        <p:nvPicPr>
          <p:cNvPr id="15" name="Picture 219" descr="Raster"/>
          <p:cNvPicPr>
            <a:picLocks noChangeAspect="1" noChangeArrowheads="1"/>
          </p:cNvPicPr>
          <p:nvPr/>
        </p:nvPicPr>
        <p:blipFill>
          <a:blip r:embed="rId8"/>
          <a:srcRect/>
          <a:stretch>
            <a:fillRect/>
          </a:stretch>
        </p:blipFill>
        <p:spPr bwMode="auto">
          <a:xfrm>
            <a:off x="580714" y="3266647"/>
            <a:ext cx="939079" cy="871220"/>
          </a:xfrm>
          <a:prstGeom prst="rect">
            <a:avLst/>
          </a:prstGeom>
          <a:noFill/>
          <a:ln w="9525">
            <a:noFill/>
            <a:miter lim="800000"/>
            <a:headEnd/>
            <a:tailEnd/>
          </a:ln>
        </p:spPr>
      </p:pic>
      <p:pic>
        <p:nvPicPr>
          <p:cNvPr id="16" name="Picture 170" descr="Browser_map"/>
          <p:cNvPicPr>
            <a:picLocks noChangeAspect="1" noChangeArrowheads="1"/>
          </p:cNvPicPr>
          <p:nvPr/>
        </p:nvPicPr>
        <p:blipFill>
          <a:blip r:embed="rId9"/>
          <a:srcRect/>
          <a:stretch>
            <a:fillRect/>
          </a:stretch>
        </p:blipFill>
        <p:spPr bwMode="auto">
          <a:xfrm>
            <a:off x="4477923" y="4202791"/>
            <a:ext cx="1580388" cy="1216211"/>
          </a:xfrm>
          <a:prstGeom prst="rect">
            <a:avLst/>
          </a:prstGeom>
          <a:noFill/>
          <a:ln w="9525">
            <a:noFill/>
            <a:miter lim="800000"/>
            <a:headEnd/>
            <a:tailEnd/>
          </a:ln>
        </p:spPr>
      </p:pic>
      <p:pic>
        <p:nvPicPr>
          <p:cNvPr id="17" name="Picture 80" descr="ETL_diagram"/>
          <p:cNvPicPr>
            <a:picLocks noChangeAspect="1" noChangeArrowheads="1"/>
          </p:cNvPicPr>
          <p:nvPr/>
        </p:nvPicPr>
        <p:blipFill>
          <a:blip r:embed="rId10"/>
          <a:srcRect/>
          <a:stretch>
            <a:fillRect/>
          </a:stretch>
        </p:blipFill>
        <p:spPr bwMode="auto">
          <a:xfrm>
            <a:off x="638860" y="4920527"/>
            <a:ext cx="981075" cy="498475"/>
          </a:xfrm>
          <a:prstGeom prst="rect">
            <a:avLst/>
          </a:prstGeom>
          <a:noFill/>
          <a:ln w="9525">
            <a:noFill/>
            <a:miter lim="800000"/>
            <a:headEnd/>
            <a:tailEnd/>
          </a:ln>
        </p:spPr>
      </p:pic>
      <p:sp>
        <p:nvSpPr>
          <p:cNvPr id="18" name="TextBox 17"/>
          <p:cNvSpPr txBox="1"/>
          <p:nvPr/>
        </p:nvSpPr>
        <p:spPr>
          <a:xfrm>
            <a:off x="868390" y="2751563"/>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eaLnBrk="1" fontAlgn="auto" hangingPunct="1">
              <a:spcBef>
                <a:spcPts val="0"/>
              </a:spcBef>
              <a:spcAft>
                <a:spcPts val="0"/>
              </a:spcAft>
            </a:pPr>
            <a:r>
              <a:rPr lang="en-US" sz="1800" dirty="0" smtClean="0">
                <a:solidFill>
                  <a:prstClr val="black"/>
                </a:solidFill>
              </a:rPr>
              <a:t>Data Sources</a:t>
            </a:r>
            <a:endParaRPr lang="en-US" sz="1800" dirty="0">
              <a:solidFill>
                <a:prstClr val="black"/>
              </a:solidFill>
            </a:endParaRPr>
          </a:p>
        </p:txBody>
      </p:sp>
      <p:sp>
        <p:nvSpPr>
          <p:cNvPr id="20" name="TextBox 19"/>
          <p:cNvSpPr txBox="1"/>
          <p:nvPr/>
        </p:nvSpPr>
        <p:spPr>
          <a:xfrm>
            <a:off x="254420" y="5574038"/>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eaLnBrk="1" fontAlgn="auto" hangingPunct="1">
              <a:spcBef>
                <a:spcPts val="0"/>
              </a:spcBef>
              <a:spcAft>
                <a:spcPts val="0"/>
              </a:spcAft>
            </a:pPr>
            <a:r>
              <a:rPr lang="en-US" sz="1800" dirty="0" smtClean="0">
                <a:solidFill>
                  <a:prstClr val="black"/>
                </a:solidFill>
              </a:rPr>
              <a:t>Functions and Tools</a:t>
            </a:r>
            <a:endParaRPr lang="en-US" sz="1800" dirty="0">
              <a:solidFill>
                <a:prstClr val="black"/>
              </a:solidFill>
            </a:endParaRPr>
          </a:p>
        </p:txBody>
      </p:sp>
      <p:pic>
        <p:nvPicPr>
          <p:cNvPr id="21" name="Picture 47" descr="MapTeble"/>
          <p:cNvPicPr>
            <a:picLocks noChangeAspect="1" noChangeArrowheads="1"/>
          </p:cNvPicPr>
          <p:nvPr/>
        </p:nvPicPr>
        <p:blipFill>
          <a:blip r:embed="rId11"/>
          <a:srcRect/>
          <a:stretch>
            <a:fillRect/>
          </a:stretch>
        </p:blipFill>
        <p:spPr bwMode="auto">
          <a:xfrm>
            <a:off x="7385481" y="5000898"/>
            <a:ext cx="1027112" cy="963612"/>
          </a:xfrm>
          <a:prstGeom prst="rect">
            <a:avLst/>
          </a:prstGeom>
          <a:noFill/>
          <a:ln w="9525">
            <a:noFill/>
            <a:miter lim="800000"/>
            <a:headEnd/>
            <a:tailEnd/>
          </a:ln>
        </p:spPr>
      </p:pic>
      <p:sp>
        <p:nvSpPr>
          <p:cNvPr id="22" name="TextBox 21"/>
          <p:cNvSpPr txBox="1"/>
          <p:nvPr/>
        </p:nvSpPr>
        <p:spPr>
          <a:xfrm>
            <a:off x="2311820" y="4646422"/>
            <a:ext cx="1391741"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Server</a:t>
            </a:r>
            <a:endParaRPr lang="en-US" sz="1800" dirty="0">
              <a:solidFill>
                <a:prstClr val="black"/>
              </a:solidFill>
            </a:endParaRPr>
          </a:p>
        </p:txBody>
      </p:sp>
      <p:sp>
        <p:nvSpPr>
          <p:cNvPr id="23" name="TextBox 22"/>
          <p:cNvSpPr txBox="1"/>
          <p:nvPr/>
        </p:nvSpPr>
        <p:spPr>
          <a:xfrm>
            <a:off x="4277517" y="5510230"/>
            <a:ext cx="1981200"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Software as a Service</a:t>
            </a:r>
            <a:endParaRPr lang="en-US" sz="1800" dirty="0">
              <a:solidFill>
                <a:prstClr val="black"/>
              </a:solidFill>
            </a:endParaRPr>
          </a:p>
        </p:txBody>
      </p:sp>
      <p:pic>
        <p:nvPicPr>
          <p:cNvPr id="24" name="Picture 39" descr="arrowcurveupright.png"/>
          <p:cNvPicPr>
            <a:picLocks noChangeAspect="1"/>
          </p:cNvPicPr>
          <p:nvPr/>
        </p:nvPicPr>
        <p:blipFill>
          <a:blip r:embed="rId12"/>
          <a:srcRect/>
          <a:stretch>
            <a:fillRect/>
          </a:stretch>
        </p:blipFill>
        <p:spPr bwMode="auto">
          <a:xfrm rot="1021216" flipV="1">
            <a:off x="4207501" y="3508345"/>
            <a:ext cx="876300" cy="498475"/>
          </a:xfrm>
          <a:prstGeom prst="rect">
            <a:avLst/>
          </a:prstGeom>
          <a:noFill/>
          <a:ln w="9525">
            <a:noFill/>
            <a:miter lim="800000"/>
            <a:headEnd/>
            <a:tailEnd/>
          </a:ln>
        </p:spPr>
      </p:pic>
      <p:pic>
        <p:nvPicPr>
          <p:cNvPr id="25" name="Picture 41" descr="bluearrow.png"/>
          <p:cNvPicPr>
            <a:picLocks noChangeAspect="1"/>
          </p:cNvPicPr>
          <p:nvPr/>
        </p:nvPicPr>
        <p:blipFill>
          <a:blip r:embed="rId13"/>
          <a:srcRect/>
          <a:stretch>
            <a:fillRect/>
          </a:stretch>
        </p:blipFill>
        <p:spPr bwMode="auto">
          <a:xfrm rot="20146567">
            <a:off x="6258717" y="4030235"/>
            <a:ext cx="803275" cy="425450"/>
          </a:xfrm>
          <a:prstGeom prst="rect">
            <a:avLst/>
          </a:prstGeom>
          <a:noFill/>
          <a:ln w="9525">
            <a:noFill/>
            <a:miter lim="800000"/>
            <a:headEnd/>
            <a:tailEnd/>
          </a:ln>
        </p:spPr>
      </p:pic>
      <p:pic>
        <p:nvPicPr>
          <p:cNvPr id="26" name="Picture 41" descr="bluearrow.png"/>
          <p:cNvPicPr>
            <a:picLocks noChangeAspect="1"/>
          </p:cNvPicPr>
          <p:nvPr/>
        </p:nvPicPr>
        <p:blipFill>
          <a:blip r:embed="rId13"/>
          <a:srcRect/>
          <a:stretch>
            <a:fillRect/>
          </a:stretch>
        </p:blipFill>
        <p:spPr bwMode="auto">
          <a:xfrm rot="1041163">
            <a:off x="6303883" y="4921004"/>
            <a:ext cx="803275" cy="425450"/>
          </a:xfrm>
          <a:prstGeom prst="rect">
            <a:avLst/>
          </a:prstGeom>
          <a:noFill/>
          <a:ln w="9525">
            <a:noFill/>
            <a:miter lim="800000"/>
            <a:headEnd/>
            <a:tailEnd/>
          </a:ln>
        </p:spPr>
      </p:pic>
      <p:sp>
        <p:nvSpPr>
          <p:cNvPr id="27" name="TextBox 26"/>
          <p:cNvSpPr txBox="1"/>
          <p:nvPr/>
        </p:nvSpPr>
        <p:spPr>
          <a:xfrm>
            <a:off x="6415273" y="5938927"/>
            <a:ext cx="2382838"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Users</a:t>
            </a:r>
            <a:endParaRPr lang="en-US" sz="1800" dirty="0">
              <a:solidFill>
                <a:prstClr val="black"/>
              </a:solidFill>
            </a:endParaRPr>
          </a:p>
        </p:txBody>
      </p:sp>
      <p:sp>
        <p:nvSpPr>
          <p:cNvPr id="2" name="TextBox 1"/>
          <p:cNvSpPr txBox="1"/>
          <p:nvPr/>
        </p:nvSpPr>
        <p:spPr>
          <a:xfrm>
            <a:off x="-15400" y="6475752"/>
            <a:ext cx="3199402"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white">
                    <a:lumMod val="50000"/>
                  </a:prstClr>
                </a:solidFill>
                <a:latin typeface="Calibri"/>
              </a:rPr>
              <a:t>Based on slide from Norm Jones</a:t>
            </a:r>
            <a:endParaRPr lang="en-US" sz="1800" dirty="0">
              <a:solidFill>
                <a:prstClr val="white">
                  <a:lumMod val="50000"/>
                </a:prstClr>
              </a:solidFill>
              <a:latin typeface="Calibri"/>
            </a:endParaRPr>
          </a:p>
        </p:txBody>
      </p:sp>
    </p:spTree>
    <p:extLst>
      <p:ext uri="{BB962C8B-B14F-4D97-AF65-F5344CB8AC3E}">
        <p14:creationId xmlns:p14="http://schemas.microsoft.com/office/powerpoint/2010/main" val="33626878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84" y="259476"/>
            <a:ext cx="8898556" cy="1143000"/>
          </a:xfrm>
        </p:spPr>
        <p:txBody>
          <a:bodyPr>
            <a:noAutofit/>
          </a:bodyPr>
          <a:lstStyle/>
          <a:p>
            <a:r>
              <a:rPr lang="en-US" sz="3600" dirty="0" smtClean="0">
                <a:latin typeface="Arial" panose="020B0604020202020204" pitchFamily="34" charset="0"/>
                <a:cs typeface="Arial" panose="020B0604020202020204" pitchFamily="34" charset="0"/>
              </a:rPr>
              <a:t>XSEDE Extended Collaboration Support Services (ECSS) improvements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1631080"/>
            <a:ext cx="7772400" cy="4114800"/>
          </a:xfrm>
        </p:spPr>
        <p:txBody>
          <a:bodyPr/>
          <a:lstStyle/>
          <a:p>
            <a:r>
              <a:rPr lang="en-US" sz="2400" dirty="0" smtClean="0">
                <a:latin typeface="Arial" panose="020B0604020202020204" pitchFamily="34" charset="0"/>
                <a:cs typeface="Arial" panose="020B0604020202020204" pitchFamily="34" charset="0"/>
              </a:rPr>
              <a:t>Reconfiguration of multiple file header reads to be broadcast from single node</a:t>
            </a:r>
          </a:p>
          <a:p>
            <a:r>
              <a:rPr lang="en-US" sz="2400" dirty="0" smtClean="0">
                <a:latin typeface="Arial" panose="020B0604020202020204" pitchFamily="34" charset="0"/>
                <a:cs typeface="Arial" panose="020B0604020202020204" pitchFamily="34" charset="0"/>
              </a:rPr>
              <a:t>Reconfiguration of output files to avoid spanning processors</a:t>
            </a:r>
            <a:endParaRPr lang="en-US" sz="2400" dirty="0">
              <a:latin typeface="Arial" panose="020B0604020202020204" pitchFamily="34" charset="0"/>
              <a:cs typeface="Arial" panose="020B0604020202020204" pitchFamily="34" charset="0"/>
            </a:endParaRPr>
          </a:p>
        </p:txBody>
      </p:sp>
      <p:pic>
        <p:nvPicPr>
          <p:cNvPr id="17410" name="Picture 2" descr="taudem-new-perform-march2014"/>
          <p:cNvPicPr>
            <a:picLocks noChangeAspect="1" noChangeArrowheads="1"/>
          </p:cNvPicPr>
          <p:nvPr/>
        </p:nvPicPr>
        <p:blipFill rotWithShape="1">
          <a:blip r:embed="rId2">
            <a:extLst>
              <a:ext uri="{28A0092B-C50C-407E-A947-70E740481C1C}">
                <a14:useLocalDpi xmlns:a14="http://schemas.microsoft.com/office/drawing/2010/main" val="0"/>
              </a:ext>
            </a:extLst>
          </a:blip>
          <a:srcRect r="17051"/>
          <a:stretch/>
        </p:blipFill>
        <p:spPr bwMode="auto">
          <a:xfrm>
            <a:off x="167813" y="3921484"/>
            <a:ext cx="4123535" cy="27341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67813" y="3305238"/>
            <a:ext cx="4572000" cy="646331"/>
          </a:xfrm>
          <a:prstGeom prst="rect">
            <a:avLst/>
          </a:prstGeom>
        </p:spPr>
        <p:txBody>
          <a:bodyPr>
            <a:spAutoFit/>
          </a:bodyPr>
          <a:lstStyle/>
          <a:p>
            <a:pPr eaLnBrk="1" fontAlgn="auto" hangingPunct="1">
              <a:spcBef>
                <a:spcPts val="0"/>
              </a:spcBef>
              <a:spcAft>
                <a:spcPts val="0"/>
              </a:spcAft>
            </a:pPr>
            <a:r>
              <a:rPr lang="en-US" sz="1800" dirty="0">
                <a:solidFill>
                  <a:srgbClr val="000000"/>
                </a:solidFill>
                <a:latin typeface="Calibri" panose="020F0502020204030204" pitchFamily="34" charset="0"/>
              </a:rPr>
              <a:t>Execution time of the three most costly TauDEM functions on a 36GB DEM dataset.</a:t>
            </a:r>
          </a:p>
        </p:txBody>
      </p:sp>
      <p:graphicFrame>
        <p:nvGraphicFramePr>
          <p:cNvPr id="13" name="Table 12"/>
          <p:cNvGraphicFramePr>
            <a:graphicFrameLocks noGrp="1"/>
          </p:cNvGraphicFramePr>
          <p:nvPr>
            <p:extLst/>
          </p:nvPr>
        </p:nvGraphicFramePr>
        <p:xfrm>
          <a:off x="4392118" y="4296854"/>
          <a:ext cx="4736893" cy="1825350"/>
        </p:xfrm>
        <a:graphic>
          <a:graphicData uri="http://schemas.openxmlformats.org/drawingml/2006/table">
            <a:tbl>
              <a:tblPr firstRow="1" lastRow="1" lastCol="1" bandRow="1" bandCol="1">
                <a:tableStyleId>{F5AB1C69-6EDB-4FF4-983F-18BD219EF322}</a:tableStyleId>
              </a:tblPr>
              <a:tblGrid>
                <a:gridCol w="633831"/>
                <a:gridCol w="1044974"/>
                <a:gridCol w="1049405"/>
                <a:gridCol w="926736"/>
                <a:gridCol w="1081947"/>
              </a:tblGrid>
              <a:tr h="443391">
                <a:tc>
                  <a:txBody>
                    <a:bodyPr/>
                    <a:lstStyle/>
                    <a:p>
                      <a:pPr marL="0" marR="0" indent="0" algn="ctr">
                        <a:spcBef>
                          <a:spcPts val="0"/>
                        </a:spcBef>
                        <a:spcAft>
                          <a:spcPts val="0"/>
                        </a:spcAft>
                      </a:pPr>
                      <a:r>
                        <a:rPr lang="en-US" sz="1500" dirty="0">
                          <a:solidFill>
                            <a:sysClr val="windowText" lastClr="000000"/>
                          </a:solidFill>
                          <a:effectLst/>
                        </a:rPr>
                        <a:t>#cores</a:t>
                      </a:r>
                      <a:endParaRPr lang="en-US" sz="1500" dirty="0">
                        <a:solidFill>
                          <a:sysClr val="windowText" lastClr="000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dirty="0">
                          <a:solidFill>
                            <a:sysClr val="windowText" lastClr="000000"/>
                          </a:solidFill>
                          <a:effectLst/>
                        </a:rPr>
                        <a:t>Compute</a:t>
                      </a:r>
                      <a:endParaRPr lang="en-US" sz="150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a:solidFill>
                            <a:sysClr val="windowText" lastClr="000000"/>
                          </a:solidFill>
                          <a:effectLst/>
                        </a:rPr>
                        <a:t>Header Read</a:t>
                      </a:r>
                      <a:endParaRPr lang="en-US" sz="150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dirty="0">
                          <a:solidFill>
                            <a:sysClr val="windowText" lastClr="000000"/>
                          </a:solidFill>
                          <a:effectLst/>
                        </a:rPr>
                        <a:t>Data Read</a:t>
                      </a:r>
                      <a:endParaRPr lang="en-US" sz="150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a:solidFill>
                            <a:sysClr val="windowText" lastClr="000000"/>
                          </a:solidFill>
                          <a:effectLst/>
                        </a:rPr>
                        <a:t>Data Write</a:t>
                      </a:r>
                      <a:endParaRPr lang="en-US" sz="150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18174">
                <a:tc>
                  <a:txBody>
                    <a:bodyPr/>
                    <a:lstStyle/>
                    <a:p>
                      <a:pPr marL="0" marR="0" indent="0" algn="ctr">
                        <a:spcBef>
                          <a:spcPts val="0"/>
                        </a:spcBef>
                        <a:spcAft>
                          <a:spcPts val="0"/>
                        </a:spcAft>
                      </a:pPr>
                      <a:r>
                        <a:rPr lang="en-US" sz="1500" b="0" dirty="0">
                          <a:solidFill>
                            <a:sysClr val="windowText" lastClr="000000"/>
                          </a:solidFill>
                          <a:effectLst/>
                        </a:rPr>
                        <a:t>32</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500" b="0" dirty="0">
                          <a:solidFill>
                            <a:sysClr val="windowText" lastClr="000000"/>
                          </a:solidFill>
                          <a:effectLst/>
                        </a:rPr>
                        <a:t>42.7 / 42.8</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mpd="sng">
                      <a:noFill/>
                    </a:lnB>
                  </a:tcPr>
                </a:tc>
                <a:tc>
                  <a:txBody>
                    <a:bodyPr/>
                    <a:lstStyle/>
                    <a:p>
                      <a:pPr marL="0" marR="0" algn="ctr">
                        <a:spcBef>
                          <a:spcPts val="0"/>
                        </a:spcBef>
                        <a:spcAft>
                          <a:spcPts val="400"/>
                        </a:spcAft>
                      </a:pPr>
                      <a:r>
                        <a:rPr lang="en-US" sz="1500" b="0" dirty="0">
                          <a:solidFill>
                            <a:sysClr val="windowText" lastClr="000000"/>
                          </a:solidFill>
                          <a:effectLst/>
                        </a:rPr>
                        <a:t>193.5 / 3.8</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a:solidFill>
                            <a:sysClr val="windowText" lastClr="000000"/>
                          </a:solidFill>
                          <a:effectLst/>
                        </a:rPr>
                        <a:t>0.4 / 0.4</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a:solidFill>
                            <a:sysClr val="windowText" lastClr="000000"/>
                          </a:solidFill>
                          <a:effectLst/>
                        </a:rPr>
                        <a:t>153.5 / 3.5</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tcPr>
                </a:tc>
              </a:tr>
              <a:tr h="349992">
                <a:tc>
                  <a:txBody>
                    <a:bodyPr/>
                    <a:lstStyle/>
                    <a:p>
                      <a:pPr marL="0" marR="0" indent="0" algn="ctr">
                        <a:spcBef>
                          <a:spcPts val="0"/>
                        </a:spcBef>
                        <a:spcAft>
                          <a:spcPts val="0"/>
                        </a:spcAft>
                      </a:pPr>
                      <a:r>
                        <a:rPr lang="en-US" sz="1500" b="0">
                          <a:solidFill>
                            <a:sysClr val="windowText" lastClr="000000"/>
                          </a:solidFill>
                          <a:effectLst/>
                        </a:rPr>
                        <a:t>64</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lnR w="12700" cmpd="sng">
                      <a:noFill/>
                    </a:lnR>
                  </a:tcPr>
                </a:tc>
                <a:tc>
                  <a:txBody>
                    <a:bodyPr/>
                    <a:lstStyle/>
                    <a:p>
                      <a:pPr marL="0" marR="0" algn="ctr">
                        <a:spcBef>
                          <a:spcPts val="0"/>
                        </a:spcBef>
                        <a:spcAft>
                          <a:spcPts val="400"/>
                        </a:spcAft>
                      </a:pPr>
                      <a:r>
                        <a:rPr lang="en-US" sz="1500" b="0" dirty="0">
                          <a:solidFill>
                            <a:sysClr val="windowText" lastClr="000000"/>
                          </a:solidFill>
                          <a:effectLst/>
                        </a:rPr>
                        <a:t>35.3 / 34.8</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400"/>
                        </a:spcAft>
                      </a:pPr>
                      <a:r>
                        <a:rPr lang="en-US" sz="1500" b="0" dirty="0">
                          <a:solidFill>
                            <a:sysClr val="windowText" lastClr="000000"/>
                          </a:solidFill>
                          <a:effectLst/>
                        </a:rPr>
                        <a:t>605.5 / 3.9</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mpd="sng">
                      <a:noFill/>
                    </a:lnL>
                  </a:tcPr>
                </a:tc>
                <a:tc>
                  <a:txBody>
                    <a:bodyPr/>
                    <a:lstStyle/>
                    <a:p>
                      <a:pPr marL="0" marR="0" algn="ctr">
                        <a:spcBef>
                          <a:spcPts val="0"/>
                        </a:spcBef>
                        <a:spcAft>
                          <a:spcPts val="400"/>
                        </a:spcAft>
                      </a:pPr>
                      <a:r>
                        <a:rPr lang="en-US" sz="1500" b="0" dirty="0">
                          <a:solidFill>
                            <a:sysClr val="windowText" lastClr="000000"/>
                          </a:solidFill>
                          <a:effectLst/>
                        </a:rPr>
                        <a:t>1.5 / 1.1</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a:solidFill>
                            <a:sysClr val="windowText" lastClr="000000"/>
                          </a:solidFill>
                          <a:effectLst/>
                        </a:rPr>
                        <a:t>160.2 / 2.3</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tcPr>
                </a:tc>
              </a:tr>
              <a:tr h="349992">
                <a:tc>
                  <a:txBody>
                    <a:bodyPr/>
                    <a:lstStyle/>
                    <a:p>
                      <a:pPr marL="0" marR="0" indent="0" algn="ctr">
                        <a:spcBef>
                          <a:spcPts val="0"/>
                        </a:spcBef>
                        <a:spcAft>
                          <a:spcPts val="0"/>
                        </a:spcAft>
                      </a:pPr>
                      <a:r>
                        <a:rPr lang="en-US" sz="1500" b="0">
                          <a:solidFill>
                            <a:sysClr val="windowText" lastClr="000000"/>
                          </a:solidFill>
                          <a:effectLst/>
                        </a:rPr>
                        <a:t>128</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400"/>
                        </a:spcAft>
                      </a:pPr>
                      <a:r>
                        <a:rPr lang="en-US" sz="1500" b="0">
                          <a:solidFill>
                            <a:sysClr val="windowText" lastClr="000000"/>
                          </a:solidFill>
                          <a:effectLst/>
                        </a:rPr>
                        <a:t>33.7 / 33.0</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mpd="sng">
                      <a:noFill/>
                    </a:lnT>
                  </a:tcPr>
                </a:tc>
                <a:tc>
                  <a:txBody>
                    <a:bodyPr/>
                    <a:lstStyle/>
                    <a:p>
                      <a:pPr marL="0" marR="0" algn="ctr">
                        <a:spcBef>
                          <a:spcPts val="0"/>
                        </a:spcBef>
                        <a:spcAft>
                          <a:spcPts val="400"/>
                        </a:spcAft>
                      </a:pPr>
                      <a:r>
                        <a:rPr lang="en-US" sz="1500" b="0" dirty="0">
                          <a:solidFill>
                            <a:sysClr val="windowText" lastClr="000000"/>
                          </a:solidFill>
                          <a:effectLst/>
                        </a:rPr>
                        <a:t>615.2 / 2.6</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dirty="0">
                          <a:solidFill>
                            <a:sysClr val="windowText" lastClr="000000"/>
                          </a:solidFill>
                          <a:effectLst/>
                        </a:rPr>
                        <a:t>0.9 / 1.0</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dirty="0">
                          <a:solidFill>
                            <a:sysClr val="windowText" lastClr="000000"/>
                          </a:solidFill>
                          <a:effectLst/>
                        </a:rPr>
                        <a:t>173.2 / 2.3</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tcPr>
                </a:tc>
              </a:tr>
              <a:tr h="349992">
                <a:tc>
                  <a:txBody>
                    <a:bodyPr/>
                    <a:lstStyle/>
                    <a:p>
                      <a:pPr marL="0" marR="0" indent="0" algn="ctr">
                        <a:spcBef>
                          <a:spcPts val="0"/>
                        </a:spcBef>
                        <a:spcAft>
                          <a:spcPts val="0"/>
                        </a:spcAft>
                      </a:pPr>
                      <a:r>
                        <a:rPr lang="en-US" sz="1500" b="0">
                          <a:solidFill>
                            <a:sysClr val="windowText" lastClr="000000"/>
                          </a:solidFill>
                          <a:effectLst/>
                        </a:rPr>
                        <a:t>256</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a:solidFill>
                            <a:sysClr val="windowText" lastClr="000000"/>
                          </a:solidFill>
                          <a:effectLst/>
                        </a:rPr>
                        <a:t>37.5 / 38.0</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a:solidFill>
                            <a:sysClr val="windowText" lastClr="000000"/>
                          </a:solidFill>
                          <a:effectLst/>
                        </a:rPr>
                        <a:t>831.7 / 2.3</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a:solidFill>
                            <a:sysClr val="windowText" lastClr="000000"/>
                          </a:solidFill>
                          <a:effectLst/>
                        </a:rPr>
                        <a:t>0.5 / 0.9</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dirty="0">
                          <a:solidFill>
                            <a:sysClr val="windowText" lastClr="000000"/>
                          </a:solidFill>
                          <a:effectLst/>
                        </a:rPr>
                        <a:t>391.3 / 1.6</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4" name="Rectangle 3"/>
          <p:cNvSpPr>
            <a:spLocks noChangeArrowheads="1"/>
          </p:cNvSpPr>
          <p:nvPr/>
        </p:nvSpPr>
        <p:spPr bwMode="auto">
          <a:xfrm>
            <a:off x="4941262" y="3327921"/>
            <a:ext cx="36314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dirty="0">
                <a:solidFill>
                  <a:srgbClr val="000000"/>
                </a:solidFill>
                <a:latin typeface="Calibri" panose="020F0502020204030204" pitchFamily="34" charset="0"/>
              </a:rPr>
              <a:t>I/O Time Comparison (before / after; in seconds) for 2 GB DEM</a:t>
            </a:r>
          </a:p>
        </p:txBody>
      </p:sp>
      <p:pic>
        <p:nvPicPr>
          <p:cNvPr id="16" name="Picture 2" descr="taudem-new-perform-march2014"/>
          <p:cNvPicPr>
            <a:picLocks noChangeAspect="1" noChangeArrowheads="1"/>
          </p:cNvPicPr>
          <p:nvPr/>
        </p:nvPicPr>
        <p:blipFill rotWithShape="1">
          <a:blip r:embed="rId2">
            <a:extLst>
              <a:ext uri="{28A0092B-C50C-407E-A947-70E740481C1C}">
                <a14:useLocalDpi xmlns:a14="http://schemas.microsoft.com/office/drawing/2010/main" val="0"/>
              </a:ext>
            </a:extLst>
          </a:blip>
          <a:srcRect l="81930" t="34382" b="36368"/>
          <a:stretch/>
        </p:blipFill>
        <p:spPr bwMode="auto">
          <a:xfrm>
            <a:off x="2816636" y="4012300"/>
            <a:ext cx="1247942" cy="111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9879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49705"/>
          </a:xfrm>
        </p:spPr>
        <p:txBody>
          <a:bodyPr>
            <a:normAutofit fontScale="90000"/>
          </a:bodyPr>
          <a:lstStyle/>
          <a:p>
            <a:r>
              <a:rPr lang="en-US" sz="3100" dirty="0" smtClean="0">
                <a:hlinkClick r:id="rId2"/>
              </a:rPr>
              <a:t>www.opentopography.org</a:t>
            </a:r>
            <a:r>
              <a:rPr lang="en-US" sz="3100" dirty="0" smtClean="0"/>
              <a:t> </a:t>
            </a:r>
            <a:endParaRPr lang="en-US" sz="3100" dirty="0"/>
          </a:p>
        </p:txBody>
      </p:sp>
      <p:pic>
        <p:nvPicPr>
          <p:cNvPr id="3" name="Picture 2"/>
          <p:cNvPicPr>
            <a:picLocks noChangeAspect="1"/>
          </p:cNvPicPr>
          <p:nvPr/>
        </p:nvPicPr>
        <p:blipFill>
          <a:blip r:embed="rId3"/>
          <a:stretch>
            <a:fillRect/>
          </a:stretch>
        </p:blipFill>
        <p:spPr>
          <a:xfrm>
            <a:off x="294416" y="449705"/>
            <a:ext cx="8392384" cy="2554957"/>
          </a:xfrm>
          <a:prstGeom prst="rect">
            <a:avLst/>
          </a:prstGeom>
        </p:spPr>
      </p:pic>
      <p:pic>
        <p:nvPicPr>
          <p:cNvPr id="8" name="Picture 7"/>
          <p:cNvPicPr>
            <a:picLocks noChangeAspect="1"/>
          </p:cNvPicPr>
          <p:nvPr/>
        </p:nvPicPr>
        <p:blipFill>
          <a:blip r:embed="rId4"/>
          <a:stretch>
            <a:fillRect/>
          </a:stretch>
        </p:blipFill>
        <p:spPr>
          <a:xfrm>
            <a:off x="389685" y="2750559"/>
            <a:ext cx="8201845" cy="4460349"/>
          </a:xfrm>
          <a:prstGeom prst="rect">
            <a:avLst/>
          </a:prstGeom>
        </p:spPr>
      </p:pic>
    </p:spTree>
    <p:extLst>
      <p:ext uri="{BB962C8B-B14F-4D97-AF65-F5344CB8AC3E}">
        <p14:creationId xmlns:p14="http://schemas.microsoft.com/office/powerpoint/2010/main" val="13005823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9508"/>
          </a:xfrm>
        </p:spPr>
        <p:txBody>
          <a:bodyPr>
            <a:noAutofit/>
          </a:bodyPr>
          <a:lstStyle/>
          <a:p>
            <a:r>
              <a:rPr lang="en-US" sz="3200" dirty="0" smtClean="0"/>
              <a:t>Open Topography Data and Product Selection</a:t>
            </a:r>
            <a:endParaRPr lang="en-US" sz="2000" dirty="0"/>
          </a:p>
        </p:txBody>
      </p:sp>
      <p:pic>
        <p:nvPicPr>
          <p:cNvPr id="4" name="Picture 3"/>
          <p:cNvPicPr>
            <a:picLocks noChangeAspect="1"/>
          </p:cNvPicPr>
          <p:nvPr/>
        </p:nvPicPr>
        <p:blipFill>
          <a:blip r:embed="rId2"/>
          <a:stretch>
            <a:fillRect/>
          </a:stretch>
        </p:blipFill>
        <p:spPr>
          <a:xfrm>
            <a:off x="883835" y="644577"/>
            <a:ext cx="6824643" cy="4595453"/>
          </a:xfrm>
          <a:prstGeom prst="rect">
            <a:avLst/>
          </a:prstGeom>
        </p:spPr>
      </p:pic>
      <p:pic>
        <p:nvPicPr>
          <p:cNvPr id="5" name="Picture 4"/>
          <p:cNvPicPr>
            <a:picLocks noChangeAspect="1"/>
          </p:cNvPicPr>
          <p:nvPr/>
        </p:nvPicPr>
        <p:blipFill>
          <a:blip r:embed="rId3"/>
          <a:stretch>
            <a:fillRect/>
          </a:stretch>
        </p:blipFill>
        <p:spPr>
          <a:xfrm>
            <a:off x="883835" y="3873725"/>
            <a:ext cx="6824643" cy="1501128"/>
          </a:xfrm>
          <a:prstGeom prst="rect">
            <a:avLst/>
          </a:prstGeom>
        </p:spPr>
      </p:pic>
      <p:pic>
        <p:nvPicPr>
          <p:cNvPr id="6" name="Picture 5"/>
          <p:cNvPicPr>
            <a:picLocks noChangeAspect="1"/>
          </p:cNvPicPr>
          <p:nvPr/>
        </p:nvPicPr>
        <p:blipFill>
          <a:blip r:embed="rId4"/>
          <a:stretch>
            <a:fillRect/>
          </a:stretch>
        </p:blipFill>
        <p:spPr>
          <a:xfrm>
            <a:off x="217357" y="5285000"/>
            <a:ext cx="8686800" cy="1531327"/>
          </a:xfrm>
          <a:prstGeom prst="rect">
            <a:avLst/>
          </a:prstGeom>
        </p:spPr>
      </p:pic>
    </p:spTree>
    <p:extLst>
      <p:ext uri="{BB962C8B-B14F-4D97-AF65-F5344CB8AC3E}">
        <p14:creationId xmlns:p14="http://schemas.microsoft.com/office/powerpoint/2010/main" val="763216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ON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413" y="2252663"/>
            <a:ext cx="40862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3" descr="CON1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213" y="3648075"/>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CON15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263" y="4305300"/>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Line 5"/>
          <p:cNvSpPr>
            <a:spLocks noChangeShapeType="1"/>
          </p:cNvSpPr>
          <p:nvPr/>
        </p:nvSpPr>
        <p:spPr bwMode="auto">
          <a:xfrm flipV="1">
            <a:off x="4733925" y="3314700"/>
            <a:ext cx="428625" cy="257175"/>
          </a:xfrm>
          <a:prstGeom prst="line">
            <a:avLst/>
          </a:prstGeom>
          <a:noFill/>
          <a:ln w="38100">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2" name="Line 6"/>
          <p:cNvSpPr>
            <a:spLocks noChangeShapeType="1"/>
          </p:cNvSpPr>
          <p:nvPr/>
        </p:nvSpPr>
        <p:spPr bwMode="auto">
          <a:xfrm rot="17865190" flipV="1">
            <a:off x="5254625" y="3981450"/>
            <a:ext cx="838200" cy="533400"/>
          </a:xfrm>
          <a:prstGeom prst="line">
            <a:avLst/>
          </a:prstGeom>
          <a:noFill/>
          <a:ln w="38100">
            <a:solidFill>
              <a:srgbClr val="FF33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3" name="Rectangle 7"/>
          <p:cNvSpPr>
            <a:spLocks noChangeArrowheads="1"/>
          </p:cNvSpPr>
          <p:nvPr/>
        </p:nvSpPr>
        <p:spPr bwMode="auto">
          <a:xfrm>
            <a:off x="5353050" y="4810125"/>
            <a:ext cx="1343025" cy="13335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4" name="Rectangle 8"/>
          <p:cNvSpPr>
            <a:spLocks noChangeArrowheads="1"/>
          </p:cNvSpPr>
          <p:nvPr/>
        </p:nvSpPr>
        <p:spPr bwMode="auto">
          <a:xfrm>
            <a:off x="3810000" y="3886200"/>
            <a:ext cx="1343025" cy="1333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5" name="Text Box 9"/>
          <p:cNvSpPr txBox="1">
            <a:spLocks noChangeArrowheads="1"/>
          </p:cNvSpPr>
          <p:nvPr/>
        </p:nvSpPr>
        <p:spPr bwMode="auto">
          <a:xfrm>
            <a:off x="1143000" y="685800"/>
            <a:ext cx="7239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a:t>Vectorized Streams Linked Using </a:t>
            </a:r>
            <a:r>
              <a:rPr lang="en-US" sz="4000">
                <a:solidFill>
                  <a:srgbClr val="FF3300"/>
                </a:solidFill>
              </a:rPr>
              <a:t>Grid Code</a:t>
            </a:r>
            <a:r>
              <a:rPr lang="en-US" sz="4000"/>
              <a:t> to Cell Equivalents</a:t>
            </a:r>
            <a:endParaRPr lang="en-US"/>
          </a:p>
        </p:txBody>
      </p:sp>
      <p:sp>
        <p:nvSpPr>
          <p:cNvPr id="86026" name="Text Box 10"/>
          <p:cNvSpPr txBox="1">
            <a:spLocks noChangeArrowheads="1"/>
          </p:cNvSpPr>
          <p:nvPr/>
        </p:nvSpPr>
        <p:spPr bwMode="auto">
          <a:xfrm>
            <a:off x="1203325" y="3851275"/>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Vector</a:t>
            </a:r>
          </a:p>
          <a:p>
            <a:r>
              <a:rPr lang="en-US">
                <a:solidFill>
                  <a:schemeClr val="accent2"/>
                </a:solidFill>
              </a:rPr>
              <a:t>Streams</a:t>
            </a:r>
            <a:endParaRPr lang="en-US"/>
          </a:p>
        </p:txBody>
      </p:sp>
      <p:sp>
        <p:nvSpPr>
          <p:cNvPr id="86027" name="Text Box 11"/>
          <p:cNvSpPr txBox="1">
            <a:spLocks noChangeArrowheads="1"/>
          </p:cNvSpPr>
          <p:nvPr/>
        </p:nvSpPr>
        <p:spPr bwMode="auto">
          <a:xfrm>
            <a:off x="7010400" y="4572000"/>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rgbClr val="FF3300"/>
                </a:solidFill>
              </a:rPr>
              <a:t>Grid</a:t>
            </a:r>
          </a:p>
          <a:p>
            <a:r>
              <a:rPr lang="en-US">
                <a:solidFill>
                  <a:srgbClr val="FF3300"/>
                </a:solidFill>
              </a:rPr>
              <a:t>Streams</a:t>
            </a:r>
            <a:endParaRPr lang="en-US"/>
          </a:p>
        </p:txBody>
      </p:sp>
      <p:sp>
        <p:nvSpPr>
          <p:cNvPr id="86028" name="Text Box 12"/>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Open Topography Result </a:t>
            </a:r>
            <a:endParaRPr lang="en-US" sz="3100" dirty="0"/>
          </a:p>
        </p:txBody>
      </p:sp>
      <p:pic>
        <p:nvPicPr>
          <p:cNvPr id="6" name="Picture 5"/>
          <p:cNvPicPr>
            <a:picLocks noChangeAspect="1"/>
          </p:cNvPicPr>
          <p:nvPr/>
        </p:nvPicPr>
        <p:blipFill>
          <a:blip r:embed="rId2"/>
          <a:stretch>
            <a:fillRect/>
          </a:stretch>
        </p:blipFill>
        <p:spPr>
          <a:xfrm>
            <a:off x="216545" y="1417638"/>
            <a:ext cx="8710909" cy="4772852"/>
          </a:xfrm>
          <a:prstGeom prst="rect">
            <a:avLst/>
          </a:prstGeom>
        </p:spPr>
      </p:pic>
    </p:spTree>
    <p:extLst>
      <p:ext uri="{BB962C8B-B14F-4D97-AF65-F5344CB8AC3E}">
        <p14:creationId xmlns:p14="http://schemas.microsoft.com/office/powerpoint/2010/main" val="14020268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2950"/>
            <a:ext cx="8229600" cy="1143000"/>
          </a:xfrm>
        </p:spPr>
        <p:txBody>
          <a:bodyPr/>
          <a:lstStyle/>
          <a:p>
            <a:r>
              <a:rPr lang="en-US" dirty="0" smtClean="0"/>
              <a:t>TauDEM Wetness index</a:t>
            </a:r>
            <a:endParaRPr lang="en-US" dirty="0"/>
          </a:p>
        </p:txBody>
      </p:sp>
      <p:pic>
        <p:nvPicPr>
          <p:cNvPr id="4" name="Content Placeholder 3"/>
          <p:cNvPicPr>
            <a:picLocks noGrp="1" noChangeAspect="1"/>
          </p:cNvPicPr>
          <p:nvPr>
            <p:ph idx="1"/>
          </p:nvPr>
        </p:nvPicPr>
        <p:blipFill>
          <a:blip r:embed="rId2"/>
          <a:stretch>
            <a:fillRect/>
          </a:stretch>
        </p:blipFill>
        <p:spPr>
          <a:xfrm>
            <a:off x="457199" y="1095834"/>
            <a:ext cx="8024191" cy="5272093"/>
          </a:xfrm>
          <a:prstGeom prst="rect">
            <a:avLst/>
          </a:prstGeom>
        </p:spPr>
      </p:pic>
      <p:cxnSp>
        <p:nvCxnSpPr>
          <p:cNvPr id="5" name="Straight Connector 4"/>
          <p:cNvCxnSpPr/>
          <p:nvPr/>
        </p:nvCxnSpPr>
        <p:spPr>
          <a:xfrm flipV="1">
            <a:off x="1802296" y="1205950"/>
            <a:ext cx="1736034" cy="2226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789043" y="3564837"/>
            <a:ext cx="1749287" cy="267694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457199" y="5739277"/>
            <a:ext cx="1038225" cy="628650"/>
          </a:xfrm>
          <a:prstGeom prst="rect">
            <a:avLst/>
          </a:prstGeom>
        </p:spPr>
      </p:pic>
      <p:sp>
        <p:nvSpPr>
          <p:cNvPr id="12" name="TextBox 11"/>
          <p:cNvSpPr txBox="1"/>
          <p:nvPr/>
        </p:nvSpPr>
        <p:spPr>
          <a:xfrm>
            <a:off x="1470597" y="5791203"/>
            <a:ext cx="1664238" cy="646331"/>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Eel River ln(a/S)</a:t>
            </a:r>
          </a:p>
          <a:p>
            <a:pPr eaLnBrk="1" fontAlgn="auto" hangingPunct="1">
              <a:spcBef>
                <a:spcPts val="0"/>
              </a:spcBef>
              <a:spcAft>
                <a:spcPts val="0"/>
              </a:spcAft>
            </a:pPr>
            <a:r>
              <a:rPr lang="en-US" sz="1800" dirty="0" smtClean="0">
                <a:solidFill>
                  <a:prstClr val="black"/>
                </a:solidFill>
                <a:latin typeface="Calibri"/>
              </a:rPr>
              <a:t>a in meters</a:t>
            </a:r>
            <a:endParaRPr lang="en-US" sz="1800" dirty="0">
              <a:solidFill>
                <a:prstClr val="black"/>
              </a:solidFill>
              <a:latin typeface="Calibri"/>
            </a:endParaRPr>
          </a:p>
        </p:txBody>
      </p:sp>
    </p:spTree>
    <p:extLst>
      <p:ext uri="{BB962C8B-B14F-4D97-AF65-F5344CB8AC3E}">
        <p14:creationId xmlns:p14="http://schemas.microsoft.com/office/powerpoint/2010/main" val="15787945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058" y="107370"/>
            <a:ext cx="8229600" cy="720318"/>
          </a:xfrm>
        </p:spPr>
        <p:txBody>
          <a:bodyPr>
            <a:normAutofit fontScale="90000"/>
          </a:bodyPr>
          <a:lstStyle/>
          <a:p>
            <a:r>
              <a:rPr lang="en-US" dirty="0" smtClean="0"/>
              <a:t>Contributing area from D-Infinity</a:t>
            </a:r>
            <a:endParaRPr lang="en-US" dirty="0"/>
          </a:p>
        </p:txBody>
      </p:sp>
      <p:pic>
        <p:nvPicPr>
          <p:cNvPr id="13711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218"/>
          <a:stretch/>
        </p:blipFill>
        <p:spPr bwMode="auto">
          <a:xfrm>
            <a:off x="79454" y="972653"/>
            <a:ext cx="4470245" cy="4526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1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56" y="4912113"/>
            <a:ext cx="19050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11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4653" y="972653"/>
            <a:ext cx="5062441" cy="4526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25912" y="3236003"/>
            <a:ext cx="691376" cy="58886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5" name="Straight Connector 4"/>
          <p:cNvCxnSpPr/>
          <p:nvPr/>
        </p:nvCxnSpPr>
        <p:spPr>
          <a:xfrm flipV="1">
            <a:off x="1717288" y="972653"/>
            <a:ext cx="2297365" cy="226335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17288" y="3824868"/>
            <a:ext cx="2297365" cy="167448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2802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smtClean="0"/>
              <a:t>CyberGIS</a:t>
            </a:r>
            <a:r>
              <a:rPr lang="en-US" sz="2800" dirty="0" smtClean="0"/>
              <a:t> </a:t>
            </a:r>
            <a:r>
              <a:rPr lang="en-US" sz="2800" dirty="0"/>
              <a:t>TauDEM App</a:t>
            </a:r>
            <a:br>
              <a:rPr lang="en-US" sz="2800" dirty="0"/>
            </a:br>
            <a:r>
              <a:rPr lang="en-US" sz="2800" dirty="0">
                <a:hlinkClick r:id="rId2"/>
              </a:rPr>
              <a:t>http://gateway.cigi.illinois.edu</a:t>
            </a:r>
            <a:r>
              <a:rPr lang="en-US" sz="2800" dirty="0" smtClean="0">
                <a:hlinkClick r:id="rId2"/>
              </a:rPr>
              <a:t>/</a:t>
            </a:r>
            <a:r>
              <a:rPr lang="en-US" sz="2800" dirty="0" smtClean="0"/>
              <a:t> (Production)</a:t>
            </a:r>
            <a:r>
              <a:rPr lang="en-US" sz="2800" dirty="0"/>
              <a:t/>
            </a:r>
            <a:br>
              <a:rPr lang="en-US" sz="2800" dirty="0"/>
            </a:br>
            <a:r>
              <a:rPr lang="en-US" sz="2800" dirty="0">
                <a:hlinkClick r:id="rId3"/>
              </a:rPr>
              <a:t>http://sandbox.cigi.illinois.edu/home</a:t>
            </a:r>
            <a:r>
              <a:rPr lang="en-US" sz="2800" dirty="0" smtClean="0">
                <a:hlinkClick r:id="rId3"/>
              </a:rPr>
              <a:t>/</a:t>
            </a:r>
            <a:r>
              <a:rPr lang="en-US" sz="2800" dirty="0" smtClean="0"/>
              <a:t> (Experimental)</a:t>
            </a:r>
            <a:r>
              <a:rPr lang="en-US" sz="2800" dirty="0"/>
              <a:t/>
            </a:r>
            <a:br>
              <a:rPr lang="en-US" sz="2800" dirty="0"/>
            </a:br>
            <a:endParaRPr lang="en-US" sz="1800" dirty="0"/>
          </a:p>
        </p:txBody>
      </p:sp>
      <p:pic>
        <p:nvPicPr>
          <p:cNvPr id="3" name="Picture 2"/>
          <p:cNvPicPr>
            <a:picLocks noChangeAspect="1"/>
          </p:cNvPicPr>
          <p:nvPr/>
        </p:nvPicPr>
        <p:blipFill>
          <a:blip r:embed="rId4"/>
          <a:stretch>
            <a:fillRect/>
          </a:stretch>
        </p:blipFill>
        <p:spPr>
          <a:xfrm>
            <a:off x="285750" y="1675425"/>
            <a:ext cx="2914650" cy="2181225"/>
          </a:xfrm>
          <a:prstGeom prst="rect">
            <a:avLst/>
          </a:prstGeom>
        </p:spPr>
      </p:pic>
      <p:sp>
        <p:nvSpPr>
          <p:cNvPr id="5" name="Rounded Rectangle 4"/>
          <p:cNvSpPr/>
          <p:nvPr/>
        </p:nvSpPr>
        <p:spPr>
          <a:xfrm>
            <a:off x="169108" y="2949667"/>
            <a:ext cx="659567" cy="31479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nvGrpSpPr>
          <p:cNvPr id="9" name="Group 8"/>
          <p:cNvGrpSpPr/>
          <p:nvPr/>
        </p:nvGrpSpPr>
        <p:grpSpPr>
          <a:xfrm>
            <a:off x="1484026" y="2783356"/>
            <a:ext cx="6076950" cy="3181350"/>
            <a:chOff x="1484026" y="2783356"/>
            <a:chExt cx="6076950" cy="3181350"/>
          </a:xfrm>
        </p:grpSpPr>
        <p:pic>
          <p:nvPicPr>
            <p:cNvPr id="4" name="Picture 3"/>
            <p:cNvPicPr>
              <a:picLocks noChangeAspect="1"/>
            </p:cNvPicPr>
            <p:nvPr/>
          </p:nvPicPr>
          <p:blipFill>
            <a:blip r:embed="rId5"/>
            <a:stretch>
              <a:fillRect/>
            </a:stretch>
          </p:blipFill>
          <p:spPr>
            <a:xfrm>
              <a:off x="1484026" y="2783356"/>
              <a:ext cx="6076950" cy="3181350"/>
            </a:xfrm>
            <a:prstGeom prst="rect">
              <a:avLst/>
            </a:prstGeom>
          </p:spPr>
        </p:pic>
        <p:sp>
          <p:nvSpPr>
            <p:cNvPr id="7" name="Rounded Rectangle 6"/>
            <p:cNvSpPr/>
            <p:nvPr/>
          </p:nvSpPr>
          <p:spPr>
            <a:xfrm>
              <a:off x="1484026" y="3455312"/>
              <a:ext cx="3028013" cy="5459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spTree>
    <p:extLst>
      <p:ext uri="{BB962C8B-B14F-4D97-AF65-F5344CB8AC3E}">
        <p14:creationId xmlns:p14="http://schemas.microsoft.com/office/powerpoint/2010/main" val="132772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6446" y="444968"/>
            <a:ext cx="8192504" cy="5796806"/>
          </a:xfrm>
          <a:prstGeom prst="rect">
            <a:avLst/>
          </a:prstGeom>
        </p:spPr>
      </p:pic>
      <p:pic>
        <p:nvPicPr>
          <p:cNvPr id="10" name="Picture 9"/>
          <p:cNvPicPr>
            <a:picLocks noChangeAspect="1"/>
          </p:cNvPicPr>
          <p:nvPr/>
        </p:nvPicPr>
        <p:blipFill>
          <a:blip r:embed="rId3"/>
          <a:stretch>
            <a:fillRect/>
          </a:stretch>
        </p:blipFill>
        <p:spPr>
          <a:xfrm>
            <a:off x="2725350" y="3343371"/>
            <a:ext cx="5943600" cy="3171825"/>
          </a:xfrm>
          <a:prstGeom prst="rect">
            <a:avLst/>
          </a:prstGeom>
        </p:spPr>
      </p:pic>
    </p:spTree>
    <p:extLst>
      <p:ext uri="{BB962C8B-B14F-4D97-AF65-F5344CB8AC3E}">
        <p14:creationId xmlns:p14="http://schemas.microsoft.com/office/powerpoint/2010/main" val="111568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4930" y="689549"/>
            <a:ext cx="8945650" cy="5620421"/>
          </a:xfrm>
          <a:prstGeom prst="rect">
            <a:avLst/>
          </a:prstGeom>
        </p:spPr>
      </p:pic>
      <p:sp>
        <p:nvSpPr>
          <p:cNvPr id="2" name="Title 1"/>
          <p:cNvSpPr>
            <a:spLocks noGrp="1"/>
          </p:cNvSpPr>
          <p:nvPr>
            <p:ph type="title"/>
          </p:nvPr>
        </p:nvSpPr>
        <p:spPr>
          <a:xfrm>
            <a:off x="457200" y="19808"/>
            <a:ext cx="8229600" cy="564811"/>
          </a:xfrm>
        </p:spPr>
        <p:txBody>
          <a:bodyPr>
            <a:normAutofit fontScale="90000"/>
          </a:bodyPr>
          <a:lstStyle/>
          <a:p>
            <a:r>
              <a:rPr lang="en-US" dirty="0" smtClean="0"/>
              <a:t>Select the products you want</a:t>
            </a:r>
            <a:endParaRPr lang="en-US" dirty="0"/>
          </a:p>
        </p:txBody>
      </p:sp>
      <p:sp>
        <p:nvSpPr>
          <p:cNvPr id="7" name="TextBox 6"/>
          <p:cNvSpPr txBox="1"/>
          <p:nvPr/>
        </p:nvSpPr>
        <p:spPr>
          <a:xfrm>
            <a:off x="3987383" y="5907589"/>
            <a:ext cx="4841823" cy="830997"/>
          </a:xfrm>
          <a:prstGeom prst="rect">
            <a:avLst/>
          </a:prstGeom>
          <a:solidFill>
            <a:srgbClr val="FFFF00"/>
          </a:solidFill>
        </p:spPr>
        <p:txBody>
          <a:bodyPr wrap="square" rtlCol="0">
            <a:spAutoFit/>
          </a:bodyPr>
          <a:lstStyle/>
          <a:p>
            <a:pPr eaLnBrk="1" fontAlgn="auto" hangingPunct="1">
              <a:spcBef>
                <a:spcPts val="0"/>
              </a:spcBef>
              <a:spcAft>
                <a:spcPts val="0"/>
              </a:spcAft>
            </a:pPr>
            <a:r>
              <a:rPr lang="en-US" dirty="0" smtClean="0">
                <a:solidFill>
                  <a:prstClr val="black"/>
                </a:solidFill>
                <a:latin typeface="Calibri"/>
              </a:rPr>
              <a:t>The wizard configures the sequence of functions to run to get the result</a:t>
            </a:r>
            <a:endParaRPr lang="en-US" dirty="0">
              <a:solidFill>
                <a:prstClr val="black"/>
              </a:solidFill>
              <a:latin typeface="Calibri"/>
            </a:endParaRPr>
          </a:p>
        </p:txBody>
      </p:sp>
    </p:spTree>
    <p:extLst>
      <p:ext uri="{BB962C8B-B14F-4D97-AF65-F5344CB8AC3E}">
        <p14:creationId xmlns:p14="http://schemas.microsoft.com/office/powerpoint/2010/main" val="35122525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9683"/>
          </a:xfrm>
        </p:spPr>
        <p:txBody>
          <a:bodyPr>
            <a:normAutofit fontScale="90000"/>
          </a:bodyPr>
          <a:lstStyle/>
          <a:p>
            <a:r>
              <a:rPr lang="en-US" dirty="0" smtClean="0"/>
              <a:t>Input parameters are set if needed</a:t>
            </a:r>
            <a:endParaRPr lang="en-US" dirty="0"/>
          </a:p>
        </p:txBody>
      </p:sp>
      <p:pic>
        <p:nvPicPr>
          <p:cNvPr id="4" name="Picture 3"/>
          <p:cNvPicPr>
            <a:picLocks noChangeAspect="1"/>
          </p:cNvPicPr>
          <p:nvPr/>
        </p:nvPicPr>
        <p:blipFill>
          <a:blip r:embed="rId2"/>
          <a:stretch>
            <a:fillRect/>
          </a:stretch>
        </p:blipFill>
        <p:spPr>
          <a:xfrm>
            <a:off x="781050" y="1247775"/>
            <a:ext cx="7581900" cy="5610225"/>
          </a:xfrm>
          <a:prstGeom prst="rect">
            <a:avLst/>
          </a:prstGeom>
        </p:spPr>
      </p:pic>
    </p:spTree>
    <p:extLst>
      <p:ext uri="{BB962C8B-B14F-4D97-AF65-F5344CB8AC3E}">
        <p14:creationId xmlns:p14="http://schemas.microsoft.com/office/powerpoint/2010/main" val="39148968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60591" b="21525"/>
          <a:stretch/>
        </p:blipFill>
        <p:spPr>
          <a:xfrm>
            <a:off x="1045476" y="4062337"/>
            <a:ext cx="4314825" cy="449701"/>
          </a:xfrm>
          <a:prstGeom prst="rect">
            <a:avLst/>
          </a:prstGeom>
        </p:spPr>
      </p:pic>
      <p:sp>
        <p:nvSpPr>
          <p:cNvPr id="2" name="Title 1"/>
          <p:cNvSpPr>
            <a:spLocks noGrp="1"/>
          </p:cNvSpPr>
          <p:nvPr>
            <p:ph type="title"/>
          </p:nvPr>
        </p:nvSpPr>
        <p:spPr/>
        <p:txBody>
          <a:bodyPr>
            <a:normAutofit fontScale="90000"/>
          </a:bodyPr>
          <a:lstStyle/>
          <a:p>
            <a:r>
              <a:rPr lang="en-US" dirty="0" smtClean="0"/>
              <a:t>The job progresses through the system</a:t>
            </a:r>
            <a:endParaRPr lang="en-US" dirty="0"/>
          </a:p>
        </p:txBody>
      </p:sp>
      <p:pic>
        <p:nvPicPr>
          <p:cNvPr id="4" name="Picture 3"/>
          <p:cNvPicPr>
            <a:picLocks noChangeAspect="1"/>
          </p:cNvPicPr>
          <p:nvPr/>
        </p:nvPicPr>
        <p:blipFill rotWithShape="1">
          <a:blip r:embed="rId3"/>
          <a:srcRect b="20916"/>
          <a:stretch/>
        </p:blipFill>
        <p:spPr>
          <a:xfrm>
            <a:off x="1086780" y="2028507"/>
            <a:ext cx="4343400" cy="2033826"/>
          </a:xfrm>
          <a:prstGeom prst="rect">
            <a:avLst/>
          </a:prstGeom>
        </p:spPr>
      </p:pic>
      <p:sp>
        <p:nvSpPr>
          <p:cNvPr id="6" name="TextBox 5"/>
          <p:cNvSpPr txBox="1"/>
          <p:nvPr/>
        </p:nvSpPr>
        <p:spPr>
          <a:xfrm>
            <a:off x="5919800" y="3622354"/>
            <a:ext cx="1946495"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Analysis submitted</a:t>
            </a:r>
            <a:endParaRPr lang="en-US" sz="1800" dirty="0">
              <a:solidFill>
                <a:prstClr val="black"/>
              </a:solidFill>
              <a:latin typeface="Calibri"/>
            </a:endParaRPr>
          </a:p>
        </p:txBody>
      </p:sp>
      <p:sp>
        <p:nvSpPr>
          <p:cNvPr id="7" name="TextBox 6"/>
          <p:cNvSpPr txBox="1"/>
          <p:nvPr/>
        </p:nvSpPr>
        <p:spPr>
          <a:xfrm>
            <a:off x="5919800" y="4100992"/>
            <a:ext cx="1719830"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Analysis running</a:t>
            </a:r>
            <a:endParaRPr lang="en-US" sz="1800" dirty="0">
              <a:solidFill>
                <a:prstClr val="black"/>
              </a:solidFill>
              <a:latin typeface="Calibri"/>
            </a:endParaRPr>
          </a:p>
        </p:txBody>
      </p:sp>
      <p:cxnSp>
        <p:nvCxnSpPr>
          <p:cNvPr id="12" name="Straight Arrow Connector 11"/>
          <p:cNvCxnSpPr>
            <a:stCxn id="6" idx="1"/>
          </p:cNvCxnSpPr>
          <p:nvPr/>
        </p:nvCxnSpPr>
        <p:spPr>
          <a:xfrm flipH="1">
            <a:off x="5259038" y="3807020"/>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4"/>
          <a:srcRect t="65967"/>
          <a:stretch/>
        </p:blipFill>
        <p:spPr>
          <a:xfrm>
            <a:off x="1045476" y="4528652"/>
            <a:ext cx="4357688" cy="1016258"/>
          </a:xfrm>
          <a:prstGeom prst="rect">
            <a:avLst/>
          </a:prstGeom>
        </p:spPr>
      </p:pic>
      <p:sp>
        <p:nvSpPr>
          <p:cNvPr id="15" name="TextBox 14"/>
          <p:cNvSpPr txBox="1"/>
          <p:nvPr/>
        </p:nvSpPr>
        <p:spPr>
          <a:xfrm>
            <a:off x="5919800" y="4579630"/>
            <a:ext cx="2083647"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Results data created</a:t>
            </a:r>
            <a:endParaRPr lang="en-US" sz="1800" dirty="0">
              <a:solidFill>
                <a:prstClr val="black"/>
              </a:solidFill>
              <a:latin typeface="Calibri"/>
            </a:endParaRPr>
          </a:p>
        </p:txBody>
      </p:sp>
      <p:sp>
        <p:nvSpPr>
          <p:cNvPr id="8" name="TextBox 7"/>
          <p:cNvSpPr txBox="1"/>
          <p:nvPr/>
        </p:nvSpPr>
        <p:spPr>
          <a:xfrm>
            <a:off x="5919800" y="5058269"/>
            <a:ext cx="1478225"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Results Ready</a:t>
            </a:r>
            <a:endParaRPr lang="en-US" sz="1800" dirty="0">
              <a:solidFill>
                <a:prstClr val="black"/>
              </a:solidFill>
              <a:latin typeface="Calibri"/>
            </a:endParaRPr>
          </a:p>
        </p:txBody>
      </p:sp>
      <p:cxnSp>
        <p:nvCxnSpPr>
          <p:cNvPr id="16" name="Straight Arrow Connector 15"/>
          <p:cNvCxnSpPr/>
          <p:nvPr/>
        </p:nvCxnSpPr>
        <p:spPr>
          <a:xfrm flipH="1">
            <a:off x="5259038" y="4352790"/>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259038" y="4797895"/>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259038" y="5276533"/>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0891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9489"/>
          </a:xfrm>
        </p:spPr>
        <p:txBody>
          <a:bodyPr/>
          <a:lstStyle/>
          <a:p>
            <a:r>
              <a:rPr lang="en-US" dirty="0" smtClean="0"/>
              <a:t>Results displayed in browser</a:t>
            </a:r>
            <a:endParaRPr lang="en-US" dirty="0"/>
          </a:p>
        </p:txBody>
      </p:sp>
      <p:pic>
        <p:nvPicPr>
          <p:cNvPr id="4" name="Picture 3"/>
          <p:cNvPicPr>
            <a:picLocks noChangeAspect="1"/>
          </p:cNvPicPr>
          <p:nvPr/>
        </p:nvPicPr>
        <p:blipFill>
          <a:blip r:embed="rId2"/>
          <a:stretch>
            <a:fillRect/>
          </a:stretch>
        </p:blipFill>
        <p:spPr>
          <a:xfrm>
            <a:off x="234300" y="625584"/>
            <a:ext cx="8808142" cy="6232415"/>
          </a:xfrm>
          <a:prstGeom prst="rect">
            <a:avLst/>
          </a:prstGeom>
        </p:spPr>
      </p:pic>
    </p:spTree>
    <p:extLst>
      <p:ext uri="{BB962C8B-B14F-4D97-AF65-F5344CB8AC3E}">
        <p14:creationId xmlns:p14="http://schemas.microsoft.com/office/powerpoint/2010/main" val="34792037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81474" name="Rectangle 2"/>
          <p:cNvSpPr>
            <a:spLocks noGrp="1" noChangeArrowheads="1"/>
          </p:cNvSpPr>
          <p:nvPr>
            <p:ph type="title"/>
          </p:nvPr>
        </p:nvSpPr>
        <p:spPr>
          <a:xfrm>
            <a:off x="457200" y="274638"/>
            <a:ext cx="8229600" cy="684918"/>
          </a:xfrm>
        </p:spPr>
        <p:txBody>
          <a:bodyPr>
            <a:normAutofit fontScale="90000"/>
          </a:bodyPr>
          <a:lstStyle/>
          <a:p>
            <a:pPr eaLnBrk="1" hangingPunct="1">
              <a:defRPr/>
            </a:pPr>
            <a:r>
              <a:rPr lang="en-US" dirty="0" smtClean="0"/>
              <a:t>Summary Concepts</a:t>
            </a:r>
          </a:p>
        </p:txBody>
      </p:sp>
      <p:sp>
        <p:nvSpPr>
          <p:cNvPr id="69635" name="Rectangle 3"/>
          <p:cNvSpPr>
            <a:spLocks noGrp="1" noChangeArrowheads="1"/>
          </p:cNvSpPr>
          <p:nvPr>
            <p:ph idx="1"/>
          </p:nvPr>
        </p:nvSpPr>
        <p:spPr>
          <a:xfrm>
            <a:off x="457200" y="1244532"/>
            <a:ext cx="8229600" cy="4525963"/>
          </a:xfrm>
        </p:spPr>
        <p:txBody>
          <a:bodyPr>
            <a:normAutofit fontScale="92500"/>
          </a:bodyPr>
          <a:lstStyle/>
          <a:p>
            <a:pPr eaLnBrk="1" hangingPunct="1">
              <a:buClr>
                <a:schemeClr val="tx1"/>
              </a:buClr>
            </a:pPr>
            <a:r>
              <a:rPr lang="en-US" sz="2400" dirty="0" smtClean="0"/>
              <a:t>The GIS grid based terrain flow data model enables derivation of a wide variety of information useful for the study of hydrologic processes.</a:t>
            </a:r>
          </a:p>
          <a:p>
            <a:pPr eaLnBrk="1" hangingPunct="1">
              <a:buClr>
                <a:schemeClr val="tx1"/>
              </a:buClr>
            </a:pPr>
            <a:r>
              <a:rPr lang="en-US" sz="2400" dirty="0" smtClean="0"/>
              <a:t>Terrain surface derivatives enhanced by use of </a:t>
            </a:r>
            <a:r>
              <a:rPr lang="en-US" sz="2400" dirty="0" err="1" smtClean="0"/>
              <a:t>DInfinity</a:t>
            </a:r>
            <a:r>
              <a:rPr lang="en-US" sz="2400" dirty="0" smtClean="0"/>
              <a:t> model.</a:t>
            </a:r>
          </a:p>
          <a:p>
            <a:pPr eaLnBrk="1" hangingPunct="1">
              <a:buClr>
                <a:schemeClr val="tx1"/>
              </a:buClr>
            </a:pPr>
            <a:r>
              <a:rPr lang="en-US" sz="2400" dirty="0" smtClean="0"/>
              <a:t>Flow algebra a general “recipe” for terrain flow related modeling.</a:t>
            </a:r>
          </a:p>
          <a:p>
            <a:pPr>
              <a:buClr>
                <a:schemeClr val="tx1"/>
              </a:buClr>
            </a:pPr>
            <a:r>
              <a:rPr lang="en-US" sz="2400" dirty="0"/>
              <a:t>Edge contamination checking important to ensure that results are not impacted by area outside the domain of the DEM </a:t>
            </a:r>
            <a:r>
              <a:rPr lang="en-US" sz="2400" dirty="0" smtClean="0"/>
              <a:t>analyzed</a:t>
            </a:r>
          </a:p>
          <a:p>
            <a:pPr eaLnBrk="1" hangingPunct="1">
              <a:buClr>
                <a:schemeClr val="tx1"/>
              </a:buClr>
            </a:pPr>
            <a:r>
              <a:rPr lang="en-US" sz="2400" dirty="0" smtClean="0"/>
              <a:t>Parallelism required to process big terrain data.  </a:t>
            </a:r>
          </a:p>
          <a:p>
            <a:pPr eaLnBrk="1" hangingPunct="1">
              <a:buClr>
                <a:schemeClr val="tx1"/>
              </a:buClr>
            </a:pPr>
            <a:r>
              <a:rPr lang="en-US" sz="2400" dirty="0" smtClean="0"/>
              <a:t>Software as a service approach is moving functionality into the cloud</a:t>
            </a:r>
          </a:p>
        </p:txBody>
      </p:sp>
    </p:spTree>
    <p:extLst>
      <p:ext uri="{BB962C8B-B14F-4D97-AF65-F5344CB8AC3E}">
        <p14:creationId xmlns:p14="http://schemas.microsoft.com/office/powerpoint/2010/main" val="3684142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anmarcos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1065213"/>
            <a:ext cx="71215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733425" y="4811713"/>
            <a:ext cx="80184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DrainageLines are drawn through the centers of cells on the stream links.  DrainagePoints are located at the centers of the outlet cells of the catchments</a:t>
            </a:r>
          </a:p>
        </p:txBody>
      </p:sp>
      <p:sp>
        <p:nvSpPr>
          <p:cNvPr id="87044"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anmarcos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0"/>
            <a:ext cx="8183562"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p:cNvSpPr txBox="1">
            <a:spLocks noChangeArrowheads="1"/>
          </p:cNvSpPr>
          <p:nvPr/>
        </p:nvSpPr>
        <p:spPr bwMode="auto">
          <a:xfrm>
            <a:off x="574675" y="5770563"/>
            <a:ext cx="8018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 DrainageLines and DrainagePoints of the San Marcos basin</a:t>
            </a:r>
          </a:p>
        </p:txBody>
      </p:sp>
      <p:sp>
        <p:nvSpPr>
          <p:cNvPr id="90116"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wtrshedus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3" y="614363"/>
            <a:ext cx="6629400"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3"/>
          <p:cNvSpPr txBox="1">
            <a:spLocks noChangeArrowheads="1"/>
          </p:cNvSpPr>
          <p:nvPr/>
        </p:nvSpPr>
        <p:spPr bwMode="auto">
          <a:xfrm>
            <a:off x="396875" y="206375"/>
            <a:ext cx="8018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 Watershed, Subwatershed.</a:t>
            </a:r>
          </a:p>
        </p:txBody>
      </p:sp>
      <p:sp>
        <p:nvSpPr>
          <p:cNvPr id="91140"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76</a:t>
            </a:r>
          </a:p>
        </p:txBody>
      </p:sp>
      <p:sp>
        <p:nvSpPr>
          <p:cNvPr id="91141" name="Text Box 5"/>
          <p:cNvSpPr txBox="1">
            <a:spLocks noChangeArrowheads="1"/>
          </p:cNvSpPr>
          <p:nvPr/>
        </p:nvSpPr>
        <p:spPr bwMode="auto">
          <a:xfrm>
            <a:off x="611188" y="5391150"/>
            <a:ext cx="80184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Watershed outlet points may lie within the interior of a catchment, e.g. at a USGS stream-gaging site.</a:t>
            </a:r>
          </a:p>
        </p:txBody>
      </p:sp>
      <p:sp>
        <p:nvSpPr>
          <p:cNvPr id="91142" name="Text Box 6"/>
          <p:cNvSpPr txBox="1">
            <a:spLocks noChangeArrowheads="1"/>
          </p:cNvSpPr>
          <p:nvPr/>
        </p:nvSpPr>
        <p:spPr bwMode="auto">
          <a:xfrm>
            <a:off x="176213" y="1485900"/>
            <a:ext cx="1909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a:t>
            </a:r>
          </a:p>
        </p:txBody>
      </p:sp>
      <p:sp>
        <p:nvSpPr>
          <p:cNvPr id="91143" name="Line 7"/>
          <p:cNvSpPr>
            <a:spLocks noChangeShapeType="1"/>
          </p:cNvSpPr>
          <p:nvPr/>
        </p:nvSpPr>
        <p:spPr bwMode="auto">
          <a:xfrm>
            <a:off x="1344613" y="1892300"/>
            <a:ext cx="657225" cy="1289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4" name="Line 8"/>
          <p:cNvSpPr>
            <a:spLocks noChangeShapeType="1"/>
          </p:cNvSpPr>
          <p:nvPr/>
        </p:nvSpPr>
        <p:spPr bwMode="auto">
          <a:xfrm>
            <a:off x="1136650" y="1935163"/>
            <a:ext cx="612775" cy="191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5" name="Line 9"/>
          <p:cNvSpPr>
            <a:spLocks noChangeShapeType="1"/>
          </p:cNvSpPr>
          <p:nvPr/>
        </p:nvSpPr>
        <p:spPr bwMode="auto">
          <a:xfrm>
            <a:off x="1633538" y="1900238"/>
            <a:ext cx="1287462" cy="109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6" name="Text Box 10"/>
          <p:cNvSpPr txBox="1">
            <a:spLocks noChangeArrowheads="1"/>
          </p:cNvSpPr>
          <p:nvPr/>
        </p:nvSpPr>
        <p:spPr bwMode="auto">
          <a:xfrm>
            <a:off x="5237163" y="654050"/>
            <a:ext cx="248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Subwatersheds</a:t>
            </a:r>
          </a:p>
        </p:txBody>
      </p:sp>
      <p:sp>
        <p:nvSpPr>
          <p:cNvPr id="91147" name="Line 11"/>
          <p:cNvSpPr>
            <a:spLocks noChangeShapeType="1"/>
          </p:cNvSpPr>
          <p:nvPr/>
        </p:nvSpPr>
        <p:spPr bwMode="auto">
          <a:xfrm flipH="1">
            <a:off x="4333875" y="969963"/>
            <a:ext cx="1042988" cy="374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8" name="Line 12"/>
          <p:cNvSpPr>
            <a:spLocks noChangeShapeType="1"/>
          </p:cNvSpPr>
          <p:nvPr/>
        </p:nvSpPr>
        <p:spPr bwMode="auto">
          <a:xfrm flipH="1">
            <a:off x="5060950" y="1084263"/>
            <a:ext cx="541338" cy="522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9" name="Line 13"/>
          <p:cNvSpPr>
            <a:spLocks noChangeShapeType="1"/>
          </p:cNvSpPr>
          <p:nvPr/>
        </p:nvSpPr>
        <p:spPr bwMode="auto">
          <a:xfrm>
            <a:off x="5807075" y="1092200"/>
            <a:ext cx="193675" cy="479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50" name="Freeform 14"/>
          <p:cNvSpPr>
            <a:spLocks/>
          </p:cNvSpPr>
          <p:nvPr/>
        </p:nvSpPr>
        <p:spPr bwMode="auto">
          <a:xfrm>
            <a:off x="1749425" y="842963"/>
            <a:ext cx="5113338" cy="3027362"/>
          </a:xfrm>
          <a:custGeom>
            <a:avLst/>
            <a:gdLst>
              <a:gd name="T0" fmla="*/ 2147483647 w 3221"/>
              <a:gd name="T1" fmla="*/ 2147483647 h 1907"/>
              <a:gd name="T2" fmla="*/ 2147483647 w 3221"/>
              <a:gd name="T3" fmla="*/ 2147483647 h 1907"/>
              <a:gd name="T4" fmla="*/ 2147483647 w 3221"/>
              <a:gd name="T5" fmla="*/ 2147483647 h 1907"/>
              <a:gd name="T6" fmla="*/ 2147483647 w 3221"/>
              <a:gd name="T7" fmla="*/ 2147483647 h 1907"/>
              <a:gd name="T8" fmla="*/ 2147483647 w 3221"/>
              <a:gd name="T9" fmla="*/ 2147483647 h 1907"/>
              <a:gd name="T10" fmla="*/ 2147483647 w 3221"/>
              <a:gd name="T11" fmla="*/ 2147483647 h 1907"/>
              <a:gd name="T12" fmla="*/ 2147483647 w 3221"/>
              <a:gd name="T13" fmla="*/ 2147483647 h 1907"/>
              <a:gd name="T14" fmla="*/ 2147483647 w 3221"/>
              <a:gd name="T15" fmla="*/ 2147483647 h 1907"/>
              <a:gd name="T16" fmla="*/ 2147483647 w 3221"/>
              <a:gd name="T17" fmla="*/ 2147483647 h 1907"/>
              <a:gd name="T18" fmla="*/ 2147483647 w 3221"/>
              <a:gd name="T19" fmla="*/ 2147483647 h 1907"/>
              <a:gd name="T20" fmla="*/ 2147483647 w 3221"/>
              <a:gd name="T21" fmla="*/ 2147483647 h 1907"/>
              <a:gd name="T22" fmla="*/ 2147483647 w 3221"/>
              <a:gd name="T23" fmla="*/ 2147483647 h 1907"/>
              <a:gd name="T24" fmla="*/ 2147483647 w 3221"/>
              <a:gd name="T25" fmla="*/ 2147483647 h 1907"/>
              <a:gd name="T26" fmla="*/ 2147483647 w 3221"/>
              <a:gd name="T27" fmla="*/ 2147483647 h 1907"/>
              <a:gd name="T28" fmla="*/ 2147483647 w 3221"/>
              <a:gd name="T29" fmla="*/ 2147483647 h 1907"/>
              <a:gd name="T30" fmla="*/ 2147483647 w 3221"/>
              <a:gd name="T31" fmla="*/ 2147483647 h 1907"/>
              <a:gd name="T32" fmla="*/ 2147483647 w 3221"/>
              <a:gd name="T33" fmla="*/ 2147483647 h 1907"/>
              <a:gd name="T34" fmla="*/ 2147483647 w 3221"/>
              <a:gd name="T35" fmla="*/ 2147483647 h 1907"/>
              <a:gd name="T36" fmla="*/ 2147483647 w 3221"/>
              <a:gd name="T37" fmla="*/ 2147483647 h 1907"/>
              <a:gd name="T38" fmla="*/ 2147483647 w 3221"/>
              <a:gd name="T39" fmla="*/ 2147483647 h 1907"/>
              <a:gd name="T40" fmla="*/ 2147483647 w 3221"/>
              <a:gd name="T41" fmla="*/ 2147483647 h 1907"/>
              <a:gd name="T42" fmla="*/ 2147483647 w 3221"/>
              <a:gd name="T43" fmla="*/ 2147483647 h 1907"/>
              <a:gd name="T44" fmla="*/ 2147483647 w 3221"/>
              <a:gd name="T45" fmla="*/ 2147483647 h 1907"/>
              <a:gd name="T46" fmla="*/ 2147483647 w 3221"/>
              <a:gd name="T47" fmla="*/ 2147483647 h 1907"/>
              <a:gd name="T48" fmla="*/ 2147483647 w 3221"/>
              <a:gd name="T49" fmla="*/ 2147483647 h 1907"/>
              <a:gd name="T50" fmla="*/ 2147483647 w 3221"/>
              <a:gd name="T51" fmla="*/ 2147483647 h 1907"/>
              <a:gd name="T52" fmla="*/ 2147483647 w 3221"/>
              <a:gd name="T53" fmla="*/ 2147483647 h 1907"/>
              <a:gd name="T54" fmla="*/ 2147483647 w 3221"/>
              <a:gd name="T55" fmla="*/ 2147483647 h 1907"/>
              <a:gd name="T56" fmla="*/ 2147483647 w 3221"/>
              <a:gd name="T57" fmla="*/ 2147483647 h 1907"/>
              <a:gd name="T58" fmla="*/ 2147483647 w 3221"/>
              <a:gd name="T59" fmla="*/ 2147483647 h 1907"/>
              <a:gd name="T60" fmla="*/ 2147483647 w 3221"/>
              <a:gd name="T61" fmla="*/ 2147483647 h 1907"/>
              <a:gd name="T62" fmla="*/ 2147483647 w 3221"/>
              <a:gd name="T63" fmla="*/ 2147483647 h 1907"/>
              <a:gd name="T64" fmla="*/ 2147483647 w 3221"/>
              <a:gd name="T65" fmla="*/ 2147483647 h 1907"/>
              <a:gd name="T66" fmla="*/ 2147483647 w 3221"/>
              <a:gd name="T67" fmla="*/ 0 h 1907"/>
              <a:gd name="T68" fmla="*/ 2147483647 w 3221"/>
              <a:gd name="T69" fmla="*/ 2147483647 h 1907"/>
              <a:gd name="T70" fmla="*/ 2147483647 w 3221"/>
              <a:gd name="T71" fmla="*/ 2147483647 h 1907"/>
              <a:gd name="T72" fmla="*/ 2147483647 w 3221"/>
              <a:gd name="T73" fmla="*/ 2147483647 h 1907"/>
              <a:gd name="T74" fmla="*/ 2147483647 w 3221"/>
              <a:gd name="T75" fmla="*/ 2147483647 h 1907"/>
              <a:gd name="T76" fmla="*/ 2147483647 w 3221"/>
              <a:gd name="T77" fmla="*/ 2147483647 h 1907"/>
              <a:gd name="T78" fmla="*/ 2147483647 w 3221"/>
              <a:gd name="T79" fmla="*/ 2147483647 h 1907"/>
              <a:gd name="T80" fmla="*/ 2147483647 w 3221"/>
              <a:gd name="T81" fmla="*/ 2147483647 h 1907"/>
              <a:gd name="T82" fmla="*/ 2147483647 w 3221"/>
              <a:gd name="T83" fmla="*/ 2147483647 h 1907"/>
              <a:gd name="T84" fmla="*/ 2147483647 w 3221"/>
              <a:gd name="T85" fmla="*/ 2147483647 h 1907"/>
              <a:gd name="T86" fmla="*/ 2147483647 w 3221"/>
              <a:gd name="T87" fmla="*/ 2147483647 h 1907"/>
              <a:gd name="T88" fmla="*/ 2147483647 w 3221"/>
              <a:gd name="T89" fmla="*/ 2147483647 h 1907"/>
              <a:gd name="T90" fmla="*/ 2147483647 w 3221"/>
              <a:gd name="T91" fmla="*/ 2147483647 h 1907"/>
              <a:gd name="T92" fmla="*/ 2147483647 w 3221"/>
              <a:gd name="T93" fmla="*/ 2147483647 h 1907"/>
              <a:gd name="T94" fmla="*/ 2147483647 w 3221"/>
              <a:gd name="T95" fmla="*/ 2147483647 h 1907"/>
              <a:gd name="T96" fmla="*/ 2147483647 w 3221"/>
              <a:gd name="T97" fmla="*/ 2147483647 h 1907"/>
              <a:gd name="T98" fmla="*/ 2147483647 w 3221"/>
              <a:gd name="T99" fmla="*/ 2147483647 h 1907"/>
              <a:gd name="T100" fmla="*/ 2147483647 w 3221"/>
              <a:gd name="T101" fmla="*/ 2147483647 h 1907"/>
              <a:gd name="T102" fmla="*/ 2147483647 w 3221"/>
              <a:gd name="T103" fmla="*/ 2147483647 h 1907"/>
              <a:gd name="T104" fmla="*/ 2147483647 w 3221"/>
              <a:gd name="T105" fmla="*/ 2147483647 h 1907"/>
              <a:gd name="T106" fmla="*/ 2147483647 w 3221"/>
              <a:gd name="T107" fmla="*/ 2147483647 h 19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21"/>
              <a:gd name="T163" fmla="*/ 0 h 1907"/>
              <a:gd name="T164" fmla="*/ 3221 w 3221"/>
              <a:gd name="T165" fmla="*/ 1907 h 19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21" h="1907">
                <a:moveTo>
                  <a:pt x="3042" y="1874"/>
                </a:moveTo>
                <a:lnTo>
                  <a:pt x="2924" y="1907"/>
                </a:lnTo>
                <a:lnTo>
                  <a:pt x="2846" y="1862"/>
                </a:lnTo>
                <a:lnTo>
                  <a:pt x="2807" y="1807"/>
                </a:lnTo>
                <a:lnTo>
                  <a:pt x="2790" y="1751"/>
                </a:lnTo>
                <a:lnTo>
                  <a:pt x="2757" y="1723"/>
                </a:lnTo>
                <a:lnTo>
                  <a:pt x="2684" y="1728"/>
                </a:lnTo>
                <a:lnTo>
                  <a:pt x="2628" y="1678"/>
                </a:lnTo>
                <a:lnTo>
                  <a:pt x="2583" y="1644"/>
                </a:lnTo>
                <a:lnTo>
                  <a:pt x="2511" y="1639"/>
                </a:lnTo>
                <a:lnTo>
                  <a:pt x="2449" y="1622"/>
                </a:lnTo>
                <a:lnTo>
                  <a:pt x="2393" y="1639"/>
                </a:lnTo>
                <a:lnTo>
                  <a:pt x="2343" y="1600"/>
                </a:lnTo>
                <a:lnTo>
                  <a:pt x="2315" y="1572"/>
                </a:lnTo>
                <a:lnTo>
                  <a:pt x="2253" y="1538"/>
                </a:lnTo>
                <a:lnTo>
                  <a:pt x="2181" y="1510"/>
                </a:lnTo>
                <a:lnTo>
                  <a:pt x="2114" y="1482"/>
                </a:lnTo>
                <a:lnTo>
                  <a:pt x="2080" y="1471"/>
                </a:lnTo>
                <a:lnTo>
                  <a:pt x="2024" y="1454"/>
                </a:lnTo>
                <a:lnTo>
                  <a:pt x="1979" y="1387"/>
                </a:lnTo>
                <a:lnTo>
                  <a:pt x="1974" y="1354"/>
                </a:lnTo>
                <a:lnTo>
                  <a:pt x="1963" y="1292"/>
                </a:lnTo>
                <a:lnTo>
                  <a:pt x="1963" y="1225"/>
                </a:lnTo>
                <a:lnTo>
                  <a:pt x="1907" y="1214"/>
                </a:lnTo>
                <a:lnTo>
                  <a:pt x="1845" y="1152"/>
                </a:lnTo>
                <a:lnTo>
                  <a:pt x="1795" y="1108"/>
                </a:lnTo>
                <a:lnTo>
                  <a:pt x="1795" y="1029"/>
                </a:lnTo>
                <a:lnTo>
                  <a:pt x="1828" y="990"/>
                </a:lnTo>
                <a:lnTo>
                  <a:pt x="1772" y="912"/>
                </a:lnTo>
                <a:lnTo>
                  <a:pt x="1744" y="867"/>
                </a:lnTo>
                <a:lnTo>
                  <a:pt x="1700" y="800"/>
                </a:lnTo>
                <a:lnTo>
                  <a:pt x="1571" y="789"/>
                </a:lnTo>
                <a:lnTo>
                  <a:pt x="1515" y="789"/>
                </a:lnTo>
                <a:lnTo>
                  <a:pt x="1487" y="744"/>
                </a:lnTo>
                <a:lnTo>
                  <a:pt x="1403" y="705"/>
                </a:lnTo>
                <a:lnTo>
                  <a:pt x="1364" y="677"/>
                </a:lnTo>
                <a:lnTo>
                  <a:pt x="1314" y="671"/>
                </a:lnTo>
                <a:lnTo>
                  <a:pt x="1241" y="666"/>
                </a:lnTo>
                <a:lnTo>
                  <a:pt x="1191" y="632"/>
                </a:lnTo>
                <a:lnTo>
                  <a:pt x="1124" y="621"/>
                </a:lnTo>
                <a:lnTo>
                  <a:pt x="1062" y="632"/>
                </a:lnTo>
                <a:lnTo>
                  <a:pt x="1006" y="671"/>
                </a:lnTo>
                <a:lnTo>
                  <a:pt x="934" y="671"/>
                </a:lnTo>
                <a:lnTo>
                  <a:pt x="878" y="666"/>
                </a:lnTo>
                <a:lnTo>
                  <a:pt x="816" y="615"/>
                </a:lnTo>
                <a:lnTo>
                  <a:pt x="755" y="582"/>
                </a:lnTo>
                <a:lnTo>
                  <a:pt x="693" y="565"/>
                </a:lnTo>
                <a:lnTo>
                  <a:pt x="615" y="565"/>
                </a:lnTo>
                <a:lnTo>
                  <a:pt x="564" y="565"/>
                </a:lnTo>
                <a:lnTo>
                  <a:pt x="475" y="504"/>
                </a:lnTo>
                <a:lnTo>
                  <a:pt x="430" y="453"/>
                </a:lnTo>
                <a:lnTo>
                  <a:pt x="380" y="436"/>
                </a:lnTo>
                <a:lnTo>
                  <a:pt x="318" y="436"/>
                </a:lnTo>
                <a:lnTo>
                  <a:pt x="285" y="425"/>
                </a:lnTo>
                <a:lnTo>
                  <a:pt x="218" y="375"/>
                </a:lnTo>
                <a:lnTo>
                  <a:pt x="162" y="336"/>
                </a:lnTo>
                <a:lnTo>
                  <a:pt x="72" y="291"/>
                </a:lnTo>
                <a:lnTo>
                  <a:pt x="39" y="263"/>
                </a:lnTo>
                <a:lnTo>
                  <a:pt x="0" y="196"/>
                </a:lnTo>
                <a:lnTo>
                  <a:pt x="72" y="162"/>
                </a:lnTo>
                <a:lnTo>
                  <a:pt x="117" y="95"/>
                </a:lnTo>
                <a:lnTo>
                  <a:pt x="207" y="79"/>
                </a:lnTo>
                <a:lnTo>
                  <a:pt x="268" y="84"/>
                </a:lnTo>
                <a:lnTo>
                  <a:pt x="380" y="84"/>
                </a:lnTo>
                <a:lnTo>
                  <a:pt x="413" y="67"/>
                </a:lnTo>
                <a:lnTo>
                  <a:pt x="475" y="17"/>
                </a:lnTo>
                <a:lnTo>
                  <a:pt x="587" y="17"/>
                </a:lnTo>
                <a:lnTo>
                  <a:pt x="699" y="0"/>
                </a:lnTo>
                <a:lnTo>
                  <a:pt x="855" y="51"/>
                </a:lnTo>
                <a:lnTo>
                  <a:pt x="956" y="73"/>
                </a:lnTo>
                <a:lnTo>
                  <a:pt x="1034" y="73"/>
                </a:lnTo>
                <a:lnTo>
                  <a:pt x="1129" y="67"/>
                </a:lnTo>
                <a:lnTo>
                  <a:pt x="1174" y="73"/>
                </a:lnTo>
                <a:lnTo>
                  <a:pt x="1286" y="84"/>
                </a:lnTo>
                <a:lnTo>
                  <a:pt x="1387" y="107"/>
                </a:lnTo>
                <a:lnTo>
                  <a:pt x="1487" y="168"/>
                </a:lnTo>
                <a:lnTo>
                  <a:pt x="1560" y="230"/>
                </a:lnTo>
                <a:lnTo>
                  <a:pt x="1677" y="207"/>
                </a:lnTo>
                <a:lnTo>
                  <a:pt x="1789" y="269"/>
                </a:lnTo>
                <a:lnTo>
                  <a:pt x="1840" y="280"/>
                </a:lnTo>
                <a:lnTo>
                  <a:pt x="1929" y="319"/>
                </a:lnTo>
                <a:lnTo>
                  <a:pt x="2024" y="347"/>
                </a:lnTo>
                <a:lnTo>
                  <a:pt x="2097" y="347"/>
                </a:lnTo>
                <a:lnTo>
                  <a:pt x="2186" y="381"/>
                </a:lnTo>
                <a:lnTo>
                  <a:pt x="2292" y="408"/>
                </a:lnTo>
                <a:lnTo>
                  <a:pt x="2371" y="448"/>
                </a:lnTo>
                <a:lnTo>
                  <a:pt x="2443" y="453"/>
                </a:lnTo>
                <a:lnTo>
                  <a:pt x="2449" y="526"/>
                </a:lnTo>
                <a:lnTo>
                  <a:pt x="2477" y="593"/>
                </a:lnTo>
                <a:lnTo>
                  <a:pt x="2516" y="632"/>
                </a:lnTo>
                <a:lnTo>
                  <a:pt x="2527" y="694"/>
                </a:lnTo>
                <a:lnTo>
                  <a:pt x="2583" y="789"/>
                </a:lnTo>
                <a:lnTo>
                  <a:pt x="2656" y="828"/>
                </a:lnTo>
                <a:lnTo>
                  <a:pt x="2751" y="945"/>
                </a:lnTo>
                <a:lnTo>
                  <a:pt x="2807" y="1024"/>
                </a:lnTo>
                <a:lnTo>
                  <a:pt x="2818" y="1091"/>
                </a:lnTo>
                <a:lnTo>
                  <a:pt x="2896" y="1214"/>
                </a:lnTo>
                <a:lnTo>
                  <a:pt x="2941" y="1197"/>
                </a:lnTo>
                <a:lnTo>
                  <a:pt x="2975" y="1275"/>
                </a:lnTo>
                <a:lnTo>
                  <a:pt x="3008" y="1342"/>
                </a:lnTo>
                <a:lnTo>
                  <a:pt x="3137" y="1421"/>
                </a:lnTo>
                <a:lnTo>
                  <a:pt x="3159" y="1454"/>
                </a:lnTo>
                <a:lnTo>
                  <a:pt x="3170" y="1577"/>
                </a:lnTo>
                <a:lnTo>
                  <a:pt x="3221" y="1667"/>
                </a:lnTo>
                <a:lnTo>
                  <a:pt x="3148" y="1711"/>
                </a:lnTo>
                <a:lnTo>
                  <a:pt x="3115" y="1779"/>
                </a:lnTo>
                <a:lnTo>
                  <a:pt x="3087" y="1846"/>
                </a:lnTo>
                <a:lnTo>
                  <a:pt x="3042" y="1874"/>
                </a:lnTo>
                <a:close/>
              </a:path>
            </a:pathLst>
          </a:custGeom>
          <a:noFill/>
          <a:ln w="76200">
            <a:solidFill>
              <a:srgbClr val="FFFF00">
                <a:alpha val="6117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51" name="Rectangle 15"/>
          <p:cNvSpPr>
            <a:spLocks noChangeArrowheads="1"/>
          </p:cNvSpPr>
          <p:nvPr/>
        </p:nvSpPr>
        <p:spPr bwMode="auto">
          <a:xfrm>
            <a:off x="4683125" y="3927475"/>
            <a:ext cx="165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atin typeface="Arial" charset="0"/>
              </a:rPr>
              <a:t>Watershed</a:t>
            </a:r>
          </a:p>
        </p:txBody>
      </p:sp>
      <p:sp>
        <p:nvSpPr>
          <p:cNvPr id="91152" name="Line 16"/>
          <p:cNvSpPr>
            <a:spLocks noChangeShapeType="1"/>
          </p:cNvSpPr>
          <p:nvPr/>
        </p:nvSpPr>
        <p:spPr bwMode="auto">
          <a:xfrm flipV="1">
            <a:off x="5432425" y="3081338"/>
            <a:ext cx="19050" cy="868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ide Bar">
  <a:themeElements>
    <a:clrScheme name="">
      <a:dk1>
        <a:srgbClr val="000000"/>
      </a:dk1>
      <a:lt1>
        <a:srgbClr val="FFFFFF"/>
      </a:lt1>
      <a:dk2>
        <a:srgbClr val="FF0033"/>
      </a:dk2>
      <a:lt2>
        <a:srgbClr val="393939"/>
      </a:lt2>
      <a:accent1>
        <a:srgbClr val="B2B2B2"/>
      </a:accent1>
      <a:accent2>
        <a:srgbClr val="000000"/>
      </a:accent2>
      <a:accent3>
        <a:srgbClr val="FFFFFF"/>
      </a:accent3>
      <a:accent4>
        <a:srgbClr val="000000"/>
      </a:accent4>
      <a:accent5>
        <a:srgbClr val="D5D5D5"/>
      </a:accent5>
      <a:accent6>
        <a:srgbClr val="000000"/>
      </a:accent6>
      <a:hlink>
        <a:srgbClr val="5F5F5F"/>
      </a:hlink>
      <a:folHlink>
        <a:srgbClr val="DDDDDD"/>
      </a:folHlink>
    </a:clrScheme>
    <a:fontScheme name="Side B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ide Bar 1">
        <a:dk1>
          <a:srgbClr val="000000"/>
        </a:dk1>
        <a:lt1>
          <a:srgbClr val="FFFFFF"/>
        </a:lt1>
        <a:dk2>
          <a:srgbClr val="FF0033"/>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2">
        <a:dk1>
          <a:srgbClr val="FF0033"/>
        </a:dk1>
        <a:lt1>
          <a:srgbClr val="FFFFFF"/>
        </a:lt1>
        <a:dk2>
          <a:srgbClr val="FF0033"/>
        </a:dk2>
        <a:lt2>
          <a:srgbClr val="393939"/>
        </a:lt2>
        <a:accent1>
          <a:srgbClr val="B2B2B2"/>
        </a:accent1>
        <a:accent2>
          <a:srgbClr val="868686"/>
        </a:accent2>
        <a:accent3>
          <a:srgbClr val="FFFFFF"/>
        </a:accent3>
        <a:accent4>
          <a:srgbClr val="DA002A"/>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3">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Side Bar 4">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Side Bar 5">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6">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Generic (Online)">
  <a:themeElements>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themeOverride>
</file>

<file path=ppt/theme/themeOverride3.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4053</TotalTime>
  <Words>1897</Words>
  <Application>Microsoft Office PowerPoint</Application>
  <PresentationFormat>On-screen Show (4:3)</PresentationFormat>
  <Paragraphs>372</Paragraphs>
  <Slides>69</Slides>
  <Notes>10</Notes>
  <HiddenSlides>0</HiddenSlides>
  <MMClips>0</MMClips>
  <ScaleCrop>false</ScaleCrop>
  <HeadingPairs>
    <vt:vector size="8" baseType="variant">
      <vt:variant>
        <vt:lpstr>Fonts Used</vt:lpstr>
      </vt:variant>
      <vt:variant>
        <vt:i4>9</vt:i4>
      </vt:variant>
      <vt:variant>
        <vt:lpstr>Theme</vt:lpstr>
      </vt:variant>
      <vt:variant>
        <vt:i4>13</vt:i4>
      </vt:variant>
      <vt:variant>
        <vt:lpstr>Embedded OLE Servers</vt:lpstr>
      </vt:variant>
      <vt:variant>
        <vt:i4>8</vt:i4>
      </vt:variant>
      <vt:variant>
        <vt:lpstr>Slide Titles</vt:lpstr>
      </vt:variant>
      <vt:variant>
        <vt:i4>69</vt:i4>
      </vt:variant>
    </vt:vector>
  </HeadingPairs>
  <TitlesOfParts>
    <vt:vector size="99" baseType="lpstr">
      <vt:lpstr>ＭＳ Ｐゴシック</vt:lpstr>
      <vt:lpstr>Arial</vt:lpstr>
      <vt:lpstr>Arial Narrow</vt:lpstr>
      <vt:lpstr>Calibri</vt:lpstr>
      <vt:lpstr>Monotype Sorts</vt:lpstr>
      <vt:lpstr>MS Sans Serif</vt:lpstr>
      <vt:lpstr>Symbol</vt:lpstr>
      <vt:lpstr>Times New Roman</vt:lpstr>
      <vt:lpstr>Wingdings</vt:lpstr>
      <vt:lpstr>1_Blank Presentation</vt:lpstr>
      <vt:lpstr>2_Default Design</vt:lpstr>
      <vt:lpstr>Side Bar</vt:lpstr>
      <vt:lpstr>6_Generic (Online)</vt:lpstr>
      <vt:lpstr>Office Theme</vt:lpstr>
      <vt:lpstr>1_Office Theme</vt:lpstr>
      <vt:lpstr>4_Default Design</vt:lpstr>
      <vt:lpstr>3_Office Theme</vt:lpstr>
      <vt:lpstr>5_Default Design</vt:lpstr>
      <vt:lpstr>4_Office Theme</vt:lpstr>
      <vt:lpstr>2_Blank Presentation</vt:lpstr>
      <vt:lpstr>3_Default Design</vt:lpstr>
      <vt:lpstr>Blank Presentation</vt:lpstr>
      <vt:lpstr>Graph Sheet</vt:lpstr>
      <vt:lpstr>Bitmap Image</vt:lpstr>
      <vt:lpstr>Worksheet</vt:lpstr>
      <vt:lpstr>Clip</vt:lpstr>
      <vt:lpstr>Picture</vt:lpstr>
      <vt:lpstr>Chart</vt:lpstr>
      <vt:lpstr>Equation</vt:lpstr>
      <vt:lpstr>Document</vt:lpstr>
      <vt:lpstr>General workflow for Hydrologic Terrain Analysis Using Digital Elevation Models</vt:lpstr>
      <vt:lpstr>Outline</vt:lpstr>
      <vt:lpstr>PowerPoint Presentation</vt:lpstr>
      <vt:lpstr>Watershed and Stream Grids</vt:lpstr>
      <vt:lpstr>PowerPoint Presentation</vt:lpstr>
      <vt:lpstr>PowerPoint Presentation</vt:lpstr>
      <vt:lpstr>PowerPoint Presentation</vt:lpstr>
      <vt:lpstr>PowerPoint Presentation</vt:lpstr>
      <vt:lpstr>PowerPoint Presentation</vt:lpstr>
      <vt:lpstr>Using Vector Stream Information</vt:lpstr>
      <vt:lpstr>PowerPoint Presentation</vt:lpstr>
      <vt:lpstr>Carving</vt:lpstr>
      <vt:lpstr>Carving</vt:lpstr>
      <vt:lpstr>PowerPoint Presentation</vt:lpstr>
      <vt:lpstr>Minimizing DEM Alterations </vt:lpstr>
      <vt:lpstr>Summary of Key Processing Steps</vt:lpstr>
      <vt:lpstr>How to decide on stream delineation threshold ?</vt:lpstr>
      <vt:lpstr>Delineation of Channel Networks and Catchments</vt:lpstr>
      <vt:lpstr>PowerPoint Presentation</vt:lpstr>
      <vt:lpstr>Examples of differently textured topography</vt:lpstr>
      <vt:lpstr>Gently Sloping Convex Landscape</vt:lpstr>
      <vt:lpstr>Topographic Texture and Drainage Density</vt:lpstr>
      <vt:lpstr>PowerPoint Presentation</vt:lpstr>
      <vt:lpstr>Drainage Density</vt:lpstr>
      <vt:lpstr>Drainage Density for Different Support Area Thresholds</vt:lpstr>
      <vt:lpstr>Drainage Density Versus Contributing Area Threshold</vt:lpstr>
      <vt:lpstr>Hortons Laws: Strahler system for stream ordering</vt:lpstr>
      <vt:lpstr>Length Ratio</vt:lpstr>
      <vt:lpstr>Slope Ratio</vt:lpstr>
      <vt:lpstr>Constant Stream Drops Law</vt:lpstr>
      <vt:lpstr>Stream Drop Elevation difference between ends of stream</vt:lpstr>
      <vt:lpstr>Suggestion:  Map channel networks from the DEM at the finest resolution consistent with observed channel network geomorphology ‘laws’.  </vt:lpstr>
      <vt:lpstr>Statistical Analysis of Stream Drops</vt:lpstr>
      <vt:lpstr>T-Test for Difference in Mean Values</vt:lpstr>
      <vt:lpstr>Objectively Selected Support Area Threshold</vt:lpstr>
      <vt:lpstr>PowerPoint Presentation</vt:lpstr>
      <vt:lpstr>Hydrologic Terrain Analysis Software</vt:lpstr>
      <vt:lpstr>ArcGIS Online Hydro</vt:lpstr>
      <vt:lpstr>ArcGIS Hydrology Toolset </vt:lpstr>
      <vt:lpstr>ArcHydro</vt:lpstr>
      <vt:lpstr>TauDEM </vt:lpstr>
      <vt:lpstr>Workflow to automatically generate stream network upstream of outlet </vt:lpstr>
      <vt:lpstr>Catchments linked to Stream Network</vt:lpstr>
      <vt:lpstr>Edge contamination</vt:lpstr>
      <vt:lpstr>Representation of Flow Field</vt:lpstr>
      <vt:lpstr>PowerPoint Presentation</vt:lpstr>
      <vt:lpstr>Wetness Index</vt:lpstr>
      <vt:lpstr>PowerPoint Presentation</vt:lpstr>
      <vt:lpstr>Generalization to Flow Algebra</vt:lpstr>
      <vt:lpstr>PowerPoint Presentation</vt:lpstr>
      <vt:lpstr>Transport limited accumulation</vt:lpstr>
      <vt:lpstr>The challenge of increasing Digital Elevation Model (DEM) resolution</vt:lpstr>
      <vt:lpstr>TauDEM Parallel Approach</vt:lpstr>
      <vt:lpstr>Do you have the access or know how to take advantage of advanced computing capability?</vt:lpstr>
      <vt:lpstr>Using TauDEM today requires</vt:lpstr>
      <vt:lpstr>PowerPoint Presentation</vt:lpstr>
      <vt:lpstr>XSEDE Extended Collaboration Support Services (ECSS) improvements</vt:lpstr>
      <vt:lpstr>www.opentopography.org </vt:lpstr>
      <vt:lpstr>Open Topography Data and Product Selection</vt:lpstr>
      <vt:lpstr>Open Topography Result </vt:lpstr>
      <vt:lpstr>TauDEM Wetness index</vt:lpstr>
      <vt:lpstr>Contributing area from D-Infinity</vt:lpstr>
      <vt:lpstr>CyberGIS TauDEM App http://gateway.cigi.illinois.edu/ (Production) http://sandbox.cigi.illinois.edu/home/ (Experimental) </vt:lpstr>
      <vt:lpstr>PowerPoint Presentation</vt:lpstr>
      <vt:lpstr>Select the products you want</vt:lpstr>
      <vt:lpstr>Input parameters are set if needed</vt:lpstr>
      <vt:lpstr>The job progresses through the system</vt:lpstr>
      <vt:lpstr>Results displayed in browser</vt:lpstr>
      <vt:lpstr>Summary Concepts</vt:lpstr>
    </vt:vector>
  </TitlesOfParts>
  <Company>Utah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 in Hydrology short course</dc:title>
  <dc:creator>David Tarboton</dc:creator>
  <cp:lastModifiedBy>David Tarboton</cp:lastModifiedBy>
  <cp:revision>215</cp:revision>
  <cp:lastPrinted>2012-09-27T06:08:16Z</cp:lastPrinted>
  <dcterms:created xsi:type="dcterms:W3CDTF">1998-06-30T21:37:06Z</dcterms:created>
  <dcterms:modified xsi:type="dcterms:W3CDTF">2015-10-09T23:31:47Z</dcterms:modified>
</cp:coreProperties>
</file>