
<file path=[Content_Types].xml><?xml version="1.0" encoding="utf-8"?>
<Types xmlns="http://schemas.openxmlformats.org/package/2006/content-types">
  <Default Extension="xml" ContentType="application/xml"/>
  <Default Extension="jpeg" ContentType="image/jpeg"/>
  <Default Extension="tiff" ContentType="image/tiff"/>
  <Default Extension="rels" ContentType="application/vnd.openxmlformats-package.relationships+xml"/>
  <Default Extension="gif" ContentType="image/gif"/>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7"/>
  </p:notesMasterIdLst>
  <p:sldIdLst>
    <p:sldId id="257" r:id="rId2"/>
    <p:sldId id="264" r:id="rId3"/>
    <p:sldId id="265" r:id="rId4"/>
    <p:sldId id="319" r:id="rId5"/>
    <p:sldId id="313" r:id="rId6"/>
    <p:sldId id="305" r:id="rId7"/>
    <p:sldId id="304" r:id="rId8"/>
    <p:sldId id="295" r:id="rId9"/>
    <p:sldId id="299" r:id="rId10"/>
    <p:sldId id="310" r:id="rId11"/>
    <p:sldId id="311" r:id="rId12"/>
    <p:sldId id="291" r:id="rId13"/>
    <p:sldId id="297" r:id="rId14"/>
    <p:sldId id="269" r:id="rId15"/>
    <p:sldId id="298" r:id="rId16"/>
    <p:sldId id="259" r:id="rId17"/>
    <p:sldId id="302" r:id="rId18"/>
    <p:sldId id="301" r:id="rId19"/>
    <p:sldId id="303" r:id="rId20"/>
    <p:sldId id="300" r:id="rId21"/>
    <p:sldId id="296" r:id="rId22"/>
    <p:sldId id="314" r:id="rId23"/>
    <p:sldId id="315" r:id="rId24"/>
    <p:sldId id="261" r:id="rId25"/>
    <p:sldId id="306" r:id="rId26"/>
    <p:sldId id="262" r:id="rId27"/>
    <p:sldId id="294" r:id="rId28"/>
    <p:sldId id="318" r:id="rId29"/>
    <p:sldId id="316" r:id="rId30"/>
    <p:sldId id="317" r:id="rId31"/>
    <p:sldId id="309" r:id="rId32"/>
    <p:sldId id="268" r:id="rId33"/>
    <p:sldId id="270" r:id="rId34"/>
    <p:sldId id="271" r:id="rId35"/>
    <p:sldId id="320" r:id="rId36"/>
    <p:sldId id="272" r:id="rId37"/>
    <p:sldId id="307" r:id="rId38"/>
    <p:sldId id="312" r:id="rId39"/>
    <p:sldId id="273" r:id="rId40"/>
    <p:sldId id="288" r:id="rId41"/>
    <p:sldId id="274" r:id="rId42"/>
    <p:sldId id="275" r:id="rId43"/>
    <p:sldId id="276" r:id="rId44"/>
    <p:sldId id="277" r:id="rId45"/>
    <p:sldId id="278" r:id="rId46"/>
    <p:sldId id="279" r:id="rId47"/>
    <p:sldId id="280" r:id="rId48"/>
    <p:sldId id="281" r:id="rId49"/>
    <p:sldId id="282" r:id="rId50"/>
    <p:sldId id="283" r:id="rId51"/>
    <p:sldId id="287" r:id="rId52"/>
    <p:sldId id="286" r:id="rId53"/>
    <p:sldId id="285" r:id="rId54"/>
    <p:sldId id="284" r:id="rId55"/>
    <p:sldId id="308"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07"/>
    <p:restoredTop sz="94750"/>
  </p:normalViewPr>
  <p:slideViewPr>
    <p:cSldViewPr snapToGrid="0" snapToObjects="1">
      <p:cViewPr>
        <p:scale>
          <a:sx n="170" d="100"/>
          <a:sy n="170" d="100"/>
        </p:scale>
        <p:origin x="4072" y="960"/>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notesMaster" Target="notesMasters/notesMaster1.xml"/><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dtarb\Dave\Projects\CUAHSI\HydroShare\Presentations\DataPreprocessingTime.xlsx" TargetMode="External"/><Relationship Id="rId2"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5889425112184"/>
          <c:y val="0.0978199715381233"/>
          <c:w val="0.571118050471395"/>
          <c:h val="0.797296038281419"/>
        </c:manualLayout>
      </c:layout>
      <c:pieChart>
        <c:varyColors val="1"/>
        <c:ser>
          <c:idx val="0"/>
          <c:order val="0"/>
          <c:explosion val="4"/>
          <c:dPt>
            <c:idx val="0"/>
            <c:bubble3D val="0"/>
            <c:spPr>
              <a:solidFill>
                <a:srgbClr val="0000FF"/>
              </a:solidFill>
            </c:spPr>
          </c:dPt>
          <c:dPt>
            <c:idx val="1"/>
            <c:bubble3D val="0"/>
            <c:spPr>
              <a:solidFill>
                <a:srgbClr val="FF0000"/>
              </a:solidFill>
            </c:spPr>
          </c:dPt>
          <c:dPt>
            <c:idx val="2"/>
            <c:bubble3D val="0"/>
            <c:spPr>
              <a:solidFill>
                <a:srgbClr val="00FF00"/>
              </a:solidFill>
            </c:spPr>
          </c:dPt>
          <c:dPt>
            <c:idx val="3"/>
            <c:bubble3D val="0"/>
            <c:spPr>
              <a:solidFill>
                <a:srgbClr val="FF00FF"/>
              </a:solidFill>
            </c:spPr>
          </c:dPt>
          <c:dPt>
            <c:idx val="4"/>
            <c:bubble3D val="0"/>
            <c:spPr>
              <a:solidFill>
                <a:schemeClr val="accent6">
                  <a:lumMod val="60000"/>
                  <a:lumOff val="40000"/>
                </a:schemeClr>
              </a:solidFill>
            </c:spPr>
          </c:dPt>
          <c:dLbls>
            <c:dLbl>
              <c:idx val="0"/>
              <c:layout>
                <c:manualLayout>
                  <c:x val="0.11241046482093"/>
                  <c:y val="0.170407769085574"/>
                </c:manualLayout>
              </c:layout>
              <c:showLegendKey val="0"/>
              <c:showVal val="0"/>
              <c:showCatName val="1"/>
              <c:showSerName val="0"/>
              <c:showPercent val="0"/>
              <c:showBubbleSize val="0"/>
              <c:extLst>
                <c:ext xmlns:c15="http://schemas.microsoft.com/office/drawing/2012/chart" uri="{CE6537A1-D6FC-4f65-9D91-7224C49458BB}">
                  <c15:layout/>
                </c:ext>
              </c:extLst>
            </c:dLbl>
            <c:dLbl>
              <c:idx val="1"/>
              <c:layout>
                <c:manualLayout>
                  <c:x val="-0.190151055596229"/>
                  <c:y val="0.0276890063011602"/>
                </c:manualLayout>
              </c:layout>
              <c:showLegendKey val="0"/>
              <c:showVal val="0"/>
              <c:showCatName val="1"/>
              <c:showSerName val="0"/>
              <c:showPercent val="0"/>
              <c:showBubbleSize val="0"/>
              <c:extLst>
                <c:ext xmlns:c15="http://schemas.microsoft.com/office/drawing/2012/chart" uri="{CE6537A1-D6FC-4f65-9D91-7224C49458BB}">
                  <c15:layout/>
                </c:ext>
              </c:extLst>
            </c:dLbl>
            <c:dLbl>
              <c:idx val="2"/>
              <c:layout>
                <c:manualLayout>
                  <c:x val="0.13484508459213"/>
                  <c:y val="-0.185595409166593"/>
                </c:manualLayout>
              </c:layout>
              <c:showLegendKey val="0"/>
              <c:showVal val="0"/>
              <c:showCatName val="1"/>
              <c:showSerName val="0"/>
              <c:showPercent val="0"/>
              <c:showBubbleSize val="0"/>
              <c:extLst>
                <c:ext xmlns:c15="http://schemas.microsoft.com/office/drawing/2012/chart" uri="{CE6537A1-D6FC-4f65-9D91-7224C49458BB}">
                  <c15:layout/>
                </c:ext>
              </c:extLst>
            </c:dLbl>
            <c:dLbl>
              <c:idx val="3"/>
              <c:layout>
                <c:manualLayout>
                  <c:x val="0.163889196013686"/>
                  <c:y val="0.0234503170047894"/>
                </c:manualLayout>
              </c:layout>
              <c:showLegendKey val="0"/>
              <c:showVal val="0"/>
              <c:showCatName val="1"/>
              <c:showSerName val="0"/>
              <c:showPercent val="0"/>
              <c:showBubbleSize val="0"/>
              <c:extLst>
                <c:ext xmlns:c15="http://schemas.microsoft.com/office/drawing/2012/chart" uri="{CE6537A1-D6FC-4f65-9D91-7224C49458BB}">
                  <c15:layout/>
                </c:ext>
              </c:extLst>
            </c:dLbl>
            <c:dLbl>
              <c:idx val="4"/>
              <c:delete val="1"/>
              <c:extLst>
                <c:ext xmlns:c15="http://schemas.microsoft.com/office/drawing/2012/chart" uri="{CE6537A1-D6FC-4f65-9D91-7224C49458BB}"/>
              </c:extLst>
            </c:dLbl>
            <c:spPr>
              <a:solidFill>
                <a:schemeClr val="bg1"/>
              </a:solidFill>
            </c:spPr>
            <c:showLegendKey val="0"/>
            <c:showVal val="0"/>
            <c:showCatName val="1"/>
            <c:showSerName val="0"/>
            <c:showPercent val="0"/>
            <c:showBubbleSize val="0"/>
            <c:showLeaderLines val="1"/>
            <c:extLst>
              <c:ext xmlns:c15="http://schemas.microsoft.com/office/drawing/2012/chart" uri="{CE6537A1-D6FC-4f65-9D91-7224C49458BB}"/>
            </c:extLst>
          </c:dLbls>
          <c:cat>
            <c:strRef>
              <c:f>Sheet1!$A$1:$A$5</c:f>
              <c:strCache>
                <c:ptCount val="5"/>
                <c:pt idx="0">
                  <c:v>&lt; 10 % </c:v>
                </c:pt>
                <c:pt idx="1">
                  <c:v>10-25 %</c:v>
                </c:pt>
                <c:pt idx="2">
                  <c:v>25-50 %</c:v>
                </c:pt>
                <c:pt idx="3">
                  <c:v>50-75 %</c:v>
                </c:pt>
                <c:pt idx="4">
                  <c:v>&gt; 75 %  None</c:v>
                </c:pt>
              </c:strCache>
            </c:strRef>
          </c:cat>
          <c:val>
            <c:numRef>
              <c:f>Sheet1!$B$1:$B$5</c:f>
              <c:numCache>
                <c:formatCode>General</c:formatCode>
                <c:ptCount val="5"/>
                <c:pt idx="0">
                  <c:v>18.6</c:v>
                </c:pt>
                <c:pt idx="1">
                  <c:v>45.7</c:v>
                </c:pt>
                <c:pt idx="2">
                  <c:v>24.3</c:v>
                </c:pt>
                <c:pt idx="3">
                  <c:v>11.4</c:v>
                </c:pt>
                <c:pt idx="4">
                  <c:v>0.0</c:v>
                </c:pt>
              </c:numCache>
            </c:numRef>
          </c:val>
        </c:ser>
        <c:dLbls>
          <c:showLegendKey val="0"/>
          <c:showVal val="0"/>
          <c:showCatName val="0"/>
          <c:showSerName val="0"/>
          <c:showPercent val="0"/>
          <c:showBubbleSize val="0"/>
          <c:showLeaderLines val="1"/>
        </c:dLbls>
        <c:firstSliceAng val="296"/>
      </c:pieChart>
    </c:plotArea>
    <c:plotVisOnly val="1"/>
    <c:dispBlanksAs val="gap"/>
    <c:showDLblsOverMax val="0"/>
  </c:chart>
  <c:txPr>
    <a:bodyPr/>
    <a:lstStyle/>
    <a:p>
      <a:pPr>
        <a:defRPr sz="1800"/>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0.59772</cdr:x>
      <cdr:y>0.80662</cdr:y>
    </cdr:from>
    <cdr:to>
      <cdr:x>0.82924</cdr:x>
      <cdr:y>0.87682</cdr:y>
    </cdr:to>
    <cdr:sp macro="" textlink="">
      <cdr:nvSpPr>
        <cdr:cNvPr id="2" name="TextBox 1"/>
        <cdr:cNvSpPr txBox="1"/>
      </cdr:nvSpPr>
      <cdr:spPr>
        <a:xfrm xmlns:a="http://schemas.openxmlformats.org/drawingml/2006/main">
          <a:off x="4104231" y="3967431"/>
          <a:ext cx="1589747" cy="34528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dirty="0"/>
            <a:t>&gt; 75 %  None</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821EDA-A7B4-6349-B050-DBB4516F95E9}" type="datetimeFigureOut">
              <a:rPr lang="en-US" smtClean="0"/>
              <a:t>11/3/15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7F088C-6650-9E41-A2A9-F0E50D369E34}" type="slidenum">
              <a:rPr lang="en-US" smtClean="0"/>
              <a:t>‹#›</a:t>
            </a:fld>
            <a:endParaRPr lang="en-US"/>
          </a:p>
        </p:txBody>
      </p:sp>
    </p:spTree>
    <p:extLst>
      <p:ext uri="{BB962C8B-B14F-4D97-AF65-F5344CB8AC3E}">
        <p14:creationId xmlns:p14="http://schemas.microsoft.com/office/powerpoint/2010/main" val="1480299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HIS helps you discover and access hydrologic data.</a:t>
            </a:r>
          </a:p>
        </p:txBody>
      </p:sp>
      <p:sp>
        <p:nvSpPr>
          <p:cNvPr id="75780" name="Date Placeholder 4"/>
          <p:cNvSpPr>
            <a:spLocks noGrp="1"/>
          </p:cNvSpPr>
          <p:nvPr>
            <p:ph type="dt" sz="quarter"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smtClean="0"/>
              <a:t>9/29/2011</a:t>
            </a:r>
          </a:p>
        </p:txBody>
      </p:sp>
      <p:sp>
        <p:nvSpPr>
          <p:cNvPr id="75781" name="Header Placeholder 5"/>
          <p:cNvSpPr>
            <a:spLocks noGrp="1"/>
          </p:cNvSpPr>
          <p:nvPr>
            <p:ph type="hdr" sz="quarter"/>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smtClean="0"/>
              <a:t>BYU CEE Graduate Seminar</a:t>
            </a:r>
          </a:p>
        </p:txBody>
      </p:sp>
    </p:spTree>
    <p:extLst>
      <p:ext uri="{BB962C8B-B14F-4D97-AF65-F5344CB8AC3E}">
        <p14:creationId xmlns:p14="http://schemas.microsoft.com/office/powerpoint/2010/main" val="873240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HydroServer software</a:t>
            </a:r>
            <a:r>
              <a:rPr lang="en-US" baseline="0" dirty="0" smtClean="0"/>
              <a:t> </a:t>
            </a:r>
            <a:r>
              <a:rPr lang="en-US" dirty="0" smtClean="0"/>
              <a:t>can be found at hydroserver.codeplex.com</a:t>
            </a:r>
            <a:endParaRPr lang="en-US" dirty="0"/>
          </a:p>
        </p:txBody>
      </p:sp>
      <p:sp>
        <p:nvSpPr>
          <p:cNvPr id="4" name="Slide Number Placeholder 3"/>
          <p:cNvSpPr>
            <a:spLocks noGrp="1"/>
          </p:cNvSpPr>
          <p:nvPr>
            <p:ph type="sldNum" sz="quarter" idx="10"/>
          </p:nvPr>
        </p:nvSpPr>
        <p:spPr/>
        <p:txBody>
          <a:bodyPr/>
          <a:lstStyle/>
          <a:p>
            <a:fld id="{1843B299-10F9-4425-B239-A5CF7164B14A}" type="slidenum">
              <a:rPr lang="en-US" smtClean="0"/>
              <a:pPr/>
              <a:t>17</a:t>
            </a:fld>
            <a:endParaRPr lang="en-US"/>
          </a:p>
        </p:txBody>
      </p:sp>
    </p:spTree>
    <p:extLst>
      <p:ext uri="{BB962C8B-B14F-4D97-AF65-F5344CB8AC3E}">
        <p14:creationId xmlns:p14="http://schemas.microsoft.com/office/powerpoint/2010/main" val="14370466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HIS relational</a:t>
            </a:r>
            <a:r>
              <a:rPr lang="en-US" baseline="0" dirty="0" smtClean="0"/>
              <a:t> database has its origins in the data cube, where a single data value is indexed by a description of what it represents, its location in space, and when it was recorded.</a:t>
            </a:r>
            <a:endParaRPr lang="en-US" dirty="0"/>
          </a:p>
        </p:txBody>
      </p:sp>
      <p:sp>
        <p:nvSpPr>
          <p:cNvPr id="5" name="Date Placeholder 4"/>
          <p:cNvSpPr>
            <a:spLocks noGrp="1"/>
          </p:cNvSpPr>
          <p:nvPr>
            <p:ph type="dt" idx="10"/>
          </p:nvPr>
        </p:nvSpPr>
        <p:spPr/>
        <p:txBody>
          <a:bodyPr/>
          <a:lstStyle/>
          <a:p>
            <a:r>
              <a:rPr lang="en-US" smtClean="0"/>
              <a:t>9/29/2011</a:t>
            </a:r>
            <a:endParaRPr lang="en-US"/>
          </a:p>
        </p:txBody>
      </p:sp>
      <p:sp>
        <p:nvSpPr>
          <p:cNvPr id="6" name="Header Placeholder 5"/>
          <p:cNvSpPr>
            <a:spLocks noGrp="1"/>
          </p:cNvSpPr>
          <p:nvPr>
            <p:ph type="hdr" sz="quarter" idx="11"/>
          </p:nvPr>
        </p:nvSpPr>
        <p:spPr/>
        <p:txBody>
          <a:bodyPr/>
          <a:lstStyle/>
          <a:p>
            <a:r>
              <a:rPr lang="en-US" smtClean="0"/>
              <a:t>BYU CEE Graduate Seminar</a:t>
            </a:r>
            <a:endParaRPr lang="en-US"/>
          </a:p>
        </p:txBody>
      </p:sp>
    </p:spTree>
    <p:extLst>
      <p:ext uri="{BB962C8B-B14F-4D97-AF65-F5344CB8AC3E}">
        <p14:creationId xmlns:p14="http://schemas.microsoft.com/office/powerpoint/2010/main" val="6871059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A08714-0123-4697-BB9E-E797D37FF921}" type="slidenum">
              <a:rPr lang="en-US" smtClean="0"/>
              <a:pPr/>
              <a:t>19</a:t>
            </a:fld>
            <a:endParaRPr lang="en-US"/>
          </a:p>
        </p:txBody>
      </p:sp>
    </p:spTree>
    <p:extLst>
      <p:ext uri="{BB962C8B-B14F-4D97-AF65-F5344CB8AC3E}">
        <p14:creationId xmlns:p14="http://schemas.microsoft.com/office/powerpoint/2010/main" val="1228355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t>
            </a:r>
            <a:r>
              <a:rPr lang="en-US" dirty="0" err="1" smtClean="0"/>
              <a:t>DataValues</a:t>
            </a:r>
            <a:r>
              <a:rPr lang="en-US" dirty="0" smtClean="0"/>
              <a:t> table</a:t>
            </a:r>
            <a:r>
              <a:rPr lang="en-US" baseline="0" dirty="0" smtClean="0"/>
              <a:t> is at the center of the Observations Data Model, with other tables around it providing additional information using database relationships.</a:t>
            </a:r>
            <a:endParaRPr lang="en-US" dirty="0"/>
          </a:p>
        </p:txBody>
      </p:sp>
      <p:sp>
        <p:nvSpPr>
          <p:cNvPr id="5" name="Date Placeholder 4"/>
          <p:cNvSpPr>
            <a:spLocks noGrp="1"/>
          </p:cNvSpPr>
          <p:nvPr>
            <p:ph type="dt" idx="10"/>
          </p:nvPr>
        </p:nvSpPr>
        <p:spPr/>
        <p:txBody>
          <a:bodyPr/>
          <a:lstStyle/>
          <a:p>
            <a:r>
              <a:rPr lang="en-US" smtClean="0"/>
              <a:t>9/29/2011</a:t>
            </a:r>
            <a:endParaRPr lang="en-US"/>
          </a:p>
        </p:txBody>
      </p:sp>
      <p:sp>
        <p:nvSpPr>
          <p:cNvPr id="6" name="Header Placeholder 5"/>
          <p:cNvSpPr>
            <a:spLocks noGrp="1"/>
          </p:cNvSpPr>
          <p:nvPr>
            <p:ph type="hdr" sz="quarter" idx="11"/>
          </p:nvPr>
        </p:nvSpPr>
        <p:spPr/>
        <p:txBody>
          <a:bodyPr/>
          <a:lstStyle/>
          <a:p>
            <a:r>
              <a:rPr lang="en-US" smtClean="0"/>
              <a:t>BYU CEE Graduate Seminar</a:t>
            </a:r>
            <a:endParaRPr lang="en-US"/>
          </a:p>
        </p:txBody>
      </p:sp>
    </p:spTree>
    <p:extLst>
      <p:ext uri="{BB962C8B-B14F-4D97-AF65-F5344CB8AC3E}">
        <p14:creationId xmlns:p14="http://schemas.microsoft.com/office/powerpoint/2010/main" val="555606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ODM</a:t>
            </a:r>
            <a:r>
              <a:rPr lang="en-US" baseline="0" dirty="0" smtClean="0"/>
              <a:t> Tools Python:</a:t>
            </a:r>
            <a:endParaRPr lang="en-US" baseline="0" dirty="0"/>
          </a:p>
          <a:p>
            <a:r>
              <a:rPr lang="en-US" baseline="0" dirty="0" smtClean="0"/>
              <a:t>Desktop client application for visualizing and managing data. This slide highlights some of its features.</a:t>
            </a:r>
          </a:p>
        </p:txBody>
      </p:sp>
      <p:sp>
        <p:nvSpPr>
          <p:cNvPr id="4" name="Slide Number Placeholder 3"/>
          <p:cNvSpPr>
            <a:spLocks noGrp="1"/>
          </p:cNvSpPr>
          <p:nvPr>
            <p:ph type="sldNum" sz="quarter" idx="10"/>
          </p:nvPr>
        </p:nvSpPr>
        <p:spPr/>
        <p:txBody>
          <a:bodyPr/>
          <a:lstStyle/>
          <a:p>
            <a:fld id="{27C92758-6148-3E49-84E2-7E02A644A4D0}" type="slidenum">
              <a:rPr lang="en-US" smtClean="0"/>
              <a:t>25</a:t>
            </a:fld>
            <a:endParaRPr lang="en-US"/>
          </a:p>
        </p:txBody>
      </p:sp>
    </p:spTree>
    <p:extLst>
      <p:ext uri="{BB962C8B-B14F-4D97-AF65-F5344CB8AC3E}">
        <p14:creationId xmlns:p14="http://schemas.microsoft.com/office/powerpoint/2010/main" val="10445047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1" tIns="45716" rIns="91431" bIns="45716" anchor="b"/>
          <a:lstStyle/>
          <a:p>
            <a:pPr algn="r" fontAlgn="base">
              <a:spcBef>
                <a:spcPct val="0"/>
              </a:spcBef>
              <a:spcAft>
                <a:spcPct val="0"/>
              </a:spcAft>
            </a:pPr>
            <a:fld id="{9BC1D64B-3B71-4F57-9084-7324EFF39C61}" type="slidenum">
              <a:rPr lang="en-US" sz="1200">
                <a:solidFill>
                  <a:srgbClr val="000000"/>
                </a:solidFill>
                <a:latin typeface="Arial" pitchFamily="34" charset="0"/>
              </a:rPr>
              <a:pPr algn="r" fontAlgn="base">
                <a:spcBef>
                  <a:spcPct val="0"/>
                </a:spcBef>
                <a:spcAft>
                  <a:spcPct val="0"/>
                </a:spcAft>
              </a:pPr>
              <a:t>27</a:t>
            </a:fld>
            <a:endParaRPr lang="en-US" sz="1200" dirty="0">
              <a:solidFill>
                <a:srgbClr val="000000"/>
              </a:solidFill>
              <a:latin typeface="Arial" pitchFamily="34" charset="0"/>
            </a:endParaRPr>
          </a:p>
        </p:txBody>
      </p:sp>
      <p:sp>
        <p:nvSpPr>
          <p:cNvPr id="66563" name="Rectangle 2"/>
          <p:cNvSpPr>
            <a:spLocks noGrp="1" noRot="1" noChangeAspect="1" noChangeArrowheads="1" noTextEdit="1"/>
          </p:cNvSpPr>
          <p:nvPr>
            <p:ph type="sldImg"/>
          </p:nvPr>
        </p:nvSpPr>
        <p:spPr>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endParaRPr lang="en-US" smtClean="0"/>
          </a:p>
        </p:txBody>
      </p:sp>
    </p:spTree>
    <p:extLst>
      <p:ext uri="{BB962C8B-B14F-4D97-AF65-F5344CB8AC3E}">
        <p14:creationId xmlns:p14="http://schemas.microsoft.com/office/powerpoint/2010/main" val="7029545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endParaRPr lang="en-US" dirty="0"/>
          </a:p>
        </p:txBody>
      </p:sp>
      <p:sp>
        <p:nvSpPr>
          <p:cNvPr id="2" name="Date Placeholder 1"/>
          <p:cNvSpPr>
            <a:spLocks noGrp="1"/>
          </p:cNvSpPr>
          <p:nvPr>
            <p:ph type="dt" idx="10"/>
          </p:nvPr>
        </p:nvSpPr>
        <p:spPr/>
        <p:txBody>
          <a:bodyPr/>
          <a:lstStyle/>
          <a:p>
            <a:r>
              <a:rPr lang="en-US" smtClean="0"/>
              <a:t>9/29/2011</a:t>
            </a:r>
            <a:endParaRPr lang="en-US"/>
          </a:p>
        </p:txBody>
      </p:sp>
      <p:sp>
        <p:nvSpPr>
          <p:cNvPr id="4" name="Header Placeholder 3"/>
          <p:cNvSpPr>
            <a:spLocks noGrp="1"/>
          </p:cNvSpPr>
          <p:nvPr>
            <p:ph type="hdr" sz="quarter" idx="11"/>
          </p:nvPr>
        </p:nvSpPr>
        <p:spPr/>
        <p:txBody>
          <a:bodyPr/>
          <a:lstStyle/>
          <a:p>
            <a:r>
              <a:rPr lang="en-US" smtClean="0"/>
              <a:t>BYU CEE Graduate Seminar</a:t>
            </a:r>
            <a:endParaRPr lang="en-US"/>
          </a:p>
        </p:txBody>
      </p:sp>
    </p:spTree>
    <p:extLst>
      <p:ext uri="{BB962C8B-B14F-4D97-AF65-F5344CB8AC3E}">
        <p14:creationId xmlns:p14="http://schemas.microsoft.com/office/powerpoint/2010/main" val="2831306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functionality of </a:t>
            </a:r>
            <a:r>
              <a:rPr lang="en-US" dirty="0" err="1" smtClean="0"/>
              <a:t>HydroDesktop</a:t>
            </a:r>
            <a:r>
              <a:rPr lang="en-US" dirty="0" smtClean="0"/>
              <a:t> can be extended by plug-ins.</a:t>
            </a:r>
            <a:r>
              <a:rPr lang="en-US" baseline="0" dirty="0" smtClean="0"/>
              <a:t> Each plug-in needs to reference the library MapWindow.dll and implement the </a:t>
            </a:r>
            <a:r>
              <a:rPr lang="en-US" baseline="0" dirty="0" err="1" smtClean="0"/>
              <a:t>MapWindow</a:t>
            </a:r>
            <a:r>
              <a:rPr lang="en-US" baseline="0" dirty="0" smtClean="0"/>
              <a:t> 6 </a:t>
            </a:r>
            <a:r>
              <a:rPr lang="en-US" baseline="0" dirty="0" err="1" smtClean="0"/>
              <a:t>plugin</a:t>
            </a:r>
            <a:r>
              <a:rPr lang="en-US" baseline="0" dirty="0" smtClean="0"/>
              <a:t> interface. Any existing </a:t>
            </a:r>
            <a:r>
              <a:rPr lang="en-US" baseline="0" dirty="0" err="1" smtClean="0"/>
              <a:t>MapWindow</a:t>
            </a:r>
            <a:r>
              <a:rPr lang="en-US" baseline="0" dirty="0" smtClean="0"/>
              <a:t> 6 GIS plug-in can be used as a </a:t>
            </a:r>
            <a:r>
              <a:rPr lang="en-US" baseline="0" dirty="0" err="1" smtClean="0"/>
              <a:t>HydroDesktop</a:t>
            </a:r>
            <a:r>
              <a:rPr lang="en-US" baseline="0" dirty="0" smtClean="0"/>
              <a:t> plug-in. To easily access data from the </a:t>
            </a:r>
            <a:r>
              <a:rPr lang="en-US" baseline="0" dirty="0" err="1" smtClean="0"/>
              <a:t>HydroDesktop</a:t>
            </a:r>
            <a:r>
              <a:rPr lang="en-US" baseline="0" dirty="0" smtClean="0"/>
              <a:t> local database, a </a:t>
            </a:r>
            <a:r>
              <a:rPr lang="en-US" baseline="0" dirty="0" err="1" smtClean="0"/>
              <a:t>plugin</a:t>
            </a:r>
            <a:r>
              <a:rPr lang="en-US" baseline="0" dirty="0" smtClean="0"/>
              <a:t> can use functions from the </a:t>
            </a:r>
            <a:r>
              <a:rPr lang="en-US" baseline="0" dirty="0" err="1" smtClean="0"/>
              <a:t>HydroDesktop.Database.dll</a:t>
            </a:r>
            <a:r>
              <a:rPr lang="en-US" baseline="0" dirty="0" smtClean="0"/>
              <a:t> library (data abstraction layer)</a:t>
            </a:r>
            <a:endParaRPr lang="en-US" dirty="0"/>
          </a:p>
        </p:txBody>
      </p:sp>
      <p:sp>
        <p:nvSpPr>
          <p:cNvPr id="5" name="Date Placeholder 4"/>
          <p:cNvSpPr>
            <a:spLocks noGrp="1"/>
          </p:cNvSpPr>
          <p:nvPr>
            <p:ph type="dt" idx="10"/>
          </p:nvPr>
        </p:nvSpPr>
        <p:spPr/>
        <p:txBody>
          <a:bodyPr/>
          <a:lstStyle/>
          <a:p>
            <a:r>
              <a:rPr lang="en-US" smtClean="0"/>
              <a:t>9/29/2011</a:t>
            </a:r>
            <a:endParaRPr lang="en-US"/>
          </a:p>
        </p:txBody>
      </p:sp>
      <p:sp>
        <p:nvSpPr>
          <p:cNvPr id="6" name="Header Placeholder 5"/>
          <p:cNvSpPr>
            <a:spLocks noGrp="1"/>
          </p:cNvSpPr>
          <p:nvPr>
            <p:ph type="hdr" sz="quarter" idx="11"/>
          </p:nvPr>
        </p:nvSpPr>
        <p:spPr/>
        <p:txBody>
          <a:bodyPr/>
          <a:lstStyle/>
          <a:p>
            <a:r>
              <a:rPr lang="en-US" smtClean="0"/>
              <a:t>BYU CEE Graduate Seminar</a:t>
            </a:r>
            <a:endParaRPr lang="en-US"/>
          </a:p>
        </p:txBody>
      </p:sp>
    </p:spTree>
    <p:extLst>
      <p:ext uri="{BB962C8B-B14F-4D97-AF65-F5344CB8AC3E}">
        <p14:creationId xmlns:p14="http://schemas.microsoft.com/office/powerpoint/2010/main" val="11614497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89092" name="Date Placeholder 4"/>
          <p:cNvSpPr>
            <a:spLocks noGrp="1"/>
          </p:cNvSpPr>
          <p:nvPr>
            <p:ph type="dt" sz="quarter"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smtClean="0"/>
              <a:t>9/29/2011</a:t>
            </a:r>
          </a:p>
        </p:txBody>
      </p:sp>
      <p:sp>
        <p:nvSpPr>
          <p:cNvPr id="89093" name="Header Placeholder 5"/>
          <p:cNvSpPr>
            <a:spLocks noGrp="1"/>
          </p:cNvSpPr>
          <p:nvPr>
            <p:ph type="hdr" sz="quarter"/>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smtClean="0"/>
              <a:t>BYU CEE Graduate Seminar</a:t>
            </a:r>
          </a:p>
        </p:txBody>
      </p:sp>
    </p:spTree>
    <p:extLst>
      <p:ext uri="{BB962C8B-B14F-4D97-AF65-F5344CB8AC3E}">
        <p14:creationId xmlns:p14="http://schemas.microsoft.com/office/powerpoint/2010/main" val="1500969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Surveys of</a:t>
            </a:r>
            <a:r>
              <a:rPr lang="en-US" baseline="0" dirty="0" smtClean="0"/>
              <a:t> the hydrology community </a:t>
            </a:r>
            <a:r>
              <a:rPr lang="en-US" dirty="0" smtClean="0"/>
              <a:t>have</a:t>
            </a:r>
            <a:r>
              <a:rPr lang="en-US" baseline="0" dirty="0" smtClean="0"/>
              <a:t> indicated that data gathering and preprocessing is an inordinate fraction of the time required for modeling and analysis</a:t>
            </a:r>
          </a:p>
          <a:p>
            <a:endParaRPr lang="en-US" baseline="0" dirty="0" smtClean="0"/>
          </a:p>
          <a:p>
            <a:r>
              <a:rPr lang="en-US" baseline="0" dirty="0" smtClean="0"/>
              <a:t>In hydrology most of the easy single site, single variable, low hanging fruit research problems are solved and advances in understanding and better predictions require </a:t>
            </a:r>
          </a:p>
          <a:p>
            <a:pPr marL="165261" indent="-165261">
              <a:buFont typeface="Arial" pitchFamily="34" charset="0"/>
              <a:buChar char="•"/>
            </a:pPr>
            <a:r>
              <a:rPr lang="en-US" baseline="0" dirty="0" smtClean="0"/>
              <a:t>combining  information from multiple sources, </a:t>
            </a:r>
          </a:p>
          <a:p>
            <a:pPr marL="165261" indent="-165261">
              <a:buFont typeface="Arial" pitchFamily="34" charset="0"/>
              <a:buChar char="•"/>
            </a:pPr>
            <a:r>
              <a:rPr lang="en-US" baseline="0" dirty="0" smtClean="0"/>
              <a:t>sharing and collaboration</a:t>
            </a:r>
          </a:p>
          <a:p>
            <a:pPr marL="165261" indent="-165261">
              <a:buFont typeface="Arial" pitchFamily="34" charset="0"/>
              <a:buChar char="•"/>
            </a:pPr>
            <a:r>
              <a:rPr lang="en-US" baseline="0" dirty="0" smtClean="0"/>
              <a:t>Easier access to advanced computational capability</a:t>
            </a:r>
          </a:p>
          <a:p>
            <a:pPr marL="165261" indent="-165261">
              <a:buFont typeface="Arial" pitchFamily="34" charset="0"/>
              <a:buChar char="•"/>
            </a:pPr>
            <a:r>
              <a:rPr lang="en-US" baseline="0" dirty="0" smtClean="0"/>
              <a:t>Sustainability and reliability in software</a:t>
            </a:r>
            <a:endParaRPr lang="en-US" dirty="0" smtClean="0"/>
          </a:p>
          <a:p>
            <a:pPr marL="165261" indent="-165261">
              <a:buFont typeface="Arial" pitchFamily="34" charset="0"/>
              <a:buChar char="•"/>
            </a:pP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0396E79A-87AA-4B9C-8CA3-60BB7F8FB89E}" type="slidenum">
              <a:rPr lang="en-US" smtClean="0"/>
              <a:pPr/>
              <a:t>5</a:t>
            </a:fld>
            <a:endParaRPr lang="en-US"/>
          </a:p>
        </p:txBody>
      </p:sp>
    </p:spTree>
    <p:extLst>
      <p:ext uri="{BB962C8B-B14F-4D97-AF65-F5344CB8AC3E}">
        <p14:creationId xmlns:p14="http://schemas.microsoft.com/office/powerpoint/2010/main" val="1114505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addition to the quantity</a:t>
            </a:r>
            <a:r>
              <a:rPr lang="en-US" sz="1200" kern="1200" baseline="0" dirty="0" smtClean="0">
                <a:solidFill>
                  <a:schemeClr val="tx1"/>
                </a:solidFill>
                <a:effectLst/>
                <a:latin typeface="+mn-lt"/>
                <a:ea typeface="+mn-ea"/>
                <a:cs typeface="+mn-cs"/>
              </a:rPr>
              <a:t> of data, we are dealing with different types of data that need complete metadata descriptions.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Researchers and practitioners need tools for data import and storage as well as data access and management.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addition to addressing the challenges presented by the sheer quantity of data, monitoring networks need practices to ensure high data quality, including procedures and tools for post processing.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Data quality is further enhanced if networks are able to track physical infrastructure such as equipment, deployments, calibrations, and other events related to site maintenance and associate these details with observational data.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7C92758-6148-3E49-84E2-7E02A644A4D0}" type="slidenum">
              <a:rPr lang="en-US" smtClean="0"/>
              <a:t>6</a:t>
            </a:fld>
            <a:endParaRPr lang="en-US"/>
          </a:p>
        </p:txBody>
      </p:sp>
    </p:spTree>
    <p:extLst>
      <p:ext uri="{BB962C8B-B14F-4D97-AF65-F5344CB8AC3E}">
        <p14:creationId xmlns:p14="http://schemas.microsoft.com/office/powerpoint/2010/main" val="2097156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So, let’s talk</a:t>
            </a:r>
            <a:r>
              <a:rPr lang="en-US" baseline="0" dirty="0" smtClean="0"/>
              <a:t> about the volume of data being generated in the network.</a:t>
            </a:r>
          </a:p>
          <a:p>
            <a:endParaRPr lang="en-US" dirty="0"/>
          </a:p>
        </p:txBody>
      </p:sp>
      <p:sp>
        <p:nvSpPr>
          <p:cNvPr id="4" name="Slide Number Placeholder 3"/>
          <p:cNvSpPr>
            <a:spLocks noGrp="1"/>
          </p:cNvSpPr>
          <p:nvPr>
            <p:ph type="sldNum" sz="quarter" idx="10"/>
          </p:nvPr>
        </p:nvSpPr>
        <p:spPr/>
        <p:txBody>
          <a:bodyPr/>
          <a:lstStyle/>
          <a:p>
            <a:fld id="{3F4F9144-48AE-A04A-B99B-5C18F2229E8D}" type="slidenum">
              <a:rPr lang="en-US" smtClean="0"/>
              <a:t>7</a:t>
            </a:fld>
            <a:endParaRPr lang="en-US"/>
          </a:p>
        </p:txBody>
      </p:sp>
    </p:spTree>
    <p:extLst>
      <p:ext uri="{BB962C8B-B14F-4D97-AF65-F5344CB8AC3E}">
        <p14:creationId xmlns:p14="http://schemas.microsoft.com/office/powerpoint/2010/main" val="1123445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A08714-0123-4697-BB9E-E797D37FF921}" type="slidenum">
              <a:rPr lang="en-US" smtClean="0"/>
              <a:pPr/>
              <a:t>8</a:t>
            </a:fld>
            <a:endParaRPr lang="en-US"/>
          </a:p>
        </p:txBody>
      </p:sp>
    </p:spTree>
    <p:extLst>
      <p:ext uri="{BB962C8B-B14F-4D97-AF65-F5344CB8AC3E}">
        <p14:creationId xmlns:p14="http://schemas.microsoft.com/office/powerpoint/2010/main" val="1837624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Much hydrologic data are online.</a:t>
            </a:r>
            <a:r>
              <a:rPr lang="en-US" baseline="0" dirty="0" smtClean="0"/>
              <a:t>  However, each website has a different form for querying data, and each website returns data in a different format.</a:t>
            </a:r>
            <a:endParaRPr lang="en-US" dirty="0"/>
          </a:p>
        </p:txBody>
      </p:sp>
      <p:sp>
        <p:nvSpPr>
          <p:cNvPr id="5" name="Date Placeholder 4"/>
          <p:cNvSpPr>
            <a:spLocks noGrp="1"/>
          </p:cNvSpPr>
          <p:nvPr>
            <p:ph type="dt" idx="10"/>
          </p:nvPr>
        </p:nvSpPr>
        <p:spPr/>
        <p:txBody>
          <a:bodyPr/>
          <a:lstStyle/>
          <a:p>
            <a:r>
              <a:rPr lang="en-US" smtClean="0"/>
              <a:t>9/29/2011</a:t>
            </a:r>
            <a:endParaRPr lang="en-US"/>
          </a:p>
        </p:txBody>
      </p:sp>
      <p:sp>
        <p:nvSpPr>
          <p:cNvPr id="6" name="Header Placeholder 5"/>
          <p:cNvSpPr>
            <a:spLocks noGrp="1"/>
          </p:cNvSpPr>
          <p:nvPr>
            <p:ph type="hdr" sz="quarter" idx="11"/>
          </p:nvPr>
        </p:nvSpPr>
        <p:spPr/>
        <p:txBody>
          <a:bodyPr/>
          <a:lstStyle/>
          <a:p>
            <a:r>
              <a:rPr lang="en-US" smtClean="0"/>
              <a:t>BYU CEE Graduate Seminar</a:t>
            </a:r>
            <a:endParaRPr lang="en-US"/>
          </a:p>
        </p:txBody>
      </p:sp>
    </p:spTree>
    <p:extLst>
      <p:ext uri="{BB962C8B-B14F-4D97-AF65-F5344CB8AC3E}">
        <p14:creationId xmlns:p14="http://schemas.microsoft.com/office/powerpoint/2010/main" val="1461233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85320" indent="-302046" eaLnBrk="0" hangingPunct="0">
              <a:defRPr>
                <a:solidFill>
                  <a:schemeClr val="tx1"/>
                </a:solidFill>
                <a:latin typeface="Arial" pitchFamily="34" charset="0"/>
              </a:defRPr>
            </a:lvl2pPr>
            <a:lvl3pPr marL="1208185" indent="-241637" eaLnBrk="0" hangingPunct="0">
              <a:defRPr>
                <a:solidFill>
                  <a:schemeClr val="tx1"/>
                </a:solidFill>
                <a:latin typeface="Arial" pitchFamily="34" charset="0"/>
              </a:defRPr>
            </a:lvl3pPr>
            <a:lvl4pPr marL="1691458" indent="-241637" eaLnBrk="0" hangingPunct="0">
              <a:defRPr>
                <a:solidFill>
                  <a:schemeClr val="tx1"/>
                </a:solidFill>
                <a:latin typeface="Arial" pitchFamily="34" charset="0"/>
              </a:defRPr>
            </a:lvl4pPr>
            <a:lvl5pPr marL="2174731" indent="-241637" eaLnBrk="0" hangingPunct="0">
              <a:defRPr>
                <a:solidFill>
                  <a:schemeClr val="tx1"/>
                </a:solidFill>
                <a:latin typeface="Arial" pitchFamily="34" charset="0"/>
              </a:defRPr>
            </a:lvl5pPr>
            <a:lvl6pPr marL="2658006" indent="-241637" eaLnBrk="0" fontAlgn="base" hangingPunct="0">
              <a:spcBef>
                <a:spcPct val="0"/>
              </a:spcBef>
              <a:spcAft>
                <a:spcPct val="0"/>
              </a:spcAft>
              <a:defRPr>
                <a:solidFill>
                  <a:schemeClr val="tx1"/>
                </a:solidFill>
                <a:latin typeface="Arial" pitchFamily="34" charset="0"/>
              </a:defRPr>
            </a:lvl6pPr>
            <a:lvl7pPr marL="3141279" indent="-241637" eaLnBrk="0" fontAlgn="base" hangingPunct="0">
              <a:spcBef>
                <a:spcPct val="0"/>
              </a:spcBef>
              <a:spcAft>
                <a:spcPct val="0"/>
              </a:spcAft>
              <a:defRPr>
                <a:solidFill>
                  <a:schemeClr val="tx1"/>
                </a:solidFill>
                <a:latin typeface="Arial" pitchFamily="34" charset="0"/>
              </a:defRPr>
            </a:lvl7pPr>
            <a:lvl8pPr marL="3624553" indent="-241637" eaLnBrk="0" fontAlgn="base" hangingPunct="0">
              <a:spcBef>
                <a:spcPct val="0"/>
              </a:spcBef>
              <a:spcAft>
                <a:spcPct val="0"/>
              </a:spcAft>
              <a:defRPr>
                <a:solidFill>
                  <a:schemeClr val="tx1"/>
                </a:solidFill>
                <a:latin typeface="Arial" pitchFamily="34" charset="0"/>
              </a:defRPr>
            </a:lvl8pPr>
            <a:lvl9pPr marL="4107827" indent="-241637" eaLnBrk="0" fontAlgn="base" hangingPunct="0">
              <a:spcBef>
                <a:spcPct val="0"/>
              </a:spcBef>
              <a:spcAft>
                <a:spcPct val="0"/>
              </a:spcAft>
              <a:defRPr>
                <a:solidFill>
                  <a:schemeClr val="tx1"/>
                </a:solidFill>
                <a:latin typeface="Arial" pitchFamily="34" charset="0"/>
              </a:defRPr>
            </a:lvl9pPr>
          </a:lstStyle>
          <a:p>
            <a:pPr eaLnBrk="1" hangingPunct="1"/>
            <a:fld id="{2C5208F4-FCB4-4F75-AC3B-FFB108837AAB}" type="slidenum">
              <a:rPr lang="en-US">
                <a:solidFill>
                  <a:srgbClr val="000000"/>
                </a:solidFill>
              </a:rPr>
              <a:pPr eaLnBrk="1" hangingPunct="1"/>
              <a:t>10</a:t>
            </a:fld>
            <a:endParaRPr lang="en-US">
              <a:solidFill>
                <a:srgbClr val="000000"/>
              </a:solidFill>
            </a:endParaRPr>
          </a:p>
        </p:txBody>
      </p:sp>
      <p:sp>
        <p:nvSpPr>
          <p:cNvPr id="120835" name="Rectangle 7"/>
          <p:cNvSpPr txBox="1">
            <a:spLocks noGrp="1" noChangeArrowheads="1"/>
          </p:cNvSpPr>
          <p:nvPr/>
        </p:nvSpPr>
        <p:spPr bwMode="auto">
          <a:xfrm>
            <a:off x="4143587" y="9119474"/>
            <a:ext cx="3169921" cy="4800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6655" tIns="48328" rIns="96655" bIns="48328"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fld id="{6FC279A4-94CE-4555-B18B-46254134F8D1}" type="slidenum">
              <a:rPr lang="en-US" sz="1200">
                <a:solidFill>
                  <a:srgbClr val="000000"/>
                </a:solidFill>
                <a:latin typeface="Calibri" pitchFamily="34" charset="0"/>
              </a:rPr>
              <a:pPr algn="r" eaLnBrk="1" fontAlgn="base" hangingPunct="1">
                <a:spcBef>
                  <a:spcPct val="0"/>
                </a:spcBef>
                <a:spcAft>
                  <a:spcPct val="0"/>
                </a:spcAft>
              </a:pPr>
              <a:t>10</a:t>
            </a:fld>
            <a:endParaRPr lang="en-US" sz="1200">
              <a:solidFill>
                <a:srgbClr val="000000"/>
              </a:solidFill>
              <a:latin typeface="Calibri" pitchFamily="34" charset="0"/>
            </a:endParaRPr>
          </a:p>
        </p:txBody>
      </p:sp>
      <p:sp>
        <p:nvSpPr>
          <p:cNvPr id="120836" name="Rectangle 2"/>
          <p:cNvSpPr>
            <a:spLocks noGrp="1" noRot="1" noChangeAspect="1" noChangeArrowheads="1" noTextEdit="1"/>
          </p:cNvSpPr>
          <p:nvPr>
            <p:ph type="sldImg"/>
          </p:nvPr>
        </p:nvSpPr>
        <p:spPr>
          <a:ln/>
        </p:spPr>
      </p:sp>
      <p:sp>
        <p:nvSpPr>
          <p:cNvPr id="12083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p>
        </p:txBody>
      </p:sp>
    </p:spTree>
    <p:extLst>
      <p:ext uri="{BB962C8B-B14F-4D97-AF65-F5344CB8AC3E}">
        <p14:creationId xmlns:p14="http://schemas.microsoft.com/office/powerpoint/2010/main" val="390836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85320" indent="-302046" eaLnBrk="0" hangingPunct="0">
              <a:defRPr>
                <a:solidFill>
                  <a:schemeClr val="tx1"/>
                </a:solidFill>
                <a:latin typeface="Arial" pitchFamily="34" charset="0"/>
              </a:defRPr>
            </a:lvl2pPr>
            <a:lvl3pPr marL="1208185" indent="-241637" eaLnBrk="0" hangingPunct="0">
              <a:defRPr>
                <a:solidFill>
                  <a:schemeClr val="tx1"/>
                </a:solidFill>
                <a:latin typeface="Arial" pitchFamily="34" charset="0"/>
              </a:defRPr>
            </a:lvl3pPr>
            <a:lvl4pPr marL="1691458" indent="-241637" eaLnBrk="0" hangingPunct="0">
              <a:defRPr>
                <a:solidFill>
                  <a:schemeClr val="tx1"/>
                </a:solidFill>
                <a:latin typeface="Arial" pitchFamily="34" charset="0"/>
              </a:defRPr>
            </a:lvl4pPr>
            <a:lvl5pPr marL="2174731" indent="-241637" eaLnBrk="0" hangingPunct="0">
              <a:defRPr>
                <a:solidFill>
                  <a:schemeClr val="tx1"/>
                </a:solidFill>
                <a:latin typeface="Arial" pitchFamily="34" charset="0"/>
              </a:defRPr>
            </a:lvl5pPr>
            <a:lvl6pPr marL="2658006" indent="-241637" eaLnBrk="0" fontAlgn="base" hangingPunct="0">
              <a:spcBef>
                <a:spcPct val="0"/>
              </a:spcBef>
              <a:spcAft>
                <a:spcPct val="0"/>
              </a:spcAft>
              <a:defRPr>
                <a:solidFill>
                  <a:schemeClr val="tx1"/>
                </a:solidFill>
                <a:latin typeface="Arial" pitchFamily="34" charset="0"/>
              </a:defRPr>
            </a:lvl6pPr>
            <a:lvl7pPr marL="3141279" indent="-241637" eaLnBrk="0" fontAlgn="base" hangingPunct="0">
              <a:spcBef>
                <a:spcPct val="0"/>
              </a:spcBef>
              <a:spcAft>
                <a:spcPct val="0"/>
              </a:spcAft>
              <a:defRPr>
                <a:solidFill>
                  <a:schemeClr val="tx1"/>
                </a:solidFill>
                <a:latin typeface="Arial" pitchFamily="34" charset="0"/>
              </a:defRPr>
            </a:lvl7pPr>
            <a:lvl8pPr marL="3624553" indent="-241637" eaLnBrk="0" fontAlgn="base" hangingPunct="0">
              <a:spcBef>
                <a:spcPct val="0"/>
              </a:spcBef>
              <a:spcAft>
                <a:spcPct val="0"/>
              </a:spcAft>
              <a:defRPr>
                <a:solidFill>
                  <a:schemeClr val="tx1"/>
                </a:solidFill>
                <a:latin typeface="Arial" pitchFamily="34" charset="0"/>
              </a:defRPr>
            </a:lvl8pPr>
            <a:lvl9pPr marL="4107827" indent="-241637" eaLnBrk="0" fontAlgn="base" hangingPunct="0">
              <a:spcBef>
                <a:spcPct val="0"/>
              </a:spcBef>
              <a:spcAft>
                <a:spcPct val="0"/>
              </a:spcAft>
              <a:defRPr>
                <a:solidFill>
                  <a:schemeClr val="tx1"/>
                </a:solidFill>
                <a:latin typeface="Arial" pitchFamily="34" charset="0"/>
              </a:defRPr>
            </a:lvl9pPr>
          </a:lstStyle>
          <a:p>
            <a:pPr eaLnBrk="1" hangingPunct="1"/>
            <a:fld id="{DB8B63CB-012D-4D71-8640-380D5D6FA467}" type="slidenum">
              <a:rPr lang="en-US">
                <a:solidFill>
                  <a:srgbClr val="000000"/>
                </a:solidFill>
              </a:rPr>
              <a:pPr eaLnBrk="1" hangingPunct="1"/>
              <a:t>11</a:t>
            </a:fld>
            <a:endParaRPr lang="en-US">
              <a:solidFill>
                <a:srgbClr val="000000"/>
              </a:solidFill>
            </a:endParaRPr>
          </a:p>
        </p:txBody>
      </p:sp>
      <p:sp>
        <p:nvSpPr>
          <p:cNvPr id="121859" name="Rectangle 7"/>
          <p:cNvSpPr txBox="1">
            <a:spLocks noGrp="1" noChangeArrowheads="1"/>
          </p:cNvSpPr>
          <p:nvPr/>
        </p:nvSpPr>
        <p:spPr bwMode="auto">
          <a:xfrm>
            <a:off x="4143587" y="9119474"/>
            <a:ext cx="3169921" cy="4800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6655" tIns="48328" rIns="96655" bIns="48328"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fld id="{D4EFBBEF-7629-42C1-84C0-5175C8E8F4B2}" type="slidenum">
              <a:rPr lang="en-US" sz="1200">
                <a:solidFill>
                  <a:srgbClr val="000000"/>
                </a:solidFill>
                <a:latin typeface="Calibri" pitchFamily="34" charset="0"/>
              </a:rPr>
              <a:pPr algn="r" eaLnBrk="1" fontAlgn="base" hangingPunct="1">
                <a:spcBef>
                  <a:spcPct val="0"/>
                </a:spcBef>
                <a:spcAft>
                  <a:spcPct val="0"/>
                </a:spcAft>
              </a:pPr>
              <a:t>11</a:t>
            </a:fld>
            <a:endParaRPr lang="en-US" sz="1200">
              <a:solidFill>
                <a:srgbClr val="000000"/>
              </a:solidFill>
              <a:latin typeface="Calibri" pitchFamily="34" charset="0"/>
            </a:endParaRPr>
          </a:p>
        </p:txBody>
      </p:sp>
      <p:sp>
        <p:nvSpPr>
          <p:cNvPr id="121860" name="Rectangle 2"/>
          <p:cNvSpPr>
            <a:spLocks noGrp="1" noRot="1" noChangeAspect="1" noChangeArrowheads="1" noTextEdit="1"/>
          </p:cNvSpPr>
          <p:nvPr>
            <p:ph type="sldImg"/>
          </p:nvPr>
        </p:nvSpPr>
        <p:spPr>
          <a:ln/>
        </p:spPr>
      </p:sp>
      <p:sp>
        <p:nvSpPr>
          <p:cNvPr id="12186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p>
        </p:txBody>
      </p:sp>
    </p:spTree>
    <p:extLst>
      <p:ext uri="{BB962C8B-B14F-4D97-AF65-F5344CB8AC3E}">
        <p14:creationId xmlns:p14="http://schemas.microsoft.com/office/powerpoint/2010/main" val="550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D39B46-551A-6646-96CD-37DEBFEC2373}" type="slidenum">
              <a:rPr lang="en-US" smtClean="0"/>
              <a:t>16</a:t>
            </a:fld>
            <a:endParaRPr lang="en-US"/>
          </a:p>
        </p:txBody>
      </p:sp>
    </p:spTree>
    <p:extLst>
      <p:ext uri="{BB962C8B-B14F-4D97-AF65-F5344CB8AC3E}">
        <p14:creationId xmlns:p14="http://schemas.microsoft.com/office/powerpoint/2010/main" val="56470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F0E5855-9B79-7942-B89F-622630B40C20}" type="datetimeFigureOut">
              <a:rPr lang="en-US" smtClean="0"/>
              <a:t>11/3/15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EA3111-D7B6-5649-A35C-BFE3846ED186}" type="slidenum">
              <a:rPr lang="en-US" smtClean="0"/>
              <a:t>‹#›</a:t>
            </a:fld>
            <a:endParaRPr lang="en-US"/>
          </a:p>
        </p:txBody>
      </p:sp>
    </p:spTree>
    <p:extLst>
      <p:ext uri="{BB962C8B-B14F-4D97-AF65-F5344CB8AC3E}">
        <p14:creationId xmlns:p14="http://schemas.microsoft.com/office/powerpoint/2010/main" val="137960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F0E5855-9B79-7942-B89F-622630B40C20}" type="datetimeFigureOut">
              <a:rPr lang="en-US" smtClean="0"/>
              <a:t>11/3/15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EA3111-D7B6-5649-A35C-BFE3846ED186}" type="slidenum">
              <a:rPr lang="en-US" smtClean="0"/>
              <a:t>‹#›</a:t>
            </a:fld>
            <a:endParaRPr lang="en-US"/>
          </a:p>
        </p:txBody>
      </p:sp>
    </p:spTree>
    <p:extLst>
      <p:ext uri="{BB962C8B-B14F-4D97-AF65-F5344CB8AC3E}">
        <p14:creationId xmlns:p14="http://schemas.microsoft.com/office/powerpoint/2010/main" val="1032425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F0E5855-9B79-7942-B89F-622630B40C20}" type="datetimeFigureOut">
              <a:rPr lang="en-US" smtClean="0"/>
              <a:t>11/3/15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EA3111-D7B6-5649-A35C-BFE3846ED186}" type="slidenum">
              <a:rPr lang="en-US" smtClean="0"/>
              <a:t>‹#›</a:t>
            </a:fld>
            <a:endParaRPr lang="en-US"/>
          </a:p>
        </p:txBody>
      </p:sp>
    </p:spTree>
    <p:extLst>
      <p:ext uri="{BB962C8B-B14F-4D97-AF65-F5344CB8AC3E}">
        <p14:creationId xmlns:p14="http://schemas.microsoft.com/office/powerpoint/2010/main" val="3096620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sp>
        <p:nvSpPr>
          <p:cNvPr id="5"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A16F6E5F-3027-40DF-9B39-07B6E22ED546}" type="datetimeFigureOut">
              <a:rPr lang="en-US"/>
              <a:pPr>
                <a:defRPr/>
              </a:pPr>
              <a:t>11/3/15</a:t>
            </a:fld>
            <a:endParaRPr lang="en-US"/>
          </a:p>
        </p:txBody>
      </p:sp>
      <p:sp>
        <p:nvSpPr>
          <p:cNvPr id="4"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5CCD574B-A0A7-4BE9-B37A-BA487E3B3865}" type="slidenum">
              <a:rPr lang="en-US"/>
              <a:pPr>
                <a:defRPr/>
              </a:pPr>
              <a:t>‹#›</a:t>
            </a:fld>
            <a:endParaRPr lang="en-US"/>
          </a:p>
        </p:txBody>
      </p:sp>
    </p:spTree>
    <p:extLst>
      <p:ext uri="{BB962C8B-B14F-4D97-AF65-F5344CB8AC3E}">
        <p14:creationId xmlns:p14="http://schemas.microsoft.com/office/powerpoint/2010/main" val="8247030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7_Blank">
    <p:spTree>
      <p:nvGrpSpPr>
        <p:cNvPr id="1" name=""/>
        <p:cNvGrpSpPr/>
        <p:nvPr/>
      </p:nvGrpSpPr>
      <p:grpSpPr>
        <a:xfrm>
          <a:off x="0" y="0"/>
          <a:ext cx="0" cy="0"/>
          <a:chOff x="0" y="0"/>
          <a:chExt cx="0" cy="0"/>
        </a:xfrm>
      </p:grpSpPr>
      <p:sp>
        <p:nvSpPr>
          <p:cNvPr id="5"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A16F6E5F-3027-40DF-9B39-07B6E22ED546}" type="datetimeFigureOut">
              <a:rPr lang="en-US"/>
              <a:pPr>
                <a:defRPr/>
              </a:pPr>
              <a:t>11/3/15</a:t>
            </a:fld>
            <a:endParaRPr lang="en-US"/>
          </a:p>
        </p:txBody>
      </p:sp>
      <p:sp>
        <p:nvSpPr>
          <p:cNvPr id="4"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5CCD574B-A0A7-4BE9-B37A-BA487E3B3865}" type="slidenum">
              <a:rPr lang="en-US"/>
              <a:pPr>
                <a:defRPr/>
              </a:pPr>
              <a:t>‹#›</a:t>
            </a:fld>
            <a:endParaRPr lang="en-US"/>
          </a:p>
        </p:txBody>
      </p:sp>
    </p:spTree>
    <p:extLst>
      <p:ext uri="{BB962C8B-B14F-4D97-AF65-F5344CB8AC3E}">
        <p14:creationId xmlns:p14="http://schemas.microsoft.com/office/powerpoint/2010/main" val="14545114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8_Blank">
    <p:spTree>
      <p:nvGrpSpPr>
        <p:cNvPr id="1" name=""/>
        <p:cNvGrpSpPr/>
        <p:nvPr/>
      </p:nvGrpSpPr>
      <p:grpSpPr>
        <a:xfrm>
          <a:off x="0" y="0"/>
          <a:ext cx="0" cy="0"/>
          <a:chOff x="0" y="0"/>
          <a:chExt cx="0" cy="0"/>
        </a:xfrm>
      </p:grpSpPr>
      <p:sp>
        <p:nvSpPr>
          <p:cNvPr id="5"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A16F6E5F-3027-40DF-9B39-07B6E22ED546}" type="datetimeFigureOut">
              <a:rPr lang="en-US"/>
              <a:pPr>
                <a:defRPr/>
              </a:pPr>
              <a:t>11/3/15</a:t>
            </a:fld>
            <a:endParaRPr lang="en-US"/>
          </a:p>
        </p:txBody>
      </p:sp>
      <p:sp>
        <p:nvSpPr>
          <p:cNvPr id="4"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5CCD574B-A0A7-4BE9-B37A-BA487E3B3865}" type="slidenum">
              <a:rPr lang="en-US"/>
              <a:pPr>
                <a:defRPr/>
              </a:pPr>
              <a:t>‹#›</a:t>
            </a:fld>
            <a:endParaRPr lang="en-US"/>
          </a:p>
        </p:txBody>
      </p:sp>
    </p:spTree>
    <p:extLst>
      <p:ext uri="{BB962C8B-B14F-4D97-AF65-F5344CB8AC3E}">
        <p14:creationId xmlns:p14="http://schemas.microsoft.com/office/powerpoint/2010/main" val="9448877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3_Blank">
    <p:spTree>
      <p:nvGrpSpPr>
        <p:cNvPr id="1" name=""/>
        <p:cNvGrpSpPr/>
        <p:nvPr/>
      </p:nvGrpSpPr>
      <p:grpSpPr>
        <a:xfrm>
          <a:off x="0" y="0"/>
          <a:ext cx="0" cy="0"/>
          <a:chOff x="0" y="0"/>
          <a:chExt cx="0" cy="0"/>
        </a:xfrm>
      </p:grpSpPr>
      <p:sp>
        <p:nvSpPr>
          <p:cNvPr id="5"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A16F6E5F-3027-40DF-9B39-07B6E22ED546}" type="datetimeFigureOut">
              <a:rPr lang="en-US"/>
              <a:pPr>
                <a:defRPr/>
              </a:pPr>
              <a:t>11/3/15</a:t>
            </a:fld>
            <a:endParaRPr lang="en-US"/>
          </a:p>
        </p:txBody>
      </p:sp>
      <p:sp>
        <p:nvSpPr>
          <p:cNvPr id="4"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5CCD574B-A0A7-4BE9-B37A-BA487E3B3865}" type="slidenum">
              <a:rPr lang="en-US"/>
              <a:pPr>
                <a:defRPr/>
              </a:pPr>
              <a:t>‹#›</a:t>
            </a:fld>
            <a:endParaRPr lang="en-US"/>
          </a:p>
        </p:txBody>
      </p:sp>
    </p:spTree>
    <p:extLst>
      <p:ext uri="{BB962C8B-B14F-4D97-AF65-F5344CB8AC3E}">
        <p14:creationId xmlns:p14="http://schemas.microsoft.com/office/powerpoint/2010/main" val="461961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F0E5855-9B79-7942-B89F-622630B40C20}" type="datetimeFigureOut">
              <a:rPr lang="en-US" smtClean="0"/>
              <a:t>11/3/15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EA3111-D7B6-5649-A35C-BFE3846ED186}" type="slidenum">
              <a:rPr lang="en-US" smtClean="0"/>
              <a:t>‹#›</a:t>
            </a:fld>
            <a:endParaRPr lang="en-US"/>
          </a:p>
        </p:txBody>
      </p:sp>
    </p:spTree>
    <p:extLst>
      <p:ext uri="{BB962C8B-B14F-4D97-AF65-F5344CB8AC3E}">
        <p14:creationId xmlns:p14="http://schemas.microsoft.com/office/powerpoint/2010/main" val="1562411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0E5855-9B79-7942-B89F-622630B40C20}" type="datetimeFigureOut">
              <a:rPr lang="en-US" smtClean="0"/>
              <a:t>11/3/15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EA3111-D7B6-5649-A35C-BFE3846ED186}" type="slidenum">
              <a:rPr lang="en-US" smtClean="0"/>
              <a:t>‹#›</a:t>
            </a:fld>
            <a:endParaRPr lang="en-US"/>
          </a:p>
        </p:txBody>
      </p:sp>
    </p:spTree>
    <p:extLst>
      <p:ext uri="{BB962C8B-B14F-4D97-AF65-F5344CB8AC3E}">
        <p14:creationId xmlns:p14="http://schemas.microsoft.com/office/powerpoint/2010/main" val="14397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F0E5855-9B79-7942-B89F-622630B40C20}" type="datetimeFigureOut">
              <a:rPr lang="en-US" smtClean="0"/>
              <a:t>11/3/15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EA3111-D7B6-5649-A35C-BFE3846ED186}" type="slidenum">
              <a:rPr lang="en-US" smtClean="0"/>
              <a:t>‹#›</a:t>
            </a:fld>
            <a:endParaRPr lang="en-US"/>
          </a:p>
        </p:txBody>
      </p:sp>
    </p:spTree>
    <p:extLst>
      <p:ext uri="{BB962C8B-B14F-4D97-AF65-F5344CB8AC3E}">
        <p14:creationId xmlns:p14="http://schemas.microsoft.com/office/powerpoint/2010/main" val="1466193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F0E5855-9B79-7942-B89F-622630B40C20}" type="datetimeFigureOut">
              <a:rPr lang="en-US" smtClean="0"/>
              <a:t>11/3/15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EA3111-D7B6-5649-A35C-BFE3846ED186}" type="slidenum">
              <a:rPr lang="en-US" smtClean="0"/>
              <a:t>‹#›</a:t>
            </a:fld>
            <a:endParaRPr lang="en-US"/>
          </a:p>
        </p:txBody>
      </p:sp>
    </p:spTree>
    <p:extLst>
      <p:ext uri="{BB962C8B-B14F-4D97-AF65-F5344CB8AC3E}">
        <p14:creationId xmlns:p14="http://schemas.microsoft.com/office/powerpoint/2010/main" val="2094520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F0E5855-9B79-7942-B89F-622630B40C20}" type="datetimeFigureOut">
              <a:rPr lang="en-US" smtClean="0"/>
              <a:t>11/3/15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EA3111-D7B6-5649-A35C-BFE3846ED186}" type="slidenum">
              <a:rPr lang="en-US" smtClean="0"/>
              <a:t>‹#›</a:t>
            </a:fld>
            <a:endParaRPr lang="en-US"/>
          </a:p>
        </p:txBody>
      </p:sp>
    </p:spTree>
    <p:extLst>
      <p:ext uri="{BB962C8B-B14F-4D97-AF65-F5344CB8AC3E}">
        <p14:creationId xmlns:p14="http://schemas.microsoft.com/office/powerpoint/2010/main" val="1046404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0E5855-9B79-7942-B89F-622630B40C20}" type="datetimeFigureOut">
              <a:rPr lang="en-US" smtClean="0"/>
              <a:t>11/3/15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EA3111-D7B6-5649-A35C-BFE3846ED186}" type="slidenum">
              <a:rPr lang="en-US" smtClean="0"/>
              <a:t>‹#›</a:t>
            </a:fld>
            <a:endParaRPr lang="en-US"/>
          </a:p>
        </p:txBody>
      </p:sp>
    </p:spTree>
    <p:extLst>
      <p:ext uri="{BB962C8B-B14F-4D97-AF65-F5344CB8AC3E}">
        <p14:creationId xmlns:p14="http://schemas.microsoft.com/office/powerpoint/2010/main" val="1172980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0E5855-9B79-7942-B89F-622630B40C20}" type="datetimeFigureOut">
              <a:rPr lang="en-US" smtClean="0"/>
              <a:t>11/3/15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EA3111-D7B6-5649-A35C-BFE3846ED186}" type="slidenum">
              <a:rPr lang="en-US" smtClean="0"/>
              <a:t>‹#›</a:t>
            </a:fld>
            <a:endParaRPr lang="en-US"/>
          </a:p>
        </p:txBody>
      </p:sp>
    </p:spTree>
    <p:extLst>
      <p:ext uri="{BB962C8B-B14F-4D97-AF65-F5344CB8AC3E}">
        <p14:creationId xmlns:p14="http://schemas.microsoft.com/office/powerpoint/2010/main" val="385182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0E5855-9B79-7942-B89F-622630B40C20}" type="datetimeFigureOut">
              <a:rPr lang="en-US" smtClean="0"/>
              <a:t>11/3/15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EA3111-D7B6-5649-A35C-BFE3846ED186}" type="slidenum">
              <a:rPr lang="en-US" smtClean="0"/>
              <a:t>‹#›</a:t>
            </a:fld>
            <a:endParaRPr lang="en-US"/>
          </a:p>
        </p:txBody>
      </p:sp>
    </p:spTree>
    <p:extLst>
      <p:ext uri="{BB962C8B-B14F-4D97-AF65-F5344CB8AC3E}">
        <p14:creationId xmlns:p14="http://schemas.microsoft.com/office/powerpoint/2010/main" val="124469986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0E5855-9B79-7942-B89F-622630B40C20}" type="datetimeFigureOut">
              <a:rPr lang="en-US" smtClean="0"/>
              <a:t>11/3/15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EA3111-D7B6-5649-A35C-BFE3846ED186}" type="slidenum">
              <a:rPr lang="en-US" smtClean="0"/>
              <a:t>‹#›</a:t>
            </a:fld>
            <a:endParaRPr lang="en-US"/>
          </a:p>
        </p:txBody>
      </p:sp>
    </p:spTree>
    <p:extLst>
      <p:ext uri="{BB962C8B-B14F-4D97-AF65-F5344CB8AC3E}">
        <p14:creationId xmlns:p14="http://schemas.microsoft.com/office/powerpoint/2010/main" val="15208922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9" Type="http://schemas.openxmlformats.org/officeDocument/2006/relationships/hyperlink" Target="http://www.ncep.noaa.gov/" TargetMode="External"/><Relationship Id="rId20" Type="http://schemas.openxmlformats.org/officeDocument/2006/relationships/image" Target="../media/image34.png"/><Relationship Id="rId10" Type="http://schemas.openxmlformats.org/officeDocument/2006/relationships/image" Target="../media/image28.png"/><Relationship Id="rId11" Type="http://schemas.openxmlformats.org/officeDocument/2006/relationships/image" Target="../media/image29.jpeg"/><Relationship Id="rId12" Type="http://schemas.openxmlformats.org/officeDocument/2006/relationships/hyperlink" Target="http://www.epa.gov/storet/dbtop.html" TargetMode="External"/><Relationship Id="rId13" Type="http://schemas.openxmlformats.org/officeDocument/2006/relationships/image" Target="../media/image30.png"/><Relationship Id="rId14" Type="http://schemas.openxmlformats.org/officeDocument/2006/relationships/hyperlink" Target="http://www.epa.gov/cgi-bin/epalink?target=http://www.epa.gov/&amp;logname=epahome&amp;referrer=seal" TargetMode="External"/><Relationship Id="rId15" Type="http://schemas.openxmlformats.org/officeDocument/2006/relationships/image" Target="../media/image31.png"/><Relationship Id="rId16" Type="http://schemas.openxmlformats.org/officeDocument/2006/relationships/image" Target="../media/image32.jpeg"/><Relationship Id="rId17" Type="http://schemas.openxmlformats.org/officeDocument/2006/relationships/hyperlink" Target="http://www.noaa.gov/" TargetMode="External"/><Relationship Id="rId18" Type="http://schemas.openxmlformats.org/officeDocument/2006/relationships/image" Target="../media/image33.jpeg"/><Relationship Id="rId19" Type="http://schemas.openxmlformats.org/officeDocument/2006/relationships/hyperlink" Target="http://www.unidata.ucar.edu/" TargetMode="External"/><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24.wmf"/><Relationship Id="rId4" Type="http://schemas.openxmlformats.org/officeDocument/2006/relationships/hyperlink" Target="http://www.usgs.gov/" TargetMode="External"/><Relationship Id="rId5" Type="http://schemas.openxmlformats.org/officeDocument/2006/relationships/image" Target="../media/image25.png"/><Relationship Id="rId6" Type="http://schemas.openxmlformats.org/officeDocument/2006/relationships/hyperlink" Target="http://public.ornl.gov/ameriflux/index.html" TargetMode="External"/><Relationship Id="rId7" Type="http://schemas.openxmlformats.org/officeDocument/2006/relationships/image" Target="../media/image26.png"/><Relationship Id="rId8" Type="http://schemas.openxmlformats.org/officeDocument/2006/relationships/image" Target="../media/image27.jpeg"/></Relationships>
</file>

<file path=ppt/slides/_rels/slide11.xml.rels><?xml version="1.0" encoding="UTF-8" standalone="yes"?>
<Relationships xmlns="http://schemas.openxmlformats.org/package/2006/relationships"><Relationship Id="rId11" Type="http://schemas.openxmlformats.org/officeDocument/2006/relationships/hyperlink" Target="http://public.ornl.gov/ameriflux/index.html" TargetMode="External"/><Relationship Id="rId12" Type="http://schemas.openxmlformats.org/officeDocument/2006/relationships/image" Target="../media/image26.png"/><Relationship Id="rId13" Type="http://schemas.openxmlformats.org/officeDocument/2006/relationships/image" Target="../media/image29.jpeg"/><Relationship Id="rId14" Type="http://schemas.openxmlformats.org/officeDocument/2006/relationships/hyperlink" Target="http://www.ncep.noaa.gov/" TargetMode="External"/><Relationship Id="rId15" Type="http://schemas.openxmlformats.org/officeDocument/2006/relationships/image" Target="../media/image28.png"/><Relationship Id="rId16" Type="http://schemas.openxmlformats.org/officeDocument/2006/relationships/image" Target="../media/image35.jpeg"/><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hyperlink" Target="http://www.epa.gov/storet/dbtop.html" TargetMode="External"/><Relationship Id="rId4" Type="http://schemas.openxmlformats.org/officeDocument/2006/relationships/image" Target="../media/image30.png"/><Relationship Id="rId5" Type="http://schemas.openxmlformats.org/officeDocument/2006/relationships/hyperlink" Target="http://www.epa.gov/cgi-bin/epalink?target=http://www.epa.gov/&amp;logname=epahome&amp;referrer=seal" TargetMode="External"/><Relationship Id="rId6" Type="http://schemas.openxmlformats.org/officeDocument/2006/relationships/image" Target="../media/image31.png"/><Relationship Id="rId7" Type="http://schemas.openxmlformats.org/officeDocument/2006/relationships/image" Target="../media/image24.wmf"/><Relationship Id="rId8" Type="http://schemas.openxmlformats.org/officeDocument/2006/relationships/hyperlink" Target="http://www.usgs.gov/" TargetMode="External"/><Relationship Id="rId9" Type="http://schemas.openxmlformats.org/officeDocument/2006/relationships/image" Target="../media/image25.png"/><Relationship Id="rId10" Type="http://schemas.openxmlformats.org/officeDocument/2006/relationships/image" Target="../media/image2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1.png"/><Relationship Id="rId9" Type="http://schemas.openxmlformats.org/officeDocument/2006/relationships/image" Target="../media/image48.png"/><Relationship Id="rId10" Type="http://schemas.openxmlformats.org/officeDocument/2006/relationships/hyperlink" Target="http://hydroserver.codeplex.com/" TargetMode="External"/><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png"/><Relationship Id="rId7"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eg"/><Relationship Id="rId5" Type="http://schemas.openxmlformats.org/officeDocument/2006/relationships/image" Target="../media/image57.jpeg"/><Relationship Id="rId6" Type="http://schemas.openxmlformats.org/officeDocument/2006/relationships/image" Target="../media/image58.jpeg"/><Relationship Id="rId7" Type="http://schemas.openxmlformats.org/officeDocument/2006/relationships/image" Target="../media/image59.jpeg"/><Relationship Id="rId8" Type="http://schemas.openxmlformats.org/officeDocument/2006/relationships/image" Target="../media/image60.jpeg"/><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 Id="rId3" Type="http://schemas.openxmlformats.org/officeDocument/2006/relationships/image" Target="../media/image64.wmf"/></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72.png"/><Relationship Id="rId5" Type="http://schemas.openxmlformats.org/officeDocument/2006/relationships/image" Target="../media/image73.png"/><Relationship Id="rId1" Type="http://schemas.openxmlformats.org/officeDocument/2006/relationships/tags" Target="../tags/tag1.xml"/><Relationship Id="rId2"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 Id="rId3" Type="http://schemas.openxmlformats.org/officeDocument/2006/relationships/image" Target="../media/image7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hyperlink" Target="http://his.cuahsi.org/"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image" Target="../media/image81.png"/><Relationship Id="rId5" Type="http://schemas.openxmlformats.org/officeDocument/2006/relationships/image" Target="../media/image82.png"/><Relationship Id="rId6" Type="http://schemas.openxmlformats.org/officeDocument/2006/relationships/image" Target="../media/image83.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image" Target="../media/image88.png"/><Relationship Id="rId6" Type="http://schemas.openxmlformats.org/officeDocument/2006/relationships/image" Target="../media/image89.png"/><Relationship Id="rId7" Type="http://schemas.openxmlformats.org/officeDocument/2006/relationships/image" Target="../media/image90.png"/><Relationship Id="rId8" Type="http://schemas.openxmlformats.org/officeDocument/2006/relationships/image" Target="../media/image91.png"/><Relationship Id="rId1" Type="http://schemas.openxmlformats.org/officeDocument/2006/relationships/slideLayout" Target="../slideLayouts/slideLayout2.xml"/><Relationship Id="rId2" Type="http://schemas.openxmlformats.org/officeDocument/2006/relationships/hyperlink" Target="http://data.cuahsi.org/"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jpeg"/><Relationship Id="rId3" Type="http://schemas.openxmlformats.org/officeDocument/2006/relationships/image" Target="../media/image9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png"/><Relationship Id="rId5" Type="http://schemas.openxmlformats.org/officeDocument/2006/relationships/image" Target="../media/image98.png"/><Relationship Id="rId1" Type="http://schemas.openxmlformats.org/officeDocument/2006/relationships/slideLayout" Target="../slideLayouts/slideLayout6.xml"/><Relationship Id="rId2" Type="http://schemas.openxmlformats.org/officeDocument/2006/relationships/image" Target="../media/image9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png"/><Relationship Id="rId3" Type="http://schemas.openxmlformats.org/officeDocument/2006/relationships/image" Target="../media/image10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png"/><Relationship Id="rId3" Type="http://schemas.openxmlformats.org/officeDocument/2006/relationships/image" Target="../media/image10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6.tif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7.tif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8.tif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9.gif"/><Relationship Id="rId3" Type="http://schemas.openxmlformats.org/officeDocument/2006/relationships/image" Target="../media/image110.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chart" Target="../charts/char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11.png"/></Relationships>
</file>

<file path=ppt/slides/_rels/slide51.xml.rels><?xml version="1.0" encoding="UTF-8" standalone="yes"?>
<Relationships xmlns="http://schemas.openxmlformats.org/package/2006/relationships"><Relationship Id="rId3" Type="http://schemas.openxmlformats.org/officeDocument/2006/relationships/image" Target="../media/image112.jpeg"/><Relationship Id="rId4" Type="http://schemas.openxmlformats.org/officeDocument/2006/relationships/image" Target="../media/image113.png"/><Relationship Id="rId5" Type="http://schemas.openxmlformats.org/officeDocument/2006/relationships/hyperlink" Target="hydrodesktop.codeplex.com" TargetMode="External"/><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52.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116.png"/><Relationship Id="rId1" Type="http://schemas.openxmlformats.org/officeDocument/2006/relationships/slideLayout" Target="../slideLayouts/slideLayout6.xml"/><Relationship Id="rId2" Type="http://schemas.openxmlformats.org/officeDocument/2006/relationships/image" Target="../media/image11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11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18.png"/><Relationship Id="rId3" Type="http://schemas.openxmlformats.org/officeDocument/2006/relationships/image" Target="../media/image119.jpeg"/></Relationships>
</file>

<file path=ppt/slides/_rels/slide55.xml.rels><?xml version="1.0" encoding="UTF-8" standalone="yes"?>
<Relationships xmlns="http://schemas.openxmlformats.org/package/2006/relationships"><Relationship Id="rId3" Type="http://schemas.openxmlformats.org/officeDocument/2006/relationships/hyperlink" Target="mailto:jpollak@cuahsi.org" TargetMode="External"/><Relationship Id="rId4" Type="http://schemas.openxmlformats.org/officeDocument/2006/relationships/hyperlink" Target="http://hydroserver.codeplex.com/" TargetMode="External"/><Relationship Id="rId5" Type="http://schemas.openxmlformats.org/officeDocument/2006/relationships/hyperlink" Target="http://hydrodesktop.codeplex.com/" TargetMode="External"/><Relationship Id="rId6" Type="http://schemas.openxmlformats.org/officeDocument/2006/relationships/hyperlink" Target="http://hiscentral.cuahsi.org/" TargetMode="External"/><Relationship Id="rId7" Type="http://schemas.openxmlformats.org/officeDocument/2006/relationships/image" Target="../media/image120.png"/><Relationship Id="rId1" Type="http://schemas.openxmlformats.org/officeDocument/2006/relationships/slideLayout" Target="../slideLayouts/slideLayout2.xml"/><Relationship Id="rId2" Type="http://schemas.openxmlformats.org/officeDocument/2006/relationships/hyperlink" Target="https://www.cuahsi.org/wdc" TargetMode="External"/></Relationships>
</file>

<file path=ppt/slides/_rels/slide6.xml.rels><?xml version="1.0" encoding="UTF-8" standalone="yes"?>
<Relationships xmlns="http://schemas.openxmlformats.org/package/2006/relationships"><Relationship Id="rId11" Type="http://schemas.openxmlformats.org/officeDocument/2006/relationships/image" Target="../media/image11.png"/><Relationship Id="rId12"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jpe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90133"/>
            <a:ext cx="7772400" cy="2387600"/>
          </a:xfrm>
        </p:spPr>
        <p:txBody>
          <a:bodyPr>
            <a:normAutofit/>
          </a:bodyPr>
          <a:lstStyle/>
          <a:p>
            <a:r>
              <a:rPr lang="en-US" b="1" dirty="0" smtClean="0"/>
              <a:t>The CUAHSI Hydrologic Information System</a:t>
            </a:r>
            <a:endParaRPr lang="en-US" b="1" dirty="0"/>
          </a:p>
        </p:txBody>
      </p:sp>
      <p:sp>
        <p:nvSpPr>
          <p:cNvPr id="3" name="Subtitle 2"/>
          <p:cNvSpPr>
            <a:spLocks noGrp="1"/>
          </p:cNvSpPr>
          <p:nvPr>
            <p:ph type="subTitle" idx="1"/>
          </p:nvPr>
        </p:nvSpPr>
        <p:spPr>
          <a:xfrm>
            <a:off x="1371600" y="4422098"/>
            <a:ext cx="6400800" cy="2247205"/>
          </a:xfrm>
        </p:spPr>
        <p:txBody>
          <a:bodyPr>
            <a:normAutofit/>
          </a:bodyPr>
          <a:lstStyle/>
          <a:p>
            <a:r>
              <a:rPr lang="en-US" b="1" dirty="0" smtClean="0"/>
              <a:t>Jeffery S. </a:t>
            </a:r>
            <a:r>
              <a:rPr lang="en-US" b="1" dirty="0" smtClean="0"/>
              <a:t>Horsburgh</a:t>
            </a:r>
          </a:p>
          <a:p>
            <a:r>
              <a:rPr lang="en-US" b="1" dirty="0" smtClean="0"/>
              <a:t>(With Many Slides from HIS Team Members)</a:t>
            </a:r>
            <a:endParaRPr lang="en-US" b="1" dirty="0" smtClean="0"/>
          </a:p>
          <a:p>
            <a:r>
              <a:rPr lang="en-US" dirty="0" smtClean="0"/>
              <a:t>GIS and Water Resources</a:t>
            </a:r>
          </a:p>
          <a:p>
            <a:r>
              <a:rPr lang="en-US" dirty="0" smtClean="0"/>
              <a:t>Fall 2015</a:t>
            </a: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275" y="84667"/>
            <a:ext cx="2999335" cy="14054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77644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38" name="Group 3"/>
          <p:cNvGrpSpPr>
            <a:grpSpLocks/>
          </p:cNvGrpSpPr>
          <p:nvPr/>
        </p:nvGrpSpPr>
        <p:grpSpPr bwMode="auto">
          <a:xfrm>
            <a:off x="3810000" y="3657600"/>
            <a:ext cx="1066800" cy="1066800"/>
            <a:chOff x="2400" y="2400"/>
            <a:chExt cx="672" cy="672"/>
          </a:xfrm>
        </p:grpSpPr>
        <p:sp>
          <p:nvSpPr>
            <p:cNvPr id="65629" name="Oval 4"/>
            <p:cNvSpPr>
              <a:spLocks noChangeArrowheads="1"/>
            </p:cNvSpPr>
            <p:nvPr/>
          </p:nvSpPr>
          <p:spPr bwMode="auto">
            <a:xfrm>
              <a:off x="2400" y="2400"/>
              <a:ext cx="672" cy="672"/>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5630" name="Picture 5" descr="j019538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5" y="2544"/>
              <a:ext cx="394" cy="4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5539" name="Rectangle 6"/>
          <p:cNvSpPr>
            <a:spLocks noChangeArrowheads="1"/>
          </p:cNvSpPr>
          <p:nvPr/>
        </p:nvSpPr>
        <p:spPr bwMode="auto">
          <a:xfrm>
            <a:off x="457200" y="228600"/>
            <a:ext cx="7848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0" tIns="45715" rIns="91430" bIns="45715" anchor="ctr"/>
          <a:lstStyle/>
          <a:p>
            <a:pPr fontAlgn="base">
              <a:spcBef>
                <a:spcPct val="0"/>
              </a:spcBef>
              <a:spcAft>
                <a:spcPct val="0"/>
              </a:spcAft>
            </a:pPr>
            <a:r>
              <a:rPr lang="en-US" sz="3200" smtClean="0">
                <a:solidFill>
                  <a:srgbClr val="000000"/>
                </a:solidFill>
                <a:latin typeface="Calibri" pitchFamily="34" charset="0"/>
              </a:rPr>
              <a:t>Data Searching – What we used to have to do</a:t>
            </a:r>
          </a:p>
        </p:txBody>
      </p:sp>
      <p:grpSp>
        <p:nvGrpSpPr>
          <p:cNvPr id="65540" name="Group 7"/>
          <p:cNvGrpSpPr>
            <a:grpSpLocks/>
          </p:cNvGrpSpPr>
          <p:nvPr/>
        </p:nvGrpSpPr>
        <p:grpSpPr bwMode="auto">
          <a:xfrm>
            <a:off x="1219200" y="2438400"/>
            <a:ext cx="1905000" cy="762000"/>
            <a:chOff x="768" y="1536"/>
            <a:chExt cx="1201" cy="480"/>
          </a:xfrm>
        </p:grpSpPr>
        <p:sp>
          <p:nvSpPr>
            <p:cNvPr id="65625" name="AutoShape 8"/>
            <p:cNvSpPr>
              <a:spLocks noChangeArrowheads="1"/>
            </p:cNvSpPr>
            <p:nvPr/>
          </p:nvSpPr>
          <p:spPr bwMode="auto">
            <a:xfrm>
              <a:off x="768" y="153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5626" name="Group 9"/>
            <p:cNvGrpSpPr>
              <a:grpSpLocks/>
            </p:cNvGrpSpPr>
            <p:nvPr/>
          </p:nvGrpSpPr>
          <p:grpSpPr bwMode="auto">
            <a:xfrm>
              <a:off x="769" y="1680"/>
              <a:ext cx="1200" cy="192"/>
              <a:chOff x="961" y="2822"/>
              <a:chExt cx="1200" cy="192"/>
            </a:xfrm>
          </p:grpSpPr>
          <p:pic>
            <p:nvPicPr>
              <p:cNvPr id="65627" name="Picture 10" descr="USGS Science for a changing world">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1" y="2832"/>
                <a:ext cx="1200" cy="1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628" name="Text Box 11"/>
              <p:cNvSpPr txBox="1">
                <a:spLocks noChangeArrowheads="1"/>
              </p:cNvSpPr>
              <p:nvPr/>
            </p:nvSpPr>
            <p:spPr bwMode="auto">
              <a:xfrm>
                <a:off x="1569" y="2822"/>
                <a:ext cx="409"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400" b="1" smtClean="0">
                    <a:solidFill>
                      <a:srgbClr val="FFFFFF"/>
                    </a:solidFill>
                    <a:latin typeface="Calibri" pitchFamily="34" charset="0"/>
                    <a:ea typeface="Arial Unicode MS" pitchFamily="34" charset="-128"/>
                    <a:cs typeface="Arial Unicode MS" pitchFamily="34" charset="-128"/>
                  </a:rPr>
                  <a:t>NWIS</a:t>
                </a:r>
              </a:p>
            </p:txBody>
          </p:sp>
        </p:grpSp>
      </p:grpSp>
      <p:grpSp>
        <p:nvGrpSpPr>
          <p:cNvPr id="65541" name="Group 12"/>
          <p:cNvGrpSpPr>
            <a:grpSpLocks/>
          </p:cNvGrpSpPr>
          <p:nvPr/>
        </p:nvGrpSpPr>
        <p:grpSpPr bwMode="auto">
          <a:xfrm>
            <a:off x="990600" y="4724400"/>
            <a:ext cx="1981200" cy="762000"/>
            <a:chOff x="624" y="2976"/>
            <a:chExt cx="1248" cy="480"/>
          </a:xfrm>
        </p:grpSpPr>
        <p:sp>
          <p:nvSpPr>
            <p:cNvPr id="65623" name="AutoShape 13"/>
            <p:cNvSpPr>
              <a:spLocks noChangeArrowheads="1"/>
            </p:cNvSpPr>
            <p:nvPr/>
          </p:nvSpPr>
          <p:spPr bwMode="auto">
            <a:xfrm>
              <a:off x="624" y="297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5624" name="Picture 14" descr="AmeriFlux website">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4" y="3168"/>
              <a:ext cx="1248" cy="1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5542" name="Group 15"/>
          <p:cNvGrpSpPr>
            <a:grpSpLocks/>
          </p:cNvGrpSpPr>
          <p:nvPr/>
        </p:nvGrpSpPr>
        <p:grpSpPr bwMode="auto">
          <a:xfrm>
            <a:off x="3276600" y="5715000"/>
            <a:ext cx="2209800" cy="762000"/>
            <a:chOff x="2064" y="3600"/>
            <a:chExt cx="1392" cy="480"/>
          </a:xfrm>
        </p:grpSpPr>
        <p:sp>
          <p:nvSpPr>
            <p:cNvPr id="65621" name="AutoShape 16"/>
            <p:cNvSpPr>
              <a:spLocks noChangeArrowheads="1"/>
            </p:cNvSpPr>
            <p:nvPr/>
          </p:nvSpPr>
          <p:spPr bwMode="auto">
            <a:xfrm>
              <a:off x="2064" y="3600"/>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5622" name="Picture 17" descr="Banne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64" y="3792"/>
              <a:ext cx="1392"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5543" name="Group 18"/>
          <p:cNvGrpSpPr>
            <a:grpSpLocks/>
          </p:cNvGrpSpPr>
          <p:nvPr/>
        </p:nvGrpSpPr>
        <p:grpSpPr bwMode="auto">
          <a:xfrm>
            <a:off x="6096000" y="5105400"/>
            <a:ext cx="919163" cy="762000"/>
            <a:chOff x="3840" y="3216"/>
            <a:chExt cx="579" cy="480"/>
          </a:xfrm>
        </p:grpSpPr>
        <p:sp>
          <p:nvSpPr>
            <p:cNvPr id="65617" name="AutoShape 19"/>
            <p:cNvSpPr>
              <a:spLocks noChangeArrowheads="1"/>
            </p:cNvSpPr>
            <p:nvPr/>
          </p:nvSpPr>
          <p:spPr bwMode="auto">
            <a:xfrm>
              <a:off x="3840" y="321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5618" name="Group 20"/>
            <p:cNvGrpSpPr>
              <a:grpSpLocks/>
            </p:cNvGrpSpPr>
            <p:nvPr/>
          </p:nvGrpSpPr>
          <p:grpSpPr bwMode="auto">
            <a:xfrm>
              <a:off x="3840" y="3264"/>
              <a:ext cx="579" cy="413"/>
              <a:chOff x="3888" y="3072"/>
              <a:chExt cx="579" cy="413"/>
            </a:xfrm>
          </p:grpSpPr>
          <p:pic>
            <p:nvPicPr>
              <p:cNvPr id="65619" name="Picture 21" descr="NCEP">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88" y="3072"/>
                <a:ext cx="579" cy="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620" name="Text Box 22"/>
              <p:cNvSpPr txBox="1">
                <a:spLocks noChangeArrowheads="1"/>
              </p:cNvSpPr>
              <p:nvPr/>
            </p:nvSpPr>
            <p:spPr bwMode="auto">
              <a:xfrm>
                <a:off x="3984" y="3312"/>
                <a:ext cx="39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200" b="1" smtClean="0">
                    <a:solidFill>
                      <a:srgbClr val="000000"/>
                    </a:solidFill>
                    <a:latin typeface="Calibri" pitchFamily="34" charset="0"/>
                    <a:ea typeface="Arial Unicode MS" pitchFamily="34" charset="-128"/>
                    <a:cs typeface="Arial Unicode MS" pitchFamily="34" charset="-128"/>
                  </a:rPr>
                  <a:t>NARR</a:t>
                </a:r>
              </a:p>
            </p:txBody>
          </p:sp>
        </p:grpSp>
      </p:grpSp>
      <p:grpSp>
        <p:nvGrpSpPr>
          <p:cNvPr id="65544" name="Group 23"/>
          <p:cNvGrpSpPr>
            <a:grpSpLocks/>
          </p:cNvGrpSpPr>
          <p:nvPr/>
        </p:nvGrpSpPr>
        <p:grpSpPr bwMode="auto">
          <a:xfrm>
            <a:off x="5410200" y="2438400"/>
            <a:ext cx="2362200" cy="762000"/>
            <a:chOff x="3408" y="1536"/>
            <a:chExt cx="1488" cy="480"/>
          </a:xfrm>
        </p:grpSpPr>
        <p:sp>
          <p:nvSpPr>
            <p:cNvPr id="65615" name="AutoShape 24"/>
            <p:cNvSpPr>
              <a:spLocks noChangeArrowheads="1"/>
            </p:cNvSpPr>
            <p:nvPr/>
          </p:nvSpPr>
          <p:spPr bwMode="auto">
            <a:xfrm>
              <a:off x="3408" y="153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5616" name="Picture 25" descr="Goddard Space Flight Cent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08" y="1680"/>
              <a:ext cx="1488" cy="2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5545" name="Group 26"/>
          <p:cNvGrpSpPr>
            <a:grpSpLocks/>
          </p:cNvGrpSpPr>
          <p:nvPr/>
        </p:nvGrpSpPr>
        <p:grpSpPr bwMode="auto">
          <a:xfrm>
            <a:off x="3581400" y="1676400"/>
            <a:ext cx="1171575" cy="1038225"/>
            <a:chOff x="2256" y="1056"/>
            <a:chExt cx="738" cy="654"/>
          </a:xfrm>
        </p:grpSpPr>
        <p:sp>
          <p:nvSpPr>
            <p:cNvPr id="65611" name="AutoShape 27"/>
            <p:cNvSpPr>
              <a:spLocks noChangeArrowheads="1"/>
            </p:cNvSpPr>
            <p:nvPr/>
          </p:nvSpPr>
          <p:spPr bwMode="auto">
            <a:xfrm>
              <a:off x="2256" y="105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5612" name="Group 28"/>
            <p:cNvGrpSpPr>
              <a:grpSpLocks/>
            </p:cNvGrpSpPr>
            <p:nvPr/>
          </p:nvGrpSpPr>
          <p:grpSpPr bwMode="auto">
            <a:xfrm>
              <a:off x="2304" y="1152"/>
              <a:ext cx="690" cy="558"/>
              <a:chOff x="2208" y="1152"/>
              <a:chExt cx="690" cy="558"/>
            </a:xfrm>
          </p:grpSpPr>
          <p:pic>
            <p:nvPicPr>
              <p:cNvPr id="65613" name="Picture 29" descr="Get Data">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448" y="1152"/>
                <a:ext cx="450" cy="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5614" name="Picture 30" descr="United States Environmental Protection Agency">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208" y="1152"/>
                <a:ext cx="336" cy="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65546" name="Group 31"/>
          <p:cNvGrpSpPr>
            <a:grpSpLocks/>
          </p:cNvGrpSpPr>
          <p:nvPr/>
        </p:nvGrpSpPr>
        <p:grpSpPr bwMode="auto">
          <a:xfrm>
            <a:off x="685800" y="3429000"/>
            <a:ext cx="1906588" cy="762000"/>
            <a:chOff x="432" y="2160"/>
            <a:chExt cx="1201" cy="480"/>
          </a:xfrm>
        </p:grpSpPr>
        <p:sp>
          <p:nvSpPr>
            <p:cNvPr id="65607" name="AutoShape 32"/>
            <p:cNvSpPr>
              <a:spLocks noChangeArrowheads="1"/>
            </p:cNvSpPr>
            <p:nvPr/>
          </p:nvSpPr>
          <p:spPr bwMode="auto">
            <a:xfrm>
              <a:off x="432" y="2160"/>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5608" name="Group 33"/>
            <p:cNvGrpSpPr>
              <a:grpSpLocks/>
            </p:cNvGrpSpPr>
            <p:nvPr/>
          </p:nvGrpSpPr>
          <p:grpSpPr bwMode="auto">
            <a:xfrm>
              <a:off x="433" y="2352"/>
              <a:ext cx="1200" cy="192"/>
              <a:chOff x="673" y="2016"/>
              <a:chExt cx="1200" cy="192"/>
            </a:xfrm>
          </p:grpSpPr>
          <p:pic>
            <p:nvPicPr>
              <p:cNvPr id="65609" name="Picture 34" descr="USGS Science for a changing world">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3" y="2026"/>
                <a:ext cx="1200" cy="1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610" name="Text Box 35"/>
              <p:cNvSpPr txBox="1">
                <a:spLocks noChangeArrowheads="1"/>
              </p:cNvSpPr>
              <p:nvPr/>
            </p:nvSpPr>
            <p:spPr bwMode="auto">
              <a:xfrm>
                <a:off x="1281" y="2016"/>
                <a:ext cx="552"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400" b="1" smtClean="0">
                    <a:solidFill>
                      <a:srgbClr val="FFFFFF"/>
                    </a:solidFill>
                    <a:latin typeface="Calibri" pitchFamily="34" charset="0"/>
                    <a:ea typeface="Arial Unicode MS" pitchFamily="34" charset="-128"/>
                    <a:cs typeface="Arial Unicode MS" pitchFamily="34" charset="-128"/>
                  </a:rPr>
                  <a:t>NAWQA</a:t>
                </a:r>
              </a:p>
            </p:txBody>
          </p:sp>
        </p:grpSp>
      </p:grpSp>
      <p:grpSp>
        <p:nvGrpSpPr>
          <p:cNvPr id="65547" name="Group 36"/>
          <p:cNvGrpSpPr>
            <a:grpSpLocks/>
          </p:cNvGrpSpPr>
          <p:nvPr/>
        </p:nvGrpSpPr>
        <p:grpSpPr bwMode="auto">
          <a:xfrm>
            <a:off x="6019800" y="3429000"/>
            <a:ext cx="2620963" cy="1381125"/>
            <a:chOff x="3792" y="2160"/>
            <a:chExt cx="1651" cy="870"/>
          </a:xfrm>
        </p:grpSpPr>
        <p:sp>
          <p:nvSpPr>
            <p:cNvPr id="65598" name="AutoShape 37"/>
            <p:cNvSpPr>
              <a:spLocks noChangeArrowheads="1"/>
            </p:cNvSpPr>
            <p:nvPr/>
          </p:nvSpPr>
          <p:spPr bwMode="auto">
            <a:xfrm>
              <a:off x="3792" y="2160"/>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5599" name="Group 38"/>
            <p:cNvGrpSpPr>
              <a:grpSpLocks/>
            </p:cNvGrpSpPr>
            <p:nvPr/>
          </p:nvGrpSpPr>
          <p:grpSpPr bwMode="auto">
            <a:xfrm>
              <a:off x="3792" y="2352"/>
              <a:ext cx="1651" cy="678"/>
              <a:chOff x="3792" y="2352"/>
              <a:chExt cx="1651" cy="678"/>
            </a:xfrm>
          </p:grpSpPr>
          <p:grpSp>
            <p:nvGrpSpPr>
              <p:cNvPr id="65600" name="Group 39"/>
              <p:cNvGrpSpPr>
                <a:grpSpLocks/>
              </p:cNvGrpSpPr>
              <p:nvPr/>
            </p:nvGrpSpPr>
            <p:grpSpPr bwMode="auto">
              <a:xfrm>
                <a:off x="3792" y="2352"/>
                <a:ext cx="1651" cy="317"/>
                <a:chOff x="3504" y="2352"/>
                <a:chExt cx="1651" cy="317"/>
              </a:xfrm>
            </p:grpSpPr>
            <p:grpSp>
              <p:nvGrpSpPr>
                <p:cNvPr id="65603" name="Group 40"/>
                <p:cNvGrpSpPr>
                  <a:grpSpLocks noChangeAspect="1"/>
                </p:cNvGrpSpPr>
                <p:nvPr/>
              </p:nvGrpSpPr>
              <p:grpSpPr bwMode="auto">
                <a:xfrm>
                  <a:off x="3504" y="2352"/>
                  <a:ext cx="1651" cy="172"/>
                  <a:chOff x="893" y="3456"/>
                  <a:chExt cx="3388" cy="352"/>
                </a:xfrm>
              </p:grpSpPr>
              <p:pic>
                <p:nvPicPr>
                  <p:cNvPr id="65605" name="Picture 41" descr="Your Center Goes Her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81" y="3456"/>
                    <a:ext cx="3000" cy="3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5606" name="Picture 42" descr="NOAA logo - Click to go to the NOAA homepage">
                    <a:hlinkClick r:id="rId17"/>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93" y="3456"/>
                    <a:ext cx="384" cy="3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5604" name="Text Box 43"/>
                <p:cNvSpPr txBox="1">
                  <a:spLocks noChangeArrowheads="1"/>
                </p:cNvSpPr>
                <p:nvPr/>
              </p:nvSpPr>
              <p:spPr bwMode="auto">
                <a:xfrm>
                  <a:off x="4128" y="2496"/>
                  <a:ext cx="47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200" b="1" smtClean="0">
                      <a:solidFill>
                        <a:srgbClr val="000000"/>
                      </a:solidFill>
                      <a:latin typeface="Calibri" pitchFamily="34" charset="0"/>
                      <a:ea typeface="Arial Unicode MS" pitchFamily="34" charset="-128"/>
                      <a:cs typeface="Arial Unicode MS" pitchFamily="34" charset="-128"/>
                    </a:rPr>
                    <a:t>NAM-12</a:t>
                  </a:r>
                </a:p>
              </p:txBody>
            </p:sp>
          </p:grpSp>
          <p:pic>
            <p:nvPicPr>
              <p:cNvPr id="65601" name="Picture 44" descr="Unidata">
                <a:hlinkClick r:id="rId19"/>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936" y="2688"/>
                <a:ext cx="288" cy="3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602" name="AutoShape 45"/>
              <p:cNvSpPr>
                <a:spLocks noChangeArrowheads="1"/>
              </p:cNvSpPr>
              <p:nvPr/>
            </p:nvSpPr>
            <p:spPr bwMode="auto">
              <a:xfrm rot="10800000">
                <a:off x="4224" y="2688"/>
                <a:ext cx="432" cy="192"/>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5898240 60000 65536"/>
                  <a:gd name="T10" fmla="*/ 5898240 60000 65536"/>
                  <a:gd name="T11" fmla="*/ 0 60000 65536"/>
                  <a:gd name="T12" fmla="*/ 12450 w 21600"/>
                  <a:gd name="T13" fmla="*/ 2925 h 21600"/>
                  <a:gd name="T14" fmla="*/ 18250 w 21600"/>
                  <a:gd name="T15" fmla="*/ 9225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grpSp>
      </p:grpSp>
      <p:grpSp>
        <p:nvGrpSpPr>
          <p:cNvPr id="18" name="Group 46"/>
          <p:cNvGrpSpPr>
            <a:grpSpLocks/>
          </p:cNvGrpSpPr>
          <p:nvPr/>
        </p:nvGrpSpPr>
        <p:grpSpPr bwMode="auto">
          <a:xfrm>
            <a:off x="3429000" y="2590800"/>
            <a:ext cx="762000" cy="1066800"/>
            <a:chOff x="2160" y="1632"/>
            <a:chExt cx="480" cy="672"/>
          </a:xfrm>
        </p:grpSpPr>
        <p:sp>
          <p:nvSpPr>
            <p:cNvPr id="65596" name="Line 47"/>
            <p:cNvSpPr>
              <a:spLocks noChangeShapeType="1"/>
            </p:cNvSpPr>
            <p:nvPr/>
          </p:nvSpPr>
          <p:spPr bwMode="auto">
            <a:xfrm flipH="1" flipV="1">
              <a:off x="2496" y="1632"/>
              <a:ext cx="144" cy="672"/>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97" name="Text Box 48"/>
            <p:cNvSpPr txBox="1">
              <a:spLocks noChangeArrowheads="1"/>
            </p:cNvSpPr>
            <p:nvPr/>
          </p:nvSpPr>
          <p:spPr bwMode="auto">
            <a:xfrm>
              <a:off x="2160" y="1824"/>
              <a:ext cx="450" cy="1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Calibri" pitchFamily="34" charset="0"/>
                  <a:ea typeface="Arial Unicode MS" pitchFamily="34" charset="-128"/>
                  <a:cs typeface="Arial Unicode MS" pitchFamily="34" charset="-128"/>
                </a:rPr>
                <a:t>request</a:t>
              </a:r>
            </a:p>
          </p:txBody>
        </p:sp>
      </p:grpSp>
      <p:grpSp>
        <p:nvGrpSpPr>
          <p:cNvPr id="19" name="Group 49"/>
          <p:cNvGrpSpPr>
            <a:grpSpLocks/>
          </p:cNvGrpSpPr>
          <p:nvPr/>
        </p:nvGrpSpPr>
        <p:grpSpPr bwMode="auto">
          <a:xfrm>
            <a:off x="4495800" y="3048000"/>
            <a:ext cx="838200" cy="685800"/>
            <a:chOff x="2832" y="1920"/>
            <a:chExt cx="528" cy="432"/>
          </a:xfrm>
        </p:grpSpPr>
        <p:sp>
          <p:nvSpPr>
            <p:cNvPr id="65594" name="Line 50"/>
            <p:cNvSpPr>
              <a:spLocks noChangeShapeType="1"/>
            </p:cNvSpPr>
            <p:nvPr/>
          </p:nvSpPr>
          <p:spPr bwMode="auto">
            <a:xfrm flipV="1">
              <a:off x="2928" y="1920"/>
              <a:ext cx="432" cy="432"/>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95" name="Text Box 51"/>
            <p:cNvSpPr txBox="1">
              <a:spLocks noChangeArrowheads="1"/>
            </p:cNvSpPr>
            <p:nvPr/>
          </p:nvSpPr>
          <p:spPr bwMode="auto">
            <a:xfrm>
              <a:off x="2832" y="1968"/>
              <a:ext cx="418" cy="1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i="1" smtClean="0">
                  <a:solidFill>
                    <a:srgbClr val="000000"/>
                  </a:solidFill>
                  <a:latin typeface="Calibri" pitchFamily="34" charset="0"/>
                  <a:ea typeface="Arial Unicode MS" pitchFamily="34" charset="-128"/>
                  <a:cs typeface="Arial Unicode MS" pitchFamily="34" charset="-128"/>
                </a:rPr>
                <a:t>request</a:t>
              </a:r>
            </a:p>
          </p:txBody>
        </p:sp>
      </p:grpSp>
      <p:grpSp>
        <p:nvGrpSpPr>
          <p:cNvPr id="20" name="Group 52"/>
          <p:cNvGrpSpPr>
            <a:grpSpLocks/>
          </p:cNvGrpSpPr>
          <p:nvPr/>
        </p:nvGrpSpPr>
        <p:grpSpPr bwMode="auto">
          <a:xfrm>
            <a:off x="4876800" y="4114800"/>
            <a:ext cx="1219200" cy="457200"/>
            <a:chOff x="3072" y="2592"/>
            <a:chExt cx="768" cy="288"/>
          </a:xfrm>
        </p:grpSpPr>
        <p:sp>
          <p:nvSpPr>
            <p:cNvPr id="65592" name="Line 53"/>
            <p:cNvSpPr>
              <a:spLocks noChangeShapeType="1"/>
            </p:cNvSpPr>
            <p:nvPr/>
          </p:nvSpPr>
          <p:spPr bwMode="auto">
            <a:xfrm>
              <a:off x="3072" y="2688"/>
              <a:ext cx="768" cy="192"/>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93" name="Text Box 54"/>
            <p:cNvSpPr txBox="1">
              <a:spLocks noChangeArrowheads="1"/>
            </p:cNvSpPr>
            <p:nvPr/>
          </p:nvSpPr>
          <p:spPr bwMode="auto">
            <a:xfrm>
              <a:off x="3264" y="2592"/>
              <a:ext cx="418" cy="1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Times New Roman" pitchFamily="18" charset="0"/>
                  <a:ea typeface="Arial Unicode MS" pitchFamily="34" charset="-128"/>
                  <a:cs typeface="Arial Unicode MS" pitchFamily="34" charset="-128"/>
                </a:rPr>
                <a:t>request</a:t>
              </a:r>
            </a:p>
          </p:txBody>
        </p:sp>
      </p:grpSp>
      <p:grpSp>
        <p:nvGrpSpPr>
          <p:cNvPr id="21" name="Group 55"/>
          <p:cNvGrpSpPr>
            <a:grpSpLocks/>
          </p:cNvGrpSpPr>
          <p:nvPr/>
        </p:nvGrpSpPr>
        <p:grpSpPr bwMode="auto">
          <a:xfrm>
            <a:off x="4800600" y="4495800"/>
            <a:ext cx="1219200" cy="914400"/>
            <a:chOff x="3024" y="2832"/>
            <a:chExt cx="768" cy="576"/>
          </a:xfrm>
        </p:grpSpPr>
        <p:sp>
          <p:nvSpPr>
            <p:cNvPr id="65590" name="Line 56"/>
            <p:cNvSpPr>
              <a:spLocks noChangeShapeType="1"/>
            </p:cNvSpPr>
            <p:nvPr/>
          </p:nvSpPr>
          <p:spPr bwMode="auto">
            <a:xfrm>
              <a:off x="3024" y="2832"/>
              <a:ext cx="768" cy="576"/>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91" name="Text Box 57"/>
            <p:cNvSpPr txBox="1">
              <a:spLocks noChangeArrowheads="1"/>
            </p:cNvSpPr>
            <p:nvPr/>
          </p:nvSpPr>
          <p:spPr bwMode="auto">
            <a:xfrm>
              <a:off x="3312" y="2976"/>
              <a:ext cx="418" cy="1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FF0066"/>
                  </a:solidFill>
                  <a:latin typeface="Calibri" pitchFamily="34" charset="0"/>
                  <a:ea typeface="Arial Unicode MS" pitchFamily="34" charset="-128"/>
                  <a:cs typeface="Arial Unicode MS" pitchFamily="34" charset="-128"/>
                </a:rPr>
                <a:t>request</a:t>
              </a:r>
            </a:p>
          </p:txBody>
        </p:sp>
      </p:grpSp>
      <p:grpSp>
        <p:nvGrpSpPr>
          <p:cNvPr id="22" name="Group 58"/>
          <p:cNvGrpSpPr>
            <a:grpSpLocks/>
          </p:cNvGrpSpPr>
          <p:nvPr/>
        </p:nvGrpSpPr>
        <p:grpSpPr bwMode="auto">
          <a:xfrm>
            <a:off x="4267200" y="4724400"/>
            <a:ext cx="663575" cy="1143000"/>
            <a:chOff x="2688" y="2976"/>
            <a:chExt cx="418" cy="720"/>
          </a:xfrm>
        </p:grpSpPr>
        <p:sp>
          <p:nvSpPr>
            <p:cNvPr id="65588" name="Line 59"/>
            <p:cNvSpPr>
              <a:spLocks noChangeShapeType="1"/>
            </p:cNvSpPr>
            <p:nvPr/>
          </p:nvSpPr>
          <p:spPr bwMode="auto">
            <a:xfrm flipH="1">
              <a:off x="2736" y="2976"/>
              <a:ext cx="0" cy="72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89" name="Text Box 60"/>
            <p:cNvSpPr txBox="1">
              <a:spLocks noChangeArrowheads="1"/>
            </p:cNvSpPr>
            <p:nvPr/>
          </p:nvSpPr>
          <p:spPr bwMode="auto">
            <a:xfrm>
              <a:off x="2688" y="3216"/>
              <a:ext cx="418" cy="1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Calibri" pitchFamily="34" charset="0"/>
                  <a:ea typeface="Arial Unicode MS" pitchFamily="34" charset="-128"/>
                  <a:cs typeface="Arial Unicode MS" pitchFamily="34" charset="-128"/>
                </a:rPr>
                <a:t>request</a:t>
              </a:r>
            </a:p>
          </p:txBody>
        </p:sp>
      </p:grpSp>
      <p:grpSp>
        <p:nvGrpSpPr>
          <p:cNvPr id="23" name="Group 61"/>
          <p:cNvGrpSpPr>
            <a:grpSpLocks/>
          </p:cNvGrpSpPr>
          <p:nvPr/>
        </p:nvGrpSpPr>
        <p:grpSpPr bwMode="auto">
          <a:xfrm>
            <a:off x="2795588" y="4419600"/>
            <a:ext cx="1068387" cy="473075"/>
            <a:chOff x="1761" y="2784"/>
            <a:chExt cx="673" cy="298"/>
          </a:xfrm>
        </p:grpSpPr>
        <p:sp>
          <p:nvSpPr>
            <p:cNvPr id="65586" name="Line 62"/>
            <p:cNvSpPr>
              <a:spLocks noChangeShapeType="1"/>
            </p:cNvSpPr>
            <p:nvPr/>
          </p:nvSpPr>
          <p:spPr bwMode="auto">
            <a:xfrm flipH="1">
              <a:off x="1761" y="2784"/>
              <a:ext cx="672" cy="288"/>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115775" name="Text Box 63"/>
            <p:cNvSpPr txBox="1">
              <a:spLocks noChangeArrowheads="1"/>
            </p:cNvSpPr>
            <p:nvPr/>
          </p:nvSpPr>
          <p:spPr bwMode="auto">
            <a:xfrm>
              <a:off x="2016" y="2928"/>
              <a:ext cx="418" cy="154"/>
            </a:xfrm>
            <a:prstGeom prst="rect">
              <a:avLst/>
            </a:prstGeom>
            <a:noFill/>
            <a:ln w="9525">
              <a:noFill/>
              <a:miter lim="800000"/>
              <a:headEnd/>
              <a:tailEnd/>
            </a:ln>
            <a:effectLst/>
          </p:spPr>
          <p:txBody>
            <a:bodyPr lIns="91430" tIns="45715" rIns="91430" bIns="45715">
              <a:spAutoFit/>
            </a:bodyPr>
            <a:lstStyle/>
            <a:p>
              <a:pPr defTabSz="457200" fontAlgn="base">
                <a:spcBef>
                  <a:spcPct val="50000"/>
                </a:spcBef>
                <a:spcAft>
                  <a:spcPct val="0"/>
                </a:spcAft>
                <a:defRPr/>
              </a:pPr>
              <a:r>
                <a:rPr lang="en-US" sz="1000" b="1" u="sng">
                  <a:solidFill>
                    <a:srgbClr val="000000"/>
                  </a:solidFill>
                  <a:effectLst>
                    <a:outerShdw blurRad="38100" dist="38100" dir="2700000" algn="tl">
                      <a:srgbClr val="C0C0C0"/>
                    </a:outerShdw>
                  </a:effectLst>
                  <a:ea typeface="Arial Unicode MS" pitchFamily="34" charset="-128"/>
                  <a:cs typeface="Arial Unicode MS" pitchFamily="34" charset="-128"/>
                </a:rPr>
                <a:t>request</a:t>
              </a:r>
            </a:p>
          </p:txBody>
        </p:sp>
      </p:grpSp>
      <p:grpSp>
        <p:nvGrpSpPr>
          <p:cNvPr id="24" name="Group 64"/>
          <p:cNvGrpSpPr>
            <a:grpSpLocks/>
          </p:cNvGrpSpPr>
          <p:nvPr/>
        </p:nvGrpSpPr>
        <p:grpSpPr bwMode="auto">
          <a:xfrm>
            <a:off x="2667000" y="3886200"/>
            <a:ext cx="1143000" cy="285750"/>
            <a:chOff x="1680" y="2448"/>
            <a:chExt cx="720" cy="180"/>
          </a:xfrm>
        </p:grpSpPr>
        <p:sp>
          <p:nvSpPr>
            <p:cNvPr id="65584" name="Line 65"/>
            <p:cNvSpPr>
              <a:spLocks noChangeShapeType="1"/>
            </p:cNvSpPr>
            <p:nvPr/>
          </p:nvSpPr>
          <p:spPr bwMode="auto">
            <a:xfrm flipH="1" flipV="1">
              <a:off x="1680" y="2448"/>
              <a:ext cx="720" cy="144"/>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85" name="Text Box 66"/>
            <p:cNvSpPr txBox="1">
              <a:spLocks noChangeArrowheads="1"/>
            </p:cNvSpPr>
            <p:nvPr/>
          </p:nvSpPr>
          <p:spPr bwMode="auto">
            <a:xfrm>
              <a:off x="1796" y="2474"/>
              <a:ext cx="418" cy="1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Calibri" pitchFamily="34" charset="0"/>
                  <a:ea typeface="Arial Unicode MS" pitchFamily="34" charset="-128"/>
                  <a:cs typeface="Arial Unicode MS" pitchFamily="34" charset="-128"/>
                </a:rPr>
                <a:t>request</a:t>
              </a:r>
            </a:p>
          </p:txBody>
        </p:sp>
      </p:grpSp>
      <p:grpSp>
        <p:nvGrpSpPr>
          <p:cNvPr id="25" name="Group 67"/>
          <p:cNvGrpSpPr>
            <a:grpSpLocks/>
          </p:cNvGrpSpPr>
          <p:nvPr/>
        </p:nvGrpSpPr>
        <p:grpSpPr bwMode="auto">
          <a:xfrm>
            <a:off x="2890838" y="3048000"/>
            <a:ext cx="1071562" cy="762000"/>
            <a:chOff x="1821" y="1920"/>
            <a:chExt cx="675" cy="480"/>
          </a:xfrm>
        </p:grpSpPr>
        <p:sp>
          <p:nvSpPr>
            <p:cNvPr id="65582" name="Line 68"/>
            <p:cNvSpPr>
              <a:spLocks noChangeShapeType="1"/>
            </p:cNvSpPr>
            <p:nvPr/>
          </p:nvSpPr>
          <p:spPr bwMode="auto">
            <a:xfrm flipH="1" flipV="1">
              <a:off x="1872" y="1920"/>
              <a:ext cx="624" cy="48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83" name="Text Box 69"/>
            <p:cNvSpPr txBox="1">
              <a:spLocks noChangeArrowheads="1"/>
            </p:cNvSpPr>
            <p:nvPr/>
          </p:nvSpPr>
          <p:spPr bwMode="auto">
            <a:xfrm>
              <a:off x="1821" y="2037"/>
              <a:ext cx="418" cy="1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Mona Lisa Recut"/>
                  <a:ea typeface="Arial Unicode MS" pitchFamily="34" charset="-128"/>
                  <a:cs typeface="Arial Unicode MS" pitchFamily="34" charset="-128"/>
                </a:rPr>
                <a:t>request</a:t>
              </a:r>
            </a:p>
          </p:txBody>
        </p:sp>
      </p:grpSp>
      <p:grpSp>
        <p:nvGrpSpPr>
          <p:cNvPr id="26" name="Group 70"/>
          <p:cNvGrpSpPr>
            <a:grpSpLocks/>
          </p:cNvGrpSpPr>
          <p:nvPr/>
        </p:nvGrpSpPr>
        <p:grpSpPr bwMode="auto">
          <a:xfrm>
            <a:off x="3430588" y="2592388"/>
            <a:ext cx="762000" cy="1066800"/>
            <a:chOff x="2160" y="1632"/>
            <a:chExt cx="480" cy="672"/>
          </a:xfrm>
        </p:grpSpPr>
        <p:sp>
          <p:nvSpPr>
            <p:cNvPr id="65580" name="Line 71"/>
            <p:cNvSpPr>
              <a:spLocks noChangeShapeType="1"/>
            </p:cNvSpPr>
            <p:nvPr/>
          </p:nvSpPr>
          <p:spPr bwMode="auto">
            <a:xfrm flipH="1" flipV="1">
              <a:off x="2496" y="1632"/>
              <a:ext cx="144" cy="672"/>
            </a:xfrm>
            <a:prstGeom prst="line">
              <a:avLst/>
            </a:prstGeom>
            <a:noFill/>
            <a:ln w="38100">
              <a:solidFill>
                <a:srgbClr val="800080"/>
              </a:solidFill>
              <a:round/>
              <a:headEnd type="triangle" w="med" len="me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81" name="Text Box 72"/>
            <p:cNvSpPr txBox="1">
              <a:spLocks noChangeArrowheads="1"/>
            </p:cNvSpPr>
            <p:nvPr/>
          </p:nvSpPr>
          <p:spPr bwMode="auto">
            <a:xfrm>
              <a:off x="2160" y="1824"/>
              <a:ext cx="450" cy="1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Calibri" pitchFamily="34" charset="0"/>
                  <a:ea typeface="Arial Unicode MS" pitchFamily="34" charset="-128"/>
                  <a:cs typeface="Arial Unicode MS" pitchFamily="34" charset="-128"/>
                </a:rPr>
                <a:t>return</a:t>
              </a:r>
            </a:p>
          </p:txBody>
        </p:sp>
      </p:grpSp>
      <p:grpSp>
        <p:nvGrpSpPr>
          <p:cNvPr id="27" name="Group 73"/>
          <p:cNvGrpSpPr>
            <a:grpSpLocks/>
          </p:cNvGrpSpPr>
          <p:nvPr/>
        </p:nvGrpSpPr>
        <p:grpSpPr bwMode="auto">
          <a:xfrm>
            <a:off x="4497388" y="3049588"/>
            <a:ext cx="838200" cy="685800"/>
            <a:chOff x="2832" y="1920"/>
            <a:chExt cx="528" cy="432"/>
          </a:xfrm>
        </p:grpSpPr>
        <p:sp>
          <p:nvSpPr>
            <p:cNvPr id="65578" name="Line 74"/>
            <p:cNvSpPr>
              <a:spLocks noChangeShapeType="1"/>
            </p:cNvSpPr>
            <p:nvPr/>
          </p:nvSpPr>
          <p:spPr bwMode="auto">
            <a:xfrm flipV="1">
              <a:off x="2928" y="1920"/>
              <a:ext cx="432" cy="432"/>
            </a:xfrm>
            <a:prstGeom prst="line">
              <a:avLst/>
            </a:prstGeom>
            <a:noFill/>
            <a:ln w="38100">
              <a:solidFill>
                <a:srgbClr val="800080"/>
              </a:solidFill>
              <a:round/>
              <a:headEnd type="triangle" w="med" len="me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79" name="Text Box 75"/>
            <p:cNvSpPr txBox="1">
              <a:spLocks noChangeArrowheads="1"/>
            </p:cNvSpPr>
            <p:nvPr/>
          </p:nvSpPr>
          <p:spPr bwMode="auto">
            <a:xfrm>
              <a:off x="2832" y="1968"/>
              <a:ext cx="418" cy="1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i="1" smtClean="0">
                  <a:solidFill>
                    <a:srgbClr val="000000"/>
                  </a:solidFill>
                  <a:latin typeface="Calibri" pitchFamily="34" charset="0"/>
                  <a:ea typeface="Arial Unicode MS" pitchFamily="34" charset="-128"/>
                  <a:cs typeface="Arial Unicode MS" pitchFamily="34" charset="-128"/>
                </a:rPr>
                <a:t>return</a:t>
              </a:r>
            </a:p>
          </p:txBody>
        </p:sp>
      </p:grpSp>
      <p:grpSp>
        <p:nvGrpSpPr>
          <p:cNvPr id="28" name="Group 76"/>
          <p:cNvGrpSpPr>
            <a:grpSpLocks/>
          </p:cNvGrpSpPr>
          <p:nvPr/>
        </p:nvGrpSpPr>
        <p:grpSpPr bwMode="auto">
          <a:xfrm>
            <a:off x="4878388" y="4116388"/>
            <a:ext cx="1219200" cy="457200"/>
            <a:chOff x="3072" y="2592"/>
            <a:chExt cx="768" cy="288"/>
          </a:xfrm>
        </p:grpSpPr>
        <p:sp>
          <p:nvSpPr>
            <p:cNvPr id="65576" name="Line 77"/>
            <p:cNvSpPr>
              <a:spLocks noChangeShapeType="1"/>
            </p:cNvSpPr>
            <p:nvPr/>
          </p:nvSpPr>
          <p:spPr bwMode="auto">
            <a:xfrm>
              <a:off x="3072" y="2688"/>
              <a:ext cx="768" cy="192"/>
            </a:xfrm>
            <a:prstGeom prst="line">
              <a:avLst/>
            </a:prstGeom>
            <a:noFill/>
            <a:ln w="38100">
              <a:solidFill>
                <a:srgbClr val="800080"/>
              </a:solidFill>
              <a:round/>
              <a:headEnd type="triangle" w="med" len="me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77" name="Text Box 78"/>
            <p:cNvSpPr txBox="1">
              <a:spLocks noChangeArrowheads="1"/>
            </p:cNvSpPr>
            <p:nvPr/>
          </p:nvSpPr>
          <p:spPr bwMode="auto">
            <a:xfrm>
              <a:off x="3264" y="2592"/>
              <a:ext cx="418" cy="1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Times New Roman" pitchFamily="18" charset="0"/>
                  <a:ea typeface="Arial Unicode MS" pitchFamily="34" charset="-128"/>
                  <a:cs typeface="Arial Unicode MS" pitchFamily="34" charset="-128"/>
                </a:rPr>
                <a:t>return</a:t>
              </a:r>
            </a:p>
          </p:txBody>
        </p:sp>
      </p:grpSp>
      <p:grpSp>
        <p:nvGrpSpPr>
          <p:cNvPr id="29" name="Group 79"/>
          <p:cNvGrpSpPr>
            <a:grpSpLocks/>
          </p:cNvGrpSpPr>
          <p:nvPr/>
        </p:nvGrpSpPr>
        <p:grpSpPr bwMode="auto">
          <a:xfrm>
            <a:off x="4802188" y="4497388"/>
            <a:ext cx="1219200" cy="914400"/>
            <a:chOff x="3024" y="2832"/>
            <a:chExt cx="768" cy="576"/>
          </a:xfrm>
        </p:grpSpPr>
        <p:sp>
          <p:nvSpPr>
            <p:cNvPr id="65574" name="Line 80"/>
            <p:cNvSpPr>
              <a:spLocks noChangeShapeType="1"/>
            </p:cNvSpPr>
            <p:nvPr/>
          </p:nvSpPr>
          <p:spPr bwMode="auto">
            <a:xfrm>
              <a:off x="3024" y="2832"/>
              <a:ext cx="768" cy="576"/>
            </a:xfrm>
            <a:prstGeom prst="line">
              <a:avLst/>
            </a:prstGeom>
            <a:noFill/>
            <a:ln w="38100">
              <a:solidFill>
                <a:srgbClr val="800080"/>
              </a:solidFill>
              <a:round/>
              <a:headEnd type="triangle" w="med" len="me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75" name="Text Box 81"/>
            <p:cNvSpPr txBox="1">
              <a:spLocks noChangeArrowheads="1"/>
            </p:cNvSpPr>
            <p:nvPr/>
          </p:nvSpPr>
          <p:spPr bwMode="auto">
            <a:xfrm>
              <a:off x="3312" y="2976"/>
              <a:ext cx="418" cy="1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FF0066"/>
                  </a:solidFill>
                  <a:latin typeface="Calibri" pitchFamily="34" charset="0"/>
                  <a:ea typeface="Arial Unicode MS" pitchFamily="34" charset="-128"/>
                  <a:cs typeface="Arial Unicode MS" pitchFamily="34" charset="-128"/>
                </a:rPr>
                <a:t>return</a:t>
              </a:r>
            </a:p>
          </p:txBody>
        </p:sp>
      </p:grpSp>
      <p:grpSp>
        <p:nvGrpSpPr>
          <p:cNvPr id="30" name="Group 82"/>
          <p:cNvGrpSpPr>
            <a:grpSpLocks/>
          </p:cNvGrpSpPr>
          <p:nvPr/>
        </p:nvGrpSpPr>
        <p:grpSpPr bwMode="auto">
          <a:xfrm>
            <a:off x="4268788" y="4725988"/>
            <a:ext cx="663575" cy="1143000"/>
            <a:chOff x="2688" y="2976"/>
            <a:chExt cx="418" cy="720"/>
          </a:xfrm>
        </p:grpSpPr>
        <p:sp>
          <p:nvSpPr>
            <p:cNvPr id="65572" name="Line 83"/>
            <p:cNvSpPr>
              <a:spLocks noChangeShapeType="1"/>
            </p:cNvSpPr>
            <p:nvPr/>
          </p:nvSpPr>
          <p:spPr bwMode="auto">
            <a:xfrm flipH="1">
              <a:off x="2736" y="2976"/>
              <a:ext cx="0" cy="720"/>
            </a:xfrm>
            <a:prstGeom prst="line">
              <a:avLst/>
            </a:prstGeom>
            <a:noFill/>
            <a:ln w="38100">
              <a:solidFill>
                <a:srgbClr val="800080"/>
              </a:solidFill>
              <a:round/>
              <a:headEnd type="triangle" w="med" len="me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73" name="Text Box 84"/>
            <p:cNvSpPr txBox="1">
              <a:spLocks noChangeArrowheads="1"/>
            </p:cNvSpPr>
            <p:nvPr/>
          </p:nvSpPr>
          <p:spPr bwMode="auto">
            <a:xfrm>
              <a:off x="2688" y="3216"/>
              <a:ext cx="418" cy="1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Calibri" pitchFamily="34" charset="0"/>
                  <a:ea typeface="Arial Unicode MS" pitchFamily="34" charset="-128"/>
                  <a:cs typeface="Arial Unicode MS" pitchFamily="34" charset="-128"/>
                </a:rPr>
                <a:t>return</a:t>
              </a:r>
            </a:p>
          </p:txBody>
        </p:sp>
      </p:grpSp>
      <p:grpSp>
        <p:nvGrpSpPr>
          <p:cNvPr id="31" name="Group 85"/>
          <p:cNvGrpSpPr>
            <a:grpSpLocks/>
          </p:cNvGrpSpPr>
          <p:nvPr/>
        </p:nvGrpSpPr>
        <p:grpSpPr bwMode="auto">
          <a:xfrm>
            <a:off x="2797175" y="4421188"/>
            <a:ext cx="1068388" cy="473075"/>
            <a:chOff x="1761" y="2784"/>
            <a:chExt cx="673" cy="298"/>
          </a:xfrm>
        </p:grpSpPr>
        <p:sp>
          <p:nvSpPr>
            <p:cNvPr id="65570" name="Line 86"/>
            <p:cNvSpPr>
              <a:spLocks noChangeShapeType="1"/>
            </p:cNvSpPr>
            <p:nvPr/>
          </p:nvSpPr>
          <p:spPr bwMode="auto">
            <a:xfrm flipH="1">
              <a:off x="1761" y="2784"/>
              <a:ext cx="672" cy="288"/>
            </a:xfrm>
            <a:prstGeom prst="line">
              <a:avLst/>
            </a:prstGeom>
            <a:noFill/>
            <a:ln w="38100">
              <a:solidFill>
                <a:srgbClr val="800080"/>
              </a:solidFill>
              <a:round/>
              <a:headEnd type="triangle" w="med" len="me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115799" name="Text Box 87"/>
            <p:cNvSpPr txBox="1">
              <a:spLocks noChangeArrowheads="1"/>
            </p:cNvSpPr>
            <p:nvPr/>
          </p:nvSpPr>
          <p:spPr bwMode="auto">
            <a:xfrm>
              <a:off x="2016" y="2928"/>
              <a:ext cx="418" cy="154"/>
            </a:xfrm>
            <a:prstGeom prst="rect">
              <a:avLst/>
            </a:prstGeom>
            <a:noFill/>
            <a:ln w="9525">
              <a:noFill/>
              <a:miter lim="800000"/>
              <a:headEnd/>
              <a:tailEnd/>
            </a:ln>
            <a:effectLst/>
          </p:spPr>
          <p:txBody>
            <a:bodyPr lIns="91430" tIns="45715" rIns="91430" bIns="45715">
              <a:spAutoFit/>
            </a:bodyPr>
            <a:lstStyle/>
            <a:p>
              <a:pPr defTabSz="457200" fontAlgn="base">
                <a:spcBef>
                  <a:spcPct val="50000"/>
                </a:spcBef>
                <a:spcAft>
                  <a:spcPct val="0"/>
                </a:spcAft>
                <a:defRPr/>
              </a:pPr>
              <a:r>
                <a:rPr lang="en-US" sz="1000" b="1" u="sng">
                  <a:solidFill>
                    <a:srgbClr val="000000"/>
                  </a:solidFill>
                  <a:effectLst>
                    <a:outerShdw blurRad="38100" dist="38100" dir="2700000" algn="tl">
                      <a:srgbClr val="C0C0C0"/>
                    </a:outerShdw>
                  </a:effectLst>
                  <a:ea typeface="Arial Unicode MS" pitchFamily="34" charset="-128"/>
                  <a:cs typeface="Arial Unicode MS" pitchFamily="34" charset="-128"/>
                </a:rPr>
                <a:t>return</a:t>
              </a:r>
            </a:p>
          </p:txBody>
        </p:sp>
      </p:grpSp>
      <p:grpSp>
        <p:nvGrpSpPr>
          <p:cNvPr id="65536" name="Group 88"/>
          <p:cNvGrpSpPr>
            <a:grpSpLocks/>
          </p:cNvGrpSpPr>
          <p:nvPr/>
        </p:nvGrpSpPr>
        <p:grpSpPr bwMode="auto">
          <a:xfrm>
            <a:off x="2667000" y="3886200"/>
            <a:ext cx="1143000" cy="285750"/>
            <a:chOff x="1680" y="2448"/>
            <a:chExt cx="720" cy="180"/>
          </a:xfrm>
        </p:grpSpPr>
        <p:sp>
          <p:nvSpPr>
            <p:cNvPr id="65568" name="Line 89"/>
            <p:cNvSpPr>
              <a:spLocks noChangeShapeType="1"/>
            </p:cNvSpPr>
            <p:nvPr/>
          </p:nvSpPr>
          <p:spPr bwMode="auto">
            <a:xfrm flipH="1" flipV="1">
              <a:off x="1680" y="2448"/>
              <a:ext cx="720" cy="144"/>
            </a:xfrm>
            <a:prstGeom prst="line">
              <a:avLst/>
            </a:prstGeom>
            <a:noFill/>
            <a:ln w="38100">
              <a:solidFill>
                <a:srgbClr val="800080"/>
              </a:solidFill>
              <a:round/>
              <a:headEnd type="triangle" w="med" len="me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69" name="Text Box 90"/>
            <p:cNvSpPr txBox="1">
              <a:spLocks noChangeArrowheads="1"/>
            </p:cNvSpPr>
            <p:nvPr/>
          </p:nvSpPr>
          <p:spPr bwMode="auto">
            <a:xfrm>
              <a:off x="1796" y="2474"/>
              <a:ext cx="418" cy="1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Calibri" pitchFamily="34" charset="0"/>
                  <a:ea typeface="Arial Unicode MS" pitchFamily="34" charset="-128"/>
                  <a:cs typeface="Arial Unicode MS" pitchFamily="34" charset="-128"/>
                </a:rPr>
                <a:t>return</a:t>
              </a:r>
            </a:p>
          </p:txBody>
        </p:sp>
      </p:grpSp>
      <p:grpSp>
        <p:nvGrpSpPr>
          <p:cNvPr id="65537" name="Group 91"/>
          <p:cNvGrpSpPr>
            <a:grpSpLocks/>
          </p:cNvGrpSpPr>
          <p:nvPr/>
        </p:nvGrpSpPr>
        <p:grpSpPr bwMode="auto">
          <a:xfrm>
            <a:off x="2892425" y="3049588"/>
            <a:ext cx="1071563" cy="762000"/>
            <a:chOff x="1821" y="1920"/>
            <a:chExt cx="675" cy="480"/>
          </a:xfrm>
        </p:grpSpPr>
        <p:sp>
          <p:nvSpPr>
            <p:cNvPr id="65566" name="Line 92"/>
            <p:cNvSpPr>
              <a:spLocks noChangeShapeType="1"/>
            </p:cNvSpPr>
            <p:nvPr/>
          </p:nvSpPr>
          <p:spPr bwMode="auto">
            <a:xfrm flipH="1" flipV="1">
              <a:off x="1872" y="1920"/>
              <a:ext cx="624" cy="480"/>
            </a:xfrm>
            <a:prstGeom prst="line">
              <a:avLst/>
            </a:prstGeom>
            <a:noFill/>
            <a:ln w="38100">
              <a:solidFill>
                <a:srgbClr val="800080"/>
              </a:solidFill>
              <a:round/>
              <a:headEnd type="triangle" w="med" len="me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67" name="Text Box 93"/>
            <p:cNvSpPr txBox="1">
              <a:spLocks noChangeArrowheads="1"/>
            </p:cNvSpPr>
            <p:nvPr/>
          </p:nvSpPr>
          <p:spPr bwMode="auto">
            <a:xfrm>
              <a:off x="1821" y="2037"/>
              <a:ext cx="418" cy="1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Mona Lisa Recut"/>
                  <a:ea typeface="Arial Unicode MS" pitchFamily="34" charset="-128"/>
                  <a:cs typeface="Arial Unicode MS" pitchFamily="34" charset="-128"/>
                </a:rPr>
                <a:t>return</a:t>
              </a:r>
            </a:p>
          </p:txBody>
        </p:sp>
      </p:grpSp>
      <p:sp>
        <p:nvSpPr>
          <p:cNvPr id="65564" name="Text Box 94"/>
          <p:cNvSpPr txBox="1">
            <a:spLocks noChangeArrowheads="1"/>
          </p:cNvSpPr>
          <p:nvPr/>
        </p:nvSpPr>
        <p:spPr bwMode="auto">
          <a:xfrm>
            <a:off x="1317625" y="1038225"/>
            <a:ext cx="5757863"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z="2400" smtClean="0">
                <a:solidFill>
                  <a:srgbClr val="FF0066"/>
                </a:solidFill>
                <a:latin typeface="Calibri" pitchFamily="34" charset="0"/>
                <a:ea typeface="Arial Unicode MS" pitchFamily="34" charset="-128"/>
                <a:cs typeface="Arial Unicode MS" pitchFamily="34" charset="-128"/>
              </a:rPr>
              <a:t>Searching each data source separately</a:t>
            </a:r>
          </a:p>
        </p:txBody>
      </p:sp>
      <p:sp>
        <p:nvSpPr>
          <p:cNvPr id="65565" name="Text Box 95"/>
          <p:cNvSpPr txBox="1">
            <a:spLocks noChangeArrowheads="1"/>
          </p:cNvSpPr>
          <p:nvPr/>
        </p:nvSpPr>
        <p:spPr bwMode="auto">
          <a:xfrm>
            <a:off x="669925" y="5827713"/>
            <a:ext cx="19113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mtClean="0">
                <a:solidFill>
                  <a:srgbClr val="000000"/>
                </a:solidFill>
                <a:latin typeface="Calibri" pitchFamily="34" charset="0"/>
                <a:ea typeface="Arial Unicode MS" pitchFamily="34" charset="-128"/>
                <a:cs typeface="Arial Unicode MS" pitchFamily="34" charset="-128"/>
              </a:rPr>
              <a:t>Michael Piasecki</a:t>
            </a:r>
          </a:p>
          <a:p>
            <a:pPr eaLnBrk="1" fontAlgn="base" hangingPunct="1">
              <a:spcBef>
                <a:spcPct val="0"/>
              </a:spcBef>
              <a:spcAft>
                <a:spcPct val="0"/>
              </a:spcAft>
            </a:pPr>
            <a:r>
              <a:rPr lang="en-US" smtClean="0">
                <a:solidFill>
                  <a:srgbClr val="000000"/>
                </a:solidFill>
                <a:latin typeface="Calibri" pitchFamily="34" charset="0"/>
                <a:ea typeface="Arial Unicode MS" pitchFamily="34" charset="-128"/>
                <a:cs typeface="Arial Unicode MS" pitchFamily="34" charset="-128"/>
              </a:rPr>
              <a:t>Drexel University</a:t>
            </a:r>
          </a:p>
        </p:txBody>
      </p:sp>
    </p:spTree>
    <p:extLst>
      <p:ext uri="{BB962C8B-B14F-4D97-AF65-F5344CB8AC3E}">
        <p14:creationId xmlns:p14="http://schemas.microsoft.com/office/powerpoint/2010/main" val="12400618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50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par>
                          <p:cTn id="8" fill="hold" nodeType="afterGroup">
                            <p:stCondLst>
                              <p:cond delay="1000"/>
                            </p:stCondLst>
                            <p:childTnLst>
                              <p:par>
                                <p:cTn id="9" presetID="3" presetClass="exit" presetSubtype="10" fill="hold" nodeType="afterEffect">
                                  <p:stCondLst>
                                    <p:cond delay="500"/>
                                  </p:stCondLst>
                                  <p:childTnLst>
                                    <p:animEffect transition="out" filter="blinds(horizontal)">
                                      <p:cBhvr>
                                        <p:cTn id="10" dur="500"/>
                                        <p:tgtEl>
                                          <p:spTgt spid="18"/>
                                        </p:tgtEl>
                                      </p:cBhvr>
                                    </p:animEffect>
                                    <p:set>
                                      <p:cBhvr>
                                        <p:cTn id="11" dur="1" fill="hold">
                                          <p:stCondLst>
                                            <p:cond delay="499"/>
                                          </p:stCondLst>
                                        </p:cTn>
                                        <p:tgtEl>
                                          <p:spTgt spid="18"/>
                                        </p:tgtEl>
                                        <p:attrNameLst>
                                          <p:attrName>style.visibility</p:attrName>
                                        </p:attrNameLst>
                                      </p:cBhvr>
                                      <p:to>
                                        <p:strVal val="hidden"/>
                                      </p:to>
                                    </p:set>
                                  </p:childTnLst>
                                </p:cTn>
                              </p:par>
                            </p:childTnLst>
                          </p:cTn>
                        </p:par>
                        <p:par>
                          <p:cTn id="12" fill="hold" nodeType="afterGroup">
                            <p:stCondLst>
                              <p:cond delay="2000"/>
                            </p:stCondLst>
                            <p:childTnLst>
                              <p:par>
                                <p:cTn id="13" presetID="3" presetClass="entr" presetSubtype="10"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linds(horizontal)">
                                      <p:cBhvr>
                                        <p:cTn id="15" dur="500"/>
                                        <p:tgtEl>
                                          <p:spTgt spid="26"/>
                                        </p:tgtEl>
                                      </p:cBhvr>
                                    </p:animEffect>
                                  </p:childTnLst>
                                </p:cTn>
                              </p:par>
                            </p:childTnLst>
                          </p:cTn>
                        </p:par>
                        <p:par>
                          <p:cTn id="16" fill="hold" nodeType="afterGroup">
                            <p:stCondLst>
                              <p:cond delay="2500"/>
                            </p:stCondLst>
                            <p:childTnLst>
                              <p:par>
                                <p:cTn id="17" presetID="3" presetClass="entr" presetSubtype="10" fill="hold" nodeType="afterEffect">
                                  <p:stCondLst>
                                    <p:cond delay="500"/>
                                  </p:stCondLst>
                                  <p:childTnLst>
                                    <p:set>
                                      <p:cBhvr>
                                        <p:cTn id="18" dur="1" fill="hold">
                                          <p:stCondLst>
                                            <p:cond delay="0"/>
                                          </p:stCondLst>
                                        </p:cTn>
                                        <p:tgtEl>
                                          <p:spTgt spid="20"/>
                                        </p:tgtEl>
                                        <p:attrNameLst>
                                          <p:attrName>style.visibility</p:attrName>
                                        </p:attrNameLst>
                                      </p:cBhvr>
                                      <p:to>
                                        <p:strVal val="visible"/>
                                      </p:to>
                                    </p:set>
                                    <p:animEffect transition="in" filter="blinds(horizontal)">
                                      <p:cBhvr>
                                        <p:cTn id="19" dur="500"/>
                                        <p:tgtEl>
                                          <p:spTgt spid="20"/>
                                        </p:tgtEl>
                                      </p:cBhvr>
                                    </p:animEffect>
                                  </p:childTnLst>
                                </p:cTn>
                              </p:par>
                            </p:childTnLst>
                          </p:cTn>
                        </p:par>
                        <p:par>
                          <p:cTn id="20" fill="hold" nodeType="afterGroup">
                            <p:stCondLst>
                              <p:cond delay="3500"/>
                            </p:stCondLst>
                            <p:childTnLst>
                              <p:par>
                                <p:cTn id="21" presetID="3" presetClass="exit" presetSubtype="10" fill="hold" nodeType="afterEffect">
                                  <p:stCondLst>
                                    <p:cond delay="500"/>
                                  </p:stCondLst>
                                  <p:childTnLst>
                                    <p:animEffect transition="out" filter="blinds(horizontal)">
                                      <p:cBhvr>
                                        <p:cTn id="22" dur="500"/>
                                        <p:tgtEl>
                                          <p:spTgt spid="20"/>
                                        </p:tgtEl>
                                      </p:cBhvr>
                                    </p:animEffect>
                                    <p:set>
                                      <p:cBhvr>
                                        <p:cTn id="23" dur="1" fill="hold">
                                          <p:stCondLst>
                                            <p:cond delay="499"/>
                                          </p:stCondLst>
                                        </p:cTn>
                                        <p:tgtEl>
                                          <p:spTgt spid="20"/>
                                        </p:tgtEl>
                                        <p:attrNameLst>
                                          <p:attrName>style.visibility</p:attrName>
                                        </p:attrNameLst>
                                      </p:cBhvr>
                                      <p:to>
                                        <p:strVal val="hidden"/>
                                      </p:to>
                                    </p:set>
                                  </p:childTnLst>
                                </p:cTn>
                              </p:par>
                            </p:childTnLst>
                          </p:cTn>
                        </p:par>
                        <p:par>
                          <p:cTn id="24" fill="hold" nodeType="afterGroup">
                            <p:stCondLst>
                              <p:cond delay="4500"/>
                            </p:stCondLst>
                            <p:childTnLst>
                              <p:par>
                                <p:cTn id="25" presetID="3" presetClass="entr" presetSubtype="10"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linds(horizontal)">
                                      <p:cBhvr>
                                        <p:cTn id="27" dur="500"/>
                                        <p:tgtEl>
                                          <p:spTgt spid="28"/>
                                        </p:tgtEl>
                                      </p:cBhvr>
                                    </p:animEffect>
                                  </p:childTnLst>
                                </p:cTn>
                              </p:par>
                            </p:childTnLst>
                          </p:cTn>
                        </p:par>
                        <p:par>
                          <p:cTn id="28" fill="hold" nodeType="afterGroup">
                            <p:stCondLst>
                              <p:cond delay="5000"/>
                            </p:stCondLst>
                            <p:childTnLst>
                              <p:par>
                                <p:cTn id="29" presetID="3" presetClass="entr" presetSubtype="10" fill="hold" nodeType="afterEffect">
                                  <p:stCondLst>
                                    <p:cond delay="500"/>
                                  </p:stCondLst>
                                  <p:childTnLst>
                                    <p:set>
                                      <p:cBhvr>
                                        <p:cTn id="30" dur="1" fill="hold">
                                          <p:stCondLst>
                                            <p:cond delay="0"/>
                                          </p:stCondLst>
                                        </p:cTn>
                                        <p:tgtEl>
                                          <p:spTgt spid="22"/>
                                        </p:tgtEl>
                                        <p:attrNameLst>
                                          <p:attrName>style.visibility</p:attrName>
                                        </p:attrNameLst>
                                      </p:cBhvr>
                                      <p:to>
                                        <p:strVal val="visible"/>
                                      </p:to>
                                    </p:set>
                                    <p:animEffect transition="in" filter="blinds(horizontal)">
                                      <p:cBhvr>
                                        <p:cTn id="31" dur="500"/>
                                        <p:tgtEl>
                                          <p:spTgt spid="22"/>
                                        </p:tgtEl>
                                      </p:cBhvr>
                                    </p:animEffect>
                                  </p:childTnLst>
                                </p:cTn>
                              </p:par>
                            </p:childTnLst>
                          </p:cTn>
                        </p:par>
                        <p:par>
                          <p:cTn id="32" fill="hold" nodeType="afterGroup">
                            <p:stCondLst>
                              <p:cond delay="6000"/>
                            </p:stCondLst>
                            <p:childTnLst>
                              <p:par>
                                <p:cTn id="33" presetID="3" presetClass="exit" presetSubtype="10" fill="hold" nodeType="afterEffect">
                                  <p:stCondLst>
                                    <p:cond delay="500"/>
                                  </p:stCondLst>
                                  <p:childTnLst>
                                    <p:animEffect transition="out" filter="blinds(horizontal)">
                                      <p:cBhvr>
                                        <p:cTn id="34" dur="500"/>
                                        <p:tgtEl>
                                          <p:spTgt spid="22"/>
                                        </p:tgtEl>
                                      </p:cBhvr>
                                    </p:animEffect>
                                    <p:set>
                                      <p:cBhvr>
                                        <p:cTn id="35" dur="1" fill="hold">
                                          <p:stCondLst>
                                            <p:cond delay="499"/>
                                          </p:stCondLst>
                                        </p:cTn>
                                        <p:tgtEl>
                                          <p:spTgt spid="22"/>
                                        </p:tgtEl>
                                        <p:attrNameLst>
                                          <p:attrName>style.visibility</p:attrName>
                                        </p:attrNameLst>
                                      </p:cBhvr>
                                      <p:to>
                                        <p:strVal val="hidden"/>
                                      </p:to>
                                    </p:set>
                                  </p:childTnLst>
                                </p:cTn>
                              </p:par>
                            </p:childTnLst>
                          </p:cTn>
                        </p:par>
                        <p:par>
                          <p:cTn id="36" fill="hold" nodeType="afterGroup">
                            <p:stCondLst>
                              <p:cond delay="7000"/>
                            </p:stCondLst>
                            <p:childTnLst>
                              <p:par>
                                <p:cTn id="37" presetID="3" presetClass="entr" presetSubtype="10" fill="hold" nodeType="after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blinds(horizontal)">
                                      <p:cBhvr>
                                        <p:cTn id="39" dur="500"/>
                                        <p:tgtEl>
                                          <p:spTgt spid="30"/>
                                        </p:tgtEl>
                                      </p:cBhvr>
                                    </p:animEffect>
                                  </p:childTnLst>
                                </p:cTn>
                              </p:par>
                            </p:childTnLst>
                          </p:cTn>
                        </p:par>
                        <p:par>
                          <p:cTn id="40" fill="hold" nodeType="afterGroup">
                            <p:stCondLst>
                              <p:cond delay="7500"/>
                            </p:stCondLst>
                            <p:childTnLst>
                              <p:par>
                                <p:cTn id="41" presetID="3" presetClass="entr" presetSubtype="10" fill="hold" nodeType="afterEffect">
                                  <p:stCondLst>
                                    <p:cond delay="500"/>
                                  </p:stCondLst>
                                  <p:childTnLst>
                                    <p:set>
                                      <p:cBhvr>
                                        <p:cTn id="42" dur="1" fill="hold">
                                          <p:stCondLst>
                                            <p:cond delay="0"/>
                                          </p:stCondLst>
                                        </p:cTn>
                                        <p:tgtEl>
                                          <p:spTgt spid="24"/>
                                        </p:tgtEl>
                                        <p:attrNameLst>
                                          <p:attrName>style.visibility</p:attrName>
                                        </p:attrNameLst>
                                      </p:cBhvr>
                                      <p:to>
                                        <p:strVal val="visible"/>
                                      </p:to>
                                    </p:set>
                                    <p:animEffect transition="in" filter="blinds(horizontal)">
                                      <p:cBhvr>
                                        <p:cTn id="43" dur="500"/>
                                        <p:tgtEl>
                                          <p:spTgt spid="24"/>
                                        </p:tgtEl>
                                      </p:cBhvr>
                                    </p:animEffect>
                                  </p:childTnLst>
                                </p:cTn>
                              </p:par>
                            </p:childTnLst>
                          </p:cTn>
                        </p:par>
                        <p:par>
                          <p:cTn id="44" fill="hold" nodeType="afterGroup">
                            <p:stCondLst>
                              <p:cond delay="8500"/>
                            </p:stCondLst>
                            <p:childTnLst>
                              <p:par>
                                <p:cTn id="45" presetID="3" presetClass="exit" presetSubtype="10" fill="hold" nodeType="afterEffect">
                                  <p:stCondLst>
                                    <p:cond delay="500"/>
                                  </p:stCondLst>
                                  <p:childTnLst>
                                    <p:animEffect transition="out" filter="blinds(horizontal)">
                                      <p:cBhvr>
                                        <p:cTn id="46" dur="500"/>
                                        <p:tgtEl>
                                          <p:spTgt spid="24"/>
                                        </p:tgtEl>
                                      </p:cBhvr>
                                    </p:animEffect>
                                    <p:set>
                                      <p:cBhvr>
                                        <p:cTn id="47" dur="1" fill="hold">
                                          <p:stCondLst>
                                            <p:cond delay="499"/>
                                          </p:stCondLst>
                                        </p:cTn>
                                        <p:tgtEl>
                                          <p:spTgt spid="24"/>
                                        </p:tgtEl>
                                        <p:attrNameLst>
                                          <p:attrName>style.visibility</p:attrName>
                                        </p:attrNameLst>
                                      </p:cBhvr>
                                      <p:to>
                                        <p:strVal val="hidden"/>
                                      </p:to>
                                    </p:set>
                                  </p:childTnLst>
                                </p:cTn>
                              </p:par>
                            </p:childTnLst>
                          </p:cTn>
                        </p:par>
                        <p:par>
                          <p:cTn id="48" fill="hold" nodeType="afterGroup">
                            <p:stCondLst>
                              <p:cond delay="9500"/>
                            </p:stCondLst>
                            <p:childTnLst>
                              <p:par>
                                <p:cTn id="49" presetID="3" presetClass="entr" presetSubtype="10" fill="hold" nodeType="afterEffect">
                                  <p:stCondLst>
                                    <p:cond delay="0"/>
                                  </p:stCondLst>
                                  <p:childTnLst>
                                    <p:set>
                                      <p:cBhvr>
                                        <p:cTn id="50" dur="1" fill="hold">
                                          <p:stCondLst>
                                            <p:cond delay="0"/>
                                          </p:stCondLst>
                                        </p:cTn>
                                        <p:tgtEl>
                                          <p:spTgt spid="65536"/>
                                        </p:tgtEl>
                                        <p:attrNameLst>
                                          <p:attrName>style.visibility</p:attrName>
                                        </p:attrNameLst>
                                      </p:cBhvr>
                                      <p:to>
                                        <p:strVal val="visible"/>
                                      </p:to>
                                    </p:set>
                                    <p:animEffect transition="in" filter="blinds(horizontal)">
                                      <p:cBhvr>
                                        <p:cTn id="51" dur="500"/>
                                        <p:tgtEl>
                                          <p:spTgt spid="65536"/>
                                        </p:tgtEl>
                                      </p:cBhvr>
                                    </p:animEffect>
                                  </p:childTnLst>
                                </p:cTn>
                              </p:par>
                            </p:childTnLst>
                          </p:cTn>
                        </p:par>
                        <p:par>
                          <p:cTn id="52" fill="hold" nodeType="afterGroup">
                            <p:stCondLst>
                              <p:cond delay="10000"/>
                            </p:stCondLst>
                            <p:childTnLst>
                              <p:par>
                                <p:cTn id="53" presetID="3" presetClass="entr" presetSubtype="10" fill="hold" nodeType="afterEffect">
                                  <p:stCondLst>
                                    <p:cond delay="500"/>
                                  </p:stCondLst>
                                  <p:childTnLst>
                                    <p:set>
                                      <p:cBhvr>
                                        <p:cTn id="54" dur="1" fill="hold">
                                          <p:stCondLst>
                                            <p:cond delay="0"/>
                                          </p:stCondLst>
                                        </p:cTn>
                                        <p:tgtEl>
                                          <p:spTgt spid="19"/>
                                        </p:tgtEl>
                                        <p:attrNameLst>
                                          <p:attrName>style.visibility</p:attrName>
                                        </p:attrNameLst>
                                      </p:cBhvr>
                                      <p:to>
                                        <p:strVal val="visible"/>
                                      </p:to>
                                    </p:set>
                                    <p:animEffect transition="in" filter="blinds(horizontal)">
                                      <p:cBhvr>
                                        <p:cTn id="55" dur="500"/>
                                        <p:tgtEl>
                                          <p:spTgt spid="19"/>
                                        </p:tgtEl>
                                      </p:cBhvr>
                                    </p:animEffect>
                                  </p:childTnLst>
                                </p:cTn>
                              </p:par>
                            </p:childTnLst>
                          </p:cTn>
                        </p:par>
                        <p:par>
                          <p:cTn id="56" fill="hold" nodeType="afterGroup">
                            <p:stCondLst>
                              <p:cond delay="11000"/>
                            </p:stCondLst>
                            <p:childTnLst>
                              <p:par>
                                <p:cTn id="57" presetID="3" presetClass="exit" presetSubtype="10" fill="hold" nodeType="afterEffect">
                                  <p:stCondLst>
                                    <p:cond delay="500"/>
                                  </p:stCondLst>
                                  <p:childTnLst>
                                    <p:animEffect transition="out" filter="blinds(horizontal)">
                                      <p:cBhvr>
                                        <p:cTn id="58" dur="500"/>
                                        <p:tgtEl>
                                          <p:spTgt spid="19"/>
                                        </p:tgtEl>
                                      </p:cBhvr>
                                    </p:animEffect>
                                    <p:set>
                                      <p:cBhvr>
                                        <p:cTn id="59" dur="1" fill="hold">
                                          <p:stCondLst>
                                            <p:cond delay="499"/>
                                          </p:stCondLst>
                                        </p:cTn>
                                        <p:tgtEl>
                                          <p:spTgt spid="19"/>
                                        </p:tgtEl>
                                        <p:attrNameLst>
                                          <p:attrName>style.visibility</p:attrName>
                                        </p:attrNameLst>
                                      </p:cBhvr>
                                      <p:to>
                                        <p:strVal val="hidden"/>
                                      </p:to>
                                    </p:set>
                                  </p:childTnLst>
                                </p:cTn>
                              </p:par>
                            </p:childTnLst>
                          </p:cTn>
                        </p:par>
                        <p:par>
                          <p:cTn id="60" fill="hold" nodeType="afterGroup">
                            <p:stCondLst>
                              <p:cond delay="12000"/>
                            </p:stCondLst>
                            <p:childTnLst>
                              <p:par>
                                <p:cTn id="61" presetID="3" presetClass="entr" presetSubtype="10" fill="hold" nodeType="after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blinds(horizontal)">
                                      <p:cBhvr>
                                        <p:cTn id="63" dur="500"/>
                                        <p:tgtEl>
                                          <p:spTgt spid="27"/>
                                        </p:tgtEl>
                                      </p:cBhvr>
                                    </p:animEffect>
                                  </p:childTnLst>
                                </p:cTn>
                              </p:par>
                            </p:childTnLst>
                          </p:cTn>
                        </p:par>
                        <p:par>
                          <p:cTn id="64" fill="hold" nodeType="afterGroup">
                            <p:stCondLst>
                              <p:cond delay="12500"/>
                            </p:stCondLst>
                            <p:childTnLst>
                              <p:par>
                                <p:cTn id="65" presetID="3" presetClass="entr" presetSubtype="10" fill="hold" nodeType="afterEffect">
                                  <p:stCondLst>
                                    <p:cond delay="500"/>
                                  </p:stCondLst>
                                  <p:childTnLst>
                                    <p:set>
                                      <p:cBhvr>
                                        <p:cTn id="66" dur="1" fill="hold">
                                          <p:stCondLst>
                                            <p:cond delay="0"/>
                                          </p:stCondLst>
                                        </p:cTn>
                                        <p:tgtEl>
                                          <p:spTgt spid="21"/>
                                        </p:tgtEl>
                                        <p:attrNameLst>
                                          <p:attrName>style.visibility</p:attrName>
                                        </p:attrNameLst>
                                      </p:cBhvr>
                                      <p:to>
                                        <p:strVal val="visible"/>
                                      </p:to>
                                    </p:set>
                                    <p:animEffect transition="in" filter="blinds(horizontal)">
                                      <p:cBhvr>
                                        <p:cTn id="67" dur="500"/>
                                        <p:tgtEl>
                                          <p:spTgt spid="21"/>
                                        </p:tgtEl>
                                      </p:cBhvr>
                                    </p:animEffect>
                                  </p:childTnLst>
                                </p:cTn>
                              </p:par>
                            </p:childTnLst>
                          </p:cTn>
                        </p:par>
                        <p:par>
                          <p:cTn id="68" fill="hold" nodeType="afterGroup">
                            <p:stCondLst>
                              <p:cond delay="13500"/>
                            </p:stCondLst>
                            <p:childTnLst>
                              <p:par>
                                <p:cTn id="69" presetID="3" presetClass="exit" presetSubtype="10" fill="hold" nodeType="afterEffect">
                                  <p:stCondLst>
                                    <p:cond delay="500"/>
                                  </p:stCondLst>
                                  <p:childTnLst>
                                    <p:animEffect transition="out" filter="blinds(horizontal)">
                                      <p:cBhvr>
                                        <p:cTn id="70" dur="500"/>
                                        <p:tgtEl>
                                          <p:spTgt spid="21"/>
                                        </p:tgtEl>
                                      </p:cBhvr>
                                    </p:animEffect>
                                    <p:set>
                                      <p:cBhvr>
                                        <p:cTn id="71" dur="1" fill="hold">
                                          <p:stCondLst>
                                            <p:cond delay="499"/>
                                          </p:stCondLst>
                                        </p:cTn>
                                        <p:tgtEl>
                                          <p:spTgt spid="21"/>
                                        </p:tgtEl>
                                        <p:attrNameLst>
                                          <p:attrName>style.visibility</p:attrName>
                                        </p:attrNameLst>
                                      </p:cBhvr>
                                      <p:to>
                                        <p:strVal val="hidden"/>
                                      </p:to>
                                    </p:set>
                                  </p:childTnLst>
                                </p:cTn>
                              </p:par>
                            </p:childTnLst>
                          </p:cTn>
                        </p:par>
                        <p:par>
                          <p:cTn id="72" fill="hold" nodeType="afterGroup">
                            <p:stCondLst>
                              <p:cond delay="14500"/>
                            </p:stCondLst>
                            <p:childTnLst>
                              <p:par>
                                <p:cTn id="73" presetID="3" presetClass="entr" presetSubtype="10" fill="hold" nodeType="after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blinds(horizontal)">
                                      <p:cBhvr>
                                        <p:cTn id="75" dur="500"/>
                                        <p:tgtEl>
                                          <p:spTgt spid="29"/>
                                        </p:tgtEl>
                                      </p:cBhvr>
                                    </p:animEffect>
                                  </p:childTnLst>
                                </p:cTn>
                              </p:par>
                            </p:childTnLst>
                          </p:cTn>
                        </p:par>
                        <p:par>
                          <p:cTn id="76" fill="hold" nodeType="afterGroup">
                            <p:stCondLst>
                              <p:cond delay="15000"/>
                            </p:stCondLst>
                            <p:childTnLst>
                              <p:par>
                                <p:cTn id="77" presetID="3" presetClass="entr" presetSubtype="10" fill="hold" nodeType="afterEffect">
                                  <p:stCondLst>
                                    <p:cond delay="500"/>
                                  </p:stCondLst>
                                  <p:childTnLst>
                                    <p:set>
                                      <p:cBhvr>
                                        <p:cTn id="78" dur="1" fill="hold">
                                          <p:stCondLst>
                                            <p:cond delay="0"/>
                                          </p:stCondLst>
                                        </p:cTn>
                                        <p:tgtEl>
                                          <p:spTgt spid="23"/>
                                        </p:tgtEl>
                                        <p:attrNameLst>
                                          <p:attrName>style.visibility</p:attrName>
                                        </p:attrNameLst>
                                      </p:cBhvr>
                                      <p:to>
                                        <p:strVal val="visible"/>
                                      </p:to>
                                    </p:set>
                                    <p:animEffect transition="in" filter="blinds(horizontal)">
                                      <p:cBhvr>
                                        <p:cTn id="79" dur="500"/>
                                        <p:tgtEl>
                                          <p:spTgt spid="23"/>
                                        </p:tgtEl>
                                      </p:cBhvr>
                                    </p:animEffect>
                                  </p:childTnLst>
                                </p:cTn>
                              </p:par>
                            </p:childTnLst>
                          </p:cTn>
                        </p:par>
                        <p:par>
                          <p:cTn id="80" fill="hold" nodeType="afterGroup">
                            <p:stCondLst>
                              <p:cond delay="16000"/>
                            </p:stCondLst>
                            <p:childTnLst>
                              <p:par>
                                <p:cTn id="81" presetID="3" presetClass="exit" presetSubtype="10" fill="hold" nodeType="afterEffect">
                                  <p:stCondLst>
                                    <p:cond delay="500"/>
                                  </p:stCondLst>
                                  <p:childTnLst>
                                    <p:animEffect transition="out" filter="blinds(horizontal)">
                                      <p:cBhvr>
                                        <p:cTn id="82" dur="500"/>
                                        <p:tgtEl>
                                          <p:spTgt spid="23"/>
                                        </p:tgtEl>
                                      </p:cBhvr>
                                    </p:animEffect>
                                    <p:set>
                                      <p:cBhvr>
                                        <p:cTn id="83" dur="1" fill="hold">
                                          <p:stCondLst>
                                            <p:cond delay="499"/>
                                          </p:stCondLst>
                                        </p:cTn>
                                        <p:tgtEl>
                                          <p:spTgt spid="23"/>
                                        </p:tgtEl>
                                        <p:attrNameLst>
                                          <p:attrName>style.visibility</p:attrName>
                                        </p:attrNameLst>
                                      </p:cBhvr>
                                      <p:to>
                                        <p:strVal val="hidden"/>
                                      </p:to>
                                    </p:set>
                                  </p:childTnLst>
                                </p:cTn>
                              </p:par>
                            </p:childTnLst>
                          </p:cTn>
                        </p:par>
                        <p:par>
                          <p:cTn id="84" fill="hold" nodeType="afterGroup">
                            <p:stCondLst>
                              <p:cond delay="17000"/>
                            </p:stCondLst>
                            <p:childTnLst>
                              <p:par>
                                <p:cTn id="85" presetID="3" presetClass="entr" presetSubtype="10" fill="hold" nodeType="afterEffect">
                                  <p:stCondLst>
                                    <p:cond delay="0"/>
                                  </p:stCondLst>
                                  <p:childTnLst>
                                    <p:set>
                                      <p:cBhvr>
                                        <p:cTn id="86" dur="1" fill="hold">
                                          <p:stCondLst>
                                            <p:cond delay="0"/>
                                          </p:stCondLst>
                                        </p:cTn>
                                        <p:tgtEl>
                                          <p:spTgt spid="31"/>
                                        </p:tgtEl>
                                        <p:attrNameLst>
                                          <p:attrName>style.visibility</p:attrName>
                                        </p:attrNameLst>
                                      </p:cBhvr>
                                      <p:to>
                                        <p:strVal val="visible"/>
                                      </p:to>
                                    </p:set>
                                    <p:animEffect transition="in" filter="blinds(horizontal)">
                                      <p:cBhvr>
                                        <p:cTn id="87" dur="500"/>
                                        <p:tgtEl>
                                          <p:spTgt spid="31"/>
                                        </p:tgtEl>
                                      </p:cBhvr>
                                    </p:animEffect>
                                  </p:childTnLst>
                                </p:cTn>
                              </p:par>
                            </p:childTnLst>
                          </p:cTn>
                        </p:par>
                        <p:par>
                          <p:cTn id="88" fill="hold" nodeType="afterGroup">
                            <p:stCondLst>
                              <p:cond delay="17500"/>
                            </p:stCondLst>
                            <p:childTnLst>
                              <p:par>
                                <p:cTn id="89" presetID="3" presetClass="entr" presetSubtype="10" fill="hold" nodeType="afterEffect">
                                  <p:stCondLst>
                                    <p:cond delay="500"/>
                                  </p:stCondLst>
                                  <p:childTnLst>
                                    <p:set>
                                      <p:cBhvr>
                                        <p:cTn id="90" dur="1" fill="hold">
                                          <p:stCondLst>
                                            <p:cond delay="0"/>
                                          </p:stCondLst>
                                        </p:cTn>
                                        <p:tgtEl>
                                          <p:spTgt spid="25"/>
                                        </p:tgtEl>
                                        <p:attrNameLst>
                                          <p:attrName>style.visibility</p:attrName>
                                        </p:attrNameLst>
                                      </p:cBhvr>
                                      <p:to>
                                        <p:strVal val="visible"/>
                                      </p:to>
                                    </p:set>
                                    <p:animEffect transition="in" filter="blinds(horizontal)">
                                      <p:cBhvr>
                                        <p:cTn id="91" dur="500"/>
                                        <p:tgtEl>
                                          <p:spTgt spid="25"/>
                                        </p:tgtEl>
                                      </p:cBhvr>
                                    </p:animEffect>
                                  </p:childTnLst>
                                </p:cTn>
                              </p:par>
                            </p:childTnLst>
                          </p:cTn>
                        </p:par>
                        <p:par>
                          <p:cTn id="92" fill="hold" nodeType="afterGroup">
                            <p:stCondLst>
                              <p:cond delay="18500"/>
                            </p:stCondLst>
                            <p:childTnLst>
                              <p:par>
                                <p:cTn id="93" presetID="3" presetClass="exit" presetSubtype="10" fill="hold" nodeType="afterEffect">
                                  <p:stCondLst>
                                    <p:cond delay="500"/>
                                  </p:stCondLst>
                                  <p:childTnLst>
                                    <p:animEffect transition="out" filter="blinds(horizontal)">
                                      <p:cBhvr>
                                        <p:cTn id="94" dur="500"/>
                                        <p:tgtEl>
                                          <p:spTgt spid="25"/>
                                        </p:tgtEl>
                                      </p:cBhvr>
                                    </p:animEffect>
                                    <p:set>
                                      <p:cBhvr>
                                        <p:cTn id="95" dur="1" fill="hold">
                                          <p:stCondLst>
                                            <p:cond delay="499"/>
                                          </p:stCondLst>
                                        </p:cTn>
                                        <p:tgtEl>
                                          <p:spTgt spid="25"/>
                                        </p:tgtEl>
                                        <p:attrNameLst>
                                          <p:attrName>style.visibility</p:attrName>
                                        </p:attrNameLst>
                                      </p:cBhvr>
                                      <p:to>
                                        <p:strVal val="hidden"/>
                                      </p:to>
                                    </p:set>
                                  </p:childTnLst>
                                </p:cTn>
                              </p:par>
                            </p:childTnLst>
                          </p:cTn>
                        </p:par>
                        <p:par>
                          <p:cTn id="96" fill="hold" nodeType="afterGroup">
                            <p:stCondLst>
                              <p:cond delay="19500"/>
                            </p:stCondLst>
                            <p:childTnLst>
                              <p:par>
                                <p:cTn id="97" presetID="3" presetClass="entr" presetSubtype="10" fill="hold" nodeType="afterEffect">
                                  <p:stCondLst>
                                    <p:cond delay="0"/>
                                  </p:stCondLst>
                                  <p:childTnLst>
                                    <p:set>
                                      <p:cBhvr>
                                        <p:cTn id="98" dur="1" fill="hold">
                                          <p:stCondLst>
                                            <p:cond delay="0"/>
                                          </p:stCondLst>
                                        </p:cTn>
                                        <p:tgtEl>
                                          <p:spTgt spid="65537"/>
                                        </p:tgtEl>
                                        <p:attrNameLst>
                                          <p:attrName>style.visibility</p:attrName>
                                        </p:attrNameLst>
                                      </p:cBhvr>
                                      <p:to>
                                        <p:strVal val="visible"/>
                                      </p:to>
                                    </p:set>
                                    <p:animEffect transition="in" filter="blinds(horizontal)">
                                      <p:cBhvr>
                                        <p:cTn id="99" dur="500"/>
                                        <p:tgtEl>
                                          <p:spTgt spid="655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457200" y="122238"/>
            <a:ext cx="4191000" cy="639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0" tIns="45715" rIns="91430" bIns="45715" anchor="ctr"/>
          <a:lstStyle/>
          <a:p>
            <a:pPr fontAlgn="base">
              <a:spcBef>
                <a:spcPct val="0"/>
              </a:spcBef>
              <a:spcAft>
                <a:spcPct val="0"/>
              </a:spcAft>
            </a:pPr>
            <a:r>
              <a:rPr lang="en-US" sz="3200" smtClean="0">
                <a:solidFill>
                  <a:srgbClr val="000000"/>
                </a:solidFill>
                <a:latin typeface="Calibri" pitchFamily="34" charset="0"/>
              </a:rPr>
              <a:t>What HIS enables</a:t>
            </a:r>
          </a:p>
        </p:txBody>
      </p:sp>
      <p:grpSp>
        <p:nvGrpSpPr>
          <p:cNvPr id="2" name="Group 3"/>
          <p:cNvGrpSpPr>
            <a:grpSpLocks/>
          </p:cNvGrpSpPr>
          <p:nvPr/>
        </p:nvGrpSpPr>
        <p:grpSpPr bwMode="auto">
          <a:xfrm>
            <a:off x="5029200" y="914400"/>
            <a:ext cx="1171575" cy="1038225"/>
            <a:chOff x="2256" y="1056"/>
            <a:chExt cx="738" cy="654"/>
          </a:xfrm>
        </p:grpSpPr>
        <p:sp>
          <p:nvSpPr>
            <p:cNvPr id="66616" name="AutoShape 4"/>
            <p:cNvSpPr>
              <a:spLocks noChangeArrowheads="1"/>
            </p:cNvSpPr>
            <p:nvPr/>
          </p:nvSpPr>
          <p:spPr bwMode="auto">
            <a:xfrm>
              <a:off x="2256" y="105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6617" name="Group 5"/>
            <p:cNvGrpSpPr>
              <a:grpSpLocks/>
            </p:cNvGrpSpPr>
            <p:nvPr/>
          </p:nvGrpSpPr>
          <p:grpSpPr bwMode="auto">
            <a:xfrm>
              <a:off x="2304" y="1152"/>
              <a:ext cx="690" cy="558"/>
              <a:chOff x="2208" y="1152"/>
              <a:chExt cx="690" cy="558"/>
            </a:xfrm>
          </p:grpSpPr>
          <p:pic>
            <p:nvPicPr>
              <p:cNvPr id="66618" name="Picture 6" descr="Get Data">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48" y="1152"/>
                <a:ext cx="450" cy="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6619" name="Picture 7" descr="United States Environmental Protection Agency">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08" y="1152"/>
                <a:ext cx="336" cy="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66564" name="Text Box 8"/>
          <p:cNvSpPr txBox="1">
            <a:spLocks noChangeArrowheads="1"/>
          </p:cNvSpPr>
          <p:nvPr/>
        </p:nvSpPr>
        <p:spPr bwMode="auto">
          <a:xfrm>
            <a:off x="5943600" y="801688"/>
            <a:ext cx="259080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mtClean="0">
                <a:solidFill>
                  <a:srgbClr val="FF0066"/>
                </a:solidFill>
                <a:latin typeface="Calibri" pitchFamily="34" charset="0"/>
                <a:ea typeface="Arial Unicode MS" pitchFamily="34" charset="-128"/>
                <a:cs typeface="Arial Unicode MS" pitchFamily="34" charset="-128"/>
              </a:rPr>
              <a:t>Searching all data sources collectively</a:t>
            </a:r>
          </a:p>
        </p:txBody>
      </p:sp>
      <p:grpSp>
        <p:nvGrpSpPr>
          <p:cNvPr id="4" name="Group 9"/>
          <p:cNvGrpSpPr>
            <a:grpSpLocks/>
          </p:cNvGrpSpPr>
          <p:nvPr/>
        </p:nvGrpSpPr>
        <p:grpSpPr bwMode="auto">
          <a:xfrm>
            <a:off x="381000" y="3276600"/>
            <a:ext cx="1066800" cy="1066800"/>
            <a:chOff x="2400" y="2400"/>
            <a:chExt cx="672" cy="672"/>
          </a:xfrm>
        </p:grpSpPr>
        <p:sp>
          <p:nvSpPr>
            <p:cNvPr id="66614" name="Oval 10"/>
            <p:cNvSpPr>
              <a:spLocks noChangeArrowheads="1"/>
            </p:cNvSpPr>
            <p:nvPr/>
          </p:nvSpPr>
          <p:spPr bwMode="auto">
            <a:xfrm>
              <a:off x="2400" y="2400"/>
              <a:ext cx="672" cy="672"/>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6615" name="Picture 11" descr="j019538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45" y="2544"/>
              <a:ext cx="394" cy="4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5" name="Group 12"/>
          <p:cNvGrpSpPr>
            <a:grpSpLocks/>
          </p:cNvGrpSpPr>
          <p:nvPr/>
        </p:nvGrpSpPr>
        <p:grpSpPr bwMode="auto">
          <a:xfrm>
            <a:off x="6248400" y="1676400"/>
            <a:ext cx="1906588" cy="762000"/>
            <a:chOff x="768" y="1536"/>
            <a:chExt cx="1201" cy="480"/>
          </a:xfrm>
        </p:grpSpPr>
        <p:sp>
          <p:nvSpPr>
            <p:cNvPr id="66610" name="AutoShape 13"/>
            <p:cNvSpPr>
              <a:spLocks noChangeArrowheads="1"/>
            </p:cNvSpPr>
            <p:nvPr/>
          </p:nvSpPr>
          <p:spPr bwMode="auto">
            <a:xfrm>
              <a:off x="768" y="153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6611" name="Group 14"/>
            <p:cNvGrpSpPr>
              <a:grpSpLocks/>
            </p:cNvGrpSpPr>
            <p:nvPr/>
          </p:nvGrpSpPr>
          <p:grpSpPr bwMode="auto">
            <a:xfrm>
              <a:off x="769" y="1680"/>
              <a:ext cx="1200" cy="192"/>
              <a:chOff x="961" y="2822"/>
              <a:chExt cx="1200" cy="192"/>
            </a:xfrm>
          </p:grpSpPr>
          <p:pic>
            <p:nvPicPr>
              <p:cNvPr id="66612" name="Picture 15" descr="USGS Science for a changing world">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1" y="2832"/>
                <a:ext cx="1200" cy="1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613" name="Text Box 16"/>
              <p:cNvSpPr txBox="1">
                <a:spLocks noChangeArrowheads="1"/>
              </p:cNvSpPr>
              <p:nvPr/>
            </p:nvSpPr>
            <p:spPr bwMode="auto">
              <a:xfrm>
                <a:off x="1569" y="2822"/>
                <a:ext cx="409"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400" b="1" smtClean="0">
                    <a:solidFill>
                      <a:srgbClr val="FFFFFF"/>
                    </a:solidFill>
                    <a:latin typeface="Calibri" pitchFamily="34" charset="0"/>
                    <a:ea typeface="Arial Unicode MS" pitchFamily="34" charset="-128"/>
                    <a:cs typeface="Arial Unicode MS" pitchFamily="34" charset="-128"/>
                  </a:rPr>
                  <a:t>NWIS</a:t>
                </a:r>
              </a:p>
            </p:txBody>
          </p:sp>
        </p:grpSp>
      </p:grpSp>
      <p:grpSp>
        <p:nvGrpSpPr>
          <p:cNvPr id="7" name="Group 17"/>
          <p:cNvGrpSpPr>
            <a:grpSpLocks/>
          </p:cNvGrpSpPr>
          <p:nvPr/>
        </p:nvGrpSpPr>
        <p:grpSpPr bwMode="auto">
          <a:xfrm>
            <a:off x="4724400" y="2362200"/>
            <a:ext cx="2209800" cy="762000"/>
            <a:chOff x="2064" y="3600"/>
            <a:chExt cx="1392" cy="480"/>
          </a:xfrm>
        </p:grpSpPr>
        <p:sp>
          <p:nvSpPr>
            <p:cNvPr id="66608" name="AutoShape 18"/>
            <p:cNvSpPr>
              <a:spLocks noChangeArrowheads="1"/>
            </p:cNvSpPr>
            <p:nvPr/>
          </p:nvSpPr>
          <p:spPr bwMode="auto">
            <a:xfrm>
              <a:off x="2064" y="3600"/>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6609" name="Picture 19" descr="Banne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64" y="3792"/>
              <a:ext cx="1392"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8" name="Group 20"/>
          <p:cNvGrpSpPr>
            <a:grpSpLocks/>
          </p:cNvGrpSpPr>
          <p:nvPr/>
        </p:nvGrpSpPr>
        <p:grpSpPr bwMode="auto">
          <a:xfrm>
            <a:off x="6248400" y="3200400"/>
            <a:ext cx="1981200" cy="762000"/>
            <a:chOff x="624" y="2976"/>
            <a:chExt cx="1248" cy="480"/>
          </a:xfrm>
        </p:grpSpPr>
        <p:sp>
          <p:nvSpPr>
            <p:cNvPr id="66606" name="AutoShape 21"/>
            <p:cNvSpPr>
              <a:spLocks noChangeArrowheads="1"/>
            </p:cNvSpPr>
            <p:nvPr/>
          </p:nvSpPr>
          <p:spPr bwMode="auto">
            <a:xfrm>
              <a:off x="624" y="297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6607" name="Picture 22" descr="AmeriFlux website">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24" y="3168"/>
              <a:ext cx="1248" cy="1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9" name="Group 23"/>
          <p:cNvGrpSpPr>
            <a:grpSpLocks/>
          </p:cNvGrpSpPr>
          <p:nvPr/>
        </p:nvGrpSpPr>
        <p:grpSpPr bwMode="auto">
          <a:xfrm>
            <a:off x="4495800" y="3886200"/>
            <a:ext cx="2362200" cy="762000"/>
            <a:chOff x="3408" y="1536"/>
            <a:chExt cx="1488" cy="480"/>
          </a:xfrm>
        </p:grpSpPr>
        <p:sp>
          <p:nvSpPr>
            <p:cNvPr id="66604" name="AutoShape 24"/>
            <p:cNvSpPr>
              <a:spLocks noChangeArrowheads="1"/>
            </p:cNvSpPr>
            <p:nvPr/>
          </p:nvSpPr>
          <p:spPr bwMode="auto">
            <a:xfrm>
              <a:off x="3408" y="153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6605" name="Picture 25" descr="Goddard Space Flight Cent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08" y="1680"/>
              <a:ext cx="1488" cy="2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0" name="Group 26"/>
          <p:cNvGrpSpPr>
            <a:grpSpLocks/>
          </p:cNvGrpSpPr>
          <p:nvPr/>
        </p:nvGrpSpPr>
        <p:grpSpPr bwMode="auto">
          <a:xfrm>
            <a:off x="6248400" y="4648200"/>
            <a:ext cx="1906588" cy="762000"/>
            <a:chOff x="432" y="2160"/>
            <a:chExt cx="1201" cy="480"/>
          </a:xfrm>
        </p:grpSpPr>
        <p:sp>
          <p:nvSpPr>
            <p:cNvPr id="66600" name="AutoShape 27"/>
            <p:cNvSpPr>
              <a:spLocks noChangeArrowheads="1"/>
            </p:cNvSpPr>
            <p:nvPr/>
          </p:nvSpPr>
          <p:spPr bwMode="auto">
            <a:xfrm>
              <a:off x="432" y="2160"/>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6601" name="Group 28"/>
            <p:cNvGrpSpPr>
              <a:grpSpLocks/>
            </p:cNvGrpSpPr>
            <p:nvPr/>
          </p:nvGrpSpPr>
          <p:grpSpPr bwMode="auto">
            <a:xfrm>
              <a:off x="433" y="2352"/>
              <a:ext cx="1200" cy="192"/>
              <a:chOff x="673" y="2016"/>
              <a:chExt cx="1200" cy="192"/>
            </a:xfrm>
          </p:grpSpPr>
          <p:pic>
            <p:nvPicPr>
              <p:cNvPr id="66602" name="Picture 29" descr="USGS Science for a changing world">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3" y="2026"/>
                <a:ext cx="1200" cy="1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603" name="Text Box 30"/>
              <p:cNvSpPr txBox="1">
                <a:spLocks noChangeArrowheads="1"/>
              </p:cNvSpPr>
              <p:nvPr/>
            </p:nvSpPr>
            <p:spPr bwMode="auto">
              <a:xfrm>
                <a:off x="1281" y="2016"/>
                <a:ext cx="552"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400" b="1" smtClean="0">
                    <a:solidFill>
                      <a:srgbClr val="FFFFFF"/>
                    </a:solidFill>
                    <a:latin typeface="Calibri" pitchFamily="34" charset="0"/>
                    <a:ea typeface="Arial Unicode MS" pitchFamily="34" charset="-128"/>
                    <a:cs typeface="Arial Unicode MS" pitchFamily="34" charset="-128"/>
                  </a:rPr>
                  <a:t>NAWQA</a:t>
                </a:r>
              </a:p>
            </p:txBody>
          </p:sp>
        </p:grpSp>
      </p:grpSp>
      <p:grpSp>
        <p:nvGrpSpPr>
          <p:cNvPr id="12" name="Group 31"/>
          <p:cNvGrpSpPr>
            <a:grpSpLocks/>
          </p:cNvGrpSpPr>
          <p:nvPr/>
        </p:nvGrpSpPr>
        <p:grpSpPr bwMode="auto">
          <a:xfrm>
            <a:off x="4495800" y="5257800"/>
            <a:ext cx="919163" cy="762000"/>
            <a:chOff x="3840" y="3216"/>
            <a:chExt cx="579" cy="480"/>
          </a:xfrm>
        </p:grpSpPr>
        <p:sp>
          <p:nvSpPr>
            <p:cNvPr id="66596" name="AutoShape 32"/>
            <p:cNvSpPr>
              <a:spLocks noChangeArrowheads="1"/>
            </p:cNvSpPr>
            <p:nvPr/>
          </p:nvSpPr>
          <p:spPr bwMode="auto">
            <a:xfrm>
              <a:off x="3840" y="321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6597" name="Group 33"/>
            <p:cNvGrpSpPr>
              <a:grpSpLocks/>
            </p:cNvGrpSpPr>
            <p:nvPr/>
          </p:nvGrpSpPr>
          <p:grpSpPr bwMode="auto">
            <a:xfrm>
              <a:off x="3840" y="3264"/>
              <a:ext cx="579" cy="413"/>
              <a:chOff x="3888" y="3072"/>
              <a:chExt cx="579" cy="413"/>
            </a:xfrm>
          </p:grpSpPr>
          <p:pic>
            <p:nvPicPr>
              <p:cNvPr id="66598" name="Picture 34" descr="NCEP">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88" y="3072"/>
                <a:ext cx="579" cy="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599" name="Text Box 35"/>
              <p:cNvSpPr txBox="1">
                <a:spLocks noChangeArrowheads="1"/>
              </p:cNvSpPr>
              <p:nvPr/>
            </p:nvSpPr>
            <p:spPr bwMode="auto">
              <a:xfrm>
                <a:off x="3984" y="3312"/>
                <a:ext cx="39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200" b="1" smtClean="0">
                    <a:solidFill>
                      <a:srgbClr val="000000"/>
                    </a:solidFill>
                    <a:latin typeface="Calibri" pitchFamily="34" charset="0"/>
                    <a:ea typeface="Arial Unicode MS" pitchFamily="34" charset="-128"/>
                    <a:cs typeface="Arial Unicode MS" pitchFamily="34" charset="-128"/>
                  </a:rPr>
                  <a:t>NARR</a:t>
                </a:r>
              </a:p>
            </p:txBody>
          </p:sp>
        </p:grpSp>
      </p:grpSp>
      <p:sp>
        <p:nvSpPr>
          <p:cNvPr id="66572" name="Line 36"/>
          <p:cNvSpPr>
            <a:spLocks noChangeShapeType="1"/>
          </p:cNvSpPr>
          <p:nvPr/>
        </p:nvSpPr>
        <p:spPr bwMode="auto">
          <a:xfrm flipV="1">
            <a:off x="1524000" y="3886200"/>
            <a:ext cx="838200" cy="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6573" name="Text Box 37"/>
          <p:cNvSpPr txBox="1">
            <a:spLocks noChangeArrowheads="1"/>
          </p:cNvSpPr>
          <p:nvPr/>
        </p:nvSpPr>
        <p:spPr bwMode="auto">
          <a:xfrm>
            <a:off x="1371600" y="3429000"/>
            <a:ext cx="1044575" cy="779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b="1" smtClean="0">
                <a:solidFill>
                  <a:srgbClr val="000000"/>
                </a:solidFill>
                <a:latin typeface="Mona Lisa Recut"/>
                <a:ea typeface="Arial Unicode MS" pitchFamily="34" charset="-128"/>
                <a:cs typeface="Arial Unicode MS" pitchFamily="34" charset="-128"/>
              </a:rPr>
              <a:t>generic </a:t>
            </a:r>
          </a:p>
          <a:p>
            <a:pPr eaLnBrk="1" fontAlgn="base" hangingPunct="1">
              <a:spcBef>
                <a:spcPct val="50000"/>
              </a:spcBef>
              <a:spcAft>
                <a:spcPct val="0"/>
              </a:spcAft>
            </a:pPr>
            <a:r>
              <a:rPr lang="en-US" b="1" smtClean="0">
                <a:solidFill>
                  <a:srgbClr val="000000"/>
                </a:solidFill>
                <a:latin typeface="Mona Lisa Recut"/>
                <a:ea typeface="Arial Unicode MS" pitchFamily="34" charset="-128"/>
                <a:cs typeface="Arial Unicode MS" pitchFamily="34" charset="-128"/>
              </a:rPr>
              <a:t>request</a:t>
            </a:r>
          </a:p>
        </p:txBody>
      </p:sp>
      <p:sp>
        <p:nvSpPr>
          <p:cNvPr id="117798" name="Rectangle 38"/>
          <p:cNvSpPr>
            <a:spLocks noChangeArrowheads="1"/>
          </p:cNvSpPr>
          <p:nvPr/>
        </p:nvSpPr>
        <p:spPr bwMode="auto">
          <a:xfrm>
            <a:off x="2362200" y="1143000"/>
            <a:ext cx="477838" cy="5334000"/>
          </a:xfrm>
          <a:prstGeom prst="rect">
            <a:avLst/>
          </a:prstGeom>
          <a:solidFill>
            <a:srgbClr val="FFFF0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sp>
        <p:nvSpPr>
          <p:cNvPr id="66575" name="Line 39"/>
          <p:cNvSpPr>
            <a:spLocks noChangeShapeType="1"/>
          </p:cNvSpPr>
          <p:nvPr/>
        </p:nvSpPr>
        <p:spPr bwMode="auto">
          <a:xfrm flipV="1">
            <a:off x="2819400" y="1295400"/>
            <a:ext cx="2209800" cy="0"/>
          </a:xfrm>
          <a:prstGeom prst="line">
            <a:avLst/>
          </a:prstGeom>
          <a:noFill/>
          <a:ln w="38100">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6576" name="Text Box 40"/>
          <p:cNvSpPr txBox="1">
            <a:spLocks noChangeArrowheads="1"/>
          </p:cNvSpPr>
          <p:nvPr/>
        </p:nvSpPr>
        <p:spPr bwMode="auto">
          <a:xfrm>
            <a:off x="3276600" y="990600"/>
            <a:ext cx="11430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400" b="1" smtClean="0">
                <a:solidFill>
                  <a:srgbClr val="000000"/>
                </a:solidFill>
                <a:latin typeface="Calibri" pitchFamily="34" charset="0"/>
                <a:ea typeface="Arial Unicode MS" pitchFamily="34" charset="-128"/>
                <a:cs typeface="Arial Unicode MS" pitchFamily="34" charset="-128"/>
              </a:rPr>
              <a:t>GetValues</a:t>
            </a:r>
          </a:p>
        </p:txBody>
      </p:sp>
      <p:sp>
        <p:nvSpPr>
          <p:cNvPr id="66577" name="Line 41"/>
          <p:cNvSpPr>
            <a:spLocks noChangeShapeType="1"/>
          </p:cNvSpPr>
          <p:nvPr/>
        </p:nvSpPr>
        <p:spPr bwMode="auto">
          <a:xfrm flipV="1">
            <a:off x="2801938" y="2057400"/>
            <a:ext cx="3370262" cy="1588"/>
          </a:xfrm>
          <a:prstGeom prst="line">
            <a:avLst/>
          </a:prstGeom>
          <a:noFill/>
          <a:ln w="38100">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6578" name="Text Box 42"/>
          <p:cNvSpPr txBox="1">
            <a:spLocks noChangeArrowheads="1"/>
          </p:cNvSpPr>
          <p:nvPr/>
        </p:nvSpPr>
        <p:spPr bwMode="auto">
          <a:xfrm>
            <a:off x="3200400" y="1752600"/>
            <a:ext cx="1201738"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400" b="1" smtClean="0">
                <a:solidFill>
                  <a:srgbClr val="0000FF"/>
                </a:solidFill>
                <a:latin typeface="Calibri" pitchFamily="34" charset="0"/>
                <a:ea typeface="Arial Unicode MS" pitchFamily="34" charset="-128"/>
                <a:cs typeface="Arial Unicode MS" pitchFamily="34" charset="-128"/>
              </a:rPr>
              <a:t>GetValues</a:t>
            </a:r>
          </a:p>
        </p:txBody>
      </p:sp>
      <p:sp>
        <p:nvSpPr>
          <p:cNvPr id="66579" name="Line 43"/>
          <p:cNvSpPr>
            <a:spLocks noChangeShapeType="1"/>
          </p:cNvSpPr>
          <p:nvPr/>
        </p:nvSpPr>
        <p:spPr bwMode="auto">
          <a:xfrm flipV="1">
            <a:off x="2819400" y="2819400"/>
            <a:ext cx="1752600" cy="0"/>
          </a:xfrm>
          <a:prstGeom prst="line">
            <a:avLst/>
          </a:prstGeom>
          <a:noFill/>
          <a:ln w="38100">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6580" name="Text Box 44"/>
          <p:cNvSpPr txBox="1">
            <a:spLocks noChangeArrowheads="1"/>
          </p:cNvSpPr>
          <p:nvPr/>
        </p:nvSpPr>
        <p:spPr bwMode="auto">
          <a:xfrm>
            <a:off x="3200400" y="2514600"/>
            <a:ext cx="11430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400" b="1" i="1" smtClean="0">
                <a:solidFill>
                  <a:srgbClr val="000000"/>
                </a:solidFill>
                <a:latin typeface="Calibri" pitchFamily="34" charset="0"/>
                <a:ea typeface="Arial Unicode MS" pitchFamily="34" charset="-128"/>
                <a:cs typeface="Arial Unicode MS" pitchFamily="34" charset="-128"/>
              </a:rPr>
              <a:t>GetValues</a:t>
            </a:r>
          </a:p>
        </p:txBody>
      </p:sp>
      <p:sp>
        <p:nvSpPr>
          <p:cNvPr id="66581" name="Line 45"/>
          <p:cNvSpPr>
            <a:spLocks noChangeShapeType="1"/>
          </p:cNvSpPr>
          <p:nvPr/>
        </p:nvSpPr>
        <p:spPr bwMode="auto">
          <a:xfrm flipV="1">
            <a:off x="2819400" y="3581400"/>
            <a:ext cx="3352800" cy="20638"/>
          </a:xfrm>
          <a:prstGeom prst="line">
            <a:avLst/>
          </a:prstGeom>
          <a:noFill/>
          <a:ln w="38100">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6582" name="Text Box 46"/>
          <p:cNvSpPr txBox="1">
            <a:spLocks noChangeArrowheads="1"/>
          </p:cNvSpPr>
          <p:nvPr/>
        </p:nvSpPr>
        <p:spPr bwMode="auto">
          <a:xfrm>
            <a:off x="3276600" y="3276600"/>
            <a:ext cx="11430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400" b="1" smtClean="0">
                <a:solidFill>
                  <a:srgbClr val="FF0066"/>
                </a:solidFill>
                <a:latin typeface="Calibri" pitchFamily="34" charset="0"/>
                <a:ea typeface="Arial Unicode MS" pitchFamily="34" charset="-128"/>
                <a:cs typeface="Arial Unicode MS" pitchFamily="34" charset="-128"/>
              </a:rPr>
              <a:t>GetValues</a:t>
            </a:r>
          </a:p>
        </p:txBody>
      </p:sp>
      <p:sp>
        <p:nvSpPr>
          <p:cNvPr id="66583" name="Line 47"/>
          <p:cNvSpPr>
            <a:spLocks noChangeShapeType="1"/>
          </p:cNvSpPr>
          <p:nvPr/>
        </p:nvSpPr>
        <p:spPr bwMode="auto">
          <a:xfrm>
            <a:off x="2819400" y="4343400"/>
            <a:ext cx="1524000" cy="0"/>
          </a:xfrm>
          <a:prstGeom prst="line">
            <a:avLst/>
          </a:prstGeom>
          <a:noFill/>
          <a:ln w="38100">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6584" name="Text Box 48"/>
          <p:cNvSpPr txBox="1">
            <a:spLocks noChangeArrowheads="1"/>
          </p:cNvSpPr>
          <p:nvPr/>
        </p:nvSpPr>
        <p:spPr bwMode="auto">
          <a:xfrm>
            <a:off x="3200400" y="3962400"/>
            <a:ext cx="11430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400" b="1" smtClean="0">
                <a:solidFill>
                  <a:srgbClr val="000000"/>
                </a:solidFill>
                <a:latin typeface="Calibri" pitchFamily="34" charset="0"/>
                <a:ea typeface="Arial Unicode MS" pitchFamily="34" charset="-128"/>
                <a:cs typeface="Arial Unicode MS" pitchFamily="34" charset="-128"/>
              </a:rPr>
              <a:t>GetValues</a:t>
            </a:r>
          </a:p>
        </p:txBody>
      </p:sp>
      <p:sp>
        <p:nvSpPr>
          <p:cNvPr id="66585" name="Line 49"/>
          <p:cNvSpPr>
            <a:spLocks noChangeShapeType="1"/>
          </p:cNvSpPr>
          <p:nvPr/>
        </p:nvSpPr>
        <p:spPr bwMode="auto">
          <a:xfrm>
            <a:off x="2819400" y="5105400"/>
            <a:ext cx="3276600" cy="0"/>
          </a:xfrm>
          <a:prstGeom prst="line">
            <a:avLst/>
          </a:prstGeom>
          <a:noFill/>
          <a:ln w="38100">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117810" name="Text Box 50"/>
          <p:cNvSpPr txBox="1">
            <a:spLocks noChangeArrowheads="1"/>
          </p:cNvSpPr>
          <p:nvPr/>
        </p:nvSpPr>
        <p:spPr bwMode="auto">
          <a:xfrm>
            <a:off x="3200400" y="4724400"/>
            <a:ext cx="1143000" cy="304800"/>
          </a:xfrm>
          <a:prstGeom prst="rect">
            <a:avLst/>
          </a:prstGeom>
          <a:noFill/>
          <a:ln w="9525">
            <a:noFill/>
            <a:miter lim="800000"/>
            <a:headEnd/>
            <a:tailEnd/>
          </a:ln>
          <a:effectLst/>
        </p:spPr>
        <p:txBody>
          <a:bodyPr lIns="91430" tIns="45715" rIns="91430" bIns="45715">
            <a:spAutoFit/>
          </a:bodyPr>
          <a:lstStyle/>
          <a:p>
            <a:pPr defTabSz="457200" fontAlgn="base">
              <a:spcBef>
                <a:spcPct val="50000"/>
              </a:spcBef>
              <a:spcAft>
                <a:spcPct val="0"/>
              </a:spcAft>
              <a:defRPr/>
            </a:pPr>
            <a:r>
              <a:rPr lang="en-US" sz="1400" b="1" u="sng">
                <a:solidFill>
                  <a:srgbClr val="000000"/>
                </a:solidFill>
                <a:effectLst>
                  <a:outerShdw blurRad="38100" dist="38100" dir="2700000" algn="tl">
                    <a:srgbClr val="C0C0C0"/>
                  </a:outerShdw>
                </a:effectLst>
                <a:ea typeface="Arial Unicode MS" pitchFamily="34" charset="-128"/>
                <a:cs typeface="Arial Unicode MS" pitchFamily="34" charset="-128"/>
              </a:rPr>
              <a:t>GetValues</a:t>
            </a:r>
          </a:p>
        </p:txBody>
      </p:sp>
      <p:sp>
        <p:nvSpPr>
          <p:cNvPr id="66587" name="Line 51"/>
          <p:cNvSpPr>
            <a:spLocks noChangeShapeType="1"/>
          </p:cNvSpPr>
          <p:nvPr/>
        </p:nvSpPr>
        <p:spPr bwMode="auto">
          <a:xfrm>
            <a:off x="2819400" y="5715000"/>
            <a:ext cx="1752600" cy="0"/>
          </a:xfrm>
          <a:prstGeom prst="line">
            <a:avLst/>
          </a:prstGeom>
          <a:noFill/>
          <a:ln w="38100">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6588" name="Text Box 52"/>
          <p:cNvSpPr txBox="1">
            <a:spLocks noChangeArrowheads="1"/>
          </p:cNvSpPr>
          <p:nvPr/>
        </p:nvSpPr>
        <p:spPr bwMode="auto">
          <a:xfrm>
            <a:off x="3214688" y="5410200"/>
            <a:ext cx="1204912"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600" b="1" smtClean="0">
                <a:solidFill>
                  <a:srgbClr val="000000"/>
                </a:solidFill>
                <a:latin typeface="Times New Roman" pitchFamily="18" charset="0"/>
                <a:ea typeface="Arial Unicode MS" pitchFamily="34" charset="-128"/>
                <a:cs typeface="Arial Unicode MS" pitchFamily="34" charset="-128"/>
              </a:rPr>
              <a:t>GetValues</a:t>
            </a:r>
          </a:p>
        </p:txBody>
      </p:sp>
      <p:sp>
        <p:nvSpPr>
          <p:cNvPr id="66589" name="Line 53"/>
          <p:cNvSpPr>
            <a:spLocks noChangeShapeType="1"/>
          </p:cNvSpPr>
          <p:nvPr/>
        </p:nvSpPr>
        <p:spPr bwMode="auto">
          <a:xfrm>
            <a:off x="2819400" y="6248400"/>
            <a:ext cx="3200400" cy="0"/>
          </a:xfrm>
          <a:prstGeom prst="line">
            <a:avLst/>
          </a:prstGeom>
          <a:noFill/>
          <a:ln w="38100">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6590" name="Text Box 54"/>
          <p:cNvSpPr txBox="1">
            <a:spLocks noChangeArrowheads="1"/>
          </p:cNvSpPr>
          <p:nvPr/>
        </p:nvSpPr>
        <p:spPr bwMode="auto">
          <a:xfrm>
            <a:off x="3276600" y="5867400"/>
            <a:ext cx="1143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600" b="1" smtClean="0">
                <a:solidFill>
                  <a:srgbClr val="000000"/>
                </a:solidFill>
                <a:latin typeface="Script MT Bold" pitchFamily="66" charset="0"/>
                <a:ea typeface="Arial Unicode MS" pitchFamily="34" charset="-128"/>
                <a:cs typeface="Arial Unicode MS" pitchFamily="34" charset="-128"/>
              </a:rPr>
              <a:t>GetValues</a:t>
            </a:r>
          </a:p>
        </p:txBody>
      </p:sp>
      <p:grpSp>
        <p:nvGrpSpPr>
          <p:cNvPr id="14" name="Group 55"/>
          <p:cNvGrpSpPr>
            <a:grpSpLocks/>
          </p:cNvGrpSpPr>
          <p:nvPr/>
        </p:nvGrpSpPr>
        <p:grpSpPr bwMode="auto">
          <a:xfrm>
            <a:off x="6248400" y="5791200"/>
            <a:ext cx="1752600" cy="762000"/>
            <a:chOff x="3936" y="3648"/>
            <a:chExt cx="1104" cy="480"/>
          </a:xfrm>
        </p:grpSpPr>
        <p:sp>
          <p:nvSpPr>
            <p:cNvPr id="66593" name="AutoShape 56"/>
            <p:cNvSpPr>
              <a:spLocks noChangeArrowheads="1"/>
            </p:cNvSpPr>
            <p:nvPr/>
          </p:nvSpPr>
          <p:spPr bwMode="auto">
            <a:xfrm>
              <a:off x="3936" y="3648"/>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6594" name="Picture 57" descr="masthead"/>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936" y="3825"/>
              <a:ext cx="1104" cy="1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595" name="Text Box 58"/>
            <p:cNvSpPr txBox="1">
              <a:spLocks noChangeArrowheads="1"/>
            </p:cNvSpPr>
            <p:nvPr/>
          </p:nvSpPr>
          <p:spPr bwMode="auto">
            <a:xfrm>
              <a:off x="3974" y="3840"/>
              <a:ext cx="490"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200" b="1" smtClean="0">
                  <a:solidFill>
                    <a:srgbClr val="FF0000"/>
                  </a:solidFill>
                  <a:latin typeface="Calibri" pitchFamily="34" charset="0"/>
                  <a:ea typeface="Arial Unicode MS" pitchFamily="34" charset="-128"/>
                  <a:cs typeface="Arial Unicode MS" pitchFamily="34" charset="-128"/>
                </a:rPr>
                <a:t>ODM</a:t>
              </a:r>
            </a:p>
          </p:txBody>
        </p:sp>
      </p:grpSp>
      <p:sp>
        <p:nvSpPr>
          <p:cNvPr id="66592" name="Text Box 59"/>
          <p:cNvSpPr txBox="1">
            <a:spLocks noChangeArrowheads="1"/>
          </p:cNvSpPr>
          <p:nvPr/>
        </p:nvSpPr>
        <p:spPr bwMode="auto">
          <a:xfrm>
            <a:off x="288925" y="5370513"/>
            <a:ext cx="19113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mtClean="0">
                <a:solidFill>
                  <a:srgbClr val="000000"/>
                </a:solidFill>
                <a:latin typeface="Calibri" pitchFamily="34" charset="0"/>
                <a:ea typeface="Arial Unicode MS" pitchFamily="34" charset="-128"/>
                <a:cs typeface="Arial Unicode MS" pitchFamily="34" charset="-128"/>
              </a:rPr>
              <a:t>Michael Piasecki</a:t>
            </a:r>
          </a:p>
          <a:p>
            <a:pPr eaLnBrk="1" fontAlgn="base" hangingPunct="1">
              <a:spcBef>
                <a:spcPct val="0"/>
              </a:spcBef>
              <a:spcAft>
                <a:spcPct val="0"/>
              </a:spcAft>
            </a:pPr>
            <a:r>
              <a:rPr lang="en-US" smtClean="0">
                <a:solidFill>
                  <a:srgbClr val="000000"/>
                </a:solidFill>
                <a:latin typeface="Calibri" pitchFamily="34" charset="0"/>
                <a:ea typeface="Arial Unicode MS" pitchFamily="34" charset="-128"/>
                <a:cs typeface="Arial Unicode MS" pitchFamily="34" charset="-128"/>
              </a:rPr>
              <a:t>Drexel University</a:t>
            </a:r>
          </a:p>
        </p:txBody>
      </p:sp>
    </p:spTree>
    <p:extLst>
      <p:ext uri="{BB962C8B-B14F-4D97-AF65-F5344CB8AC3E}">
        <p14:creationId xmlns:p14="http://schemas.microsoft.com/office/powerpoint/2010/main" val="17834579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nodeType="afterGroup">
                            <p:stCondLst>
                              <p:cond delay="500"/>
                            </p:stCondLst>
                            <p:childTnLst>
                              <p:par>
                                <p:cTn id="9" presetID="4" presetClass="entr" presetSubtype="16" fill="hold" grpId="0" nodeType="afterEffect">
                                  <p:stCondLst>
                                    <p:cond delay="1000"/>
                                  </p:stCondLst>
                                  <p:childTnLst>
                                    <p:set>
                                      <p:cBhvr>
                                        <p:cTn id="10" dur="1" fill="hold">
                                          <p:stCondLst>
                                            <p:cond delay="0"/>
                                          </p:stCondLst>
                                        </p:cTn>
                                        <p:tgtEl>
                                          <p:spTgt spid="117798"/>
                                        </p:tgtEl>
                                        <p:attrNameLst>
                                          <p:attrName>style.visibility</p:attrName>
                                        </p:attrNameLst>
                                      </p:cBhvr>
                                      <p:to>
                                        <p:strVal val="visible"/>
                                      </p:to>
                                    </p:set>
                                    <p:animEffect transition="in" filter="box(in)">
                                      <p:cBhvr>
                                        <p:cTn id="11" dur="500"/>
                                        <p:tgtEl>
                                          <p:spTgt spid="117798"/>
                                        </p:tgtEl>
                                      </p:cBhvr>
                                    </p:animEffect>
                                  </p:childTnLst>
                                </p:cTn>
                              </p:par>
                            </p:childTnLst>
                          </p:cTn>
                        </p:par>
                        <p:par>
                          <p:cTn id="12" fill="hold" nodeType="afterGroup">
                            <p:stCondLst>
                              <p:cond delay="2000"/>
                            </p:stCondLst>
                            <p:childTnLst>
                              <p:par>
                                <p:cTn id="13" presetID="8" presetClass="emph" presetSubtype="0" fill="hold" grpId="1" nodeType="afterEffect">
                                  <p:stCondLst>
                                    <p:cond delay="1000"/>
                                  </p:stCondLst>
                                  <p:childTnLst>
                                    <p:animRot by="43200000">
                                      <p:cBhvr>
                                        <p:cTn id="14" dur="500" fill="hold"/>
                                        <p:tgtEl>
                                          <p:spTgt spid="117798"/>
                                        </p:tgtEl>
                                        <p:attrNameLst>
                                          <p:attrName>r</p:attrName>
                                        </p:attrNameLst>
                                      </p:cBhvr>
                                    </p:animRot>
                                  </p:childTnLst>
                                </p:cTn>
                              </p:par>
                            </p:childTnLst>
                          </p:cTn>
                        </p:par>
                        <p:par>
                          <p:cTn id="15" fill="hold" nodeType="afterGroup">
                            <p:stCondLst>
                              <p:cond delay="3500"/>
                            </p:stCondLst>
                            <p:childTnLst>
                              <p:par>
                                <p:cTn id="16" presetID="1" presetClass="entr" presetSubtype="0" fill="hold" nodeType="afterEffect">
                                  <p:stCondLst>
                                    <p:cond delay="500"/>
                                  </p:stCondLst>
                                  <p:childTnLst>
                                    <p:set>
                                      <p:cBhvr>
                                        <p:cTn id="17" dur="1" fill="hold">
                                          <p:stCondLst>
                                            <p:cond delay="0"/>
                                          </p:stCondLst>
                                        </p:cTn>
                                        <p:tgtEl>
                                          <p:spTgt spid="2"/>
                                        </p:tgtEl>
                                        <p:attrNameLst>
                                          <p:attrName>style.visibility</p:attrName>
                                        </p:attrNameLst>
                                      </p:cBhvr>
                                      <p:to>
                                        <p:strVal val="visible"/>
                                      </p:to>
                                    </p:set>
                                  </p:childTnLst>
                                </p:cTn>
                              </p:par>
                            </p:childTnLst>
                          </p:cTn>
                        </p:par>
                        <p:par>
                          <p:cTn id="18" fill="hold" nodeType="afterGroup">
                            <p:stCondLst>
                              <p:cond delay="4000"/>
                            </p:stCondLst>
                            <p:childTnLst>
                              <p:par>
                                <p:cTn id="19" presetID="1" presetClass="entr" presetSubtype="0" fill="hold" nodeType="afterEffect">
                                  <p:stCondLst>
                                    <p:cond delay="500"/>
                                  </p:stCondLst>
                                  <p:childTnLst>
                                    <p:set>
                                      <p:cBhvr>
                                        <p:cTn id="20" dur="1" fill="hold">
                                          <p:stCondLst>
                                            <p:cond delay="0"/>
                                          </p:stCondLst>
                                        </p:cTn>
                                        <p:tgtEl>
                                          <p:spTgt spid="5"/>
                                        </p:tgtEl>
                                        <p:attrNameLst>
                                          <p:attrName>style.visibility</p:attrName>
                                        </p:attrNameLst>
                                      </p:cBhvr>
                                      <p:to>
                                        <p:strVal val="visible"/>
                                      </p:to>
                                    </p:set>
                                  </p:childTnLst>
                                </p:cTn>
                              </p:par>
                            </p:childTnLst>
                          </p:cTn>
                        </p:par>
                        <p:par>
                          <p:cTn id="21" fill="hold" nodeType="afterGroup">
                            <p:stCondLst>
                              <p:cond delay="4500"/>
                            </p:stCondLst>
                            <p:childTnLst>
                              <p:par>
                                <p:cTn id="22" presetID="1" presetClass="entr" presetSubtype="0" fill="hold" nodeType="afterEffect">
                                  <p:stCondLst>
                                    <p:cond delay="500"/>
                                  </p:stCondLst>
                                  <p:childTnLst>
                                    <p:set>
                                      <p:cBhvr>
                                        <p:cTn id="23" dur="1" fill="hold">
                                          <p:stCondLst>
                                            <p:cond delay="0"/>
                                          </p:stCondLst>
                                        </p:cTn>
                                        <p:tgtEl>
                                          <p:spTgt spid="7"/>
                                        </p:tgtEl>
                                        <p:attrNameLst>
                                          <p:attrName>style.visibility</p:attrName>
                                        </p:attrNameLst>
                                      </p:cBhvr>
                                      <p:to>
                                        <p:strVal val="visible"/>
                                      </p:to>
                                    </p:set>
                                  </p:childTnLst>
                                </p:cTn>
                              </p:par>
                            </p:childTnLst>
                          </p:cTn>
                        </p:par>
                        <p:par>
                          <p:cTn id="24" fill="hold" nodeType="afterGroup">
                            <p:stCondLst>
                              <p:cond delay="5000"/>
                            </p:stCondLst>
                            <p:childTnLst>
                              <p:par>
                                <p:cTn id="25" presetID="1" presetClass="entr" presetSubtype="0" fill="hold" nodeType="afterEffect">
                                  <p:stCondLst>
                                    <p:cond delay="500"/>
                                  </p:stCondLst>
                                  <p:childTnLst>
                                    <p:set>
                                      <p:cBhvr>
                                        <p:cTn id="26" dur="1" fill="hold">
                                          <p:stCondLst>
                                            <p:cond delay="0"/>
                                          </p:stCondLst>
                                        </p:cTn>
                                        <p:tgtEl>
                                          <p:spTgt spid="8"/>
                                        </p:tgtEl>
                                        <p:attrNameLst>
                                          <p:attrName>style.visibility</p:attrName>
                                        </p:attrNameLst>
                                      </p:cBhvr>
                                      <p:to>
                                        <p:strVal val="visible"/>
                                      </p:to>
                                    </p:set>
                                  </p:childTnLst>
                                </p:cTn>
                              </p:par>
                            </p:childTnLst>
                          </p:cTn>
                        </p:par>
                        <p:par>
                          <p:cTn id="27" fill="hold" nodeType="afterGroup">
                            <p:stCondLst>
                              <p:cond delay="5500"/>
                            </p:stCondLst>
                            <p:childTnLst>
                              <p:par>
                                <p:cTn id="28" presetID="1" presetClass="entr" presetSubtype="0" fill="hold" nodeType="afterEffect">
                                  <p:stCondLst>
                                    <p:cond delay="500"/>
                                  </p:stCondLst>
                                  <p:childTnLst>
                                    <p:set>
                                      <p:cBhvr>
                                        <p:cTn id="29" dur="1" fill="hold">
                                          <p:stCondLst>
                                            <p:cond delay="0"/>
                                          </p:stCondLst>
                                        </p:cTn>
                                        <p:tgtEl>
                                          <p:spTgt spid="9"/>
                                        </p:tgtEl>
                                        <p:attrNameLst>
                                          <p:attrName>style.visibility</p:attrName>
                                        </p:attrNameLst>
                                      </p:cBhvr>
                                      <p:to>
                                        <p:strVal val="visible"/>
                                      </p:to>
                                    </p:set>
                                  </p:childTnLst>
                                </p:cTn>
                              </p:par>
                            </p:childTnLst>
                          </p:cTn>
                        </p:par>
                        <p:par>
                          <p:cTn id="30" fill="hold" nodeType="afterGroup">
                            <p:stCondLst>
                              <p:cond delay="6000"/>
                            </p:stCondLst>
                            <p:childTnLst>
                              <p:par>
                                <p:cTn id="31" presetID="1" presetClass="entr" presetSubtype="0" fill="hold" nodeType="afterEffect">
                                  <p:stCondLst>
                                    <p:cond delay="500"/>
                                  </p:stCondLst>
                                  <p:childTnLst>
                                    <p:set>
                                      <p:cBhvr>
                                        <p:cTn id="32" dur="1" fill="hold">
                                          <p:stCondLst>
                                            <p:cond delay="0"/>
                                          </p:stCondLst>
                                        </p:cTn>
                                        <p:tgtEl>
                                          <p:spTgt spid="10"/>
                                        </p:tgtEl>
                                        <p:attrNameLst>
                                          <p:attrName>style.visibility</p:attrName>
                                        </p:attrNameLst>
                                      </p:cBhvr>
                                      <p:to>
                                        <p:strVal val="visible"/>
                                      </p:to>
                                    </p:set>
                                  </p:childTnLst>
                                </p:cTn>
                              </p:par>
                            </p:childTnLst>
                          </p:cTn>
                        </p:par>
                        <p:par>
                          <p:cTn id="33" fill="hold" nodeType="afterGroup">
                            <p:stCondLst>
                              <p:cond delay="6500"/>
                            </p:stCondLst>
                            <p:childTnLst>
                              <p:par>
                                <p:cTn id="34" presetID="1" presetClass="entr" presetSubtype="0" fill="hold" nodeType="afterEffect">
                                  <p:stCondLst>
                                    <p:cond delay="500"/>
                                  </p:stCondLst>
                                  <p:childTnLst>
                                    <p:set>
                                      <p:cBhvr>
                                        <p:cTn id="35" dur="1" fill="hold">
                                          <p:stCondLst>
                                            <p:cond delay="0"/>
                                          </p:stCondLst>
                                        </p:cTn>
                                        <p:tgtEl>
                                          <p:spTgt spid="12"/>
                                        </p:tgtEl>
                                        <p:attrNameLst>
                                          <p:attrName>style.visibility</p:attrName>
                                        </p:attrNameLst>
                                      </p:cBhvr>
                                      <p:to>
                                        <p:strVal val="visible"/>
                                      </p:to>
                                    </p:set>
                                  </p:childTnLst>
                                </p:cTn>
                              </p:par>
                            </p:childTnLst>
                          </p:cTn>
                        </p:par>
                        <p:par>
                          <p:cTn id="36" fill="hold" nodeType="afterGroup">
                            <p:stCondLst>
                              <p:cond delay="7000"/>
                            </p:stCondLst>
                            <p:childTnLst>
                              <p:par>
                                <p:cTn id="37" presetID="1" presetClass="entr" presetSubtype="0" fill="hold" nodeType="afterEffect">
                                  <p:stCondLst>
                                    <p:cond delay="50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98" grpId="0" animBg="1"/>
      <p:bldP spid="11779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normAutofit fontScale="90000"/>
          </a:bodyPr>
          <a:lstStyle/>
          <a:p>
            <a:pPr algn="ctr" eaLnBrk="1" hangingPunct="1"/>
            <a:r>
              <a:rPr lang="en-US" b="1" dirty="0" smtClean="0"/>
              <a:t>Service Oriented Architecture (SOA) and How the Internet Works</a:t>
            </a:r>
          </a:p>
        </p:txBody>
      </p:sp>
      <p:grpSp>
        <p:nvGrpSpPr>
          <p:cNvPr id="5" name="Group 4"/>
          <p:cNvGrpSpPr/>
          <p:nvPr/>
        </p:nvGrpSpPr>
        <p:grpSpPr>
          <a:xfrm>
            <a:off x="797668" y="2224392"/>
            <a:ext cx="7477328" cy="3884578"/>
            <a:chOff x="858837" y="2438400"/>
            <a:chExt cx="7751763" cy="3635373"/>
          </a:xfrm>
        </p:grpSpPr>
        <p:sp>
          <p:nvSpPr>
            <p:cNvPr id="6" name="Rectangle 5"/>
            <p:cNvSpPr/>
            <p:nvPr/>
          </p:nvSpPr>
          <p:spPr bwMode="auto">
            <a:xfrm>
              <a:off x="3438525" y="2438400"/>
              <a:ext cx="2297112" cy="915988"/>
            </a:xfrm>
            <a:prstGeom prst="rect">
              <a:avLst/>
            </a:prstGeom>
            <a:solidFill>
              <a:srgbClr val="4F81BD"/>
            </a:solidFill>
            <a:ln w="25400" cap="flat" cmpd="sng" algn="ctr">
              <a:solidFill>
                <a:srgbClr val="4F81BD">
                  <a:shade val="50000"/>
                </a:srgbClr>
              </a:solidFill>
              <a:prstDash val="solid"/>
            </a:ln>
            <a:effectLst/>
          </p:spPr>
          <p:txBody>
            <a:bodyPr anchor="b"/>
            <a:lstStyle/>
            <a:p>
              <a:pPr algn="ctr">
                <a:defRPr/>
              </a:pPr>
              <a:endParaRPr lang="en-US" kern="0" dirty="0">
                <a:solidFill>
                  <a:sysClr val="window" lastClr="FFFFFF"/>
                </a:solidFill>
              </a:endParaRPr>
            </a:p>
          </p:txBody>
        </p:sp>
        <p:sp>
          <p:nvSpPr>
            <p:cNvPr id="7" name="Rectangle 6"/>
            <p:cNvSpPr/>
            <p:nvPr/>
          </p:nvSpPr>
          <p:spPr bwMode="auto">
            <a:xfrm>
              <a:off x="858837" y="5159373"/>
              <a:ext cx="2076450" cy="914400"/>
            </a:xfrm>
            <a:prstGeom prst="rect">
              <a:avLst/>
            </a:prstGeom>
            <a:solidFill>
              <a:srgbClr val="4F81BD"/>
            </a:solidFill>
            <a:ln w="25400" cap="flat" cmpd="sng" algn="ctr">
              <a:solidFill>
                <a:srgbClr val="4F81BD">
                  <a:shade val="50000"/>
                </a:srgbClr>
              </a:solidFill>
              <a:prstDash val="solid"/>
            </a:ln>
            <a:effectLst/>
          </p:spPr>
          <p:txBody>
            <a:bodyPr tIns="274320" anchor="ctr" anchorCtr="0"/>
            <a:lstStyle/>
            <a:p>
              <a:pPr algn="ctr">
                <a:defRPr/>
              </a:pPr>
              <a:endParaRPr lang="en-US" kern="0" dirty="0">
                <a:solidFill>
                  <a:sysClr val="window" lastClr="FFFFFF"/>
                </a:solidFill>
              </a:endParaRPr>
            </a:p>
          </p:txBody>
        </p:sp>
        <p:sp>
          <p:nvSpPr>
            <p:cNvPr id="8" name="Rectangle 7"/>
            <p:cNvSpPr/>
            <p:nvPr/>
          </p:nvSpPr>
          <p:spPr bwMode="auto">
            <a:xfrm>
              <a:off x="6537325" y="5153023"/>
              <a:ext cx="2073275" cy="914400"/>
            </a:xfrm>
            <a:prstGeom prst="rect">
              <a:avLst/>
            </a:prstGeom>
            <a:solidFill>
              <a:srgbClr val="4F81BD"/>
            </a:solidFill>
            <a:ln w="25400" cap="flat" cmpd="sng" algn="ctr">
              <a:solidFill>
                <a:srgbClr val="4F81BD">
                  <a:shade val="50000"/>
                </a:srgbClr>
              </a:solidFill>
              <a:prstDash val="solid"/>
            </a:ln>
            <a:effectLst/>
          </p:spPr>
          <p:txBody>
            <a:bodyPr anchor="b"/>
            <a:lstStyle/>
            <a:p>
              <a:pPr algn="ctr">
                <a:defRPr/>
              </a:pPr>
              <a:endParaRPr lang="en-US" kern="0" dirty="0">
                <a:solidFill>
                  <a:sysClr val="window" lastClr="FFFFFF"/>
                </a:solidFill>
              </a:endParaRPr>
            </a:p>
          </p:txBody>
        </p:sp>
        <p:cxnSp>
          <p:nvCxnSpPr>
            <p:cNvPr id="9" name="Straight Arrow Connector 63"/>
            <p:cNvCxnSpPr>
              <a:cxnSpLocks noChangeShapeType="1"/>
              <a:stCxn id="9" idx="0"/>
              <a:endCxn id="8" idx="2"/>
            </p:cNvCxnSpPr>
            <p:nvPr/>
          </p:nvCxnSpPr>
          <p:spPr bwMode="auto">
            <a:xfrm rot="5400000" flipH="1" flipV="1">
              <a:off x="2339579" y="2911872"/>
              <a:ext cx="1804985" cy="2690019"/>
            </a:xfrm>
            <a:prstGeom prst="straightConnector1">
              <a:avLst/>
            </a:prstGeom>
            <a:noFill/>
            <a:ln w="57150" algn="ctr">
              <a:solidFill>
                <a:srgbClr val="4A7EBB"/>
              </a:solidFill>
              <a:round/>
              <a:headEnd/>
              <a:tailEnd type="arrow" w="med" len="med"/>
            </a:ln>
          </p:spPr>
        </p:cxnSp>
        <p:cxnSp>
          <p:nvCxnSpPr>
            <p:cNvPr id="10" name="Straight Arrow Connector 64"/>
            <p:cNvCxnSpPr>
              <a:cxnSpLocks noChangeShapeType="1"/>
            </p:cNvCxnSpPr>
            <p:nvPr/>
          </p:nvCxnSpPr>
          <p:spPr bwMode="auto">
            <a:xfrm rot="16200000" flipH="1">
              <a:off x="5142701" y="2724116"/>
              <a:ext cx="1833450" cy="3025231"/>
            </a:xfrm>
            <a:prstGeom prst="straightConnector1">
              <a:avLst/>
            </a:prstGeom>
            <a:noFill/>
            <a:ln w="57150" algn="ctr">
              <a:solidFill>
                <a:srgbClr val="4A7EBB"/>
              </a:solidFill>
              <a:round/>
              <a:headEnd/>
              <a:tailEnd type="arrow" w="med" len="med"/>
            </a:ln>
          </p:spPr>
        </p:cxnSp>
        <p:cxnSp>
          <p:nvCxnSpPr>
            <p:cNvPr id="11" name="Straight Arrow Connector 65"/>
            <p:cNvCxnSpPr>
              <a:cxnSpLocks noChangeShapeType="1"/>
              <a:stCxn id="9" idx="3"/>
              <a:endCxn id="10" idx="1"/>
            </p:cNvCxnSpPr>
            <p:nvPr/>
          </p:nvCxnSpPr>
          <p:spPr bwMode="auto">
            <a:xfrm flipV="1">
              <a:off x="2935287" y="5610223"/>
              <a:ext cx="3602038" cy="6350"/>
            </a:xfrm>
            <a:prstGeom prst="straightConnector1">
              <a:avLst/>
            </a:prstGeom>
            <a:noFill/>
            <a:ln w="57150" algn="ctr">
              <a:solidFill>
                <a:srgbClr val="4A7EBB"/>
              </a:solidFill>
              <a:round/>
              <a:headEnd/>
              <a:tailEnd type="arrow" w="med" len="med"/>
            </a:ln>
          </p:spPr>
        </p:cxnSp>
        <p:sp>
          <p:nvSpPr>
            <p:cNvPr id="12" name="TextBox 13"/>
            <p:cNvSpPr txBox="1">
              <a:spLocks noChangeArrowheads="1"/>
            </p:cNvSpPr>
            <p:nvPr/>
          </p:nvSpPr>
          <p:spPr bwMode="auto">
            <a:xfrm>
              <a:off x="3644264" y="2601516"/>
              <a:ext cx="1848167" cy="369332"/>
            </a:xfrm>
            <a:prstGeom prst="rect">
              <a:avLst/>
            </a:prstGeom>
            <a:noFill/>
            <a:ln w="9525">
              <a:noFill/>
              <a:miter lim="800000"/>
              <a:headEnd/>
              <a:tailEnd/>
            </a:ln>
          </p:spPr>
          <p:txBody>
            <a:bodyPr wrap="square">
              <a:spAutoFit/>
            </a:bodyPr>
            <a:lstStyle/>
            <a:p>
              <a:pPr algn="ctr">
                <a:defRPr/>
              </a:pPr>
              <a:r>
                <a:rPr lang="en-US" b="1" kern="0" dirty="0" smtClean="0">
                  <a:solidFill>
                    <a:srgbClr val="FFFF00"/>
                  </a:solidFill>
                  <a:latin typeface="Arial" pitchFamily="34" charset="0"/>
                </a:rPr>
                <a:t>Catalog</a:t>
              </a:r>
              <a:endParaRPr lang="en-US" b="1" kern="0" dirty="0">
                <a:solidFill>
                  <a:srgbClr val="FFFF00"/>
                </a:solidFill>
                <a:latin typeface="Arial" pitchFamily="34" charset="0"/>
              </a:endParaRPr>
            </a:p>
          </p:txBody>
        </p:sp>
        <p:sp>
          <p:nvSpPr>
            <p:cNvPr id="13" name="TextBox 14"/>
            <p:cNvSpPr txBox="1">
              <a:spLocks noChangeArrowheads="1"/>
            </p:cNvSpPr>
            <p:nvPr/>
          </p:nvSpPr>
          <p:spPr bwMode="auto">
            <a:xfrm>
              <a:off x="6553200" y="5378830"/>
              <a:ext cx="2028825" cy="369332"/>
            </a:xfrm>
            <a:prstGeom prst="rect">
              <a:avLst/>
            </a:prstGeom>
            <a:noFill/>
            <a:ln w="9525">
              <a:noFill/>
              <a:miter lim="800000"/>
              <a:headEnd/>
              <a:tailEnd/>
            </a:ln>
          </p:spPr>
          <p:txBody>
            <a:bodyPr>
              <a:spAutoFit/>
            </a:bodyPr>
            <a:lstStyle/>
            <a:p>
              <a:pPr algn="ctr">
                <a:defRPr/>
              </a:pPr>
              <a:r>
                <a:rPr lang="en-US" b="1" kern="0" dirty="0" smtClean="0">
                  <a:solidFill>
                    <a:srgbClr val="FFFF00"/>
                  </a:solidFill>
                  <a:latin typeface="Arial" pitchFamily="34" charset="0"/>
                </a:rPr>
                <a:t>Desktop</a:t>
              </a:r>
              <a:endParaRPr lang="en-US" b="1" kern="0" dirty="0">
                <a:solidFill>
                  <a:srgbClr val="FFFF00"/>
                </a:solidFill>
                <a:latin typeface="Arial" pitchFamily="34" charset="0"/>
              </a:endParaRPr>
            </a:p>
          </p:txBody>
        </p:sp>
        <p:sp>
          <p:nvSpPr>
            <p:cNvPr id="14" name="TextBox 15"/>
            <p:cNvSpPr txBox="1">
              <a:spLocks noChangeArrowheads="1"/>
            </p:cNvSpPr>
            <p:nvPr/>
          </p:nvSpPr>
          <p:spPr bwMode="auto">
            <a:xfrm>
              <a:off x="1025525" y="5380411"/>
              <a:ext cx="1706562" cy="369887"/>
            </a:xfrm>
            <a:prstGeom prst="rect">
              <a:avLst/>
            </a:prstGeom>
            <a:noFill/>
            <a:ln w="9525">
              <a:noFill/>
              <a:miter lim="800000"/>
              <a:headEnd/>
              <a:tailEnd/>
            </a:ln>
          </p:spPr>
          <p:txBody>
            <a:bodyPr>
              <a:spAutoFit/>
            </a:bodyPr>
            <a:lstStyle/>
            <a:p>
              <a:pPr algn="ctr">
                <a:defRPr/>
              </a:pPr>
              <a:r>
                <a:rPr lang="en-US" b="1" kern="0" dirty="0" smtClean="0">
                  <a:solidFill>
                    <a:srgbClr val="FFFF00"/>
                  </a:solidFill>
                  <a:latin typeface="Arial" pitchFamily="34" charset="0"/>
                </a:rPr>
                <a:t>Server</a:t>
              </a:r>
              <a:endParaRPr lang="en-US" b="1" kern="0" dirty="0">
                <a:solidFill>
                  <a:srgbClr val="FFFF00"/>
                </a:solidFill>
                <a:latin typeface="Arial" pitchFamily="34" charset="0"/>
              </a:endParaRPr>
            </a:p>
          </p:txBody>
        </p:sp>
        <p:sp>
          <p:nvSpPr>
            <p:cNvPr id="15" name="TextBox 15"/>
            <p:cNvSpPr txBox="1">
              <a:spLocks noChangeArrowheads="1"/>
            </p:cNvSpPr>
            <p:nvPr/>
          </p:nvSpPr>
          <p:spPr bwMode="auto">
            <a:xfrm>
              <a:off x="3465702" y="5069802"/>
              <a:ext cx="2173098" cy="374442"/>
            </a:xfrm>
            <a:prstGeom prst="rect">
              <a:avLst/>
            </a:prstGeom>
            <a:noFill/>
            <a:ln w="9525">
              <a:noFill/>
              <a:miter lim="800000"/>
              <a:headEnd/>
              <a:tailEnd/>
            </a:ln>
          </p:spPr>
          <p:txBody>
            <a:bodyPr wrap="square">
              <a:spAutoFit/>
            </a:bodyPr>
            <a:lstStyle/>
            <a:p>
              <a:pPr algn="ctr"/>
              <a:r>
                <a:rPr lang="en-US" sz="2000" b="1" dirty="0" smtClean="0">
                  <a:solidFill>
                    <a:srgbClr val="FF0000"/>
                  </a:solidFill>
                </a:rPr>
                <a:t>Invoke</a:t>
              </a:r>
            </a:p>
          </p:txBody>
        </p:sp>
        <p:sp>
          <p:nvSpPr>
            <p:cNvPr id="16" name="TextBox 16"/>
            <p:cNvSpPr txBox="1">
              <a:spLocks noChangeArrowheads="1"/>
            </p:cNvSpPr>
            <p:nvPr/>
          </p:nvSpPr>
          <p:spPr bwMode="auto">
            <a:xfrm rot="19408230">
              <a:off x="1825743" y="3933570"/>
              <a:ext cx="2004641" cy="374442"/>
            </a:xfrm>
            <a:prstGeom prst="rect">
              <a:avLst/>
            </a:prstGeom>
            <a:noFill/>
            <a:ln w="9525">
              <a:noFill/>
              <a:miter lim="800000"/>
              <a:headEnd/>
              <a:tailEnd/>
            </a:ln>
          </p:spPr>
          <p:txBody>
            <a:bodyPr wrap="none">
              <a:spAutoFit/>
            </a:bodyPr>
            <a:lstStyle/>
            <a:p>
              <a:pPr algn="ctr"/>
              <a:r>
                <a:rPr lang="en-US" sz="2000" b="1" smtClean="0">
                  <a:solidFill>
                    <a:srgbClr val="FF0000"/>
                  </a:solidFill>
                </a:rPr>
                <a:t>Publish/Register</a:t>
              </a:r>
              <a:endParaRPr lang="en-US" sz="2000" b="1" dirty="0" smtClean="0">
                <a:solidFill>
                  <a:srgbClr val="FF0000"/>
                </a:solidFill>
              </a:endParaRPr>
            </a:p>
          </p:txBody>
        </p:sp>
        <p:sp>
          <p:nvSpPr>
            <p:cNvPr id="17" name="TextBox 17"/>
            <p:cNvSpPr txBox="1">
              <a:spLocks noChangeArrowheads="1"/>
            </p:cNvSpPr>
            <p:nvPr/>
          </p:nvSpPr>
          <p:spPr bwMode="auto">
            <a:xfrm rot="2088018">
              <a:off x="5979228" y="3806873"/>
              <a:ext cx="663407" cy="374442"/>
            </a:xfrm>
            <a:prstGeom prst="rect">
              <a:avLst/>
            </a:prstGeom>
            <a:noFill/>
            <a:ln w="9525">
              <a:noFill/>
              <a:miter lim="800000"/>
              <a:headEnd/>
              <a:tailEnd/>
            </a:ln>
          </p:spPr>
          <p:txBody>
            <a:bodyPr wrap="none">
              <a:spAutoFit/>
            </a:bodyPr>
            <a:lstStyle/>
            <a:p>
              <a:pPr algn="ctr"/>
              <a:r>
                <a:rPr lang="en-US" sz="2000" b="1" smtClean="0">
                  <a:solidFill>
                    <a:srgbClr val="FF0000"/>
                  </a:solidFill>
                </a:rPr>
                <a:t>Find</a:t>
              </a:r>
              <a:endParaRPr lang="en-US" sz="2000" b="1" dirty="0" smtClean="0">
                <a:solidFill>
                  <a:srgbClr val="FF0000"/>
                </a:solidFill>
              </a:endParaRPr>
            </a:p>
          </p:txBody>
        </p:sp>
      </p:grpSp>
    </p:spTree>
    <p:extLst>
      <p:ext uri="{BB962C8B-B14F-4D97-AF65-F5344CB8AC3E}">
        <p14:creationId xmlns:p14="http://schemas.microsoft.com/office/powerpoint/2010/main" val="9750683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normAutofit fontScale="90000"/>
          </a:bodyPr>
          <a:lstStyle/>
          <a:p>
            <a:pPr algn="ctr"/>
            <a:r>
              <a:rPr lang="en-US" b="1" dirty="0"/>
              <a:t>Service Oriented Architecture (SOA) and How the Internet Works</a:t>
            </a:r>
            <a:endParaRPr lang="en-US" b="1" dirty="0" smtClean="0"/>
          </a:p>
        </p:txBody>
      </p:sp>
      <p:sp>
        <p:nvSpPr>
          <p:cNvPr id="6" name="Rectangle 5"/>
          <p:cNvSpPr/>
          <p:nvPr/>
        </p:nvSpPr>
        <p:spPr bwMode="auto">
          <a:xfrm>
            <a:off x="3286028" y="2224392"/>
            <a:ext cx="2215788" cy="978779"/>
          </a:xfrm>
          <a:prstGeom prst="rect">
            <a:avLst/>
          </a:prstGeom>
          <a:solidFill>
            <a:srgbClr val="4F81BD"/>
          </a:solidFill>
          <a:ln w="25400" cap="flat" cmpd="sng" algn="ctr">
            <a:solidFill>
              <a:srgbClr val="4F81BD">
                <a:shade val="50000"/>
              </a:srgbClr>
            </a:solidFill>
            <a:prstDash val="solid"/>
          </a:ln>
          <a:effectLst/>
        </p:spPr>
        <p:txBody>
          <a:bodyPr anchor="b"/>
          <a:lstStyle/>
          <a:p>
            <a:pPr algn="ctr">
              <a:defRPr/>
            </a:pPr>
            <a:endParaRPr lang="en-US" kern="0" dirty="0">
              <a:solidFill>
                <a:sysClr val="window" lastClr="FFFFFF"/>
              </a:solidFill>
            </a:endParaRPr>
          </a:p>
        </p:txBody>
      </p:sp>
      <p:sp>
        <p:nvSpPr>
          <p:cNvPr id="7" name="Rectangle 6"/>
          <p:cNvSpPr/>
          <p:nvPr/>
        </p:nvSpPr>
        <p:spPr bwMode="auto">
          <a:xfrm>
            <a:off x="797668" y="5131888"/>
            <a:ext cx="2002938" cy="977082"/>
          </a:xfrm>
          <a:prstGeom prst="rect">
            <a:avLst/>
          </a:prstGeom>
          <a:solidFill>
            <a:srgbClr val="4F81BD"/>
          </a:solidFill>
          <a:ln w="25400" cap="flat" cmpd="sng" algn="ctr">
            <a:solidFill>
              <a:srgbClr val="4F81BD">
                <a:shade val="50000"/>
              </a:srgbClr>
            </a:solidFill>
            <a:prstDash val="solid"/>
          </a:ln>
          <a:effectLst/>
        </p:spPr>
        <p:txBody>
          <a:bodyPr tIns="274320" anchor="ctr" anchorCtr="0"/>
          <a:lstStyle/>
          <a:p>
            <a:pPr algn="ctr">
              <a:defRPr/>
            </a:pPr>
            <a:endParaRPr lang="en-US" kern="0" dirty="0">
              <a:solidFill>
                <a:sysClr val="window" lastClr="FFFFFF"/>
              </a:solidFill>
            </a:endParaRPr>
          </a:p>
        </p:txBody>
      </p:sp>
      <p:sp>
        <p:nvSpPr>
          <p:cNvPr id="8" name="Rectangle 7"/>
          <p:cNvSpPr/>
          <p:nvPr/>
        </p:nvSpPr>
        <p:spPr bwMode="auto">
          <a:xfrm>
            <a:off x="6275121" y="5125103"/>
            <a:ext cx="1999875" cy="977082"/>
          </a:xfrm>
          <a:prstGeom prst="rect">
            <a:avLst/>
          </a:prstGeom>
          <a:solidFill>
            <a:srgbClr val="4F81BD"/>
          </a:solidFill>
          <a:ln w="25400" cap="flat" cmpd="sng" algn="ctr">
            <a:solidFill>
              <a:srgbClr val="4F81BD">
                <a:shade val="50000"/>
              </a:srgbClr>
            </a:solidFill>
            <a:prstDash val="solid"/>
          </a:ln>
          <a:effectLst/>
        </p:spPr>
        <p:txBody>
          <a:bodyPr anchor="b"/>
          <a:lstStyle/>
          <a:p>
            <a:pPr algn="ctr">
              <a:defRPr/>
            </a:pPr>
            <a:endParaRPr lang="en-US" kern="0" dirty="0">
              <a:solidFill>
                <a:sysClr val="window" lastClr="FFFFFF"/>
              </a:solidFill>
            </a:endParaRPr>
          </a:p>
        </p:txBody>
      </p:sp>
      <p:cxnSp>
        <p:nvCxnSpPr>
          <p:cNvPr id="11" name="Straight Arrow Connector 65"/>
          <p:cNvCxnSpPr>
            <a:cxnSpLocks noChangeShapeType="1"/>
            <a:stCxn id="9" idx="3"/>
            <a:endCxn id="10" idx="1"/>
          </p:cNvCxnSpPr>
          <p:nvPr/>
        </p:nvCxnSpPr>
        <p:spPr bwMode="auto">
          <a:xfrm flipV="1">
            <a:off x="2800606" y="5613644"/>
            <a:ext cx="3474515" cy="6785"/>
          </a:xfrm>
          <a:prstGeom prst="straightConnector1">
            <a:avLst/>
          </a:prstGeom>
          <a:noFill/>
          <a:ln w="57150" algn="ctr">
            <a:solidFill>
              <a:srgbClr val="4A7EBB"/>
            </a:solidFill>
            <a:round/>
            <a:headEnd/>
            <a:tailEnd type="arrow" w="med" len="med"/>
          </a:ln>
        </p:spPr>
      </p:cxnSp>
      <p:sp>
        <p:nvSpPr>
          <p:cNvPr id="12" name="TextBox 13"/>
          <p:cNvSpPr txBox="1">
            <a:spLocks noChangeArrowheads="1"/>
          </p:cNvSpPr>
          <p:nvPr/>
        </p:nvSpPr>
        <p:spPr bwMode="auto">
          <a:xfrm>
            <a:off x="3484483" y="2398690"/>
            <a:ext cx="1782737" cy="394650"/>
          </a:xfrm>
          <a:prstGeom prst="rect">
            <a:avLst/>
          </a:prstGeom>
          <a:noFill/>
          <a:ln w="9525">
            <a:noFill/>
            <a:miter lim="800000"/>
            <a:headEnd/>
            <a:tailEnd/>
          </a:ln>
        </p:spPr>
        <p:txBody>
          <a:bodyPr wrap="square">
            <a:spAutoFit/>
          </a:bodyPr>
          <a:lstStyle/>
          <a:p>
            <a:pPr algn="ctr">
              <a:defRPr/>
            </a:pPr>
            <a:r>
              <a:rPr lang="en-US" b="1" kern="0" dirty="0" smtClean="0">
                <a:solidFill>
                  <a:srgbClr val="FFFF00"/>
                </a:solidFill>
                <a:latin typeface="Arial" pitchFamily="34" charset="0"/>
              </a:rPr>
              <a:t>Catalog</a:t>
            </a:r>
            <a:endParaRPr lang="en-US" b="1" kern="0" dirty="0">
              <a:solidFill>
                <a:srgbClr val="FFFF00"/>
              </a:solidFill>
              <a:latin typeface="Arial" pitchFamily="34" charset="0"/>
            </a:endParaRPr>
          </a:p>
        </p:txBody>
      </p:sp>
      <p:sp>
        <p:nvSpPr>
          <p:cNvPr id="13" name="TextBox 14"/>
          <p:cNvSpPr txBox="1">
            <a:spLocks noChangeArrowheads="1"/>
          </p:cNvSpPr>
          <p:nvPr/>
        </p:nvSpPr>
        <p:spPr bwMode="auto">
          <a:xfrm>
            <a:off x="6290434" y="5366389"/>
            <a:ext cx="1956999" cy="394650"/>
          </a:xfrm>
          <a:prstGeom prst="rect">
            <a:avLst/>
          </a:prstGeom>
          <a:noFill/>
          <a:ln w="9525">
            <a:noFill/>
            <a:miter lim="800000"/>
            <a:headEnd/>
            <a:tailEnd/>
          </a:ln>
        </p:spPr>
        <p:txBody>
          <a:bodyPr>
            <a:spAutoFit/>
          </a:bodyPr>
          <a:lstStyle/>
          <a:p>
            <a:pPr algn="ctr">
              <a:defRPr/>
            </a:pPr>
            <a:r>
              <a:rPr lang="en-US" b="1" kern="0" dirty="0" smtClean="0">
                <a:solidFill>
                  <a:srgbClr val="FFFF00"/>
                </a:solidFill>
                <a:latin typeface="Arial" pitchFamily="34" charset="0"/>
              </a:rPr>
              <a:t>Desktop</a:t>
            </a:r>
            <a:endParaRPr lang="en-US" b="1" kern="0" dirty="0">
              <a:solidFill>
                <a:srgbClr val="FFFF00"/>
              </a:solidFill>
              <a:latin typeface="Arial" pitchFamily="34" charset="0"/>
            </a:endParaRPr>
          </a:p>
        </p:txBody>
      </p:sp>
      <p:sp>
        <p:nvSpPr>
          <p:cNvPr id="14" name="TextBox 15"/>
          <p:cNvSpPr txBox="1">
            <a:spLocks noChangeArrowheads="1"/>
          </p:cNvSpPr>
          <p:nvPr/>
        </p:nvSpPr>
        <p:spPr bwMode="auto">
          <a:xfrm>
            <a:off x="958455" y="5368078"/>
            <a:ext cx="1646145" cy="395243"/>
          </a:xfrm>
          <a:prstGeom prst="rect">
            <a:avLst/>
          </a:prstGeom>
          <a:noFill/>
          <a:ln w="9525">
            <a:noFill/>
            <a:miter lim="800000"/>
            <a:headEnd/>
            <a:tailEnd/>
          </a:ln>
        </p:spPr>
        <p:txBody>
          <a:bodyPr>
            <a:spAutoFit/>
          </a:bodyPr>
          <a:lstStyle/>
          <a:p>
            <a:pPr algn="ctr">
              <a:defRPr/>
            </a:pPr>
            <a:r>
              <a:rPr lang="en-US" b="1" kern="0" dirty="0" smtClean="0">
                <a:solidFill>
                  <a:srgbClr val="FFFF00"/>
                </a:solidFill>
                <a:latin typeface="Arial" pitchFamily="34" charset="0"/>
              </a:rPr>
              <a:t>Server</a:t>
            </a:r>
            <a:endParaRPr lang="en-US" b="1" kern="0" dirty="0">
              <a:solidFill>
                <a:srgbClr val="FFFF00"/>
              </a:solidFill>
              <a:latin typeface="Arial" pitchFamily="34" charset="0"/>
            </a:endParaRPr>
          </a:p>
        </p:txBody>
      </p:sp>
      <p:sp>
        <p:nvSpPr>
          <p:cNvPr id="15" name="TextBox 15"/>
          <p:cNvSpPr txBox="1">
            <a:spLocks noChangeArrowheads="1"/>
          </p:cNvSpPr>
          <p:nvPr/>
        </p:nvSpPr>
        <p:spPr bwMode="auto">
          <a:xfrm>
            <a:off x="3312242" y="5036177"/>
            <a:ext cx="2096164" cy="400110"/>
          </a:xfrm>
          <a:prstGeom prst="rect">
            <a:avLst/>
          </a:prstGeom>
          <a:noFill/>
          <a:ln w="9525">
            <a:noFill/>
            <a:miter lim="800000"/>
            <a:headEnd/>
            <a:tailEnd/>
          </a:ln>
        </p:spPr>
        <p:txBody>
          <a:bodyPr wrap="square">
            <a:spAutoFit/>
          </a:bodyPr>
          <a:lstStyle/>
          <a:p>
            <a:pPr algn="ctr"/>
            <a:r>
              <a:rPr lang="en-US" sz="2000" b="1" dirty="0" smtClean="0">
                <a:solidFill>
                  <a:srgbClr val="FF0000"/>
                </a:solidFill>
              </a:rPr>
              <a:t>Invoke</a:t>
            </a:r>
          </a:p>
        </p:txBody>
      </p:sp>
      <p:sp>
        <p:nvSpPr>
          <p:cNvPr id="17" name="TextBox 17"/>
          <p:cNvSpPr txBox="1">
            <a:spLocks noChangeArrowheads="1"/>
          </p:cNvSpPr>
          <p:nvPr/>
        </p:nvSpPr>
        <p:spPr bwMode="auto">
          <a:xfrm rot="2088018">
            <a:off x="5736782" y="3686674"/>
            <a:ext cx="639920" cy="400110"/>
          </a:xfrm>
          <a:prstGeom prst="rect">
            <a:avLst/>
          </a:prstGeom>
          <a:noFill/>
          <a:ln w="9525">
            <a:noFill/>
            <a:miter lim="800000"/>
            <a:headEnd/>
            <a:tailEnd/>
          </a:ln>
        </p:spPr>
        <p:txBody>
          <a:bodyPr wrap="none">
            <a:spAutoFit/>
          </a:bodyPr>
          <a:lstStyle/>
          <a:p>
            <a:pPr algn="ctr"/>
            <a:r>
              <a:rPr lang="en-US" sz="2000" b="1" smtClean="0">
                <a:solidFill>
                  <a:srgbClr val="FF0000"/>
                </a:solidFill>
              </a:rPr>
              <a:t>Find</a:t>
            </a:r>
            <a:endParaRPr lang="en-US" sz="2000" b="1" dirty="0" smtClean="0">
              <a:solidFill>
                <a:srgbClr val="FF0000"/>
              </a:solidFill>
            </a:endParaRPr>
          </a:p>
        </p:txBody>
      </p:sp>
      <p:pic>
        <p:nvPicPr>
          <p:cNvPr id="1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0399" y="5036177"/>
            <a:ext cx="2676525" cy="170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 name="Group 18"/>
          <p:cNvGrpSpPr>
            <a:grpSpLocks/>
          </p:cNvGrpSpPr>
          <p:nvPr/>
        </p:nvGrpSpPr>
        <p:grpSpPr bwMode="auto">
          <a:xfrm>
            <a:off x="435734" y="4883696"/>
            <a:ext cx="2495550" cy="1928812"/>
            <a:chOff x="5314064" y="3741110"/>
            <a:chExt cx="2495550" cy="1929989"/>
          </a:xfrm>
        </p:grpSpPr>
        <p:pic>
          <p:nvPicPr>
            <p:cNvPr id="2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4064" y="3741110"/>
              <a:ext cx="249555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8873" y="4337599"/>
              <a:ext cx="1333500"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3098" y="1608885"/>
            <a:ext cx="2334637" cy="188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6"/>
          <p:cNvSpPr txBox="1">
            <a:spLocks noChangeArrowheads="1"/>
          </p:cNvSpPr>
          <p:nvPr/>
        </p:nvSpPr>
        <p:spPr bwMode="auto">
          <a:xfrm rot="19408230">
            <a:off x="1730343" y="3822056"/>
            <a:ext cx="1933671" cy="400110"/>
          </a:xfrm>
          <a:prstGeom prst="rect">
            <a:avLst/>
          </a:prstGeom>
          <a:noFill/>
          <a:ln w="9525">
            <a:noFill/>
            <a:miter lim="800000"/>
            <a:headEnd/>
            <a:tailEnd/>
          </a:ln>
        </p:spPr>
        <p:txBody>
          <a:bodyPr wrap="none">
            <a:spAutoFit/>
          </a:bodyPr>
          <a:lstStyle/>
          <a:p>
            <a:pPr algn="ctr"/>
            <a:r>
              <a:rPr lang="en-US" sz="2000" b="1" smtClean="0">
                <a:solidFill>
                  <a:srgbClr val="FF0000"/>
                </a:solidFill>
              </a:rPr>
              <a:t>Publish/Register</a:t>
            </a:r>
            <a:endParaRPr lang="en-US" sz="2000" b="1" dirty="0" smtClean="0">
              <a:solidFill>
                <a:srgbClr val="FF0000"/>
              </a:solidFill>
            </a:endParaRPr>
          </a:p>
        </p:txBody>
      </p:sp>
      <p:cxnSp>
        <p:nvCxnSpPr>
          <p:cNvPr id="9" name="Straight Arrow Connector 63"/>
          <p:cNvCxnSpPr>
            <a:cxnSpLocks noChangeShapeType="1"/>
            <a:stCxn id="9" idx="0"/>
            <a:endCxn id="8" idx="2"/>
          </p:cNvCxnSpPr>
          <p:nvPr/>
        </p:nvCxnSpPr>
        <p:spPr bwMode="auto">
          <a:xfrm rot="5400000" flipH="1" flipV="1">
            <a:off x="2132171" y="2870138"/>
            <a:ext cx="1928717" cy="2594784"/>
          </a:xfrm>
          <a:prstGeom prst="straightConnector1">
            <a:avLst/>
          </a:prstGeom>
          <a:noFill/>
          <a:ln w="57150" algn="ctr">
            <a:solidFill>
              <a:srgbClr val="4A7EBB"/>
            </a:solidFill>
            <a:round/>
            <a:headEnd/>
            <a:tailEnd type="arrow" w="med" len="med"/>
          </a:ln>
        </p:spPr>
      </p:cxnSp>
      <p:cxnSp>
        <p:nvCxnSpPr>
          <p:cNvPr id="10" name="Straight Arrow Connector 64"/>
          <p:cNvCxnSpPr>
            <a:cxnSpLocks noChangeShapeType="1"/>
          </p:cNvCxnSpPr>
          <p:nvPr/>
        </p:nvCxnSpPr>
        <p:spPr bwMode="auto">
          <a:xfrm rot="16200000" flipH="1">
            <a:off x="4834574" y="2686935"/>
            <a:ext cx="1959133" cy="2918129"/>
          </a:xfrm>
          <a:prstGeom prst="straightConnector1">
            <a:avLst/>
          </a:prstGeom>
          <a:noFill/>
          <a:ln w="57150" algn="ctr">
            <a:solidFill>
              <a:srgbClr val="4A7EBB"/>
            </a:solidFill>
            <a:round/>
            <a:headEnd/>
            <a:tailEnd type="arrow" w="med" len="med"/>
          </a:ln>
        </p:spPr>
      </p:cxnSp>
    </p:spTree>
    <p:extLst>
      <p:ext uri="{BB962C8B-B14F-4D97-AF65-F5344CB8AC3E}">
        <p14:creationId xmlns:p14="http://schemas.microsoft.com/office/powerpoint/2010/main" val="36681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0" y="274638"/>
            <a:ext cx="9144000" cy="1143000"/>
          </a:xfrm>
        </p:spPr>
        <p:txBody>
          <a:bodyPr>
            <a:normAutofit fontScale="90000"/>
          </a:bodyPr>
          <a:lstStyle/>
          <a:p>
            <a:pPr algn="ctr" eaLnBrk="1" hangingPunct="1"/>
            <a:r>
              <a:rPr lang="en-US" b="1" dirty="0" smtClean="0"/>
              <a:t>CUAHSI HIS SOA </a:t>
            </a:r>
            <a:br>
              <a:rPr lang="en-US" b="1" dirty="0" smtClean="0"/>
            </a:br>
            <a:r>
              <a:rPr lang="en-US" b="1" dirty="0" smtClean="0"/>
              <a:t>Enabling Water Science Data Discovery</a:t>
            </a:r>
          </a:p>
        </p:txBody>
      </p:sp>
      <p:pic>
        <p:nvPicPr>
          <p:cNvPr id="225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74800"/>
            <a:ext cx="9067800" cy="528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2" descr="HydroDesktop - CUAHSI Hydrologic Information System Desktop Applic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4800600"/>
            <a:ext cx="1905000"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3341688"/>
            <a:ext cx="1828800" cy="30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91995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0" y="274638"/>
            <a:ext cx="9144000" cy="1143000"/>
          </a:xfrm>
        </p:spPr>
        <p:txBody>
          <a:bodyPr>
            <a:normAutofit fontScale="90000"/>
          </a:bodyPr>
          <a:lstStyle/>
          <a:p>
            <a:pPr algn="ctr" eaLnBrk="1" hangingPunct="1"/>
            <a:r>
              <a:rPr lang="en-US" b="1" dirty="0" smtClean="0"/>
              <a:t>CUAHSI HIS SOA </a:t>
            </a:r>
            <a:br>
              <a:rPr lang="en-US" b="1" dirty="0" smtClean="0"/>
            </a:br>
            <a:r>
              <a:rPr lang="en-US" b="1" dirty="0" smtClean="0"/>
              <a:t>Enabling Water Science Data Discovery</a:t>
            </a:r>
          </a:p>
        </p:txBody>
      </p:sp>
      <p:pic>
        <p:nvPicPr>
          <p:cNvPr id="225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74800"/>
            <a:ext cx="9067800" cy="528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2" descr="HydroDesktop - CUAHSI Hydrologic Information System Desktop Applic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4800600"/>
            <a:ext cx="1905000"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3341688"/>
            <a:ext cx="1828800" cy="30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2590800" y="2439988"/>
            <a:ext cx="3165475" cy="2625725"/>
          </a:xfrm>
          <a:prstGeom prst="ellipse">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2064306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0996" y="3704114"/>
            <a:ext cx="2230279" cy="1461618"/>
          </a:xfrm>
          <a:prstGeom prst="rect">
            <a:avLst/>
          </a:prstGeom>
          <a:noFill/>
          <a:ln w="9525">
            <a:noFill/>
            <a:miter lim="800000"/>
            <a:headEnd/>
            <a:tailEnd/>
          </a:ln>
        </p:spPr>
      </p:pic>
      <p:grpSp>
        <p:nvGrpSpPr>
          <p:cNvPr id="7" name="Group 6"/>
          <p:cNvGrpSpPr/>
          <p:nvPr/>
        </p:nvGrpSpPr>
        <p:grpSpPr>
          <a:xfrm>
            <a:off x="2899232" y="1530123"/>
            <a:ext cx="3504703" cy="4792951"/>
            <a:chOff x="19504819" y="18951960"/>
            <a:chExt cx="4881562" cy="5987279"/>
          </a:xfrm>
        </p:grpSpPr>
        <p:pic>
          <p:nvPicPr>
            <p:cNvPr id="8" name="Picture 7"/>
            <p:cNvPicPr>
              <a:picLocks noChangeAspect="1" noChangeArrowheads="1"/>
            </p:cNvPicPr>
            <p:nvPr/>
          </p:nvPicPr>
          <p:blipFill>
            <a:blip r:embed="rId4" cstate="print"/>
            <a:srcRect/>
            <a:stretch>
              <a:fillRect/>
            </a:stretch>
          </p:blipFill>
          <p:spPr bwMode="auto">
            <a:xfrm>
              <a:off x="19809619" y="18951960"/>
              <a:ext cx="4343400" cy="2259552"/>
            </a:xfrm>
            <a:prstGeom prst="rect">
              <a:avLst/>
            </a:prstGeom>
            <a:noFill/>
            <a:ln w="9525">
              <a:noFill/>
              <a:miter lim="800000"/>
              <a:headEnd/>
              <a:tailEnd/>
            </a:ln>
          </p:spPr>
        </p:pic>
        <p:pic>
          <p:nvPicPr>
            <p:cNvPr id="9" name="Picture 8"/>
            <p:cNvPicPr>
              <a:picLocks noChangeAspect="1" noChangeArrowheads="1"/>
            </p:cNvPicPr>
            <p:nvPr/>
          </p:nvPicPr>
          <p:blipFill>
            <a:blip r:embed="rId5" cstate="print"/>
            <a:srcRect/>
            <a:stretch>
              <a:fillRect/>
            </a:stretch>
          </p:blipFill>
          <p:spPr bwMode="auto">
            <a:xfrm>
              <a:off x="20881678" y="20552160"/>
              <a:ext cx="3504703" cy="2527031"/>
            </a:xfrm>
            <a:prstGeom prst="rect">
              <a:avLst/>
            </a:prstGeom>
            <a:noFill/>
            <a:ln w="9525">
              <a:solidFill>
                <a:schemeClr val="tx1"/>
              </a:solidFill>
              <a:miter lim="800000"/>
              <a:headEnd/>
              <a:tailEnd/>
            </a:ln>
          </p:spPr>
        </p:pic>
        <p:pic>
          <p:nvPicPr>
            <p:cNvPr id="10" name="Picture 9"/>
            <p:cNvPicPr>
              <a:picLocks noChangeAspect="1" noChangeArrowheads="1"/>
            </p:cNvPicPr>
            <p:nvPr/>
          </p:nvPicPr>
          <p:blipFill>
            <a:blip r:embed="rId6" cstate="print"/>
            <a:srcRect/>
            <a:stretch>
              <a:fillRect/>
            </a:stretch>
          </p:blipFill>
          <p:spPr bwMode="auto">
            <a:xfrm>
              <a:off x="19504819" y="22533360"/>
              <a:ext cx="3886200" cy="2405879"/>
            </a:xfrm>
            <a:prstGeom prst="rect">
              <a:avLst/>
            </a:prstGeom>
            <a:noFill/>
            <a:ln w="9525">
              <a:noFill/>
              <a:miter lim="800000"/>
              <a:headEnd/>
              <a:tailEnd/>
            </a:ln>
          </p:spPr>
        </p:pic>
        <p:sp>
          <p:nvSpPr>
            <p:cNvPr id="11" name="TextBox 154"/>
            <p:cNvSpPr txBox="1"/>
            <p:nvPr/>
          </p:nvSpPr>
          <p:spPr>
            <a:xfrm>
              <a:off x="20800220" y="19866360"/>
              <a:ext cx="2362201" cy="422916"/>
            </a:xfrm>
            <a:prstGeom prst="rect">
              <a:avLst/>
            </a:prstGeom>
            <a:solidFill>
              <a:schemeClr val="bg1"/>
            </a:solidFill>
            <a:ln w="25400">
              <a:solidFill>
                <a:srgbClr val="FF0000"/>
              </a:solidFill>
            </a:ln>
          </p:spPr>
          <p:txBody>
            <a:bodyPr wrap="square" rtlCol="0">
              <a:spAutoFit/>
            </a:bodyPr>
            <a:lstStyle>
              <a:defPPr>
                <a:defRPr lang="en-US"/>
              </a:defPPr>
              <a:lvl1pPr marL="0" algn="l" defTabSz="5120640" rtl="0" eaLnBrk="1" latinLnBrk="0" hangingPunct="1">
                <a:defRPr sz="10100" kern="1200">
                  <a:solidFill>
                    <a:schemeClr val="tx1"/>
                  </a:solidFill>
                  <a:latin typeface="+mn-lt"/>
                  <a:ea typeface="+mn-ea"/>
                  <a:cs typeface="+mn-cs"/>
                </a:defRPr>
              </a:lvl1pPr>
              <a:lvl2pPr marL="2560320" algn="l" defTabSz="5120640" rtl="0" eaLnBrk="1" latinLnBrk="0" hangingPunct="1">
                <a:defRPr sz="10100" kern="1200">
                  <a:solidFill>
                    <a:schemeClr val="tx1"/>
                  </a:solidFill>
                  <a:latin typeface="+mn-lt"/>
                  <a:ea typeface="+mn-ea"/>
                  <a:cs typeface="+mn-cs"/>
                </a:defRPr>
              </a:lvl2pPr>
              <a:lvl3pPr marL="5120640" algn="l" defTabSz="5120640" rtl="0" eaLnBrk="1" latinLnBrk="0" hangingPunct="1">
                <a:defRPr sz="10100" kern="1200">
                  <a:solidFill>
                    <a:schemeClr val="tx1"/>
                  </a:solidFill>
                  <a:latin typeface="+mn-lt"/>
                  <a:ea typeface="+mn-ea"/>
                  <a:cs typeface="+mn-cs"/>
                </a:defRPr>
              </a:lvl3pPr>
              <a:lvl4pPr marL="7680960" algn="l" defTabSz="5120640" rtl="0" eaLnBrk="1" latinLnBrk="0" hangingPunct="1">
                <a:defRPr sz="10100" kern="1200">
                  <a:solidFill>
                    <a:schemeClr val="tx1"/>
                  </a:solidFill>
                  <a:latin typeface="+mn-lt"/>
                  <a:ea typeface="+mn-ea"/>
                  <a:cs typeface="+mn-cs"/>
                </a:defRPr>
              </a:lvl4pPr>
              <a:lvl5pPr marL="10241280" algn="l" defTabSz="5120640" rtl="0" eaLnBrk="1" latinLnBrk="0" hangingPunct="1">
                <a:defRPr sz="10100" kern="1200">
                  <a:solidFill>
                    <a:schemeClr val="tx1"/>
                  </a:solidFill>
                  <a:latin typeface="+mn-lt"/>
                  <a:ea typeface="+mn-ea"/>
                  <a:cs typeface="+mn-cs"/>
                </a:defRPr>
              </a:lvl5pPr>
              <a:lvl6pPr marL="12801600" algn="l" defTabSz="5120640" rtl="0" eaLnBrk="1" latinLnBrk="0" hangingPunct="1">
                <a:defRPr sz="10100" kern="1200">
                  <a:solidFill>
                    <a:schemeClr val="tx1"/>
                  </a:solidFill>
                  <a:latin typeface="+mn-lt"/>
                  <a:ea typeface="+mn-ea"/>
                  <a:cs typeface="+mn-cs"/>
                </a:defRPr>
              </a:lvl6pPr>
              <a:lvl7pPr marL="15361920" algn="l" defTabSz="5120640" rtl="0" eaLnBrk="1" latinLnBrk="0" hangingPunct="1">
                <a:defRPr sz="10100" kern="1200">
                  <a:solidFill>
                    <a:schemeClr val="tx1"/>
                  </a:solidFill>
                  <a:latin typeface="+mn-lt"/>
                  <a:ea typeface="+mn-ea"/>
                  <a:cs typeface="+mn-cs"/>
                </a:defRPr>
              </a:lvl7pPr>
              <a:lvl8pPr marL="17922240" algn="l" defTabSz="5120640" rtl="0" eaLnBrk="1" latinLnBrk="0" hangingPunct="1">
                <a:defRPr sz="10100" kern="1200">
                  <a:solidFill>
                    <a:schemeClr val="tx1"/>
                  </a:solidFill>
                  <a:latin typeface="+mn-lt"/>
                  <a:ea typeface="+mn-ea"/>
                  <a:cs typeface="+mn-cs"/>
                </a:defRPr>
              </a:lvl8pPr>
              <a:lvl9pPr marL="20482560" algn="l" defTabSz="5120640" rtl="0" eaLnBrk="1" latinLnBrk="0" hangingPunct="1">
                <a:defRPr sz="10100" kern="1200">
                  <a:solidFill>
                    <a:schemeClr val="tx1"/>
                  </a:solidFill>
                  <a:latin typeface="+mn-lt"/>
                  <a:ea typeface="+mn-ea"/>
                  <a:cs typeface="+mn-cs"/>
                </a:defRPr>
              </a:lvl9pPr>
            </a:lstStyle>
            <a:p>
              <a:pPr algn="ctr"/>
              <a:r>
                <a:rPr lang="en-US" sz="1600" dirty="0" smtClean="0"/>
                <a:t>ODM Data Loader</a:t>
              </a:r>
              <a:endParaRPr lang="en-US" sz="1600" dirty="0"/>
            </a:p>
          </p:txBody>
        </p:sp>
        <p:sp>
          <p:nvSpPr>
            <p:cNvPr id="12" name="TextBox 155"/>
            <p:cNvSpPr txBox="1"/>
            <p:nvPr/>
          </p:nvSpPr>
          <p:spPr>
            <a:xfrm>
              <a:off x="21105019" y="21999960"/>
              <a:ext cx="2971800" cy="346023"/>
            </a:xfrm>
            <a:prstGeom prst="rect">
              <a:avLst/>
            </a:prstGeom>
            <a:solidFill>
              <a:schemeClr val="bg1"/>
            </a:solidFill>
            <a:ln w="25400">
              <a:solidFill>
                <a:srgbClr val="FF0000"/>
              </a:solidFill>
            </a:ln>
          </p:spPr>
          <p:txBody>
            <a:bodyPr wrap="square" rtlCol="0">
              <a:spAutoFit/>
            </a:bodyPr>
            <a:lstStyle>
              <a:defPPr>
                <a:defRPr lang="en-US"/>
              </a:defPPr>
              <a:lvl1pPr marL="0" algn="l" defTabSz="5120640" rtl="0" eaLnBrk="1" latinLnBrk="0" hangingPunct="1">
                <a:defRPr sz="10100" kern="1200">
                  <a:solidFill>
                    <a:schemeClr val="tx1"/>
                  </a:solidFill>
                  <a:latin typeface="+mn-lt"/>
                  <a:ea typeface="+mn-ea"/>
                  <a:cs typeface="+mn-cs"/>
                </a:defRPr>
              </a:lvl1pPr>
              <a:lvl2pPr marL="2560320" algn="l" defTabSz="5120640" rtl="0" eaLnBrk="1" latinLnBrk="0" hangingPunct="1">
                <a:defRPr sz="10100" kern="1200">
                  <a:solidFill>
                    <a:schemeClr val="tx1"/>
                  </a:solidFill>
                  <a:latin typeface="+mn-lt"/>
                  <a:ea typeface="+mn-ea"/>
                  <a:cs typeface="+mn-cs"/>
                </a:defRPr>
              </a:lvl2pPr>
              <a:lvl3pPr marL="5120640" algn="l" defTabSz="5120640" rtl="0" eaLnBrk="1" latinLnBrk="0" hangingPunct="1">
                <a:defRPr sz="10100" kern="1200">
                  <a:solidFill>
                    <a:schemeClr val="tx1"/>
                  </a:solidFill>
                  <a:latin typeface="+mn-lt"/>
                  <a:ea typeface="+mn-ea"/>
                  <a:cs typeface="+mn-cs"/>
                </a:defRPr>
              </a:lvl3pPr>
              <a:lvl4pPr marL="7680960" algn="l" defTabSz="5120640" rtl="0" eaLnBrk="1" latinLnBrk="0" hangingPunct="1">
                <a:defRPr sz="10100" kern="1200">
                  <a:solidFill>
                    <a:schemeClr val="tx1"/>
                  </a:solidFill>
                  <a:latin typeface="+mn-lt"/>
                  <a:ea typeface="+mn-ea"/>
                  <a:cs typeface="+mn-cs"/>
                </a:defRPr>
              </a:lvl4pPr>
              <a:lvl5pPr marL="10241280" algn="l" defTabSz="5120640" rtl="0" eaLnBrk="1" latinLnBrk="0" hangingPunct="1">
                <a:defRPr sz="10100" kern="1200">
                  <a:solidFill>
                    <a:schemeClr val="tx1"/>
                  </a:solidFill>
                  <a:latin typeface="+mn-lt"/>
                  <a:ea typeface="+mn-ea"/>
                  <a:cs typeface="+mn-cs"/>
                </a:defRPr>
              </a:lvl5pPr>
              <a:lvl6pPr marL="12801600" algn="l" defTabSz="5120640" rtl="0" eaLnBrk="1" latinLnBrk="0" hangingPunct="1">
                <a:defRPr sz="10100" kern="1200">
                  <a:solidFill>
                    <a:schemeClr val="tx1"/>
                  </a:solidFill>
                  <a:latin typeface="+mn-lt"/>
                  <a:ea typeface="+mn-ea"/>
                  <a:cs typeface="+mn-cs"/>
                </a:defRPr>
              </a:lvl6pPr>
              <a:lvl7pPr marL="15361920" algn="l" defTabSz="5120640" rtl="0" eaLnBrk="1" latinLnBrk="0" hangingPunct="1">
                <a:defRPr sz="10100" kern="1200">
                  <a:solidFill>
                    <a:schemeClr val="tx1"/>
                  </a:solidFill>
                  <a:latin typeface="+mn-lt"/>
                  <a:ea typeface="+mn-ea"/>
                  <a:cs typeface="+mn-cs"/>
                </a:defRPr>
              </a:lvl7pPr>
              <a:lvl8pPr marL="17922240" algn="l" defTabSz="5120640" rtl="0" eaLnBrk="1" latinLnBrk="0" hangingPunct="1">
                <a:defRPr sz="10100" kern="1200">
                  <a:solidFill>
                    <a:schemeClr val="tx1"/>
                  </a:solidFill>
                  <a:latin typeface="+mn-lt"/>
                  <a:ea typeface="+mn-ea"/>
                  <a:cs typeface="+mn-cs"/>
                </a:defRPr>
              </a:lvl8pPr>
              <a:lvl9pPr marL="20482560" algn="l" defTabSz="5120640" rtl="0" eaLnBrk="1" latinLnBrk="0" hangingPunct="1">
                <a:defRPr sz="10100" kern="1200">
                  <a:solidFill>
                    <a:schemeClr val="tx1"/>
                  </a:solidFill>
                  <a:latin typeface="+mn-lt"/>
                  <a:ea typeface="+mn-ea"/>
                  <a:cs typeface="+mn-cs"/>
                </a:defRPr>
              </a:lvl9pPr>
            </a:lstStyle>
            <a:p>
              <a:pPr algn="ctr"/>
              <a:r>
                <a:rPr lang="en-US" sz="1200" dirty="0" smtClean="0"/>
                <a:t>ODM Streaming Data Loader</a:t>
              </a:r>
              <a:endParaRPr lang="en-US" sz="1200" dirty="0"/>
            </a:p>
          </p:txBody>
        </p:sp>
        <p:sp>
          <p:nvSpPr>
            <p:cNvPr id="13" name="TextBox 156"/>
            <p:cNvSpPr txBox="1"/>
            <p:nvPr/>
          </p:nvSpPr>
          <p:spPr>
            <a:xfrm>
              <a:off x="21257419" y="24057360"/>
              <a:ext cx="1600200" cy="422916"/>
            </a:xfrm>
            <a:prstGeom prst="rect">
              <a:avLst/>
            </a:prstGeom>
            <a:solidFill>
              <a:schemeClr val="bg1"/>
            </a:solidFill>
            <a:ln w="25400">
              <a:solidFill>
                <a:srgbClr val="FF0000"/>
              </a:solidFill>
            </a:ln>
          </p:spPr>
          <p:txBody>
            <a:bodyPr wrap="square" rtlCol="0">
              <a:spAutoFit/>
            </a:bodyPr>
            <a:lstStyle>
              <a:defPPr>
                <a:defRPr lang="en-US"/>
              </a:defPPr>
              <a:lvl1pPr marL="0" algn="l" defTabSz="5120640" rtl="0" eaLnBrk="1" latinLnBrk="0" hangingPunct="1">
                <a:defRPr sz="10100" kern="1200">
                  <a:solidFill>
                    <a:schemeClr val="tx1"/>
                  </a:solidFill>
                  <a:latin typeface="+mn-lt"/>
                  <a:ea typeface="+mn-ea"/>
                  <a:cs typeface="+mn-cs"/>
                </a:defRPr>
              </a:lvl1pPr>
              <a:lvl2pPr marL="2560320" algn="l" defTabSz="5120640" rtl="0" eaLnBrk="1" latinLnBrk="0" hangingPunct="1">
                <a:defRPr sz="10100" kern="1200">
                  <a:solidFill>
                    <a:schemeClr val="tx1"/>
                  </a:solidFill>
                  <a:latin typeface="+mn-lt"/>
                  <a:ea typeface="+mn-ea"/>
                  <a:cs typeface="+mn-cs"/>
                </a:defRPr>
              </a:lvl2pPr>
              <a:lvl3pPr marL="5120640" algn="l" defTabSz="5120640" rtl="0" eaLnBrk="1" latinLnBrk="0" hangingPunct="1">
                <a:defRPr sz="10100" kern="1200">
                  <a:solidFill>
                    <a:schemeClr val="tx1"/>
                  </a:solidFill>
                  <a:latin typeface="+mn-lt"/>
                  <a:ea typeface="+mn-ea"/>
                  <a:cs typeface="+mn-cs"/>
                </a:defRPr>
              </a:lvl3pPr>
              <a:lvl4pPr marL="7680960" algn="l" defTabSz="5120640" rtl="0" eaLnBrk="1" latinLnBrk="0" hangingPunct="1">
                <a:defRPr sz="10100" kern="1200">
                  <a:solidFill>
                    <a:schemeClr val="tx1"/>
                  </a:solidFill>
                  <a:latin typeface="+mn-lt"/>
                  <a:ea typeface="+mn-ea"/>
                  <a:cs typeface="+mn-cs"/>
                </a:defRPr>
              </a:lvl4pPr>
              <a:lvl5pPr marL="10241280" algn="l" defTabSz="5120640" rtl="0" eaLnBrk="1" latinLnBrk="0" hangingPunct="1">
                <a:defRPr sz="10100" kern="1200">
                  <a:solidFill>
                    <a:schemeClr val="tx1"/>
                  </a:solidFill>
                  <a:latin typeface="+mn-lt"/>
                  <a:ea typeface="+mn-ea"/>
                  <a:cs typeface="+mn-cs"/>
                </a:defRPr>
              </a:lvl5pPr>
              <a:lvl6pPr marL="12801600" algn="l" defTabSz="5120640" rtl="0" eaLnBrk="1" latinLnBrk="0" hangingPunct="1">
                <a:defRPr sz="10100" kern="1200">
                  <a:solidFill>
                    <a:schemeClr val="tx1"/>
                  </a:solidFill>
                  <a:latin typeface="+mn-lt"/>
                  <a:ea typeface="+mn-ea"/>
                  <a:cs typeface="+mn-cs"/>
                </a:defRPr>
              </a:lvl6pPr>
              <a:lvl7pPr marL="15361920" algn="l" defTabSz="5120640" rtl="0" eaLnBrk="1" latinLnBrk="0" hangingPunct="1">
                <a:defRPr sz="10100" kern="1200">
                  <a:solidFill>
                    <a:schemeClr val="tx1"/>
                  </a:solidFill>
                  <a:latin typeface="+mn-lt"/>
                  <a:ea typeface="+mn-ea"/>
                  <a:cs typeface="+mn-cs"/>
                </a:defRPr>
              </a:lvl7pPr>
              <a:lvl8pPr marL="17922240" algn="l" defTabSz="5120640" rtl="0" eaLnBrk="1" latinLnBrk="0" hangingPunct="1">
                <a:defRPr sz="10100" kern="1200">
                  <a:solidFill>
                    <a:schemeClr val="tx1"/>
                  </a:solidFill>
                  <a:latin typeface="+mn-lt"/>
                  <a:ea typeface="+mn-ea"/>
                  <a:cs typeface="+mn-cs"/>
                </a:defRPr>
              </a:lvl8pPr>
              <a:lvl9pPr marL="20482560" algn="l" defTabSz="5120640" rtl="0" eaLnBrk="1" latinLnBrk="0" hangingPunct="1">
                <a:defRPr sz="10100" kern="1200">
                  <a:solidFill>
                    <a:schemeClr val="tx1"/>
                  </a:solidFill>
                  <a:latin typeface="+mn-lt"/>
                  <a:ea typeface="+mn-ea"/>
                  <a:cs typeface="+mn-cs"/>
                </a:defRPr>
              </a:lvl9pPr>
            </a:lstStyle>
            <a:p>
              <a:pPr algn="ctr"/>
              <a:r>
                <a:rPr lang="en-US" sz="1600" dirty="0" smtClean="0"/>
                <a:t>ODM Tools</a:t>
              </a:r>
              <a:endParaRPr lang="en-US" sz="1600" dirty="0"/>
            </a:p>
          </p:txBody>
        </p:sp>
      </p:grpSp>
      <p:pic>
        <p:nvPicPr>
          <p:cNvPr id="14"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331" y="51563"/>
            <a:ext cx="5566002" cy="12104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5"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27795" y="5617110"/>
            <a:ext cx="2584346" cy="121100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7" name="Picture 16"/>
          <p:cNvPicPr>
            <a:picLocks noChangeAspect="1" noChangeArrowheads="1"/>
          </p:cNvPicPr>
          <p:nvPr/>
        </p:nvPicPr>
        <p:blipFill>
          <a:blip r:embed="rId9" cstate="print"/>
          <a:srcRect/>
          <a:stretch>
            <a:fillRect/>
          </a:stretch>
        </p:blipFill>
        <p:spPr bwMode="auto">
          <a:xfrm>
            <a:off x="6715420" y="2255904"/>
            <a:ext cx="2307845" cy="2901906"/>
          </a:xfrm>
          <a:prstGeom prst="rect">
            <a:avLst/>
          </a:prstGeom>
          <a:noFill/>
          <a:ln w="9525">
            <a:noFill/>
            <a:miter lim="800000"/>
            <a:headEnd/>
            <a:tailEnd/>
          </a:ln>
        </p:spPr>
      </p:pic>
      <p:sp>
        <p:nvSpPr>
          <p:cNvPr id="18" name="TextBox 154"/>
          <p:cNvSpPr txBox="1"/>
          <p:nvPr/>
        </p:nvSpPr>
        <p:spPr>
          <a:xfrm>
            <a:off x="6995799" y="1610219"/>
            <a:ext cx="1695935" cy="584775"/>
          </a:xfrm>
          <a:prstGeom prst="rect">
            <a:avLst/>
          </a:prstGeom>
          <a:solidFill>
            <a:schemeClr val="bg1"/>
          </a:solidFill>
          <a:ln w="25400">
            <a:solidFill>
              <a:srgbClr val="FF0000"/>
            </a:solidFill>
          </a:ln>
        </p:spPr>
        <p:txBody>
          <a:bodyPr wrap="square" rtlCol="0">
            <a:spAutoFit/>
          </a:bodyPr>
          <a:lstStyle>
            <a:defPPr>
              <a:defRPr lang="en-US"/>
            </a:defPPr>
            <a:lvl1pPr marL="0" algn="l" defTabSz="5120640" rtl="0" eaLnBrk="1" latinLnBrk="0" hangingPunct="1">
              <a:defRPr sz="10100" kern="1200">
                <a:solidFill>
                  <a:schemeClr val="tx1"/>
                </a:solidFill>
                <a:latin typeface="+mn-lt"/>
                <a:ea typeface="+mn-ea"/>
                <a:cs typeface="+mn-cs"/>
              </a:defRPr>
            </a:lvl1pPr>
            <a:lvl2pPr marL="2560320" algn="l" defTabSz="5120640" rtl="0" eaLnBrk="1" latinLnBrk="0" hangingPunct="1">
              <a:defRPr sz="10100" kern="1200">
                <a:solidFill>
                  <a:schemeClr val="tx1"/>
                </a:solidFill>
                <a:latin typeface="+mn-lt"/>
                <a:ea typeface="+mn-ea"/>
                <a:cs typeface="+mn-cs"/>
              </a:defRPr>
            </a:lvl2pPr>
            <a:lvl3pPr marL="5120640" algn="l" defTabSz="5120640" rtl="0" eaLnBrk="1" latinLnBrk="0" hangingPunct="1">
              <a:defRPr sz="10100" kern="1200">
                <a:solidFill>
                  <a:schemeClr val="tx1"/>
                </a:solidFill>
                <a:latin typeface="+mn-lt"/>
                <a:ea typeface="+mn-ea"/>
                <a:cs typeface="+mn-cs"/>
              </a:defRPr>
            </a:lvl3pPr>
            <a:lvl4pPr marL="7680960" algn="l" defTabSz="5120640" rtl="0" eaLnBrk="1" latinLnBrk="0" hangingPunct="1">
              <a:defRPr sz="10100" kern="1200">
                <a:solidFill>
                  <a:schemeClr val="tx1"/>
                </a:solidFill>
                <a:latin typeface="+mn-lt"/>
                <a:ea typeface="+mn-ea"/>
                <a:cs typeface="+mn-cs"/>
              </a:defRPr>
            </a:lvl4pPr>
            <a:lvl5pPr marL="10241280" algn="l" defTabSz="5120640" rtl="0" eaLnBrk="1" latinLnBrk="0" hangingPunct="1">
              <a:defRPr sz="10100" kern="1200">
                <a:solidFill>
                  <a:schemeClr val="tx1"/>
                </a:solidFill>
                <a:latin typeface="+mn-lt"/>
                <a:ea typeface="+mn-ea"/>
                <a:cs typeface="+mn-cs"/>
              </a:defRPr>
            </a:lvl5pPr>
            <a:lvl6pPr marL="12801600" algn="l" defTabSz="5120640" rtl="0" eaLnBrk="1" latinLnBrk="0" hangingPunct="1">
              <a:defRPr sz="10100" kern="1200">
                <a:solidFill>
                  <a:schemeClr val="tx1"/>
                </a:solidFill>
                <a:latin typeface="+mn-lt"/>
                <a:ea typeface="+mn-ea"/>
                <a:cs typeface="+mn-cs"/>
              </a:defRPr>
            </a:lvl6pPr>
            <a:lvl7pPr marL="15361920" algn="l" defTabSz="5120640" rtl="0" eaLnBrk="1" latinLnBrk="0" hangingPunct="1">
              <a:defRPr sz="10100" kern="1200">
                <a:solidFill>
                  <a:schemeClr val="tx1"/>
                </a:solidFill>
                <a:latin typeface="+mn-lt"/>
                <a:ea typeface="+mn-ea"/>
                <a:cs typeface="+mn-cs"/>
              </a:defRPr>
            </a:lvl7pPr>
            <a:lvl8pPr marL="17922240" algn="l" defTabSz="5120640" rtl="0" eaLnBrk="1" latinLnBrk="0" hangingPunct="1">
              <a:defRPr sz="10100" kern="1200">
                <a:solidFill>
                  <a:schemeClr val="tx1"/>
                </a:solidFill>
                <a:latin typeface="+mn-lt"/>
                <a:ea typeface="+mn-ea"/>
                <a:cs typeface="+mn-cs"/>
              </a:defRPr>
            </a:lvl8pPr>
            <a:lvl9pPr marL="20482560" algn="l" defTabSz="5120640" rtl="0" eaLnBrk="1" latinLnBrk="0" hangingPunct="1">
              <a:defRPr sz="10100" kern="1200">
                <a:solidFill>
                  <a:schemeClr val="tx1"/>
                </a:solidFill>
                <a:latin typeface="+mn-lt"/>
                <a:ea typeface="+mn-ea"/>
                <a:cs typeface="+mn-cs"/>
              </a:defRPr>
            </a:lvl9pPr>
          </a:lstStyle>
          <a:p>
            <a:pPr algn="ctr"/>
            <a:r>
              <a:rPr lang="en-US" sz="1600" dirty="0" err="1" smtClean="0"/>
              <a:t>WaterOneFlow</a:t>
            </a:r>
            <a:r>
              <a:rPr lang="en-US" sz="1600" dirty="0" smtClean="0"/>
              <a:t> and </a:t>
            </a:r>
            <a:r>
              <a:rPr lang="en-US" sz="1600" dirty="0" err="1" smtClean="0"/>
              <a:t>WaterML</a:t>
            </a:r>
            <a:endParaRPr lang="en-US" sz="1600" dirty="0"/>
          </a:p>
        </p:txBody>
      </p:sp>
      <p:sp>
        <p:nvSpPr>
          <p:cNvPr id="19" name="TextBox 154"/>
          <p:cNvSpPr txBox="1"/>
          <p:nvPr/>
        </p:nvSpPr>
        <p:spPr>
          <a:xfrm>
            <a:off x="639700" y="1857863"/>
            <a:ext cx="1695935" cy="584775"/>
          </a:xfrm>
          <a:prstGeom prst="rect">
            <a:avLst/>
          </a:prstGeom>
          <a:solidFill>
            <a:schemeClr val="bg1"/>
          </a:solidFill>
          <a:ln w="25400">
            <a:solidFill>
              <a:srgbClr val="FF0000"/>
            </a:solidFill>
          </a:ln>
        </p:spPr>
        <p:txBody>
          <a:bodyPr wrap="square" rtlCol="0">
            <a:spAutoFit/>
          </a:bodyPr>
          <a:lstStyle>
            <a:defPPr>
              <a:defRPr lang="en-US"/>
            </a:defPPr>
            <a:lvl1pPr marL="0" algn="l" defTabSz="5120640" rtl="0" eaLnBrk="1" latinLnBrk="0" hangingPunct="1">
              <a:defRPr sz="10100" kern="1200">
                <a:solidFill>
                  <a:schemeClr val="tx1"/>
                </a:solidFill>
                <a:latin typeface="+mn-lt"/>
                <a:ea typeface="+mn-ea"/>
                <a:cs typeface="+mn-cs"/>
              </a:defRPr>
            </a:lvl1pPr>
            <a:lvl2pPr marL="2560320" algn="l" defTabSz="5120640" rtl="0" eaLnBrk="1" latinLnBrk="0" hangingPunct="1">
              <a:defRPr sz="10100" kern="1200">
                <a:solidFill>
                  <a:schemeClr val="tx1"/>
                </a:solidFill>
                <a:latin typeface="+mn-lt"/>
                <a:ea typeface="+mn-ea"/>
                <a:cs typeface="+mn-cs"/>
              </a:defRPr>
            </a:lvl2pPr>
            <a:lvl3pPr marL="5120640" algn="l" defTabSz="5120640" rtl="0" eaLnBrk="1" latinLnBrk="0" hangingPunct="1">
              <a:defRPr sz="10100" kern="1200">
                <a:solidFill>
                  <a:schemeClr val="tx1"/>
                </a:solidFill>
                <a:latin typeface="+mn-lt"/>
                <a:ea typeface="+mn-ea"/>
                <a:cs typeface="+mn-cs"/>
              </a:defRPr>
            </a:lvl3pPr>
            <a:lvl4pPr marL="7680960" algn="l" defTabSz="5120640" rtl="0" eaLnBrk="1" latinLnBrk="0" hangingPunct="1">
              <a:defRPr sz="10100" kern="1200">
                <a:solidFill>
                  <a:schemeClr val="tx1"/>
                </a:solidFill>
                <a:latin typeface="+mn-lt"/>
                <a:ea typeface="+mn-ea"/>
                <a:cs typeface="+mn-cs"/>
              </a:defRPr>
            </a:lvl4pPr>
            <a:lvl5pPr marL="10241280" algn="l" defTabSz="5120640" rtl="0" eaLnBrk="1" latinLnBrk="0" hangingPunct="1">
              <a:defRPr sz="10100" kern="1200">
                <a:solidFill>
                  <a:schemeClr val="tx1"/>
                </a:solidFill>
                <a:latin typeface="+mn-lt"/>
                <a:ea typeface="+mn-ea"/>
                <a:cs typeface="+mn-cs"/>
              </a:defRPr>
            </a:lvl5pPr>
            <a:lvl6pPr marL="12801600" algn="l" defTabSz="5120640" rtl="0" eaLnBrk="1" latinLnBrk="0" hangingPunct="1">
              <a:defRPr sz="10100" kern="1200">
                <a:solidFill>
                  <a:schemeClr val="tx1"/>
                </a:solidFill>
                <a:latin typeface="+mn-lt"/>
                <a:ea typeface="+mn-ea"/>
                <a:cs typeface="+mn-cs"/>
              </a:defRPr>
            </a:lvl6pPr>
            <a:lvl7pPr marL="15361920" algn="l" defTabSz="5120640" rtl="0" eaLnBrk="1" latinLnBrk="0" hangingPunct="1">
              <a:defRPr sz="10100" kern="1200">
                <a:solidFill>
                  <a:schemeClr val="tx1"/>
                </a:solidFill>
                <a:latin typeface="+mn-lt"/>
                <a:ea typeface="+mn-ea"/>
                <a:cs typeface="+mn-cs"/>
              </a:defRPr>
            </a:lvl7pPr>
            <a:lvl8pPr marL="17922240" algn="l" defTabSz="5120640" rtl="0" eaLnBrk="1" latinLnBrk="0" hangingPunct="1">
              <a:defRPr sz="10100" kern="1200">
                <a:solidFill>
                  <a:schemeClr val="tx1"/>
                </a:solidFill>
                <a:latin typeface="+mn-lt"/>
                <a:ea typeface="+mn-ea"/>
                <a:cs typeface="+mn-cs"/>
              </a:defRPr>
            </a:lvl8pPr>
            <a:lvl9pPr marL="20482560" algn="l" defTabSz="5120640" rtl="0" eaLnBrk="1" latinLnBrk="0" hangingPunct="1">
              <a:defRPr sz="10100" kern="1200">
                <a:solidFill>
                  <a:schemeClr val="tx1"/>
                </a:solidFill>
                <a:latin typeface="+mn-lt"/>
                <a:ea typeface="+mn-ea"/>
                <a:cs typeface="+mn-cs"/>
              </a:defRPr>
            </a:lvl9pPr>
          </a:lstStyle>
          <a:p>
            <a:pPr algn="ctr"/>
            <a:r>
              <a:rPr lang="en-US" sz="1600" dirty="0" smtClean="0"/>
              <a:t>Observations Data Model</a:t>
            </a:r>
            <a:endParaRPr lang="en-US" sz="1600" dirty="0"/>
          </a:p>
        </p:txBody>
      </p:sp>
      <p:sp>
        <p:nvSpPr>
          <p:cNvPr id="4" name="Flowchart: Magnetic Disk 3"/>
          <p:cNvSpPr/>
          <p:nvPr/>
        </p:nvSpPr>
        <p:spPr>
          <a:xfrm>
            <a:off x="869602" y="2518163"/>
            <a:ext cx="1270000" cy="1315449"/>
          </a:xfrm>
          <a:prstGeom prst="flowChartMagneticDisk">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ODM</a:t>
            </a:r>
            <a:endParaRPr lang="en-US" dirty="0"/>
          </a:p>
        </p:txBody>
      </p:sp>
      <p:sp>
        <p:nvSpPr>
          <p:cNvPr id="2" name="TextBox 1"/>
          <p:cNvSpPr txBox="1"/>
          <p:nvPr/>
        </p:nvSpPr>
        <p:spPr>
          <a:xfrm>
            <a:off x="136517" y="6396335"/>
            <a:ext cx="5009322" cy="461665"/>
          </a:xfrm>
          <a:prstGeom prst="rect">
            <a:avLst/>
          </a:prstGeom>
          <a:noFill/>
        </p:spPr>
        <p:txBody>
          <a:bodyPr wrap="square" rtlCol="0">
            <a:spAutoFit/>
          </a:bodyPr>
          <a:lstStyle/>
          <a:p>
            <a:r>
              <a:rPr lang="en-US" sz="2400" dirty="0" smtClean="0">
                <a:hlinkClick r:id="rId10"/>
              </a:rPr>
              <a:t>http://hydroserver.codeplex.com</a:t>
            </a:r>
            <a:r>
              <a:rPr lang="en-US" sz="2400" dirty="0" smtClean="0"/>
              <a:t> </a:t>
            </a:r>
            <a:endParaRPr lang="en-US" sz="2400" dirty="0"/>
          </a:p>
        </p:txBody>
      </p:sp>
    </p:spTree>
    <p:extLst>
      <p:ext uri="{BB962C8B-B14F-4D97-AF65-F5344CB8AC3E}">
        <p14:creationId xmlns:p14="http://schemas.microsoft.com/office/powerpoint/2010/main" val="1158936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p:cNvPicPr>
            <a:picLocks noChangeAspect="1" noChangeArrowheads="1"/>
          </p:cNvPicPr>
          <p:nvPr/>
        </p:nvPicPr>
        <p:blipFill>
          <a:blip r:embed="rId3" cstate="print"/>
          <a:srcRect/>
          <a:stretch>
            <a:fillRect/>
          </a:stretch>
        </p:blipFill>
        <p:spPr bwMode="auto">
          <a:xfrm>
            <a:off x="4800600" y="152400"/>
            <a:ext cx="2406465" cy="2247900"/>
          </a:xfrm>
          <a:prstGeom prst="rect">
            <a:avLst/>
          </a:prstGeom>
          <a:noFill/>
          <a:ln w="9525">
            <a:noFill/>
            <a:miter lim="800000"/>
            <a:headEnd/>
            <a:tailEnd/>
          </a:ln>
        </p:spPr>
      </p:pic>
      <p:sp>
        <p:nvSpPr>
          <p:cNvPr id="4" name="Can 3"/>
          <p:cNvSpPr/>
          <p:nvPr/>
        </p:nvSpPr>
        <p:spPr>
          <a:xfrm>
            <a:off x="533400" y="5559552"/>
            <a:ext cx="762000" cy="685800"/>
          </a:xfrm>
          <a:prstGeom prst="can">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ODM</a:t>
            </a:r>
            <a:endParaRPr lang="en-US" sz="1200" dirty="0">
              <a:solidFill>
                <a:schemeClr val="tx1"/>
              </a:solidFill>
            </a:endParaRPr>
          </a:p>
        </p:txBody>
      </p:sp>
      <p:sp>
        <p:nvSpPr>
          <p:cNvPr id="5" name="Can 4"/>
          <p:cNvSpPr/>
          <p:nvPr/>
        </p:nvSpPr>
        <p:spPr>
          <a:xfrm>
            <a:off x="1600200" y="5559552"/>
            <a:ext cx="762000" cy="685800"/>
          </a:xfrm>
          <a:prstGeom prst="can">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ODM</a:t>
            </a:r>
            <a:endParaRPr lang="en-US" sz="1200" dirty="0">
              <a:solidFill>
                <a:schemeClr val="tx1"/>
              </a:solidFill>
            </a:endParaRPr>
          </a:p>
        </p:txBody>
      </p:sp>
      <p:sp>
        <p:nvSpPr>
          <p:cNvPr id="6" name="Can 5"/>
          <p:cNvSpPr/>
          <p:nvPr/>
        </p:nvSpPr>
        <p:spPr>
          <a:xfrm>
            <a:off x="2667000" y="5559552"/>
            <a:ext cx="762000" cy="685800"/>
          </a:xfrm>
          <a:prstGeom prst="can">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ODM</a:t>
            </a:r>
            <a:endParaRPr lang="en-US" sz="1200" dirty="0">
              <a:solidFill>
                <a:schemeClr val="tx1"/>
              </a:solidFill>
            </a:endParaRPr>
          </a:p>
        </p:txBody>
      </p:sp>
      <p:sp>
        <p:nvSpPr>
          <p:cNvPr id="7" name="Rectangle 6"/>
          <p:cNvSpPr/>
          <p:nvPr/>
        </p:nvSpPr>
        <p:spPr>
          <a:xfrm>
            <a:off x="515112" y="5032248"/>
            <a:ext cx="8382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WaterOneFlow</a:t>
            </a:r>
            <a:endParaRPr lang="en-US" sz="800" dirty="0"/>
          </a:p>
        </p:txBody>
      </p:sp>
      <p:sp>
        <p:nvSpPr>
          <p:cNvPr id="8" name="Rectangle 7"/>
          <p:cNvSpPr/>
          <p:nvPr/>
        </p:nvSpPr>
        <p:spPr>
          <a:xfrm>
            <a:off x="1600200" y="5029200"/>
            <a:ext cx="8382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WaterOneFlow</a:t>
            </a:r>
            <a:endParaRPr lang="en-US" sz="800" dirty="0"/>
          </a:p>
        </p:txBody>
      </p:sp>
      <p:sp>
        <p:nvSpPr>
          <p:cNvPr id="9" name="Rectangle 8"/>
          <p:cNvSpPr/>
          <p:nvPr/>
        </p:nvSpPr>
        <p:spPr>
          <a:xfrm>
            <a:off x="2667000" y="5029200"/>
            <a:ext cx="8382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WaterOneFlow</a:t>
            </a:r>
            <a:endParaRPr lang="en-US" sz="800" dirty="0"/>
          </a:p>
        </p:txBody>
      </p:sp>
      <p:sp>
        <p:nvSpPr>
          <p:cNvPr id="10" name="Flowchart: Magnetic Disk 9"/>
          <p:cNvSpPr/>
          <p:nvPr/>
        </p:nvSpPr>
        <p:spPr>
          <a:xfrm>
            <a:off x="4343400" y="3429000"/>
            <a:ext cx="1676400" cy="1524000"/>
          </a:xfrm>
          <a:prstGeom prst="flowChartMagneticDisk">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HydroServer</a:t>
            </a:r>
          </a:p>
          <a:p>
            <a:pPr algn="ctr"/>
            <a:r>
              <a:rPr lang="en-US" dirty="0" smtClean="0"/>
              <a:t>Capabilities</a:t>
            </a:r>
          </a:p>
          <a:p>
            <a:pPr algn="ctr"/>
            <a:r>
              <a:rPr lang="en-US" dirty="0" smtClean="0"/>
              <a:t>Database</a:t>
            </a:r>
            <a:endParaRPr lang="en-US" dirty="0"/>
          </a:p>
        </p:txBody>
      </p:sp>
      <p:pic>
        <p:nvPicPr>
          <p:cNvPr id="11" name="Picture 2"/>
          <p:cNvPicPr>
            <a:picLocks noChangeAspect="1" noChangeArrowheads="1"/>
          </p:cNvPicPr>
          <p:nvPr/>
        </p:nvPicPr>
        <p:blipFill>
          <a:blip r:embed="rId4" cstate="print"/>
          <a:srcRect/>
          <a:stretch>
            <a:fillRect/>
          </a:stretch>
        </p:blipFill>
        <p:spPr bwMode="auto">
          <a:xfrm>
            <a:off x="4800600" y="5181600"/>
            <a:ext cx="1341752" cy="1176703"/>
          </a:xfrm>
          <a:prstGeom prst="rect">
            <a:avLst/>
          </a:prstGeom>
          <a:noFill/>
          <a:ln w="9525">
            <a:noFill/>
            <a:miter lim="800000"/>
            <a:headEnd/>
            <a:tailEnd/>
          </a:ln>
          <a:effectLst/>
        </p:spPr>
      </p:pic>
      <p:pic>
        <p:nvPicPr>
          <p:cNvPr id="12" name="Picture 2"/>
          <p:cNvPicPr>
            <a:picLocks noChangeAspect="1" noChangeArrowheads="1"/>
          </p:cNvPicPr>
          <p:nvPr/>
        </p:nvPicPr>
        <p:blipFill>
          <a:blip r:embed="rId4" cstate="print"/>
          <a:srcRect/>
          <a:stretch>
            <a:fillRect/>
          </a:stretch>
        </p:blipFill>
        <p:spPr bwMode="auto">
          <a:xfrm>
            <a:off x="7696200" y="5181600"/>
            <a:ext cx="1341752" cy="1176703"/>
          </a:xfrm>
          <a:prstGeom prst="rect">
            <a:avLst/>
          </a:prstGeom>
          <a:noFill/>
          <a:ln w="9525">
            <a:noFill/>
            <a:miter lim="800000"/>
            <a:headEnd/>
            <a:tailEnd/>
          </a:ln>
          <a:effectLst/>
        </p:spPr>
      </p:pic>
      <p:pic>
        <p:nvPicPr>
          <p:cNvPr id="13" name="Picture 2"/>
          <p:cNvPicPr>
            <a:picLocks noChangeAspect="1" noChangeArrowheads="1"/>
          </p:cNvPicPr>
          <p:nvPr/>
        </p:nvPicPr>
        <p:blipFill>
          <a:blip r:embed="rId4" cstate="print"/>
          <a:srcRect/>
          <a:stretch>
            <a:fillRect/>
          </a:stretch>
        </p:blipFill>
        <p:spPr bwMode="auto">
          <a:xfrm>
            <a:off x="6248400" y="5181600"/>
            <a:ext cx="1341752" cy="1176703"/>
          </a:xfrm>
          <a:prstGeom prst="rect">
            <a:avLst/>
          </a:prstGeom>
          <a:noFill/>
          <a:ln w="9525">
            <a:noFill/>
            <a:miter lim="800000"/>
            <a:headEnd/>
            <a:tailEnd/>
          </a:ln>
          <a:effectLst/>
        </p:spPr>
      </p:pic>
      <p:sp>
        <p:nvSpPr>
          <p:cNvPr id="17" name="TextBox 16"/>
          <p:cNvSpPr txBox="1"/>
          <p:nvPr/>
        </p:nvSpPr>
        <p:spPr>
          <a:xfrm>
            <a:off x="381000" y="6324600"/>
            <a:ext cx="3429000" cy="369332"/>
          </a:xfrm>
          <a:prstGeom prst="rect">
            <a:avLst/>
          </a:prstGeom>
          <a:noFill/>
        </p:spPr>
        <p:txBody>
          <a:bodyPr wrap="square" rtlCol="0">
            <a:spAutoFit/>
          </a:bodyPr>
          <a:lstStyle/>
          <a:p>
            <a:r>
              <a:rPr lang="en-US" dirty="0" smtClean="0"/>
              <a:t>ODM Databases and Web Services</a:t>
            </a:r>
            <a:endParaRPr lang="en-US" dirty="0"/>
          </a:p>
        </p:txBody>
      </p:sp>
      <p:sp>
        <p:nvSpPr>
          <p:cNvPr id="18" name="TextBox 17"/>
          <p:cNvSpPr txBox="1"/>
          <p:nvPr/>
        </p:nvSpPr>
        <p:spPr>
          <a:xfrm>
            <a:off x="5334000" y="6400800"/>
            <a:ext cx="3429000" cy="369332"/>
          </a:xfrm>
          <a:prstGeom prst="rect">
            <a:avLst/>
          </a:prstGeom>
          <a:noFill/>
        </p:spPr>
        <p:txBody>
          <a:bodyPr wrap="square" rtlCol="0">
            <a:spAutoFit/>
          </a:bodyPr>
          <a:lstStyle/>
          <a:p>
            <a:r>
              <a:rPr lang="en-US" dirty="0" err="1" smtClean="0"/>
              <a:t>ArcGIS</a:t>
            </a:r>
            <a:r>
              <a:rPr lang="en-US" dirty="0" smtClean="0"/>
              <a:t> Server Spatial Data Services</a:t>
            </a:r>
            <a:endParaRPr lang="en-US" dirty="0"/>
          </a:p>
        </p:txBody>
      </p:sp>
      <p:sp>
        <p:nvSpPr>
          <p:cNvPr id="19" name="Down Arrow 18"/>
          <p:cNvSpPr/>
          <p:nvPr/>
        </p:nvSpPr>
        <p:spPr>
          <a:xfrm rot="10800000">
            <a:off x="801624" y="5410200"/>
            <a:ext cx="228600" cy="2286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wn Arrow 19"/>
          <p:cNvSpPr/>
          <p:nvPr/>
        </p:nvSpPr>
        <p:spPr>
          <a:xfrm rot="10800000">
            <a:off x="1868424" y="5410200"/>
            <a:ext cx="228600" cy="2286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own Arrow 20"/>
          <p:cNvSpPr/>
          <p:nvPr/>
        </p:nvSpPr>
        <p:spPr>
          <a:xfrm rot="10800000">
            <a:off x="2971800" y="5410200"/>
            <a:ext cx="228600" cy="2286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28600" y="2895600"/>
            <a:ext cx="1752600" cy="1295400"/>
          </a:xfrm>
          <a:prstGeom prst="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Capabilities Database Configuration Tool</a:t>
            </a:r>
            <a:endParaRPr lang="en-US" dirty="0">
              <a:solidFill>
                <a:schemeClr val="tx1"/>
              </a:solidFill>
            </a:endParaRPr>
          </a:p>
        </p:txBody>
      </p:sp>
      <p:cxnSp>
        <p:nvCxnSpPr>
          <p:cNvPr id="26" name="Curved Connector 25"/>
          <p:cNvCxnSpPr>
            <a:stCxn id="10" idx="1"/>
            <a:endCxn id="14" idx="2"/>
          </p:cNvCxnSpPr>
          <p:nvPr/>
        </p:nvCxnSpPr>
        <p:spPr>
          <a:xfrm rot="16200000" flipV="1">
            <a:off x="3904045" y="2151444"/>
            <a:ext cx="914400" cy="1640711"/>
          </a:xfrm>
          <a:prstGeom prst="curvedConnector3">
            <a:avLst>
              <a:gd name="adj1" fmla="val 50000"/>
            </a:avLst>
          </a:prstGeom>
          <a:ln w="25400" cmpd="sng">
            <a:tailEnd type="triangle" w="lg" len="lg"/>
          </a:ln>
        </p:spPr>
        <p:style>
          <a:lnRef idx="1">
            <a:schemeClr val="accent1"/>
          </a:lnRef>
          <a:fillRef idx="0">
            <a:schemeClr val="accent1"/>
          </a:fillRef>
          <a:effectRef idx="0">
            <a:schemeClr val="accent1"/>
          </a:effectRef>
          <a:fontRef idx="minor">
            <a:schemeClr val="tx1"/>
          </a:fontRef>
        </p:style>
      </p:cxnSp>
      <p:cxnSp>
        <p:nvCxnSpPr>
          <p:cNvPr id="29" name="Curved Connector 28"/>
          <p:cNvCxnSpPr>
            <a:stCxn id="10" idx="1"/>
            <a:endCxn id="35" idx="2"/>
          </p:cNvCxnSpPr>
          <p:nvPr/>
        </p:nvCxnSpPr>
        <p:spPr>
          <a:xfrm rot="5400000" flipH="1" flipV="1">
            <a:off x="5078366" y="2503534"/>
            <a:ext cx="1028700" cy="822233"/>
          </a:xfrm>
          <a:prstGeom prst="curvedConnector3">
            <a:avLst>
              <a:gd name="adj1" fmla="val 50000"/>
            </a:avLst>
          </a:prstGeom>
          <a:ln w="25400" cmpd="sng">
            <a:tailEnd type="triangle" w="lg" len="lg"/>
          </a:ln>
        </p:spPr>
        <p:style>
          <a:lnRef idx="1">
            <a:schemeClr val="accent1"/>
          </a:lnRef>
          <a:fillRef idx="0">
            <a:schemeClr val="accent1"/>
          </a:fillRef>
          <a:effectRef idx="0">
            <a:schemeClr val="accent1"/>
          </a:effectRef>
          <a:fontRef idx="minor">
            <a:schemeClr val="tx1"/>
          </a:fontRef>
        </p:style>
      </p:cxnSp>
      <p:cxnSp>
        <p:nvCxnSpPr>
          <p:cNvPr id="32" name="Curved Connector 31"/>
          <p:cNvCxnSpPr>
            <a:stCxn id="10" idx="1"/>
          </p:cNvCxnSpPr>
          <p:nvPr/>
        </p:nvCxnSpPr>
        <p:spPr>
          <a:xfrm rot="5400000" flipH="1" flipV="1">
            <a:off x="5638800" y="2438400"/>
            <a:ext cx="533400" cy="1447800"/>
          </a:xfrm>
          <a:prstGeom prst="curvedConnector2">
            <a:avLst/>
          </a:prstGeom>
          <a:ln w="25400" cmpd="sng">
            <a:tailEnd type="triangle" w="lg" len="lg"/>
          </a:ln>
        </p:spPr>
        <p:style>
          <a:lnRef idx="1">
            <a:schemeClr val="accent1"/>
          </a:lnRef>
          <a:fillRef idx="0">
            <a:schemeClr val="accent1"/>
          </a:fillRef>
          <a:effectRef idx="0">
            <a:schemeClr val="accent1"/>
          </a:effectRef>
          <a:fontRef idx="minor">
            <a:schemeClr val="tx1"/>
          </a:fontRef>
        </p:style>
      </p:cxnSp>
      <p:pic>
        <p:nvPicPr>
          <p:cNvPr id="14" name="Picture 2"/>
          <p:cNvPicPr>
            <a:picLocks noChangeAspect="1" noChangeArrowheads="1"/>
          </p:cNvPicPr>
          <p:nvPr/>
        </p:nvPicPr>
        <p:blipFill>
          <a:blip r:embed="rId5" cstate="print"/>
          <a:srcRect/>
          <a:stretch>
            <a:fillRect/>
          </a:stretch>
        </p:blipFill>
        <p:spPr bwMode="auto">
          <a:xfrm>
            <a:off x="2433577" y="76200"/>
            <a:ext cx="2214623" cy="2438400"/>
          </a:xfrm>
          <a:prstGeom prst="rect">
            <a:avLst/>
          </a:prstGeom>
          <a:noFill/>
          <a:ln w="9525">
            <a:noFill/>
            <a:miter lim="800000"/>
            <a:headEnd/>
            <a:tailEnd/>
          </a:ln>
          <a:effectLst/>
        </p:spPr>
      </p:pic>
      <p:cxnSp>
        <p:nvCxnSpPr>
          <p:cNvPr id="25" name="Curved Connector 24"/>
          <p:cNvCxnSpPr>
            <a:stCxn id="10" idx="1"/>
            <a:endCxn id="34" idx="2"/>
          </p:cNvCxnSpPr>
          <p:nvPr/>
        </p:nvCxnSpPr>
        <p:spPr>
          <a:xfrm rot="16200000" flipV="1">
            <a:off x="2725021" y="972420"/>
            <a:ext cx="962025" cy="3951135"/>
          </a:xfrm>
          <a:prstGeom prst="curvedConnector3">
            <a:avLst>
              <a:gd name="adj1" fmla="val 50000"/>
            </a:avLst>
          </a:prstGeom>
          <a:ln w="25400" cmpd="sng">
            <a:tailEnd type="triangle" w="lg" len="lg"/>
          </a:ln>
        </p:spPr>
        <p:style>
          <a:lnRef idx="1">
            <a:schemeClr val="accent1"/>
          </a:lnRef>
          <a:fillRef idx="0">
            <a:schemeClr val="accent1"/>
          </a:fillRef>
          <a:effectRef idx="0">
            <a:schemeClr val="accent1"/>
          </a:effectRef>
          <a:fontRef idx="minor">
            <a:schemeClr val="tx1"/>
          </a:fontRef>
        </p:style>
      </p:cxnSp>
      <p:sp>
        <p:nvSpPr>
          <p:cNvPr id="51" name="Flowchart: Internal Storage 50"/>
          <p:cNvSpPr/>
          <p:nvPr/>
        </p:nvSpPr>
        <p:spPr>
          <a:xfrm>
            <a:off x="5943600" y="3505200"/>
            <a:ext cx="1371600" cy="1295400"/>
          </a:xfrm>
          <a:prstGeom prst="flowChartInternalStorag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Spatial</a:t>
            </a:r>
          </a:p>
          <a:p>
            <a:pPr algn="ctr"/>
            <a:r>
              <a:rPr lang="en-US" dirty="0" smtClean="0">
                <a:solidFill>
                  <a:schemeClr val="tx1"/>
                </a:solidFill>
              </a:rPr>
              <a:t>Services</a:t>
            </a:r>
            <a:endParaRPr lang="en-US" dirty="0">
              <a:solidFill>
                <a:schemeClr val="tx1"/>
              </a:solidFill>
            </a:endParaRPr>
          </a:p>
        </p:txBody>
      </p:sp>
      <p:sp>
        <p:nvSpPr>
          <p:cNvPr id="53" name="Flowchart: Internal Storage 52"/>
          <p:cNvSpPr/>
          <p:nvPr/>
        </p:nvSpPr>
        <p:spPr>
          <a:xfrm>
            <a:off x="2590800" y="3505200"/>
            <a:ext cx="1828800" cy="1295400"/>
          </a:xfrm>
          <a:prstGeom prst="flowChartInternalStorag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WaterOneFlow</a:t>
            </a:r>
          </a:p>
          <a:p>
            <a:pPr algn="ctr"/>
            <a:r>
              <a:rPr lang="en-US" dirty="0" smtClean="0">
                <a:solidFill>
                  <a:schemeClr val="tx1"/>
                </a:solidFill>
              </a:rPr>
              <a:t>Services</a:t>
            </a:r>
            <a:endParaRPr lang="en-US" dirty="0">
              <a:solidFill>
                <a:schemeClr val="tx1"/>
              </a:solidFill>
            </a:endParaRPr>
          </a:p>
        </p:txBody>
      </p:sp>
      <p:cxnSp>
        <p:nvCxnSpPr>
          <p:cNvPr id="72" name="Curved Connector 71"/>
          <p:cNvCxnSpPr>
            <a:stCxn id="7" idx="0"/>
            <a:endCxn id="53" idx="1"/>
          </p:cNvCxnSpPr>
          <p:nvPr/>
        </p:nvCxnSpPr>
        <p:spPr>
          <a:xfrm rot="5400000" flipH="1" flipV="1">
            <a:off x="1322832" y="3764280"/>
            <a:ext cx="879348" cy="1656588"/>
          </a:xfrm>
          <a:prstGeom prst="curvedConnector2">
            <a:avLst/>
          </a:prstGeom>
          <a:ln w="25400" cmpd="sng">
            <a:tailEnd type="triangle" w="lg" len="lg"/>
          </a:ln>
        </p:spPr>
        <p:style>
          <a:lnRef idx="1">
            <a:schemeClr val="accent1"/>
          </a:lnRef>
          <a:fillRef idx="0">
            <a:schemeClr val="accent1"/>
          </a:fillRef>
          <a:effectRef idx="0">
            <a:schemeClr val="accent1"/>
          </a:effectRef>
          <a:fontRef idx="minor">
            <a:schemeClr val="tx1"/>
          </a:fontRef>
        </p:style>
      </p:cxnSp>
      <p:cxnSp>
        <p:nvCxnSpPr>
          <p:cNvPr id="75" name="Curved Connector 71"/>
          <p:cNvCxnSpPr>
            <a:stCxn id="8" idx="0"/>
            <a:endCxn id="53" idx="1"/>
          </p:cNvCxnSpPr>
          <p:nvPr/>
        </p:nvCxnSpPr>
        <p:spPr>
          <a:xfrm rot="5400000" flipH="1" flipV="1">
            <a:off x="1866900" y="4305300"/>
            <a:ext cx="876300" cy="571500"/>
          </a:xfrm>
          <a:prstGeom prst="curvedConnector2">
            <a:avLst/>
          </a:prstGeom>
          <a:ln w="25400" cmpd="sng">
            <a:tailEnd type="triangle" w="lg" len="lg"/>
          </a:ln>
        </p:spPr>
        <p:style>
          <a:lnRef idx="1">
            <a:schemeClr val="accent1"/>
          </a:lnRef>
          <a:fillRef idx="0">
            <a:schemeClr val="accent1"/>
          </a:fillRef>
          <a:effectRef idx="0">
            <a:schemeClr val="accent1"/>
          </a:effectRef>
          <a:fontRef idx="minor">
            <a:schemeClr val="tx1"/>
          </a:fontRef>
        </p:style>
      </p:cxnSp>
      <p:cxnSp>
        <p:nvCxnSpPr>
          <p:cNvPr id="78" name="Curved Connector 71"/>
          <p:cNvCxnSpPr>
            <a:stCxn id="9" idx="0"/>
            <a:endCxn id="53" idx="1"/>
          </p:cNvCxnSpPr>
          <p:nvPr/>
        </p:nvCxnSpPr>
        <p:spPr>
          <a:xfrm rot="16200000" flipV="1">
            <a:off x="2400300" y="4343400"/>
            <a:ext cx="876300" cy="495300"/>
          </a:xfrm>
          <a:prstGeom prst="curvedConnector4">
            <a:avLst>
              <a:gd name="adj1" fmla="val 13043"/>
              <a:gd name="adj2" fmla="val 146154"/>
            </a:avLst>
          </a:prstGeom>
          <a:ln w="25400" cmpd="sng">
            <a:tailEnd type="triangle" w="lg" len="lg"/>
          </a:ln>
        </p:spPr>
        <p:style>
          <a:lnRef idx="1">
            <a:schemeClr val="accent1"/>
          </a:lnRef>
          <a:fillRef idx="0">
            <a:schemeClr val="accent1"/>
          </a:fillRef>
          <a:effectRef idx="0">
            <a:schemeClr val="accent1"/>
          </a:effectRef>
          <a:fontRef idx="minor">
            <a:schemeClr val="tx1"/>
          </a:fontRef>
        </p:style>
      </p:cxnSp>
      <p:cxnSp>
        <p:nvCxnSpPr>
          <p:cNvPr id="81" name="Curved Connector 71"/>
          <p:cNvCxnSpPr>
            <a:stCxn id="11" idx="0"/>
            <a:endCxn id="51" idx="2"/>
          </p:cNvCxnSpPr>
          <p:nvPr/>
        </p:nvCxnSpPr>
        <p:spPr>
          <a:xfrm rot="5400000" flipH="1" flipV="1">
            <a:off x="5859938" y="4412138"/>
            <a:ext cx="381000" cy="1157924"/>
          </a:xfrm>
          <a:prstGeom prst="curvedConnector3">
            <a:avLst>
              <a:gd name="adj1" fmla="val 50000"/>
            </a:avLst>
          </a:prstGeom>
          <a:ln w="25400" cmpd="sng">
            <a:tailEnd type="triangle" w="lg" len="lg"/>
          </a:ln>
        </p:spPr>
        <p:style>
          <a:lnRef idx="1">
            <a:schemeClr val="accent1"/>
          </a:lnRef>
          <a:fillRef idx="0">
            <a:schemeClr val="accent1"/>
          </a:fillRef>
          <a:effectRef idx="0">
            <a:schemeClr val="accent1"/>
          </a:effectRef>
          <a:fontRef idx="minor">
            <a:schemeClr val="tx1"/>
          </a:fontRef>
        </p:style>
      </p:cxnSp>
      <p:cxnSp>
        <p:nvCxnSpPr>
          <p:cNvPr id="84" name="Curved Connector 71"/>
          <p:cNvCxnSpPr>
            <a:stCxn id="13" idx="0"/>
            <a:endCxn id="51" idx="2"/>
          </p:cNvCxnSpPr>
          <p:nvPr/>
        </p:nvCxnSpPr>
        <p:spPr>
          <a:xfrm rot="16200000" flipV="1">
            <a:off x="6583838" y="4846162"/>
            <a:ext cx="381000" cy="289876"/>
          </a:xfrm>
          <a:prstGeom prst="curvedConnector3">
            <a:avLst>
              <a:gd name="adj1" fmla="val 50000"/>
            </a:avLst>
          </a:prstGeom>
          <a:ln w="25400" cmpd="sng">
            <a:tailEnd type="triangle" w="lg" len="lg"/>
          </a:ln>
        </p:spPr>
        <p:style>
          <a:lnRef idx="1">
            <a:schemeClr val="accent1"/>
          </a:lnRef>
          <a:fillRef idx="0">
            <a:schemeClr val="accent1"/>
          </a:fillRef>
          <a:effectRef idx="0">
            <a:schemeClr val="accent1"/>
          </a:effectRef>
          <a:fontRef idx="minor">
            <a:schemeClr val="tx1"/>
          </a:fontRef>
        </p:style>
      </p:cxnSp>
      <p:cxnSp>
        <p:nvCxnSpPr>
          <p:cNvPr id="87" name="Curved Connector 71"/>
          <p:cNvCxnSpPr>
            <a:stCxn id="12" idx="0"/>
            <a:endCxn id="51" idx="2"/>
          </p:cNvCxnSpPr>
          <p:nvPr/>
        </p:nvCxnSpPr>
        <p:spPr>
          <a:xfrm rot="16200000" flipV="1">
            <a:off x="7307738" y="4122262"/>
            <a:ext cx="381000" cy="1737676"/>
          </a:xfrm>
          <a:prstGeom prst="curvedConnector3">
            <a:avLst>
              <a:gd name="adj1" fmla="val 50000"/>
            </a:avLst>
          </a:prstGeom>
          <a:ln w="25400" cmpd="sng">
            <a:tailEnd type="triangle" w="lg" len="lg"/>
          </a:ln>
        </p:spPr>
        <p:style>
          <a:lnRef idx="1">
            <a:schemeClr val="accent1"/>
          </a:lnRef>
          <a:fillRef idx="0">
            <a:schemeClr val="accent1"/>
          </a:fillRef>
          <a:effectRef idx="0">
            <a:schemeClr val="accent1"/>
          </a:effectRef>
          <a:fontRef idx="minor">
            <a:schemeClr val="tx1"/>
          </a:fontRef>
        </p:style>
      </p:cxnSp>
      <p:pic>
        <p:nvPicPr>
          <p:cNvPr id="34" name="Picture 2"/>
          <p:cNvPicPr>
            <a:picLocks noChangeAspect="1" noChangeArrowheads="1"/>
          </p:cNvPicPr>
          <p:nvPr/>
        </p:nvPicPr>
        <p:blipFill>
          <a:blip r:embed="rId6" cstate="print"/>
          <a:srcRect/>
          <a:stretch>
            <a:fillRect/>
          </a:stretch>
        </p:blipFill>
        <p:spPr bwMode="auto">
          <a:xfrm>
            <a:off x="76200" y="76200"/>
            <a:ext cx="2308530" cy="2390775"/>
          </a:xfrm>
          <a:prstGeom prst="rect">
            <a:avLst/>
          </a:prstGeom>
          <a:noFill/>
          <a:ln w="9525">
            <a:noFill/>
            <a:miter lim="800000"/>
            <a:headEnd/>
            <a:tailEnd/>
          </a:ln>
        </p:spPr>
      </p:pic>
      <p:pic>
        <p:nvPicPr>
          <p:cNvPr id="39" name="Picture 2"/>
          <p:cNvPicPr>
            <a:picLocks noChangeAspect="1" noChangeArrowheads="1"/>
          </p:cNvPicPr>
          <p:nvPr/>
        </p:nvPicPr>
        <p:blipFill>
          <a:blip r:embed="rId7" cstate="print"/>
          <a:srcRect/>
          <a:stretch>
            <a:fillRect/>
          </a:stretch>
        </p:blipFill>
        <p:spPr bwMode="auto">
          <a:xfrm>
            <a:off x="6629400" y="1066800"/>
            <a:ext cx="2286000" cy="2264228"/>
          </a:xfrm>
          <a:prstGeom prst="rect">
            <a:avLst/>
          </a:prstGeom>
          <a:noFill/>
          <a:ln w="9525">
            <a:noFill/>
            <a:miter lim="800000"/>
            <a:headEnd/>
            <a:tailEnd/>
          </a:ln>
        </p:spPr>
      </p:pic>
      <p:grpSp>
        <p:nvGrpSpPr>
          <p:cNvPr id="15" name="Group 14"/>
          <p:cNvGrpSpPr/>
          <p:nvPr/>
        </p:nvGrpSpPr>
        <p:grpSpPr>
          <a:xfrm>
            <a:off x="1" y="152400"/>
            <a:ext cx="8915400" cy="6617732"/>
            <a:chOff x="1" y="152400"/>
            <a:chExt cx="8915400" cy="6617732"/>
          </a:xfrm>
        </p:grpSpPr>
        <p:sp>
          <p:nvSpPr>
            <p:cNvPr id="2" name="Freeform 1"/>
            <p:cNvSpPr/>
            <p:nvPr/>
          </p:nvSpPr>
          <p:spPr>
            <a:xfrm>
              <a:off x="1" y="152400"/>
              <a:ext cx="8915400" cy="6617732"/>
            </a:xfrm>
            <a:custGeom>
              <a:avLst/>
              <a:gdLst>
                <a:gd name="connsiteX0" fmla="*/ 9602716 w 9809245"/>
                <a:gd name="connsiteY0" fmla="*/ 800449 h 7217282"/>
                <a:gd name="connsiteX1" fmla="*/ 7059541 w 9809245"/>
                <a:gd name="connsiteY1" fmla="*/ 349 h 7217282"/>
                <a:gd name="connsiteX2" fmla="*/ 4973566 w 9809245"/>
                <a:gd name="connsiteY2" fmla="*/ 867124 h 7217282"/>
                <a:gd name="connsiteX3" fmla="*/ 3440041 w 9809245"/>
                <a:gd name="connsiteY3" fmla="*/ 3267424 h 7217282"/>
                <a:gd name="connsiteX4" fmla="*/ 658741 w 9809245"/>
                <a:gd name="connsiteY4" fmla="*/ 5248624 h 7217282"/>
                <a:gd name="connsiteX5" fmla="*/ 287266 w 9809245"/>
                <a:gd name="connsiteY5" fmla="*/ 7058374 h 7217282"/>
                <a:gd name="connsiteX6" fmla="*/ 4259191 w 9809245"/>
                <a:gd name="connsiteY6" fmla="*/ 6972649 h 7217282"/>
                <a:gd name="connsiteX7" fmla="*/ 4459216 w 9809245"/>
                <a:gd name="connsiteY7" fmla="*/ 5705824 h 7217282"/>
                <a:gd name="connsiteX8" fmla="*/ 6364216 w 9809245"/>
                <a:gd name="connsiteY8" fmla="*/ 3515074 h 7217282"/>
                <a:gd name="connsiteX9" fmla="*/ 9288391 w 9809245"/>
                <a:gd name="connsiteY9" fmla="*/ 3343624 h 7217282"/>
                <a:gd name="connsiteX10" fmla="*/ 9602716 w 9809245"/>
                <a:gd name="connsiteY10" fmla="*/ 800449 h 7217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09245" h="7217282">
                  <a:moveTo>
                    <a:pt x="9602716" y="800449"/>
                  </a:moveTo>
                  <a:cubicBezTo>
                    <a:pt x="9231241" y="243237"/>
                    <a:pt x="7831066" y="-10764"/>
                    <a:pt x="7059541" y="349"/>
                  </a:cubicBezTo>
                  <a:cubicBezTo>
                    <a:pt x="6288016" y="11461"/>
                    <a:pt x="5576816" y="322612"/>
                    <a:pt x="4973566" y="867124"/>
                  </a:cubicBezTo>
                  <a:cubicBezTo>
                    <a:pt x="4370316" y="1411636"/>
                    <a:pt x="4159178" y="2537174"/>
                    <a:pt x="3440041" y="3267424"/>
                  </a:cubicBezTo>
                  <a:cubicBezTo>
                    <a:pt x="2720904" y="3997674"/>
                    <a:pt x="1184203" y="4616799"/>
                    <a:pt x="658741" y="5248624"/>
                  </a:cubicBezTo>
                  <a:cubicBezTo>
                    <a:pt x="133279" y="5880449"/>
                    <a:pt x="-312809" y="6771037"/>
                    <a:pt x="287266" y="7058374"/>
                  </a:cubicBezTo>
                  <a:cubicBezTo>
                    <a:pt x="887341" y="7345711"/>
                    <a:pt x="3563866" y="7198074"/>
                    <a:pt x="4259191" y="6972649"/>
                  </a:cubicBezTo>
                  <a:cubicBezTo>
                    <a:pt x="4954516" y="6747224"/>
                    <a:pt x="4108378" y="6282087"/>
                    <a:pt x="4459216" y="5705824"/>
                  </a:cubicBezTo>
                  <a:cubicBezTo>
                    <a:pt x="4810054" y="5129561"/>
                    <a:pt x="5559354" y="3908774"/>
                    <a:pt x="6364216" y="3515074"/>
                  </a:cubicBezTo>
                  <a:cubicBezTo>
                    <a:pt x="7169078" y="3121374"/>
                    <a:pt x="8747054" y="3797649"/>
                    <a:pt x="9288391" y="3343624"/>
                  </a:cubicBezTo>
                  <a:cubicBezTo>
                    <a:pt x="9829728" y="2889599"/>
                    <a:pt x="9974191" y="1357661"/>
                    <a:pt x="9602716" y="800449"/>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088016" y="1143000"/>
              <a:ext cx="3082767" cy="923330"/>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dirty="0" smtClean="0"/>
                <a:t>KEY HydroServer Functionality:</a:t>
              </a:r>
            </a:p>
            <a:p>
              <a:pPr marL="285750" indent="-285750">
                <a:buFont typeface="Arial" charset="0"/>
                <a:buChar char="•"/>
              </a:pPr>
              <a:r>
                <a:rPr lang="en-US" dirty="0" smtClean="0"/>
                <a:t>Read ODM</a:t>
              </a:r>
            </a:p>
            <a:p>
              <a:pPr marL="285750" indent="-285750">
                <a:buFont typeface="Arial" charset="0"/>
                <a:buChar char="•"/>
              </a:pPr>
              <a:r>
                <a:rPr lang="en-US" dirty="0" smtClean="0"/>
                <a:t>Share it with </a:t>
              </a:r>
              <a:r>
                <a:rPr lang="en-US" dirty="0" err="1" smtClean="0"/>
                <a:t>WebServices</a:t>
              </a:r>
              <a:endParaRPr lang="en-US" dirty="0" smtClean="0"/>
            </a:p>
          </p:txBody>
        </p:sp>
      </p:grpSp>
      <p:grpSp>
        <p:nvGrpSpPr>
          <p:cNvPr id="24" name="Group 23"/>
          <p:cNvGrpSpPr/>
          <p:nvPr/>
        </p:nvGrpSpPr>
        <p:grpSpPr>
          <a:xfrm>
            <a:off x="125016" y="80350"/>
            <a:ext cx="3923657" cy="4040908"/>
            <a:chOff x="125016" y="80350"/>
            <a:chExt cx="3923657" cy="4040908"/>
          </a:xfrm>
        </p:grpSpPr>
        <p:sp>
          <p:nvSpPr>
            <p:cNvPr id="16" name="Freeform 15"/>
            <p:cNvSpPr/>
            <p:nvPr/>
          </p:nvSpPr>
          <p:spPr>
            <a:xfrm>
              <a:off x="125016" y="80350"/>
              <a:ext cx="3923657" cy="4040908"/>
            </a:xfrm>
            <a:custGeom>
              <a:avLst/>
              <a:gdLst>
                <a:gd name="connsiteX0" fmla="*/ 2751534 w 3923657"/>
                <a:gd name="connsiteY0" fmla="*/ 43475 h 4040908"/>
                <a:gd name="connsiteX1" fmla="*/ 713184 w 3923657"/>
                <a:gd name="connsiteY1" fmla="*/ 129200 h 4040908"/>
                <a:gd name="connsiteX2" fmla="*/ 84534 w 3923657"/>
                <a:gd name="connsiteY2" fmla="*/ 1129325 h 4040908"/>
                <a:gd name="connsiteX3" fmla="*/ 132159 w 3923657"/>
                <a:gd name="connsiteY3" fmla="*/ 3758225 h 4040908"/>
                <a:gd name="connsiteX4" fmla="*/ 1237059 w 3923657"/>
                <a:gd name="connsiteY4" fmla="*/ 3882050 h 4040908"/>
                <a:gd name="connsiteX5" fmla="*/ 2456259 w 3923657"/>
                <a:gd name="connsiteY5" fmla="*/ 2996225 h 4040908"/>
                <a:gd name="connsiteX6" fmla="*/ 3818334 w 3923657"/>
                <a:gd name="connsiteY6" fmla="*/ 1119800 h 4040908"/>
                <a:gd name="connsiteX7" fmla="*/ 3513534 w 3923657"/>
                <a:gd name="connsiteY7" fmla="*/ 376850 h 4040908"/>
                <a:gd name="connsiteX8" fmla="*/ 989409 w 3923657"/>
                <a:gd name="connsiteY8" fmla="*/ 62525 h 4040908"/>
                <a:gd name="connsiteX9" fmla="*/ 894159 w 3923657"/>
                <a:gd name="connsiteY9" fmla="*/ 81575 h 4040908"/>
                <a:gd name="connsiteX10" fmla="*/ 1056084 w 3923657"/>
                <a:gd name="connsiteY10" fmla="*/ 33950 h 4040908"/>
                <a:gd name="connsiteX11" fmla="*/ 1322784 w 3923657"/>
                <a:gd name="connsiteY11" fmla="*/ 14900 h 4040908"/>
                <a:gd name="connsiteX12" fmla="*/ 1779984 w 3923657"/>
                <a:gd name="connsiteY12" fmla="*/ 24425 h 4040908"/>
                <a:gd name="connsiteX13" fmla="*/ 1160859 w 3923657"/>
                <a:gd name="connsiteY13" fmla="*/ 24425 h 4040908"/>
                <a:gd name="connsiteX14" fmla="*/ 989409 w 3923657"/>
                <a:gd name="connsiteY14" fmla="*/ 43475 h 4040908"/>
                <a:gd name="connsiteX15" fmla="*/ 846534 w 3923657"/>
                <a:gd name="connsiteY15" fmla="*/ 53000 h 404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23657" h="4040908">
                  <a:moveTo>
                    <a:pt x="2751534" y="43475"/>
                  </a:moveTo>
                  <a:cubicBezTo>
                    <a:pt x="1954609" y="-4150"/>
                    <a:pt x="1157684" y="-51775"/>
                    <a:pt x="713184" y="129200"/>
                  </a:cubicBezTo>
                  <a:cubicBezTo>
                    <a:pt x="268684" y="310175"/>
                    <a:pt x="181371" y="524488"/>
                    <a:pt x="84534" y="1129325"/>
                  </a:cubicBezTo>
                  <a:cubicBezTo>
                    <a:pt x="-12304" y="1734163"/>
                    <a:pt x="-59928" y="3299438"/>
                    <a:pt x="132159" y="3758225"/>
                  </a:cubicBezTo>
                  <a:cubicBezTo>
                    <a:pt x="324246" y="4217012"/>
                    <a:pt x="849709" y="4009050"/>
                    <a:pt x="1237059" y="3882050"/>
                  </a:cubicBezTo>
                  <a:cubicBezTo>
                    <a:pt x="1624409" y="3755050"/>
                    <a:pt x="2026046" y="3456600"/>
                    <a:pt x="2456259" y="2996225"/>
                  </a:cubicBezTo>
                  <a:cubicBezTo>
                    <a:pt x="2886472" y="2535850"/>
                    <a:pt x="3642122" y="1556362"/>
                    <a:pt x="3818334" y="1119800"/>
                  </a:cubicBezTo>
                  <a:cubicBezTo>
                    <a:pt x="3994546" y="683238"/>
                    <a:pt x="3985021" y="553062"/>
                    <a:pt x="3513534" y="376850"/>
                  </a:cubicBezTo>
                  <a:cubicBezTo>
                    <a:pt x="3042047" y="200638"/>
                    <a:pt x="1425971" y="111737"/>
                    <a:pt x="989409" y="62525"/>
                  </a:cubicBezTo>
                  <a:cubicBezTo>
                    <a:pt x="552847" y="13313"/>
                    <a:pt x="883047" y="86337"/>
                    <a:pt x="894159" y="81575"/>
                  </a:cubicBezTo>
                  <a:cubicBezTo>
                    <a:pt x="905271" y="76813"/>
                    <a:pt x="984646" y="45063"/>
                    <a:pt x="1056084" y="33950"/>
                  </a:cubicBezTo>
                  <a:cubicBezTo>
                    <a:pt x="1127522" y="22837"/>
                    <a:pt x="1322784" y="14900"/>
                    <a:pt x="1322784" y="14900"/>
                  </a:cubicBezTo>
                  <a:lnTo>
                    <a:pt x="1779984" y="24425"/>
                  </a:lnTo>
                  <a:cubicBezTo>
                    <a:pt x="1752997" y="26012"/>
                    <a:pt x="1292621" y="21250"/>
                    <a:pt x="1160859" y="24425"/>
                  </a:cubicBezTo>
                  <a:cubicBezTo>
                    <a:pt x="1029097" y="27600"/>
                    <a:pt x="1041796" y="38713"/>
                    <a:pt x="989409" y="43475"/>
                  </a:cubicBezTo>
                  <a:cubicBezTo>
                    <a:pt x="937022" y="48237"/>
                    <a:pt x="891778" y="50618"/>
                    <a:pt x="846534" y="53000"/>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849964" y="1271587"/>
              <a:ext cx="2145587" cy="646331"/>
            </a:xfrm>
            <a:prstGeom prst="rect">
              <a:avLst/>
            </a:prstGeom>
          </p:spPr>
          <p:style>
            <a:lnRef idx="1">
              <a:schemeClr val="accent3"/>
            </a:lnRef>
            <a:fillRef idx="3">
              <a:schemeClr val="accent3"/>
            </a:fillRef>
            <a:effectRef idx="2">
              <a:schemeClr val="accent3"/>
            </a:effectRef>
            <a:fontRef idx="minor">
              <a:schemeClr val="lt1"/>
            </a:fontRef>
          </p:style>
          <p:txBody>
            <a:bodyPr wrap="none" rtlCol="0">
              <a:spAutoFit/>
            </a:bodyPr>
            <a:lstStyle/>
            <a:p>
              <a:r>
                <a:rPr lang="en-US" dirty="0" smtClean="0"/>
                <a:t>Add on Visualization </a:t>
              </a:r>
            </a:p>
            <a:p>
              <a:r>
                <a:rPr lang="en-US" dirty="0" smtClean="0"/>
                <a:t>Capabilities</a:t>
              </a:r>
            </a:p>
          </p:txBody>
        </p:sp>
      </p:grpSp>
      <p:grpSp>
        <p:nvGrpSpPr>
          <p:cNvPr id="30" name="Group 29"/>
          <p:cNvGrpSpPr/>
          <p:nvPr/>
        </p:nvGrpSpPr>
        <p:grpSpPr>
          <a:xfrm>
            <a:off x="4420031" y="3461267"/>
            <a:ext cx="4723969" cy="3396734"/>
            <a:chOff x="4420031" y="3461267"/>
            <a:chExt cx="4723969" cy="3396734"/>
          </a:xfrm>
        </p:grpSpPr>
        <p:sp>
          <p:nvSpPr>
            <p:cNvPr id="27" name="Freeform 26"/>
            <p:cNvSpPr/>
            <p:nvPr/>
          </p:nvSpPr>
          <p:spPr>
            <a:xfrm>
              <a:off x="4420031" y="3461267"/>
              <a:ext cx="4723969" cy="3396734"/>
            </a:xfrm>
            <a:custGeom>
              <a:avLst/>
              <a:gdLst>
                <a:gd name="connsiteX0" fmla="*/ 4523944 w 4810456"/>
                <a:gd name="connsiteY0" fmla="*/ 387882 h 3432260"/>
                <a:gd name="connsiteX1" fmla="*/ 2914219 w 4810456"/>
                <a:gd name="connsiteY1" fmla="*/ 16407 h 3432260"/>
                <a:gd name="connsiteX2" fmla="*/ 1733119 w 4810456"/>
                <a:gd name="connsiteY2" fmla="*/ 140232 h 3432260"/>
                <a:gd name="connsiteX3" fmla="*/ 1209244 w 4810456"/>
                <a:gd name="connsiteY3" fmla="*/ 797457 h 3432260"/>
                <a:gd name="connsiteX4" fmla="*/ 285319 w 4810456"/>
                <a:gd name="connsiteY4" fmla="*/ 1949982 h 3432260"/>
                <a:gd name="connsiteX5" fmla="*/ 380569 w 4810456"/>
                <a:gd name="connsiteY5" fmla="*/ 3140607 h 3432260"/>
                <a:gd name="connsiteX6" fmla="*/ 4552519 w 4810456"/>
                <a:gd name="connsiteY6" fmla="*/ 3178707 h 3432260"/>
                <a:gd name="connsiteX7" fmla="*/ 4009594 w 4810456"/>
                <a:gd name="connsiteY7" fmla="*/ 254532 h 3432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10456" h="3432260">
                  <a:moveTo>
                    <a:pt x="4523944" y="387882"/>
                  </a:moveTo>
                  <a:cubicBezTo>
                    <a:pt x="3951650" y="222782"/>
                    <a:pt x="3379356" y="57682"/>
                    <a:pt x="2914219" y="16407"/>
                  </a:cubicBezTo>
                  <a:cubicBezTo>
                    <a:pt x="2449081" y="-24868"/>
                    <a:pt x="2017282" y="10057"/>
                    <a:pt x="1733119" y="140232"/>
                  </a:cubicBezTo>
                  <a:cubicBezTo>
                    <a:pt x="1448956" y="270407"/>
                    <a:pt x="1209244" y="797457"/>
                    <a:pt x="1209244" y="797457"/>
                  </a:cubicBezTo>
                  <a:cubicBezTo>
                    <a:pt x="967944" y="1099082"/>
                    <a:pt x="423431" y="1559457"/>
                    <a:pt x="285319" y="1949982"/>
                  </a:cubicBezTo>
                  <a:cubicBezTo>
                    <a:pt x="147207" y="2340507"/>
                    <a:pt x="-330631" y="2935820"/>
                    <a:pt x="380569" y="3140607"/>
                  </a:cubicBezTo>
                  <a:cubicBezTo>
                    <a:pt x="1091769" y="3345394"/>
                    <a:pt x="3947681" y="3659720"/>
                    <a:pt x="4552519" y="3178707"/>
                  </a:cubicBezTo>
                  <a:cubicBezTo>
                    <a:pt x="5157357" y="2697695"/>
                    <a:pt x="4583475" y="1476113"/>
                    <a:pt x="4009594" y="254532"/>
                  </a:cubicBezTo>
                </a:path>
              </a:pathLst>
            </a:cu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6142353" y="4991100"/>
              <a:ext cx="2315848" cy="646331"/>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dirty="0" smtClean="0"/>
                <a:t>Add on GIS Services through ArcGIS Server</a:t>
              </a:r>
              <a:endParaRPr lang="en-US" dirty="0"/>
            </a:p>
          </p:txBody>
        </p:sp>
      </p:grpSp>
    </p:spTree>
    <p:extLst>
      <p:ext uri="{BB962C8B-B14F-4D97-AF65-F5344CB8AC3E}">
        <p14:creationId xmlns:p14="http://schemas.microsoft.com/office/powerpoint/2010/main" val="105651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152400"/>
            <a:ext cx="8229600" cy="914400"/>
          </a:xfrm>
        </p:spPr>
        <p:txBody>
          <a:bodyPr>
            <a:normAutofit/>
          </a:bodyPr>
          <a:lstStyle/>
          <a:p>
            <a:pPr eaLnBrk="1" hangingPunct="1"/>
            <a:r>
              <a:rPr lang="en-US" sz="3600" b="1" dirty="0" smtClean="0">
                <a:solidFill>
                  <a:schemeClr val="accent1"/>
                </a:solidFill>
              </a:rPr>
              <a:t>The Data Cube </a:t>
            </a:r>
            <a:r>
              <a:rPr lang="en-US" sz="3600" b="1" dirty="0" smtClean="0"/>
              <a:t>– “what-where-when”</a:t>
            </a:r>
          </a:p>
        </p:txBody>
      </p:sp>
      <p:cxnSp>
        <p:nvCxnSpPr>
          <p:cNvPr id="4" name="Straight Arrow Connector 3"/>
          <p:cNvCxnSpPr/>
          <p:nvPr/>
        </p:nvCxnSpPr>
        <p:spPr>
          <a:xfrm rot="5400000" flipH="1" flipV="1">
            <a:off x="2255837" y="2900363"/>
            <a:ext cx="3363913" cy="1588"/>
          </a:xfrm>
          <a:prstGeom prst="straightConnector1">
            <a:avLst/>
          </a:prstGeom>
          <a:ln w="25400" cap="rnd">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rot="10800000" flipV="1">
            <a:off x="1981200" y="4581525"/>
            <a:ext cx="1957388" cy="1733550"/>
          </a:xfrm>
          <a:prstGeom prst="straightConnector1">
            <a:avLst/>
          </a:prstGeom>
          <a:ln w="25400" cap="rnd">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3938588" y="4581525"/>
            <a:ext cx="3230562" cy="1588"/>
          </a:xfrm>
          <a:prstGeom prst="straightConnector1">
            <a:avLst/>
          </a:prstGeom>
          <a:ln w="25400" cap="rnd">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606" name="TextBox 6"/>
          <p:cNvSpPr txBox="1">
            <a:spLocks noChangeArrowheads="1"/>
          </p:cNvSpPr>
          <p:nvPr/>
        </p:nvSpPr>
        <p:spPr bwMode="auto">
          <a:xfrm>
            <a:off x="6091238" y="4684713"/>
            <a:ext cx="1206500" cy="460375"/>
          </a:xfrm>
          <a:prstGeom prst="rect">
            <a:avLst/>
          </a:prstGeom>
          <a:noFill/>
          <a:ln w="9525">
            <a:noFill/>
            <a:miter lim="800000"/>
            <a:headEnd/>
            <a:tailEnd/>
          </a:ln>
        </p:spPr>
        <p:txBody>
          <a:bodyPr wrap="none">
            <a:spAutoFit/>
          </a:bodyPr>
          <a:lstStyle/>
          <a:p>
            <a:r>
              <a:rPr lang="en-US" sz="2400">
                <a:latin typeface="Calibri" pitchFamily="34" charset="0"/>
              </a:rPr>
              <a:t>Space, S</a:t>
            </a:r>
          </a:p>
        </p:txBody>
      </p:sp>
      <p:sp>
        <p:nvSpPr>
          <p:cNvPr id="25607" name="TextBox 7"/>
          <p:cNvSpPr txBox="1">
            <a:spLocks noChangeArrowheads="1"/>
          </p:cNvSpPr>
          <p:nvPr/>
        </p:nvSpPr>
        <p:spPr bwMode="auto">
          <a:xfrm>
            <a:off x="4037013" y="1320800"/>
            <a:ext cx="1101725" cy="461963"/>
          </a:xfrm>
          <a:prstGeom prst="rect">
            <a:avLst/>
          </a:prstGeom>
          <a:noFill/>
          <a:ln w="9525">
            <a:noFill/>
            <a:miter lim="800000"/>
            <a:headEnd/>
            <a:tailEnd/>
          </a:ln>
        </p:spPr>
        <p:txBody>
          <a:bodyPr wrap="none">
            <a:spAutoFit/>
          </a:bodyPr>
          <a:lstStyle/>
          <a:p>
            <a:r>
              <a:rPr lang="en-US" sz="2400">
                <a:latin typeface="Calibri" pitchFamily="34" charset="0"/>
              </a:rPr>
              <a:t>Time, T</a:t>
            </a:r>
          </a:p>
        </p:txBody>
      </p:sp>
      <p:sp>
        <p:nvSpPr>
          <p:cNvPr id="25608" name="TextBox 8"/>
          <p:cNvSpPr txBox="1">
            <a:spLocks noChangeArrowheads="1"/>
          </p:cNvSpPr>
          <p:nvPr/>
        </p:nvSpPr>
        <p:spPr bwMode="auto">
          <a:xfrm>
            <a:off x="2274888" y="5907088"/>
            <a:ext cx="1641475" cy="461962"/>
          </a:xfrm>
          <a:prstGeom prst="rect">
            <a:avLst/>
          </a:prstGeom>
          <a:noFill/>
          <a:ln w="9525">
            <a:noFill/>
            <a:miter lim="800000"/>
            <a:headEnd/>
            <a:tailEnd/>
          </a:ln>
        </p:spPr>
        <p:txBody>
          <a:bodyPr wrap="none">
            <a:spAutoFit/>
          </a:bodyPr>
          <a:lstStyle/>
          <a:p>
            <a:r>
              <a:rPr lang="en-US" sz="2400">
                <a:latin typeface="Calibri" pitchFamily="34" charset="0"/>
              </a:rPr>
              <a:t>Variables, V</a:t>
            </a:r>
          </a:p>
        </p:txBody>
      </p:sp>
      <p:cxnSp>
        <p:nvCxnSpPr>
          <p:cNvPr id="10" name="Straight Connector 9"/>
          <p:cNvCxnSpPr/>
          <p:nvPr/>
        </p:nvCxnSpPr>
        <p:spPr>
          <a:xfrm rot="5400000" flipH="1" flipV="1">
            <a:off x="4722019" y="3737769"/>
            <a:ext cx="1731963" cy="3175"/>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flipH="1" flipV="1">
            <a:off x="2095501" y="4530725"/>
            <a:ext cx="1731962" cy="1587"/>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flipH="1" flipV="1">
            <a:off x="3759201" y="4530725"/>
            <a:ext cx="1731962" cy="1587"/>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960688" y="3665538"/>
            <a:ext cx="1663700" cy="1587"/>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938588" y="2849563"/>
            <a:ext cx="1663700" cy="1587"/>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960688" y="5397500"/>
            <a:ext cx="1663700" cy="1588"/>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2960688" y="2849563"/>
            <a:ext cx="977900" cy="815975"/>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4624388" y="2849563"/>
            <a:ext cx="977900" cy="815975"/>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4624388" y="4581525"/>
            <a:ext cx="977900" cy="815975"/>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5618" name="TextBox 18"/>
          <p:cNvSpPr txBox="1">
            <a:spLocks noChangeArrowheads="1"/>
          </p:cNvSpPr>
          <p:nvPr/>
        </p:nvSpPr>
        <p:spPr bwMode="auto">
          <a:xfrm>
            <a:off x="5602288" y="4071938"/>
            <a:ext cx="304800" cy="461962"/>
          </a:xfrm>
          <a:prstGeom prst="rect">
            <a:avLst/>
          </a:prstGeom>
          <a:noFill/>
          <a:ln w="9525">
            <a:noFill/>
            <a:miter lim="800000"/>
            <a:headEnd/>
            <a:tailEnd/>
          </a:ln>
        </p:spPr>
        <p:txBody>
          <a:bodyPr wrap="none">
            <a:spAutoFit/>
          </a:bodyPr>
          <a:lstStyle/>
          <a:p>
            <a:r>
              <a:rPr lang="en-US" sz="2400" dirty="0">
                <a:latin typeface="Calibri" pitchFamily="34" charset="0"/>
              </a:rPr>
              <a:t>s</a:t>
            </a:r>
          </a:p>
        </p:txBody>
      </p:sp>
      <p:sp>
        <p:nvSpPr>
          <p:cNvPr id="20" name="Oval 19"/>
          <p:cNvSpPr/>
          <p:nvPr/>
        </p:nvSpPr>
        <p:spPr>
          <a:xfrm>
            <a:off x="5503863" y="4479925"/>
            <a:ext cx="196850" cy="2047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620" name="TextBox 20"/>
          <p:cNvSpPr txBox="1">
            <a:spLocks noChangeArrowheads="1"/>
          </p:cNvSpPr>
          <p:nvPr/>
        </p:nvSpPr>
        <p:spPr bwMode="auto">
          <a:xfrm>
            <a:off x="3938588" y="2351088"/>
            <a:ext cx="287337" cy="461962"/>
          </a:xfrm>
          <a:prstGeom prst="rect">
            <a:avLst/>
          </a:prstGeom>
          <a:noFill/>
          <a:ln w="9525">
            <a:noFill/>
            <a:miter lim="800000"/>
            <a:headEnd/>
            <a:tailEnd/>
          </a:ln>
        </p:spPr>
        <p:txBody>
          <a:bodyPr wrap="none">
            <a:spAutoFit/>
          </a:bodyPr>
          <a:lstStyle/>
          <a:p>
            <a:r>
              <a:rPr lang="en-US" sz="2400">
                <a:latin typeface="Calibri" pitchFamily="34" charset="0"/>
              </a:rPr>
              <a:t>t</a:t>
            </a:r>
          </a:p>
        </p:txBody>
      </p:sp>
      <p:sp>
        <p:nvSpPr>
          <p:cNvPr id="22" name="Oval 21"/>
          <p:cNvSpPr/>
          <p:nvPr/>
        </p:nvSpPr>
        <p:spPr>
          <a:xfrm>
            <a:off x="3840163" y="2759075"/>
            <a:ext cx="196850" cy="203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622" name="TextBox 22"/>
          <p:cNvSpPr txBox="1">
            <a:spLocks noChangeArrowheads="1"/>
          </p:cNvSpPr>
          <p:nvPr/>
        </p:nvSpPr>
        <p:spPr bwMode="auto">
          <a:xfrm>
            <a:off x="2470150" y="4887913"/>
            <a:ext cx="406400" cy="461962"/>
          </a:xfrm>
          <a:prstGeom prst="rect">
            <a:avLst/>
          </a:prstGeom>
          <a:noFill/>
          <a:ln w="9525">
            <a:noFill/>
            <a:miter lim="800000"/>
            <a:headEnd/>
            <a:tailEnd/>
          </a:ln>
        </p:spPr>
        <p:txBody>
          <a:bodyPr wrap="none">
            <a:spAutoFit/>
          </a:bodyPr>
          <a:lstStyle/>
          <a:p>
            <a:r>
              <a:rPr lang="en-US" sz="2400" dirty="0" smtClean="0">
                <a:latin typeface="Calibri" pitchFamily="34" charset="0"/>
              </a:rPr>
              <a:t>V</a:t>
            </a:r>
            <a:r>
              <a:rPr lang="en-US" sz="2400" baseline="-25000" dirty="0" smtClean="0">
                <a:latin typeface="Calibri" pitchFamily="34" charset="0"/>
              </a:rPr>
              <a:t>i</a:t>
            </a:r>
            <a:endParaRPr lang="en-US" sz="2400" baseline="-25000" dirty="0">
              <a:latin typeface="Calibri" pitchFamily="34" charset="0"/>
            </a:endParaRPr>
          </a:p>
        </p:txBody>
      </p:sp>
      <p:sp>
        <p:nvSpPr>
          <p:cNvPr id="24" name="Oval 23"/>
          <p:cNvSpPr/>
          <p:nvPr/>
        </p:nvSpPr>
        <p:spPr>
          <a:xfrm>
            <a:off x="2862263" y="5295900"/>
            <a:ext cx="195262" cy="203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624" name="TextBox 24"/>
          <p:cNvSpPr txBox="1">
            <a:spLocks noChangeArrowheads="1"/>
          </p:cNvSpPr>
          <p:nvPr/>
        </p:nvSpPr>
        <p:spPr bwMode="auto">
          <a:xfrm>
            <a:off x="4741863" y="3460750"/>
            <a:ext cx="373820" cy="461665"/>
          </a:xfrm>
          <a:prstGeom prst="rect">
            <a:avLst/>
          </a:prstGeom>
          <a:noFill/>
          <a:ln w="9525">
            <a:noFill/>
            <a:miter lim="800000"/>
            <a:headEnd/>
            <a:tailEnd/>
          </a:ln>
        </p:spPr>
        <p:txBody>
          <a:bodyPr wrap="none">
            <a:spAutoFit/>
          </a:bodyPr>
          <a:lstStyle/>
          <a:p>
            <a:r>
              <a:rPr lang="en-US" sz="2400" dirty="0" smtClean="0">
                <a:latin typeface="Calibri" pitchFamily="34" charset="0"/>
              </a:rPr>
              <a:t>D</a:t>
            </a:r>
            <a:endParaRPr lang="en-US" sz="2400" dirty="0">
              <a:latin typeface="Calibri" pitchFamily="34" charset="0"/>
            </a:endParaRPr>
          </a:p>
        </p:txBody>
      </p:sp>
      <p:sp>
        <p:nvSpPr>
          <p:cNvPr id="26" name="Oval 25"/>
          <p:cNvSpPr/>
          <p:nvPr/>
        </p:nvSpPr>
        <p:spPr>
          <a:xfrm>
            <a:off x="4525963" y="3562350"/>
            <a:ext cx="195262" cy="20478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626" name="TextBox 26"/>
          <p:cNvSpPr txBox="1">
            <a:spLocks noChangeArrowheads="1"/>
          </p:cNvSpPr>
          <p:nvPr/>
        </p:nvSpPr>
        <p:spPr bwMode="auto">
          <a:xfrm>
            <a:off x="6248400" y="3962400"/>
            <a:ext cx="1316642" cy="461665"/>
          </a:xfrm>
          <a:prstGeom prst="rect">
            <a:avLst/>
          </a:prstGeom>
          <a:noFill/>
          <a:ln w="9525">
            <a:noFill/>
            <a:miter lim="800000"/>
            <a:headEnd/>
            <a:tailEnd/>
          </a:ln>
        </p:spPr>
        <p:txBody>
          <a:bodyPr wrap="none">
            <a:spAutoFit/>
          </a:bodyPr>
          <a:lstStyle/>
          <a:p>
            <a:r>
              <a:rPr lang="en-US" sz="2400" b="1" dirty="0">
                <a:latin typeface="Calibri" pitchFamily="34" charset="0"/>
              </a:rPr>
              <a:t>“Where”</a:t>
            </a:r>
          </a:p>
        </p:txBody>
      </p:sp>
      <p:sp>
        <p:nvSpPr>
          <p:cNvPr id="25627" name="TextBox 27"/>
          <p:cNvSpPr txBox="1">
            <a:spLocks noChangeArrowheads="1"/>
          </p:cNvSpPr>
          <p:nvPr/>
        </p:nvSpPr>
        <p:spPr bwMode="auto">
          <a:xfrm>
            <a:off x="1447800" y="5181600"/>
            <a:ext cx="1165191" cy="461665"/>
          </a:xfrm>
          <a:prstGeom prst="rect">
            <a:avLst/>
          </a:prstGeom>
          <a:noFill/>
          <a:ln w="9525">
            <a:noFill/>
            <a:miter lim="800000"/>
            <a:headEnd/>
            <a:tailEnd/>
          </a:ln>
        </p:spPr>
        <p:txBody>
          <a:bodyPr wrap="none">
            <a:spAutoFit/>
          </a:bodyPr>
          <a:lstStyle/>
          <a:p>
            <a:r>
              <a:rPr lang="en-US" sz="2400" b="1" dirty="0">
                <a:latin typeface="Calibri" pitchFamily="34" charset="0"/>
              </a:rPr>
              <a:t>“What”</a:t>
            </a:r>
          </a:p>
        </p:txBody>
      </p:sp>
      <p:sp>
        <p:nvSpPr>
          <p:cNvPr id="25628" name="TextBox 28"/>
          <p:cNvSpPr txBox="1">
            <a:spLocks noChangeArrowheads="1"/>
          </p:cNvSpPr>
          <p:nvPr/>
        </p:nvSpPr>
        <p:spPr bwMode="auto">
          <a:xfrm>
            <a:off x="2590800" y="1752600"/>
            <a:ext cx="1220719" cy="461665"/>
          </a:xfrm>
          <a:prstGeom prst="rect">
            <a:avLst/>
          </a:prstGeom>
          <a:noFill/>
          <a:ln w="9525">
            <a:noFill/>
            <a:miter lim="800000"/>
            <a:headEnd/>
            <a:tailEnd/>
          </a:ln>
        </p:spPr>
        <p:txBody>
          <a:bodyPr wrap="none">
            <a:spAutoFit/>
          </a:bodyPr>
          <a:lstStyle/>
          <a:p>
            <a:r>
              <a:rPr lang="en-US" sz="2400" b="1" dirty="0">
                <a:latin typeface="Calibri" pitchFamily="34" charset="0"/>
              </a:rPr>
              <a:t>“When”</a:t>
            </a:r>
          </a:p>
        </p:txBody>
      </p:sp>
      <p:sp>
        <p:nvSpPr>
          <p:cNvPr id="25629" name="TextBox 29"/>
          <p:cNvSpPr txBox="1">
            <a:spLocks noChangeArrowheads="1"/>
          </p:cNvSpPr>
          <p:nvPr/>
        </p:nvSpPr>
        <p:spPr bwMode="auto">
          <a:xfrm>
            <a:off x="6324600" y="2590800"/>
            <a:ext cx="1722438" cy="461963"/>
          </a:xfrm>
          <a:prstGeom prst="rect">
            <a:avLst/>
          </a:prstGeom>
          <a:noFill/>
          <a:ln w="9525">
            <a:noFill/>
            <a:miter lim="800000"/>
            <a:headEnd/>
            <a:tailEnd/>
          </a:ln>
        </p:spPr>
        <p:txBody>
          <a:bodyPr wrap="none">
            <a:spAutoFit/>
          </a:bodyPr>
          <a:lstStyle/>
          <a:p>
            <a:r>
              <a:rPr lang="en-US" sz="2400">
                <a:latin typeface="Calibri" pitchFamily="34" charset="0"/>
              </a:rPr>
              <a:t>A data value</a:t>
            </a:r>
          </a:p>
        </p:txBody>
      </p:sp>
      <p:cxnSp>
        <p:nvCxnSpPr>
          <p:cNvPr id="32" name="Straight Arrow Connector 31"/>
          <p:cNvCxnSpPr>
            <a:stCxn id="25629" idx="1"/>
            <a:endCxn id="26" idx="7"/>
          </p:cNvCxnSpPr>
          <p:nvPr/>
        </p:nvCxnSpPr>
        <p:spPr>
          <a:xfrm rot="10800000" flipV="1">
            <a:off x="4692650" y="2820988"/>
            <a:ext cx="1631950" cy="771525"/>
          </a:xfrm>
          <a:prstGeom prst="straightConnector1">
            <a:avLst/>
          </a:prstGeom>
          <a:ln w="25400">
            <a:solidFill>
              <a:schemeClr val="tx2"/>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4673127" y="3790890"/>
            <a:ext cx="508473" cy="400110"/>
          </a:xfrm>
          <a:prstGeom prst="rect">
            <a:avLst/>
          </a:prstGeom>
          <a:noFill/>
        </p:spPr>
        <p:txBody>
          <a:bodyPr wrap="none" rtlCol="0">
            <a:spAutoFit/>
          </a:bodyPr>
          <a:lstStyle/>
          <a:p>
            <a:r>
              <a:rPr lang="en-US" sz="2000" i="1" dirty="0" smtClean="0">
                <a:solidFill>
                  <a:schemeClr val="accent6">
                    <a:lumMod val="75000"/>
                  </a:schemeClr>
                </a:solidFill>
              </a:rPr>
              <a:t>4.2</a:t>
            </a:r>
            <a:endParaRPr lang="en-US" sz="2000" i="1" dirty="0">
              <a:solidFill>
                <a:schemeClr val="accent6">
                  <a:lumMod val="75000"/>
                </a:schemeClr>
              </a:solidFill>
            </a:endParaRPr>
          </a:p>
        </p:txBody>
      </p:sp>
      <p:sp>
        <p:nvSpPr>
          <p:cNvPr id="33" name="TextBox 32"/>
          <p:cNvSpPr txBox="1"/>
          <p:nvPr/>
        </p:nvSpPr>
        <p:spPr>
          <a:xfrm>
            <a:off x="5251641" y="4648200"/>
            <a:ext cx="768159" cy="707886"/>
          </a:xfrm>
          <a:prstGeom prst="rect">
            <a:avLst/>
          </a:prstGeom>
          <a:noFill/>
        </p:spPr>
        <p:txBody>
          <a:bodyPr wrap="none" rtlCol="0">
            <a:spAutoFit/>
          </a:bodyPr>
          <a:lstStyle/>
          <a:p>
            <a:pPr algn="ctr"/>
            <a:r>
              <a:rPr lang="en-US" sz="2000" i="1" dirty="0" smtClean="0">
                <a:solidFill>
                  <a:schemeClr val="accent6">
                    <a:lumMod val="75000"/>
                  </a:schemeClr>
                </a:solidFill>
              </a:rPr>
              <a:t>Cane</a:t>
            </a:r>
          </a:p>
          <a:p>
            <a:pPr algn="ctr"/>
            <a:r>
              <a:rPr lang="en-US" sz="2000" i="1" dirty="0" smtClean="0">
                <a:solidFill>
                  <a:schemeClr val="accent6">
                    <a:lumMod val="75000"/>
                  </a:schemeClr>
                </a:solidFill>
              </a:rPr>
              <a:t>Creek</a:t>
            </a:r>
            <a:endParaRPr lang="en-US" sz="2000" i="1" dirty="0">
              <a:solidFill>
                <a:schemeClr val="accent6">
                  <a:lumMod val="75000"/>
                </a:schemeClr>
              </a:solidFill>
            </a:endParaRPr>
          </a:p>
        </p:txBody>
      </p:sp>
      <p:sp>
        <p:nvSpPr>
          <p:cNvPr id="34" name="TextBox 33"/>
          <p:cNvSpPr txBox="1"/>
          <p:nvPr/>
        </p:nvSpPr>
        <p:spPr>
          <a:xfrm>
            <a:off x="3962400" y="2819400"/>
            <a:ext cx="1162498" cy="400110"/>
          </a:xfrm>
          <a:prstGeom prst="rect">
            <a:avLst/>
          </a:prstGeom>
          <a:noFill/>
        </p:spPr>
        <p:txBody>
          <a:bodyPr wrap="none" rtlCol="0">
            <a:spAutoFit/>
          </a:bodyPr>
          <a:lstStyle/>
          <a:p>
            <a:r>
              <a:rPr lang="en-US" sz="2000" i="1" dirty="0" smtClean="0">
                <a:solidFill>
                  <a:schemeClr val="accent6">
                    <a:lumMod val="75000"/>
                  </a:schemeClr>
                </a:solidFill>
              </a:rPr>
              <a:t>3/4/2007</a:t>
            </a:r>
            <a:endParaRPr lang="en-US" sz="2000" i="1" dirty="0">
              <a:solidFill>
                <a:schemeClr val="accent6">
                  <a:lumMod val="75000"/>
                </a:schemeClr>
              </a:solidFill>
            </a:endParaRPr>
          </a:p>
        </p:txBody>
      </p:sp>
      <p:sp>
        <p:nvSpPr>
          <p:cNvPr id="35" name="TextBox 34"/>
          <p:cNvSpPr txBox="1"/>
          <p:nvPr/>
        </p:nvSpPr>
        <p:spPr>
          <a:xfrm>
            <a:off x="2971800" y="5334000"/>
            <a:ext cx="1382430" cy="400110"/>
          </a:xfrm>
          <a:prstGeom prst="rect">
            <a:avLst/>
          </a:prstGeom>
          <a:noFill/>
        </p:spPr>
        <p:txBody>
          <a:bodyPr wrap="none" rtlCol="0">
            <a:spAutoFit/>
          </a:bodyPr>
          <a:lstStyle/>
          <a:p>
            <a:r>
              <a:rPr lang="en-US" sz="2000" i="1" dirty="0" smtClean="0">
                <a:solidFill>
                  <a:schemeClr val="accent6">
                    <a:lumMod val="75000"/>
                  </a:schemeClr>
                </a:solidFill>
              </a:rPr>
              <a:t>Streamflow</a:t>
            </a:r>
            <a:endParaRPr lang="en-US" sz="2000" i="1" dirty="0">
              <a:solidFill>
                <a:schemeClr val="accent6">
                  <a:lumMod val="75000"/>
                </a:schemeClr>
              </a:solidFill>
            </a:endParaRPr>
          </a:p>
        </p:txBody>
      </p:sp>
    </p:spTree>
    <p:extLst>
      <p:ext uri="{BB962C8B-B14F-4D97-AF65-F5344CB8AC3E}">
        <p14:creationId xmlns:p14="http://schemas.microsoft.com/office/powerpoint/2010/main" val="125641907"/>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278860" y="365126"/>
            <a:ext cx="8690042" cy="1325563"/>
          </a:xfrm>
        </p:spPr>
        <p:txBody>
          <a:bodyPr/>
          <a:lstStyle/>
          <a:p>
            <a:pPr algn="ctr"/>
            <a:r>
              <a:rPr lang="en-US" b="1" dirty="0" smtClean="0"/>
              <a:t>Data Series – Metadata Description</a:t>
            </a:r>
          </a:p>
        </p:txBody>
      </p:sp>
      <p:grpSp>
        <p:nvGrpSpPr>
          <p:cNvPr id="2" name="Group 2"/>
          <p:cNvGrpSpPr>
            <a:grpSpLocks/>
          </p:cNvGrpSpPr>
          <p:nvPr/>
        </p:nvGrpSpPr>
        <p:grpSpPr bwMode="auto">
          <a:xfrm>
            <a:off x="1676400" y="1600200"/>
            <a:ext cx="5334000" cy="4724400"/>
            <a:chOff x="1600200" y="838200"/>
            <a:chExt cx="5003299" cy="4495800"/>
          </a:xfrm>
        </p:grpSpPr>
        <p:cxnSp>
          <p:nvCxnSpPr>
            <p:cNvPr id="4" name="Straight Arrow Connector 3"/>
            <p:cNvCxnSpPr/>
            <p:nvPr/>
          </p:nvCxnSpPr>
          <p:spPr>
            <a:xfrm rot="5400000" flipH="1" flipV="1">
              <a:off x="2399419" y="2552829"/>
              <a:ext cx="2973029" cy="0"/>
            </a:xfrm>
            <a:prstGeom prst="straightConnector1">
              <a:avLst/>
            </a:prstGeom>
            <a:ln w="25400" cap="rnd">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rot="10800000" flipV="1">
              <a:off x="2362607" y="4039343"/>
              <a:ext cx="1523326" cy="1294657"/>
            </a:xfrm>
            <a:prstGeom prst="straightConnector1">
              <a:avLst/>
            </a:prstGeom>
            <a:ln w="25400" cap="rnd">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3885934" y="4039343"/>
              <a:ext cx="2515051" cy="0"/>
            </a:xfrm>
            <a:prstGeom prst="straightConnector1">
              <a:avLst/>
            </a:prstGeom>
            <a:ln w="25400" cap="rnd">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704" name="TextBox 6"/>
            <p:cNvSpPr txBox="1">
              <a:spLocks noChangeArrowheads="1"/>
            </p:cNvSpPr>
            <p:nvPr/>
          </p:nvSpPr>
          <p:spPr bwMode="auto">
            <a:xfrm>
              <a:off x="5867400" y="3581400"/>
              <a:ext cx="736099" cy="369332"/>
            </a:xfrm>
            <a:prstGeom prst="rect">
              <a:avLst/>
            </a:prstGeom>
            <a:noFill/>
            <a:ln w="9525">
              <a:noFill/>
              <a:miter lim="800000"/>
              <a:headEnd/>
              <a:tailEnd/>
            </a:ln>
          </p:spPr>
          <p:txBody>
            <a:bodyPr wrap="none">
              <a:spAutoFit/>
            </a:bodyPr>
            <a:lstStyle/>
            <a:p>
              <a:r>
                <a:rPr lang="en-US" i="1">
                  <a:latin typeface="Calibri" pitchFamily="34" charset="0"/>
                </a:rPr>
                <a:t>Space</a:t>
              </a:r>
            </a:p>
          </p:txBody>
        </p:sp>
        <p:cxnSp>
          <p:nvCxnSpPr>
            <p:cNvPr id="8" name="Straight Connector 7"/>
            <p:cNvCxnSpPr/>
            <p:nvPr/>
          </p:nvCxnSpPr>
          <p:spPr>
            <a:xfrm rot="5400000" flipH="1" flipV="1">
              <a:off x="3122855" y="3353492"/>
              <a:ext cx="259233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123526" y="4648149"/>
              <a:ext cx="1295497" cy="151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419023" y="4039343"/>
              <a:ext cx="762407" cy="608806"/>
            </a:xfrm>
            <a:prstGeom prst="line">
              <a:avLst/>
            </a:prstGeom>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5105487" y="3962298"/>
              <a:ext cx="151886" cy="1525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709" name="TextBox 11"/>
            <p:cNvSpPr txBox="1">
              <a:spLocks noChangeArrowheads="1"/>
            </p:cNvSpPr>
            <p:nvPr/>
          </p:nvSpPr>
          <p:spPr bwMode="auto">
            <a:xfrm>
              <a:off x="1905000" y="4267200"/>
              <a:ext cx="1242648" cy="369332"/>
            </a:xfrm>
            <a:prstGeom prst="rect">
              <a:avLst/>
            </a:prstGeom>
            <a:noFill/>
            <a:ln w="9525">
              <a:noFill/>
              <a:miter lim="800000"/>
              <a:headEnd/>
              <a:tailEnd/>
            </a:ln>
          </p:spPr>
          <p:txBody>
            <a:bodyPr wrap="none">
              <a:spAutoFit/>
            </a:bodyPr>
            <a:lstStyle/>
            <a:p>
              <a:r>
                <a:rPr lang="en-US">
                  <a:latin typeface="Calibri" pitchFamily="34" charset="0"/>
                </a:rPr>
                <a:t>Variable, V</a:t>
              </a:r>
              <a:r>
                <a:rPr lang="en-US" baseline="-25000">
                  <a:latin typeface="Calibri" pitchFamily="34" charset="0"/>
                </a:rPr>
                <a:t>i</a:t>
              </a:r>
            </a:p>
          </p:txBody>
        </p:sp>
        <p:sp>
          <p:nvSpPr>
            <p:cNvPr id="13" name="Oval 12"/>
            <p:cNvSpPr/>
            <p:nvPr/>
          </p:nvSpPr>
          <p:spPr>
            <a:xfrm>
              <a:off x="3047583" y="4572615"/>
              <a:ext cx="153375" cy="1510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Oval 13"/>
            <p:cNvSpPr/>
            <p:nvPr/>
          </p:nvSpPr>
          <p:spPr>
            <a:xfrm>
              <a:off x="4343080" y="3276446"/>
              <a:ext cx="153375" cy="15258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Oval 14"/>
            <p:cNvSpPr/>
            <p:nvPr/>
          </p:nvSpPr>
          <p:spPr>
            <a:xfrm>
              <a:off x="4343080" y="2667641"/>
              <a:ext cx="153375" cy="1510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Oval 15"/>
            <p:cNvSpPr/>
            <p:nvPr/>
          </p:nvSpPr>
          <p:spPr>
            <a:xfrm>
              <a:off x="4343080" y="3734185"/>
              <a:ext cx="153375" cy="15257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Oval 16"/>
            <p:cNvSpPr/>
            <p:nvPr/>
          </p:nvSpPr>
          <p:spPr>
            <a:xfrm>
              <a:off x="3798078" y="3589159"/>
              <a:ext cx="153375" cy="1525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Oval 17"/>
            <p:cNvSpPr/>
            <p:nvPr/>
          </p:nvSpPr>
          <p:spPr>
            <a:xfrm>
              <a:off x="3807012" y="1696269"/>
              <a:ext cx="151886" cy="1525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716" name="TextBox 18"/>
            <p:cNvSpPr txBox="1">
              <a:spLocks noChangeArrowheads="1"/>
            </p:cNvSpPr>
            <p:nvPr/>
          </p:nvSpPr>
          <p:spPr bwMode="auto">
            <a:xfrm>
              <a:off x="4876800" y="3581400"/>
              <a:ext cx="804131" cy="369332"/>
            </a:xfrm>
            <a:prstGeom prst="rect">
              <a:avLst/>
            </a:prstGeom>
            <a:noFill/>
            <a:ln w="9525">
              <a:noFill/>
              <a:miter lim="800000"/>
              <a:headEnd/>
              <a:tailEnd/>
            </a:ln>
          </p:spPr>
          <p:txBody>
            <a:bodyPr wrap="none">
              <a:spAutoFit/>
            </a:bodyPr>
            <a:lstStyle/>
            <a:p>
              <a:r>
                <a:rPr lang="en-US">
                  <a:latin typeface="Calibri" pitchFamily="34" charset="0"/>
                </a:rPr>
                <a:t>Site, S</a:t>
              </a:r>
              <a:r>
                <a:rPr lang="en-US" baseline="-25000">
                  <a:latin typeface="Calibri" pitchFamily="34" charset="0"/>
                </a:rPr>
                <a:t>j</a:t>
              </a:r>
              <a:endParaRPr lang="en-US">
                <a:latin typeface="Calibri" pitchFamily="34" charset="0"/>
              </a:endParaRPr>
            </a:p>
          </p:txBody>
        </p:sp>
        <p:cxnSp>
          <p:nvCxnSpPr>
            <p:cNvPr id="20" name="Straight Connector 19"/>
            <p:cNvCxnSpPr/>
            <p:nvPr/>
          </p:nvCxnSpPr>
          <p:spPr>
            <a:xfrm rot="16200000" flipV="1">
              <a:off x="3860139" y="3702616"/>
              <a:ext cx="587656" cy="542024"/>
            </a:xfrm>
            <a:prstGeom prst="line">
              <a:avLst/>
            </a:prstGeom>
            <a:ln>
              <a:prstDash val="solid"/>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4343080" y="4190412"/>
              <a:ext cx="153375" cy="15257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22" name="Straight Connector 21"/>
            <p:cNvCxnSpPr/>
            <p:nvPr/>
          </p:nvCxnSpPr>
          <p:spPr>
            <a:xfrm rot="16200000" flipV="1">
              <a:off x="3863117" y="1774982"/>
              <a:ext cx="587656" cy="542024"/>
            </a:xfrm>
            <a:prstGeom prst="line">
              <a:avLst/>
            </a:prstGeom>
            <a:ln>
              <a:prstDash val="solid"/>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4343080" y="2285437"/>
              <a:ext cx="153375" cy="15258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721" name="TextBox 23"/>
            <p:cNvSpPr txBox="1">
              <a:spLocks noChangeArrowheads="1"/>
            </p:cNvSpPr>
            <p:nvPr/>
          </p:nvSpPr>
          <p:spPr bwMode="auto">
            <a:xfrm>
              <a:off x="1905000" y="1524000"/>
              <a:ext cx="1856790" cy="369332"/>
            </a:xfrm>
            <a:prstGeom prst="rect">
              <a:avLst/>
            </a:prstGeom>
            <a:noFill/>
            <a:ln w="9525">
              <a:noFill/>
              <a:miter lim="800000"/>
              <a:headEnd/>
              <a:tailEnd/>
            </a:ln>
          </p:spPr>
          <p:txBody>
            <a:bodyPr wrap="none">
              <a:spAutoFit/>
            </a:bodyPr>
            <a:lstStyle/>
            <a:p>
              <a:r>
                <a:rPr lang="en-US">
                  <a:latin typeface="Calibri" pitchFamily="34" charset="0"/>
                </a:rPr>
                <a:t>End Date Time, t</a:t>
              </a:r>
              <a:r>
                <a:rPr lang="en-US" baseline="-25000">
                  <a:latin typeface="Calibri" pitchFamily="34" charset="0"/>
                </a:rPr>
                <a:t>2</a:t>
              </a:r>
            </a:p>
          </p:txBody>
        </p:sp>
        <p:sp>
          <p:nvSpPr>
            <p:cNvPr id="29722" name="TextBox 24"/>
            <p:cNvSpPr txBox="1">
              <a:spLocks noChangeArrowheads="1"/>
            </p:cNvSpPr>
            <p:nvPr/>
          </p:nvSpPr>
          <p:spPr bwMode="auto">
            <a:xfrm>
              <a:off x="1828800" y="3429000"/>
              <a:ext cx="2078005" cy="369332"/>
            </a:xfrm>
            <a:prstGeom prst="rect">
              <a:avLst/>
            </a:prstGeom>
            <a:noFill/>
            <a:ln w="9525">
              <a:noFill/>
              <a:miter lim="800000"/>
              <a:headEnd/>
              <a:tailEnd/>
            </a:ln>
          </p:spPr>
          <p:txBody>
            <a:bodyPr wrap="none">
              <a:spAutoFit/>
            </a:bodyPr>
            <a:lstStyle/>
            <a:p>
              <a:r>
                <a:rPr lang="en-US">
                  <a:latin typeface="Calibri" pitchFamily="34" charset="0"/>
                </a:rPr>
                <a:t>Begin Date Time, t</a:t>
              </a:r>
              <a:r>
                <a:rPr lang="en-US" baseline="-25000">
                  <a:latin typeface="Calibri" pitchFamily="34" charset="0"/>
                </a:rPr>
                <a:t>1</a:t>
              </a:r>
              <a:r>
                <a:rPr lang="en-US">
                  <a:latin typeface="Calibri" pitchFamily="34" charset="0"/>
                </a:rPr>
                <a:t> </a:t>
              </a:r>
              <a:endParaRPr lang="en-US" baseline="-25000">
                <a:latin typeface="Calibri" pitchFamily="34" charset="0"/>
              </a:endParaRPr>
            </a:p>
          </p:txBody>
        </p:sp>
        <p:sp>
          <p:nvSpPr>
            <p:cNvPr id="29723" name="TextBox 25"/>
            <p:cNvSpPr txBox="1">
              <a:spLocks noChangeArrowheads="1"/>
            </p:cNvSpPr>
            <p:nvPr/>
          </p:nvSpPr>
          <p:spPr bwMode="auto">
            <a:xfrm>
              <a:off x="3886200" y="838200"/>
              <a:ext cx="649537" cy="369332"/>
            </a:xfrm>
            <a:prstGeom prst="rect">
              <a:avLst/>
            </a:prstGeom>
            <a:noFill/>
            <a:ln w="9525">
              <a:noFill/>
              <a:miter lim="800000"/>
              <a:headEnd/>
              <a:tailEnd/>
            </a:ln>
          </p:spPr>
          <p:txBody>
            <a:bodyPr wrap="none">
              <a:spAutoFit/>
            </a:bodyPr>
            <a:lstStyle/>
            <a:p>
              <a:r>
                <a:rPr lang="en-US" i="1">
                  <a:latin typeface="Calibri" pitchFamily="34" charset="0"/>
                </a:rPr>
                <a:t>Time</a:t>
              </a:r>
            </a:p>
          </p:txBody>
        </p:sp>
        <p:sp>
          <p:nvSpPr>
            <p:cNvPr id="29724" name="TextBox 26"/>
            <p:cNvSpPr txBox="1">
              <a:spLocks noChangeArrowheads="1"/>
            </p:cNvSpPr>
            <p:nvPr/>
          </p:nvSpPr>
          <p:spPr bwMode="auto">
            <a:xfrm>
              <a:off x="1600200" y="4876800"/>
              <a:ext cx="1045414" cy="369332"/>
            </a:xfrm>
            <a:prstGeom prst="rect">
              <a:avLst/>
            </a:prstGeom>
            <a:noFill/>
            <a:ln w="9525">
              <a:noFill/>
              <a:miter lim="800000"/>
              <a:headEnd/>
              <a:tailEnd/>
            </a:ln>
          </p:spPr>
          <p:txBody>
            <a:bodyPr wrap="none">
              <a:spAutoFit/>
            </a:bodyPr>
            <a:lstStyle/>
            <a:p>
              <a:r>
                <a:rPr lang="en-US" i="1">
                  <a:latin typeface="Calibri" pitchFamily="34" charset="0"/>
                </a:rPr>
                <a:t>Variables</a:t>
              </a:r>
            </a:p>
          </p:txBody>
        </p:sp>
        <p:sp>
          <p:nvSpPr>
            <p:cNvPr id="28" name="Right Brace 27"/>
            <p:cNvSpPr/>
            <p:nvPr/>
          </p:nvSpPr>
          <p:spPr>
            <a:xfrm>
              <a:off x="4572398" y="2362482"/>
              <a:ext cx="151886" cy="1904974"/>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29726" name="TextBox 28"/>
            <p:cNvSpPr txBox="1">
              <a:spLocks noChangeArrowheads="1"/>
            </p:cNvSpPr>
            <p:nvPr/>
          </p:nvSpPr>
          <p:spPr bwMode="auto">
            <a:xfrm>
              <a:off x="4800600" y="3124200"/>
              <a:ext cx="982448" cy="369332"/>
            </a:xfrm>
            <a:prstGeom prst="rect">
              <a:avLst/>
            </a:prstGeom>
            <a:noFill/>
            <a:ln w="9525">
              <a:noFill/>
              <a:miter lim="800000"/>
              <a:headEnd/>
              <a:tailEnd/>
            </a:ln>
          </p:spPr>
          <p:txBody>
            <a:bodyPr wrap="none">
              <a:spAutoFit/>
            </a:bodyPr>
            <a:lstStyle/>
            <a:p>
              <a:r>
                <a:rPr lang="en-US">
                  <a:latin typeface="Calibri" pitchFamily="34" charset="0"/>
                </a:rPr>
                <a:t>Count, C</a:t>
              </a:r>
            </a:p>
          </p:txBody>
        </p:sp>
      </p:grpSp>
      <p:sp>
        <p:nvSpPr>
          <p:cNvPr id="29700" name="TextBox 29"/>
          <p:cNvSpPr txBox="1">
            <a:spLocks noChangeArrowheads="1"/>
          </p:cNvSpPr>
          <p:nvPr/>
        </p:nvSpPr>
        <p:spPr bwMode="auto">
          <a:xfrm>
            <a:off x="5334000" y="1905000"/>
            <a:ext cx="3581400" cy="1200150"/>
          </a:xfrm>
          <a:prstGeom prst="rect">
            <a:avLst/>
          </a:prstGeom>
          <a:noFill/>
          <a:ln w="12700">
            <a:solidFill>
              <a:schemeClr val="tx1"/>
            </a:solidFill>
            <a:miter lim="800000"/>
            <a:headEnd/>
            <a:tailEnd/>
          </a:ln>
        </p:spPr>
        <p:txBody>
          <a:bodyPr>
            <a:spAutoFit/>
          </a:bodyPr>
          <a:lstStyle/>
          <a:p>
            <a:r>
              <a:rPr lang="en-US" sz="2400">
                <a:latin typeface="Calibri" pitchFamily="34" charset="0"/>
              </a:rPr>
              <a:t>There are C measurements of Variable V</a:t>
            </a:r>
            <a:r>
              <a:rPr lang="en-US" sz="2400" baseline="-25000">
                <a:latin typeface="Calibri" pitchFamily="34" charset="0"/>
              </a:rPr>
              <a:t>i</a:t>
            </a:r>
            <a:r>
              <a:rPr lang="en-US" sz="2400">
                <a:latin typeface="Calibri" pitchFamily="34" charset="0"/>
              </a:rPr>
              <a:t> at Site S</a:t>
            </a:r>
            <a:r>
              <a:rPr lang="en-US" sz="2400" baseline="-25000">
                <a:latin typeface="Calibri" pitchFamily="34" charset="0"/>
              </a:rPr>
              <a:t>j</a:t>
            </a:r>
            <a:r>
              <a:rPr lang="en-US" sz="2400">
                <a:latin typeface="Calibri" pitchFamily="34" charset="0"/>
              </a:rPr>
              <a:t> from time t</a:t>
            </a:r>
            <a:r>
              <a:rPr lang="en-US" sz="2400" baseline="-25000">
                <a:latin typeface="Calibri" pitchFamily="34" charset="0"/>
              </a:rPr>
              <a:t>1</a:t>
            </a:r>
            <a:r>
              <a:rPr lang="en-US" sz="2400">
                <a:latin typeface="Calibri" pitchFamily="34" charset="0"/>
              </a:rPr>
              <a:t> to time t</a:t>
            </a:r>
            <a:r>
              <a:rPr lang="en-US" sz="2400" baseline="-25000">
                <a:latin typeface="Calibri" pitchFamily="34" charset="0"/>
              </a:rPr>
              <a:t>2</a:t>
            </a:r>
          </a:p>
        </p:txBody>
      </p:sp>
    </p:spTree>
    <p:extLst>
      <p:ext uri="{BB962C8B-B14F-4D97-AF65-F5344CB8AC3E}">
        <p14:creationId xmlns:p14="http://schemas.microsoft.com/office/powerpoint/2010/main" val="772461891"/>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9513" y="1844675"/>
            <a:ext cx="4740275" cy="292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11113"/>
            <a:ext cx="8229600" cy="1143000"/>
          </a:xfrm>
        </p:spPr>
        <p:txBody>
          <a:bodyPr rtlCol="0">
            <a:normAutofit/>
          </a:bodyPr>
          <a:lstStyle/>
          <a:p>
            <a:pPr algn="ctr" eaLnBrk="1" fontAlgn="auto" hangingPunct="1">
              <a:spcAft>
                <a:spcPts val="0"/>
              </a:spcAft>
              <a:defRPr/>
            </a:pPr>
            <a:r>
              <a:rPr lang="en-US" b="1" dirty="0" smtClean="0">
                <a:solidFill>
                  <a:schemeClr val="tx2">
                    <a:lumMod val="75000"/>
                  </a:schemeClr>
                </a:solidFill>
              </a:rPr>
              <a:t>CUAHSI</a:t>
            </a:r>
            <a:endParaRPr lang="en-US" b="1" dirty="0">
              <a:solidFill>
                <a:schemeClr val="tx2">
                  <a:lumMod val="75000"/>
                </a:schemeClr>
              </a:solidFill>
            </a:endParaRPr>
          </a:p>
        </p:txBody>
      </p:sp>
      <p:sp>
        <p:nvSpPr>
          <p:cNvPr id="3" name="Content Placeholder 2"/>
          <p:cNvSpPr>
            <a:spLocks noGrp="1"/>
          </p:cNvSpPr>
          <p:nvPr>
            <p:ph idx="1"/>
          </p:nvPr>
        </p:nvSpPr>
        <p:spPr>
          <a:xfrm>
            <a:off x="0" y="838200"/>
            <a:ext cx="9144000" cy="4953000"/>
          </a:xfrm>
        </p:spPr>
        <p:txBody>
          <a:bodyPr rtlCol="0">
            <a:normAutofit/>
          </a:bodyPr>
          <a:lstStyle/>
          <a:p>
            <a:pPr marL="0" indent="0" algn="ctr" eaLnBrk="1" fontAlgn="auto" hangingPunct="1">
              <a:spcAft>
                <a:spcPts val="0"/>
              </a:spcAft>
              <a:buFont typeface="Arial" pitchFamily="34" charset="0"/>
              <a:buNone/>
              <a:defRPr/>
            </a:pPr>
            <a:r>
              <a:rPr lang="en-US" sz="2800" b="1" dirty="0" smtClean="0">
                <a:solidFill>
                  <a:schemeClr val="tx2">
                    <a:satMod val="130000"/>
                  </a:schemeClr>
                </a:solidFill>
              </a:rPr>
              <a:t>Consortium of Universities for the Advancement of Hydrologic Science, Inc.</a:t>
            </a:r>
            <a:endParaRPr lang="en-US" b="1" dirty="0" smtClean="0">
              <a:solidFill>
                <a:schemeClr val="tx2">
                  <a:satMod val="130000"/>
                </a:schemeClr>
              </a:solidFill>
            </a:endParaRPr>
          </a:p>
          <a:p>
            <a:pPr eaLnBrk="1" fontAlgn="auto" hangingPunct="1">
              <a:spcAft>
                <a:spcPts val="0"/>
              </a:spcAft>
              <a:buFont typeface="Arial" pitchFamily="34" charset="0"/>
              <a:buChar char="•"/>
              <a:defRPr/>
            </a:pPr>
            <a:endParaRPr lang="en-US" sz="2400" dirty="0"/>
          </a:p>
        </p:txBody>
      </p:sp>
      <p:sp>
        <p:nvSpPr>
          <p:cNvPr id="18438" name="Text Box 3"/>
          <p:cNvSpPr txBox="1">
            <a:spLocks noChangeArrowheads="1"/>
          </p:cNvSpPr>
          <p:nvPr/>
        </p:nvSpPr>
        <p:spPr bwMode="auto">
          <a:xfrm>
            <a:off x="6248400" y="1981200"/>
            <a:ext cx="2716213"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buFont typeface="Arial" charset="0"/>
              <a:buChar char="•"/>
            </a:pPr>
            <a:r>
              <a:rPr lang="en-US" sz="2400" dirty="0">
                <a:solidFill>
                  <a:srgbClr val="000000"/>
                </a:solidFill>
              </a:rPr>
              <a:t>111 US University members</a:t>
            </a:r>
          </a:p>
          <a:p>
            <a:pPr eaLnBrk="1" hangingPunct="1">
              <a:buFont typeface="Arial" charset="0"/>
              <a:buChar char="•"/>
            </a:pPr>
            <a:r>
              <a:rPr lang="en-US" sz="2400" dirty="0">
                <a:solidFill>
                  <a:srgbClr val="000000"/>
                </a:solidFill>
              </a:rPr>
              <a:t>7 affiliate members</a:t>
            </a:r>
          </a:p>
          <a:p>
            <a:pPr eaLnBrk="1" hangingPunct="1">
              <a:buFont typeface="Arial" charset="0"/>
              <a:buChar char="•"/>
            </a:pPr>
            <a:r>
              <a:rPr lang="en-US" sz="2400" dirty="0">
                <a:solidFill>
                  <a:srgbClr val="000000"/>
                </a:solidFill>
              </a:rPr>
              <a:t>19 International affiliate members</a:t>
            </a:r>
          </a:p>
          <a:p>
            <a:pPr eaLnBrk="1" hangingPunct="1"/>
            <a:r>
              <a:rPr lang="en-US" sz="2400" dirty="0">
                <a:solidFill>
                  <a:srgbClr val="000000"/>
                </a:solidFill>
              </a:rPr>
              <a:t>   </a:t>
            </a:r>
          </a:p>
        </p:txBody>
      </p:sp>
      <p:sp>
        <p:nvSpPr>
          <p:cNvPr id="18439" name="Rectangle 5"/>
          <p:cNvSpPr>
            <a:spLocks noChangeArrowheads="1"/>
          </p:cNvSpPr>
          <p:nvPr/>
        </p:nvSpPr>
        <p:spPr bwMode="auto">
          <a:xfrm>
            <a:off x="663575" y="4846638"/>
            <a:ext cx="76009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a:solidFill>
                  <a:srgbClr val="000000"/>
                </a:solidFill>
              </a:rPr>
              <a:t>An organization representing more than one hundred United States universities, receives support from the National Science Foundation to develop infrastructure and services for the advancement of hydrologic science and education in the U.S.</a:t>
            </a:r>
          </a:p>
        </p:txBody>
      </p:sp>
    </p:spTree>
    <p:extLst>
      <p:ext uri="{BB962C8B-B14F-4D97-AF65-F5344CB8AC3E}">
        <p14:creationId xmlns:p14="http://schemas.microsoft.com/office/powerpoint/2010/main" val="1500035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57200" y="0"/>
            <a:ext cx="8229600" cy="1143000"/>
          </a:xfrm>
        </p:spPr>
        <p:txBody>
          <a:bodyPr>
            <a:normAutofit/>
          </a:bodyPr>
          <a:lstStyle/>
          <a:p>
            <a:pPr algn="ctr"/>
            <a:r>
              <a:rPr lang="en-US" sz="3600" b="1" dirty="0" smtClean="0"/>
              <a:t>Observations Data Model (ODM)</a:t>
            </a:r>
          </a:p>
        </p:txBody>
      </p:sp>
      <p:pic>
        <p:nvPicPr>
          <p:cNvPr id="19459" name="Picture 2"/>
          <p:cNvPicPr>
            <a:picLocks noChangeAspect="1" noChangeArrowheads="1"/>
          </p:cNvPicPr>
          <p:nvPr/>
        </p:nvPicPr>
        <p:blipFill>
          <a:blip r:embed="rId3" cstate="screen"/>
          <a:srcRect/>
          <a:stretch>
            <a:fillRect/>
          </a:stretch>
        </p:blipFill>
        <p:spPr bwMode="auto">
          <a:xfrm>
            <a:off x="609600" y="990600"/>
            <a:ext cx="8077200" cy="5180013"/>
          </a:xfrm>
          <a:prstGeom prst="rect">
            <a:avLst/>
          </a:prstGeom>
          <a:noFill/>
          <a:ln w="9525">
            <a:noFill/>
            <a:miter lim="800000"/>
            <a:headEnd/>
            <a:tailEnd/>
          </a:ln>
        </p:spPr>
      </p:pic>
      <p:sp>
        <p:nvSpPr>
          <p:cNvPr id="19460" name="Rectangle 3"/>
          <p:cNvSpPr>
            <a:spLocks noChangeArrowheads="1"/>
          </p:cNvSpPr>
          <p:nvPr/>
        </p:nvSpPr>
        <p:spPr bwMode="auto">
          <a:xfrm>
            <a:off x="685800" y="6119813"/>
            <a:ext cx="7924800" cy="522287"/>
          </a:xfrm>
          <a:prstGeom prst="rect">
            <a:avLst/>
          </a:prstGeom>
          <a:noFill/>
          <a:ln w="9525">
            <a:noFill/>
            <a:miter lim="800000"/>
            <a:headEnd/>
            <a:tailEnd/>
          </a:ln>
        </p:spPr>
        <p:txBody>
          <a:bodyPr>
            <a:spAutoFit/>
          </a:bodyPr>
          <a:lstStyle/>
          <a:p>
            <a:r>
              <a:rPr lang="en-US" sz="1400" dirty="0">
                <a:latin typeface="Calibri" pitchFamily="34" charset="0"/>
              </a:rPr>
              <a:t>Horsburgh, J. S., D. G. Tarboton, D. R. Maidment and I. Zaslavsky, (2008), "A Relational Model for Environmental and Water Resources Data," Water </a:t>
            </a:r>
            <a:r>
              <a:rPr lang="en-US" sz="1400" dirty="0" err="1">
                <a:latin typeface="Calibri" pitchFamily="34" charset="0"/>
              </a:rPr>
              <a:t>Resour</a:t>
            </a:r>
            <a:r>
              <a:rPr lang="en-US" sz="1400" dirty="0">
                <a:latin typeface="Calibri" pitchFamily="34" charset="0"/>
              </a:rPr>
              <a:t>. Res., 44: W05406, doi:10.1029/2007WR006392.</a:t>
            </a:r>
          </a:p>
        </p:txBody>
      </p:sp>
      <p:sp>
        <p:nvSpPr>
          <p:cNvPr id="5" name="Rectangle 4"/>
          <p:cNvSpPr/>
          <p:nvPr/>
        </p:nvSpPr>
        <p:spPr>
          <a:xfrm>
            <a:off x="3657600" y="2514600"/>
            <a:ext cx="990600" cy="14954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TextBox 5"/>
          <p:cNvSpPr txBox="1"/>
          <p:nvPr/>
        </p:nvSpPr>
        <p:spPr>
          <a:xfrm>
            <a:off x="4800600" y="2678668"/>
            <a:ext cx="1747658" cy="369332"/>
          </a:xfrm>
          <a:prstGeom prst="rect">
            <a:avLst/>
          </a:prstGeom>
          <a:solidFill>
            <a:schemeClr val="bg1"/>
          </a:solidFill>
          <a:ln w="28575">
            <a:solidFill>
              <a:schemeClr val="tx2"/>
            </a:solidFill>
          </a:ln>
        </p:spPr>
        <p:txBody>
          <a:bodyPr wrap="none" rtlCol="0">
            <a:spAutoFit/>
          </a:bodyPr>
          <a:lstStyle/>
          <a:p>
            <a:pPr algn="ctr"/>
            <a:r>
              <a:rPr lang="en-US" b="1" dirty="0" smtClean="0">
                <a:solidFill>
                  <a:schemeClr val="accent1"/>
                </a:solidFill>
              </a:rPr>
              <a:t>Values and Time</a:t>
            </a:r>
            <a:endParaRPr lang="en-US" b="1" dirty="0">
              <a:solidFill>
                <a:schemeClr val="accent1"/>
              </a:solidFill>
            </a:endParaRPr>
          </a:p>
        </p:txBody>
      </p:sp>
      <p:sp>
        <p:nvSpPr>
          <p:cNvPr id="7" name="Rectangle 6"/>
          <p:cNvSpPr/>
          <p:nvPr/>
        </p:nvSpPr>
        <p:spPr>
          <a:xfrm>
            <a:off x="1981200" y="4191001"/>
            <a:ext cx="762000" cy="1143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TextBox 7"/>
          <p:cNvSpPr txBox="1"/>
          <p:nvPr/>
        </p:nvSpPr>
        <p:spPr>
          <a:xfrm>
            <a:off x="2902430" y="4572000"/>
            <a:ext cx="1059970" cy="369332"/>
          </a:xfrm>
          <a:prstGeom prst="rect">
            <a:avLst/>
          </a:prstGeom>
          <a:solidFill>
            <a:schemeClr val="bg1"/>
          </a:solidFill>
          <a:ln w="28575">
            <a:solidFill>
              <a:schemeClr val="tx2"/>
            </a:solidFill>
          </a:ln>
        </p:spPr>
        <p:txBody>
          <a:bodyPr wrap="none" rtlCol="0">
            <a:spAutoFit/>
          </a:bodyPr>
          <a:lstStyle/>
          <a:p>
            <a:pPr algn="ctr"/>
            <a:r>
              <a:rPr lang="en-US" b="1" dirty="0" smtClean="0">
                <a:solidFill>
                  <a:schemeClr val="accent1"/>
                </a:solidFill>
              </a:rPr>
              <a:t>Variables</a:t>
            </a:r>
            <a:endParaRPr lang="en-US" b="1" dirty="0">
              <a:solidFill>
                <a:schemeClr val="accent1"/>
              </a:solidFill>
            </a:endParaRPr>
          </a:p>
        </p:txBody>
      </p:sp>
      <p:sp>
        <p:nvSpPr>
          <p:cNvPr id="9" name="Rectangle 8"/>
          <p:cNvSpPr/>
          <p:nvPr/>
        </p:nvSpPr>
        <p:spPr>
          <a:xfrm>
            <a:off x="2209800" y="1295400"/>
            <a:ext cx="838200" cy="1295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TextBox 9"/>
          <p:cNvSpPr txBox="1"/>
          <p:nvPr/>
        </p:nvSpPr>
        <p:spPr>
          <a:xfrm>
            <a:off x="3131030" y="1676399"/>
            <a:ext cx="633891" cy="369332"/>
          </a:xfrm>
          <a:prstGeom prst="rect">
            <a:avLst/>
          </a:prstGeom>
          <a:solidFill>
            <a:schemeClr val="bg1"/>
          </a:solidFill>
          <a:ln w="28575">
            <a:solidFill>
              <a:schemeClr val="tx2"/>
            </a:solidFill>
          </a:ln>
        </p:spPr>
        <p:txBody>
          <a:bodyPr wrap="none" rtlCol="0">
            <a:spAutoFit/>
          </a:bodyPr>
          <a:lstStyle/>
          <a:p>
            <a:pPr algn="ctr"/>
            <a:r>
              <a:rPr lang="en-US" b="1" dirty="0" smtClean="0">
                <a:solidFill>
                  <a:schemeClr val="accent1"/>
                </a:solidFill>
              </a:rPr>
              <a:t>Sites</a:t>
            </a:r>
            <a:endParaRPr lang="en-US" b="1" dirty="0">
              <a:solidFill>
                <a:schemeClr val="accent1"/>
              </a:solidFill>
            </a:endParaRPr>
          </a:p>
        </p:txBody>
      </p:sp>
    </p:spTree>
    <p:extLst>
      <p:ext uri="{BB962C8B-B14F-4D97-AF65-F5344CB8AC3E}">
        <p14:creationId xmlns:p14="http://schemas.microsoft.com/office/powerpoint/2010/main" val="2032393080"/>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p:cNvPicPr>
            <a:picLocks noChangeAspect="1" noChangeArrowheads="1"/>
          </p:cNvPicPr>
          <p:nvPr/>
        </p:nvPicPr>
        <p:blipFill>
          <a:blip r:embed="rId2" cstate="print"/>
          <a:srcRect/>
          <a:stretch>
            <a:fillRect/>
          </a:stretch>
        </p:blipFill>
        <p:spPr bwMode="auto">
          <a:xfrm>
            <a:off x="2563312" y="1556959"/>
            <a:ext cx="4081076" cy="2617247"/>
          </a:xfrm>
          <a:prstGeom prst="rect">
            <a:avLst/>
          </a:prstGeom>
          <a:noFill/>
          <a:ln w="9525">
            <a:noFill/>
            <a:miter lim="800000"/>
            <a:headEnd/>
            <a:tailEnd/>
          </a:ln>
        </p:spPr>
      </p:pic>
      <p:sp>
        <p:nvSpPr>
          <p:cNvPr id="44034" name="Rectangle 2"/>
          <p:cNvSpPr>
            <a:spLocks noGrp="1" noChangeArrowheads="1"/>
          </p:cNvSpPr>
          <p:nvPr>
            <p:ph type="title"/>
          </p:nvPr>
        </p:nvSpPr>
        <p:spPr>
          <a:xfrm>
            <a:off x="457200" y="76200"/>
            <a:ext cx="8229600" cy="609600"/>
          </a:xfrm>
        </p:spPr>
        <p:txBody>
          <a:bodyPr>
            <a:normAutofit fontScale="90000"/>
          </a:bodyPr>
          <a:lstStyle/>
          <a:p>
            <a:pPr algn="ctr" eaLnBrk="1" hangingPunct="1"/>
            <a:r>
              <a:rPr lang="en-US" sz="4000" b="1" dirty="0" smtClean="0"/>
              <a:t>Observations Data Model (ODM)</a:t>
            </a:r>
          </a:p>
        </p:txBody>
      </p:sp>
      <p:grpSp>
        <p:nvGrpSpPr>
          <p:cNvPr id="2" name="Group 26"/>
          <p:cNvGrpSpPr/>
          <p:nvPr/>
        </p:nvGrpSpPr>
        <p:grpSpPr>
          <a:xfrm>
            <a:off x="361352" y="685800"/>
            <a:ext cx="8554049" cy="4735035"/>
            <a:chOff x="361352" y="979965"/>
            <a:chExt cx="8554049" cy="4735035"/>
          </a:xfrm>
        </p:grpSpPr>
        <p:pic>
          <p:nvPicPr>
            <p:cNvPr id="18" name="Picture 16" descr="weather_sta"/>
            <p:cNvPicPr>
              <a:picLocks noChangeAspect="1" noChangeArrowheads="1"/>
            </p:cNvPicPr>
            <p:nvPr/>
          </p:nvPicPr>
          <p:blipFill>
            <a:blip r:embed="rId3" cstate="print"/>
            <a:srcRect/>
            <a:stretch>
              <a:fillRect/>
            </a:stretch>
          </p:blipFill>
          <p:spPr bwMode="auto">
            <a:xfrm>
              <a:off x="520510" y="2952843"/>
              <a:ext cx="871827" cy="1456122"/>
            </a:xfrm>
            <a:prstGeom prst="rect">
              <a:avLst/>
            </a:prstGeom>
            <a:noFill/>
            <a:ln w="9525">
              <a:noFill/>
              <a:miter lim="800000"/>
              <a:headEnd/>
              <a:tailEnd/>
            </a:ln>
          </p:spPr>
        </p:pic>
        <p:grpSp>
          <p:nvGrpSpPr>
            <p:cNvPr id="3" name="Group 25"/>
            <p:cNvGrpSpPr/>
            <p:nvPr/>
          </p:nvGrpSpPr>
          <p:grpSpPr>
            <a:xfrm>
              <a:off x="361352" y="986838"/>
              <a:ext cx="8554049" cy="3958259"/>
              <a:chOff x="345792" y="986838"/>
              <a:chExt cx="7577286" cy="3958259"/>
            </a:xfrm>
          </p:grpSpPr>
          <p:sp>
            <p:nvSpPr>
              <p:cNvPr id="44036" name="Text Box 16"/>
              <p:cNvSpPr txBox="1">
                <a:spLocks noChangeArrowheads="1"/>
              </p:cNvSpPr>
              <p:nvPr/>
            </p:nvSpPr>
            <p:spPr bwMode="auto">
              <a:xfrm>
                <a:off x="5634229" y="2848045"/>
                <a:ext cx="1613859" cy="1019652"/>
              </a:xfrm>
              <a:prstGeom prst="rect">
                <a:avLst/>
              </a:prstGeom>
              <a:noFill/>
              <a:ln w="9525">
                <a:noFill/>
                <a:miter lim="800000"/>
                <a:headEnd/>
                <a:tailEnd/>
              </a:ln>
            </p:spPr>
            <p:txBody>
              <a:bodyPr lIns="91403" tIns="45703" rIns="91403" bIns="45703">
                <a:spAutoFit/>
              </a:bodyPr>
              <a:lstStyle/>
              <a:p>
                <a:pPr algn="ctr"/>
                <a:r>
                  <a:rPr lang="en-US" sz="2400" dirty="0">
                    <a:solidFill>
                      <a:prstClr val="black"/>
                    </a:solidFill>
                  </a:rPr>
                  <a:t>Soil </a:t>
                </a:r>
              </a:p>
              <a:p>
                <a:pPr algn="ctr"/>
                <a:r>
                  <a:rPr lang="en-US" sz="2400" dirty="0">
                    <a:solidFill>
                      <a:prstClr val="black"/>
                    </a:solidFill>
                  </a:rPr>
                  <a:t>moisture</a:t>
                </a:r>
              </a:p>
              <a:p>
                <a:pPr algn="ctr"/>
                <a:r>
                  <a:rPr lang="en-US" sz="2400" dirty="0">
                    <a:solidFill>
                      <a:prstClr val="black"/>
                    </a:solidFill>
                  </a:rPr>
                  <a:t>data</a:t>
                </a:r>
              </a:p>
            </p:txBody>
          </p:sp>
          <p:sp>
            <p:nvSpPr>
              <p:cNvPr id="44037" name="Text Box 11"/>
              <p:cNvSpPr txBox="1">
                <a:spLocks noChangeArrowheads="1"/>
              </p:cNvSpPr>
              <p:nvPr/>
            </p:nvSpPr>
            <p:spPr bwMode="auto">
              <a:xfrm>
                <a:off x="1547624" y="986838"/>
                <a:ext cx="1346984" cy="391187"/>
              </a:xfrm>
              <a:prstGeom prst="rect">
                <a:avLst/>
              </a:prstGeom>
              <a:noFill/>
              <a:ln w="9525">
                <a:noFill/>
                <a:miter lim="800000"/>
                <a:headEnd/>
                <a:tailEnd/>
              </a:ln>
            </p:spPr>
            <p:txBody>
              <a:bodyPr wrap="none" lIns="91403" tIns="45703" rIns="91403" bIns="45703">
                <a:spAutoFit/>
              </a:bodyPr>
              <a:lstStyle/>
              <a:p>
                <a:r>
                  <a:rPr lang="en-US" sz="2400" dirty="0">
                    <a:solidFill>
                      <a:prstClr val="black"/>
                    </a:solidFill>
                  </a:rPr>
                  <a:t>Streamflow</a:t>
                </a:r>
              </a:p>
            </p:txBody>
          </p:sp>
          <p:sp>
            <p:nvSpPr>
              <p:cNvPr id="44038" name="Text Box 12"/>
              <p:cNvSpPr txBox="1">
                <a:spLocks noChangeArrowheads="1"/>
              </p:cNvSpPr>
              <p:nvPr/>
            </p:nvSpPr>
            <p:spPr bwMode="auto">
              <a:xfrm>
                <a:off x="5974254" y="4272779"/>
                <a:ext cx="1948824" cy="461631"/>
              </a:xfrm>
              <a:prstGeom prst="rect">
                <a:avLst/>
              </a:prstGeom>
              <a:noFill/>
              <a:ln w="9525">
                <a:noFill/>
                <a:miter lim="800000"/>
                <a:headEnd/>
                <a:tailEnd/>
              </a:ln>
            </p:spPr>
            <p:txBody>
              <a:bodyPr wrap="square" lIns="91403" tIns="45703" rIns="91403" bIns="45703">
                <a:spAutoFit/>
              </a:bodyPr>
              <a:lstStyle/>
              <a:p>
                <a:pPr algn="ctr"/>
                <a:r>
                  <a:rPr lang="en-US" sz="2400" dirty="0">
                    <a:solidFill>
                      <a:prstClr val="black"/>
                    </a:solidFill>
                  </a:rPr>
                  <a:t>Flux </a:t>
                </a:r>
                <a:r>
                  <a:rPr lang="en-US" sz="2400" dirty="0" smtClean="0">
                    <a:solidFill>
                      <a:prstClr val="black"/>
                    </a:solidFill>
                  </a:rPr>
                  <a:t>tower data</a:t>
                </a:r>
                <a:endParaRPr lang="en-US" sz="2400" dirty="0">
                  <a:solidFill>
                    <a:prstClr val="black"/>
                  </a:solidFill>
                </a:endParaRPr>
              </a:p>
            </p:txBody>
          </p:sp>
          <p:sp>
            <p:nvSpPr>
              <p:cNvPr id="44040" name="Text Box 14"/>
              <p:cNvSpPr txBox="1">
                <a:spLocks noChangeArrowheads="1"/>
              </p:cNvSpPr>
              <p:nvPr/>
            </p:nvSpPr>
            <p:spPr bwMode="auto">
              <a:xfrm>
                <a:off x="5167218" y="1012221"/>
                <a:ext cx="1536108" cy="705420"/>
              </a:xfrm>
              <a:prstGeom prst="rect">
                <a:avLst/>
              </a:prstGeom>
              <a:noFill/>
              <a:ln w="9525">
                <a:noFill/>
                <a:miter lim="800000"/>
                <a:headEnd/>
                <a:tailEnd/>
              </a:ln>
            </p:spPr>
            <p:txBody>
              <a:bodyPr wrap="none" lIns="91403" tIns="45703" rIns="91403" bIns="45703">
                <a:spAutoFit/>
              </a:bodyPr>
              <a:lstStyle/>
              <a:p>
                <a:pPr algn="ctr"/>
                <a:r>
                  <a:rPr lang="en-US" sz="2400" dirty="0">
                    <a:solidFill>
                      <a:prstClr val="black"/>
                    </a:solidFill>
                  </a:rPr>
                  <a:t>Groundwater</a:t>
                </a:r>
              </a:p>
              <a:p>
                <a:pPr algn="ctr"/>
                <a:r>
                  <a:rPr lang="en-US" sz="2400" dirty="0">
                    <a:solidFill>
                      <a:prstClr val="black"/>
                    </a:solidFill>
                  </a:rPr>
                  <a:t>levels</a:t>
                </a:r>
              </a:p>
            </p:txBody>
          </p:sp>
          <p:sp>
            <p:nvSpPr>
              <p:cNvPr id="44041" name="Text Box 15"/>
              <p:cNvSpPr txBox="1">
                <a:spLocks noChangeArrowheads="1"/>
              </p:cNvSpPr>
              <p:nvPr/>
            </p:nvSpPr>
            <p:spPr bwMode="auto">
              <a:xfrm>
                <a:off x="345792" y="4330073"/>
                <a:ext cx="1893343" cy="391187"/>
              </a:xfrm>
              <a:prstGeom prst="rect">
                <a:avLst/>
              </a:prstGeom>
              <a:noFill/>
              <a:ln w="9525">
                <a:noFill/>
                <a:miter lim="800000"/>
                <a:headEnd/>
                <a:tailEnd/>
              </a:ln>
            </p:spPr>
            <p:txBody>
              <a:bodyPr lIns="91403" tIns="45703" rIns="91403" bIns="45703">
                <a:spAutoFit/>
              </a:bodyPr>
              <a:lstStyle/>
              <a:p>
                <a:r>
                  <a:rPr lang="en-US" sz="2400" dirty="0">
                    <a:solidFill>
                      <a:prstClr val="black"/>
                    </a:solidFill>
                  </a:rPr>
                  <a:t>Water Quality</a:t>
                </a:r>
              </a:p>
            </p:txBody>
          </p:sp>
          <p:sp>
            <p:nvSpPr>
              <p:cNvPr id="44042" name="Line 17"/>
              <p:cNvSpPr>
                <a:spLocks noChangeShapeType="1"/>
              </p:cNvSpPr>
              <p:nvPr/>
            </p:nvSpPr>
            <p:spPr bwMode="auto">
              <a:xfrm>
                <a:off x="2120822" y="1457799"/>
                <a:ext cx="401363" cy="393325"/>
              </a:xfrm>
              <a:prstGeom prst="line">
                <a:avLst/>
              </a:prstGeom>
              <a:noFill/>
              <a:ln w="38100">
                <a:solidFill>
                  <a:schemeClr val="tx1"/>
                </a:solidFill>
                <a:round/>
                <a:headEnd/>
                <a:tailEnd type="triangle" w="med" len="med"/>
              </a:ln>
            </p:spPr>
            <p:txBody>
              <a:bodyPr/>
              <a:lstStyle/>
              <a:p>
                <a:endParaRPr lang="en-US">
                  <a:solidFill>
                    <a:prstClr val="black"/>
                  </a:solidFill>
                </a:endParaRPr>
              </a:p>
            </p:txBody>
          </p:sp>
          <p:sp>
            <p:nvSpPr>
              <p:cNvPr id="44043" name="Line 18"/>
              <p:cNvSpPr>
                <a:spLocks noChangeShapeType="1"/>
              </p:cNvSpPr>
              <p:nvPr/>
            </p:nvSpPr>
            <p:spPr bwMode="auto">
              <a:xfrm>
                <a:off x="1414949" y="3198668"/>
                <a:ext cx="590488" cy="38478"/>
              </a:xfrm>
              <a:prstGeom prst="line">
                <a:avLst/>
              </a:prstGeom>
              <a:noFill/>
              <a:ln w="38100">
                <a:solidFill>
                  <a:schemeClr val="tx1"/>
                </a:solidFill>
                <a:round/>
                <a:headEnd/>
                <a:tailEnd type="triangle" w="med" len="med"/>
              </a:ln>
            </p:spPr>
            <p:txBody>
              <a:bodyPr/>
              <a:lstStyle/>
              <a:p>
                <a:endParaRPr lang="en-US">
                  <a:solidFill>
                    <a:prstClr val="black"/>
                  </a:solidFill>
                </a:endParaRPr>
              </a:p>
            </p:txBody>
          </p:sp>
          <p:sp>
            <p:nvSpPr>
              <p:cNvPr id="44044" name="Line 19"/>
              <p:cNvSpPr>
                <a:spLocks noChangeShapeType="1"/>
              </p:cNvSpPr>
              <p:nvPr/>
            </p:nvSpPr>
            <p:spPr bwMode="auto">
              <a:xfrm flipV="1">
                <a:off x="1710193" y="4564598"/>
                <a:ext cx="949823" cy="380499"/>
              </a:xfrm>
              <a:prstGeom prst="line">
                <a:avLst/>
              </a:prstGeom>
              <a:noFill/>
              <a:ln w="38100">
                <a:solidFill>
                  <a:schemeClr val="tx1"/>
                </a:solidFill>
                <a:round/>
                <a:headEnd/>
                <a:tailEnd type="triangle" w="med" len="med"/>
              </a:ln>
            </p:spPr>
            <p:txBody>
              <a:bodyPr/>
              <a:lstStyle/>
              <a:p>
                <a:endParaRPr lang="en-US">
                  <a:solidFill>
                    <a:prstClr val="black"/>
                  </a:solidFill>
                </a:endParaRPr>
              </a:p>
            </p:txBody>
          </p:sp>
          <p:sp>
            <p:nvSpPr>
              <p:cNvPr id="44045" name="Line 20"/>
              <p:cNvSpPr>
                <a:spLocks noChangeShapeType="1"/>
              </p:cNvSpPr>
              <p:nvPr/>
            </p:nvSpPr>
            <p:spPr bwMode="auto">
              <a:xfrm flipH="1" flipV="1">
                <a:off x="5634228" y="4525665"/>
                <a:ext cx="1069097" cy="340499"/>
              </a:xfrm>
              <a:prstGeom prst="line">
                <a:avLst/>
              </a:prstGeom>
              <a:noFill/>
              <a:ln w="38100">
                <a:solidFill>
                  <a:schemeClr val="tx1"/>
                </a:solidFill>
                <a:round/>
                <a:headEnd/>
                <a:tailEnd type="triangle" w="med" len="med"/>
              </a:ln>
            </p:spPr>
            <p:txBody>
              <a:bodyPr/>
              <a:lstStyle/>
              <a:p>
                <a:endParaRPr lang="en-US">
                  <a:solidFill>
                    <a:prstClr val="black"/>
                  </a:solidFill>
                </a:endParaRPr>
              </a:p>
            </p:txBody>
          </p:sp>
          <p:sp>
            <p:nvSpPr>
              <p:cNvPr id="44046" name="Line 21"/>
              <p:cNvSpPr>
                <a:spLocks noChangeShapeType="1"/>
              </p:cNvSpPr>
              <p:nvPr/>
            </p:nvSpPr>
            <p:spPr bwMode="auto">
              <a:xfrm flipH="1" flipV="1">
                <a:off x="5399161" y="3187238"/>
                <a:ext cx="695557" cy="38478"/>
              </a:xfrm>
              <a:prstGeom prst="line">
                <a:avLst/>
              </a:prstGeom>
              <a:noFill/>
              <a:ln w="38100">
                <a:solidFill>
                  <a:schemeClr val="tx1"/>
                </a:solidFill>
                <a:round/>
                <a:headEnd/>
                <a:tailEnd type="triangle" w="med" len="med"/>
              </a:ln>
            </p:spPr>
            <p:txBody>
              <a:bodyPr/>
              <a:lstStyle/>
              <a:p>
                <a:endParaRPr lang="en-US">
                  <a:solidFill>
                    <a:prstClr val="black"/>
                  </a:solidFill>
                </a:endParaRPr>
              </a:p>
            </p:txBody>
          </p:sp>
          <p:sp>
            <p:nvSpPr>
              <p:cNvPr id="44047" name="Line 22"/>
              <p:cNvSpPr>
                <a:spLocks noChangeShapeType="1"/>
              </p:cNvSpPr>
              <p:nvPr/>
            </p:nvSpPr>
            <p:spPr bwMode="auto">
              <a:xfrm flipH="1">
                <a:off x="5974254" y="1951352"/>
                <a:ext cx="605197" cy="290718"/>
              </a:xfrm>
              <a:prstGeom prst="line">
                <a:avLst/>
              </a:prstGeom>
              <a:noFill/>
              <a:ln w="38100">
                <a:solidFill>
                  <a:schemeClr val="tx1"/>
                </a:solidFill>
                <a:round/>
                <a:headEnd/>
                <a:tailEnd type="triangle" w="med" len="med"/>
              </a:ln>
            </p:spPr>
            <p:txBody>
              <a:bodyPr/>
              <a:lstStyle/>
              <a:p>
                <a:endParaRPr lang="en-US">
                  <a:solidFill>
                    <a:prstClr val="black"/>
                  </a:solidFill>
                </a:endParaRPr>
              </a:p>
            </p:txBody>
          </p:sp>
          <p:sp>
            <p:nvSpPr>
              <p:cNvPr id="44039" name="Text Box 13"/>
              <p:cNvSpPr txBox="1">
                <a:spLocks noChangeArrowheads="1"/>
              </p:cNvSpPr>
              <p:nvPr/>
            </p:nvSpPr>
            <p:spPr bwMode="auto">
              <a:xfrm>
                <a:off x="363196" y="2199165"/>
                <a:ext cx="1473067" cy="705420"/>
              </a:xfrm>
              <a:prstGeom prst="rect">
                <a:avLst/>
              </a:prstGeom>
              <a:noFill/>
              <a:ln w="9525">
                <a:noFill/>
                <a:miter lim="800000"/>
                <a:headEnd/>
                <a:tailEnd/>
              </a:ln>
            </p:spPr>
            <p:txBody>
              <a:bodyPr wrap="none" lIns="91403" tIns="45703" rIns="91403" bIns="45703">
                <a:spAutoFit/>
              </a:bodyPr>
              <a:lstStyle/>
              <a:p>
                <a:pPr algn="ctr"/>
                <a:r>
                  <a:rPr lang="en-US" sz="2400" dirty="0">
                    <a:solidFill>
                      <a:prstClr val="black"/>
                    </a:solidFill>
                  </a:rPr>
                  <a:t>Precipitation</a:t>
                </a:r>
              </a:p>
              <a:p>
                <a:pPr algn="ctr"/>
                <a:r>
                  <a:rPr lang="en-US" sz="2400" dirty="0">
                    <a:solidFill>
                      <a:prstClr val="black"/>
                    </a:solidFill>
                  </a:rPr>
                  <a:t>&amp; Climate</a:t>
                </a:r>
              </a:p>
            </p:txBody>
          </p:sp>
        </p:grpSp>
        <p:pic>
          <p:nvPicPr>
            <p:cNvPr id="17" name="Picture 5" descr="stream3"/>
            <p:cNvPicPr>
              <a:picLocks noChangeAspect="1" noChangeArrowheads="1"/>
            </p:cNvPicPr>
            <p:nvPr/>
          </p:nvPicPr>
          <p:blipFill>
            <a:blip r:embed="rId4" cstate="print"/>
            <a:srcRect/>
            <a:stretch>
              <a:fillRect/>
            </a:stretch>
          </p:blipFill>
          <p:spPr bwMode="auto">
            <a:xfrm>
              <a:off x="457200" y="979965"/>
              <a:ext cx="1025876" cy="1297181"/>
            </a:xfrm>
            <a:prstGeom prst="rect">
              <a:avLst/>
            </a:prstGeom>
            <a:noFill/>
            <a:ln w="9525">
              <a:noFill/>
              <a:miter lim="800000"/>
              <a:headEnd/>
              <a:tailEnd/>
            </a:ln>
          </p:spPr>
        </p:pic>
        <p:pic>
          <p:nvPicPr>
            <p:cNvPr id="19" name="Picture 6" descr="tdr"/>
            <p:cNvPicPr>
              <a:picLocks noChangeAspect="1" noChangeArrowheads="1"/>
            </p:cNvPicPr>
            <p:nvPr/>
          </p:nvPicPr>
          <p:blipFill>
            <a:blip r:embed="rId5" cstate="print"/>
            <a:srcRect/>
            <a:stretch>
              <a:fillRect/>
            </a:stretch>
          </p:blipFill>
          <p:spPr bwMode="auto">
            <a:xfrm>
              <a:off x="7854964" y="2689325"/>
              <a:ext cx="970748" cy="1392812"/>
            </a:xfrm>
            <a:prstGeom prst="rect">
              <a:avLst/>
            </a:prstGeom>
            <a:noFill/>
            <a:ln w="9525">
              <a:noFill/>
              <a:miter lim="800000"/>
              <a:headEnd/>
              <a:tailEnd/>
            </a:ln>
          </p:spPr>
        </p:pic>
        <p:pic>
          <p:nvPicPr>
            <p:cNvPr id="20" name="Picture 15" descr="VAIRA3"/>
            <p:cNvPicPr>
              <a:picLocks noChangeAspect="1" noChangeArrowheads="1"/>
            </p:cNvPicPr>
            <p:nvPr/>
          </p:nvPicPr>
          <p:blipFill>
            <a:blip r:embed="rId6" cstate="print"/>
            <a:srcRect/>
            <a:stretch>
              <a:fillRect/>
            </a:stretch>
          </p:blipFill>
          <p:spPr bwMode="auto">
            <a:xfrm>
              <a:off x="7728344" y="4675806"/>
              <a:ext cx="1187056" cy="1039194"/>
            </a:xfrm>
            <a:prstGeom prst="rect">
              <a:avLst/>
            </a:prstGeom>
            <a:noFill/>
            <a:ln w="9525">
              <a:noFill/>
              <a:miter lim="800000"/>
              <a:headEnd/>
              <a:tailEnd/>
            </a:ln>
          </p:spPr>
        </p:pic>
        <p:pic>
          <p:nvPicPr>
            <p:cNvPr id="21" name="Picture 3" descr="C:\Documents and Settings\Amber\Desktop\Research\Site Photos\LBR\DSC00422.JPG"/>
            <p:cNvPicPr>
              <a:picLocks noChangeAspect="1" noChangeArrowheads="1"/>
            </p:cNvPicPr>
            <p:nvPr/>
          </p:nvPicPr>
          <p:blipFill>
            <a:blip r:embed="rId7" cstate="print"/>
            <a:srcRect/>
            <a:stretch>
              <a:fillRect/>
            </a:stretch>
          </p:blipFill>
          <p:spPr bwMode="auto">
            <a:xfrm>
              <a:off x="457200" y="4715234"/>
              <a:ext cx="1266193" cy="949645"/>
            </a:xfrm>
            <a:prstGeom prst="rect">
              <a:avLst/>
            </a:prstGeom>
            <a:noFill/>
          </p:spPr>
        </p:pic>
        <p:pic>
          <p:nvPicPr>
            <p:cNvPr id="4098" name="Picture 2" descr="Truck-mounted drill rig for drilling a well. "/>
            <p:cNvPicPr>
              <a:picLocks noChangeAspect="1" noChangeArrowheads="1"/>
            </p:cNvPicPr>
            <p:nvPr/>
          </p:nvPicPr>
          <p:blipFill>
            <a:blip r:embed="rId8" cstate="print"/>
            <a:srcRect/>
            <a:stretch>
              <a:fillRect/>
            </a:stretch>
          </p:blipFill>
          <p:spPr bwMode="auto">
            <a:xfrm>
              <a:off x="7538415" y="979965"/>
              <a:ext cx="1016075" cy="1361157"/>
            </a:xfrm>
            <a:prstGeom prst="rect">
              <a:avLst/>
            </a:prstGeom>
            <a:noFill/>
          </p:spPr>
        </p:pic>
      </p:grpSp>
      <p:sp>
        <p:nvSpPr>
          <p:cNvPr id="28" name="Rectangle 27"/>
          <p:cNvSpPr/>
          <p:nvPr/>
        </p:nvSpPr>
        <p:spPr>
          <a:xfrm>
            <a:off x="1828800" y="4648200"/>
            <a:ext cx="5943600" cy="1754326"/>
          </a:xfrm>
          <a:prstGeom prst="rect">
            <a:avLst/>
          </a:prstGeom>
        </p:spPr>
        <p:txBody>
          <a:bodyPr wrap="square">
            <a:spAutoFit/>
          </a:bodyPr>
          <a:lstStyle/>
          <a:p>
            <a:pPr marL="231721" indent="-231721" eaLnBrk="0" hangingPunct="0">
              <a:buFontTx/>
              <a:buChar char="•"/>
            </a:pPr>
            <a:r>
              <a:rPr lang="en-US" dirty="0" smtClean="0">
                <a:solidFill>
                  <a:srgbClr val="000000"/>
                </a:solidFill>
                <a:latin typeface="Helvetica" pitchFamily="34" charset="0"/>
              </a:rPr>
              <a:t>A </a:t>
            </a:r>
            <a:r>
              <a:rPr lang="en-US" dirty="0" smtClean="0">
                <a:solidFill>
                  <a:srgbClr val="FF3300"/>
                </a:solidFill>
                <a:latin typeface="Helvetica" pitchFamily="34" charset="0"/>
              </a:rPr>
              <a:t>relational data model</a:t>
            </a:r>
            <a:r>
              <a:rPr lang="en-US" dirty="0" smtClean="0">
                <a:solidFill>
                  <a:srgbClr val="000000"/>
                </a:solidFill>
                <a:latin typeface="Helvetica" pitchFamily="34" charset="0"/>
              </a:rPr>
              <a:t> at the single observation level</a:t>
            </a:r>
          </a:p>
          <a:p>
            <a:pPr marL="231721" indent="-231721" eaLnBrk="0" hangingPunct="0">
              <a:buFontTx/>
              <a:buChar char="•"/>
            </a:pPr>
            <a:r>
              <a:rPr lang="en-US" dirty="0" smtClean="0">
                <a:solidFill>
                  <a:srgbClr val="000000"/>
                </a:solidFill>
                <a:latin typeface="Helvetica" pitchFamily="34" charset="0"/>
              </a:rPr>
              <a:t>Metadata for </a:t>
            </a:r>
            <a:r>
              <a:rPr lang="en-US" dirty="0" smtClean="0">
                <a:solidFill>
                  <a:srgbClr val="FF3300"/>
                </a:solidFill>
                <a:latin typeface="Helvetica" pitchFamily="34" charset="0"/>
              </a:rPr>
              <a:t>unambiguous interpretation</a:t>
            </a:r>
          </a:p>
          <a:p>
            <a:pPr marL="231721" indent="-231721" eaLnBrk="0" hangingPunct="0">
              <a:buFontTx/>
              <a:buChar char="•"/>
            </a:pPr>
            <a:r>
              <a:rPr lang="en-US" dirty="0" smtClean="0">
                <a:solidFill>
                  <a:srgbClr val="000000"/>
                </a:solidFill>
                <a:latin typeface="Helvetica" pitchFamily="34" charset="0"/>
              </a:rPr>
              <a:t>Traceable heritage from </a:t>
            </a:r>
            <a:r>
              <a:rPr lang="en-US" dirty="0" smtClean="0">
                <a:solidFill>
                  <a:srgbClr val="FF3300"/>
                </a:solidFill>
                <a:latin typeface="Helvetica" pitchFamily="34" charset="0"/>
              </a:rPr>
              <a:t>raw</a:t>
            </a:r>
            <a:r>
              <a:rPr lang="en-US" dirty="0" smtClean="0">
                <a:solidFill>
                  <a:srgbClr val="000000"/>
                </a:solidFill>
                <a:latin typeface="Helvetica" pitchFamily="34" charset="0"/>
              </a:rPr>
              <a:t> measurements to </a:t>
            </a:r>
            <a:r>
              <a:rPr lang="en-US" dirty="0" smtClean="0">
                <a:solidFill>
                  <a:srgbClr val="FF3300"/>
                </a:solidFill>
                <a:latin typeface="Helvetica" pitchFamily="34" charset="0"/>
              </a:rPr>
              <a:t>usable</a:t>
            </a:r>
            <a:r>
              <a:rPr lang="en-US" dirty="0" smtClean="0">
                <a:solidFill>
                  <a:srgbClr val="000000"/>
                </a:solidFill>
                <a:latin typeface="Helvetica" pitchFamily="34" charset="0"/>
              </a:rPr>
              <a:t> information</a:t>
            </a:r>
          </a:p>
          <a:p>
            <a:pPr marL="231721" indent="-231721" eaLnBrk="0" hangingPunct="0">
              <a:buFontTx/>
              <a:buChar char="•"/>
            </a:pPr>
            <a:r>
              <a:rPr lang="en-US" dirty="0" smtClean="0">
                <a:solidFill>
                  <a:prstClr val="black"/>
                </a:solidFill>
                <a:latin typeface="Helvetica" pitchFamily="34" charset="0"/>
              </a:rPr>
              <a:t>Promote </a:t>
            </a:r>
            <a:r>
              <a:rPr lang="en-US" dirty="0" smtClean="0">
                <a:solidFill>
                  <a:srgbClr val="FF0000"/>
                </a:solidFill>
                <a:latin typeface="Helvetica" pitchFamily="34" charset="0"/>
              </a:rPr>
              <a:t>syntactic</a:t>
            </a:r>
            <a:r>
              <a:rPr lang="en-US" dirty="0" smtClean="0">
                <a:solidFill>
                  <a:prstClr val="black"/>
                </a:solidFill>
                <a:latin typeface="Helvetica" pitchFamily="34" charset="0"/>
              </a:rPr>
              <a:t> and </a:t>
            </a:r>
            <a:r>
              <a:rPr lang="en-US" dirty="0" smtClean="0">
                <a:solidFill>
                  <a:srgbClr val="FF0000"/>
                </a:solidFill>
                <a:latin typeface="Helvetica" pitchFamily="34" charset="0"/>
              </a:rPr>
              <a:t>semantic</a:t>
            </a:r>
            <a:r>
              <a:rPr lang="en-US" dirty="0" smtClean="0">
                <a:solidFill>
                  <a:prstClr val="black"/>
                </a:solidFill>
                <a:latin typeface="Helvetica" pitchFamily="34" charset="0"/>
              </a:rPr>
              <a:t> consistency </a:t>
            </a:r>
          </a:p>
          <a:p>
            <a:pPr marL="231721" indent="-231721" eaLnBrk="0" hangingPunct="0">
              <a:buFontTx/>
              <a:buChar char="•"/>
            </a:pPr>
            <a:r>
              <a:rPr lang="en-US" dirty="0" smtClean="0">
                <a:solidFill>
                  <a:srgbClr val="FF3300"/>
                </a:solidFill>
                <a:latin typeface="Helvetica" pitchFamily="34" charset="0"/>
              </a:rPr>
              <a:t>Cross dimension</a:t>
            </a:r>
            <a:r>
              <a:rPr lang="en-US" dirty="0" smtClean="0">
                <a:solidFill>
                  <a:srgbClr val="000000"/>
                </a:solidFill>
                <a:latin typeface="Helvetica" pitchFamily="34" charset="0"/>
              </a:rPr>
              <a:t> retrieval and analysis</a:t>
            </a:r>
            <a:endParaRPr lang="en-US" dirty="0">
              <a:solidFill>
                <a:srgbClr val="000000"/>
              </a:solidFill>
              <a:latin typeface="Helvetica" pitchFamily="34" charset="0"/>
            </a:endParaRPr>
          </a:p>
        </p:txBody>
      </p:sp>
      <p:sp>
        <p:nvSpPr>
          <p:cNvPr id="30" name="Rectangle 29"/>
          <p:cNvSpPr/>
          <p:nvPr/>
        </p:nvSpPr>
        <p:spPr>
          <a:xfrm>
            <a:off x="208952" y="6324600"/>
            <a:ext cx="8782648" cy="461665"/>
          </a:xfrm>
          <a:prstGeom prst="rect">
            <a:avLst/>
          </a:prstGeom>
        </p:spPr>
        <p:txBody>
          <a:bodyPr wrap="square">
            <a:spAutoFit/>
          </a:bodyPr>
          <a:lstStyle/>
          <a:p>
            <a:r>
              <a:rPr lang="en-US" sz="1200" dirty="0"/>
              <a:t>Horsburgh, J. S., D. G. Tarboton, D. R. Maidment, and I. Zaslavsky (2008), A </a:t>
            </a:r>
            <a:r>
              <a:rPr lang="en-US" sz="1200" dirty="0" smtClean="0"/>
              <a:t>relational model </a:t>
            </a:r>
            <a:r>
              <a:rPr lang="en-US" sz="1200" dirty="0"/>
              <a:t>for environmental and water resources data, </a:t>
            </a:r>
            <a:r>
              <a:rPr lang="en-US" sz="1200" i="1" dirty="0"/>
              <a:t>Water Resources Research</a:t>
            </a:r>
            <a:r>
              <a:rPr lang="en-US" sz="1200" dirty="0"/>
              <a:t>, </a:t>
            </a:r>
            <a:r>
              <a:rPr lang="en-US" sz="1200" dirty="0" smtClean="0"/>
              <a:t>44, W05406</a:t>
            </a:r>
            <a:r>
              <a:rPr lang="en-US" sz="1200" dirty="0"/>
              <a:t>, doi:10.1029/2007WR006392.</a:t>
            </a:r>
            <a:endParaRPr lang="en-US" sz="1200" dirty="0">
              <a:solidFill>
                <a:prstClr val="black"/>
              </a:solidFill>
              <a:latin typeface="Arial" charset="0"/>
            </a:endParaRPr>
          </a:p>
        </p:txBody>
      </p:sp>
    </p:spTree>
    <p:extLst>
      <p:ext uri="{BB962C8B-B14F-4D97-AF65-F5344CB8AC3E}">
        <p14:creationId xmlns:p14="http://schemas.microsoft.com/office/powerpoint/2010/main" val="16529970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685800" y="0"/>
            <a:ext cx="7772400" cy="769938"/>
          </a:xfrm>
        </p:spPr>
        <p:txBody>
          <a:bodyPr/>
          <a:lstStyle/>
          <a:p>
            <a:pPr algn="ctr" eaLnBrk="1" hangingPunct="1"/>
            <a:r>
              <a:rPr lang="en-US" sz="4000" b="1" dirty="0" smtClean="0">
                <a:latin typeface="Calibri" pitchFamily="34" charset="0"/>
                <a:cs typeface="Calibri" pitchFamily="34" charset="0"/>
              </a:rPr>
              <a:t>Loading Data into ODM</a:t>
            </a:r>
          </a:p>
        </p:txBody>
      </p:sp>
      <p:sp>
        <p:nvSpPr>
          <p:cNvPr id="59395" name="Rectangle 3"/>
          <p:cNvSpPr>
            <a:spLocks noGrp="1" noChangeArrowheads="1"/>
          </p:cNvSpPr>
          <p:nvPr>
            <p:ph type="body" idx="1"/>
          </p:nvPr>
        </p:nvSpPr>
        <p:spPr>
          <a:xfrm>
            <a:off x="298450" y="1271588"/>
            <a:ext cx="4737100" cy="5348287"/>
          </a:xfrm>
        </p:spPr>
        <p:txBody>
          <a:bodyPr/>
          <a:lstStyle/>
          <a:p>
            <a:pPr eaLnBrk="1" hangingPunct="1">
              <a:lnSpc>
                <a:spcPct val="90000"/>
              </a:lnSpc>
            </a:pPr>
            <a:r>
              <a:rPr lang="en-US" sz="2400" dirty="0" smtClean="0">
                <a:latin typeface="Calibri" pitchFamily="34" charset="0"/>
                <a:cs typeface="Calibri" pitchFamily="34" charset="0"/>
              </a:rPr>
              <a:t>Interactive ODM Data Loader</a:t>
            </a:r>
          </a:p>
          <a:p>
            <a:pPr lvl="1" eaLnBrk="1" hangingPunct="1">
              <a:lnSpc>
                <a:spcPct val="90000"/>
              </a:lnSpc>
            </a:pPr>
            <a:r>
              <a:rPr lang="en-US" sz="2000" dirty="0" smtClean="0">
                <a:latin typeface="Calibri" pitchFamily="34" charset="0"/>
                <a:cs typeface="Calibri" pitchFamily="34" charset="0"/>
              </a:rPr>
              <a:t>Loads data from spreadsheets and comma separated tables in simple format</a:t>
            </a:r>
          </a:p>
          <a:p>
            <a:pPr eaLnBrk="1" hangingPunct="1">
              <a:lnSpc>
                <a:spcPct val="90000"/>
              </a:lnSpc>
            </a:pPr>
            <a:r>
              <a:rPr lang="en-US" sz="2400" dirty="0" smtClean="0">
                <a:latin typeface="Calibri" pitchFamily="34" charset="0"/>
                <a:cs typeface="Calibri" pitchFamily="34" charset="0"/>
              </a:rPr>
              <a:t>Streaming Data Loader (SDL)</a:t>
            </a:r>
          </a:p>
          <a:p>
            <a:pPr lvl="1" eaLnBrk="1" hangingPunct="1">
              <a:lnSpc>
                <a:spcPct val="90000"/>
              </a:lnSpc>
            </a:pPr>
            <a:r>
              <a:rPr lang="en-US" sz="2000" dirty="0" smtClean="0">
                <a:latin typeface="Calibri" pitchFamily="34" charset="0"/>
                <a:cs typeface="Calibri" pitchFamily="34" charset="0"/>
              </a:rPr>
              <a:t>Loads data from datalogger files on a prescribed schedule</a:t>
            </a:r>
          </a:p>
          <a:p>
            <a:pPr lvl="1" eaLnBrk="1" hangingPunct="1">
              <a:lnSpc>
                <a:spcPct val="90000"/>
              </a:lnSpc>
            </a:pPr>
            <a:r>
              <a:rPr lang="en-US" sz="2000" dirty="0" smtClean="0">
                <a:latin typeface="Calibri" pitchFamily="34" charset="0"/>
                <a:cs typeface="Calibri" pitchFamily="34" charset="0"/>
              </a:rPr>
              <a:t>Interactive configuration </a:t>
            </a:r>
          </a:p>
          <a:p>
            <a:pPr eaLnBrk="1" hangingPunct="1">
              <a:lnSpc>
                <a:spcPct val="90000"/>
              </a:lnSpc>
            </a:pPr>
            <a:r>
              <a:rPr lang="en-US" sz="2400" dirty="0" smtClean="0">
                <a:latin typeface="Calibri" pitchFamily="34" charset="0"/>
                <a:cs typeface="Calibri" pitchFamily="34" charset="0"/>
              </a:rPr>
              <a:t>SQL Server Integration Services (SSIS)</a:t>
            </a:r>
          </a:p>
          <a:p>
            <a:pPr lvl="1" eaLnBrk="1" hangingPunct="1">
              <a:lnSpc>
                <a:spcPct val="90000"/>
              </a:lnSpc>
            </a:pPr>
            <a:r>
              <a:rPr lang="en-US" sz="2000" dirty="0" smtClean="0">
                <a:latin typeface="Calibri" pitchFamily="34" charset="0"/>
                <a:cs typeface="Calibri" pitchFamily="34" charset="0"/>
              </a:rPr>
              <a:t>Microsoft application accompanying SQL Server useful for programming complex loading or data management functions</a:t>
            </a:r>
          </a:p>
        </p:txBody>
      </p:sp>
      <p:pic>
        <p:nvPicPr>
          <p:cNvPr id="59396" name="Picture 4"/>
          <p:cNvPicPr>
            <a:picLocks noChangeAspect="1" noChangeArrowheads="1"/>
          </p:cNvPicPr>
          <p:nvPr/>
        </p:nvPicPr>
        <p:blipFill>
          <a:blip r:embed="rId2" cstate="print"/>
          <a:srcRect/>
          <a:stretch>
            <a:fillRect/>
          </a:stretch>
        </p:blipFill>
        <p:spPr bwMode="auto">
          <a:xfrm>
            <a:off x="5048250" y="914400"/>
            <a:ext cx="3924300" cy="2041525"/>
          </a:xfrm>
          <a:prstGeom prst="rect">
            <a:avLst/>
          </a:prstGeom>
          <a:noFill/>
          <a:ln w="9525">
            <a:noFill/>
            <a:miter lim="800000"/>
            <a:headEnd/>
            <a:tailEnd/>
          </a:ln>
        </p:spPr>
      </p:pic>
      <p:sp>
        <p:nvSpPr>
          <p:cNvPr id="59397" name="Text Box 5"/>
          <p:cNvSpPr txBox="1">
            <a:spLocks noChangeArrowheads="1"/>
          </p:cNvSpPr>
          <p:nvPr/>
        </p:nvSpPr>
        <p:spPr bwMode="auto">
          <a:xfrm>
            <a:off x="6477000" y="879475"/>
            <a:ext cx="2436813" cy="400110"/>
          </a:xfrm>
          <a:prstGeom prst="rect">
            <a:avLst/>
          </a:prstGeom>
          <a:solidFill>
            <a:srgbClr val="FDFFE1"/>
          </a:solidFill>
          <a:ln w="76200">
            <a:solidFill>
              <a:schemeClr val="accent2"/>
            </a:solidFill>
            <a:miter lim="800000"/>
            <a:headEnd/>
            <a:tailEnd/>
          </a:ln>
        </p:spPr>
        <p:txBody>
          <a:bodyPr wrap="square">
            <a:spAutoFit/>
          </a:bodyPr>
          <a:lstStyle/>
          <a:p>
            <a:pPr algn="ctr" fontAlgn="base">
              <a:spcBef>
                <a:spcPct val="0"/>
              </a:spcBef>
              <a:spcAft>
                <a:spcPct val="0"/>
              </a:spcAft>
            </a:pPr>
            <a:r>
              <a:rPr lang="en-US" altLang="zh-CN" sz="2000" b="1" dirty="0" smtClean="0">
                <a:solidFill>
                  <a:srgbClr val="3333CC"/>
                </a:solidFill>
                <a:latin typeface="Arial" pitchFamily="34" charset="0"/>
                <a:ea typeface="SimSun" pitchFamily="2" charset="-122"/>
              </a:rPr>
              <a:t>ODM Data Loader</a:t>
            </a:r>
          </a:p>
        </p:txBody>
      </p:sp>
      <p:pic>
        <p:nvPicPr>
          <p:cNvPr id="59398" name="Picture 6"/>
          <p:cNvPicPr>
            <a:picLocks noChangeAspect="1" noChangeArrowheads="1"/>
          </p:cNvPicPr>
          <p:nvPr/>
        </p:nvPicPr>
        <p:blipFill>
          <a:blip r:embed="rId3" cstate="print"/>
          <a:srcRect/>
          <a:stretch>
            <a:fillRect/>
          </a:stretch>
        </p:blipFill>
        <p:spPr bwMode="auto">
          <a:xfrm>
            <a:off x="5786438" y="2347913"/>
            <a:ext cx="3357562" cy="2420937"/>
          </a:xfrm>
          <a:prstGeom prst="rect">
            <a:avLst/>
          </a:prstGeom>
          <a:noFill/>
          <a:ln w="9525">
            <a:solidFill>
              <a:schemeClr val="tx1"/>
            </a:solidFill>
            <a:miter lim="800000"/>
            <a:headEnd/>
            <a:tailEnd/>
          </a:ln>
        </p:spPr>
      </p:pic>
      <p:sp>
        <p:nvSpPr>
          <p:cNvPr id="59399" name="Text Box 9"/>
          <p:cNvSpPr txBox="1">
            <a:spLocks noChangeArrowheads="1"/>
          </p:cNvSpPr>
          <p:nvPr/>
        </p:nvSpPr>
        <p:spPr bwMode="auto">
          <a:xfrm>
            <a:off x="7445375" y="2514600"/>
            <a:ext cx="1468438" cy="400110"/>
          </a:xfrm>
          <a:prstGeom prst="rect">
            <a:avLst/>
          </a:prstGeom>
          <a:solidFill>
            <a:srgbClr val="FDFFE1"/>
          </a:solidFill>
          <a:ln w="76200">
            <a:solidFill>
              <a:schemeClr val="accent2"/>
            </a:solidFill>
            <a:miter lim="800000"/>
            <a:headEnd/>
            <a:tailEnd/>
          </a:ln>
        </p:spPr>
        <p:txBody>
          <a:bodyPr>
            <a:spAutoFit/>
          </a:bodyPr>
          <a:lstStyle/>
          <a:p>
            <a:pPr algn="ctr" fontAlgn="base">
              <a:spcBef>
                <a:spcPct val="0"/>
              </a:spcBef>
              <a:spcAft>
                <a:spcPct val="0"/>
              </a:spcAft>
            </a:pPr>
            <a:r>
              <a:rPr lang="en-US" altLang="zh-CN" sz="2000" b="1" dirty="0" smtClean="0">
                <a:solidFill>
                  <a:srgbClr val="3333CC"/>
                </a:solidFill>
                <a:latin typeface="Arial" pitchFamily="34" charset="0"/>
                <a:ea typeface="SimSun" pitchFamily="2" charset="-122"/>
              </a:rPr>
              <a:t>ODM SDL</a:t>
            </a:r>
          </a:p>
        </p:txBody>
      </p:sp>
      <p:pic>
        <p:nvPicPr>
          <p:cNvPr id="59400" name="Picture 7"/>
          <p:cNvPicPr>
            <a:picLocks noChangeAspect="1" noChangeArrowheads="1"/>
          </p:cNvPicPr>
          <p:nvPr/>
        </p:nvPicPr>
        <p:blipFill>
          <a:blip r:embed="rId4" cstate="print"/>
          <a:srcRect/>
          <a:stretch>
            <a:fillRect/>
          </a:stretch>
        </p:blipFill>
        <p:spPr bwMode="auto">
          <a:xfrm>
            <a:off x="5278438" y="4349750"/>
            <a:ext cx="3616325" cy="2508250"/>
          </a:xfrm>
          <a:prstGeom prst="rect">
            <a:avLst/>
          </a:prstGeom>
          <a:noFill/>
          <a:ln w="9525">
            <a:solidFill>
              <a:schemeClr val="tx1"/>
            </a:solidFill>
            <a:miter lim="800000"/>
            <a:headEnd/>
            <a:tailEnd/>
          </a:ln>
        </p:spPr>
      </p:pic>
      <p:sp>
        <p:nvSpPr>
          <p:cNvPr id="59401" name="Text Box 8"/>
          <p:cNvSpPr txBox="1">
            <a:spLocks noChangeArrowheads="1"/>
          </p:cNvSpPr>
          <p:nvPr/>
        </p:nvSpPr>
        <p:spPr bwMode="auto">
          <a:xfrm>
            <a:off x="7613650" y="4889500"/>
            <a:ext cx="1281113" cy="473075"/>
          </a:xfrm>
          <a:prstGeom prst="rect">
            <a:avLst/>
          </a:prstGeom>
          <a:solidFill>
            <a:srgbClr val="FDFFE1"/>
          </a:solidFill>
          <a:ln w="76200">
            <a:solidFill>
              <a:schemeClr val="accent2"/>
            </a:solidFill>
            <a:miter lim="800000"/>
            <a:headEnd/>
            <a:tailEnd/>
          </a:ln>
        </p:spPr>
        <p:txBody>
          <a:bodyPr>
            <a:spAutoFit/>
          </a:bodyPr>
          <a:lstStyle/>
          <a:p>
            <a:pPr algn="ctr" fontAlgn="base">
              <a:spcBef>
                <a:spcPct val="0"/>
              </a:spcBef>
              <a:spcAft>
                <a:spcPct val="0"/>
              </a:spcAft>
            </a:pPr>
            <a:r>
              <a:rPr lang="en-US" sz="2000" b="1" smtClean="0">
                <a:solidFill>
                  <a:srgbClr val="3333CC"/>
                </a:solidFill>
                <a:latin typeface="Arial" pitchFamily="34" charset="0"/>
              </a:rPr>
              <a:t>SSIS</a:t>
            </a:r>
          </a:p>
        </p:txBody>
      </p:sp>
    </p:spTree>
    <p:extLst>
      <p:ext uri="{BB962C8B-B14F-4D97-AF65-F5344CB8AC3E}">
        <p14:creationId xmlns:p14="http://schemas.microsoft.com/office/powerpoint/2010/main" val="15045349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76200" y="609600"/>
            <a:ext cx="5029200" cy="1219200"/>
          </a:xfrm>
        </p:spPr>
        <p:txBody>
          <a:bodyPr/>
          <a:lstStyle/>
          <a:p>
            <a:pPr eaLnBrk="1" hangingPunct="1"/>
            <a:r>
              <a:rPr lang="en-US" sz="3600" b="1" dirty="0" smtClean="0"/>
              <a:t>Managing Data Within ODM - ODM Tools</a:t>
            </a:r>
          </a:p>
        </p:txBody>
      </p:sp>
      <p:pic>
        <p:nvPicPr>
          <p:cNvPr id="59396" name="Picture 5"/>
          <p:cNvPicPr>
            <a:picLocks noChangeAspect="1" noChangeArrowheads="1"/>
          </p:cNvPicPr>
          <p:nvPr/>
        </p:nvPicPr>
        <p:blipFill>
          <a:blip r:embed="rId2" cstate="print"/>
          <a:srcRect/>
          <a:stretch>
            <a:fillRect/>
          </a:stretch>
        </p:blipFill>
        <p:spPr bwMode="auto">
          <a:xfrm>
            <a:off x="5181600" y="762000"/>
            <a:ext cx="3795713" cy="3886200"/>
          </a:xfrm>
          <a:prstGeom prst="rect">
            <a:avLst/>
          </a:prstGeom>
          <a:noFill/>
          <a:ln w="9525">
            <a:noFill/>
            <a:miter lim="800000"/>
            <a:headEnd/>
            <a:tailEnd/>
          </a:ln>
        </p:spPr>
      </p:pic>
      <p:pic>
        <p:nvPicPr>
          <p:cNvPr id="59397" name="Picture 6"/>
          <p:cNvPicPr>
            <a:picLocks noChangeAspect="1" noChangeArrowheads="1"/>
          </p:cNvPicPr>
          <p:nvPr/>
        </p:nvPicPr>
        <p:blipFill>
          <a:blip r:embed="rId3" cstate="print"/>
          <a:srcRect/>
          <a:stretch>
            <a:fillRect/>
          </a:stretch>
        </p:blipFill>
        <p:spPr bwMode="auto">
          <a:xfrm>
            <a:off x="3576637" y="3962400"/>
            <a:ext cx="3509963" cy="2652713"/>
          </a:xfrm>
          <a:prstGeom prst="rect">
            <a:avLst/>
          </a:prstGeom>
          <a:noFill/>
          <a:ln w="9525">
            <a:noFill/>
            <a:miter lim="800000"/>
            <a:headEnd/>
            <a:tailEnd/>
          </a:ln>
        </p:spPr>
      </p:pic>
      <p:sp>
        <p:nvSpPr>
          <p:cNvPr id="59395" name="AutoShape 3"/>
          <p:cNvSpPr>
            <a:spLocks noGrp="1" noChangeAspect="1" noChangeArrowheads="1"/>
          </p:cNvSpPr>
          <p:nvPr>
            <p:ph type="body" idx="1"/>
          </p:nvPr>
        </p:nvSpPr>
        <p:spPr>
          <a:xfrm>
            <a:off x="104775" y="2027238"/>
            <a:ext cx="3581400" cy="4525962"/>
          </a:xfrm>
        </p:spPr>
        <p:txBody>
          <a:bodyPr/>
          <a:lstStyle/>
          <a:p>
            <a:pPr eaLnBrk="1" hangingPunct="1">
              <a:lnSpc>
                <a:spcPct val="90000"/>
              </a:lnSpc>
            </a:pPr>
            <a:r>
              <a:rPr lang="en-US" sz="2800" b="1" dirty="0" smtClean="0"/>
              <a:t>Query and export</a:t>
            </a:r>
            <a:r>
              <a:rPr lang="en-US" sz="2800" dirty="0" smtClean="0"/>
              <a:t> – export data series and metadata</a:t>
            </a:r>
          </a:p>
          <a:p>
            <a:pPr eaLnBrk="1" hangingPunct="1">
              <a:lnSpc>
                <a:spcPct val="90000"/>
              </a:lnSpc>
            </a:pPr>
            <a:r>
              <a:rPr lang="en-US" sz="2800" b="1" dirty="0" smtClean="0"/>
              <a:t>Visualize</a:t>
            </a:r>
            <a:r>
              <a:rPr lang="en-US" sz="2800" dirty="0" smtClean="0"/>
              <a:t> – plot and summarize data series</a:t>
            </a:r>
          </a:p>
          <a:p>
            <a:pPr eaLnBrk="1" hangingPunct="1">
              <a:lnSpc>
                <a:spcPct val="90000"/>
              </a:lnSpc>
            </a:pPr>
            <a:r>
              <a:rPr lang="en-US" sz="2800" b="1" dirty="0" smtClean="0"/>
              <a:t>Edit</a:t>
            </a:r>
            <a:r>
              <a:rPr lang="en-US" sz="2800" dirty="0" smtClean="0"/>
              <a:t> – delete, modify, adjust, interpolate, average, etc.</a:t>
            </a:r>
          </a:p>
          <a:p>
            <a:pPr eaLnBrk="1" hangingPunct="1">
              <a:lnSpc>
                <a:spcPct val="90000"/>
              </a:lnSpc>
            </a:pPr>
            <a:endParaRPr lang="en-US" sz="2800" dirty="0" smtClean="0"/>
          </a:p>
        </p:txBody>
      </p:sp>
    </p:spTree>
    <p:extLst>
      <p:ext uri="{BB962C8B-B14F-4D97-AF65-F5344CB8AC3E}">
        <p14:creationId xmlns:p14="http://schemas.microsoft.com/office/powerpoint/2010/main" val="12117084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b="1" cap="none" dirty="0" smtClean="0"/>
              <a:t>Sensor Data Quality Control</a:t>
            </a:r>
            <a:endParaRPr lang="en-US" b="1" cap="none" dirty="0"/>
          </a:p>
        </p:txBody>
      </p:sp>
      <p:pic>
        <p:nvPicPr>
          <p:cNvPr id="4" name="Picture 3"/>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16023" y="1917400"/>
            <a:ext cx="4538050" cy="2176130"/>
          </a:xfrm>
          <a:prstGeom prst="rect">
            <a:avLst/>
          </a:prstGeom>
          <a:noFill/>
          <a:ln w="9525">
            <a:noFill/>
            <a:miter lim="800000"/>
            <a:headEnd/>
            <a:tailEnd/>
          </a:ln>
        </p:spPr>
      </p:pic>
      <p:pic>
        <p:nvPicPr>
          <p:cNvPr id="5" name="Picture 4"/>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7376" y="4182378"/>
            <a:ext cx="4449725" cy="2176130"/>
          </a:xfrm>
          <a:prstGeom prst="rect">
            <a:avLst/>
          </a:prstGeom>
          <a:noFill/>
          <a:ln w="9525">
            <a:noFill/>
            <a:miter lim="800000"/>
            <a:headEnd/>
            <a:tailEnd/>
          </a:ln>
        </p:spPr>
      </p:pic>
      <p:pic>
        <p:nvPicPr>
          <p:cNvPr id="6" name="Picture 5"/>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57188" y="4148708"/>
            <a:ext cx="3855720" cy="2233930"/>
          </a:xfrm>
          <a:prstGeom prst="rect">
            <a:avLst/>
          </a:prstGeom>
          <a:noFill/>
          <a:ln w="9525">
            <a:noFill/>
            <a:miter lim="800000"/>
            <a:headEnd/>
            <a:tailEnd/>
          </a:ln>
        </p:spPr>
      </p:pic>
      <p:pic>
        <p:nvPicPr>
          <p:cNvPr id="7" name="Picture 6"/>
          <p:cNvPicPr/>
          <p:nvPr/>
        </p:nvPicPr>
        <p:blipFill>
          <a:blip r:embed="rId5" cstate="screen">
            <a:extLst>
              <a:ext uri="{28A0092B-C50C-407E-A947-70E740481C1C}">
                <a14:useLocalDpi xmlns:a14="http://schemas.microsoft.com/office/drawing/2010/main"/>
              </a:ext>
            </a:extLst>
          </a:blip>
          <a:srcRect/>
          <a:stretch>
            <a:fillRect/>
          </a:stretch>
        </p:blipFill>
        <p:spPr bwMode="auto">
          <a:xfrm>
            <a:off x="186761" y="1905238"/>
            <a:ext cx="4297680" cy="2243470"/>
          </a:xfrm>
          <a:prstGeom prst="rect">
            <a:avLst/>
          </a:prstGeom>
          <a:noFill/>
          <a:ln w="9525">
            <a:noFill/>
            <a:miter lim="800000"/>
            <a:headEnd/>
            <a:tailEnd/>
          </a:ln>
        </p:spPr>
      </p:pic>
      <p:sp>
        <p:nvSpPr>
          <p:cNvPr id="8" name="TextBox 7"/>
          <p:cNvSpPr txBox="1"/>
          <p:nvPr/>
        </p:nvSpPr>
        <p:spPr>
          <a:xfrm>
            <a:off x="621278" y="2853308"/>
            <a:ext cx="1295400" cy="923330"/>
          </a:xfrm>
          <a:prstGeom prst="rect">
            <a:avLst/>
          </a:prstGeom>
          <a:noFill/>
        </p:spPr>
        <p:txBody>
          <a:bodyPr wrap="square" rtlCol="0">
            <a:spAutoFit/>
          </a:bodyPr>
          <a:lstStyle/>
          <a:p>
            <a:r>
              <a:rPr lang="en-US" dirty="0" smtClean="0"/>
              <a:t>Sediment in sensor cup</a:t>
            </a:r>
            <a:endParaRPr lang="en-US" dirty="0"/>
          </a:p>
        </p:txBody>
      </p:sp>
      <p:sp>
        <p:nvSpPr>
          <p:cNvPr id="9" name="TextBox 8"/>
          <p:cNvSpPr txBox="1"/>
          <p:nvPr/>
        </p:nvSpPr>
        <p:spPr>
          <a:xfrm>
            <a:off x="5031776" y="2222200"/>
            <a:ext cx="2057400" cy="646331"/>
          </a:xfrm>
          <a:prstGeom prst="rect">
            <a:avLst/>
          </a:prstGeom>
          <a:noFill/>
        </p:spPr>
        <p:txBody>
          <a:bodyPr wrap="square" rtlCol="0">
            <a:spAutoFit/>
          </a:bodyPr>
          <a:lstStyle/>
          <a:p>
            <a:r>
              <a:rPr lang="en-US" dirty="0" smtClean="0"/>
              <a:t>Sensor drift and calibration shift</a:t>
            </a:r>
            <a:endParaRPr lang="en-US" dirty="0"/>
          </a:p>
        </p:txBody>
      </p:sp>
      <p:sp>
        <p:nvSpPr>
          <p:cNvPr id="10" name="TextBox 9"/>
          <p:cNvSpPr txBox="1"/>
          <p:nvPr/>
        </p:nvSpPr>
        <p:spPr>
          <a:xfrm>
            <a:off x="764576" y="4529708"/>
            <a:ext cx="1295400" cy="646331"/>
          </a:xfrm>
          <a:prstGeom prst="rect">
            <a:avLst/>
          </a:prstGeom>
          <a:noFill/>
        </p:spPr>
        <p:txBody>
          <a:bodyPr wrap="square" rtlCol="0">
            <a:spAutoFit/>
          </a:bodyPr>
          <a:lstStyle/>
          <a:p>
            <a:r>
              <a:rPr lang="en-US" dirty="0" smtClean="0"/>
              <a:t>Strange anomalies</a:t>
            </a:r>
            <a:endParaRPr lang="en-US" dirty="0"/>
          </a:p>
        </p:txBody>
      </p:sp>
      <p:sp>
        <p:nvSpPr>
          <p:cNvPr id="11" name="TextBox 10"/>
          <p:cNvSpPr txBox="1"/>
          <p:nvPr/>
        </p:nvSpPr>
        <p:spPr>
          <a:xfrm>
            <a:off x="6936776" y="4453508"/>
            <a:ext cx="1524000" cy="369332"/>
          </a:xfrm>
          <a:prstGeom prst="rect">
            <a:avLst/>
          </a:prstGeom>
          <a:noFill/>
        </p:spPr>
        <p:txBody>
          <a:bodyPr wrap="square" rtlCol="0">
            <a:spAutoFit/>
          </a:bodyPr>
          <a:lstStyle/>
          <a:p>
            <a:r>
              <a:rPr lang="en-US" dirty="0" smtClean="0"/>
              <a:t>Dead battery</a:t>
            </a:r>
            <a:endParaRPr lang="en-US" dirty="0"/>
          </a:p>
        </p:txBody>
      </p:sp>
      <p:sp>
        <p:nvSpPr>
          <p:cNvPr id="12" name="Oval 11"/>
          <p:cNvSpPr/>
          <p:nvPr/>
        </p:nvSpPr>
        <p:spPr>
          <a:xfrm>
            <a:off x="1688078" y="2015108"/>
            <a:ext cx="1752600" cy="17615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endParaRPr lang="en-US" dirty="0"/>
          </a:p>
        </p:txBody>
      </p:sp>
      <p:sp>
        <p:nvSpPr>
          <p:cNvPr id="13" name="Oval 12"/>
          <p:cNvSpPr/>
          <p:nvPr/>
        </p:nvSpPr>
        <p:spPr>
          <a:xfrm>
            <a:off x="6784376" y="2674935"/>
            <a:ext cx="876300" cy="10712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endParaRPr lang="en-US" dirty="0"/>
          </a:p>
        </p:txBody>
      </p:sp>
      <p:sp>
        <p:nvSpPr>
          <p:cNvPr id="14" name="Oval 13"/>
          <p:cNvSpPr/>
          <p:nvPr/>
        </p:nvSpPr>
        <p:spPr>
          <a:xfrm>
            <a:off x="2226024" y="4501276"/>
            <a:ext cx="228600" cy="2191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2110228" y="4910708"/>
            <a:ext cx="228600" cy="2191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4170539" y="4743291"/>
            <a:ext cx="228600" cy="2191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p:cNvSpPr/>
          <p:nvPr/>
        </p:nvSpPr>
        <p:spPr>
          <a:xfrm>
            <a:off x="2852016" y="4986908"/>
            <a:ext cx="228600" cy="2191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p:cNvSpPr/>
          <p:nvPr/>
        </p:nvSpPr>
        <p:spPr>
          <a:xfrm>
            <a:off x="3144030" y="5444108"/>
            <a:ext cx="228600" cy="2191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p:cNvSpPr/>
          <p:nvPr/>
        </p:nvSpPr>
        <p:spPr>
          <a:xfrm>
            <a:off x="4041176" y="5291708"/>
            <a:ext cx="228600" cy="2191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p:cNvSpPr/>
          <p:nvPr/>
        </p:nvSpPr>
        <p:spPr>
          <a:xfrm>
            <a:off x="1221776" y="5206072"/>
            <a:ext cx="455397" cy="2191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209360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383168" y="1497314"/>
            <a:ext cx="8448210" cy="5209989"/>
          </a:xfrm>
          <a:prstGeom prst="rect">
            <a:avLst/>
          </a:prstGeom>
        </p:spPr>
      </p:pic>
      <p:sp>
        <p:nvSpPr>
          <p:cNvPr id="20" name="Oval Callout 19"/>
          <p:cNvSpPr/>
          <p:nvPr/>
        </p:nvSpPr>
        <p:spPr>
          <a:xfrm>
            <a:off x="3617314" y="5048434"/>
            <a:ext cx="2152084" cy="650909"/>
          </a:xfrm>
          <a:prstGeom prst="wedgeEllipseCallout">
            <a:avLst>
              <a:gd name="adj1" fmla="val -39777"/>
              <a:gd name="adj2" fmla="val 81282"/>
            </a:avLst>
          </a:prstGeom>
          <a:solidFill>
            <a:schemeClr val="accent6">
              <a:lumMod val="75000"/>
              <a:alpha val="63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lIns="99011" tIns="49506" rIns="99011" bIns="49506" rtlCol="0" anchor="ctr"/>
          <a:lstStyle/>
          <a:p>
            <a:pPr algn="ctr"/>
            <a:r>
              <a:rPr lang="en-US" sz="1600" dirty="0" smtClean="0">
                <a:solidFill>
                  <a:schemeClr val="bg1"/>
                </a:solidFill>
              </a:rPr>
              <a:t>Series Selection Filters</a:t>
            </a:r>
            <a:endParaRPr lang="en-US" sz="1600" dirty="0">
              <a:solidFill>
                <a:schemeClr val="bg1"/>
              </a:solidFill>
            </a:endParaRPr>
          </a:p>
        </p:txBody>
      </p:sp>
      <p:sp>
        <p:nvSpPr>
          <p:cNvPr id="21" name="Oval Callout 20"/>
          <p:cNvSpPr/>
          <p:nvPr/>
        </p:nvSpPr>
        <p:spPr>
          <a:xfrm>
            <a:off x="7481834" y="5369782"/>
            <a:ext cx="1641411" cy="659122"/>
          </a:xfrm>
          <a:prstGeom prst="wedgeEllipseCallout">
            <a:avLst>
              <a:gd name="adj1" fmla="val -34590"/>
              <a:gd name="adj2" fmla="val 90340"/>
            </a:avLst>
          </a:prstGeom>
          <a:solidFill>
            <a:schemeClr val="accent6">
              <a:lumMod val="75000"/>
              <a:alpha val="63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lIns="99011" tIns="49506" rIns="99011" bIns="49506" rtlCol="0" anchor="ctr"/>
          <a:lstStyle/>
          <a:p>
            <a:pPr algn="ctr"/>
            <a:r>
              <a:rPr lang="en-US" sz="1600" dirty="0">
                <a:solidFill>
                  <a:srgbClr val="FFFFFF"/>
                </a:solidFill>
              </a:rPr>
              <a:t>Time Series Selection</a:t>
            </a:r>
          </a:p>
        </p:txBody>
      </p:sp>
      <p:sp>
        <p:nvSpPr>
          <p:cNvPr id="22" name="Oval Callout 21"/>
          <p:cNvSpPr/>
          <p:nvPr/>
        </p:nvSpPr>
        <p:spPr>
          <a:xfrm>
            <a:off x="7313761" y="2616743"/>
            <a:ext cx="1728977" cy="951190"/>
          </a:xfrm>
          <a:prstGeom prst="wedgeEllipseCallout">
            <a:avLst>
              <a:gd name="adj1" fmla="val -56798"/>
              <a:gd name="adj2" fmla="val 51349"/>
            </a:avLst>
          </a:prstGeom>
          <a:solidFill>
            <a:schemeClr val="accent6">
              <a:lumMod val="75000"/>
              <a:alpha val="63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lIns="99011" tIns="49506" rIns="99011" bIns="49506" rtlCol="0" anchor="ctr"/>
          <a:lstStyle/>
          <a:p>
            <a:pPr algn="ctr"/>
            <a:r>
              <a:rPr lang="en-US" sz="1600" dirty="0">
                <a:solidFill>
                  <a:srgbClr val="FFFFFF"/>
                </a:solidFill>
              </a:rPr>
              <a:t>Dynamic Zooming and Panning</a:t>
            </a:r>
          </a:p>
        </p:txBody>
      </p:sp>
      <p:sp>
        <p:nvSpPr>
          <p:cNvPr id="23" name="Oval Callout 22"/>
          <p:cNvSpPr/>
          <p:nvPr/>
        </p:nvSpPr>
        <p:spPr>
          <a:xfrm>
            <a:off x="43792" y="2406547"/>
            <a:ext cx="1700067" cy="599785"/>
          </a:xfrm>
          <a:prstGeom prst="wedgeEllipseCallout">
            <a:avLst>
              <a:gd name="adj1" fmla="val 11729"/>
              <a:gd name="adj2" fmla="val -79770"/>
            </a:avLst>
          </a:prstGeom>
          <a:solidFill>
            <a:schemeClr val="accent6">
              <a:lumMod val="75000"/>
              <a:alpha val="63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lIns="99011" tIns="49506" rIns="99011" bIns="49506" rtlCol="0" anchor="ctr"/>
          <a:lstStyle/>
          <a:p>
            <a:pPr algn="ctr"/>
            <a:r>
              <a:rPr lang="en-US" sz="1600" dirty="0">
                <a:solidFill>
                  <a:srgbClr val="FFFFFF"/>
                </a:solidFill>
              </a:rPr>
              <a:t>Multiple Plot Types</a:t>
            </a:r>
          </a:p>
        </p:txBody>
      </p:sp>
      <p:sp>
        <p:nvSpPr>
          <p:cNvPr id="24" name="Oval Callout 23"/>
          <p:cNvSpPr/>
          <p:nvPr/>
        </p:nvSpPr>
        <p:spPr>
          <a:xfrm>
            <a:off x="4367132" y="1409722"/>
            <a:ext cx="1722383" cy="715804"/>
          </a:xfrm>
          <a:prstGeom prst="wedgeEllipseCallout">
            <a:avLst>
              <a:gd name="adj1" fmla="val -61862"/>
              <a:gd name="adj2" fmla="val 42936"/>
            </a:avLst>
          </a:prstGeom>
          <a:solidFill>
            <a:schemeClr val="accent6">
              <a:lumMod val="75000"/>
              <a:alpha val="63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lIns="99011" tIns="49506" rIns="99011" bIns="49506" rtlCol="0" anchor="ctr"/>
          <a:lstStyle/>
          <a:p>
            <a:pPr algn="ctr"/>
            <a:r>
              <a:rPr lang="en-US" sz="1600" dirty="0">
                <a:solidFill>
                  <a:srgbClr val="FFFFFF"/>
                </a:solidFill>
              </a:rPr>
              <a:t>Date Range Restrictions</a:t>
            </a:r>
          </a:p>
        </p:txBody>
      </p:sp>
      <p:sp>
        <p:nvSpPr>
          <p:cNvPr id="25" name="Oval Callout 24"/>
          <p:cNvSpPr/>
          <p:nvPr/>
        </p:nvSpPr>
        <p:spPr>
          <a:xfrm>
            <a:off x="1357505" y="1018229"/>
            <a:ext cx="1677023" cy="682081"/>
          </a:xfrm>
          <a:prstGeom prst="wedgeEllipseCallout">
            <a:avLst>
              <a:gd name="adj1" fmla="val 33349"/>
              <a:gd name="adj2" fmla="val 71588"/>
            </a:avLst>
          </a:prstGeom>
          <a:solidFill>
            <a:schemeClr val="accent6">
              <a:lumMod val="75000"/>
              <a:alpha val="63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lIns="99011" tIns="49506" rIns="99011" bIns="49506" rtlCol="0" anchor="ctr"/>
          <a:lstStyle/>
          <a:p>
            <a:pPr algn="ctr"/>
            <a:r>
              <a:rPr lang="en-US" sz="1600" dirty="0">
                <a:solidFill>
                  <a:srgbClr val="FFFFFF"/>
                </a:solidFill>
              </a:rPr>
              <a:t>Plot Display Options</a:t>
            </a:r>
          </a:p>
        </p:txBody>
      </p:sp>
      <p:sp>
        <p:nvSpPr>
          <p:cNvPr id="3" name="Title 2"/>
          <p:cNvSpPr>
            <a:spLocks noGrp="1"/>
          </p:cNvSpPr>
          <p:nvPr>
            <p:ph type="title"/>
          </p:nvPr>
        </p:nvSpPr>
        <p:spPr>
          <a:xfrm>
            <a:off x="434311" y="43738"/>
            <a:ext cx="8381260" cy="1054394"/>
          </a:xfrm>
        </p:spPr>
        <p:txBody>
          <a:bodyPr>
            <a:normAutofit fontScale="90000"/>
          </a:bodyPr>
          <a:lstStyle/>
          <a:p>
            <a:pPr algn="ctr"/>
            <a:r>
              <a:rPr lang="en-US" b="1" cap="none" dirty="0" smtClean="0"/>
              <a:t>QAQC: Data Visualization and Management</a:t>
            </a:r>
            <a:endParaRPr lang="en-US" b="1" cap="none" dirty="0"/>
          </a:p>
        </p:txBody>
      </p:sp>
      <p:pic>
        <p:nvPicPr>
          <p:cNvPr id="26" name="Picture 25" descr="odmGear..png"/>
          <p:cNvPicPr>
            <a:picLocks noChangeAspect="1"/>
          </p:cNvPicPr>
          <p:nvPr/>
        </p:nvPicPr>
        <p:blipFill rotWithShape="1">
          <a:blip r:embed="rId4" cstate="print">
            <a:extLst>
              <a:ext uri="{28A0092B-C50C-407E-A947-70E740481C1C}">
                <a14:useLocalDpi xmlns:a14="http://schemas.microsoft.com/office/drawing/2010/main"/>
              </a:ext>
            </a:extLst>
          </a:blip>
          <a:srcRect l="4138" t="4154" r="4284" b="4055"/>
          <a:stretch/>
        </p:blipFill>
        <p:spPr>
          <a:xfrm>
            <a:off x="7850657" y="106562"/>
            <a:ext cx="1134404" cy="1137058"/>
          </a:xfrm>
          <a:prstGeom prst="rect">
            <a:avLst/>
          </a:prstGeom>
        </p:spPr>
      </p:pic>
    </p:spTree>
    <p:extLst>
      <p:ext uri="{BB962C8B-B14F-4D97-AF65-F5344CB8AC3E}">
        <p14:creationId xmlns:p14="http://schemas.microsoft.com/office/powerpoint/2010/main" val="13971339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0" y="77822"/>
            <a:ext cx="7886700" cy="1612868"/>
          </a:xfrm>
        </p:spPr>
        <p:txBody>
          <a:bodyPr>
            <a:normAutofit/>
          </a:bodyPr>
          <a:lstStyle/>
          <a:p>
            <a:pPr algn="ctr"/>
            <a:r>
              <a:rPr lang="en-US" b="1" cap="none" dirty="0" smtClean="0"/>
              <a:t>ODM Tools</a:t>
            </a:r>
            <a:br>
              <a:rPr lang="en-US" b="1" cap="none" dirty="0" smtClean="0"/>
            </a:br>
            <a:r>
              <a:rPr lang="en-US" b="1" cap="none" dirty="0" smtClean="0"/>
              <a:t>Sensor Data Quality Control</a:t>
            </a:r>
            <a:endParaRPr lang="en-US" b="1" cap="none" dirty="0"/>
          </a:p>
        </p:txBody>
      </p:sp>
      <p:pic>
        <p:nvPicPr>
          <p:cNvPr id="4" name="Picture 3" descr="Script_Console.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9386" y="1632498"/>
            <a:ext cx="8424235" cy="5057560"/>
          </a:xfrm>
          <a:prstGeom prst="rect">
            <a:avLst/>
          </a:prstGeom>
          <a:ln>
            <a:solidFill>
              <a:schemeClr val="tx1"/>
            </a:solidFill>
          </a:ln>
          <a:effectLst>
            <a:outerShdw blurRad="50800" dist="38100" dir="2700000" algn="tl" rotWithShape="0">
              <a:srgbClr val="000000">
                <a:alpha val="43000"/>
              </a:srgbClr>
            </a:outerShdw>
          </a:effectLst>
        </p:spPr>
      </p:pic>
      <p:sp>
        <p:nvSpPr>
          <p:cNvPr id="5" name="Rounded Rectangular Callout 4"/>
          <p:cNvSpPr/>
          <p:nvPr/>
        </p:nvSpPr>
        <p:spPr>
          <a:xfrm>
            <a:off x="3418509" y="1623296"/>
            <a:ext cx="1716579" cy="605581"/>
          </a:xfrm>
          <a:prstGeom prst="wedgeRoundRectCallout">
            <a:avLst>
              <a:gd name="adj1" fmla="val -80950"/>
              <a:gd name="adj2" fmla="val 22762"/>
              <a:gd name="adj3" fmla="val 16667"/>
            </a:avLst>
          </a:prstGeom>
          <a:solidFill>
            <a:srgbClr val="FFFFFF"/>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Data Editing Tools</a:t>
            </a:r>
            <a:endParaRPr lang="en-US" dirty="0">
              <a:solidFill>
                <a:schemeClr val="tx1"/>
              </a:solidFill>
            </a:endParaRPr>
          </a:p>
        </p:txBody>
      </p:sp>
      <p:sp>
        <p:nvSpPr>
          <p:cNvPr id="6" name="Rounded Rectangular Callout 5"/>
          <p:cNvSpPr/>
          <p:nvPr/>
        </p:nvSpPr>
        <p:spPr>
          <a:xfrm>
            <a:off x="7410482" y="1623296"/>
            <a:ext cx="1733518" cy="605581"/>
          </a:xfrm>
          <a:prstGeom prst="wedgeRoundRectCallout">
            <a:avLst>
              <a:gd name="adj1" fmla="val -46541"/>
              <a:gd name="adj2" fmla="val 102991"/>
              <a:gd name="adj3" fmla="val 16667"/>
            </a:avLst>
          </a:prstGeom>
          <a:solidFill>
            <a:srgbClr val="FFFFFF"/>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Python Code Console</a:t>
            </a:r>
            <a:endParaRPr lang="en-US" dirty="0">
              <a:solidFill>
                <a:schemeClr val="tx1"/>
              </a:solidFill>
            </a:endParaRPr>
          </a:p>
        </p:txBody>
      </p:sp>
      <p:sp>
        <p:nvSpPr>
          <p:cNvPr id="7" name="Rounded Rectangular Callout 6"/>
          <p:cNvSpPr/>
          <p:nvPr/>
        </p:nvSpPr>
        <p:spPr>
          <a:xfrm>
            <a:off x="7410482" y="5970879"/>
            <a:ext cx="1733518" cy="605581"/>
          </a:xfrm>
          <a:prstGeom prst="wedgeRoundRectCallout">
            <a:avLst>
              <a:gd name="adj1" fmla="val -43356"/>
              <a:gd name="adj2" fmla="val -115829"/>
              <a:gd name="adj3" fmla="val 16667"/>
            </a:avLst>
          </a:prstGeom>
          <a:solidFill>
            <a:srgbClr val="FFFFFF"/>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Python Script Editor</a:t>
            </a:r>
            <a:endParaRPr lang="en-US" dirty="0">
              <a:solidFill>
                <a:schemeClr val="tx1"/>
              </a:solidFill>
            </a:endParaRPr>
          </a:p>
        </p:txBody>
      </p:sp>
      <p:sp>
        <p:nvSpPr>
          <p:cNvPr id="8" name="Rounded Rectangular Callout 7"/>
          <p:cNvSpPr/>
          <p:nvPr/>
        </p:nvSpPr>
        <p:spPr>
          <a:xfrm>
            <a:off x="509468" y="2771836"/>
            <a:ext cx="1733518" cy="605581"/>
          </a:xfrm>
          <a:prstGeom prst="wedgeRoundRectCallout">
            <a:avLst>
              <a:gd name="adj1" fmla="val 71818"/>
              <a:gd name="adj2" fmla="val 133334"/>
              <a:gd name="adj3" fmla="val 16667"/>
            </a:avLst>
          </a:prstGeom>
          <a:solidFill>
            <a:srgbClr val="FFFFFF"/>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Dynamic Data Editing Display</a:t>
            </a:r>
            <a:endParaRPr lang="en-US" dirty="0">
              <a:solidFill>
                <a:schemeClr val="tx1"/>
              </a:solidFill>
            </a:endParaRPr>
          </a:p>
        </p:txBody>
      </p:sp>
    </p:spTree>
    <p:extLst>
      <p:ext uri="{BB962C8B-B14F-4D97-AF65-F5344CB8AC3E}">
        <p14:creationId xmlns:p14="http://schemas.microsoft.com/office/powerpoint/2010/main" val="8147045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p:cNvPicPr>
            <a:picLocks noChangeAspect="1" noChangeArrowheads="1"/>
          </p:cNvPicPr>
          <p:nvPr/>
        </p:nvPicPr>
        <p:blipFill>
          <a:blip r:embed="rId4" cstate="print"/>
          <a:srcRect t="4840" r="14818" b="4018"/>
          <a:stretch>
            <a:fillRect/>
          </a:stretch>
        </p:blipFill>
        <p:spPr bwMode="auto">
          <a:xfrm>
            <a:off x="334474" y="2159000"/>
            <a:ext cx="4137025" cy="4224338"/>
          </a:xfrm>
          <a:prstGeom prst="rect">
            <a:avLst/>
          </a:prstGeom>
          <a:noFill/>
          <a:ln w="9525">
            <a:solidFill>
              <a:schemeClr val="tx1"/>
            </a:solidFill>
            <a:miter lim="800000"/>
            <a:headEnd/>
            <a:tailEnd/>
          </a:ln>
        </p:spPr>
      </p:pic>
      <p:sp>
        <p:nvSpPr>
          <p:cNvPr id="39939" name="Rectangle 3"/>
          <p:cNvSpPr>
            <a:spLocks noGrp="1" noChangeArrowheads="1"/>
          </p:cNvSpPr>
          <p:nvPr>
            <p:ph type="body" sz="half" idx="4294967295"/>
          </p:nvPr>
        </p:nvSpPr>
        <p:spPr>
          <a:xfrm>
            <a:off x="457200" y="1698625"/>
            <a:ext cx="4038600" cy="4221163"/>
          </a:xfrm>
        </p:spPr>
        <p:txBody>
          <a:bodyPr/>
          <a:lstStyle/>
          <a:p>
            <a:pPr eaLnBrk="1" hangingPunct="1"/>
            <a:r>
              <a:rPr lang="en-US" sz="2400" smtClean="0"/>
              <a:t>Set of </a:t>
            </a:r>
            <a:r>
              <a:rPr lang="en-US" sz="2400" smtClean="0">
                <a:solidFill>
                  <a:srgbClr val="0066FF"/>
                </a:solidFill>
              </a:rPr>
              <a:t>query</a:t>
            </a:r>
            <a:r>
              <a:rPr lang="en-US" sz="2400" smtClean="0"/>
              <a:t> functions</a:t>
            </a:r>
          </a:p>
        </p:txBody>
      </p:sp>
      <p:sp>
        <p:nvSpPr>
          <p:cNvPr id="39940" name="Rectangle 4"/>
          <p:cNvSpPr>
            <a:spLocks noGrp="1" noChangeArrowheads="1"/>
          </p:cNvSpPr>
          <p:nvPr>
            <p:ph type="body" sz="half" idx="4294967295"/>
          </p:nvPr>
        </p:nvSpPr>
        <p:spPr>
          <a:xfrm>
            <a:off x="4648200" y="1698625"/>
            <a:ext cx="4495800" cy="4221163"/>
          </a:xfrm>
        </p:spPr>
        <p:txBody>
          <a:bodyPr/>
          <a:lstStyle/>
          <a:p>
            <a:pPr eaLnBrk="1" hangingPunct="1"/>
            <a:r>
              <a:rPr lang="en-US" sz="2400" dirty="0" smtClean="0"/>
              <a:t>Returns</a:t>
            </a:r>
            <a:r>
              <a:rPr lang="en-US" sz="1800" dirty="0" smtClean="0"/>
              <a:t> </a:t>
            </a:r>
            <a:r>
              <a:rPr lang="en-US" sz="2400" dirty="0" smtClean="0"/>
              <a:t>data</a:t>
            </a:r>
            <a:r>
              <a:rPr lang="en-US" sz="1800" dirty="0" smtClean="0"/>
              <a:t> </a:t>
            </a:r>
            <a:r>
              <a:rPr lang="en-US" sz="2400" dirty="0" smtClean="0"/>
              <a:t>in</a:t>
            </a:r>
            <a:r>
              <a:rPr lang="en-US" sz="1800" dirty="0" smtClean="0"/>
              <a:t> </a:t>
            </a:r>
            <a:r>
              <a:rPr lang="en-US" sz="2400" dirty="0" err="1" smtClean="0">
                <a:solidFill>
                  <a:srgbClr val="0066FF"/>
                </a:solidFill>
              </a:rPr>
              <a:t>WaterML</a:t>
            </a:r>
            <a:endParaRPr lang="en-US" sz="2400" dirty="0" smtClean="0">
              <a:solidFill>
                <a:srgbClr val="0066FF"/>
              </a:solidFill>
            </a:endParaRPr>
          </a:p>
        </p:txBody>
      </p:sp>
      <p:pic>
        <p:nvPicPr>
          <p:cNvPr id="39941" name="Picture 6"/>
          <p:cNvPicPr>
            <a:picLocks noChangeAspect="1" noChangeArrowheads="1"/>
          </p:cNvPicPr>
          <p:nvPr/>
        </p:nvPicPr>
        <p:blipFill>
          <a:blip r:embed="rId5" cstate="print"/>
          <a:srcRect b="12267"/>
          <a:stretch>
            <a:fillRect/>
          </a:stretch>
        </p:blipFill>
        <p:spPr bwMode="auto">
          <a:xfrm>
            <a:off x="4811713" y="2166938"/>
            <a:ext cx="3895725" cy="4222750"/>
          </a:xfrm>
          <a:prstGeom prst="rect">
            <a:avLst/>
          </a:prstGeom>
          <a:noFill/>
          <a:ln w="9525">
            <a:solidFill>
              <a:schemeClr val="tx1"/>
            </a:solidFill>
            <a:miter lim="800000"/>
            <a:headEnd/>
            <a:tailEnd/>
          </a:ln>
        </p:spPr>
      </p:pic>
      <p:sp>
        <p:nvSpPr>
          <p:cNvPr id="39943" name="Rectangle 7"/>
          <p:cNvSpPr txBox="1">
            <a:spLocks noChangeArrowheads="1"/>
          </p:cNvSpPr>
          <p:nvPr/>
        </p:nvSpPr>
        <p:spPr bwMode="auto">
          <a:xfrm>
            <a:off x="458788" y="0"/>
            <a:ext cx="8228012" cy="693738"/>
          </a:xfrm>
          <a:prstGeom prst="rect">
            <a:avLst/>
          </a:prstGeom>
          <a:noFill/>
          <a:ln w="9525">
            <a:noFill/>
            <a:miter lim="800000"/>
            <a:headEnd/>
            <a:tailEnd/>
          </a:ln>
        </p:spPr>
        <p:txBody>
          <a:bodyPr/>
          <a:lstStyle/>
          <a:p>
            <a:pPr algn="ctr" eaLnBrk="0" fontAlgn="base" hangingPunct="0">
              <a:spcBef>
                <a:spcPct val="0"/>
              </a:spcBef>
              <a:spcAft>
                <a:spcPct val="0"/>
              </a:spcAft>
            </a:pPr>
            <a:r>
              <a:rPr lang="en-US" sz="4400" b="1" dirty="0">
                <a:solidFill>
                  <a:srgbClr val="000000"/>
                </a:solidFill>
                <a:latin typeface="+mj-lt"/>
              </a:rPr>
              <a:t>WaterML and WaterOneFlow</a:t>
            </a:r>
          </a:p>
        </p:txBody>
      </p:sp>
      <p:sp>
        <p:nvSpPr>
          <p:cNvPr id="39944" name="Text Box 33"/>
          <p:cNvSpPr txBox="1">
            <a:spLocks noChangeArrowheads="1"/>
          </p:cNvSpPr>
          <p:nvPr/>
        </p:nvSpPr>
        <p:spPr bwMode="auto">
          <a:xfrm>
            <a:off x="5401" y="925070"/>
            <a:ext cx="8702037" cy="707876"/>
          </a:xfrm>
          <a:prstGeom prst="rect">
            <a:avLst/>
          </a:prstGeom>
          <a:noFill/>
          <a:ln w="9525" algn="ctr">
            <a:noFill/>
            <a:miter lim="800000"/>
            <a:headEnd/>
            <a:tailEnd/>
          </a:ln>
        </p:spPr>
        <p:txBody>
          <a:bodyPr wrap="square" lIns="91430" tIns="45715" rIns="91430" bIns="45715">
            <a:spAutoFit/>
          </a:bodyPr>
          <a:lstStyle/>
          <a:p>
            <a:pPr algn="ctr" defTabSz="457200" fontAlgn="base">
              <a:spcBef>
                <a:spcPct val="0"/>
              </a:spcBef>
              <a:spcAft>
                <a:spcPct val="0"/>
              </a:spcAft>
            </a:pPr>
            <a:r>
              <a:rPr lang="en-US" sz="2000" dirty="0">
                <a:solidFill>
                  <a:srgbClr val="0066FF"/>
                </a:solidFill>
                <a:ea typeface="Arial Unicode MS" pitchFamily="34" charset="-128"/>
                <a:cs typeface="Arial Unicode MS" pitchFamily="34" charset="-128"/>
              </a:rPr>
              <a:t>WaterML</a:t>
            </a:r>
            <a:r>
              <a:rPr lang="en-US" sz="2000" dirty="0">
                <a:solidFill>
                  <a:srgbClr val="000000"/>
                </a:solidFill>
                <a:ea typeface="Arial Unicode MS" pitchFamily="34" charset="-128"/>
                <a:cs typeface="Arial Unicode MS" pitchFamily="34" charset="-128"/>
              </a:rPr>
              <a:t> is an XML language for communicating water </a:t>
            </a:r>
            <a:r>
              <a:rPr lang="en-US" sz="2000" dirty="0" smtClean="0">
                <a:solidFill>
                  <a:srgbClr val="000000"/>
                </a:solidFill>
                <a:ea typeface="Arial Unicode MS" pitchFamily="34" charset="-128"/>
                <a:cs typeface="Arial Unicode MS" pitchFamily="34" charset="-128"/>
              </a:rPr>
              <a:t>data and metadata</a:t>
            </a:r>
          </a:p>
          <a:p>
            <a:pPr algn="ctr" defTabSz="457200" fontAlgn="base">
              <a:spcBef>
                <a:spcPct val="0"/>
              </a:spcBef>
              <a:spcAft>
                <a:spcPct val="0"/>
              </a:spcAft>
            </a:pPr>
            <a:r>
              <a:rPr lang="en-US" sz="2000" dirty="0">
                <a:solidFill>
                  <a:srgbClr val="0066FF"/>
                </a:solidFill>
                <a:ea typeface="Arial Unicode MS" pitchFamily="34" charset="-128"/>
                <a:cs typeface="Arial Unicode MS" pitchFamily="34" charset="-128"/>
              </a:rPr>
              <a:t>WaterOneFlow</a:t>
            </a:r>
            <a:r>
              <a:rPr lang="en-US" sz="2000" dirty="0">
                <a:solidFill>
                  <a:srgbClr val="000000"/>
                </a:solidFill>
                <a:ea typeface="Arial Unicode MS" pitchFamily="34" charset="-128"/>
                <a:cs typeface="Arial Unicode MS" pitchFamily="34" charset="-128"/>
              </a:rPr>
              <a:t> is a set of web services based on WaterML</a:t>
            </a:r>
          </a:p>
        </p:txBody>
      </p:sp>
    </p:spTree>
    <p:custDataLst>
      <p:tags r:id="rId1"/>
    </p:custDataLst>
    <p:extLst>
      <p:ext uri="{BB962C8B-B14F-4D97-AF65-F5344CB8AC3E}">
        <p14:creationId xmlns:p14="http://schemas.microsoft.com/office/powerpoint/2010/main" val="435365011"/>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274637"/>
            <a:ext cx="5192949" cy="1703319"/>
          </a:xfrm>
        </p:spPr>
        <p:txBody>
          <a:bodyPr>
            <a:normAutofit fontScale="90000"/>
          </a:bodyPr>
          <a:lstStyle/>
          <a:p>
            <a:pPr algn="ctr"/>
            <a:r>
              <a:rPr lang="en-US" b="1" dirty="0" smtClean="0"/>
              <a:t>Publication of Geospatial (GIS) Datasets</a:t>
            </a:r>
            <a:endParaRPr lang="en-US" b="1" dirty="0"/>
          </a:p>
        </p:txBody>
      </p:sp>
      <p:sp>
        <p:nvSpPr>
          <p:cNvPr id="3" name="Content Placeholder 2"/>
          <p:cNvSpPr>
            <a:spLocks noGrp="1"/>
          </p:cNvSpPr>
          <p:nvPr>
            <p:ph idx="1"/>
          </p:nvPr>
        </p:nvSpPr>
        <p:spPr>
          <a:xfrm>
            <a:off x="381000" y="2057400"/>
            <a:ext cx="4648200" cy="4068763"/>
          </a:xfrm>
        </p:spPr>
        <p:txBody>
          <a:bodyPr/>
          <a:lstStyle/>
          <a:p>
            <a:r>
              <a:rPr lang="en-US" dirty="0" smtClean="0"/>
              <a:t>Publishing spatial datasets using </a:t>
            </a:r>
            <a:r>
              <a:rPr lang="en-US" dirty="0" err="1" smtClean="0"/>
              <a:t>ArcGIS</a:t>
            </a:r>
            <a:r>
              <a:rPr lang="en-US" dirty="0" smtClean="0"/>
              <a:t> Server</a:t>
            </a:r>
          </a:p>
          <a:p>
            <a:pPr lvl="1"/>
            <a:r>
              <a:rPr lang="en-US" dirty="0" smtClean="0"/>
              <a:t>Using OGC standards that can be consumed by a number of GIS clients</a:t>
            </a:r>
          </a:p>
          <a:p>
            <a:pPr lvl="1"/>
            <a:r>
              <a:rPr lang="en-US" dirty="0" smtClean="0"/>
              <a:t>WMS, WFS, WCS</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5486400" y="3581400"/>
            <a:ext cx="3551552" cy="3114675"/>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5486400" y="152400"/>
            <a:ext cx="3535851" cy="3193012"/>
          </a:xfrm>
          <a:prstGeom prst="rect">
            <a:avLst/>
          </a:prstGeom>
          <a:noFill/>
          <a:ln w="9525">
            <a:noFill/>
            <a:miter lim="800000"/>
            <a:headEnd/>
            <a:tailEnd/>
          </a:ln>
          <a:effectLst/>
        </p:spPr>
      </p:pic>
    </p:spTree>
    <p:extLst>
      <p:ext uri="{BB962C8B-B14F-4D97-AF65-F5344CB8AC3E}">
        <p14:creationId xmlns:p14="http://schemas.microsoft.com/office/powerpoint/2010/main" val="8658444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868362"/>
          </a:xfrm>
        </p:spPr>
        <p:txBody>
          <a:bodyPr>
            <a:normAutofit/>
          </a:bodyPr>
          <a:lstStyle/>
          <a:p>
            <a:pPr algn="ctr"/>
            <a:r>
              <a:rPr lang="en-US" sz="4000" b="1" dirty="0" smtClean="0"/>
              <a:t>Data Presentation Via a Map Interface</a:t>
            </a:r>
            <a:endParaRPr lang="en-US" sz="4000" b="1" dirty="0"/>
          </a:p>
        </p:txBody>
      </p:sp>
      <p:sp>
        <p:nvSpPr>
          <p:cNvPr id="3" name="Content Placeholder 2"/>
          <p:cNvSpPr>
            <a:spLocks noGrp="1"/>
          </p:cNvSpPr>
          <p:nvPr>
            <p:ph idx="1"/>
          </p:nvPr>
        </p:nvSpPr>
        <p:spPr>
          <a:xfrm>
            <a:off x="457200" y="1600200"/>
            <a:ext cx="3505200" cy="4525963"/>
          </a:xfrm>
        </p:spPr>
        <p:txBody>
          <a:bodyPr>
            <a:normAutofit/>
          </a:bodyPr>
          <a:lstStyle/>
          <a:p>
            <a:r>
              <a:rPr lang="en-US" dirty="0" smtClean="0"/>
              <a:t>Internet Map Server built using </a:t>
            </a:r>
            <a:r>
              <a:rPr lang="en-US" dirty="0" err="1" smtClean="0"/>
              <a:t>ArcGIS</a:t>
            </a:r>
            <a:r>
              <a:rPr lang="en-US" dirty="0" smtClean="0"/>
              <a:t> </a:t>
            </a:r>
          </a:p>
          <a:p>
            <a:r>
              <a:rPr lang="en-US" dirty="0" smtClean="0"/>
              <a:t>Web browser client</a:t>
            </a:r>
          </a:p>
          <a:p>
            <a:r>
              <a:rPr lang="en-US" dirty="0" smtClean="0"/>
              <a:t>Combine spatial data and observational data</a:t>
            </a:r>
          </a:p>
          <a:p>
            <a:r>
              <a:rPr lang="en-US" dirty="0" smtClean="0"/>
              <a:t>Launch data visualization tools</a:t>
            </a:r>
          </a:p>
          <a:p>
            <a:r>
              <a:rPr lang="en-US" dirty="0" smtClean="0"/>
              <a:t>Based on a “Region”</a:t>
            </a:r>
          </a:p>
        </p:txBody>
      </p:sp>
      <p:pic>
        <p:nvPicPr>
          <p:cNvPr id="2050" name="Picture 2"/>
          <p:cNvPicPr>
            <a:picLocks noChangeAspect="1" noChangeArrowheads="1"/>
          </p:cNvPicPr>
          <p:nvPr/>
        </p:nvPicPr>
        <p:blipFill>
          <a:blip r:embed="rId2" cstate="print"/>
          <a:srcRect/>
          <a:stretch>
            <a:fillRect/>
          </a:stretch>
        </p:blipFill>
        <p:spPr bwMode="auto">
          <a:xfrm>
            <a:off x="3962400" y="1295400"/>
            <a:ext cx="4895792" cy="5181600"/>
          </a:xfrm>
          <a:prstGeom prst="rect">
            <a:avLst/>
          </a:prstGeom>
          <a:noFill/>
          <a:ln w="9525">
            <a:noFill/>
            <a:miter lim="800000"/>
            <a:headEnd/>
            <a:tailEnd/>
          </a:ln>
        </p:spPr>
      </p:pic>
    </p:spTree>
    <p:extLst>
      <p:ext uri="{BB962C8B-B14F-4D97-AF65-F5344CB8AC3E}">
        <p14:creationId xmlns:p14="http://schemas.microsoft.com/office/powerpoint/2010/main" val="1893846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algn="ctr" eaLnBrk="1" hangingPunct="1"/>
            <a:r>
              <a:rPr lang="en-US" b="1" dirty="0" smtClean="0"/>
              <a:t>What is HIS?</a:t>
            </a:r>
          </a:p>
        </p:txBody>
      </p:sp>
      <p:sp>
        <p:nvSpPr>
          <p:cNvPr id="20483" name="Content Placeholder 2"/>
          <p:cNvSpPr>
            <a:spLocks noGrp="1"/>
          </p:cNvSpPr>
          <p:nvPr>
            <p:ph idx="1"/>
          </p:nvPr>
        </p:nvSpPr>
        <p:spPr/>
        <p:txBody>
          <a:bodyPr>
            <a:normAutofit fontScale="92500"/>
          </a:bodyPr>
          <a:lstStyle/>
          <a:p>
            <a:r>
              <a:rPr lang="en-US" sz="4000" dirty="0">
                <a:solidFill>
                  <a:srgbClr val="000000"/>
                </a:solidFill>
              </a:rPr>
              <a:t>HIS = Hydrologic Information </a:t>
            </a:r>
            <a:r>
              <a:rPr lang="en-US" sz="4000" dirty="0" smtClean="0">
                <a:solidFill>
                  <a:srgbClr val="000000"/>
                </a:solidFill>
              </a:rPr>
              <a:t>System</a:t>
            </a:r>
            <a:endParaRPr lang="en-US" sz="4000" dirty="0" smtClean="0"/>
          </a:p>
          <a:p>
            <a:pPr eaLnBrk="1" hangingPunct="1"/>
            <a:r>
              <a:rPr lang="en-US" sz="4000" dirty="0" smtClean="0"/>
              <a:t>The CUAHSI* Hydrologic Information System (HIS) provides </a:t>
            </a:r>
            <a:r>
              <a:rPr lang="en-US" sz="4000" dirty="0" smtClean="0">
                <a:solidFill>
                  <a:srgbClr val="FF0000"/>
                </a:solidFill>
              </a:rPr>
              <a:t>web services</a:t>
            </a:r>
            <a:r>
              <a:rPr lang="en-US" sz="4000" dirty="0" smtClean="0"/>
              <a:t>, </a:t>
            </a:r>
            <a:r>
              <a:rPr lang="en-US" sz="4000" dirty="0" smtClean="0">
                <a:solidFill>
                  <a:srgbClr val="FF0000"/>
                </a:solidFill>
              </a:rPr>
              <a:t>tools</a:t>
            </a:r>
            <a:r>
              <a:rPr lang="en-US" sz="4000" dirty="0" smtClean="0"/>
              <a:t>, </a:t>
            </a:r>
            <a:r>
              <a:rPr lang="en-US" sz="4000" dirty="0" smtClean="0">
                <a:solidFill>
                  <a:srgbClr val="FF0000"/>
                </a:solidFill>
              </a:rPr>
              <a:t>standards</a:t>
            </a:r>
            <a:r>
              <a:rPr lang="en-US" sz="4000" dirty="0" smtClean="0"/>
              <a:t> and </a:t>
            </a:r>
            <a:r>
              <a:rPr lang="en-US" sz="4000" dirty="0" smtClean="0">
                <a:solidFill>
                  <a:srgbClr val="FF0000"/>
                </a:solidFill>
              </a:rPr>
              <a:t>procedures</a:t>
            </a:r>
            <a:r>
              <a:rPr lang="en-US" sz="4000" dirty="0" smtClean="0"/>
              <a:t> that enhance access to more and better data for hydrologic analysis.</a:t>
            </a:r>
          </a:p>
          <a:p>
            <a:pPr eaLnBrk="1" hangingPunct="1"/>
            <a:r>
              <a:rPr lang="en-US" sz="4000" dirty="0" smtClean="0">
                <a:hlinkClick r:id="rId3"/>
              </a:rPr>
              <a:t>http://his.cuahsi.org</a:t>
            </a:r>
            <a:endParaRPr lang="en-US" sz="4000" dirty="0" smtClean="0"/>
          </a:p>
          <a:p>
            <a:pPr eaLnBrk="1" hangingPunct="1"/>
            <a:endParaRPr lang="en-US" sz="4000" dirty="0" smtClean="0"/>
          </a:p>
        </p:txBody>
      </p:sp>
    </p:spTree>
    <p:extLst>
      <p:ext uri="{BB962C8B-B14F-4D97-AF65-F5344CB8AC3E}">
        <p14:creationId xmlns:p14="http://schemas.microsoft.com/office/powerpoint/2010/main" val="1399423701"/>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848600" cy="1143000"/>
          </a:xfrm>
        </p:spPr>
        <p:txBody>
          <a:bodyPr>
            <a:normAutofit fontScale="90000"/>
          </a:bodyPr>
          <a:lstStyle/>
          <a:p>
            <a:pPr algn="ctr"/>
            <a:r>
              <a:rPr lang="en-US" sz="4000" b="1" dirty="0" smtClean="0"/>
              <a:t>Data Preview, Visualization, and Analysis</a:t>
            </a:r>
            <a:br>
              <a:rPr lang="en-US" sz="4000" b="1" dirty="0" smtClean="0"/>
            </a:br>
            <a:r>
              <a:rPr lang="en-US" sz="3600" b="1" dirty="0" smtClean="0"/>
              <a:t>Time Series Analyst</a:t>
            </a:r>
            <a:endParaRPr lang="en-US" sz="3600" b="1" dirty="0"/>
          </a:p>
        </p:txBody>
      </p:sp>
      <p:sp>
        <p:nvSpPr>
          <p:cNvPr id="3" name="Content Placeholder 2"/>
          <p:cNvSpPr>
            <a:spLocks noGrp="1"/>
          </p:cNvSpPr>
          <p:nvPr>
            <p:ph idx="1"/>
          </p:nvPr>
        </p:nvSpPr>
        <p:spPr>
          <a:xfrm>
            <a:off x="304800" y="1600200"/>
            <a:ext cx="4343400" cy="4525963"/>
          </a:xfrm>
        </p:spPr>
        <p:txBody>
          <a:bodyPr>
            <a:normAutofit/>
          </a:bodyPr>
          <a:lstStyle/>
          <a:p>
            <a:r>
              <a:rPr lang="en-US" dirty="0" smtClean="0"/>
              <a:t>Web Browser Client</a:t>
            </a:r>
          </a:p>
          <a:p>
            <a:r>
              <a:rPr lang="en-US" dirty="0" smtClean="0"/>
              <a:t>Multiple ODM Database Support</a:t>
            </a:r>
          </a:p>
          <a:p>
            <a:r>
              <a:rPr lang="en-US" dirty="0" smtClean="0"/>
              <a:t>Variety of plot types </a:t>
            </a:r>
          </a:p>
          <a:p>
            <a:r>
              <a:rPr lang="en-US" dirty="0" smtClean="0"/>
              <a:t>Descriptive statistics</a:t>
            </a:r>
          </a:p>
          <a:p>
            <a:r>
              <a:rPr lang="en-US" dirty="0" smtClean="0"/>
              <a:t>Linked to the map application</a:t>
            </a:r>
          </a:p>
          <a:p>
            <a:r>
              <a:rPr lang="en-US" dirty="0" smtClean="0"/>
              <a:t>Data preview and download</a:t>
            </a:r>
            <a:endParaRPr lang="en-US" dirty="0"/>
          </a:p>
        </p:txBody>
      </p:sp>
      <p:pic>
        <p:nvPicPr>
          <p:cNvPr id="4" name="Picture 2"/>
          <p:cNvPicPr>
            <a:picLocks noChangeAspect="1" noChangeArrowheads="1"/>
          </p:cNvPicPr>
          <p:nvPr/>
        </p:nvPicPr>
        <p:blipFill>
          <a:blip r:embed="rId2" cstate="print"/>
          <a:srcRect/>
          <a:stretch>
            <a:fillRect/>
          </a:stretch>
        </p:blipFill>
        <p:spPr bwMode="auto">
          <a:xfrm>
            <a:off x="4571566" y="1752600"/>
            <a:ext cx="4298791" cy="4648200"/>
          </a:xfrm>
          <a:prstGeom prst="rect">
            <a:avLst/>
          </a:prstGeom>
          <a:noFill/>
          <a:ln w="9525">
            <a:noFill/>
            <a:miter lim="800000"/>
            <a:headEnd/>
            <a:tailEnd/>
          </a:ln>
        </p:spPr>
      </p:pic>
    </p:spTree>
    <p:extLst>
      <p:ext uri="{BB962C8B-B14F-4D97-AF65-F5344CB8AC3E}">
        <p14:creationId xmlns:p14="http://schemas.microsoft.com/office/powerpoint/2010/main" val="4164594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5181"/>
            <a:ext cx="7886700" cy="1325563"/>
          </a:xfrm>
        </p:spPr>
        <p:txBody>
          <a:bodyPr>
            <a:normAutofit fontScale="90000"/>
          </a:bodyPr>
          <a:lstStyle/>
          <a:p>
            <a:pPr algn="ctr"/>
            <a:r>
              <a:rPr lang="en-US" b="1" dirty="0" smtClean="0"/>
              <a:t>Summary: Publishing Observational Data Using the CUAHSI HIS</a:t>
            </a:r>
            <a:endParaRPr lang="en-US" b="1" dirty="0"/>
          </a:p>
        </p:txBody>
      </p:sp>
      <p:sp>
        <p:nvSpPr>
          <p:cNvPr id="6" name="Can 5"/>
          <p:cNvSpPr/>
          <p:nvPr/>
        </p:nvSpPr>
        <p:spPr>
          <a:xfrm>
            <a:off x="536823" y="3050546"/>
            <a:ext cx="1407524" cy="1623467"/>
          </a:xfrm>
          <a:prstGeom prst="can">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ODM</a:t>
            </a:r>
          </a:p>
          <a:p>
            <a:pPr algn="ctr"/>
            <a:r>
              <a:rPr lang="en-US" dirty="0" smtClean="0"/>
              <a:t>Database</a:t>
            </a:r>
            <a:endParaRPr lang="en-US" dirty="0"/>
          </a:p>
        </p:txBody>
      </p:sp>
      <p:sp>
        <p:nvSpPr>
          <p:cNvPr id="9" name="TextBox 8"/>
          <p:cNvSpPr txBox="1"/>
          <p:nvPr/>
        </p:nvSpPr>
        <p:spPr>
          <a:xfrm>
            <a:off x="307691" y="1636559"/>
            <a:ext cx="1977081" cy="923330"/>
          </a:xfrm>
          <a:prstGeom prst="rect">
            <a:avLst/>
          </a:prstGeom>
          <a:noFill/>
        </p:spPr>
        <p:txBody>
          <a:bodyPr wrap="square" rtlCol="0">
            <a:spAutoFit/>
          </a:bodyPr>
          <a:lstStyle/>
          <a:p>
            <a:pPr marL="342900" indent="-342900">
              <a:buAutoNum type="arabicPeriod"/>
            </a:pPr>
            <a:r>
              <a:rPr lang="en-US" dirty="0" smtClean="0"/>
              <a:t>Load data into an ODM database</a:t>
            </a:r>
          </a:p>
        </p:txBody>
      </p:sp>
      <p:grpSp>
        <p:nvGrpSpPr>
          <p:cNvPr id="14" name="Group 13"/>
          <p:cNvGrpSpPr/>
          <p:nvPr/>
        </p:nvGrpSpPr>
        <p:grpSpPr>
          <a:xfrm>
            <a:off x="2466024" y="1636559"/>
            <a:ext cx="3134007" cy="5044034"/>
            <a:chOff x="2466024" y="1636559"/>
            <a:chExt cx="3134007" cy="5044034"/>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66024" y="2658106"/>
              <a:ext cx="2751365" cy="4022487"/>
            </a:xfrm>
            <a:prstGeom prst="rect">
              <a:avLst/>
            </a:prstGeom>
            <a:ln>
              <a:solidFill>
                <a:schemeClr val="tx1"/>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r="7006"/>
            <a:stretch/>
          </p:blipFill>
          <p:spPr>
            <a:xfrm>
              <a:off x="3296513" y="3795097"/>
              <a:ext cx="2192995" cy="2540630"/>
            </a:xfrm>
            <a:prstGeom prst="rect">
              <a:avLst/>
            </a:prstGeom>
            <a:ln w="6350" cmpd="sng">
              <a:solidFill>
                <a:schemeClr val="tx1"/>
              </a:solidFill>
            </a:ln>
            <a:effectLst>
              <a:outerShdw blurRad="50800" dist="38100" dir="2700000" algn="tl" rotWithShape="0">
                <a:prstClr val="black">
                  <a:alpha val="40000"/>
                </a:prstClr>
              </a:outerShdw>
            </a:effectLst>
          </p:spPr>
        </p:pic>
        <p:sp>
          <p:nvSpPr>
            <p:cNvPr id="10" name="TextBox 9"/>
            <p:cNvSpPr txBox="1"/>
            <p:nvPr/>
          </p:nvSpPr>
          <p:spPr>
            <a:xfrm>
              <a:off x="2466024" y="1636559"/>
              <a:ext cx="3134007" cy="923330"/>
            </a:xfrm>
            <a:prstGeom prst="rect">
              <a:avLst/>
            </a:prstGeom>
            <a:noFill/>
          </p:spPr>
          <p:txBody>
            <a:bodyPr wrap="square" rtlCol="0">
              <a:spAutoFit/>
            </a:bodyPr>
            <a:lstStyle/>
            <a:p>
              <a:pPr marL="342900" indent="-342900">
                <a:buFont typeface="+mj-lt"/>
                <a:buAutoNum type="arabicPeriod" startAt="2"/>
              </a:pPr>
              <a:r>
                <a:rPr lang="en-US" dirty="0" smtClean="0"/>
                <a:t>Deploy a </a:t>
              </a:r>
              <a:r>
                <a:rPr lang="en-US" dirty="0" err="1" smtClean="0"/>
                <a:t>WaterOneFlow</a:t>
              </a:r>
              <a:r>
                <a:rPr lang="en-US" dirty="0" smtClean="0"/>
                <a:t> web service for each ODM database on a web server</a:t>
              </a:r>
            </a:p>
          </p:txBody>
        </p:sp>
      </p:grpSp>
      <p:grpSp>
        <p:nvGrpSpPr>
          <p:cNvPr id="15" name="Group 14"/>
          <p:cNvGrpSpPr/>
          <p:nvPr/>
        </p:nvGrpSpPr>
        <p:grpSpPr>
          <a:xfrm>
            <a:off x="5885190" y="1636559"/>
            <a:ext cx="3134007" cy="4761857"/>
            <a:chOff x="5885190" y="1636559"/>
            <a:chExt cx="3134007" cy="4761857"/>
          </a:xfrm>
        </p:grpSpPr>
        <p:pic>
          <p:nvPicPr>
            <p:cNvPr id="8" name="Picture 7"/>
            <p:cNvPicPr>
              <a:picLocks noChangeAspect="1"/>
            </p:cNvPicPr>
            <p:nvPr/>
          </p:nvPicPr>
          <p:blipFill>
            <a:blip r:embed="rId4"/>
            <a:stretch>
              <a:fillRect/>
            </a:stretch>
          </p:blipFill>
          <p:spPr>
            <a:xfrm>
              <a:off x="6041518" y="2719106"/>
              <a:ext cx="2870383" cy="3679310"/>
            </a:xfrm>
            <a:prstGeom prst="rect">
              <a:avLst/>
            </a:prstGeom>
            <a:ln>
              <a:solidFill>
                <a:schemeClr val="tx1"/>
              </a:solidFill>
            </a:ln>
            <a:effectLst>
              <a:outerShdw blurRad="50800" dist="38100" dir="2700000" algn="tl" rotWithShape="0">
                <a:srgbClr val="000000">
                  <a:alpha val="43000"/>
                </a:srgbClr>
              </a:outerShdw>
            </a:effectLst>
          </p:spPr>
        </p:pic>
        <p:sp>
          <p:nvSpPr>
            <p:cNvPr id="11" name="TextBox 10"/>
            <p:cNvSpPr txBox="1"/>
            <p:nvPr/>
          </p:nvSpPr>
          <p:spPr>
            <a:xfrm>
              <a:off x="5885190" y="1636559"/>
              <a:ext cx="3134007" cy="923330"/>
            </a:xfrm>
            <a:prstGeom prst="rect">
              <a:avLst/>
            </a:prstGeom>
            <a:noFill/>
          </p:spPr>
          <p:txBody>
            <a:bodyPr wrap="square" rtlCol="0">
              <a:spAutoFit/>
            </a:bodyPr>
            <a:lstStyle/>
            <a:p>
              <a:pPr marL="342900" indent="-342900">
                <a:buFont typeface="+mj-lt"/>
                <a:buAutoNum type="arabicPeriod" startAt="3"/>
              </a:pPr>
              <a:r>
                <a:rPr lang="en-US" dirty="0" smtClean="0"/>
                <a:t>Register the web service with the CUAHSI Water Data Center</a:t>
              </a:r>
            </a:p>
          </p:txBody>
        </p:sp>
      </p:grpSp>
    </p:spTree>
    <p:extLst>
      <p:ext uri="{BB962C8B-B14F-4D97-AF65-F5344CB8AC3E}">
        <p14:creationId xmlns:p14="http://schemas.microsoft.com/office/powerpoint/2010/main" val="1192630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0" y="274638"/>
            <a:ext cx="9144000" cy="1143000"/>
          </a:xfrm>
        </p:spPr>
        <p:txBody>
          <a:bodyPr>
            <a:normAutofit fontScale="90000"/>
          </a:bodyPr>
          <a:lstStyle/>
          <a:p>
            <a:pPr algn="ctr" eaLnBrk="1" hangingPunct="1"/>
            <a:r>
              <a:rPr lang="en-US" b="1" dirty="0" smtClean="0"/>
              <a:t>CUAHSI HIS SOA </a:t>
            </a:r>
            <a:br>
              <a:rPr lang="en-US" b="1" dirty="0" smtClean="0"/>
            </a:br>
            <a:r>
              <a:rPr lang="en-US" b="1" dirty="0" smtClean="0"/>
              <a:t>Enabling Water Science Data Discovery</a:t>
            </a:r>
          </a:p>
        </p:txBody>
      </p:sp>
      <p:pic>
        <p:nvPicPr>
          <p:cNvPr id="317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74800"/>
            <a:ext cx="9067800" cy="528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8" name="Picture 2" descr="HydroDesktop - CUAHSI Hydrologic Information System Desktop Applic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4800600"/>
            <a:ext cx="1905000"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3341688"/>
            <a:ext cx="1828800" cy="30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187325" y="4114800"/>
            <a:ext cx="3165475" cy="2624138"/>
          </a:xfrm>
          <a:prstGeom prst="ellipse">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14188650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Title 2"/>
          <p:cNvSpPr txBox="1">
            <a:spLocks/>
          </p:cNvSpPr>
          <p:nvPr/>
        </p:nvSpPr>
        <p:spPr>
          <a:xfrm>
            <a:off x="457200" y="152400"/>
            <a:ext cx="8229600" cy="1143000"/>
          </a:xfrm>
          <a:prstGeom prst="rect">
            <a:avLst/>
          </a:prstGeom>
        </p:spPr>
        <p:txBody>
          <a:bodyPr/>
          <a:lstStyle/>
          <a:p>
            <a:pPr algn="ctr" fontAlgn="base">
              <a:spcBef>
                <a:spcPct val="0"/>
              </a:spcBef>
              <a:spcAft>
                <a:spcPct val="0"/>
              </a:spcAft>
              <a:defRPr/>
            </a:pPr>
            <a:r>
              <a:rPr lang="en-US" sz="4400" kern="0" dirty="0" smtClean="0">
                <a:solidFill>
                  <a:srgbClr val="000000"/>
                </a:solidFill>
              </a:rPr>
              <a:t>HIS Central Catalog</a:t>
            </a:r>
          </a:p>
        </p:txBody>
      </p:sp>
      <p:sp>
        <p:nvSpPr>
          <p:cNvPr id="67601" name="Rectangle 8"/>
          <p:cNvSpPr>
            <a:spLocks noChangeArrowheads="1"/>
          </p:cNvSpPr>
          <p:nvPr/>
        </p:nvSpPr>
        <p:spPr bwMode="auto">
          <a:xfrm>
            <a:off x="1130300" y="3013075"/>
            <a:ext cx="1617663" cy="1939925"/>
          </a:xfrm>
          <a:prstGeom prst="rect">
            <a:avLst/>
          </a:prstGeom>
          <a:solidFill>
            <a:srgbClr val="DEFEE3"/>
          </a:solidFill>
          <a:ln w="9525">
            <a:solidFill>
              <a:srgbClr val="000000"/>
            </a:solidFill>
            <a:miter lim="800000"/>
            <a:headEnd/>
            <a:tailEnd/>
          </a:ln>
        </p:spPr>
        <p:txBody>
          <a:bodyPr wrap="none" anchor="ctr"/>
          <a:lstStyle/>
          <a:p>
            <a:pPr algn="ctr" fontAlgn="base">
              <a:spcBef>
                <a:spcPct val="0"/>
              </a:spcBef>
              <a:spcAft>
                <a:spcPct val="0"/>
              </a:spcAft>
            </a:pPr>
            <a:endParaRPr lang="en-US" sz="1400" smtClean="0">
              <a:solidFill>
                <a:srgbClr val="000000"/>
              </a:solidFill>
            </a:endParaRPr>
          </a:p>
        </p:txBody>
      </p:sp>
      <p:sp>
        <p:nvSpPr>
          <p:cNvPr id="67602" name="Text Box 12"/>
          <p:cNvSpPr txBox="1">
            <a:spLocks noChangeArrowheads="1"/>
          </p:cNvSpPr>
          <p:nvPr/>
        </p:nvSpPr>
        <p:spPr bwMode="auto">
          <a:xfrm>
            <a:off x="1346200" y="3470275"/>
            <a:ext cx="1625600" cy="954087"/>
          </a:xfrm>
          <a:prstGeom prst="rect">
            <a:avLst/>
          </a:prstGeom>
          <a:noFill/>
          <a:ln w="9525">
            <a:noFill/>
            <a:miter lim="800000"/>
            <a:headEnd/>
            <a:tailEnd/>
          </a:ln>
        </p:spPr>
        <p:txBody>
          <a:bodyPr wrap="none">
            <a:spAutoFit/>
          </a:bodyPr>
          <a:lstStyle/>
          <a:p>
            <a:pPr fontAlgn="base">
              <a:spcBef>
                <a:spcPct val="0"/>
              </a:spcBef>
              <a:spcAft>
                <a:spcPct val="0"/>
              </a:spcAft>
            </a:pPr>
            <a:r>
              <a:rPr lang="en-US" sz="1400" smtClean="0">
                <a:solidFill>
                  <a:srgbClr val="0066FF"/>
                </a:solidFill>
              </a:rPr>
              <a:t>GetSites</a:t>
            </a:r>
          </a:p>
          <a:p>
            <a:pPr fontAlgn="base">
              <a:spcBef>
                <a:spcPct val="0"/>
              </a:spcBef>
              <a:spcAft>
                <a:spcPct val="0"/>
              </a:spcAft>
            </a:pPr>
            <a:r>
              <a:rPr lang="en-US" sz="1400" smtClean="0">
                <a:solidFill>
                  <a:srgbClr val="0066FF"/>
                </a:solidFill>
              </a:rPr>
              <a:t>GetSiteInfo</a:t>
            </a:r>
          </a:p>
          <a:p>
            <a:pPr fontAlgn="base">
              <a:spcBef>
                <a:spcPct val="0"/>
              </a:spcBef>
              <a:spcAft>
                <a:spcPct val="0"/>
              </a:spcAft>
            </a:pPr>
            <a:r>
              <a:rPr lang="en-US" sz="1400" smtClean="0">
                <a:solidFill>
                  <a:srgbClr val="0066FF"/>
                </a:solidFill>
              </a:rPr>
              <a:t>GetVariableInfo</a:t>
            </a:r>
          </a:p>
          <a:p>
            <a:pPr fontAlgn="base">
              <a:spcBef>
                <a:spcPct val="0"/>
              </a:spcBef>
              <a:spcAft>
                <a:spcPct val="0"/>
              </a:spcAft>
            </a:pPr>
            <a:r>
              <a:rPr lang="en-US" sz="1400" smtClean="0">
                <a:solidFill>
                  <a:srgbClr val="0066FF"/>
                </a:solidFill>
              </a:rPr>
              <a:t>GetValues</a:t>
            </a:r>
          </a:p>
        </p:txBody>
      </p:sp>
      <p:sp>
        <p:nvSpPr>
          <p:cNvPr id="67603" name="Text Box 16"/>
          <p:cNvSpPr txBox="1">
            <a:spLocks noChangeArrowheads="1"/>
          </p:cNvSpPr>
          <p:nvPr/>
        </p:nvSpPr>
        <p:spPr bwMode="auto">
          <a:xfrm>
            <a:off x="1076325" y="4424362"/>
            <a:ext cx="1706563" cy="522288"/>
          </a:xfrm>
          <a:prstGeom prst="rect">
            <a:avLst/>
          </a:prstGeom>
          <a:noFill/>
          <a:ln w="9525">
            <a:noFill/>
            <a:miter lim="800000"/>
            <a:headEnd/>
            <a:tailEnd/>
          </a:ln>
        </p:spPr>
        <p:txBody>
          <a:bodyPr>
            <a:spAutoFit/>
          </a:bodyPr>
          <a:lstStyle/>
          <a:p>
            <a:pPr algn="ctr" fontAlgn="base">
              <a:spcBef>
                <a:spcPct val="0"/>
              </a:spcBef>
              <a:spcAft>
                <a:spcPct val="0"/>
              </a:spcAft>
            </a:pPr>
            <a:r>
              <a:rPr lang="en-US" sz="1400" b="1" dirty="0" err="1" smtClean="0">
                <a:solidFill>
                  <a:srgbClr val="000000"/>
                </a:solidFill>
              </a:rPr>
              <a:t>WaterOneFlow</a:t>
            </a:r>
            <a:endParaRPr lang="en-US" sz="1400" b="1" dirty="0" smtClean="0">
              <a:solidFill>
                <a:srgbClr val="000000"/>
              </a:solidFill>
            </a:endParaRPr>
          </a:p>
          <a:p>
            <a:pPr algn="ctr" fontAlgn="base">
              <a:spcBef>
                <a:spcPct val="0"/>
              </a:spcBef>
              <a:spcAft>
                <a:spcPct val="0"/>
              </a:spcAft>
            </a:pPr>
            <a:r>
              <a:rPr lang="en-US" sz="1400" b="1" dirty="0" smtClean="0">
                <a:solidFill>
                  <a:srgbClr val="000000"/>
                </a:solidFill>
              </a:rPr>
              <a:t>Web Service</a:t>
            </a:r>
          </a:p>
        </p:txBody>
      </p:sp>
      <p:sp>
        <p:nvSpPr>
          <p:cNvPr id="67604" name="AutoShape 30"/>
          <p:cNvSpPr>
            <a:spLocks noChangeArrowheads="1"/>
          </p:cNvSpPr>
          <p:nvPr/>
        </p:nvSpPr>
        <p:spPr bwMode="auto">
          <a:xfrm>
            <a:off x="1447800" y="3052762"/>
            <a:ext cx="1017588" cy="390525"/>
          </a:xfrm>
          <a:prstGeom prst="foldedCorner">
            <a:avLst>
              <a:gd name="adj" fmla="val 12500"/>
            </a:avLst>
          </a:prstGeom>
          <a:solidFill>
            <a:srgbClr val="BBE0E3"/>
          </a:solidFill>
          <a:ln w="9525">
            <a:solidFill>
              <a:srgbClr val="000000"/>
            </a:solidFill>
            <a:round/>
            <a:headEnd/>
            <a:tailEnd/>
          </a:ln>
        </p:spPr>
        <p:txBody>
          <a:bodyPr wrap="none" anchor="ctr"/>
          <a:lstStyle/>
          <a:p>
            <a:pPr algn="ctr" fontAlgn="base">
              <a:spcBef>
                <a:spcPct val="0"/>
              </a:spcBef>
              <a:spcAft>
                <a:spcPct val="0"/>
              </a:spcAft>
            </a:pPr>
            <a:r>
              <a:rPr lang="en-US" sz="1400" smtClean="0">
                <a:solidFill>
                  <a:srgbClr val="000000"/>
                </a:solidFill>
              </a:rPr>
              <a:t>WaterML</a:t>
            </a:r>
          </a:p>
        </p:txBody>
      </p:sp>
      <p:grpSp>
        <p:nvGrpSpPr>
          <p:cNvPr id="2" name="Group 85"/>
          <p:cNvGrpSpPr/>
          <p:nvPr/>
        </p:nvGrpSpPr>
        <p:grpSpPr>
          <a:xfrm>
            <a:off x="5486400" y="5181600"/>
            <a:ext cx="2438400" cy="1254125"/>
            <a:chOff x="3657600" y="5334000"/>
            <a:chExt cx="2438400" cy="1254125"/>
          </a:xfrm>
        </p:grpSpPr>
        <p:sp>
          <p:nvSpPr>
            <p:cNvPr id="137" name="Rectangle 562"/>
            <p:cNvSpPr>
              <a:spLocks noChangeArrowheads="1"/>
            </p:cNvSpPr>
            <p:nvPr/>
          </p:nvSpPr>
          <p:spPr bwMode="auto">
            <a:xfrm>
              <a:off x="3733800" y="5334000"/>
              <a:ext cx="2286000" cy="1254125"/>
            </a:xfrm>
            <a:prstGeom prst="rect">
              <a:avLst/>
            </a:prstGeom>
            <a:solidFill>
              <a:schemeClr val="bg1"/>
            </a:solidFill>
            <a:ln w="25400">
              <a:solidFill>
                <a:schemeClr val="tx2">
                  <a:lumMod val="75000"/>
                </a:schemeClr>
              </a:solidFill>
              <a:miter lim="800000"/>
              <a:headEnd/>
              <a:tailEnd/>
            </a:ln>
            <a:effectLst/>
          </p:spPr>
          <p:txBody>
            <a:bodyPr wrap="none" anchor="ctr"/>
            <a:lstStyle/>
            <a:p>
              <a:pPr fontAlgn="base">
                <a:spcBef>
                  <a:spcPct val="0"/>
                </a:spcBef>
                <a:spcAft>
                  <a:spcPct val="0"/>
                </a:spcAft>
                <a:defRPr/>
              </a:pPr>
              <a:endParaRPr lang="en-US">
                <a:solidFill>
                  <a:srgbClr val="000000"/>
                </a:solidFill>
              </a:endParaRPr>
            </a:p>
          </p:txBody>
        </p:sp>
        <p:sp>
          <p:nvSpPr>
            <p:cNvPr id="67664" name="Line 595"/>
            <p:cNvSpPr>
              <a:spLocks noChangeShapeType="1"/>
            </p:cNvSpPr>
            <p:nvPr/>
          </p:nvSpPr>
          <p:spPr bwMode="auto">
            <a:xfrm>
              <a:off x="3810000" y="5791200"/>
              <a:ext cx="2133599" cy="0"/>
            </a:xfrm>
            <a:prstGeom prst="line">
              <a:avLst/>
            </a:prstGeom>
            <a:noFill/>
            <a:ln w="9525">
              <a:solidFill>
                <a:schemeClr val="tx1"/>
              </a:solidFill>
              <a:round/>
              <a:headEnd/>
              <a:tailEnd/>
            </a:ln>
          </p:spPr>
          <p:txBody>
            <a:bodyPr/>
            <a:lstStyle/>
            <a:p>
              <a:pPr fontAlgn="base">
                <a:spcBef>
                  <a:spcPct val="0"/>
                </a:spcBef>
                <a:spcAft>
                  <a:spcPct val="0"/>
                </a:spcAft>
              </a:pPr>
              <a:endParaRPr lang="en-US" smtClean="0">
                <a:solidFill>
                  <a:srgbClr val="000000"/>
                </a:solidFill>
              </a:endParaRPr>
            </a:p>
          </p:txBody>
        </p:sp>
        <p:sp>
          <p:nvSpPr>
            <p:cNvPr id="67607" name="Text Box 563"/>
            <p:cNvSpPr txBox="1">
              <a:spLocks noChangeArrowheads="1"/>
            </p:cNvSpPr>
            <p:nvPr/>
          </p:nvSpPr>
          <p:spPr bwMode="auto">
            <a:xfrm>
              <a:off x="3657600" y="5425690"/>
              <a:ext cx="2438400" cy="289310"/>
            </a:xfrm>
            <a:prstGeom prst="rect">
              <a:avLst/>
            </a:prstGeom>
            <a:noFill/>
            <a:ln w="9525">
              <a:noFill/>
              <a:miter lim="800000"/>
              <a:headEnd/>
              <a:tailEnd/>
            </a:ln>
          </p:spPr>
          <p:txBody>
            <a:bodyPr wrap="square">
              <a:spAutoFit/>
            </a:bodyPr>
            <a:lstStyle/>
            <a:p>
              <a:pPr algn="ctr" fontAlgn="base">
                <a:lnSpc>
                  <a:spcPct val="80000"/>
                </a:lnSpc>
                <a:spcBef>
                  <a:spcPct val="0"/>
                </a:spcBef>
                <a:spcAft>
                  <a:spcPct val="0"/>
                </a:spcAft>
              </a:pPr>
              <a:r>
                <a:rPr lang="en-US" sz="1600" dirty="0" smtClean="0">
                  <a:solidFill>
                    <a:srgbClr val="000000"/>
                  </a:solidFill>
                </a:rPr>
                <a:t>Discovery and Access</a:t>
              </a:r>
            </a:p>
          </p:txBody>
        </p:sp>
        <p:pic>
          <p:nvPicPr>
            <p:cNvPr id="67608" name="Picture 584" descr="MCj03871500000[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886200" y="5797248"/>
              <a:ext cx="762000" cy="755952"/>
            </a:xfrm>
            <a:prstGeom prst="rect">
              <a:avLst/>
            </a:prstGeom>
            <a:noFill/>
            <a:ln w="9525">
              <a:noFill/>
              <a:miter lim="800000"/>
              <a:headEnd/>
              <a:tailEnd/>
            </a:ln>
          </p:spPr>
        </p:pic>
        <p:sp>
          <p:nvSpPr>
            <p:cNvPr id="67616" name="Text Box 596"/>
            <p:cNvSpPr txBox="1">
              <a:spLocks noChangeArrowheads="1"/>
            </p:cNvSpPr>
            <p:nvPr/>
          </p:nvSpPr>
          <p:spPr bwMode="auto">
            <a:xfrm>
              <a:off x="4800600" y="5941469"/>
              <a:ext cx="1031052" cy="535531"/>
            </a:xfrm>
            <a:prstGeom prst="rect">
              <a:avLst/>
            </a:prstGeom>
            <a:noFill/>
            <a:ln w="9525">
              <a:noFill/>
              <a:miter lim="800000"/>
              <a:headEnd/>
              <a:tailEnd/>
            </a:ln>
          </p:spPr>
          <p:txBody>
            <a:bodyPr wrap="none">
              <a:spAutoFit/>
            </a:bodyPr>
            <a:lstStyle/>
            <a:p>
              <a:pPr algn="ctr" fontAlgn="base">
                <a:lnSpc>
                  <a:spcPct val="80000"/>
                </a:lnSpc>
                <a:spcBef>
                  <a:spcPct val="0"/>
                </a:spcBef>
                <a:spcAft>
                  <a:spcPct val="0"/>
                </a:spcAft>
              </a:pPr>
              <a:r>
                <a:rPr lang="en-US" dirty="0" smtClean="0">
                  <a:solidFill>
                    <a:srgbClr val="000000"/>
                  </a:solidFill>
                </a:rPr>
                <a:t>Hydro </a:t>
              </a:r>
            </a:p>
            <a:p>
              <a:pPr algn="ctr" fontAlgn="base">
                <a:lnSpc>
                  <a:spcPct val="80000"/>
                </a:lnSpc>
                <a:spcBef>
                  <a:spcPct val="0"/>
                </a:spcBef>
                <a:spcAft>
                  <a:spcPct val="0"/>
                </a:spcAft>
              </a:pPr>
              <a:r>
                <a:rPr lang="en-US" dirty="0" smtClean="0">
                  <a:solidFill>
                    <a:srgbClr val="000000"/>
                  </a:solidFill>
                </a:rPr>
                <a:t>Desktop</a:t>
              </a:r>
            </a:p>
          </p:txBody>
        </p:sp>
      </p:grpSp>
      <p:sp>
        <p:nvSpPr>
          <p:cNvPr id="67622" name="AutoShape 146"/>
          <p:cNvSpPr>
            <a:spLocks noChangeArrowheads="1"/>
          </p:cNvSpPr>
          <p:nvPr/>
        </p:nvSpPr>
        <p:spPr bwMode="auto">
          <a:xfrm rot="2043552">
            <a:off x="3741738" y="2967036"/>
            <a:ext cx="512762" cy="314325"/>
          </a:xfrm>
          <a:prstGeom prst="rightArrow">
            <a:avLst>
              <a:gd name="adj1" fmla="val 41667"/>
              <a:gd name="adj2" fmla="val 74935"/>
            </a:avLst>
          </a:prstGeom>
          <a:solidFill>
            <a:srgbClr val="080808"/>
          </a:solidFill>
          <a:ln w="9525">
            <a:solidFill>
              <a:schemeClr val="tx1"/>
            </a:solidFill>
            <a:miter lim="800000"/>
            <a:headEnd/>
            <a:tailEnd/>
          </a:ln>
        </p:spPr>
        <p:txBody>
          <a:bodyPr wrap="none" anchor="ctr"/>
          <a:lstStyle/>
          <a:p>
            <a:pPr fontAlgn="base">
              <a:spcBef>
                <a:spcPct val="0"/>
              </a:spcBef>
              <a:spcAft>
                <a:spcPct val="0"/>
              </a:spcAft>
            </a:pPr>
            <a:endParaRPr lang="en-US" sz="800" smtClean="0">
              <a:solidFill>
                <a:srgbClr val="000000"/>
              </a:solidFill>
            </a:endParaRPr>
          </a:p>
        </p:txBody>
      </p:sp>
      <p:sp>
        <p:nvSpPr>
          <p:cNvPr id="165" name="Rectangle 164"/>
          <p:cNvSpPr/>
          <p:nvPr/>
        </p:nvSpPr>
        <p:spPr>
          <a:xfrm>
            <a:off x="3276600" y="914400"/>
            <a:ext cx="4531717" cy="396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600">
              <a:solidFill>
                <a:srgbClr val="FFFFFF"/>
              </a:solidFill>
            </a:endParaRPr>
          </a:p>
        </p:txBody>
      </p:sp>
      <p:sp>
        <p:nvSpPr>
          <p:cNvPr id="67619" name="AutoShape 130"/>
          <p:cNvSpPr>
            <a:spLocks noChangeArrowheads="1"/>
          </p:cNvSpPr>
          <p:nvPr/>
        </p:nvSpPr>
        <p:spPr bwMode="auto">
          <a:xfrm>
            <a:off x="5796359" y="3200400"/>
            <a:ext cx="1671241" cy="1223170"/>
          </a:xfrm>
          <a:prstGeom prst="flowChartMagneticDisk">
            <a:avLst/>
          </a:prstGeom>
          <a:solidFill>
            <a:srgbClr val="FFFFCC"/>
          </a:solidFill>
          <a:ln w="25400">
            <a:solidFill>
              <a:schemeClr val="tx1"/>
            </a:solidFill>
            <a:round/>
            <a:headEnd/>
            <a:tailEnd/>
          </a:ln>
        </p:spPr>
        <p:txBody>
          <a:bodyPr anchor="ctr"/>
          <a:lstStyle/>
          <a:p>
            <a:pPr algn="ctr" fontAlgn="base">
              <a:spcBef>
                <a:spcPct val="0"/>
              </a:spcBef>
              <a:spcAft>
                <a:spcPct val="0"/>
              </a:spcAft>
            </a:pPr>
            <a:r>
              <a:rPr lang="en-US" sz="1600" dirty="0" smtClean="0">
                <a:solidFill>
                  <a:srgbClr val="000000"/>
                </a:solidFill>
              </a:rPr>
              <a:t>Water Metadata Catalog</a:t>
            </a:r>
          </a:p>
        </p:txBody>
      </p:sp>
      <p:pic>
        <p:nvPicPr>
          <p:cNvPr id="67620" name="Picture 42"/>
          <p:cNvPicPr>
            <a:picLocks noChangeAspect="1" noChangeArrowheads="1"/>
          </p:cNvPicPr>
          <p:nvPr/>
        </p:nvPicPr>
        <p:blipFill>
          <a:blip r:embed="rId4" cstate="print"/>
          <a:srcRect/>
          <a:stretch>
            <a:fillRect/>
          </a:stretch>
        </p:blipFill>
        <p:spPr bwMode="auto">
          <a:xfrm>
            <a:off x="3581400" y="3581400"/>
            <a:ext cx="1119584" cy="745529"/>
          </a:xfrm>
          <a:prstGeom prst="rect">
            <a:avLst/>
          </a:prstGeom>
          <a:noFill/>
          <a:ln w="9525">
            <a:noFill/>
            <a:miter lim="800000"/>
            <a:headEnd/>
            <a:tailEnd/>
          </a:ln>
        </p:spPr>
      </p:pic>
      <p:sp>
        <p:nvSpPr>
          <p:cNvPr id="67621" name="Rectangle 158"/>
          <p:cNvSpPr>
            <a:spLocks noChangeArrowheads="1"/>
          </p:cNvSpPr>
          <p:nvPr/>
        </p:nvSpPr>
        <p:spPr bwMode="auto">
          <a:xfrm>
            <a:off x="3276600" y="3181747"/>
            <a:ext cx="1746448" cy="552053"/>
          </a:xfrm>
          <a:prstGeom prst="rect">
            <a:avLst/>
          </a:prstGeom>
          <a:noFill/>
          <a:ln w="9525">
            <a:noFill/>
            <a:miter lim="800000"/>
            <a:headEnd/>
            <a:tailEnd/>
          </a:ln>
        </p:spPr>
        <p:txBody>
          <a:bodyPr wrap="none">
            <a:spAutoFit/>
          </a:bodyPr>
          <a:lstStyle/>
          <a:p>
            <a:pPr algn="ctr" fontAlgn="base">
              <a:spcBef>
                <a:spcPct val="0"/>
              </a:spcBef>
              <a:spcAft>
                <a:spcPct val="0"/>
              </a:spcAft>
            </a:pPr>
            <a:r>
              <a:rPr lang="en-US" sz="1600" dirty="0" smtClean="0">
                <a:solidFill>
                  <a:srgbClr val="000000"/>
                </a:solidFill>
              </a:rPr>
              <a:t>Harvester</a:t>
            </a:r>
          </a:p>
        </p:txBody>
      </p:sp>
      <p:pic>
        <p:nvPicPr>
          <p:cNvPr id="67623" name="Picture 3"/>
          <p:cNvPicPr>
            <a:picLocks noChangeAspect="1" noChangeArrowheads="1"/>
          </p:cNvPicPr>
          <p:nvPr/>
        </p:nvPicPr>
        <p:blipFill>
          <a:blip r:embed="rId5" cstate="print"/>
          <a:srcRect/>
          <a:stretch>
            <a:fillRect/>
          </a:stretch>
        </p:blipFill>
        <p:spPr bwMode="auto">
          <a:xfrm>
            <a:off x="3403051" y="1369218"/>
            <a:ext cx="1781724" cy="1676400"/>
          </a:xfrm>
          <a:prstGeom prst="rect">
            <a:avLst/>
          </a:prstGeom>
          <a:noFill/>
          <a:ln w="9525">
            <a:solidFill>
              <a:schemeClr val="tx1"/>
            </a:solidFill>
            <a:miter lim="800000"/>
            <a:headEnd/>
            <a:tailEnd/>
          </a:ln>
        </p:spPr>
      </p:pic>
      <p:pic>
        <p:nvPicPr>
          <p:cNvPr id="67624" name="Picture 5"/>
          <p:cNvPicPr>
            <a:picLocks noChangeAspect="1" noChangeArrowheads="1"/>
          </p:cNvPicPr>
          <p:nvPr/>
        </p:nvPicPr>
        <p:blipFill>
          <a:blip r:embed="rId6" cstate="print"/>
          <a:srcRect/>
          <a:stretch>
            <a:fillRect/>
          </a:stretch>
        </p:blipFill>
        <p:spPr bwMode="auto">
          <a:xfrm>
            <a:off x="5440443" y="1377354"/>
            <a:ext cx="2220831" cy="1668264"/>
          </a:xfrm>
          <a:prstGeom prst="rect">
            <a:avLst/>
          </a:prstGeom>
          <a:noFill/>
          <a:ln w="9525">
            <a:solidFill>
              <a:schemeClr val="tx1"/>
            </a:solidFill>
            <a:miter lim="800000"/>
            <a:headEnd/>
            <a:tailEnd/>
          </a:ln>
        </p:spPr>
      </p:pic>
      <p:sp>
        <p:nvSpPr>
          <p:cNvPr id="67625" name="Rectangle 162"/>
          <p:cNvSpPr>
            <a:spLocks noChangeArrowheads="1"/>
          </p:cNvSpPr>
          <p:nvPr/>
        </p:nvSpPr>
        <p:spPr bwMode="auto">
          <a:xfrm>
            <a:off x="3079749" y="914400"/>
            <a:ext cx="2724150" cy="549473"/>
          </a:xfrm>
          <a:prstGeom prst="rect">
            <a:avLst/>
          </a:prstGeom>
          <a:noFill/>
          <a:ln w="9525">
            <a:noFill/>
            <a:miter lim="800000"/>
            <a:headEnd/>
            <a:tailEnd/>
          </a:ln>
        </p:spPr>
        <p:txBody>
          <a:bodyPr wrap="none">
            <a:spAutoFit/>
          </a:bodyPr>
          <a:lstStyle/>
          <a:p>
            <a:pPr algn="ctr" fontAlgn="base">
              <a:spcBef>
                <a:spcPct val="0"/>
              </a:spcBef>
              <a:spcAft>
                <a:spcPct val="0"/>
              </a:spcAft>
            </a:pPr>
            <a:r>
              <a:rPr lang="en-US" sz="1600" dirty="0" smtClean="0">
                <a:solidFill>
                  <a:srgbClr val="000000"/>
                </a:solidFill>
              </a:rPr>
              <a:t>Service Registry</a:t>
            </a:r>
          </a:p>
        </p:txBody>
      </p:sp>
      <p:sp>
        <p:nvSpPr>
          <p:cNvPr id="67626" name="Rectangle 163"/>
          <p:cNvSpPr>
            <a:spLocks noChangeArrowheads="1"/>
          </p:cNvSpPr>
          <p:nvPr/>
        </p:nvSpPr>
        <p:spPr bwMode="auto">
          <a:xfrm>
            <a:off x="5486400" y="914400"/>
            <a:ext cx="2133402" cy="549473"/>
          </a:xfrm>
          <a:prstGeom prst="rect">
            <a:avLst/>
          </a:prstGeom>
          <a:noFill/>
          <a:ln w="9525">
            <a:noFill/>
            <a:miter lim="800000"/>
            <a:headEnd/>
            <a:tailEnd/>
          </a:ln>
        </p:spPr>
        <p:txBody>
          <a:bodyPr wrap="none">
            <a:spAutoFit/>
          </a:bodyPr>
          <a:lstStyle/>
          <a:p>
            <a:pPr algn="ctr" fontAlgn="base">
              <a:spcBef>
                <a:spcPct val="0"/>
              </a:spcBef>
              <a:spcAft>
                <a:spcPct val="0"/>
              </a:spcAft>
            </a:pPr>
            <a:r>
              <a:rPr lang="en-US" sz="1600" dirty="0" err="1" smtClean="0">
                <a:solidFill>
                  <a:srgbClr val="000000"/>
                </a:solidFill>
              </a:rPr>
              <a:t>Hydrotagger</a:t>
            </a:r>
            <a:endParaRPr lang="en-US" sz="1600" dirty="0" smtClean="0">
              <a:solidFill>
                <a:srgbClr val="000000"/>
              </a:solidFill>
            </a:endParaRPr>
          </a:p>
        </p:txBody>
      </p:sp>
      <p:sp>
        <p:nvSpPr>
          <p:cNvPr id="85" name="Rectangle 158"/>
          <p:cNvSpPr>
            <a:spLocks noChangeArrowheads="1"/>
          </p:cNvSpPr>
          <p:nvPr/>
        </p:nvSpPr>
        <p:spPr bwMode="auto">
          <a:xfrm>
            <a:off x="4697036" y="4495800"/>
            <a:ext cx="1677062" cy="338554"/>
          </a:xfrm>
          <a:prstGeom prst="rect">
            <a:avLst/>
          </a:prstGeom>
          <a:noFill/>
          <a:ln w="9525">
            <a:noFill/>
            <a:miter lim="800000"/>
            <a:headEnd/>
            <a:tailEnd/>
          </a:ln>
        </p:spPr>
        <p:txBody>
          <a:bodyPr wrap="none">
            <a:spAutoFit/>
          </a:bodyPr>
          <a:lstStyle/>
          <a:p>
            <a:pPr algn="ctr" fontAlgn="base">
              <a:spcBef>
                <a:spcPct val="0"/>
              </a:spcBef>
              <a:spcAft>
                <a:spcPct val="0"/>
              </a:spcAft>
            </a:pPr>
            <a:r>
              <a:rPr lang="en-US" sz="1600" dirty="0" smtClean="0">
                <a:solidFill>
                  <a:srgbClr val="000000"/>
                </a:solidFill>
              </a:rPr>
              <a:t>Search Services</a:t>
            </a:r>
          </a:p>
        </p:txBody>
      </p:sp>
      <p:sp>
        <p:nvSpPr>
          <p:cNvPr id="87" name="AutoShape 146"/>
          <p:cNvSpPr>
            <a:spLocks noChangeArrowheads="1"/>
          </p:cNvSpPr>
          <p:nvPr/>
        </p:nvSpPr>
        <p:spPr bwMode="auto">
          <a:xfrm rot="4271048">
            <a:off x="5923756" y="4883425"/>
            <a:ext cx="576263" cy="384175"/>
          </a:xfrm>
          <a:prstGeom prst="rightArrow">
            <a:avLst>
              <a:gd name="adj1" fmla="val 41667"/>
              <a:gd name="adj2" fmla="val 75000"/>
            </a:avLst>
          </a:prstGeom>
          <a:solidFill>
            <a:srgbClr val="080808"/>
          </a:solidFill>
          <a:ln w="9525">
            <a:solidFill>
              <a:schemeClr val="tx1"/>
            </a:solidFill>
            <a:miter lim="800000"/>
            <a:headEnd/>
            <a:tailEnd/>
          </a:ln>
        </p:spPr>
        <p:txBody>
          <a:bodyPr wrap="none" anchor="ctr"/>
          <a:lstStyle/>
          <a:p>
            <a:pPr fontAlgn="base">
              <a:spcBef>
                <a:spcPct val="0"/>
              </a:spcBef>
              <a:spcAft>
                <a:spcPct val="0"/>
              </a:spcAft>
            </a:pPr>
            <a:endParaRPr lang="en-US" sz="900" smtClean="0">
              <a:solidFill>
                <a:srgbClr val="000000"/>
              </a:solidFill>
            </a:endParaRPr>
          </a:p>
        </p:txBody>
      </p:sp>
      <p:sp>
        <p:nvSpPr>
          <p:cNvPr id="89" name="Rectangle 6"/>
          <p:cNvSpPr>
            <a:spLocks noChangeArrowheads="1"/>
          </p:cNvSpPr>
          <p:nvPr/>
        </p:nvSpPr>
        <p:spPr bwMode="auto">
          <a:xfrm>
            <a:off x="3479800" y="6488112"/>
            <a:ext cx="3302000" cy="369888"/>
          </a:xfrm>
          <a:prstGeom prst="rect">
            <a:avLst/>
          </a:prstGeom>
          <a:noFill/>
          <a:ln w="9525">
            <a:noFill/>
            <a:miter lim="800000"/>
            <a:headEnd/>
            <a:tailEnd/>
          </a:ln>
        </p:spPr>
        <p:txBody>
          <a:bodyPr wrap="none">
            <a:spAutoFit/>
          </a:bodyPr>
          <a:lstStyle/>
          <a:p>
            <a:pPr fontAlgn="base">
              <a:spcBef>
                <a:spcPct val="0"/>
              </a:spcBef>
              <a:spcAft>
                <a:spcPct val="0"/>
              </a:spcAft>
            </a:pPr>
            <a:r>
              <a:rPr lang="en-US" b="1" dirty="0">
                <a:solidFill>
                  <a:srgbClr val="0000FF"/>
                </a:solidFill>
                <a:latin typeface="Calibri" pitchFamily="34" charset="0"/>
              </a:rPr>
              <a:t>http://hiscentral.cuahsi.org</a:t>
            </a:r>
          </a:p>
        </p:txBody>
      </p:sp>
      <p:sp>
        <p:nvSpPr>
          <p:cNvPr id="90" name="TextBox 89"/>
          <p:cNvSpPr txBox="1"/>
          <p:nvPr/>
        </p:nvSpPr>
        <p:spPr>
          <a:xfrm>
            <a:off x="228600" y="1066800"/>
            <a:ext cx="3048000" cy="1477328"/>
          </a:xfrm>
          <a:prstGeom prst="rect">
            <a:avLst/>
          </a:prstGeom>
          <a:noFill/>
        </p:spPr>
        <p:txBody>
          <a:bodyPr wrap="square" rtlCol="0">
            <a:spAutoFit/>
          </a:bodyPr>
          <a:lstStyle/>
          <a:p>
            <a:pPr marL="109538" indent="-109538" fontAlgn="base">
              <a:spcBef>
                <a:spcPct val="0"/>
              </a:spcBef>
              <a:spcAft>
                <a:spcPct val="0"/>
              </a:spcAft>
              <a:buFont typeface="Arial" pitchFamily="34" charset="0"/>
              <a:buChar char="•"/>
            </a:pPr>
            <a:r>
              <a:rPr lang="en-US" dirty="0" smtClean="0">
                <a:solidFill>
                  <a:srgbClr val="000000"/>
                </a:solidFill>
              </a:rPr>
              <a:t>Integrates data services from multiple sources</a:t>
            </a:r>
          </a:p>
          <a:p>
            <a:pPr marL="109538" indent="-109538" fontAlgn="base">
              <a:spcBef>
                <a:spcPct val="0"/>
              </a:spcBef>
              <a:spcAft>
                <a:spcPct val="0"/>
              </a:spcAft>
            </a:pPr>
            <a:endParaRPr lang="en-US" dirty="0" smtClean="0">
              <a:solidFill>
                <a:srgbClr val="000000"/>
              </a:solidFill>
            </a:endParaRPr>
          </a:p>
          <a:p>
            <a:pPr marL="109538" indent="-109538" fontAlgn="base">
              <a:spcBef>
                <a:spcPct val="0"/>
              </a:spcBef>
              <a:spcAft>
                <a:spcPct val="0"/>
              </a:spcAft>
              <a:buFont typeface="Arial" pitchFamily="34" charset="0"/>
              <a:buChar char="•"/>
            </a:pPr>
            <a:r>
              <a:rPr lang="en-US" dirty="0" smtClean="0">
                <a:solidFill>
                  <a:srgbClr val="000000"/>
                </a:solidFill>
              </a:rPr>
              <a:t>Supports concept based data discovery</a:t>
            </a:r>
            <a:endParaRPr lang="en-US" dirty="0">
              <a:solidFill>
                <a:srgbClr val="000000"/>
              </a:solidFill>
            </a:endParaRPr>
          </a:p>
        </p:txBody>
      </p:sp>
      <p:sp>
        <p:nvSpPr>
          <p:cNvPr id="91" name="AutoShape 130"/>
          <p:cNvSpPr>
            <a:spLocks noChangeArrowheads="1"/>
          </p:cNvSpPr>
          <p:nvPr/>
        </p:nvSpPr>
        <p:spPr bwMode="auto">
          <a:xfrm>
            <a:off x="685800" y="5410200"/>
            <a:ext cx="1069975" cy="1219200"/>
          </a:xfrm>
          <a:prstGeom prst="flowChartMagneticDisk">
            <a:avLst/>
          </a:prstGeom>
          <a:solidFill>
            <a:srgbClr val="FFFFCC"/>
          </a:solidFill>
          <a:ln w="25400">
            <a:solidFill>
              <a:schemeClr val="tx1"/>
            </a:solidFill>
            <a:round/>
            <a:headEnd/>
            <a:tailEnd/>
          </a:ln>
        </p:spPr>
        <p:txBody>
          <a:bodyPr wrap="square" anchor="ctr"/>
          <a:lstStyle/>
          <a:p>
            <a:pPr algn="ctr" fontAlgn="base">
              <a:spcBef>
                <a:spcPct val="0"/>
              </a:spcBef>
              <a:spcAft>
                <a:spcPct val="0"/>
              </a:spcAft>
            </a:pPr>
            <a:endParaRPr lang="en-US" sz="1400" dirty="0" smtClean="0">
              <a:solidFill>
                <a:srgbClr val="000000"/>
              </a:solidFill>
            </a:endParaRPr>
          </a:p>
          <a:p>
            <a:pPr algn="ctr" fontAlgn="base">
              <a:spcBef>
                <a:spcPct val="0"/>
              </a:spcBef>
              <a:spcAft>
                <a:spcPct val="0"/>
              </a:spcAft>
            </a:pPr>
            <a:r>
              <a:rPr lang="en-US" sz="1400" dirty="0" smtClean="0">
                <a:solidFill>
                  <a:srgbClr val="000000"/>
                </a:solidFill>
              </a:rPr>
              <a:t>CUAHSI Data Server</a:t>
            </a:r>
            <a:endParaRPr lang="en-US" sz="1400" dirty="0">
              <a:solidFill>
                <a:srgbClr val="000000"/>
              </a:solidFill>
            </a:endParaRPr>
          </a:p>
        </p:txBody>
      </p:sp>
      <p:sp>
        <p:nvSpPr>
          <p:cNvPr id="93" name="AutoShape 130"/>
          <p:cNvSpPr>
            <a:spLocks noChangeArrowheads="1"/>
          </p:cNvSpPr>
          <p:nvPr/>
        </p:nvSpPr>
        <p:spPr bwMode="auto">
          <a:xfrm>
            <a:off x="2133600" y="5410200"/>
            <a:ext cx="1069975" cy="1219200"/>
          </a:xfrm>
          <a:prstGeom prst="flowChartMagneticDisk">
            <a:avLst/>
          </a:prstGeom>
          <a:solidFill>
            <a:srgbClr val="FFFFCC"/>
          </a:solidFill>
          <a:ln w="25400">
            <a:solidFill>
              <a:schemeClr val="tx1"/>
            </a:solidFill>
            <a:round/>
            <a:headEnd/>
            <a:tailEnd/>
          </a:ln>
        </p:spPr>
        <p:txBody>
          <a:bodyPr wrap="square" anchor="ctr"/>
          <a:lstStyle/>
          <a:p>
            <a:pPr algn="ctr" fontAlgn="base">
              <a:spcBef>
                <a:spcPct val="0"/>
              </a:spcBef>
              <a:spcAft>
                <a:spcPct val="0"/>
              </a:spcAft>
            </a:pPr>
            <a:endParaRPr lang="en-US" sz="1400" dirty="0" smtClean="0">
              <a:solidFill>
                <a:srgbClr val="000000"/>
              </a:solidFill>
            </a:endParaRPr>
          </a:p>
          <a:p>
            <a:pPr algn="ctr" fontAlgn="base">
              <a:spcBef>
                <a:spcPct val="0"/>
              </a:spcBef>
              <a:spcAft>
                <a:spcPct val="0"/>
              </a:spcAft>
            </a:pPr>
            <a:r>
              <a:rPr lang="en-US" sz="1400" dirty="0" smtClean="0">
                <a:solidFill>
                  <a:srgbClr val="000000"/>
                </a:solidFill>
              </a:rPr>
              <a:t>3</a:t>
            </a:r>
            <a:r>
              <a:rPr lang="en-US" sz="1400" baseline="30000" dirty="0" smtClean="0">
                <a:solidFill>
                  <a:srgbClr val="000000"/>
                </a:solidFill>
              </a:rPr>
              <a:t>rd</a:t>
            </a:r>
            <a:r>
              <a:rPr lang="en-US" sz="1400" dirty="0" smtClean="0">
                <a:solidFill>
                  <a:srgbClr val="000000"/>
                </a:solidFill>
              </a:rPr>
              <a:t> Party Server </a:t>
            </a:r>
          </a:p>
          <a:p>
            <a:pPr algn="ctr" fontAlgn="base">
              <a:spcBef>
                <a:spcPct val="0"/>
              </a:spcBef>
              <a:spcAft>
                <a:spcPct val="0"/>
              </a:spcAft>
            </a:pPr>
            <a:r>
              <a:rPr lang="en-US" sz="1400" dirty="0" smtClean="0">
                <a:solidFill>
                  <a:srgbClr val="000000"/>
                </a:solidFill>
              </a:rPr>
              <a:t>e.g. USGS</a:t>
            </a:r>
            <a:endParaRPr lang="en-US" sz="1400" dirty="0">
              <a:solidFill>
                <a:srgbClr val="000000"/>
              </a:solidFill>
            </a:endParaRPr>
          </a:p>
        </p:txBody>
      </p:sp>
      <p:sp>
        <p:nvSpPr>
          <p:cNvPr id="67613" name="AutoShape 146"/>
          <p:cNvSpPr>
            <a:spLocks noChangeArrowheads="1"/>
          </p:cNvSpPr>
          <p:nvPr/>
        </p:nvSpPr>
        <p:spPr bwMode="auto">
          <a:xfrm>
            <a:off x="2776537" y="3932237"/>
            <a:ext cx="576263" cy="384175"/>
          </a:xfrm>
          <a:prstGeom prst="rightArrow">
            <a:avLst>
              <a:gd name="adj1" fmla="val 41667"/>
              <a:gd name="adj2" fmla="val 75000"/>
            </a:avLst>
          </a:prstGeom>
          <a:solidFill>
            <a:srgbClr val="080808"/>
          </a:solidFill>
          <a:ln w="9525">
            <a:solidFill>
              <a:schemeClr val="tx1"/>
            </a:solidFill>
            <a:miter lim="800000"/>
            <a:headEnd/>
            <a:tailEnd/>
          </a:ln>
        </p:spPr>
        <p:txBody>
          <a:bodyPr wrap="none" anchor="ctr"/>
          <a:lstStyle/>
          <a:p>
            <a:pPr fontAlgn="base">
              <a:spcBef>
                <a:spcPct val="0"/>
              </a:spcBef>
              <a:spcAft>
                <a:spcPct val="0"/>
              </a:spcAft>
            </a:pPr>
            <a:endParaRPr lang="en-US" sz="900" smtClean="0">
              <a:solidFill>
                <a:srgbClr val="000000"/>
              </a:solidFill>
            </a:endParaRPr>
          </a:p>
        </p:txBody>
      </p:sp>
      <p:sp>
        <p:nvSpPr>
          <p:cNvPr id="94" name="AutoShape 146"/>
          <p:cNvSpPr>
            <a:spLocks noChangeArrowheads="1"/>
          </p:cNvSpPr>
          <p:nvPr/>
        </p:nvSpPr>
        <p:spPr bwMode="auto">
          <a:xfrm rot="17173180">
            <a:off x="1043592" y="5015030"/>
            <a:ext cx="576263" cy="384175"/>
          </a:xfrm>
          <a:prstGeom prst="rightArrow">
            <a:avLst>
              <a:gd name="adj1" fmla="val 41667"/>
              <a:gd name="adj2" fmla="val 75000"/>
            </a:avLst>
          </a:prstGeom>
          <a:solidFill>
            <a:srgbClr val="080808"/>
          </a:solidFill>
          <a:ln w="9525">
            <a:solidFill>
              <a:schemeClr val="tx1"/>
            </a:solidFill>
            <a:miter lim="800000"/>
            <a:headEnd/>
            <a:tailEnd/>
          </a:ln>
        </p:spPr>
        <p:txBody>
          <a:bodyPr wrap="none" anchor="ctr"/>
          <a:lstStyle/>
          <a:p>
            <a:pPr fontAlgn="base">
              <a:spcBef>
                <a:spcPct val="0"/>
              </a:spcBef>
              <a:spcAft>
                <a:spcPct val="0"/>
              </a:spcAft>
            </a:pPr>
            <a:endParaRPr lang="en-US" sz="900" smtClean="0">
              <a:solidFill>
                <a:srgbClr val="000000"/>
              </a:solidFill>
            </a:endParaRPr>
          </a:p>
        </p:txBody>
      </p:sp>
      <p:sp>
        <p:nvSpPr>
          <p:cNvPr id="95" name="AutoShape 146"/>
          <p:cNvSpPr>
            <a:spLocks noChangeArrowheads="1"/>
          </p:cNvSpPr>
          <p:nvPr/>
        </p:nvSpPr>
        <p:spPr bwMode="auto">
          <a:xfrm rot="15457762">
            <a:off x="2281913" y="5007307"/>
            <a:ext cx="576263" cy="384175"/>
          </a:xfrm>
          <a:prstGeom prst="rightArrow">
            <a:avLst>
              <a:gd name="adj1" fmla="val 41667"/>
              <a:gd name="adj2" fmla="val 75000"/>
            </a:avLst>
          </a:prstGeom>
          <a:solidFill>
            <a:srgbClr val="080808"/>
          </a:solidFill>
          <a:ln w="9525">
            <a:solidFill>
              <a:schemeClr val="tx1"/>
            </a:solidFill>
            <a:miter lim="800000"/>
            <a:headEnd/>
            <a:tailEnd/>
          </a:ln>
        </p:spPr>
        <p:txBody>
          <a:bodyPr wrap="none" anchor="ctr"/>
          <a:lstStyle/>
          <a:p>
            <a:pPr fontAlgn="base">
              <a:spcBef>
                <a:spcPct val="0"/>
              </a:spcBef>
              <a:spcAft>
                <a:spcPct val="0"/>
              </a:spcAft>
            </a:pPr>
            <a:endParaRPr lang="en-US" sz="900" smtClean="0">
              <a:solidFill>
                <a:srgbClr val="000000"/>
              </a:solidFill>
            </a:endParaRPr>
          </a:p>
        </p:txBody>
      </p:sp>
    </p:spTree>
    <p:extLst>
      <p:ext uri="{BB962C8B-B14F-4D97-AF65-F5344CB8AC3E}">
        <p14:creationId xmlns:p14="http://schemas.microsoft.com/office/powerpoint/2010/main" val="13259190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a:grpSpLocks/>
          </p:cNvGrpSpPr>
          <p:nvPr/>
        </p:nvGrpSpPr>
        <p:grpSpPr bwMode="auto">
          <a:xfrm>
            <a:off x="822328" y="1022321"/>
            <a:ext cx="7528044" cy="4032295"/>
            <a:chOff x="0" y="1978399"/>
            <a:chExt cx="9100710" cy="4352837"/>
          </a:xfrm>
        </p:grpSpPr>
        <p:pic>
          <p:nvPicPr>
            <p:cNvPr id="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978399"/>
              <a:ext cx="8834511" cy="435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6882444" y="4993714"/>
              <a:ext cx="2218266" cy="897056"/>
            </a:xfrm>
            <a:prstGeom prst="rect">
              <a:avLst/>
            </a:prstGeom>
            <a:noFill/>
            <a:ln w="9525">
              <a:noFill/>
              <a:miter lim="800000"/>
              <a:headEnd/>
              <a:tailEnd/>
            </a:ln>
          </p:spPr>
          <p:txBody>
            <a:bodyPr>
              <a:spAutoFit/>
            </a:bodyPr>
            <a:lstStyle>
              <a:defPPr>
                <a:defRPr lang="en-US"/>
              </a:defPPr>
              <a:lvl1pPr algn="l" rtl="0" eaLnBrk="0" fontAlgn="base" hangingPunct="0">
                <a:spcBef>
                  <a:spcPct val="0"/>
                </a:spcBef>
                <a:spcAft>
                  <a:spcPct val="0"/>
                </a:spcAft>
                <a:defRPr sz="3500" b="1" kern="1200">
                  <a:solidFill>
                    <a:schemeClr val="tx1"/>
                  </a:solidFill>
                  <a:latin typeface="Arial" charset="0"/>
                  <a:ea typeface="ＭＳ Ｐゴシック" charset="-128"/>
                  <a:cs typeface="+mn-cs"/>
                </a:defRPr>
              </a:lvl1pPr>
              <a:lvl2pPr marL="455613" indent="1588" algn="l" rtl="0" eaLnBrk="0" fontAlgn="base" hangingPunct="0">
                <a:spcBef>
                  <a:spcPct val="0"/>
                </a:spcBef>
                <a:spcAft>
                  <a:spcPct val="0"/>
                </a:spcAft>
                <a:defRPr sz="3500" b="1" kern="1200">
                  <a:solidFill>
                    <a:schemeClr val="tx1"/>
                  </a:solidFill>
                  <a:latin typeface="Arial" charset="0"/>
                  <a:ea typeface="ＭＳ Ｐゴシック" charset="-128"/>
                  <a:cs typeface="+mn-cs"/>
                </a:defRPr>
              </a:lvl2pPr>
              <a:lvl3pPr marL="912813" indent="1588" algn="l" rtl="0" eaLnBrk="0" fontAlgn="base" hangingPunct="0">
                <a:spcBef>
                  <a:spcPct val="0"/>
                </a:spcBef>
                <a:spcAft>
                  <a:spcPct val="0"/>
                </a:spcAft>
                <a:defRPr sz="3500" b="1" kern="1200">
                  <a:solidFill>
                    <a:schemeClr val="tx1"/>
                  </a:solidFill>
                  <a:latin typeface="Arial" charset="0"/>
                  <a:ea typeface="ＭＳ Ｐゴシック" charset="-128"/>
                  <a:cs typeface="+mn-cs"/>
                </a:defRPr>
              </a:lvl3pPr>
              <a:lvl4pPr marL="1368425" indent="3175" algn="l" rtl="0" eaLnBrk="0" fontAlgn="base" hangingPunct="0">
                <a:spcBef>
                  <a:spcPct val="0"/>
                </a:spcBef>
                <a:spcAft>
                  <a:spcPct val="0"/>
                </a:spcAft>
                <a:defRPr sz="3500" b="1" kern="1200">
                  <a:solidFill>
                    <a:schemeClr val="tx1"/>
                  </a:solidFill>
                  <a:latin typeface="Arial" charset="0"/>
                  <a:ea typeface="ＭＳ Ｐゴシック" charset="-128"/>
                  <a:cs typeface="+mn-cs"/>
                </a:defRPr>
              </a:lvl4pPr>
              <a:lvl5pPr marL="1825625" indent="3175" algn="l" rtl="0" eaLnBrk="0" fontAlgn="base" hangingPunct="0">
                <a:spcBef>
                  <a:spcPct val="0"/>
                </a:spcBef>
                <a:spcAft>
                  <a:spcPct val="0"/>
                </a:spcAft>
                <a:defRPr sz="3500" b="1" kern="1200">
                  <a:solidFill>
                    <a:schemeClr val="tx1"/>
                  </a:solidFill>
                  <a:latin typeface="Arial" charset="0"/>
                  <a:ea typeface="ＭＳ Ｐゴシック" charset="-128"/>
                  <a:cs typeface="+mn-cs"/>
                </a:defRPr>
              </a:lvl5pPr>
              <a:lvl6pPr marL="2286000" algn="l" defTabSz="914400" rtl="0" eaLnBrk="1" latinLnBrk="0" hangingPunct="1">
                <a:defRPr sz="3500" b="1" kern="1200">
                  <a:solidFill>
                    <a:schemeClr val="tx1"/>
                  </a:solidFill>
                  <a:latin typeface="Arial" charset="0"/>
                  <a:ea typeface="ＭＳ Ｐゴシック" charset="-128"/>
                  <a:cs typeface="+mn-cs"/>
                </a:defRPr>
              </a:lvl6pPr>
              <a:lvl7pPr marL="2743200" algn="l" defTabSz="914400" rtl="0" eaLnBrk="1" latinLnBrk="0" hangingPunct="1">
                <a:defRPr sz="3500" b="1" kern="1200">
                  <a:solidFill>
                    <a:schemeClr val="tx1"/>
                  </a:solidFill>
                  <a:latin typeface="Arial" charset="0"/>
                  <a:ea typeface="ＭＳ Ｐゴシック" charset="-128"/>
                  <a:cs typeface="+mn-cs"/>
                </a:defRPr>
              </a:lvl7pPr>
              <a:lvl8pPr marL="3200400" algn="l" defTabSz="914400" rtl="0" eaLnBrk="1" latinLnBrk="0" hangingPunct="1">
                <a:defRPr sz="3500" b="1" kern="1200">
                  <a:solidFill>
                    <a:schemeClr val="tx1"/>
                  </a:solidFill>
                  <a:latin typeface="Arial" charset="0"/>
                  <a:ea typeface="ＭＳ Ｐゴシック" charset="-128"/>
                  <a:cs typeface="+mn-cs"/>
                </a:defRPr>
              </a:lvl8pPr>
              <a:lvl9pPr marL="3657600" algn="l" defTabSz="914400" rtl="0" eaLnBrk="1" latinLnBrk="0" hangingPunct="1">
                <a:defRPr sz="3500" b="1" kern="1200">
                  <a:solidFill>
                    <a:schemeClr val="tx1"/>
                  </a:solidFill>
                  <a:latin typeface="Arial" charset="0"/>
                  <a:ea typeface="ＭＳ Ｐゴシック" charset="-128"/>
                  <a:cs typeface="+mn-cs"/>
                </a:defRPr>
              </a:lvl9pPr>
            </a:lstStyle>
            <a:p>
              <a:pPr defTabSz="914144" eaLnBrk="1" hangingPunct="1">
                <a:defRPr/>
              </a:pPr>
              <a:r>
                <a:rPr lang="en-US" sz="1600" b="0" dirty="0">
                  <a:solidFill>
                    <a:srgbClr val="7030A0"/>
                  </a:solidFill>
                  <a:latin typeface="Arial" pitchFamily="34" charset="0"/>
                </a:rPr>
                <a:t>Map integrating NWIS, STORET, &amp; Climatic Sites  </a:t>
              </a:r>
            </a:p>
          </p:txBody>
        </p:sp>
      </p:grpSp>
      <p:sp>
        <p:nvSpPr>
          <p:cNvPr id="5" name="TextBox 7"/>
          <p:cNvSpPr txBox="1">
            <a:spLocks noChangeArrowheads="1"/>
          </p:cNvSpPr>
          <p:nvPr/>
        </p:nvSpPr>
        <p:spPr bwMode="auto">
          <a:xfrm>
            <a:off x="448577" y="4587964"/>
            <a:ext cx="6211018" cy="2316202"/>
          </a:xfrm>
          <a:prstGeom prst="rect">
            <a:avLst/>
          </a:prstGeom>
          <a:noFill/>
          <a:ln w="9525">
            <a:noFill/>
            <a:miter lim="800000"/>
            <a:headEnd/>
            <a:tailEnd/>
          </a:ln>
        </p:spPr>
        <p:txBody>
          <a:bodyPr wrap="square" lIns="99241" tIns="49621" rIns="99241" bIns="49621">
            <a:spAutoFit/>
          </a:bodyPr>
          <a:lstStyle>
            <a:defPPr>
              <a:defRPr lang="en-US"/>
            </a:defPPr>
            <a:lvl1pPr algn="l" rtl="0" eaLnBrk="0" fontAlgn="base" hangingPunct="0">
              <a:spcBef>
                <a:spcPct val="0"/>
              </a:spcBef>
              <a:spcAft>
                <a:spcPct val="0"/>
              </a:spcAft>
              <a:defRPr sz="3500" b="1" kern="1200">
                <a:solidFill>
                  <a:schemeClr val="tx1"/>
                </a:solidFill>
                <a:latin typeface="Arial" charset="0"/>
                <a:ea typeface="ＭＳ Ｐゴシック" charset="-128"/>
                <a:cs typeface="+mn-cs"/>
              </a:defRPr>
            </a:lvl1pPr>
            <a:lvl2pPr marL="455613" indent="1588" algn="l" rtl="0" eaLnBrk="0" fontAlgn="base" hangingPunct="0">
              <a:spcBef>
                <a:spcPct val="0"/>
              </a:spcBef>
              <a:spcAft>
                <a:spcPct val="0"/>
              </a:spcAft>
              <a:defRPr sz="3500" b="1" kern="1200">
                <a:solidFill>
                  <a:schemeClr val="tx1"/>
                </a:solidFill>
                <a:latin typeface="Arial" charset="0"/>
                <a:ea typeface="ＭＳ Ｐゴシック" charset="-128"/>
                <a:cs typeface="+mn-cs"/>
              </a:defRPr>
            </a:lvl2pPr>
            <a:lvl3pPr marL="912813" indent="1588" algn="l" rtl="0" eaLnBrk="0" fontAlgn="base" hangingPunct="0">
              <a:spcBef>
                <a:spcPct val="0"/>
              </a:spcBef>
              <a:spcAft>
                <a:spcPct val="0"/>
              </a:spcAft>
              <a:defRPr sz="3500" b="1" kern="1200">
                <a:solidFill>
                  <a:schemeClr val="tx1"/>
                </a:solidFill>
                <a:latin typeface="Arial" charset="0"/>
                <a:ea typeface="ＭＳ Ｐゴシック" charset="-128"/>
                <a:cs typeface="+mn-cs"/>
              </a:defRPr>
            </a:lvl3pPr>
            <a:lvl4pPr marL="1368425" indent="3175" algn="l" rtl="0" eaLnBrk="0" fontAlgn="base" hangingPunct="0">
              <a:spcBef>
                <a:spcPct val="0"/>
              </a:spcBef>
              <a:spcAft>
                <a:spcPct val="0"/>
              </a:spcAft>
              <a:defRPr sz="3500" b="1" kern="1200">
                <a:solidFill>
                  <a:schemeClr val="tx1"/>
                </a:solidFill>
                <a:latin typeface="Arial" charset="0"/>
                <a:ea typeface="ＭＳ Ｐゴシック" charset="-128"/>
                <a:cs typeface="+mn-cs"/>
              </a:defRPr>
            </a:lvl4pPr>
            <a:lvl5pPr marL="1825625" indent="3175" algn="l" rtl="0" eaLnBrk="0" fontAlgn="base" hangingPunct="0">
              <a:spcBef>
                <a:spcPct val="0"/>
              </a:spcBef>
              <a:spcAft>
                <a:spcPct val="0"/>
              </a:spcAft>
              <a:defRPr sz="3500" b="1" kern="1200">
                <a:solidFill>
                  <a:schemeClr val="tx1"/>
                </a:solidFill>
                <a:latin typeface="Arial" charset="0"/>
                <a:ea typeface="ＭＳ Ｐゴシック" charset="-128"/>
                <a:cs typeface="+mn-cs"/>
              </a:defRPr>
            </a:lvl5pPr>
            <a:lvl6pPr marL="2286000" algn="l" defTabSz="914400" rtl="0" eaLnBrk="1" latinLnBrk="0" hangingPunct="1">
              <a:defRPr sz="3500" b="1" kern="1200">
                <a:solidFill>
                  <a:schemeClr val="tx1"/>
                </a:solidFill>
                <a:latin typeface="Arial" charset="0"/>
                <a:ea typeface="ＭＳ Ｐゴシック" charset="-128"/>
                <a:cs typeface="+mn-cs"/>
              </a:defRPr>
            </a:lvl6pPr>
            <a:lvl7pPr marL="2743200" algn="l" defTabSz="914400" rtl="0" eaLnBrk="1" latinLnBrk="0" hangingPunct="1">
              <a:defRPr sz="3500" b="1" kern="1200">
                <a:solidFill>
                  <a:schemeClr val="tx1"/>
                </a:solidFill>
                <a:latin typeface="Arial" charset="0"/>
                <a:ea typeface="ＭＳ Ｐゴシック" charset="-128"/>
                <a:cs typeface="+mn-cs"/>
              </a:defRPr>
            </a:lvl7pPr>
            <a:lvl8pPr marL="3200400" algn="l" defTabSz="914400" rtl="0" eaLnBrk="1" latinLnBrk="0" hangingPunct="1">
              <a:defRPr sz="3500" b="1" kern="1200">
                <a:solidFill>
                  <a:schemeClr val="tx1"/>
                </a:solidFill>
                <a:latin typeface="Arial" charset="0"/>
                <a:ea typeface="ＭＳ Ｐゴシック" charset="-128"/>
                <a:cs typeface="+mn-cs"/>
              </a:defRPr>
            </a:lvl8pPr>
            <a:lvl9pPr marL="3657600" algn="l" defTabSz="914400" rtl="0" eaLnBrk="1" latinLnBrk="0" hangingPunct="1">
              <a:defRPr sz="3500" b="1" kern="1200">
                <a:solidFill>
                  <a:schemeClr val="tx1"/>
                </a:solidFill>
                <a:latin typeface="Arial" charset="0"/>
                <a:ea typeface="ＭＳ Ｐゴシック" charset="-128"/>
                <a:cs typeface="+mn-cs"/>
              </a:defRPr>
            </a:lvl9pPr>
          </a:lstStyle>
          <a:p>
            <a:pPr marL="342900" indent="-342900" defTabSz="914144" eaLnBrk="1" hangingPunct="1">
              <a:buFont typeface="Arial" pitchFamily="34" charset="0"/>
              <a:buChar char="•"/>
              <a:defRPr/>
            </a:pPr>
            <a:r>
              <a:rPr lang="en-US" sz="2400" dirty="0" smtClean="0">
                <a:solidFill>
                  <a:prstClr val="black"/>
                </a:solidFill>
                <a:latin typeface="Arial" pitchFamily="34" charset="0"/>
              </a:rPr>
              <a:t>&gt;100 public </a:t>
            </a:r>
            <a:r>
              <a:rPr lang="en-US" sz="2400" dirty="0">
                <a:solidFill>
                  <a:prstClr val="black"/>
                </a:solidFill>
                <a:latin typeface="Arial" pitchFamily="34" charset="0"/>
              </a:rPr>
              <a:t>services</a:t>
            </a:r>
          </a:p>
          <a:p>
            <a:pPr marL="342900" indent="-342900" defTabSz="914144" eaLnBrk="1" hangingPunct="1">
              <a:buFont typeface="Arial" pitchFamily="34" charset="0"/>
              <a:buChar char="•"/>
              <a:defRPr/>
            </a:pPr>
            <a:r>
              <a:rPr lang="en-US" sz="2400" dirty="0" smtClean="0">
                <a:solidFill>
                  <a:prstClr val="black"/>
                </a:solidFill>
                <a:latin typeface="Arial" pitchFamily="34" charset="0"/>
              </a:rPr>
              <a:t>&gt;32,400 </a:t>
            </a:r>
            <a:r>
              <a:rPr lang="en-US" sz="2400" dirty="0">
                <a:solidFill>
                  <a:prstClr val="black"/>
                </a:solidFill>
                <a:latin typeface="Arial" pitchFamily="34" charset="0"/>
              </a:rPr>
              <a:t>variables</a:t>
            </a:r>
          </a:p>
          <a:p>
            <a:pPr marL="342900" indent="-342900" defTabSz="914144" eaLnBrk="1" hangingPunct="1">
              <a:buFont typeface="Arial" pitchFamily="34" charset="0"/>
              <a:buChar char="•"/>
              <a:defRPr/>
            </a:pPr>
            <a:r>
              <a:rPr lang="en-US" sz="2400" dirty="0" smtClean="0">
                <a:solidFill>
                  <a:prstClr val="black"/>
                </a:solidFill>
                <a:latin typeface="Arial" pitchFamily="34" charset="0"/>
              </a:rPr>
              <a:t>&gt;2.79 </a:t>
            </a:r>
            <a:r>
              <a:rPr lang="en-US" sz="2400" dirty="0">
                <a:solidFill>
                  <a:prstClr val="black"/>
                </a:solidFill>
                <a:latin typeface="Arial" pitchFamily="34" charset="0"/>
              </a:rPr>
              <a:t>million sites</a:t>
            </a:r>
          </a:p>
          <a:p>
            <a:pPr marL="342900" indent="-342900" defTabSz="914144" eaLnBrk="1" hangingPunct="1">
              <a:buFont typeface="Arial" pitchFamily="34" charset="0"/>
              <a:buChar char="•"/>
              <a:defRPr/>
            </a:pPr>
            <a:r>
              <a:rPr lang="en-US" sz="2400" dirty="0" smtClean="0">
                <a:solidFill>
                  <a:prstClr val="black"/>
                </a:solidFill>
                <a:latin typeface="Arial" pitchFamily="34" charset="0"/>
              </a:rPr>
              <a:t>&gt;33.9 </a:t>
            </a:r>
            <a:r>
              <a:rPr lang="en-US" sz="2400" dirty="0">
                <a:solidFill>
                  <a:prstClr val="black"/>
                </a:solidFill>
                <a:latin typeface="Arial" pitchFamily="34" charset="0"/>
              </a:rPr>
              <a:t>million series</a:t>
            </a:r>
          </a:p>
          <a:p>
            <a:pPr marL="342900" indent="-342900" defTabSz="914144" eaLnBrk="1" hangingPunct="1">
              <a:buFont typeface="Arial" pitchFamily="34" charset="0"/>
              <a:buChar char="•"/>
              <a:defRPr/>
            </a:pPr>
            <a:r>
              <a:rPr lang="en-US" sz="2400" dirty="0" smtClean="0">
                <a:solidFill>
                  <a:prstClr val="black"/>
                </a:solidFill>
                <a:latin typeface="Arial" pitchFamily="34" charset="0"/>
              </a:rPr>
              <a:t>&gt;Referencing 18 </a:t>
            </a:r>
            <a:r>
              <a:rPr lang="en-US" sz="2400" dirty="0">
                <a:solidFill>
                  <a:prstClr val="black"/>
                </a:solidFill>
                <a:latin typeface="Arial" pitchFamily="34" charset="0"/>
              </a:rPr>
              <a:t>billion data </a:t>
            </a:r>
            <a:r>
              <a:rPr lang="en-US" sz="2400" dirty="0" smtClean="0">
                <a:solidFill>
                  <a:prstClr val="black"/>
                </a:solidFill>
                <a:latin typeface="Arial" pitchFamily="34" charset="0"/>
              </a:rPr>
              <a:t>values</a:t>
            </a:r>
          </a:p>
          <a:p>
            <a:pPr marL="342900" indent="-342900" defTabSz="914144" eaLnBrk="1" hangingPunct="1">
              <a:buFont typeface="Arial" pitchFamily="34" charset="0"/>
              <a:buChar char="•"/>
              <a:defRPr/>
            </a:pPr>
            <a:r>
              <a:rPr lang="en-US" sz="2400" dirty="0" smtClean="0">
                <a:solidFill>
                  <a:prstClr val="black"/>
                </a:solidFill>
                <a:latin typeface="Arial" pitchFamily="34" charset="0"/>
              </a:rPr>
              <a:t>&gt;15,500+ download requests per day</a:t>
            </a:r>
            <a:endParaRPr lang="en-US" sz="2400" dirty="0">
              <a:solidFill>
                <a:prstClr val="black"/>
              </a:solidFill>
              <a:latin typeface="Arial" pitchFamily="34" charset="0"/>
            </a:endParaRPr>
          </a:p>
        </p:txBody>
      </p:sp>
      <p:sp>
        <p:nvSpPr>
          <p:cNvPr id="2" name="Title 1"/>
          <p:cNvSpPr>
            <a:spLocks noGrp="1"/>
          </p:cNvSpPr>
          <p:nvPr>
            <p:ph type="title"/>
          </p:nvPr>
        </p:nvSpPr>
        <p:spPr>
          <a:xfrm>
            <a:off x="628650" y="84306"/>
            <a:ext cx="7886700" cy="1606383"/>
          </a:xfrm>
        </p:spPr>
        <p:txBody>
          <a:bodyPr/>
          <a:lstStyle/>
          <a:p>
            <a:pPr algn="ctr"/>
            <a:r>
              <a:rPr lang="en-US" b="1" dirty="0" smtClean="0"/>
              <a:t>HIS Central Catalog Content</a:t>
            </a:r>
            <a:endParaRPr lang="en-US" b="1" dirty="0"/>
          </a:p>
        </p:txBody>
      </p:sp>
      <p:sp>
        <p:nvSpPr>
          <p:cNvPr id="8" name="TextBox 7"/>
          <p:cNvSpPr txBox="1"/>
          <p:nvPr/>
        </p:nvSpPr>
        <p:spPr>
          <a:xfrm>
            <a:off x="3976777" y="5024332"/>
            <a:ext cx="2387064" cy="646331"/>
          </a:xfrm>
          <a:prstGeom prst="rect">
            <a:avLst/>
          </a:prstGeom>
          <a:noFill/>
        </p:spPr>
        <p:txBody>
          <a:bodyPr wrap="none" rtlCol="0">
            <a:spAutoFit/>
          </a:bodyPr>
          <a:lstStyle/>
          <a:p>
            <a:pPr defTabSz="914144"/>
            <a:r>
              <a:rPr lang="en-US" i="1" dirty="0" smtClean="0">
                <a:solidFill>
                  <a:prstClr val="black"/>
                </a:solidFill>
              </a:rPr>
              <a:t>Available via </a:t>
            </a:r>
            <a:r>
              <a:rPr lang="en-US" i="1" dirty="0" err="1" smtClean="0">
                <a:solidFill>
                  <a:prstClr val="black"/>
                </a:solidFill>
              </a:rPr>
              <a:t>HISCentral</a:t>
            </a:r>
            <a:r>
              <a:rPr lang="en-US" i="1" dirty="0" smtClean="0">
                <a:solidFill>
                  <a:prstClr val="black"/>
                </a:solidFill>
              </a:rPr>
              <a:t/>
            </a:r>
            <a:br>
              <a:rPr lang="en-US" i="1" dirty="0" smtClean="0">
                <a:solidFill>
                  <a:prstClr val="black"/>
                </a:solidFill>
              </a:rPr>
            </a:br>
            <a:r>
              <a:rPr lang="en-US" i="1" dirty="0" smtClean="0">
                <a:solidFill>
                  <a:prstClr val="black"/>
                </a:solidFill>
              </a:rPr>
              <a:t>discovery services</a:t>
            </a:r>
          </a:p>
        </p:txBody>
      </p:sp>
      <p:sp>
        <p:nvSpPr>
          <p:cNvPr id="9" name="TextBox 8"/>
          <p:cNvSpPr txBox="1"/>
          <p:nvPr/>
        </p:nvSpPr>
        <p:spPr>
          <a:xfrm>
            <a:off x="5837218" y="6099753"/>
            <a:ext cx="3204082" cy="369332"/>
          </a:xfrm>
          <a:prstGeom prst="rect">
            <a:avLst/>
          </a:prstGeom>
          <a:noFill/>
        </p:spPr>
        <p:txBody>
          <a:bodyPr wrap="none" rtlCol="0">
            <a:spAutoFit/>
          </a:bodyPr>
          <a:lstStyle/>
          <a:p>
            <a:pPr defTabSz="914144"/>
            <a:r>
              <a:rPr lang="en-US" i="1" dirty="0" smtClean="0">
                <a:solidFill>
                  <a:prstClr val="black"/>
                </a:solidFill>
              </a:rPr>
              <a:t>Available via </a:t>
            </a:r>
            <a:r>
              <a:rPr lang="en-US" i="1" dirty="0" err="1" smtClean="0">
                <a:solidFill>
                  <a:prstClr val="black"/>
                </a:solidFill>
              </a:rPr>
              <a:t>GetValues</a:t>
            </a:r>
            <a:r>
              <a:rPr lang="en-US" i="1" dirty="0" smtClean="0">
                <a:solidFill>
                  <a:prstClr val="black"/>
                </a:solidFill>
              </a:rPr>
              <a:t> requests</a:t>
            </a:r>
          </a:p>
        </p:txBody>
      </p:sp>
    </p:spTree>
    <p:extLst>
      <p:ext uri="{BB962C8B-B14F-4D97-AF65-F5344CB8AC3E}">
        <p14:creationId xmlns:p14="http://schemas.microsoft.com/office/powerpoint/2010/main" val="541415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1690689"/>
          </a:xfrm>
        </p:spPr>
        <p:txBody>
          <a:bodyPr/>
          <a:lstStyle/>
          <a:p>
            <a:pPr algn="ctr"/>
            <a:r>
              <a:rPr lang="en-US" b="1" dirty="0" smtClean="0"/>
              <a:t>CUAHSI HIS Central Demo</a:t>
            </a:r>
            <a:endParaRPr lang="en-US" b="1" dirty="0"/>
          </a:p>
        </p:txBody>
      </p:sp>
      <p:pic>
        <p:nvPicPr>
          <p:cNvPr id="4" name="Picture 3"/>
          <p:cNvPicPr>
            <a:picLocks noChangeAspect="1"/>
          </p:cNvPicPr>
          <p:nvPr/>
        </p:nvPicPr>
        <p:blipFill>
          <a:blip r:embed="rId2"/>
          <a:stretch>
            <a:fillRect/>
          </a:stretch>
        </p:blipFill>
        <p:spPr>
          <a:xfrm>
            <a:off x="881973" y="1247366"/>
            <a:ext cx="7269581" cy="5467964"/>
          </a:xfrm>
          <a:prstGeom prst="rect">
            <a:avLst/>
          </a:prstGeom>
          <a:ln>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799332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0" y="274638"/>
            <a:ext cx="9144000" cy="1143000"/>
          </a:xfrm>
        </p:spPr>
        <p:txBody>
          <a:bodyPr>
            <a:normAutofit fontScale="90000"/>
          </a:bodyPr>
          <a:lstStyle/>
          <a:p>
            <a:pPr algn="ctr" eaLnBrk="1" hangingPunct="1"/>
            <a:r>
              <a:rPr lang="en-US" b="1" dirty="0" smtClean="0"/>
              <a:t>CUAHSI HIS SOA  </a:t>
            </a:r>
            <a:br>
              <a:rPr lang="en-US" b="1" dirty="0" smtClean="0"/>
            </a:br>
            <a:r>
              <a:rPr lang="en-US" b="1" dirty="0" smtClean="0"/>
              <a:t>Enabling Water Science Data Discovery</a:t>
            </a:r>
          </a:p>
        </p:txBody>
      </p:sp>
      <p:pic>
        <p:nvPicPr>
          <p:cNvPr id="358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74800"/>
            <a:ext cx="9067800" cy="528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4" name="Picture 2" descr="HydroDesktop - CUAHSI Hydrologic Information System Desktop Applic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4800600"/>
            <a:ext cx="1905000"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3341688"/>
            <a:ext cx="1828800" cy="30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5181600" y="4114800"/>
            <a:ext cx="3165475" cy="2624138"/>
          </a:xfrm>
          <a:prstGeom prst="ellipse">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7683917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New CUAHSI HIS Data Search Web Client</a:t>
            </a:r>
            <a:br>
              <a:rPr lang="en-US" sz="3600" b="1" dirty="0" smtClean="0"/>
            </a:br>
            <a:r>
              <a:rPr lang="en-US" sz="2000" dirty="0" smtClean="0">
                <a:hlinkClick r:id="rId2"/>
              </a:rPr>
              <a:t>http://data.cuahsi.org/</a:t>
            </a:r>
            <a:r>
              <a:rPr lang="en-US" sz="2000" dirty="0" smtClean="0"/>
              <a:t> (</a:t>
            </a:r>
            <a:r>
              <a:rPr lang="en-US" sz="2000" dirty="0" smtClean="0">
                <a:solidFill>
                  <a:srgbClr val="FF0000"/>
                </a:solidFill>
              </a:rPr>
              <a:t>Official release on June 22, 2015</a:t>
            </a:r>
            <a:r>
              <a:rPr lang="en-US" sz="2000" dirty="0" smtClean="0"/>
              <a:t>)</a:t>
            </a:r>
            <a:endParaRPr lang="en-US" sz="2000" dirty="0"/>
          </a:p>
        </p:txBody>
      </p:sp>
      <p:sp>
        <p:nvSpPr>
          <p:cNvPr id="3" name="Content Placeholder 2"/>
          <p:cNvSpPr>
            <a:spLocks noGrp="1"/>
          </p:cNvSpPr>
          <p:nvPr>
            <p:ph idx="1"/>
          </p:nvPr>
        </p:nvSpPr>
        <p:spPr>
          <a:xfrm>
            <a:off x="457200" y="1600200"/>
            <a:ext cx="2592143" cy="4525963"/>
          </a:xfrm>
        </p:spPr>
        <p:txBody>
          <a:bodyPr>
            <a:normAutofit/>
          </a:bodyPr>
          <a:lstStyle/>
          <a:p>
            <a:r>
              <a:rPr lang="en-US" sz="2400" dirty="0" smtClean="0"/>
              <a:t>Select a location</a:t>
            </a:r>
          </a:p>
          <a:p>
            <a:r>
              <a:rPr lang="en-US" sz="2400" dirty="0" smtClean="0"/>
              <a:t>Select a time period</a:t>
            </a:r>
          </a:p>
          <a:p>
            <a:r>
              <a:rPr lang="en-US" sz="2400" dirty="0" smtClean="0"/>
              <a:t>Select keywords</a:t>
            </a:r>
          </a:p>
          <a:p>
            <a:r>
              <a:rPr lang="en-US" sz="2400" dirty="0" smtClean="0"/>
              <a:t>Select data services</a:t>
            </a:r>
          </a:p>
          <a:p>
            <a:r>
              <a:rPr lang="en-US" sz="2400" dirty="0" smtClean="0"/>
              <a:t>Search map</a:t>
            </a:r>
          </a:p>
          <a:p>
            <a:r>
              <a:rPr lang="en-US" sz="2400" dirty="0" smtClean="0"/>
              <a:t>Select a site and download time series as CSV</a:t>
            </a:r>
          </a:p>
          <a:p>
            <a:endParaRPr lang="en-US" sz="2400" dirty="0"/>
          </a:p>
        </p:txBody>
      </p:sp>
      <p:pic>
        <p:nvPicPr>
          <p:cNvPr id="4" name="Picture 3"/>
          <p:cNvPicPr>
            <a:picLocks noChangeAspect="1"/>
          </p:cNvPicPr>
          <p:nvPr/>
        </p:nvPicPr>
        <p:blipFill>
          <a:blip r:embed="rId3"/>
          <a:stretch>
            <a:fillRect/>
          </a:stretch>
        </p:blipFill>
        <p:spPr>
          <a:xfrm>
            <a:off x="3230564" y="1600200"/>
            <a:ext cx="5726621" cy="4898111"/>
          </a:xfrm>
          <a:prstGeom prst="rect">
            <a:avLst/>
          </a:prstGeom>
          <a:ln>
            <a:solidFill>
              <a:schemeClr val="tx1"/>
            </a:solidFill>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4"/>
          <a:stretch>
            <a:fillRect/>
          </a:stretch>
        </p:blipFill>
        <p:spPr>
          <a:xfrm>
            <a:off x="3230564" y="1600200"/>
            <a:ext cx="5726621" cy="4902572"/>
          </a:xfrm>
          <a:prstGeom prst="rect">
            <a:avLst/>
          </a:prstGeom>
          <a:ln>
            <a:solidFill>
              <a:schemeClr val="tx1"/>
            </a:solidFill>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5"/>
          <a:stretch>
            <a:fillRect/>
          </a:stretch>
        </p:blipFill>
        <p:spPr>
          <a:xfrm>
            <a:off x="3230564" y="1600200"/>
            <a:ext cx="5726621" cy="4898111"/>
          </a:xfrm>
          <a:prstGeom prst="rect">
            <a:avLst/>
          </a:prstGeom>
        </p:spPr>
      </p:pic>
      <p:pic>
        <p:nvPicPr>
          <p:cNvPr id="7" name="Picture 6"/>
          <p:cNvPicPr>
            <a:picLocks noChangeAspect="1"/>
          </p:cNvPicPr>
          <p:nvPr/>
        </p:nvPicPr>
        <p:blipFill>
          <a:blip r:embed="rId6"/>
          <a:stretch>
            <a:fillRect/>
          </a:stretch>
        </p:blipFill>
        <p:spPr>
          <a:xfrm>
            <a:off x="3219245" y="1600200"/>
            <a:ext cx="5737940" cy="4902571"/>
          </a:xfrm>
          <a:prstGeom prst="rect">
            <a:avLst/>
          </a:prstGeom>
        </p:spPr>
      </p:pic>
      <p:pic>
        <p:nvPicPr>
          <p:cNvPr id="8" name="Picture 7"/>
          <p:cNvPicPr>
            <a:picLocks noChangeAspect="1"/>
          </p:cNvPicPr>
          <p:nvPr/>
        </p:nvPicPr>
        <p:blipFill>
          <a:blip r:embed="rId7"/>
          <a:stretch>
            <a:fillRect/>
          </a:stretch>
        </p:blipFill>
        <p:spPr>
          <a:xfrm>
            <a:off x="3225348" y="1600200"/>
            <a:ext cx="5731837" cy="4902572"/>
          </a:xfrm>
          <a:prstGeom prst="rect">
            <a:avLst/>
          </a:prstGeom>
        </p:spPr>
      </p:pic>
      <p:pic>
        <p:nvPicPr>
          <p:cNvPr id="10" name="Picture 9"/>
          <p:cNvPicPr>
            <a:picLocks noChangeAspect="1"/>
          </p:cNvPicPr>
          <p:nvPr/>
        </p:nvPicPr>
        <p:blipFill>
          <a:blip r:embed="rId8"/>
          <a:stretch>
            <a:fillRect/>
          </a:stretch>
        </p:blipFill>
        <p:spPr>
          <a:xfrm>
            <a:off x="3235775" y="1600200"/>
            <a:ext cx="5721410" cy="4898111"/>
          </a:xfrm>
          <a:prstGeom prst="rect">
            <a:avLst/>
          </a:prstGeom>
        </p:spPr>
      </p:pic>
    </p:spTree>
    <p:extLst>
      <p:ext uri="{BB962C8B-B14F-4D97-AF65-F5344CB8AC3E}">
        <p14:creationId xmlns:p14="http://schemas.microsoft.com/office/powerpoint/2010/main" val="22382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147"/>
            <a:ext cx="8229600" cy="820386"/>
          </a:xfrm>
        </p:spPr>
        <p:txBody>
          <a:bodyPr/>
          <a:lstStyle/>
          <a:p>
            <a:pPr algn="ctr"/>
            <a:r>
              <a:rPr lang="en-US" b="1" dirty="0" err="1" smtClean="0"/>
              <a:t>HydroDesktop</a:t>
            </a:r>
            <a:endParaRPr lang="en-US" b="1" dirty="0"/>
          </a:p>
        </p:txBody>
      </p:sp>
      <p:pic>
        <p:nvPicPr>
          <p:cNvPr id="112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80533"/>
            <a:ext cx="9105328" cy="6035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050844" y="4807888"/>
            <a:ext cx="2923824" cy="1477328"/>
          </a:xfrm>
          <a:prstGeom prst="rect">
            <a:avLst/>
          </a:prstGeom>
          <a:solidFill>
            <a:srgbClr val="FFFF00"/>
          </a:solidFill>
        </p:spPr>
        <p:txBody>
          <a:bodyPr wrap="square" rtlCol="0">
            <a:spAutoFit/>
          </a:bodyPr>
          <a:lstStyle/>
          <a:p>
            <a:r>
              <a:rPr lang="en-US" dirty="0" smtClean="0"/>
              <a:t>An open source </a:t>
            </a:r>
          </a:p>
          <a:p>
            <a:r>
              <a:rPr lang="en-US" dirty="0" err="1" smtClean="0"/>
              <a:t>dotSpatial</a:t>
            </a:r>
            <a:r>
              <a:rPr lang="en-US" dirty="0" smtClean="0"/>
              <a:t> GIS based desktop client that supports discovery and analysis of hydrologic observations data</a:t>
            </a:r>
            <a:endParaRPr lang="en-US" dirty="0"/>
          </a:p>
        </p:txBody>
      </p:sp>
    </p:spTree>
    <p:extLst>
      <p:ext uri="{BB962C8B-B14F-4D97-AF65-F5344CB8AC3E}">
        <p14:creationId xmlns:p14="http://schemas.microsoft.com/office/powerpoint/2010/main" val="208287118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normAutofit/>
          </a:bodyPr>
          <a:lstStyle/>
          <a:p>
            <a:pPr eaLnBrk="1" hangingPunct="1"/>
            <a:r>
              <a:rPr lang="en-US" dirty="0" smtClean="0">
                <a:solidFill>
                  <a:srgbClr val="290D8F"/>
                </a:solidFill>
              </a:rPr>
              <a:t>HydroDesktop Key Functions</a:t>
            </a:r>
          </a:p>
        </p:txBody>
      </p:sp>
      <p:grpSp>
        <p:nvGrpSpPr>
          <p:cNvPr id="37891" name="Group 3"/>
          <p:cNvGrpSpPr>
            <a:grpSpLocks/>
          </p:cNvGrpSpPr>
          <p:nvPr/>
        </p:nvGrpSpPr>
        <p:grpSpPr bwMode="auto">
          <a:xfrm>
            <a:off x="4314825" y="2840038"/>
            <a:ext cx="4752975" cy="4017962"/>
            <a:chOff x="2389780" y="4650001"/>
            <a:chExt cx="3092073" cy="2142000"/>
          </a:xfrm>
        </p:grpSpPr>
        <p:pic>
          <p:nvPicPr>
            <p:cNvPr id="37893" name="Picture 4" descr="http://ecx.images-amazon.com/images/I/41t10fjFPkL._SL500_AA3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9780" y="4650001"/>
              <a:ext cx="3092073" cy="21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6584" y="4791076"/>
              <a:ext cx="2174839" cy="1295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en-US" dirty="0">
                <a:solidFill>
                  <a:srgbClr val="290D8F"/>
                </a:solidFill>
              </a:rPr>
              <a:t>Search</a:t>
            </a:r>
            <a:r>
              <a:rPr lang="en-US" dirty="0"/>
              <a:t> for data by keyword(s), area, time range, service(s</a:t>
            </a:r>
            <a:r>
              <a:rPr lang="en-US" dirty="0" smtClean="0"/>
              <a:t>)</a:t>
            </a:r>
          </a:p>
          <a:p>
            <a:pPr>
              <a:defRPr/>
            </a:pPr>
            <a:r>
              <a:rPr lang="en-US" dirty="0">
                <a:solidFill>
                  <a:srgbClr val="290D8F"/>
                </a:solidFill>
              </a:rPr>
              <a:t>Graph, table view, and </a:t>
            </a:r>
            <a:br>
              <a:rPr lang="en-US" dirty="0">
                <a:solidFill>
                  <a:srgbClr val="290D8F"/>
                </a:solidFill>
              </a:rPr>
            </a:br>
            <a:r>
              <a:rPr lang="en-US" dirty="0">
                <a:solidFill>
                  <a:srgbClr val="290D8F"/>
                </a:solidFill>
              </a:rPr>
              <a:t>data export </a:t>
            </a:r>
            <a:r>
              <a:rPr lang="en-US" dirty="0"/>
              <a:t>functions</a:t>
            </a:r>
          </a:p>
          <a:p>
            <a:pPr eaLnBrk="1" fontAlgn="auto" hangingPunct="1">
              <a:spcAft>
                <a:spcPts val="0"/>
              </a:spcAft>
              <a:buFont typeface="Arial" pitchFamily="34" charset="0"/>
              <a:buChar char="•"/>
              <a:defRPr/>
            </a:pPr>
            <a:r>
              <a:rPr lang="en-US" dirty="0" smtClean="0">
                <a:solidFill>
                  <a:srgbClr val="290D8F"/>
                </a:solidFill>
              </a:rPr>
              <a:t>Map based interface</a:t>
            </a:r>
            <a:r>
              <a:rPr lang="en-US" dirty="0" smtClean="0"/>
              <a:t/>
            </a:r>
            <a:br>
              <a:rPr lang="en-US" dirty="0" smtClean="0"/>
            </a:br>
            <a:r>
              <a:rPr lang="en-US" dirty="0" smtClean="0"/>
              <a:t>with common  GIS </a:t>
            </a:r>
            <a:br>
              <a:rPr lang="en-US" dirty="0" smtClean="0"/>
            </a:br>
            <a:r>
              <a:rPr lang="en-US" dirty="0" smtClean="0"/>
              <a:t>functions</a:t>
            </a:r>
          </a:p>
          <a:p>
            <a:pPr eaLnBrk="1" fontAlgn="auto" hangingPunct="1">
              <a:spcAft>
                <a:spcPts val="0"/>
              </a:spcAft>
              <a:buFont typeface="Arial" pitchFamily="34" charset="0"/>
              <a:buChar char="•"/>
              <a:defRPr/>
            </a:pPr>
            <a:r>
              <a:rPr lang="en-US" dirty="0" smtClean="0"/>
              <a:t>Extension system for </a:t>
            </a:r>
            <a:br>
              <a:rPr lang="en-US" dirty="0" smtClean="0"/>
            </a:br>
            <a:r>
              <a:rPr lang="en-US" dirty="0" smtClean="0">
                <a:solidFill>
                  <a:srgbClr val="290D8F"/>
                </a:solidFill>
              </a:rPr>
              <a:t>additional functionality</a:t>
            </a:r>
          </a:p>
          <a:p>
            <a:pPr eaLnBrk="1" fontAlgn="auto" hangingPunct="1">
              <a:spcAft>
                <a:spcPts val="0"/>
              </a:spcAft>
              <a:buFont typeface="Arial" pitchFamily="34" charset="0"/>
              <a:buChar char="•"/>
              <a:defRPr/>
            </a:pPr>
            <a:endParaRPr lang="en-US" dirty="0"/>
          </a:p>
          <a:p>
            <a:pPr eaLnBrk="1" fontAlgn="auto" hangingPunct="1">
              <a:spcAft>
                <a:spcPts val="0"/>
              </a:spcAft>
              <a:buFont typeface="Arial" pitchFamily="34" charset="0"/>
              <a:buChar char="•"/>
              <a:defRPr/>
            </a:pPr>
            <a:endParaRPr lang="en-US" dirty="0"/>
          </a:p>
        </p:txBody>
      </p:sp>
    </p:spTree>
    <p:extLst>
      <p:ext uri="{BB962C8B-B14F-4D97-AF65-F5344CB8AC3E}">
        <p14:creationId xmlns:p14="http://schemas.microsoft.com/office/powerpoint/2010/main" val="9124516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Major Challenges Addressed by CUAHSI HIS</a:t>
            </a:r>
            <a:endParaRPr lang="en-US" b="1" dirty="0"/>
          </a:p>
        </p:txBody>
      </p:sp>
      <p:sp>
        <p:nvSpPr>
          <p:cNvPr id="3" name="Content Placeholder 2"/>
          <p:cNvSpPr>
            <a:spLocks noGrp="1"/>
          </p:cNvSpPr>
          <p:nvPr>
            <p:ph idx="1"/>
          </p:nvPr>
        </p:nvSpPr>
        <p:spPr/>
        <p:txBody>
          <a:bodyPr>
            <a:noAutofit/>
          </a:bodyPr>
          <a:lstStyle/>
          <a:p>
            <a:pPr marL="514350" indent="-514350">
              <a:buFont typeface="+mj-lt"/>
              <a:buAutoNum type="arabicPeriod"/>
            </a:pPr>
            <a:r>
              <a:rPr lang="en-US" sz="4000" dirty="0" smtClean="0"/>
              <a:t>How do I </a:t>
            </a:r>
            <a:r>
              <a:rPr lang="en-US" sz="4000" dirty="0" smtClean="0">
                <a:solidFill>
                  <a:schemeClr val="accent6">
                    <a:lumMod val="75000"/>
                  </a:schemeClr>
                </a:solidFill>
              </a:rPr>
              <a:t>find and access hydrologic observations</a:t>
            </a:r>
            <a:r>
              <a:rPr lang="en-US" sz="4000" dirty="0" smtClean="0"/>
              <a:t> for use in my work?</a:t>
            </a:r>
          </a:p>
          <a:p>
            <a:pPr marL="514350" indent="-514350">
              <a:buFont typeface="+mj-lt"/>
              <a:buAutoNum type="arabicPeriod"/>
            </a:pPr>
            <a:r>
              <a:rPr lang="en-US" sz="4000" dirty="0" smtClean="0"/>
              <a:t>How can I </a:t>
            </a:r>
            <a:r>
              <a:rPr lang="en-US" sz="4000" dirty="0" smtClean="0">
                <a:solidFill>
                  <a:schemeClr val="accent1">
                    <a:lumMod val="50000"/>
                  </a:schemeClr>
                </a:solidFill>
              </a:rPr>
              <a:t>store, manage, and share hydrologic observations</a:t>
            </a:r>
            <a:r>
              <a:rPr lang="en-US" sz="4000" dirty="0" smtClean="0"/>
              <a:t> in a way that makes my life easier and in a way that others could use them?</a:t>
            </a:r>
            <a:endParaRPr lang="en-US" sz="4000" dirty="0"/>
          </a:p>
        </p:txBody>
      </p:sp>
    </p:spTree>
    <p:extLst>
      <p:ext uri="{BB962C8B-B14F-4D97-AF65-F5344CB8AC3E}">
        <p14:creationId xmlns:p14="http://schemas.microsoft.com/office/powerpoint/2010/main" val="8541354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11446"/>
            <a:ext cx="9144000" cy="6746554"/>
          </a:xfrm>
          <a:prstGeom prst="rect">
            <a:avLst/>
          </a:prstGeom>
        </p:spPr>
      </p:pic>
      <p:grpSp>
        <p:nvGrpSpPr>
          <p:cNvPr id="11" name="Group 10"/>
          <p:cNvGrpSpPr/>
          <p:nvPr/>
        </p:nvGrpSpPr>
        <p:grpSpPr>
          <a:xfrm>
            <a:off x="0" y="101910"/>
            <a:ext cx="9144000" cy="6745128"/>
            <a:chOff x="7027216" y="-2139658"/>
            <a:chExt cx="9144000" cy="6745128"/>
          </a:xfrm>
        </p:grpSpPr>
        <p:pic>
          <p:nvPicPr>
            <p:cNvPr id="8" name="Picture 7"/>
            <p:cNvPicPr>
              <a:picLocks noChangeAspect="1"/>
            </p:cNvPicPr>
            <p:nvPr/>
          </p:nvPicPr>
          <p:blipFill>
            <a:blip r:embed="rId3"/>
            <a:stretch>
              <a:fillRect/>
            </a:stretch>
          </p:blipFill>
          <p:spPr>
            <a:xfrm>
              <a:off x="7027216" y="-2139658"/>
              <a:ext cx="9144000" cy="6745128"/>
            </a:xfrm>
            <a:prstGeom prst="rect">
              <a:avLst/>
            </a:prstGeom>
          </p:spPr>
        </p:pic>
        <p:sp>
          <p:nvSpPr>
            <p:cNvPr id="18" name="Rounded Rectangle 17"/>
            <p:cNvSpPr/>
            <p:nvPr/>
          </p:nvSpPr>
          <p:spPr bwMode="auto">
            <a:xfrm>
              <a:off x="7027216" y="-1980571"/>
              <a:ext cx="989733" cy="69532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22" name="Rounded Rectangle 21"/>
          <p:cNvSpPr/>
          <p:nvPr/>
        </p:nvSpPr>
        <p:spPr bwMode="auto">
          <a:xfrm>
            <a:off x="0" y="279635"/>
            <a:ext cx="989733" cy="69532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12" name="Group 11"/>
          <p:cNvGrpSpPr/>
          <p:nvPr/>
        </p:nvGrpSpPr>
        <p:grpSpPr>
          <a:xfrm>
            <a:off x="0" y="111446"/>
            <a:ext cx="9144000" cy="6745128"/>
            <a:chOff x="-4993230" y="3870278"/>
            <a:chExt cx="9144000" cy="6745128"/>
          </a:xfrm>
        </p:grpSpPr>
        <p:pic>
          <p:nvPicPr>
            <p:cNvPr id="6" name="Picture 5"/>
            <p:cNvPicPr>
              <a:picLocks noChangeAspect="1"/>
            </p:cNvPicPr>
            <p:nvPr/>
          </p:nvPicPr>
          <p:blipFill>
            <a:blip r:embed="rId4"/>
            <a:stretch>
              <a:fillRect/>
            </a:stretch>
          </p:blipFill>
          <p:spPr>
            <a:xfrm>
              <a:off x="-4993230" y="3870278"/>
              <a:ext cx="9144000" cy="6745128"/>
            </a:xfrm>
            <a:prstGeom prst="rect">
              <a:avLst/>
            </a:prstGeom>
          </p:spPr>
        </p:pic>
        <p:sp>
          <p:nvSpPr>
            <p:cNvPr id="23" name="Rounded Rectangle 22"/>
            <p:cNvSpPr/>
            <p:nvPr/>
          </p:nvSpPr>
          <p:spPr bwMode="auto">
            <a:xfrm>
              <a:off x="-4993230" y="3955580"/>
              <a:ext cx="989733" cy="69532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13" name="Group 12"/>
          <p:cNvGrpSpPr/>
          <p:nvPr/>
        </p:nvGrpSpPr>
        <p:grpSpPr>
          <a:xfrm>
            <a:off x="0" y="92374"/>
            <a:ext cx="9144000" cy="6734249"/>
            <a:chOff x="4572000" y="5946439"/>
            <a:chExt cx="9144000" cy="6734249"/>
          </a:xfrm>
        </p:grpSpPr>
        <p:pic>
          <p:nvPicPr>
            <p:cNvPr id="9" name="Picture 8"/>
            <p:cNvPicPr>
              <a:picLocks noChangeAspect="1"/>
            </p:cNvPicPr>
            <p:nvPr/>
          </p:nvPicPr>
          <p:blipFill>
            <a:blip r:embed="rId5"/>
            <a:stretch>
              <a:fillRect/>
            </a:stretch>
          </p:blipFill>
          <p:spPr>
            <a:xfrm>
              <a:off x="4572000" y="5946439"/>
              <a:ext cx="9144000" cy="6734249"/>
            </a:xfrm>
            <a:prstGeom prst="rect">
              <a:avLst/>
            </a:prstGeom>
          </p:spPr>
        </p:pic>
        <p:sp>
          <p:nvSpPr>
            <p:cNvPr id="24" name="Rounded Rectangle 23"/>
            <p:cNvSpPr/>
            <p:nvPr/>
          </p:nvSpPr>
          <p:spPr bwMode="auto">
            <a:xfrm>
              <a:off x="4572000" y="6154948"/>
              <a:ext cx="989733" cy="69532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Tree>
    <p:extLst>
      <p:ext uri="{BB962C8B-B14F-4D97-AF65-F5344CB8AC3E}">
        <p14:creationId xmlns:p14="http://schemas.microsoft.com/office/powerpoint/2010/main" val="1000411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57" y="108857"/>
            <a:ext cx="9144000" cy="6749143"/>
          </a:xfrm>
          <a:prstGeom prst="rect">
            <a:avLst/>
          </a:prstGeom>
        </p:spPr>
      </p:pic>
      <p:grpSp>
        <p:nvGrpSpPr>
          <p:cNvPr id="43024" name="Group 6"/>
          <p:cNvGrpSpPr>
            <a:grpSpLocks/>
          </p:cNvGrpSpPr>
          <p:nvPr/>
        </p:nvGrpSpPr>
        <p:grpSpPr bwMode="auto">
          <a:xfrm>
            <a:off x="253115" y="730250"/>
            <a:ext cx="2043998" cy="2393965"/>
            <a:chOff x="762000" y="1219200"/>
            <a:chExt cx="2044149" cy="2394466"/>
          </a:xfrm>
        </p:grpSpPr>
        <p:sp>
          <p:nvSpPr>
            <p:cNvPr id="2" name="TextBox 1"/>
            <p:cNvSpPr txBox="1"/>
            <p:nvPr/>
          </p:nvSpPr>
          <p:spPr>
            <a:xfrm>
              <a:off x="762000" y="3243687"/>
              <a:ext cx="2044851" cy="369964"/>
            </a:xfrm>
            <a:prstGeom prst="rect">
              <a:avLst/>
            </a:prstGeom>
            <a:ln w="38100">
              <a:solidFill>
                <a:srgbClr val="FF0000"/>
              </a:solidFill>
            </a:ln>
          </p:spPr>
          <p:style>
            <a:lnRef idx="2">
              <a:schemeClr val="accent2"/>
            </a:lnRef>
            <a:fillRef idx="1">
              <a:schemeClr val="lt1"/>
            </a:fillRef>
            <a:effectRef idx="0">
              <a:schemeClr val="accent2"/>
            </a:effectRef>
            <a:fontRef idx="minor">
              <a:schemeClr val="dk1"/>
            </a:fontRef>
          </p:style>
          <p:txBody>
            <a:bodyPr wrap="none">
              <a:spAutoFit/>
            </a:bodyPr>
            <a:lstStyle/>
            <a:p>
              <a:pPr fontAlgn="auto">
                <a:spcBef>
                  <a:spcPts val="0"/>
                </a:spcBef>
                <a:spcAft>
                  <a:spcPts val="0"/>
                </a:spcAft>
                <a:defRPr/>
              </a:pPr>
              <a:r>
                <a:rPr lang="en-US" dirty="0"/>
                <a:t>Select a search area</a:t>
              </a:r>
            </a:p>
          </p:txBody>
        </p:sp>
        <p:cxnSp>
          <p:nvCxnSpPr>
            <p:cNvPr id="5" name="Straight Arrow Connector 4"/>
            <p:cNvCxnSpPr>
              <a:stCxn id="2" idx="0"/>
            </p:cNvCxnSpPr>
            <p:nvPr/>
          </p:nvCxnSpPr>
          <p:spPr>
            <a:xfrm flipH="1" flipV="1">
              <a:off x="1273213" y="1219200"/>
              <a:ext cx="511213" cy="20244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a:off x="1786640" y="652249"/>
            <a:ext cx="6041140" cy="5539784"/>
            <a:chOff x="1696946" y="652072"/>
            <a:chExt cx="6041140" cy="5539784"/>
          </a:xfrm>
        </p:grpSpPr>
        <p:sp>
          <p:nvSpPr>
            <p:cNvPr id="11" name="TextBox 10"/>
            <p:cNvSpPr txBox="1"/>
            <p:nvPr/>
          </p:nvSpPr>
          <p:spPr bwMode="auto">
            <a:xfrm>
              <a:off x="1824037" y="3702050"/>
              <a:ext cx="2073275" cy="646113"/>
            </a:xfrm>
            <a:prstGeom prst="rect">
              <a:avLst/>
            </a:prstGeom>
            <a:ln w="38100">
              <a:solidFill>
                <a:srgbClr val="FF0000"/>
              </a:solidFill>
            </a:ln>
          </p:spPr>
          <p:style>
            <a:lnRef idx="2">
              <a:schemeClr val="accent2"/>
            </a:lnRef>
            <a:fillRef idx="1">
              <a:schemeClr val="lt1"/>
            </a:fillRef>
            <a:effectRef idx="0">
              <a:schemeClr val="accent2"/>
            </a:effectRef>
            <a:fontRef idx="minor">
              <a:schemeClr val="dk1"/>
            </a:fontRef>
          </p:style>
          <p:txBody>
            <a:bodyPr wrap="none">
              <a:spAutoFit/>
            </a:bodyPr>
            <a:lstStyle/>
            <a:p>
              <a:pPr fontAlgn="auto">
                <a:spcBef>
                  <a:spcPts val="0"/>
                </a:spcBef>
                <a:spcAft>
                  <a:spcPts val="0"/>
                </a:spcAft>
                <a:defRPr/>
              </a:pPr>
              <a:r>
                <a:rPr lang="en-US" dirty="0"/>
                <a:t>Select a keyword or </a:t>
              </a:r>
              <a:br>
                <a:rPr lang="en-US" dirty="0"/>
              </a:br>
              <a:r>
                <a:rPr lang="en-US" dirty="0"/>
                <a:t>group of keywords</a:t>
              </a:r>
            </a:p>
          </p:txBody>
        </p:sp>
        <p:cxnSp>
          <p:nvCxnSpPr>
            <p:cNvPr id="12" name="Straight Arrow Connector 11"/>
            <p:cNvCxnSpPr>
              <a:stCxn id="11" idx="0"/>
            </p:cNvCxnSpPr>
            <p:nvPr/>
          </p:nvCxnSpPr>
          <p:spPr bwMode="auto">
            <a:xfrm flipH="1" flipV="1">
              <a:off x="1696946" y="652072"/>
              <a:ext cx="1163729" cy="304997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430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4761" y="1752708"/>
              <a:ext cx="3743325" cy="4439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 name="Straight Arrow Connector 14"/>
            <p:cNvCxnSpPr>
              <a:stCxn id="11" idx="0"/>
            </p:cNvCxnSpPr>
            <p:nvPr/>
          </p:nvCxnSpPr>
          <p:spPr bwMode="auto">
            <a:xfrm flipV="1">
              <a:off x="2860675" y="3016250"/>
              <a:ext cx="2849562" cy="685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24" name="Group 23"/>
          <p:cNvGrpSpPr>
            <a:grpSpLocks/>
          </p:cNvGrpSpPr>
          <p:nvPr/>
        </p:nvGrpSpPr>
        <p:grpSpPr bwMode="auto">
          <a:xfrm>
            <a:off x="2578309" y="748027"/>
            <a:ext cx="4230388" cy="839190"/>
            <a:chOff x="4659600" y="536592"/>
            <a:chExt cx="4230820" cy="839473"/>
          </a:xfrm>
        </p:grpSpPr>
        <p:grpSp>
          <p:nvGrpSpPr>
            <p:cNvPr id="43014" name="Group 18"/>
            <p:cNvGrpSpPr>
              <a:grpSpLocks/>
            </p:cNvGrpSpPr>
            <p:nvPr/>
          </p:nvGrpSpPr>
          <p:grpSpPr bwMode="auto">
            <a:xfrm>
              <a:off x="4659600" y="611073"/>
              <a:ext cx="4230820" cy="764992"/>
              <a:chOff x="-1490650" y="3125673"/>
              <a:chExt cx="4230820" cy="764992"/>
            </a:xfrm>
          </p:grpSpPr>
          <p:sp>
            <p:nvSpPr>
              <p:cNvPr id="20" name="TextBox 19"/>
              <p:cNvSpPr txBox="1"/>
              <p:nvPr/>
            </p:nvSpPr>
            <p:spPr>
              <a:xfrm>
                <a:off x="761943" y="3244334"/>
                <a:ext cx="1978227" cy="646331"/>
              </a:xfrm>
              <a:prstGeom prst="rect">
                <a:avLst/>
              </a:prstGeom>
              <a:ln w="38100">
                <a:solidFill>
                  <a:srgbClr val="FF0000"/>
                </a:solidFill>
              </a:ln>
            </p:spPr>
            <p:style>
              <a:lnRef idx="2">
                <a:schemeClr val="accent2"/>
              </a:lnRef>
              <a:fillRef idx="1">
                <a:schemeClr val="lt1"/>
              </a:fillRef>
              <a:effectRef idx="0">
                <a:schemeClr val="accent2"/>
              </a:effectRef>
              <a:fontRef idx="minor">
                <a:schemeClr val="dk1"/>
              </a:fontRef>
            </p:style>
            <p:txBody>
              <a:bodyPr wrap="none">
                <a:spAutoFit/>
              </a:bodyPr>
              <a:lstStyle/>
              <a:p>
                <a:pPr fontAlgn="auto">
                  <a:spcBef>
                    <a:spcPts val="0"/>
                  </a:spcBef>
                  <a:spcAft>
                    <a:spcPts val="0"/>
                  </a:spcAft>
                  <a:defRPr/>
                </a:pPr>
                <a:r>
                  <a:rPr lang="en-US" dirty="0"/>
                  <a:t>Select a time range</a:t>
                </a:r>
                <a:br>
                  <a:rPr lang="en-US" dirty="0"/>
                </a:br>
                <a:r>
                  <a:rPr lang="en-US" dirty="0"/>
                  <a:t>&amp; data sources</a:t>
                </a:r>
              </a:p>
            </p:txBody>
          </p:sp>
          <p:cxnSp>
            <p:nvCxnSpPr>
              <p:cNvPr id="21" name="Straight Arrow Connector 20"/>
              <p:cNvCxnSpPr>
                <a:stCxn id="20" idx="1"/>
              </p:cNvCxnSpPr>
              <p:nvPr/>
            </p:nvCxnSpPr>
            <p:spPr>
              <a:xfrm flipH="1" flipV="1">
                <a:off x="-1490650" y="3125673"/>
                <a:ext cx="2252593" cy="44182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25" name="Straight Arrow Connector 24"/>
            <p:cNvCxnSpPr>
              <a:stCxn id="20" idx="1"/>
            </p:cNvCxnSpPr>
            <p:nvPr/>
          </p:nvCxnSpPr>
          <p:spPr>
            <a:xfrm flipH="1" flipV="1">
              <a:off x="5328545" y="536592"/>
              <a:ext cx="1583648" cy="51630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537176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30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54428"/>
            <a:ext cx="9144000" cy="6749143"/>
          </a:xfrm>
          <a:prstGeom prst="rect">
            <a:avLst/>
          </a:prstGeom>
        </p:spPr>
      </p:pic>
      <p:grpSp>
        <p:nvGrpSpPr>
          <p:cNvPr id="44036" name="Group 18"/>
          <p:cNvGrpSpPr>
            <a:grpSpLocks/>
          </p:cNvGrpSpPr>
          <p:nvPr/>
        </p:nvGrpSpPr>
        <p:grpSpPr bwMode="auto">
          <a:xfrm>
            <a:off x="3837482" y="659567"/>
            <a:ext cx="3101534" cy="1930270"/>
            <a:chOff x="-267827" y="1465501"/>
            <a:chExt cx="3101605" cy="1930270"/>
          </a:xfrm>
        </p:grpSpPr>
        <p:sp>
          <p:nvSpPr>
            <p:cNvPr id="20" name="TextBox 19"/>
            <p:cNvSpPr txBox="1"/>
            <p:nvPr/>
          </p:nvSpPr>
          <p:spPr>
            <a:xfrm>
              <a:off x="182592" y="2749658"/>
              <a:ext cx="2651186" cy="646113"/>
            </a:xfrm>
            <a:prstGeom prst="rect">
              <a:avLst/>
            </a:prstGeom>
            <a:ln w="38100">
              <a:solidFill>
                <a:srgbClr val="FF0000"/>
              </a:solidFill>
            </a:ln>
          </p:spPr>
          <p:style>
            <a:lnRef idx="2">
              <a:schemeClr val="accent2"/>
            </a:lnRef>
            <a:fillRef idx="1">
              <a:schemeClr val="lt1"/>
            </a:fillRef>
            <a:effectRef idx="0">
              <a:schemeClr val="accent2"/>
            </a:effectRef>
            <a:fontRef idx="minor">
              <a:schemeClr val="dk1"/>
            </a:fontRef>
          </p:style>
          <p:txBody>
            <a:bodyPr wrap="none">
              <a:spAutoFit/>
            </a:bodyPr>
            <a:lstStyle/>
            <a:p>
              <a:pPr algn="ctr" fontAlgn="auto">
                <a:spcBef>
                  <a:spcPts val="0"/>
                </a:spcBef>
                <a:spcAft>
                  <a:spcPts val="0"/>
                </a:spcAft>
                <a:defRPr/>
              </a:pPr>
              <a:r>
                <a:rPr lang="en-US" dirty="0"/>
                <a:t>Search for all data that </a:t>
              </a:r>
              <a:br>
                <a:rPr lang="en-US" dirty="0"/>
              </a:br>
              <a:r>
                <a:rPr lang="en-US" dirty="0"/>
                <a:t>meet the specified criteria</a:t>
              </a:r>
            </a:p>
          </p:txBody>
        </p:sp>
        <p:cxnSp>
          <p:nvCxnSpPr>
            <p:cNvPr id="21" name="Straight Arrow Connector 20"/>
            <p:cNvCxnSpPr>
              <a:stCxn id="20" idx="0"/>
            </p:cNvCxnSpPr>
            <p:nvPr/>
          </p:nvCxnSpPr>
          <p:spPr>
            <a:xfrm flipH="1" flipV="1">
              <a:off x="-267827" y="1465501"/>
              <a:ext cx="1776013" cy="128415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7941750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63160"/>
            <a:ext cx="9144000" cy="6731679"/>
          </a:xfrm>
          <a:prstGeom prst="rect">
            <a:avLst/>
          </a:prstGeom>
        </p:spPr>
      </p:pic>
      <p:grpSp>
        <p:nvGrpSpPr>
          <p:cNvPr id="45061" name="Group 18"/>
          <p:cNvGrpSpPr>
            <a:grpSpLocks/>
          </p:cNvGrpSpPr>
          <p:nvPr/>
        </p:nvGrpSpPr>
        <p:grpSpPr bwMode="auto">
          <a:xfrm>
            <a:off x="3586606" y="732146"/>
            <a:ext cx="2870200" cy="1741487"/>
            <a:chOff x="-518461" y="1537962"/>
            <a:chExt cx="2870424" cy="1741521"/>
          </a:xfrm>
        </p:grpSpPr>
        <p:sp>
          <p:nvSpPr>
            <p:cNvPr id="20" name="TextBox 19"/>
            <p:cNvSpPr txBox="1"/>
            <p:nvPr/>
          </p:nvSpPr>
          <p:spPr>
            <a:xfrm>
              <a:off x="-518461" y="2909589"/>
              <a:ext cx="2870424" cy="369894"/>
            </a:xfrm>
            <a:prstGeom prst="rect">
              <a:avLst/>
            </a:prstGeom>
            <a:ln w="38100">
              <a:solidFill>
                <a:srgbClr val="FF0000"/>
              </a:solidFill>
            </a:ln>
          </p:spPr>
          <p:style>
            <a:lnRef idx="2">
              <a:schemeClr val="accent2"/>
            </a:lnRef>
            <a:fillRef idx="1">
              <a:schemeClr val="lt1"/>
            </a:fillRef>
            <a:effectRef idx="0">
              <a:schemeClr val="accent2"/>
            </a:effectRef>
            <a:fontRef idx="minor">
              <a:schemeClr val="dk1"/>
            </a:fontRef>
          </p:style>
          <p:txBody>
            <a:bodyPr wrap="none">
              <a:spAutoFit/>
            </a:bodyPr>
            <a:lstStyle/>
            <a:p>
              <a:pPr algn="ctr" fontAlgn="auto">
                <a:spcBef>
                  <a:spcPts val="0"/>
                </a:spcBef>
                <a:spcAft>
                  <a:spcPts val="0"/>
                </a:spcAft>
                <a:defRPr/>
              </a:pPr>
              <a:r>
                <a:rPr lang="en-US" dirty="0"/>
                <a:t>Download selected data sets</a:t>
              </a:r>
            </a:p>
          </p:txBody>
        </p:sp>
        <p:cxnSp>
          <p:nvCxnSpPr>
            <p:cNvPr id="21" name="Straight Arrow Connector 20"/>
            <p:cNvCxnSpPr>
              <a:stCxn id="20" idx="0"/>
            </p:cNvCxnSpPr>
            <p:nvPr/>
          </p:nvCxnSpPr>
          <p:spPr>
            <a:xfrm flipV="1">
              <a:off x="916751" y="1537962"/>
              <a:ext cx="485813" cy="137162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3"/>
          <a:stretch>
            <a:fillRect/>
          </a:stretch>
        </p:blipFill>
        <p:spPr>
          <a:xfrm>
            <a:off x="447936" y="2921699"/>
            <a:ext cx="4573770" cy="3425074"/>
          </a:xfrm>
          <a:prstGeom prst="rect">
            <a:avLst/>
          </a:prstGeom>
        </p:spPr>
      </p:pic>
      <p:sp>
        <p:nvSpPr>
          <p:cNvPr id="4" name="Oval 3"/>
          <p:cNvSpPr/>
          <p:nvPr/>
        </p:nvSpPr>
        <p:spPr>
          <a:xfrm>
            <a:off x="5021706" y="3987384"/>
            <a:ext cx="1716373" cy="1461541"/>
          </a:xfrm>
          <a:prstGeom prst="ellipse">
            <a:avLst/>
          </a:prstGeom>
          <a:solidFill>
            <a:srgbClr val="FF0000">
              <a:alpha val="53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stCxn id="20" idx="2"/>
          </p:cNvCxnSpPr>
          <p:nvPr/>
        </p:nvCxnSpPr>
        <p:spPr bwMode="auto">
          <a:xfrm>
            <a:off x="5021706" y="2473633"/>
            <a:ext cx="485775" cy="151375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1068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50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6436"/>
            <a:ext cx="9144000" cy="6745128"/>
          </a:xfrm>
          <a:prstGeom prst="rect">
            <a:avLst/>
          </a:prstGeom>
        </p:spPr>
      </p:pic>
      <p:sp>
        <p:nvSpPr>
          <p:cNvPr id="9" name="Rounded Rectangle 8"/>
          <p:cNvSpPr/>
          <p:nvPr/>
        </p:nvSpPr>
        <p:spPr>
          <a:xfrm>
            <a:off x="1585210" y="6272837"/>
            <a:ext cx="914400" cy="5715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16" name="Group 15"/>
          <p:cNvGrpSpPr>
            <a:grpSpLocks/>
          </p:cNvGrpSpPr>
          <p:nvPr/>
        </p:nvGrpSpPr>
        <p:grpSpPr bwMode="auto">
          <a:xfrm>
            <a:off x="739775" y="1326630"/>
            <a:ext cx="3871913" cy="4174891"/>
            <a:chOff x="1828800" y="-299133"/>
            <a:chExt cx="3871913" cy="4173665"/>
          </a:xfrm>
        </p:grpSpPr>
        <p:sp>
          <p:nvSpPr>
            <p:cNvPr id="10" name="TextBox 9"/>
            <p:cNvSpPr txBox="1"/>
            <p:nvPr/>
          </p:nvSpPr>
          <p:spPr>
            <a:xfrm>
              <a:off x="3429000" y="3504753"/>
              <a:ext cx="2271713" cy="369779"/>
            </a:xfrm>
            <a:prstGeom prst="rect">
              <a:avLst/>
            </a:prstGeom>
            <a:ln w="38100">
              <a:solidFill>
                <a:srgbClr val="FF0000"/>
              </a:solidFill>
            </a:ln>
          </p:spPr>
          <p:style>
            <a:lnRef idx="2">
              <a:schemeClr val="accent2"/>
            </a:lnRef>
            <a:fillRef idx="1">
              <a:schemeClr val="lt1"/>
            </a:fillRef>
            <a:effectRef idx="0">
              <a:schemeClr val="accent2"/>
            </a:effectRef>
            <a:fontRef idx="minor">
              <a:schemeClr val="dk1"/>
            </a:fontRef>
          </p:style>
          <p:txBody>
            <a:bodyPr wrap="none">
              <a:spAutoFit/>
            </a:bodyPr>
            <a:lstStyle/>
            <a:p>
              <a:pPr algn="ctr" fontAlgn="auto">
                <a:spcBef>
                  <a:spcPts val="0"/>
                </a:spcBef>
                <a:spcAft>
                  <a:spcPts val="0"/>
                </a:spcAft>
                <a:defRPr/>
              </a:pPr>
              <a:r>
                <a:rPr lang="en-US" dirty="0"/>
                <a:t>Downloaded data sets</a:t>
              </a:r>
            </a:p>
          </p:txBody>
        </p:sp>
        <p:cxnSp>
          <p:nvCxnSpPr>
            <p:cNvPr id="11" name="Straight Arrow Connector 10"/>
            <p:cNvCxnSpPr>
              <a:stCxn id="10" idx="0"/>
            </p:cNvCxnSpPr>
            <p:nvPr/>
          </p:nvCxnSpPr>
          <p:spPr>
            <a:xfrm flipH="1" flipV="1">
              <a:off x="1828800" y="2971509"/>
              <a:ext cx="2735263" cy="53324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0" idx="0"/>
            </p:cNvCxnSpPr>
            <p:nvPr/>
          </p:nvCxnSpPr>
          <p:spPr>
            <a:xfrm flipH="1" flipV="1">
              <a:off x="4365626" y="-299133"/>
              <a:ext cx="199231" cy="380388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20" name="Group 19"/>
          <p:cNvGrpSpPr>
            <a:grpSpLocks/>
          </p:cNvGrpSpPr>
          <p:nvPr/>
        </p:nvGrpSpPr>
        <p:grpSpPr bwMode="auto">
          <a:xfrm>
            <a:off x="3852472" y="2983043"/>
            <a:ext cx="2686050" cy="1245355"/>
            <a:chOff x="4419868" y="2628915"/>
            <a:chExt cx="2685237" cy="1245617"/>
          </a:xfrm>
        </p:grpSpPr>
        <p:sp>
          <p:nvSpPr>
            <p:cNvPr id="21" name="TextBox 20"/>
            <p:cNvSpPr txBox="1"/>
            <p:nvPr/>
          </p:nvSpPr>
          <p:spPr>
            <a:xfrm>
              <a:off x="4908670" y="3504566"/>
              <a:ext cx="2196435" cy="369966"/>
            </a:xfrm>
            <a:prstGeom prst="rect">
              <a:avLst/>
            </a:prstGeom>
            <a:ln w="38100">
              <a:solidFill>
                <a:srgbClr val="FF0000"/>
              </a:solidFill>
            </a:ln>
          </p:spPr>
          <p:style>
            <a:lnRef idx="2">
              <a:schemeClr val="accent2"/>
            </a:lnRef>
            <a:fillRef idx="1">
              <a:schemeClr val="lt1"/>
            </a:fillRef>
            <a:effectRef idx="0">
              <a:schemeClr val="accent2"/>
            </a:effectRef>
            <a:fontRef idx="minor">
              <a:schemeClr val="dk1"/>
            </a:fontRef>
          </p:style>
          <p:txBody>
            <a:bodyPr wrap="none">
              <a:spAutoFit/>
            </a:bodyPr>
            <a:lstStyle/>
            <a:p>
              <a:pPr algn="ctr" fontAlgn="auto">
                <a:spcBef>
                  <a:spcPts val="0"/>
                </a:spcBef>
                <a:spcAft>
                  <a:spcPts val="0"/>
                </a:spcAft>
                <a:defRPr/>
              </a:pPr>
              <a:r>
                <a:rPr lang="en-US" dirty="0"/>
                <a:t>Observed data values</a:t>
              </a:r>
            </a:p>
          </p:txBody>
        </p:sp>
        <p:cxnSp>
          <p:nvCxnSpPr>
            <p:cNvPr id="22" name="Straight Arrow Connector 21"/>
            <p:cNvCxnSpPr>
              <a:stCxn id="21" idx="0"/>
            </p:cNvCxnSpPr>
            <p:nvPr/>
          </p:nvCxnSpPr>
          <p:spPr>
            <a:xfrm flipH="1" flipV="1">
              <a:off x="4419868" y="2628915"/>
              <a:ext cx="1587020" cy="87565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246531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1159"/>
            <a:ext cx="9144000" cy="6735681"/>
          </a:xfrm>
          <a:prstGeom prst="rect">
            <a:avLst/>
          </a:prstGeom>
        </p:spPr>
      </p:pic>
      <p:sp>
        <p:nvSpPr>
          <p:cNvPr id="9" name="Rounded Rectangle 8"/>
          <p:cNvSpPr/>
          <p:nvPr/>
        </p:nvSpPr>
        <p:spPr>
          <a:xfrm>
            <a:off x="1907498" y="6225340"/>
            <a:ext cx="914400" cy="5715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48133" name="Group 19"/>
          <p:cNvGrpSpPr>
            <a:grpSpLocks/>
          </p:cNvGrpSpPr>
          <p:nvPr/>
        </p:nvGrpSpPr>
        <p:grpSpPr bwMode="auto">
          <a:xfrm>
            <a:off x="6432866" y="3962145"/>
            <a:ext cx="1985647" cy="1652843"/>
            <a:chOff x="4908675" y="2221468"/>
            <a:chExt cx="1985478" cy="1653064"/>
          </a:xfrm>
        </p:grpSpPr>
        <p:sp>
          <p:nvSpPr>
            <p:cNvPr id="21" name="TextBox 20"/>
            <p:cNvSpPr txBox="1"/>
            <p:nvPr/>
          </p:nvSpPr>
          <p:spPr>
            <a:xfrm>
              <a:off x="5119479" y="3504595"/>
              <a:ext cx="1774674" cy="369937"/>
            </a:xfrm>
            <a:prstGeom prst="rect">
              <a:avLst/>
            </a:prstGeom>
            <a:ln w="38100">
              <a:solidFill>
                <a:srgbClr val="FF0000"/>
              </a:solidFill>
            </a:ln>
          </p:spPr>
          <p:style>
            <a:lnRef idx="2">
              <a:schemeClr val="accent2"/>
            </a:lnRef>
            <a:fillRef idx="1">
              <a:schemeClr val="lt1"/>
            </a:fillRef>
            <a:effectRef idx="0">
              <a:schemeClr val="accent2"/>
            </a:effectRef>
            <a:fontRef idx="minor">
              <a:schemeClr val="dk1"/>
            </a:fontRef>
          </p:style>
          <p:txBody>
            <a:bodyPr wrap="none">
              <a:spAutoFit/>
            </a:bodyPr>
            <a:lstStyle/>
            <a:p>
              <a:pPr algn="ctr" fontAlgn="auto">
                <a:spcBef>
                  <a:spcPts val="0"/>
                </a:spcBef>
                <a:spcAft>
                  <a:spcPts val="0"/>
                </a:spcAft>
                <a:defRPr/>
              </a:pPr>
              <a:r>
                <a:rPr lang="en-US" dirty="0"/>
                <a:t>Interactive graph</a:t>
              </a:r>
            </a:p>
          </p:txBody>
        </p:sp>
        <p:cxnSp>
          <p:nvCxnSpPr>
            <p:cNvPr id="22" name="Straight Arrow Connector 21"/>
            <p:cNvCxnSpPr>
              <a:stCxn id="21" idx="0"/>
            </p:cNvCxnSpPr>
            <p:nvPr/>
          </p:nvCxnSpPr>
          <p:spPr>
            <a:xfrm flipH="1" flipV="1">
              <a:off x="4908359" y="2221723"/>
              <a:ext cx="1098457" cy="128287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675023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81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Time Series Graph</a:t>
            </a:r>
            <a:endParaRPr lang="en-US" b="1" dirty="0"/>
          </a:p>
        </p:txBody>
      </p:sp>
      <p:pic>
        <p:nvPicPr>
          <p:cNvPr id="3" name="Picture 2"/>
          <p:cNvPicPr>
            <a:picLocks noChangeAspect="1"/>
          </p:cNvPicPr>
          <p:nvPr/>
        </p:nvPicPr>
        <p:blipFill>
          <a:blip r:embed="rId2"/>
          <a:stretch>
            <a:fillRect/>
          </a:stretch>
        </p:blipFill>
        <p:spPr>
          <a:xfrm>
            <a:off x="1019331" y="1417638"/>
            <a:ext cx="6880403" cy="5185899"/>
          </a:xfrm>
          <a:prstGeom prst="rect">
            <a:avLst/>
          </a:prstGeom>
        </p:spPr>
      </p:pic>
    </p:spTree>
    <p:extLst>
      <p:ext uri="{BB962C8B-B14F-4D97-AF65-F5344CB8AC3E}">
        <p14:creationId xmlns:p14="http://schemas.microsoft.com/office/powerpoint/2010/main" val="65330875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Probability Graph</a:t>
            </a:r>
            <a:endParaRPr lang="en-US" b="1" dirty="0"/>
          </a:p>
        </p:txBody>
      </p:sp>
      <p:pic>
        <p:nvPicPr>
          <p:cNvPr id="3" name="Picture 2"/>
          <p:cNvPicPr>
            <a:picLocks noChangeAspect="1"/>
          </p:cNvPicPr>
          <p:nvPr/>
        </p:nvPicPr>
        <p:blipFill>
          <a:blip r:embed="rId2"/>
          <a:stretch>
            <a:fillRect/>
          </a:stretch>
        </p:blipFill>
        <p:spPr>
          <a:xfrm>
            <a:off x="1210888" y="1417638"/>
            <a:ext cx="6722223" cy="5066675"/>
          </a:xfrm>
          <a:prstGeom prst="rect">
            <a:avLst/>
          </a:prstGeom>
        </p:spPr>
      </p:pic>
    </p:spTree>
    <p:extLst>
      <p:ext uri="{BB962C8B-B14F-4D97-AF65-F5344CB8AC3E}">
        <p14:creationId xmlns:p14="http://schemas.microsoft.com/office/powerpoint/2010/main" val="7642540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Histogram Graph</a:t>
            </a:r>
            <a:endParaRPr lang="en-US" b="1" dirty="0"/>
          </a:p>
        </p:txBody>
      </p:sp>
      <p:pic>
        <p:nvPicPr>
          <p:cNvPr id="3" name="Picture 2"/>
          <p:cNvPicPr>
            <a:picLocks noChangeAspect="1"/>
          </p:cNvPicPr>
          <p:nvPr/>
        </p:nvPicPr>
        <p:blipFill>
          <a:blip r:embed="rId2"/>
          <a:stretch>
            <a:fillRect/>
          </a:stretch>
        </p:blipFill>
        <p:spPr>
          <a:xfrm>
            <a:off x="1116767" y="1342687"/>
            <a:ext cx="6700604" cy="5070994"/>
          </a:xfrm>
          <a:prstGeom prst="rect">
            <a:avLst/>
          </a:prstGeom>
        </p:spPr>
      </p:pic>
    </p:spTree>
    <p:extLst>
      <p:ext uri="{BB962C8B-B14F-4D97-AF65-F5344CB8AC3E}">
        <p14:creationId xmlns:p14="http://schemas.microsoft.com/office/powerpoint/2010/main" val="28651050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Box and Whisker Graph</a:t>
            </a:r>
            <a:endParaRPr lang="en-US" b="1" dirty="0"/>
          </a:p>
        </p:txBody>
      </p:sp>
      <p:pic>
        <p:nvPicPr>
          <p:cNvPr id="4100" name="Picture 4" descr="Box-and-Whisker Plot Expla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1752600"/>
            <a:ext cx="2095500" cy="37867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486400" y="6019800"/>
            <a:ext cx="3234155" cy="646331"/>
          </a:xfrm>
          <a:prstGeom prst="rect">
            <a:avLst/>
          </a:prstGeom>
          <a:noFill/>
        </p:spPr>
        <p:txBody>
          <a:bodyPr wrap="none" rtlCol="0">
            <a:spAutoFit/>
          </a:bodyPr>
          <a:lstStyle/>
          <a:p>
            <a:r>
              <a:rPr lang="en-US" dirty="0" smtClean="0"/>
              <a:t>Notch shows median confidence</a:t>
            </a:r>
          </a:p>
          <a:p>
            <a:r>
              <a:rPr lang="en-US" dirty="0" smtClean="0"/>
              <a:t>Red shows average and </a:t>
            </a:r>
            <a:r>
              <a:rPr lang="en-US" dirty="0" err="1" smtClean="0"/>
              <a:t>std</a:t>
            </a:r>
            <a:r>
              <a:rPr lang="en-US" dirty="0" smtClean="0"/>
              <a:t> </a:t>
            </a:r>
            <a:r>
              <a:rPr lang="en-US" dirty="0" err="1" smtClean="0"/>
              <a:t>dev</a:t>
            </a:r>
            <a:endParaRPr lang="en-US" dirty="0"/>
          </a:p>
        </p:txBody>
      </p:sp>
      <p:pic>
        <p:nvPicPr>
          <p:cNvPr id="4" name="Picture 3"/>
          <p:cNvPicPr>
            <a:picLocks noChangeAspect="1"/>
          </p:cNvPicPr>
          <p:nvPr/>
        </p:nvPicPr>
        <p:blipFill>
          <a:blip r:embed="rId3"/>
          <a:stretch>
            <a:fillRect/>
          </a:stretch>
        </p:blipFill>
        <p:spPr>
          <a:xfrm>
            <a:off x="457200" y="1312706"/>
            <a:ext cx="6044948" cy="4574795"/>
          </a:xfrm>
          <a:prstGeom prst="rect">
            <a:avLst/>
          </a:prstGeom>
        </p:spPr>
      </p:pic>
    </p:spTree>
    <p:extLst>
      <p:ext uri="{BB962C8B-B14F-4D97-AF65-F5344CB8AC3E}">
        <p14:creationId xmlns:p14="http://schemas.microsoft.com/office/powerpoint/2010/main" val="7237713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body" idx="1"/>
          </p:nvPr>
        </p:nvSpPr>
        <p:spPr>
          <a:xfrm>
            <a:off x="629307" y="252245"/>
            <a:ext cx="7885387" cy="1295400"/>
          </a:xfrm>
        </p:spPr>
        <p:txBody>
          <a:bodyPr>
            <a:noAutofit/>
          </a:bodyPr>
          <a:lstStyle/>
          <a:p>
            <a:pPr marL="0" indent="0" algn="ctr">
              <a:buFontTx/>
              <a:buNone/>
            </a:pPr>
            <a:r>
              <a:rPr lang="en-US" sz="2800" b="1" dirty="0"/>
              <a:t>What proportion of your research time do you spend on preparing or preprocessing data into appropriate forms needed for research purposes?</a:t>
            </a:r>
          </a:p>
        </p:txBody>
      </p:sp>
      <p:sp>
        <p:nvSpPr>
          <p:cNvPr id="3" name="Rectangle 2"/>
          <p:cNvSpPr/>
          <p:nvPr/>
        </p:nvSpPr>
        <p:spPr>
          <a:xfrm>
            <a:off x="1087821" y="6396335"/>
            <a:ext cx="7031420" cy="461665"/>
          </a:xfrm>
          <a:prstGeom prst="rect">
            <a:avLst/>
          </a:prstGeom>
        </p:spPr>
        <p:txBody>
          <a:bodyPr wrap="square">
            <a:spAutoFit/>
          </a:bodyPr>
          <a:lstStyle/>
          <a:p>
            <a:r>
              <a:rPr lang="en-US" sz="2400" dirty="0">
                <a:solidFill>
                  <a:schemeClr val="bg1">
                    <a:lumMod val="50000"/>
                  </a:schemeClr>
                </a:solidFill>
              </a:rPr>
              <a:t>http://his.cuahsi.org/documents/HISStatusSept15.pdf</a:t>
            </a:r>
          </a:p>
        </p:txBody>
      </p:sp>
      <p:graphicFrame>
        <p:nvGraphicFramePr>
          <p:cNvPr id="5" name="Chart 4"/>
          <p:cNvGraphicFramePr>
            <a:graphicFrameLocks/>
          </p:cNvGraphicFramePr>
          <p:nvPr>
            <p:extLst/>
          </p:nvPr>
        </p:nvGraphicFramePr>
        <p:xfrm>
          <a:off x="1545021" y="1708580"/>
          <a:ext cx="6866479" cy="491858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6036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0"/>
            <a:ext cx="91805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3352800" y="6057900"/>
            <a:ext cx="914400" cy="5715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20" name="Group 19"/>
          <p:cNvGrpSpPr>
            <a:grpSpLocks/>
          </p:cNvGrpSpPr>
          <p:nvPr/>
        </p:nvGrpSpPr>
        <p:grpSpPr bwMode="auto">
          <a:xfrm>
            <a:off x="533400" y="1219200"/>
            <a:ext cx="4510088" cy="2747963"/>
            <a:chOff x="3752248" y="1126016"/>
            <a:chExt cx="4509312" cy="2748516"/>
          </a:xfrm>
        </p:grpSpPr>
        <p:sp>
          <p:nvSpPr>
            <p:cNvPr id="21" name="TextBox 20"/>
            <p:cNvSpPr txBox="1"/>
            <p:nvPr/>
          </p:nvSpPr>
          <p:spPr>
            <a:xfrm>
              <a:off x="3752248" y="3504570"/>
              <a:ext cx="4509312" cy="369962"/>
            </a:xfrm>
            <a:prstGeom prst="rect">
              <a:avLst/>
            </a:prstGeom>
            <a:ln w="38100">
              <a:solidFill>
                <a:srgbClr val="FF0000"/>
              </a:solidFill>
            </a:ln>
          </p:spPr>
          <p:style>
            <a:lnRef idx="2">
              <a:schemeClr val="accent2"/>
            </a:lnRef>
            <a:fillRef idx="1">
              <a:schemeClr val="lt1"/>
            </a:fillRef>
            <a:effectRef idx="0">
              <a:schemeClr val="accent2"/>
            </a:effectRef>
            <a:fontRef idx="minor">
              <a:schemeClr val="dk1"/>
            </a:fontRef>
          </p:style>
          <p:txBody>
            <a:bodyPr wrap="none">
              <a:spAutoFit/>
            </a:bodyPr>
            <a:lstStyle/>
            <a:p>
              <a:pPr algn="ctr" fontAlgn="auto">
                <a:spcBef>
                  <a:spcPts val="0"/>
                </a:spcBef>
                <a:spcAft>
                  <a:spcPts val="0"/>
                </a:spcAft>
                <a:defRPr/>
              </a:pPr>
              <a:r>
                <a:rPr lang="en-US" dirty="0"/>
                <a:t>Edit values, derive series, interpolate, set flags</a:t>
              </a:r>
            </a:p>
          </p:txBody>
        </p:sp>
        <p:cxnSp>
          <p:nvCxnSpPr>
            <p:cNvPr id="22" name="Straight Arrow Connector 21"/>
            <p:cNvCxnSpPr>
              <a:stCxn id="21" idx="0"/>
            </p:cNvCxnSpPr>
            <p:nvPr/>
          </p:nvCxnSpPr>
          <p:spPr>
            <a:xfrm flipH="1" flipV="1">
              <a:off x="4742678" y="1126016"/>
              <a:ext cx="1265020" cy="237855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73488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p:spPr>
        <p:txBody>
          <a:bodyPr>
            <a:normAutofit fontScale="90000"/>
          </a:bodyPr>
          <a:lstStyle/>
          <a:p>
            <a:pPr algn="ctr"/>
            <a:r>
              <a:rPr lang="en-US" b="1" dirty="0" smtClean="0"/>
              <a:t>HydroDesktop Plug-in Development</a:t>
            </a:r>
            <a:endParaRPr lang="en-US" b="1" dirty="0"/>
          </a:p>
        </p:txBody>
      </p:sp>
      <p:grpSp>
        <p:nvGrpSpPr>
          <p:cNvPr id="3" name="Group 2"/>
          <p:cNvGrpSpPr/>
          <p:nvPr/>
        </p:nvGrpSpPr>
        <p:grpSpPr>
          <a:xfrm>
            <a:off x="762000" y="1252085"/>
            <a:ext cx="2971800" cy="2012216"/>
            <a:chOff x="-4341159" y="1066800"/>
            <a:chExt cx="3933265" cy="1924728"/>
          </a:xfrm>
        </p:grpSpPr>
        <p:sp>
          <p:nvSpPr>
            <p:cNvPr id="4" name="Rectangle 3"/>
            <p:cNvSpPr/>
            <p:nvPr/>
          </p:nvSpPr>
          <p:spPr>
            <a:xfrm>
              <a:off x="-4341159" y="1066800"/>
              <a:ext cx="3933265" cy="189506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5" name="TextBox 4"/>
            <p:cNvSpPr txBox="1"/>
            <p:nvPr/>
          </p:nvSpPr>
          <p:spPr>
            <a:xfrm>
              <a:off x="-4341159" y="1431235"/>
              <a:ext cx="3832412" cy="1560293"/>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buFont typeface="Arial" pitchFamily="34" charset="0"/>
                <a:buChar char="•"/>
              </a:pPr>
              <a:r>
                <a:rPr lang="en-US" sz="2000" dirty="0" smtClean="0"/>
                <a:t>Search and Download</a:t>
              </a:r>
            </a:p>
            <a:p>
              <a:pPr>
                <a:buFont typeface="Arial" pitchFamily="34" charset="0"/>
                <a:buChar char="•"/>
              </a:pPr>
              <a:r>
                <a:rPr lang="en-US" sz="2000" dirty="0" smtClean="0"/>
                <a:t>Graph View</a:t>
              </a:r>
            </a:p>
            <a:p>
              <a:pPr>
                <a:buFont typeface="Arial" pitchFamily="34" charset="0"/>
                <a:buChar char="•"/>
              </a:pPr>
              <a:r>
                <a:rPr lang="en-US" sz="2000" dirty="0" smtClean="0"/>
                <a:t>Data Export</a:t>
              </a:r>
            </a:p>
            <a:p>
              <a:pPr>
                <a:buFont typeface="Arial" pitchFamily="34" charset="0"/>
                <a:buChar char="•"/>
              </a:pPr>
              <a:r>
                <a:rPr lang="en-US" sz="2000" dirty="0" smtClean="0"/>
                <a:t>Metadata Fetcher</a:t>
              </a:r>
            </a:p>
            <a:p>
              <a:pPr>
                <a:buFont typeface="Arial" pitchFamily="34" charset="0"/>
                <a:buChar char="•"/>
              </a:pPr>
              <a:r>
                <a:rPr lang="en-US" sz="2000" dirty="0" err="1" smtClean="0"/>
                <a:t>HydroModeler</a:t>
              </a:r>
              <a:r>
                <a:rPr lang="en-US" sz="2000" dirty="0" smtClean="0"/>
                <a:t> (Open MI)</a:t>
              </a:r>
            </a:p>
          </p:txBody>
        </p:sp>
        <p:sp>
          <p:nvSpPr>
            <p:cNvPr id="6" name="TextBox 5"/>
            <p:cNvSpPr txBox="1"/>
            <p:nvPr/>
          </p:nvSpPr>
          <p:spPr>
            <a:xfrm>
              <a:off x="-4264959" y="1126435"/>
              <a:ext cx="3050242" cy="284869"/>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b="1" dirty="0" smtClean="0"/>
                <a:t>Existing </a:t>
              </a:r>
              <a:r>
                <a:rPr lang="en-US" b="1" dirty="0" err="1" smtClean="0"/>
                <a:t>plugins</a:t>
              </a:r>
              <a:endParaRPr lang="en-US" dirty="0"/>
            </a:p>
          </p:txBody>
        </p:sp>
      </p:grpSp>
      <p:sp>
        <p:nvSpPr>
          <p:cNvPr id="7" name="TextBox 6"/>
          <p:cNvSpPr txBox="1"/>
          <p:nvPr/>
        </p:nvSpPr>
        <p:spPr>
          <a:xfrm>
            <a:off x="5334000" y="1752600"/>
            <a:ext cx="2819400"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dirty="0" smtClean="0"/>
              <a:t>HydroDesktop.exe</a:t>
            </a:r>
            <a:endParaRPr lang="en-US" dirty="0"/>
          </a:p>
        </p:txBody>
      </p:sp>
      <p:sp>
        <p:nvSpPr>
          <p:cNvPr id="17" name="TextBox 16"/>
          <p:cNvSpPr txBox="1"/>
          <p:nvPr/>
        </p:nvSpPr>
        <p:spPr>
          <a:xfrm>
            <a:off x="5334000" y="2209800"/>
            <a:ext cx="2819400"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dirty="0" smtClean="0"/>
              <a:t>DotSpatial.dll</a:t>
            </a:r>
            <a:endParaRPr lang="en-US" dirty="0"/>
          </a:p>
        </p:txBody>
      </p:sp>
      <p:sp>
        <p:nvSpPr>
          <p:cNvPr id="18" name="TextBox 17"/>
          <p:cNvSpPr txBox="1"/>
          <p:nvPr/>
        </p:nvSpPr>
        <p:spPr>
          <a:xfrm>
            <a:off x="5334000" y="2667000"/>
            <a:ext cx="2819400"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dirty="0" err="1" smtClean="0"/>
              <a:t>HydroDesktop.Database.dll</a:t>
            </a:r>
            <a:endParaRPr lang="en-US" dirty="0"/>
          </a:p>
        </p:txBody>
      </p:sp>
      <p:cxnSp>
        <p:nvCxnSpPr>
          <p:cNvPr id="42" name="Straight Arrow Connector 41"/>
          <p:cNvCxnSpPr>
            <a:endCxn id="17" idx="1"/>
          </p:cNvCxnSpPr>
          <p:nvPr/>
        </p:nvCxnSpPr>
        <p:spPr>
          <a:xfrm flipV="1">
            <a:off x="3733800" y="2394466"/>
            <a:ext cx="1600200" cy="43934"/>
          </a:xfrm>
          <a:prstGeom prst="straightConnector1">
            <a:avLst/>
          </a:prstGeom>
          <a:ln w="508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3733800" y="2514600"/>
            <a:ext cx="1676400" cy="304800"/>
          </a:xfrm>
          <a:prstGeom prst="straightConnector1">
            <a:avLst/>
          </a:prstGeom>
          <a:ln w="50800">
            <a:solidFill>
              <a:srgbClr val="C00000"/>
            </a:solidFill>
            <a:prstDash val="dash"/>
            <a:tailEnd type="arrow"/>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189444" y="4020698"/>
            <a:ext cx="3705023" cy="2857500"/>
            <a:chOff x="1733752" y="4000500"/>
            <a:chExt cx="3705023" cy="2857500"/>
          </a:xfrm>
        </p:grpSpPr>
        <p:pic>
          <p:nvPicPr>
            <p:cNvPr id="22" name="Picture 6" descr="Puzzle Pieces"/>
            <p:cNvPicPr>
              <a:picLocks noChangeAspect="1" noChangeArrowheads="1"/>
            </p:cNvPicPr>
            <p:nvPr/>
          </p:nvPicPr>
          <p:blipFill>
            <a:blip r:embed="rId3" cstate="screen"/>
            <a:srcRect/>
            <a:stretch>
              <a:fillRect/>
            </a:stretch>
          </p:blipFill>
          <p:spPr bwMode="auto">
            <a:xfrm>
              <a:off x="1905000" y="4000500"/>
              <a:ext cx="3533775" cy="2857500"/>
            </a:xfrm>
            <a:prstGeom prst="rect">
              <a:avLst/>
            </a:prstGeom>
            <a:noFill/>
          </p:spPr>
        </p:pic>
        <p:sp>
          <p:nvSpPr>
            <p:cNvPr id="23" name="TextBox 22"/>
            <p:cNvSpPr txBox="1"/>
            <p:nvPr/>
          </p:nvSpPr>
          <p:spPr>
            <a:xfrm rot="2006112">
              <a:off x="2438400" y="4419600"/>
              <a:ext cx="667170" cy="369332"/>
            </a:xfrm>
            <a:prstGeom prst="rect">
              <a:avLst/>
            </a:prstGeom>
            <a:noFill/>
          </p:spPr>
          <p:txBody>
            <a:bodyPr wrap="none" rtlCol="0">
              <a:spAutoFit/>
            </a:bodyPr>
            <a:lstStyle/>
            <a:p>
              <a:r>
                <a:rPr lang="en-US" i="1" dirty="0" smtClean="0">
                  <a:solidFill>
                    <a:schemeClr val="bg1"/>
                  </a:solidFill>
                  <a:latin typeface="Baskerville Old Face" pitchFamily="18" charset="0"/>
                  <a:cs typeface="Aharoni" pitchFamily="2" charset="-79"/>
                </a:rPr>
                <a:t>CZO</a:t>
              </a:r>
              <a:endParaRPr lang="en-US" i="1" dirty="0">
                <a:solidFill>
                  <a:schemeClr val="bg1"/>
                </a:solidFill>
                <a:latin typeface="Baskerville Old Face" pitchFamily="18" charset="0"/>
                <a:cs typeface="Aharoni" pitchFamily="2" charset="-79"/>
              </a:endParaRPr>
            </a:p>
          </p:txBody>
        </p:sp>
        <p:sp>
          <p:nvSpPr>
            <p:cNvPr id="24" name="TextBox 23"/>
            <p:cNvSpPr txBox="1"/>
            <p:nvPr/>
          </p:nvSpPr>
          <p:spPr>
            <a:xfrm rot="2006112">
              <a:off x="2113305" y="5578832"/>
              <a:ext cx="1415772" cy="338554"/>
            </a:xfrm>
            <a:prstGeom prst="rect">
              <a:avLst/>
            </a:prstGeom>
            <a:noFill/>
          </p:spPr>
          <p:txBody>
            <a:bodyPr wrap="none" rtlCol="0">
              <a:spAutoFit/>
            </a:bodyPr>
            <a:lstStyle/>
            <a:p>
              <a:r>
                <a:rPr lang="en-US" sz="1600" i="1" dirty="0" smtClean="0">
                  <a:solidFill>
                    <a:schemeClr val="bg1"/>
                  </a:solidFill>
                  <a:latin typeface="Baskerville Old Face" pitchFamily="18" charset="0"/>
                  <a:cs typeface="Aharoni" pitchFamily="2" charset="-79"/>
                </a:rPr>
                <a:t>HydroDesktop</a:t>
              </a:r>
              <a:endParaRPr lang="en-US" sz="1600" i="1" dirty="0">
                <a:solidFill>
                  <a:schemeClr val="bg1"/>
                </a:solidFill>
                <a:latin typeface="Baskerville Old Face" pitchFamily="18" charset="0"/>
                <a:cs typeface="Aharoni" pitchFamily="2" charset="-79"/>
              </a:endParaRPr>
            </a:p>
          </p:txBody>
        </p:sp>
        <p:sp>
          <p:nvSpPr>
            <p:cNvPr id="25" name="TextBox 24"/>
            <p:cNvSpPr txBox="1"/>
            <p:nvPr/>
          </p:nvSpPr>
          <p:spPr>
            <a:xfrm rot="1992550">
              <a:off x="2762239" y="5121968"/>
              <a:ext cx="1005403" cy="369332"/>
            </a:xfrm>
            <a:prstGeom prst="rect">
              <a:avLst/>
            </a:prstGeom>
            <a:noFill/>
          </p:spPr>
          <p:txBody>
            <a:bodyPr wrap="none" rtlCol="0">
              <a:spAutoFit/>
            </a:bodyPr>
            <a:lstStyle/>
            <a:p>
              <a:r>
                <a:rPr lang="en-US" i="1" dirty="0" smtClean="0">
                  <a:solidFill>
                    <a:schemeClr val="bg1"/>
                  </a:solidFill>
                  <a:latin typeface="Baskerville Old Face" pitchFamily="18" charset="0"/>
                  <a:cs typeface="Aharoni" pitchFamily="2" charset="-79"/>
                </a:rPr>
                <a:t>OpenMI</a:t>
              </a:r>
              <a:endParaRPr lang="en-US" i="1" dirty="0">
                <a:solidFill>
                  <a:schemeClr val="bg1"/>
                </a:solidFill>
                <a:latin typeface="Baskerville Old Face" pitchFamily="18" charset="0"/>
                <a:cs typeface="Aharoni" pitchFamily="2" charset="-79"/>
              </a:endParaRPr>
            </a:p>
          </p:txBody>
        </p:sp>
        <p:sp>
          <p:nvSpPr>
            <p:cNvPr id="26" name="TextBox 25"/>
            <p:cNvSpPr txBox="1"/>
            <p:nvPr/>
          </p:nvSpPr>
          <p:spPr>
            <a:xfrm rot="1992550">
              <a:off x="1733752" y="4851483"/>
              <a:ext cx="574196" cy="369332"/>
            </a:xfrm>
            <a:prstGeom prst="rect">
              <a:avLst/>
            </a:prstGeom>
            <a:noFill/>
          </p:spPr>
          <p:txBody>
            <a:bodyPr wrap="none" rtlCol="0">
              <a:spAutoFit/>
            </a:bodyPr>
            <a:lstStyle/>
            <a:p>
              <a:r>
                <a:rPr lang="en-US" i="1" dirty="0" smtClean="0">
                  <a:solidFill>
                    <a:schemeClr val="bg1"/>
                  </a:solidFill>
                  <a:latin typeface="Baskerville Old Face" pitchFamily="18" charset="0"/>
                  <a:cs typeface="Aharoni" pitchFamily="2" charset="-79"/>
                </a:rPr>
                <a:t>HIS</a:t>
              </a:r>
              <a:endParaRPr lang="en-US" i="1" dirty="0">
                <a:solidFill>
                  <a:schemeClr val="bg1"/>
                </a:solidFill>
                <a:latin typeface="Baskerville Old Face" pitchFamily="18" charset="0"/>
                <a:cs typeface="Aharoni" pitchFamily="2" charset="-79"/>
              </a:endParaRPr>
            </a:p>
          </p:txBody>
        </p:sp>
      </p:grpSp>
      <p:pic>
        <p:nvPicPr>
          <p:cNvPr id="20" name="Picture 3"/>
          <p:cNvPicPr>
            <a:picLocks noChangeAspect="1" noChangeArrowheads="1"/>
          </p:cNvPicPr>
          <p:nvPr/>
        </p:nvPicPr>
        <p:blipFill>
          <a:blip r:embed="rId4" cstate="screen"/>
          <a:srcRect/>
          <a:stretch>
            <a:fillRect/>
          </a:stretch>
        </p:blipFill>
        <p:spPr bwMode="auto">
          <a:xfrm>
            <a:off x="3047999" y="4363186"/>
            <a:ext cx="6051933" cy="2494814"/>
          </a:xfrm>
          <a:prstGeom prst="rect">
            <a:avLst/>
          </a:prstGeom>
          <a:noFill/>
          <a:ln w="9525">
            <a:noFill/>
            <a:miter lim="800000"/>
            <a:headEnd/>
            <a:tailEnd/>
          </a:ln>
        </p:spPr>
      </p:pic>
      <p:sp>
        <p:nvSpPr>
          <p:cNvPr id="19" name="TextBox 18"/>
          <p:cNvSpPr txBox="1"/>
          <p:nvPr/>
        </p:nvSpPr>
        <p:spPr>
          <a:xfrm>
            <a:off x="685800" y="3352800"/>
            <a:ext cx="7772400"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400" dirty="0" smtClean="0"/>
              <a:t>See “Documentation” Link on </a:t>
            </a:r>
            <a:r>
              <a:rPr lang="en-US" sz="2400" dirty="0" smtClean="0">
                <a:hlinkClick r:id="rId5" action="ppaction://hlinkfile"/>
              </a:rPr>
              <a:t>hydrodesktop.codeplex.com</a:t>
            </a:r>
            <a:r>
              <a:rPr lang="en-US" sz="2400" dirty="0" smtClean="0"/>
              <a:t> to learn how </a:t>
            </a:r>
            <a:r>
              <a:rPr lang="en-US" sz="2400" smtClean="0"/>
              <a:t>to write a plug-in. </a:t>
            </a:r>
            <a:endParaRPr lang="en-US" sz="2400" dirty="0"/>
          </a:p>
        </p:txBody>
      </p:sp>
    </p:spTree>
    <p:extLst>
      <p:ext uri="{BB962C8B-B14F-4D97-AF65-F5344CB8AC3E}">
        <p14:creationId xmlns:p14="http://schemas.microsoft.com/office/powerpoint/2010/main" val="117443229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Group 11"/>
          <p:cNvGrpSpPr>
            <a:grpSpLocks/>
          </p:cNvGrpSpPr>
          <p:nvPr/>
        </p:nvGrpSpPr>
        <p:grpSpPr bwMode="auto">
          <a:xfrm>
            <a:off x="219075" y="1697038"/>
            <a:ext cx="5278438" cy="3867150"/>
            <a:chOff x="218506" y="1697666"/>
            <a:chExt cx="5278597" cy="3867150"/>
          </a:xfrm>
        </p:grpSpPr>
        <p:pic>
          <p:nvPicPr>
            <p:cNvPr id="5940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4403" y="2819400"/>
              <a:ext cx="2552700"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40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506" y="1697666"/>
              <a:ext cx="1790700" cy="386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 name="Group 3"/>
          <p:cNvGrpSpPr>
            <a:grpSpLocks/>
          </p:cNvGrpSpPr>
          <p:nvPr/>
        </p:nvGrpSpPr>
        <p:grpSpPr bwMode="auto">
          <a:xfrm>
            <a:off x="3201988" y="1066800"/>
            <a:ext cx="3779837" cy="1279525"/>
            <a:chOff x="2785447" y="1676401"/>
            <a:chExt cx="3778776" cy="1280264"/>
          </a:xfrm>
        </p:grpSpPr>
        <p:sp>
          <p:nvSpPr>
            <p:cNvPr id="5" name="TextBox 4"/>
            <p:cNvSpPr txBox="1"/>
            <p:nvPr/>
          </p:nvSpPr>
          <p:spPr>
            <a:xfrm>
              <a:off x="2785447" y="2238701"/>
              <a:ext cx="2737668" cy="646486"/>
            </a:xfrm>
            <a:prstGeom prst="rect">
              <a:avLst/>
            </a:prstGeom>
            <a:ln w="38100">
              <a:solidFill>
                <a:srgbClr val="FF0000"/>
              </a:solidFill>
            </a:ln>
          </p:spPr>
          <p:style>
            <a:lnRef idx="2">
              <a:schemeClr val="accent2"/>
            </a:lnRef>
            <a:fillRef idx="1">
              <a:schemeClr val="lt1"/>
            </a:fillRef>
            <a:effectRef idx="0">
              <a:schemeClr val="accent2"/>
            </a:effectRef>
            <a:fontRef idx="minor">
              <a:schemeClr val="dk1"/>
            </a:fontRef>
          </p:style>
          <p:txBody>
            <a:bodyPr wrap="none">
              <a:spAutoFit/>
            </a:bodyPr>
            <a:lstStyle/>
            <a:p>
              <a:pPr algn="ctr" fontAlgn="auto">
                <a:spcBef>
                  <a:spcPts val="0"/>
                </a:spcBef>
                <a:spcAft>
                  <a:spcPts val="0"/>
                </a:spcAft>
                <a:defRPr/>
              </a:pPr>
              <a:r>
                <a:rPr lang="en-US" dirty="0"/>
                <a:t>EPA watershed delineation </a:t>
              </a:r>
              <a:br>
                <a:rPr lang="en-US" dirty="0"/>
              </a:br>
              <a:r>
                <a:rPr lang="en-US" dirty="0"/>
                <a:t>web service</a:t>
              </a:r>
            </a:p>
          </p:txBody>
        </p:sp>
        <p:cxnSp>
          <p:nvCxnSpPr>
            <p:cNvPr id="6" name="Straight Arrow Connector 5"/>
            <p:cNvCxnSpPr>
              <a:stCxn id="5" idx="3"/>
            </p:cNvCxnSpPr>
            <p:nvPr/>
          </p:nvCxnSpPr>
          <p:spPr>
            <a:xfrm>
              <a:off x="5523115" y="2561150"/>
              <a:ext cx="1041108" cy="39551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stCxn id="5" idx="3"/>
            </p:cNvCxnSpPr>
            <p:nvPr/>
          </p:nvCxnSpPr>
          <p:spPr>
            <a:xfrm flipV="1">
              <a:off x="5523115" y="1676401"/>
              <a:ext cx="584036" cy="88474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6" name="Rounded Rectangle 15"/>
          <p:cNvSpPr/>
          <p:nvPr/>
        </p:nvSpPr>
        <p:spPr>
          <a:xfrm>
            <a:off x="219075" y="1604963"/>
            <a:ext cx="1381125" cy="12573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12221604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8"/>
          <p:cNvGrpSpPr>
            <a:grpSpLocks/>
          </p:cNvGrpSpPr>
          <p:nvPr/>
        </p:nvGrpSpPr>
        <p:grpSpPr bwMode="auto">
          <a:xfrm>
            <a:off x="1260475" y="4191000"/>
            <a:ext cx="4173538" cy="2351088"/>
            <a:chOff x="2478268" y="1524000"/>
            <a:chExt cx="4172617" cy="2350532"/>
          </a:xfrm>
        </p:grpSpPr>
        <p:sp>
          <p:nvSpPr>
            <p:cNvPr id="10" name="TextBox 9"/>
            <p:cNvSpPr txBox="1"/>
            <p:nvPr/>
          </p:nvSpPr>
          <p:spPr>
            <a:xfrm>
              <a:off x="2478268" y="3504731"/>
              <a:ext cx="4172617" cy="369801"/>
            </a:xfrm>
            <a:prstGeom prst="rect">
              <a:avLst/>
            </a:prstGeom>
            <a:ln w="38100">
              <a:solidFill>
                <a:srgbClr val="FF0000"/>
              </a:solidFill>
            </a:ln>
          </p:spPr>
          <p:style>
            <a:lnRef idx="2">
              <a:schemeClr val="accent2"/>
            </a:lnRef>
            <a:fillRef idx="1">
              <a:schemeClr val="lt1"/>
            </a:fillRef>
            <a:effectRef idx="0">
              <a:schemeClr val="accent2"/>
            </a:effectRef>
            <a:fontRef idx="minor">
              <a:schemeClr val="dk1"/>
            </a:fontRef>
          </p:style>
          <p:txBody>
            <a:bodyPr wrap="none">
              <a:spAutoFit/>
            </a:bodyPr>
            <a:lstStyle/>
            <a:p>
              <a:pPr algn="ctr" fontAlgn="auto">
                <a:spcBef>
                  <a:spcPts val="0"/>
                </a:spcBef>
                <a:spcAft>
                  <a:spcPts val="0"/>
                </a:spcAft>
                <a:defRPr/>
              </a:pPr>
              <a:r>
                <a:rPr lang="en-US" dirty="0"/>
                <a:t>Modular hydrologic modeling components</a:t>
              </a:r>
            </a:p>
          </p:txBody>
        </p:sp>
        <p:cxnSp>
          <p:nvCxnSpPr>
            <p:cNvPr id="11" name="Straight Arrow Connector 10"/>
            <p:cNvCxnSpPr>
              <a:stCxn id="10" idx="0"/>
            </p:cNvCxnSpPr>
            <p:nvPr/>
          </p:nvCxnSpPr>
          <p:spPr>
            <a:xfrm flipH="1" flipV="1">
              <a:off x="3351200" y="2285820"/>
              <a:ext cx="1214170" cy="121891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10" idx="0"/>
            </p:cNvCxnSpPr>
            <p:nvPr/>
          </p:nvCxnSpPr>
          <p:spPr>
            <a:xfrm flipV="1">
              <a:off x="4565370" y="1524000"/>
              <a:ext cx="1376058" cy="198073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60420" name="TextBox 14"/>
          <p:cNvSpPr txBox="1">
            <a:spLocks noChangeArrowheads="1"/>
          </p:cNvSpPr>
          <p:nvPr/>
        </p:nvSpPr>
        <p:spPr bwMode="auto">
          <a:xfrm>
            <a:off x="5656263" y="4870450"/>
            <a:ext cx="3363912" cy="1384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400"/>
              <a:t>Anthony M. Castronova, Jonathan L. Goodall, A generic approach for developing process-level hydrologic modeling components, Environmental Modelling &amp; Software, Volume 25, Issue 7, July 2010, Pages 819-825</a:t>
            </a:r>
          </a:p>
        </p:txBody>
      </p:sp>
      <p:sp>
        <p:nvSpPr>
          <p:cNvPr id="17" name="Rounded Rectangle 16"/>
          <p:cNvSpPr/>
          <p:nvPr/>
        </p:nvSpPr>
        <p:spPr>
          <a:xfrm>
            <a:off x="5395913" y="152400"/>
            <a:ext cx="914400" cy="5715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Title 1"/>
          <p:cNvSpPr>
            <a:spLocks noGrp="1"/>
          </p:cNvSpPr>
          <p:nvPr>
            <p:ph type="title"/>
          </p:nvPr>
        </p:nvSpPr>
        <p:spPr>
          <a:xfrm>
            <a:off x="457200" y="2438400"/>
            <a:ext cx="8229600" cy="715963"/>
          </a:xfrm>
          <a:solidFill>
            <a:schemeClr val="bg1"/>
          </a:solidFill>
          <a:ln w="28575">
            <a:solidFill>
              <a:srgbClr val="FF0000"/>
            </a:solidFill>
          </a:ln>
        </p:spPr>
        <p:txBody>
          <a:bodyPr rtlCol="0">
            <a:normAutofit/>
          </a:bodyPr>
          <a:lstStyle/>
          <a:p>
            <a:pPr eaLnBrk="1" fontAlgn="auto" hangingPunct="1">
              <a:spcAft>
                <a:spcPts val="0"/>
              </a:spcAft>
              <a:defRPr/>
            </a:pPr>
            <a:r>
              <a:rPr lang="en-US" dirty="0" smtClean="0"/>
              <a:t>OpenMI </a:t>
            </a:r>
            <a:r>
              <a:rPr lang="en-US" dirty="0" err="1" smtClean="0"/>
              <a:t>HydroModeler</a:t>
            </a:r>
            <a:endParaRPr lang="en-US" dirty="0"/>
          </a:p>
        </p:txBody>
      </p:sp>
    </p:spTree>
    <p:extLst>
      <p:ext uri="{BB962C8B-B14F-4D97-AF65-F5344CB8AC3E}">
        <p14:creationId xmlns:p14="http://schemas.microsoft.com/office/powerpoint/2010/main" val="13417075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71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3"/>
          <p:cNvSpPr/>
          <p:nvPr/>
        </p:nvSpPr>
        <p:spPr>
          <a:xfrm>
            <a:off x="4724400" y="152400"/>
            <a:ext cx="914400" cy="5715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6" name="Group 5"/>
          <p:cNvGrpSpPr>
            <a:grpSpLocks/>
          </p:cNvGrpSpPr>
          <p:nvPr/>
        </p:nvGrpSpPr>
        <p:grpSpPr bwMode="auto">
          <a:xfrm>
            <a:off x="2062163" y="4114800"/>
            <a:ext cx="3500437" cy="1143000"/>
            <a:chOff x="4023564" y="3505200"/>
            <a:chExt cx="3500963" cy="1143000"/>
          </a:xfrm>
        </p:grpSpPr>
        <p:sp>
          <p:nvSpPr>
            <p:cNvPr id="7" name="TextBox 6"/>
            <p:cNvSpPr txBox="1"/>
            <p:nvPr/>
          </p:nvSpPr>
          <p:spPr>
            <a:xfrm>
              <a:off x="4023564" y="3505200"/>
              <a:ext cx="1081249" cy="369888"/>
            </a:xfrm>
            <a:prstGeom prst="rect">
              <a:avLst/>
            </a:prstGeom>
            <a:ln w="38100">
              <a:solidFill>
                <a:srgbClr val="FF0000"/>
              </a:solidFill>
            </a:ln>
          </p:spPr>
          <p:style>
            <a:lnRef idx="2">
              <a:schemeClr val="accent2"/>
            </a:lnRef>
            <a:fillRef idx="1">
              <a:schemeClr val="lt1"/>
            </a:fillRef>
            <a:effectRef idx="0">
              <a:schemeClr val="accent2"/>
            </a:effectRef>
            <a:fontRef idx="minor">
              <a:schemeClr val="dk1"/>
            </a:fontRef>
          </p:style>
          <p:txBody>
            <a:bodyPr wrap="none">
              <a:spAutoFit/>
            </a:bodyPr>
            <a:lstStyle/>
            <a:p>
              <a:pPr algn="ctr" fontAlgn="auto">
                <a:spcBef>
                  <a:spcPts val="0"/>
                </a:spcBef>
                <a:spcAft>
                  <a:spcPts val="0"/>
                </a:spcAft>
                <a:defRPr/>
              </a:pPr>
              <a:r>
                <a:rPr lang="en-US" dirty="0"/>
                <a:t>R console</a:t>
              </a:r>
            </a:p>
          </p:txBody>
        </p:sp>
        <p:cxnSp>
          <p:nvCxnSpPr>
            <p:cNvPr id="9" name="Straight Arrow Connector 8"/>
            <p:cNvCxnSpPr>
              <a:stCxn id="7" idx="3"/>
            </p:cNvCxnSpPr>
            <p:nvPr/>
          </p:nvCxnSpPr>
          <p:spPr>
            <a:xfrm>
              <a:off x="5104813" y="3689350"/>
              <a:ext cx="2419714" cy="95885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12" name="Group 11"/>
          <p:cNvGrpSpPr>
            <a:grpSpLocks/>
          </p:cNvGrpSpPr>
          <p:nvPr/>
        </p:nvGrpSpPr>
        <p:grpSpPr bwMode="auto">
          <a:xfrm>
            <a:off x="620745" y="1066800"/>
            <a:ext cx="2468563" cy="2436813"/>
            <a:chOff x="3329564" y="1714500"/>
            <a:chExt cx="2470035" cy="2437031"/>
          </a:xfrm>
        </p:grpSpPr>
        <p:sp>
          <p:nvSpPr>
            <p:cNvPr id="13" name="TextBox 12"/>
            <p:cNvSpPr txBox="1"/>
            <p:nvPr/>
          </p:nvSpPr>
          <p:spPr>
            <a:xfrm>
              <a:off x="3329564" y="3505360"/>
              <a:ext cx="2470035" cy="646171"/>
            </a:xfrm>
            <a:prstGeom prst="rect">
              <a:avLst/>
            </a:prstGeom>
            <a:ln w="38100">
              <a:solidFill>
                <a:srgbClr val="FF0000"/>
              </a:solidFill>
            </a:ln>
          </p:spPr>
          <p:style>
            <a:lnRef idx="2">
              <a:schemeClr val="accent2"/>
            </a:lnRef>
            <a:fillRef idx="1">
              <a:schemeClr val="lt1"/>
            </a:fillRef>
            <a:effectRef idx="0">
              <a:schemeClr val="accent2"/>
            </a:effectRef>
            <a:fontRef idx="minor">
              <a:schemeClr val="dk1"/>
            </a:fontRef>
          </p:style>
          <p:txBody>
            <a:bodyPr wrap="none">
              <a:spAutoFit/>
            </a:bodyPr>
            <a:lstStyle/>
            <a:p>
              <a:pPr algn="ctr" fontAlgn="auto">
                <a:spcBef>
                  <a:spcPts val="0"/>
                </a:spcBef>
                <a:spcAft>
                  <a:spcPts val="0"/>
                </a:spcAft>
                <a:defRPr/>
              </a:pPr>
              <a:r>
                <a:rPr lang="en-US" dirty="0"/>
                <a:t>Generate R code to read</a:t>
              </a:r>
              <a:br>
                <a:rPr lang="en-US" dirty="0"/>
              </a:br>
              <a:r>
                <a:rPr lang="en-US" dirty="0"/>
                <a:t>downloaded data</a:t>
              </a:r>
            </a:p>
          </p:txBody>
        </p:sp>
        <p:cxnSp>
          <p:nvCxnSpPr>
            <p:cNvPr id="14" name="Straight Arrow Connector 13"/>
            <p:cNvCxnSpPr>
              <a:stCxn id="13" idx="0"/>
            </p:cNvCxnSpPr>
            <p:nvPr/>
          </p:nvCxnSpPr>
          <p:spPr>
            <a:xfrm flipH="1" flipV="1">
              <a:off x="3472524" y="1714500"/>
              <a:ext cx="1092851" cy="179086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0" name="Title 1"/>
          <p:cNvSpPr txBox="1">
            <a:spLocks/>
          </p:cNvSpPr>
          <p:nvPr/>
        </p:nvSpPr>
        <p:spPr>
          <a:xfrm>
            <a:off x="730250" y="5445125"/>
            <a:ext cx="8229600" cy="563563"/>
          </a:xfrm>
          <a:prstGeom prst="rect">
            <a:avLst/>
          </a:prstGeom>
          <a:solidFill>
            <a:schemeClr val="bg1"/>
          </a:solidFill>
        </p:spPr>
        <p:txBody>
          <a:bodyPr anchor="ctr">
            <a:normAutofit fontScale="82500" lnSpcReduction="20000"/>
          </a:bodyPr>
          <a:lstStyle/>
          <a:p>
            <a:pPr algn="ctr" fontAlgn="auto">
              <a:spcAft>
                <a:spcPts val="0"/>
              </a:spcAft>
              <a:defRPr/>
            </a:pPr>
            <a:r>
              <a:rPr lang="en-US" sz="4400" dirty="0">
                <a:latin typeface="+mj-lt"/>
                <a:ea typeface="+mj-ea"/>
                <a:cs typeface="+mj-cs"/>
              </a:rPr>
              <a:t>Integration with “R” Statistics Package</a:t>
            </a:r>
          </a:p>
        </p:txBody>
      </p:sp>
      <p:pic>
        <p:nvPicPr>
          <p:cNvPr id="61447" name="Picture 4" descr="R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050" y="5292725"/>
            <a:ext cx="952500" cy="723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11263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CUAHSI HIS Resources</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CUAHSI Water Data Center:  </a:t>
            </a:r>
            <a:r>
              <a:rPr lang="en-US" dirty="0" smtClean="0">
                <a:hlinkClick r:id="rId2"/>
              </a:rPr>
              <a:t>https://www.cuahsi.org/wdc</a:t>
            </a:r>
            <a:endParaRPr lang="en-US" dirty="0" smtClean="0"/>
          </a:p>
          <a:p>
            <a:r>
              <a:rPr lang="en-US" dirty="0"/>
              <a:t>Contact: Jon </a:t>
            </a:r>
            <a:r>
              <a:rPr lang="en-US" dirty="0" err="1"/>
              <a:t>Pollak</a:t>
            </a:r>
            <a:endParaRPr lang="en-US" dirty="0"/>
          </a:p>
          <a:p>
            <a:pPr lvl="1"/>
            <a:r>
              <a:rPr lang="en-US" dirty="0"/>
              <a:t>User Support Specialist</a:t>
            </a:r>
          </a:p>
          <a:p>
            <a:pPr lvl="1"/>
            <a:r>
              <a:rPr lang="en-US" dirty="0">
                <a:hlinkClick r:id="rId3"/>
              </a:rPr>
              <a:t>jpollak@cuahsi.org</a:t>
            </a:r>
            <a:r>
              <a:rPr lang="en-US" dirty="0"/>
              <a:t> </a:t>
            </a:r>
          </a:p>
          <a:p>
            <a:r>
              <a:rPr lang="en-US" dirty="0" smtClean="0"/>
              <a:t>CUAHSI HIS </a:t>
            </a:r>
            <a:r>
              <a:rPr lang="en-US" dirty="0" err="1" smtClean="0"/>
              <a:t>HydroServer</a:t>
            </a:r>
            <a:r>
              <a:rPr lang="en-US" dirty="0" smtClean="0"/>
              <a:t> </a:t>
            </a:r>
            <a:r>
              <a:rPr lang="en-US" dirty="0" err="1" smtClean="0"/>
              <a:t>Codeplex</a:t>
            </a:r>
            <a:r>
              <a:rPr lang="en-US" dirty="0" smtClean="0"/>
              <a:t> Website: </a:t>
            </a:r>
            <a:r>
              <a:rPr lang="en-US" dirty="0" smtClean="0">
                <a:hlinkClick r:id="rId4"/>
              </a:rPr>
              <a:t>http://hydroserver.codeplex.com/</a:t>
            </a:r>
            <a:r>
              <a:rPr lang="en-US" dirty="0" smtClean="0"/>
              <a:t> </a:t>
            </a:r>
          </a:p>
          <a:p>
            <a:r>
              <a:rPr lang="en-US" dirty="0" smtClean="0"/>
              <a:t>Get </a:t>
            </a:r>
            <a:r>
              <a:rPr lang="en-US" dirty="0" err="1" smtClean="0"/>
              <a:t>HydroDesktop</a:t>
            </a:r>
            <a:r>
              <a:rPr lang="en-US" dirty="0" smtClean="0"/>
              <a:t>:</a:t>
            </a:r>
          </a:p>
          <a:p>
            <a:r>
              <a:rPr lang="en-US" dirty="0">
                <a:hlinkClick r:id="rId5"/>
              </a:rPr>
              <a:t>http://hydrodesktop.codeplex.com</a:t>
            </a:r>
            <a:r>
              <a:rPr lang="en-US" dirty="0" smtClean="0">
                <a:hlinkClick r:id="rId5"/>
              </a:rPr>
              <a:t>/</a:t>
            </a:r>
            <a:r>
              <a:rPr lang="en-US" dirty="0" smtClean="0"/>
              <a:t> </a:t>
            </a:r>
          </a:p>
          <a:p>
            <a:r>
              <a:rPr lang="en-US" dirty="0" smtClean="0"/>
              <a:t>CUAHSI HIS Central Web Service Registry:</a:t>
            </a:r>
          </a:p>
          <a:p>
            <a:r>
              <a:rPr lang="en-US" dirty="0" smtClean="0">
                <a:hlinkClick r:id="rId6"/>
              </a:rPr>
              <a:t>http://hiscentral.cuahsi.org</a:t>
            </a:r>
            <a:r>
              <a:rPr lang="en-US" dirty="0" smtClean="0"/>
              <a:t> </a:t>
            </a:r>
          </a:p>
          <a:p>
            <a:endParaRPr lang="en-US" dirty="0" smtClean="0"/>
          </a:p>
          <a:p>
            <a:endParaRPr lang="en-US" dirty="0"/>
          </a:p>
        </p:txBody>
      </p:sp>
      <p:pic>
        <p:nvPicPr>
          <p:cNvPr id="4" name="Picture 3"/>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350113" y="5614196"/>
            <a:ext cx="2915746" cy="13662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77284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0999" y="252365"/>
            <a:ext cx="8381260" cy="1054394"/>
          </a:xfrm>
        </p:spPr>
        <p:txBody>
          <a:bodyPr>
            <a:normAutofit fontScale="90000"/>
          </a:bodyPr>
          <a:lstStyle/>
          <a:p>
            <a:pPr algn="ctr"/>
            <a:r>
              <a:rPr lang="en-US" b="1" cap="none" dirty="0" smtClean="0"/>
              <a:t>Challenges to Managing Hydrologic Observations</a:t>
            </a:r>
            <a:endParaRPr lang="en-US" b="1" cap="none" dirty="0"/>
          </a:p>
        </p:txBody>
      </p:sp>
      <p:sp>
        <p:nvSpPr>
          <p:cNvPr id="2" name="Content Placeholder 1"/>
          <p:cNvSpPr>
            <a:spLocks noGrp="1"/>
          </p:cNvSpPr>
          <p:nvPr>
            <p:ph idx="1"/>
          </p:nvPr>
        </p:nvSpPr>
        <p:spPr>
          <a:xfrm>
            <a:off x="197715" y="1719070"/>
            <a:ext cx="3233026" cy="4952937"/>
          </a:xfrm>
        </p:spPr>
        <p:txBody>
          <a:bodyPr>
            <a:normAutofit fontScale="85000" lnSpcReduction="10000"/>
          </a:bodyPr>
          <a:lstStyle/>
          <a:p>
            <a:r>
              <a:rPr lang="en-US" dirty="0" smtClean="0"/>
              <a:t>Volume of data</a:t>
            </a:r>
          </a:p>
          <a:p>
            <a:r>
              <a:rPr lang="en-US" dirty="0" smtClean="0"/>
              <a:t>Data heterogeneity</a:t>
            </a:r>
          </a:p>
          <a:p>
            <a:r>
              <a:rPr lang="en-US" dirty="0" smtClean="0"/>
              <a:t>Multiple watersheds</a:t>
            </a:r>
          </a:p>
          <a:p>
            <a:r>
              <a:rPr lang="en-US" dirty="0" smtClean="0"/>
              <a:t>Multiple institutions</a:t>
            </a:r>
          </a:p>
          <a:p>
            <a:r>
              <a:rPr lang="en-US" dirty="0" smtClean="0"/>
              <a:t>Multiple personnel</a:t>
            </a:r>
          </a:p>
          <a:p>
            <a:r>
              <a:rPr lang="en-US" dirty="0" smtClean="0"/>
              <a:t>Scale</a:t>
            </a:r>
          </a:p>
          <a:p>
            <a:r>
              <a:rPr lang="en-US" dirty="0" smtClean="0"/>
              <a:t>Data quality assurance and quality control</a:t>
            </a:r>
          </a:p>
          <a:p>
            <a:r>
              <a:rPr lang="en-US" dirty="0" smtClean="0"/>
              <a:t>Standardize data editing</a:t>
            </a:r>
          </a:p>
          <a:p>
            <a:r>
              <a:rPr lang="en-US" dirty="0"/>
              <a:t>Synchronize timing, data access, equipment tracking</a:t>
            </a:r>
          </a:p>
          <a:p>
            <a:endParaRPr lang="en-US" dirty="0" smtClean="0"/>
          </a:p>
        </p:txBody>
      </p:sp>
      <p:sp>
        <p:nvSpPr>
          <p:cNvPr id="8" name="Text Box 4"/>
          <p:cNvSpPr txBox="1">
            <a:spLocks noChangeArrowheads="1"/>
          </p:cNvSpPr>
          <p:nvPr/>
        </p:nvSpPr>
        <p:spPr bwMode="auto">
          <a:xfrm>
            <a:off x="3861864" y="1620172"/>
            <a:ext cx="1817150" cy="646331"/>
          </a:xfrm>
          <a:prstGeom prst="rect">
            <a:avLst/>
          </a:prstGeom>
          <a:noFill/>
          <a:ln w="9525">
            <a:noFill/>
            <a:miter lim="800000"/>
            <a:headEnd/>
            <a:tailEnd/>
          </a:ln>
        </p:spPr>
        <p:txBody>
          <a:bodyPr wrap="square">
            <a:spAutoFit/>
          </a:bodyPr>
          <a:lstStyle/>
          <a:p>
            <a:pPr algn="r" eaLnBrk="0" hangingPunct="0">
              <a:spcBef>
                <a:spcPct val="50000"/>
              </a:spcBef>
              <a:defRPr/>
            </a:pPr>
            <a:r>
              <a:rPr lang="en-US" dirty="0" smtClean="0">
                <a:latin typeface="Calibri Light"/>
                <a:cs typeface="Calibri Light"/>
              </a:rPr>
              <a:t>Rain, Snow, and</a:t>
            </a:r>
            <a:br>
              <a:rPr lang="en-US" dirty="0" smtClean="0">
                <a:latin typeface="Calibri Light"/>
                <a:cs typeface="Calibri Light"/>
              </a:rPr>
            </a:br>
            <a:r>
              <a:rPr lang="en-US" dirty="0" smtClean="0">
                <a:latin typeface="Calibri Light"/>
                <a:cs typeface="Calibri Light"/>
              </a:rPr>
              <a:t> Climate</a:t>
            </a:r>
            <a:endParaRPr lang="en-US" dirty="0">
              <a:latin typeface="Calibri Light"/>
              <a:cs typeface="Calibri Light"/>
            </a:endParaRPr>
          </a:p>
        </p:txBody>
      </p:sp>
      <p:sp>
        <p:nvSpPr>
          <p:cNvPr id="10" name="Text Box 7"/>
          <p:cNvSpPr txBox="1">
            <a:spLocks noChangeArrowheads="1"/>
          </p:cNvSpPr>
          <p:nvPr/>
        </p:nvSpPr>
        <p:spPr bwMode="auto">
          <a:xfrm>
            <a:off x="5744416" y="4031247"/>
            <a:ext cx="1722443" cy="369332"/>
          </a:xfrm>
          <a:prstGeom prst="rect">
            <a:avLst/>
          </a:prstGeom>
          <a:noFill/>
          <a:ln w="9525">
            <a:noFill/>
            <a:miter lim="800000"/>
            <a:headEnd/>
            <a:tailEnd/>
          </a:ln>
        </p:spPr>
        <p:txBody>
          <a:bodyPr>
            <a:spAutoFit/>
          </a:bodyPr>
          <a:lstStyle/>
          <a:p>
            <a:pPr eaLnBrk="0" hangingPunct="0">
              <a:spcBef>
                <a:spcPct val="50000"/>
              </a:spcBef>
              <a:defRPr/>
            </a:pPr>
            <a:r>
              <a:rPr lang="en-US" dirty="0">
                <a:latin typeface="Calibri Light"/>
                <a:cs typeface="Calibri Light"/>
              </a:rPr>
              <a:t>Water </a:t>
            </a:r>
            <a:r>
              <a:rPr lang="en-US" dirty="0" smtClean="0">
                <a:latin typeface="Calibri Light"/>
                <a:cs typeface="Calibri Light"/>
              </a:rPr>
              <a:t>quantity</a:t>
            </a:r>
            <a:endParaRPr lang="en-US" dirty="0">
              <a:latin typeface="Calibri Light"/>
              <a:cs typeface="Calibri Light"/>
            </a:endParaRPr>
          </a:p>
        </p:txBody>
      </p:sp>
      <p:sp>
        <p:nvSpPr>
          <p:cNvPr id="13" name="Text Box 18"/>
          <p:cNvSpPr txBox="1">
            <a:spLocks noChangeArrowheads="1"/>
          </p:cNvSpPr>
          <p:nvPr/>
        </p:nvSpPr>
        <p:spPr bwMode="auto">
          <a:xfrm>
            <a:off x="7113602" y="1563000"/>
            <a:ext cx="1733753" cy="646331"/>
          </a:xfrm>
          <a:prstGeom prst="rect">
            <a:avLst/>
          </a:prstGeom>
          <a:noFill/>
          <a:ln w="9525">
            <a:noFill/>
            <a:miter lim="800000"/>
            <a:headEnd/>
            <a:tailEnd/>
          </a:ln>
        </p:spPr>
        <p:txBody>
          <a:bodyPr wrap="square">
            <a:spAutoFit/>
          </a:bodyPr>
          <a:lstStyle/>
          <a:p>
            <a:pPr algn="r" eaLnBrk="0" hangingPunct="0">
              <a:spcBef>
                <a:spcPct val="50000"/>
              </a:spcBef>
              <a:defRPr/>
            </a:pPr>
            <a:r>
              <a:rPr lang="en-US" dirty="0">
                <a:latin typeface="Calibri Light"/>
                <a:cs typeface="Calibri Light"/>
              </a:rPr>
              <a:t>Soil </a:t>
            </a:r>
            <a:r>
              <a:rPr lang="en-US" dirty="0" smtClean="0">
                <a:latin typeface="Calibri Light"/>
                <a:cs typeface="Calibri Light"/>
              </a:rPr>
              <a:t>water and chemistry </a:t>
            </a:r>
            <a:endParaRPr lang="en-US" dirty="0">
              <a:latin typeface="Calibri Light"/>
              <a:cs typeface="Calibri Light"/>
            </a:endParaRPr>
          </a:p>
        </p:txBody>
      </p:sp>
      <p:sp>
        <p:nvSpPr>
          <p:cNvPr id="15" name="Text Box 10"/>
          <p:cNvSpPr txBox="1">
            <a:spLocks noChangeArrowheads="1"/>
          </p:cNvSpPr>
          <p:nvPr/>
        </p:nvSpPr>
        <p:spPr bwMode="auto">
          <a:xfrm>
            <a:off x="7496382" y="4031325"/>
            <a:ext cx="1447800" cy="369332"/>
          </a:xfrm>
          <a:prstGeom prst="rect">
            <a:avLst/>
          </a:prstGeom>
          <a:noFill/>
          <a:ln w="9525">
            <a:noFill/>
            <a:miter lim="800000"/>
            <a:headEnd/>
            <a:tailEnd/>
          </a:ln>
        </p:spPr>
        <p:txBody>
          <a:bodyPr>
            <a:spAutoFit/>
          </a:bodyPr>
          <a:lstStyle/>
          <a:p>
            <a:pPr algn="r" eaLnBrk="0" hangingPunct="0">
              <a:spcBef>
                <a:spcPct val="50000"/>
              </a:spcBef>
              <a:defRPr/>
            </a:pPr>
            <a:r>
              <a:rPr lang="en-US" dirty="0">
                <a:latin typeface="Calibri Light"/>
                <a:cs typeface="Calibri Light"/>
              </a:rPr>
              <a:t>Groundwater</a:t>
            </a:r>
          </a:p>
        </p:txBody>
      </p:sp>
      <p:sp>
        <p:nvSpPr>
          <p:cNvPr id="17" name="Text Box 7"/>
          <p:cNvSpPr txBox="1">
            <a:spLocks noChangeArrowheads="1"/>
          </p:cNvSpPr>
          <p:nvPr/>
        </p:nvSpPr>
        <p:spPr bwMode="auto">
          <a:xfrm>
            <a:off x="3818619" y="3736820"/>
            <a:ext cx="1600200" cy="369332"/>
          </a:xfrm>
          <a:prstGeom prst="rect">
            <a:avLst/>
          </a:prstGeom>
          <a:noFill/>
          <a:ln w="9525">
            <a:noFill/>
            <a:miter lim="800000"/>
            <a:headEnd/>
            <a:tailEnd/>
          </a:ln>
        </p:spPr>
        <p:txBody>
          <a:bodyPr>
            <a:spAutoFit/>
          </a:bodyPr>
          <a:lstStyle/>
          <a:p>
            <a:pPr eaLnBrk="0" hangingPunct="0">
              <a:spcBef>
                <a:spcPct val="50000"/>
              </a:spcBef>
              <a:defRPr/>
            </a:pPr>
            <a:r>
              <a:rPr lang="en-US" dirty="0">
                <a:latin typeface="Calibri Light"/>
                <a:cs typeface="Calibri Light"/>
              </a:rPr>
              <a:t>Water quality </a:t>
            </a:r>
          </a:p>
        </p:txBody>
      </p:sp>
      <p:pic>
        <p:nvPicPr>
          <p:cNvPr id="27" name="Picture 26" descr="DSCN1926.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18619" y="4150543"/>
            <a:ext cx="1804396" cy="1353297"/>
          </a:xfrm>
          <a:prstGeom prst="rect">
            <a:avLst/>
          </a:prstGeom>
          <a:ln>
            <a:noFill/>
          </a:ln>
          <a:effectLst>
            <a:outerShdw blurRad="50800" dist="38100" dir="2700000" algn="tl" rotWithShape="0">
              <a:srgbClr val="000000">
                <a:alpha val="43000"/>
              </a:srgbClr>
            </a:outerShdw>
          </a:effectLst>
        </p:spPr>
      </p:pic>
      <p:sp>
        <p:nvSpPr>
          <p:cNvPr id="28" name="Rectangle 3" descr="8_P1010635"/>
          <p:cNvSpPr>
            <a:spLocks noGrp="1" noChangeAspect="1" noChangeArrowheads="1"/>
          </p:cNvSpPr>
          <p:nvPr isPhoto="1"/>
        </p:nvSpPr>
        <p:spPr bwMode="auto">
          <a:xfrm>
            <a:off x="7526513" y="2167916"/>
            <a:ext cx="1242221" cy="1863331"/>
          </a:xfrm>
          <a:prstGeom prst="rect">
            <a:avLst/>
          </a:prstGeom>
          <a:blipFill dpi="0" rotWithShape="1">
            <a:blip r:embed="rId4" cstate="print">
              <a:extLst>
                <a:ext uri="{28A0092B-C50C-407E-A947-70E740481C1C}">
                  <a14:useLocalDpi xmlns:a14="http://schemas.microsoft.com/office/drawing/2010/main"/>
                </a:ext>
              </a:extLst>
            </a:blip>
            <a:srcRect/>
            <a:stretch>
              <a:fillRect/>
            </a:stretch>
          </a:blipFill>
          <a:ln w="9525">
            <a:no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pic>
        <p:nvPicPr>
          <p:cNvPr id="29" name="Picture 28" descr="http://watershed.montana.edu/hydrology/Facilities_files/Lower%20stringer%20med%20flow.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228809" y="5254791"/>
            <a:ext cx="1611662" cy="1357189"/>
          </a:xfrm>
          <a:prstGeom prst="rect">
            <a:avLst/>
          </a:prstGeom>
          <a:noFill/>
        </p:spPr>
      </p:pic>
      <p:pic>
        <p:nvPicPr>
          <p:cNvPr id="31" name="Picture 30" descr="P1070261.JP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621693" y="4400657"/>
            <a:ext cx="1292966" cy="1125372"/>
          </a:xfrm>
          <a:prstGeom prst="rect">
            <a:avLst/>
          </a:prstGeom>
        </p:spPr>
      </p:pic>
      <p:pic>
        <p:nvPicPr>
          <p:cNvPr id="32" name="Picture 31"/>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851704" y="2401596"/>
            <a:ext cx="1752815" cy="1216381"/>
          </a:xfrm>
          <a:prstGeom prst="rect">
            <a:avLst/>
          </a:prstGeom>
        </p:spPr>
      </p:pic>
      <p:pic>
        <p:nvPicPr>
          <p:cNvPr id="33" name="Picture 32"/>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744124" y="2339971"/>
            <a:ext cx="1503179" cy="1127384"/>
          </a:xfrm>
          <a:prstGeom prst="rect">
            <a:avLst/>
          </a:prstGeom>
        </p:spPr>
      </p:pic>
      <p:pic>
        <p:nvPicPr>
          <p:cNvPr id="34" name="Picture 33"/>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401383" y="5409136"/>
            <a:ext cx="1233537" cy="928071"/>
          </a:xfrm>
          <a:prstGeom prst="rect">
            <a:avLst/>
          </a:prstGeom>
        </p:spPr>
      </p:pic>
      <p:pic>
        <p:nvPicPr>
          <p:cNvPr id="5" name="Picture 4"/>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258641" y="1989504"/>
            <a:ext cx="1218879" cy="914159"/>
          </a:xfrm>
          <a:prstGeom prst="rect">
            <a:avLst/>
          </a:prstGeom>
        </p:spPr>
      </p:pic>
      <p:sp>
        <p:nvSpPr>
          <p:cNvPr id="35" name="Text Box 4"/>
          <p:cNvSpPr txBox="1">
            <a:spLocks noChangeArrowheads="1"/>
          </p:cNvSpPr>
          <p:nvPr/>
        </p:nvSpPr>
        <p:spPr bwMode="auto">
          <a:xfrm>
            <a:off x="5744124" y="1798584"/>
            <a:ext cx="1384702" cy="369332"/>
          </a:xfrm>
          <a:prstGeom prst="rect">
            <a:avLst/>
          </a:prstGeom>
          <a:noFill/>
          <a:ln w="9525">
            <a:noFill/>
            <a:miter lim="800000"/>
            <a:headEnd/>
            <a:tailEnd/>
          </a:ln>
        </p:spPr>
        <p:txBody>
          <a:bodyPr wrap="square">
            <a:spAutoFit/>
          </a:bodyPr>
          <a:lstStyle/>
          <a:p>
            <a:pPr algn="ctr" eaLnBrk="0" hangingPunct="0">
              <a:spcBef>
                <a:spcPct val="50000"/>
              </a:spcBef>
              <a:defRPr/>
            </a:pPr>
            <a:r>
              <a:rPr lang="en-US" dirty="0" err="1" smtClean="0">
                <a:latin typeface="Calibri Light"/>
                <a:cs typeface="Calibri Light"/>
              </a:rPr>
              <a:t>Sapflux</a:t>
            </a:r>
            <a:endParaRPr lang="en-US" dirty="0">
              <a:latin typeface="Calibri Light"/>
              <a:cs typeface="Calibri Light"/>
            </a:endParaRPr>
          </a:p>
        </p:txBody>
      </p:sp>
      <p:pic>
        <p:nvPicPr>
          <p:cNvPr id="36" name="Picture 35"/>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466567" y="5873172"/>
            <a:ext cx="1477615" cy="738808"/>
          </a:xfrm>
          <a:prstGeom prst="rect">
            <a:avLst/>
          </a:prstGeom>
          <a:ln>
            <a:noFill/>
          </a:ln>
          <a:effectLst>
            <a:outerShdw blurRad="50800" dist="38100" dir="2700000" algn="tl" rotWithShape="0">
              <a:srgbClr val="000000">
                <a:alpha val="43000"/>
              </a:srgbClr>
            </a:outerShdw>
          </a:effectLst>
        </p:spPr>
      </p:pic>
      <p:sp>
        <p:nvSpPr>
          <p:cNvPr id="37" name="Text Box 7"/>
          <p:cNvSpPr txBox="1">
            <a:spLocks noChangeArrowheads="1"/>
          </p:cNvSpPr>
          <p:nvPr/>
        </p:nvSpPr>
        <p:spPr bwMode="auto">
          <a:xfrm>
            <a:off x="7128826" y="5503840"/>
            <a:ext cx="1888728" cy="369332"/>
          </a:xfrm>
          <a:prstGeom prst="rect">
            <a:avLst/>
          </a:prstGeom>
          <a:noFill/>
          <a:ln w="9525">
            <a:noFill/>
            <a:miter lim="800000"/>
            <a:headEnd/>
            <a:tailEnd/>
          </a:ln>
        </p:spPr>
        <p:txBody>
          <a:bodyPr wrap="square">
            <a:spAutoFit/>
          </a:bodyPr>
          <a:lstStyle/>
          <a:p>
            <a:pPr algn="r" eaLnBrk="0" hangingPunct="0">
              <a:spcBef>
                <a:spcPct val="50000"/>
              </a:spcBef>
              <a:defRPr/>
            </a:pPr>
            <a:r>
              <a:rPr lang="en-US" dirty="0" smtClean="0">
                <a:latin typeface="Calibri Light"/>
                <a:cs typeface="Calibri Light"/>
              </a:rPr>
              <a:t>Mobile Platforms</a:t>
            </a:r>
            <a:endParaRPr lang="en-US" dirty="0">
              <a:latin typeface="Calibri Light"/>
              <a:cs typeface="Calibri Light"/>
            </a:endParaRPr>
          </a:p>
        </p:txBody>
      </p:sp>
      <p:pic>
        <p:nvPicPr>
          <p:cNvPr id="24" name="Picture 23"/>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062687" y="4417186"/>
            <a:ext cx="1322600" cy="991950"/>
          </a:xfrm>
          <a:prstGeom prst="rect">
            <a:avLst/>
          </a:prstGeom>
          <a:ln>
            <a:no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189099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37042" y="4120329"/>
            <a:ext cx="2819400" cy="369332"/>
          </a:xfrm>
          <a:prstGeom prst="rect">
            <a:avLst/>
          </a:prstGeom>
          <a:solidFill>
            <a:schemeClr val="bg1"/>
          </a:solidFill>
        </p:spPr>
        <p:txBody>
          <a:bodyPr wrap="square" rtlCol="0">
            <a:spAutoFit/>
          </a:bodyPr>
          <a:lstStyle/>
          <a:p>
            <a:r>
              <a:rPr lang="en-US" dirty="0" smtClean="0"/>
              <a:t>One day = 96 observations</a:t>
            </a:r>
            <a:endParaRPr lang="en-US" dirty="0"/>
          </a:p>
        </p:txBody>
      </p:sp>
      <p:sp>
        <p:nvSpPr>
          <p:cNvPr id="19" name="TextBox 18"/>
          <p:cNvSpPr txBox="1"/>
          <p:nvPr/>
        </p:nvSpPr>
        <p:spPr>
          <a:xfrm>
            <a:off x="2337042" y="4103329"/>
            <a:ext cx="3048000" cy="369332"/>
          </a:xfrm>
          <a:prstGeom prst="rect">
            <a:avLst/>
          </a:prstGeom>
          <a:solidFill>
            <a:schemeClr val="bg1"/>
          </a:solidFill>
        </p:spPr>
        <p:txBody>
          <a:bodyPr wrap="square" rtlCol="0">
            <a:spAutoFit/>
          </a:bodyPr>
          <a:lstStyle/>
          <a:p>
            <a:r>
              <a:rPr lang="en-US" dirty="0" smtClean="0"/>
              <a:t>One week = 672 observations</a:t>
            </a:r>
            <a:endParaRPr lang="en-US" dirty="0"/>
          </a:p>
        </p:txBody>
      </p:sp>
      <p:sp>
        <p:nvSpPr>
          <p:cNvPr id="20" name="TextBox 19"/>
          <p:cNvSpPr txBox="1"/>
          <p:nvPr/>
        </p:nvSpPr>
        <p:spPr>
          <a:xfrm>
            <a:off x="2337042" y="4125580"/>
            <a:ext cx="3505200" cy="369332"/>
          </a:xfrm>
          <a:prstGeom prst="rect">
            <a:avLst/>
          </a:prstGeom>
          <a:solidFill>
            <a:schemeClr val="bg1"/>
          </a:solidFill>
        </p:spPr>
        <p:txBody>
          <a:bodyPr wrap="square" rtlCol="0">
            <a:spAutoFit/>
          </a:bodyPr>
          <a:lstStyle/>
          <a:p>
            <a:r>
              <a:rPr lang="en-US" dirty="0" smtClean="0"/>
              <a:t>One month = 2880 observations</a:t>
            </a:r>
            <a:endParaRPr lang="en-US" dirty="0"/>
          </a:p>
        </p:txBody>
      </p:sp>
      <p:sp>
        <p:nvSpPr>
          <p:cNvPr id="21" name="TextBox 20"/>
          <p:cNvSpPr txBox="1"/>
          <p:nvPr/>
        </p:nvSpPr>
        <p:spPr>
          <a:xfrm>
            <a:off x="2337042" y="4125580"/>
            <a:ext cx="4531971" cy="923330"/>
          </a:xfrm>
          <a:prstGeom prst="rect">
            <a:avLst/>
          </a:prstGeom>
          <a:solidFill>
            <a:schemeClr val="bg1"/>
          </a:solidFill>
        </p:spPr>
        <p:txBody>
          <a:bodyPr wrap="square" rtlCol="0">
            <a:spAutoFit/>
          </a:bodyPr>
          <a:lstStyle/>
          <a:p>
            <a:r>
              <a:rPr lang="en-US" dirty="0" smtClean="0"/>
              <a:t>One year = 35,040 observations</a:t>
            </a:r>
          </a:p>
          <a:p>
            <a:r>
              <a:rPr lang="en-US" dirty="0"/>
              <a:t>So far (~1.5 years) = 55,000+ observations</a:t>
            </a:r>
          </a:p>
          <a:p>
            <a:endParaRPr lang="en-US" dirty="0"/>
          </a:p>
        </p:txBody>
      </p:sp>
      <p:pic>
        <p:nvPicPr>
          <p:cNvPr id="9" name="Picture 8"/>
          <p:cNvPicPr>
            <a:picLocks noChangeAspect="1"/>
          </p:cNvPicPr>
          <p:nvPr/>
        </p:nvPicPr>
        <p:blipFill>
          <a:blip r:embed="rId3"/>
          <a:stretch>
            <a:fillRect/>
          </a:stretch>
        </p:blipFill>
        <p:spPr>
          <a:xfrm>
            <a:off x="0" y="1356150"/>
            <a:ext cx="9144000" cy="2736000"/>
          </a:xfrm>
          <a:prstGeom prst="rect">
            <a:avLst/>
          </a:prstGeom>
          <a:ln w="6350" cmpd="sng">
            <a:solidFill>
              <a:schemeClr val="tx1"/>
            </a:solidFill>
          </a:ln>
        </p:spPr>
      </p:pic>
      <p:pic>
        <p:nvPicPr>
          <p:cNvPr id="8" name="Picture 7"/>
          <p:cNvPicPr>
            <a:picLocks noChangeAspect="1"/>
          </p:cNvPicPr>
          <p:nvPr/>
        </p:nvPicPr>
        <p:blipFill>
          <a:blip r:embed="rId4"/>
          <a:stretch>
            <a:fillRect/>
          </a:stretch>
        </p:blipFill>
        <p:spPr>
          <a:xfrm>
            <a:off x="0" y="1370524"/>
            <a:ext cx="9144000" cy="2749826"/>
          </a:xfrm>
          <a:prstGeom prst="rect">
            <a:avLst/>
          </a:prstGeom>
          <a:ln w="6350" cmpd="sng">
            <a:solidFill>
              <a:schemeClr val="tx1"/>
            </a:solidFill>
          </a:ln>
        </p:spPr>
      </p:pic>
      <p:pic>
        <p:nvPicPr>
          <p:cNvPr id="4" name="Picture 3"/>
          <p:cNvPicPr>
            <a:picLocks noChangeAspect="1"/>
          </p:cNvPicPr>
          <p:nvPr/>
        </p:nvPicPr>
        <p:blipFill>
          <a:blip r:embed="rId5"/>
          <a:stretch>
            <a:fillRect/>
          </a:stretch>
        </p:blipFill>
        <p:spPr>
          <a:xfrm>
            <a:off x="394" y="1370524"/>
            <a:ext cx="9144000" cy="2721626"/>
          </a:xfrm>
          <a:prstGeom prst="rect">
            <a:avLst/>
          </a:prstGeom>
          <a:ln w="6350" cmpd="sng">
            <a:solidFill>
              <a:schemeClr val="tx1"/>
            </a:solidFill>
          </a:ln>
        </p:spPr>
      </p:pic>
      <p:pic>
        <p:nvPicPr>
          <p:cNvPr id="3" name="Picture 2"/>
          <p:cNvPicPr>
            <a:picLocks noChangeAspect="1"/>
          </p:cNvPicPr>
          <p:nvPr/>
        </p:nvPicPr>
        <p:blipFill>
          <a:blip r:embed="rId6"/>
          <a:stretch>
            <a:fillRect/>
          </a:stretch>
        </p:blipFill>
        <p:spPr>
          <a:xfrm>
            <a:off x="0" y="1361460"/>
            <a:ext cx="9144000" cy="2758869"/>
          </a:xfrm>
          <a:prstGeom prst="rect">
            <a:avLst/>
          </a:prstGeom>
          <a:ln w="6350" cmpd="sng">
            <a:solidFill>
              <a:schemeClr val="tx1"/>
            </a:solidFill>
          </a:ln>
        </p:spPr>
      </p:pic>
      <p:sp>
        <p:nvSpPr>
          <p:cNvPr id="2" name="Title 1"/>
          <p:cNvSpPr>
            <a:spLocks noGrp="1"/>
          </p:cNvSpPr>
          <p:nvPr>
            <p:ph type="title"/>
          </p:nvPr>
        </p:nvSpPr>
        <p:spPr>
          <a:xfrm>
            <a:off x="457200" y="154718"/>
            <a:ext cx="8229600" cy="1143000"/>
          </a:xfrm>
        </p:spPr>
        <p:txBody>
          <a:bodyPr/>
          <a:lstStyle/>
          <a:p>
            <a:pPr algn="ctr"/>
            <a:r>
              <a:rPr lang="en-US" b="1" dirty="0" smtClean="0"/>
              <a:t>The Data Deluge</a:t>
            </a:r>
            <a:endParaRPr lang="en-US" b="1" dirty="0"/>
          </a:p>
        </p:txBody>
      </p:sp>
      <p:sp>
        <p:nvSpPr>
          <p:cNvPr id="22" name="TextBox 21"/>
          <p:cNvSpPr txBox="1"/>
          <p:nvPr/>
        </p:nvSpPr>
        <p:spPr>
          <a:xfrm>
            <a:off x="31415" y="5256677"/>
            <a:ext cx="4160241" cy="369332"/>
          </a:xfrm>
          <a:prstGeom prst="rect">
            <a:avLst/>
          </a:prstGeom>
          <a:solidFill>
            <a:schemeClr val="bg1"/>
          </a:solidFill>
        </p:spPr>
        <p:txBody>
          <a:bodyPr wrap="square" rtlCol="0">
            <a:spAutoFit/>
          </a:bodyPr>
          <a:lstStyle/>
          <a:p>
            <a:endParaRPr lang="en-US" dirty="0"/>
          </a:p>
        </p:txBody>
      </p:sp>
      <p:sp>
        <p:nvSpPr>
          <p:cNvPr id="6" name="TextBox 5"/>
          <p:cNvSpPr txBox="1"/>
          <p:nvPr/>
        </p:nvSpPr>
        <p:spPr>
          <a:xfrm>
            <a:off x="116654" y="4840477"/>
            <a:ext cx="5475016" cy="369332"/>
          </a:xfrm>
          <a:prstGeom prst="rect">
            <a:avLst/>
          </a:prstGeom>
          <a:noFill/>
        </p:spPr>
        <p:txBody>
          <a:bodyPr wrap="square" rtlCol="0">
            <a:spAutoFit/>
          </a:bodyPr>
          <a:lstStyle/>
          <a:p>
            <a:r>
              <a:rPr lang="en-US" dirty="0" smtClean="0"/>
              <a:t>Times 14 Aquatic Sites with ~26 Variables</a:t>
            </a:r>
            <a:endParaRPr lang="en-US" dirty="0"/>
          </a:p>
        </p:txBody>
      </p:sp>
      <p:sp>
        <p:nvSpPr>
          <p:cNvPr id="26" name="TextBox 25"/>
          <p:cNvSpPr txBox="1"/>
          <p:nvPr/>
        </p:nvSpPr>
        <p:spPr>
          <a:xfrm>
            <a:off x="116654" y="5441343"/>
            <a:ext cx="8001000" cy="369332"/>
          </a:xfrm>
          <a:prstGeom prst="rect">
            <a:avLst/>
          </a:prstGeom>
          <a:noFill/>
        </p:spPr>
        <p:txBody>
          <a:bodyPr wrap="square" rtlCol="0">
            <a:spAutoFit/>
          </a:bodyPr>
          <a:lstStyle/>
          <a:p>
            <a:r>
              <a:rPr lang="en-US" dirty="0" smtClean="0"/>
              <a:t>Plus different versions of the data (raw versus checked)  = </a:t>
            </a:r>
            <a:r>
              <a:rPr lang="en-US" b="1" dirty="0" smtClean="0"/>
              <a:t>43,400,000+</a:t>
            </a:r>
            <a:r>
              <a:rPr lang="en-US" dirty="0" smtClean="0"/>
              <a:t> observations </a:t>
            </a:r>
            <a:endParaRPr lang="en-US" dirty="0"/>
          </a:p>
        </p:txBody>
      </p:sp>
      <p:sp>
        <p:nvSpPr>
          <p:cNvPr id="7" name="TextBox 6"/>
          <p:cNvSpPr txBox="1"/>
          <p:nvPr/>
        </p:nvSpPr>
        <p:spPr>
          <a:xfrm>
            <a:off x="31415" y="6018076"/>
            <a:ext cx="8242663" cy="461665"/>
          </a:xfrm>
          <a:prstGeom prst="rect">
            <a:avLst/>
          </a:prstGeom>
          <a:noFill/>
        </p:spPr>
        <p:txBody>
          <a:bodyPr wrap="square" rtlCol="0">
            <a:spAutoFit/>
          </a:bodyPr>
          <a:lstStyle/>
          <a:p>
            <a:pPr algn="ctr"/>
            <a:r>
              <a:rPr lang="en-US" sz="2400" b="1" dirty="0" smtClean="0">
                <a:solidFill>
                  <a:srgbClr val="FF0000"/>
                </a:solidFill>
              </a:rPr>
              <a:t>You need some infrastructure to manage and share the data. </a:t>
            </a:r>
            <a:endParaRPr lang="en-US" sz="2400" b="1" dirty="0">
              <a:solidFill>
                <a:srgbClr val="FF0000"/>
              </a:solidFill>
            </a:endParaRPr>
          </a:p>
        </p:txBody>
      </p:sp>
      <p:pic>
        <p:nvPicPr>
          <p:cNvPr id="24" name="Picture 23"/>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117654" y="5920605"/>
            <a:ext cx="875624" cy="758330"/>
          </a:xfrm>
          <a:prstGeom prst="rect">
            <a:avLst/>
          </a:prstGeom>
        </p:spPr>
      </p:pic>
      <p:pic>
        <p:nvPicPr>
          <p:cNvPr id="10" name="Picture 9"/>
          <p:cNvPicPr>
            <a:picLocks noChangeAspect="1"/>
          </p:cNvPicPr>
          <p:nvPr/>
        </p:nvPicPr>
        <p:blipFill>
          <a:blip r:embed="rId8"/>
          <a:stretch>
            <a:fillRect/>
          </a:stretch>
        </p:blipFill>
        <p:spPr>
          <a:xfrm>
            <a:off x="204380" y="251727"/>
            <a:ext cx="1775834" cy="991970"/>
          </a:xfrm>
          <a:prstGeom prst="rect">
            <a:avLst/>
          </a:prstGeom>
        </p:spPr>
      </p:pic>
      <p:sp>
        <p:nvSpPr>
          <p:cNvPr id="29" name="TextBox 28"/>
          <p:cNvSpPr txBox="1"/>
          <p:nvPr/>
        </p:nvSpPr>
        <p:spPr>
          <a:xfrm>
            <a:off x="116654" y="5124269"/>
            <a:ext cx="5475016" cy="369332"/>
          </a:xfrm>
          <a:prstGeom prst="rect">
            <a:avLst/>
          </a:prstGeom>
          <a:noFill/>
        </p:spPr>
        <p:txBody>
          <a:bodyPr wrap="square" rtlCol="0">
            <a:spAutoFit/>
          </a:bodyPr>
          <a:lstStyle/>
          <a:p>
            <a:r>
              <a:rPr lang="en-US" dirty="0" smtClean="0"/>
              <a:t>Times 14 Climate Sites with ~74 Variables</a:t>
            </a:r>
            <a:endParaRPr lang="en-US" dirty="0"/>
          </a:p>
        </p:txBody>
      </p:sp>
    </p:spTree>
    <p:extLst>
      <p:ext uri="{BB962C8B-B14F-4D97-AF65-F5344CB8AC3E}">
        <p14:creationId xmlns:p14="http://schemas.microsoft.com/office/powerpoint/2010/main" val="18942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9"/>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4"/>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20"/>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P spid="19" grpId="1" animBg="1"/>
      <p:bldP spid="20" grpId="0" animBg="1"/>
      <p:bldP spid="20" grpId="1" animBg="1"/>
      <p:bldP spid="21" grpId="0" animBg="1"/>
      <p:bldP spid="6" grpId="0"/>
      <p:bldP spid="26" grpId="0"/>
      <p:bldP spid="7"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srcRect l="13126" t="8000" r="13750" b="7001"/>
          <a:stretch>
            <a:fillRect/>
          </a:stretch>
        </p:blipFill>
        <p:spPr bwMode="auto">
          <a:xfrm>
            <a:off x="685800" y="1143000"/>
            <a:ext cx="7467600" cy="5424488"/>
          </a:xfrm>
          <a:prstGeom prst="rect">
            <a:avLst/>
          </a:prstGeom>
          <a:noFill/>
          <a:ln w="9525">
            <a:noFill/>
            <a:miter lim="800000"/>
            <a:headEnd/>
            <a:tailEnd/>
          </a:ln>
        </p:spPr>
      </p:pic>
      <p:sp>
        <p:nvSpPr>
          <p:cNvPr id="11267" name="Title 1"/>
          <p:cNvSpPr>
            <a:spLocks noGrp="1"/>
          </p:cNvSpPr>
          <p:nvPr>
            <p:ph type="title"/>
          </p:nvPr>
        </p:nvSpPr>
        <p:spPr>
          <a:xfrm>
            <a:off x="457200" y="0"/>
            <a:ext cx="8229600" cy="707571"/>
          </a:xfrm>
          <a:solidFill>
            <a:schemeClr val="bg1"/>
          </a:solidFill>
        </p:spPr>
        <p:txBody>
          <a:bodyPr>
            <a:normAutofit/>
          </a:bodyPr>
          <a:lstStyle/>
          <a:p>
            <a:pPr algn="ctr" eaLnBrk="1" hangingPunct="1"/>
            <a:r>
              <a:rPr lang="en-US" b="1" dirty="0" smtClean="0"/>
              <a:t>Sources of Observations Data</a:t>
            </a:r>
          </a:p>
        </p:txBody>
      </p:sp>
      <p:sp>
        <p:nvSpPr>
          <p:cNvPr id="4" name="TextBox 3"/>
          <p:cNvSpPr txBox="1"/>
          <p:nvPr/>
        </p:nvSpPr>
        <p:spPr>
          <a:xfrm>
            <a:off x="849079" y="686189"/>
            <a:ext cx="7581422" cy="523220"/>
          </a:xfrm>
          <a:prstGeom prst="rect">
            <a:avLst/>
          </a:prstGeom>
          <a:noFill/>
        </p:spPr>
        <p:txBody>
          <a:bodyPr wrap="none" rtlCol="0">
            <a:spAutoFit/>
          </a:bodyPr>
          <a:lstStyle/>
          <a:p>
            <a:r>
              <a:rPr lang="en-US" sz="2800" dirty="0" smtClean="0"/>
              <a:t>Academic, Government, Commercial, International</a:t>
            </a:r>
            <a:endParaRPr lang="en-US" sz="2800" dirty="0"/>
          </a:p>
        </p:txBody>
      </p:sp>
    </p:spTree>
    <p:extLst>
      <p:ext uri="{BB962C8B-B14F-4D97-AF65-F5344CB8AC3E}">
        <p14:creationId xmlns:p14="http://schemas.microsoft.com/office/powerpoint/2010/main" val="1211782296"/>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cstate="screen"/>
          <a:srcRect/>
          <a:stretch>
            <a:fillRect/>
          </a:stretch>
        </p:blipFill>
        <p:spPr bwMode="auto">
          <a:xfrm>
            <a:off x="5029200" y="1981200"/>
            <a:ext cx="3225641" cy="2253615"/>
          </a:xfrm>
          <a:prstGeom prst="rect">
            <a:avLst/>
          </a:prstGeom>
          <a:noFill/>
          <a:ln w="9525">
            <a:noFill/>
            <a:miter lim="800000"/>
            <a:headEnd/>
            <a:tailEnd/>
          </a:ln>
          <a:effectLst/>
        </p:spPr>
      </p:pic>
      <p:sp>
        <p:nvSpPr>
          <p:cNvPr id="2" name="Title 1"/>
          <p:cNvSpPr>
            <a:spLocks noGrp="1"/>
          </p:cNvSpPr>
          <p:nvPr>
            <p:ph type="title"/>
          </p:nvPr>
        </p:nvSpPr>
        <p:spPr>
          <a:xfrm>
            <a:off x="457200" y="-76200"/>
            <a:ext cx="8229600" cy="1371600"/>
          </a:xfrm>
        </p:spPr>
        <p:txBody>
          <a:bodyPr>
            <a:normAutofit/>
          </a:bodyPr>
          <a:lstStyle/>
          <a:p>
            <a:pPr algn="ctr"/>
            <a:r>
              <a:rPr lang="en-US" sz="4000" b="1" dirty="0" smtClean="0"/>
              <a:t>Getting Data from Agency Web Sites</a:t>
            </a:r>
            <a:endParaRPr lang="en-US" sz="4000" b="1" dirty="0"/>
          </a:p>
        </p:txBody>
      </p:sp>
      <p:pic>
        <p:nvPicPr>
          <p:cNvPr id="1026" name="Picture 2"/>
          <p:cNvPicPr>
            <a:picLocks noChangeAspect="1" noChangeArrowheads="1"/>
          </p:cNvPicPr>
          <p:nvPr/>
        </p:nvPicPr>
        <p:blipFill>
          <a:blip r:embed="rId4" cstate="screen"/>
          <a:srcRect/>
          <a:stretch>
            <a:fillRect/>
          </a:stretch>
        </p:blipFill>
        <p:spPr bwMode="auto">
          <a:xfrm>
            <a:off x="152400" y="1981200"/>
            <a:ext cx="3485674" cy="2798445"/>
          </a:xfrm>
          <a:prstGeom prst="rect">
            <a:avLst/>
          </a:prstGeom>
          <a:noFill/>
          <a:ln w="9525">
            <a:noFill/>
            <a:miter lim="800000"/>
            <a:headEnd/>
            <a:tailEnd/>
          </a:ln>
          <a:effectLst/>
        </p:spPr>
      </p:pic>
      <p:sp>
        <p:nvSpPr>
          <p:cNvPr id="5" name="TextBox 4"/>
          <p:cNvSpPr txBox="1"/>
          <p:nvPr/>
        </p:nvSpPr>
        <p:spPr>
          <a:xfrm>
            <a:off x="1066800" y="1295400"/>
            <a:ext cx="2238498" cy="369332"/>
          </a:xfrm>
          <a:prstGeom prst="rect">
            <a:avLst/>
          </a:prstGeom>
          <a:noFill/>
        </p:spPr>
        <p:txBody>
          <a:bodyPr wrap="none" rtlCol="0">
            <a:spAutoFit/>
          </a:bodyPr>
          <a:lstStyle/>
          <a:p>
            <a:r>
              <a:rPr lang="en-US" dirty="0" smtClean="0"/>
              <a:t>Different Query Pages</a:t>
            </a:r>
            <a:endParaRPr lang="en-US" dirty="0"/>
          </a:p>
        </p:txBody>
      </p:sp>
      <p:sp>
        <p:nvSpPr>
          <p:cNvPr id="6" name="TextBox 5"/>
          <p:cNvSpPr txBox="1"/>
          <p:nvPr/>
        </p:nvSpPr>
        <p:spPr>
          <a:xfrm>
            <a:off x="5181600" y="1295400"/>
            <a:ext cx="2688557" cy="369332"/>
          </a:xfrm>
          <a:prstGeom prst="rect">
            <a:avLst/>
          </a:prstGeom>
          <a:noFill/>
        </p:spPr>
        <p:txBody>
          <a:bodyPr wrap="none" rtlCol="0">
            <a:spAutoFit/>
          </a:bodyPr>
          <a:lstStyle/>
          <a:p>
            <a:r>
              <a:rPr lang="en-US" dirty="0" smtClean="0"/>
              <a:t>Different Query Responses</a:t>
            </a:r>
            <a:endParaRPr lang="en-US" dirty="0"/>
          </a:p>
        </p:txBody>
      </p:sp>
      <p:pic>
        <p:nvPicPr>
          <p:cNvPr id="1027" name="Picture 3"/>
          <p:cNvPicPr>
            <a:picLocks noChangeAspect="1" noChangeArrowheads="1"/>
          </p:cNvPicPr>
          <p:nvPr/>
        </p:nvPicPr>
        <p:blipFill>
          <a:blip r:embed="rId5" cstate="screen"/>
          <a:srcRect/>
          <a:stretch>
            <a:fillRect/>
          </a:stretch>
        </p:blipFill>
        <p:spPr bwMode="auto">
          <a:xfrm>
            <a:off x="1143000" y="3429000"/>
            <a:ext cx="3505200" cy="2814121"/>
          </a:xfrm>
          <a:prstGeom prst="rect">
            <a:avLst/>
          </a:prstGeom>
          <a:noFill/>
          <a:ln w="9525">
            <a:noFill/>
            <a:miter lim="800000"/>
            <a:headEnd/>
            <a:tailEnd/>
          </a:ln>
          <a:effectLst/>
        </p:spPr>
      </p:pic>
      <p:pic>
        <p:nvPicPr>
          <p:cNvPr id="1028" name="Picture 4"/>
          <p:cNvPicPr>
            <a:picLocks noChangeAspect="1" noChangeArrowheads="1"/>
          </p:cNvPicPr>
          <p:nvPr/>
        </p:nvPicPr>
        <p:blipFill>
          <a:blip r:embed="rId6" cstate="screen"/>
          <a:srcRect/>
          <a:stretch>
            <a:fillRect/>
          </a:stretch>
        </p:blipFill>
        <p:spPr bwMode="auto">
          <a:xfrm>
            <a:off x="5715000" y="4038600"/>
            <a:ext cx="3225641" cy="2253615"/>
          </a:xfrm>
          <a:prstGeom prst="rect">
            <a:avLst/>
          </a:prstGeom>
          <a:noFill/>
          <a:ln w="9525">
            <a:noFill/>
            <a:miter lim="800000"/>
            <a:headEnd/>
            <a:tailEnd/>
          </a:ln>
          <a:effectLst/>
        </p:spPr>
      </p:pic>
    </p:spTree>
    <p:extLst>
      <p:ext uri="{BB962C8B-B14F-4D97-AF65-F5344CB8AC3E}">
        <p14:creationId xmlns:p14="http://schemas.microsoft.com/office/powerpoint/2010/main" val="763403852"/>
      </p:ext>
    </p:extLst>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8"/>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1369</TotalTime>
  <Words>1901</Words>
  <Application>Microsoft Macintosh PowerPoint</Application>
  <PresentationFormat>On-screen Show (4:3)</PresentationFormat>
  <Paragraphs>406</Paragraphs>
  <Slides>55</Slides>
  <Notes>18</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55</vt:i4>
      </vt:variant>
    </vt:vector>
  </HeadingPairs>
  <TitlesOfParts>
    <vt:vector size="68" baseType="lpstr">
      <vt:lpstr>Aharoni</vt:lpstr>
      <vt:lpstr>Arial Unicode MS</vt:lpstr>
      <vt:lpstr>Baskerville Old Face</vt:lpstr>
      <vt:lpstr>Calibri</vt:lpstr>
      <vt:lpstr>Calibri Light</vt:lpstr>
      <vt:lpstr>Helvetica</vt:lpstr>
      <vt:lpstr>Mona Lisa Recut</vt:lpstr>
      <vt:lpstr>ＭＳ Ｐゴシック</vt:lpstr>
      <vt:lpstr>Script MT Bold</vt:lpstr>
      <vt:lpstr>SimSun</vt:lpstr>
      <vt:lpstr>Times New Roman</vt:lpstr>
      <vt:lpstr>Arial</vt:lpstr>
      <vt:lpstr>Office Theme</vt:lpstr>
      <vt:lpstr>The CUAHSI Hydrologic Information System</vt:lpstr>
      <vt:lpstr>CUAHSI</vt:lpstr>
      <vt:lpstr>What is HIS?</vt:lpstr>
      <vt:lpstr>Major Challenges Addressed by CUAHSI HIS</vt:lpstr>
      <vt:lpstr>PowerPoint Presentation</vt:lpstr>
      <vt:lpstr>Challenges to Managing Hydrologic Observations</vt:lpstr>
      <vt:lpstr>The Data Deluge</vt:lpstr>
      <vt:lpstr>Sources of Observations Data</vt:lpstr>
      <vt:lpstr>Getting Data from Agency Web Sites</vt:lpstr>
      <vt:lpstr>PowerPoint Presentation</vt:lpstr>
      <vt:lpstr>PowerPoint Presentation</vt:lpstr>
      <vt:lpstr>Service Oriented Architecture (SOA) and How the Internet Works</vt:lpstr>
      <vt:lpstr>Service Oriented Architecture (SOA) and How the Internet Works</vt:lpstr>
      <vt:lpstr>CUAHSI HIS SOA  Enabling Water Science Data Discovery</vt:lpstr>
      <vt:lpstr>CUAHSI HIS SOA  Enabling Water Science Data Discovery</vt:lpstr>
      <vt:lpstr>PowerPoint Presentation</vt:lpstr>
      <vt:lpstr>PowerPoint Presentation</vt:lpstr>
      <vt:lpstr>The Data Cube – “what-where-when”</vt:lpstr>
      <vt:lpstr>Data Series – Metadata Description</vt:lpstr>
      <vt:lpstr>Observations Data Model (ODM)</vt:lpstr>
      <vt:lpstr>Observations Data Model (ODM)</vt:lpstr>
      <vt:lpstr>Loading Data into ODM</vt:lpstr>
      <vt:lpstr>Managing Data Within ODM - ODM Tools</vt:lpstr>
      <vt:lpstr>Sensor Data Quality Control</vt:lpstr>
      <vt:lpstr>QAQC: Data Visualization and Management</vt:lpstr>
      <vt:lpstr>ODM Tools Sensor Data Quality Control</vt:lpstr>
      <vt:lpstr>PowerPoint Presentation</vt:lpstr>
      <vt:lpstr>Publication of Geospatial (GIS) Datasets</vt:lpstr>
      <vt:lpstr>Data Presentation Via a Map Interface</vt:lpstr>
      <vt:lpstr>Data Preview, Visualization, and Analysis Time Series Analyst</vt:lpstr>
      <vt:lpstr>Summary: Publishing Observational Data Using the CUAHSI HIS</vt:lpstr>
      <vt:lpstr>CUAHSI HIS SOA  Enabling Water Science Data Discovery</vt:lpstr>
      <vt:lpstr>PowerPoint Presentation</vt:lpstr>
      <vt:lpstr>HIS Central Catalog Content</vt:lpstr>
      <vt:lpstr>CUAHSI HIS Central Demo</vt:lpstr>
      <vt:lpstr>CUAHSI HIS SOA   Enabling Water Science Data Discovery</vt:lpstr>
      <vt:lpstr>New CUAHSI HIS Data Search Web Client http://data.cuahsi.org/ (Official release on June 22, 2015)</vt:lpstr>
      <vt:lpstr>HydroDesktop</vt:lpstr>
      <vt:lpstr>HydroDesktop Key Functions</vt:lpstr>
      <vt:lpstr>PowerPoint Presentation</vt:lpstr>
      <vt:lpstr>PowerPoint Presentation</vt:lpstr>
      <vt:lpstr>PowerPoint Presentation</vt:lpstr>
      <vt:lpstr>PowerPoint Presentation</vt:lpstr>
      <vt:lpstr>PowerPoint Presentation</vt:lpstr>
      <vt:lpstr>PowerPoint Presentation</vt:lpstr>
      <vt:lpstr>Time Series Graph</vt:lpstr>
      <vt:lpstr>Probability Graph</vt:lpstr>
      <vt:lpstr>Histogram Graph</vt:lpstr>
      <vt:lpstr>Box and Whisker Graph</vt:lpstr>
      <vt:lpstr>PowerPoint Presentation</vt:lpstr>
      <vt:lpstr>HydroDesktop Plug-in Development</vt:lpstr>
      <vt:lpstr>PowerPoint Presentation</vt:lpstr>
      <vt:lpstr>OpenMI HydroModeler</vt:lpstr>
      <vt:lpstr>PowerPoint Presentation</vt:lpstr>
      <vt:lpstr>CUAHSI HIS Resources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 Horsburgh</dc:creator>
  <cp:lastModifiedBy>Jeff Horsburgh</cp:lastModifiedBy>
  <cp:revision>48</cp:revision>
  <dcterms:created xsi:type="dcterms:W3CDTF">2015-11-02T18:46:58Z</dcterms:created>
  <dcterms:modified xsi:type="dcterms:W3CDTF">2015-11-03T17:42:12Z</dcterms:modified>
</cp:coreProperties>
</file>