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5" r:id="rId2"/>
    <p:sldMasterId id="2147483657" r:id="rId3"/>
    <p:sldMasterId id="2147484302" r:id="rId4"/>
    <p:sldMasterId id="2147484417" r:id="rId5"/>
  </p:sldMasterIdLst>
  <p:notesMasterIdLst>
    <p:notesMasterId r:id="rId41"/>
  </p:notesMasterIdLst>
  <p:handoutMasterIdLst>
    <p:handoutMasterId r:id="rId42"/>
  </p:handoutMasterIdLst>
  <p:sldIdLst>
    <p:sldId id="645" r:id="rId6"/>
    <p:sldId id="668" r:id="rId7"/>
    <p:sldId id="648" r:id="rId8"/>
    <p:sldId id="649" r:id="rId9"/>
    <p:sldId id="650" r:id="rId10"/>
    <p:sldId id="664" r:id="rId11"/>
    <p:sldId id="665" r:id="rId12"/>
    <p:sldId id="666" r:id="rId13"/>
    <p:sldId id="667" r:id="rId14"/>
    <p:sldId id="651" r:id="rId15"/>
    <p:sldId id="652" r:id="rId16"/>
    <p:sldId id="653" r:id="rId17"/>
    <p:sldId id="586" r:id="rId18"/>
    <p:sldId id="598" r:id="rId19"/>
    <p:sldId id="619" r:id="rId20"/>
    <p:sldId id="657" r:id="rId21"/>
    <p:sldId id="599" r:id="rId22"/>
    <p:sldId id="572" r:id="rId23"/>
    <p:sldId id="587" r:id="rId24"/>
    <p:sldId id="588" r:id="rId25"/>
    <p:sldId id="589" r:id="rId26"/>
    <p:sldId id="591" r:id="rId27"/>
    <p:sldId id="640" r:id="rId28"/>
    <p:sldId id="590" r:id="rId29"/>
    <p:sldId id="596" r:id="rId30"/>
    <p:sldId id="669" r:id="rId31"/>
    <p:sldId id="604" r:id="rId32"/>
    <p:sldId id="606" r:id="rId33"/>
    <p:sldId id="607" r:id="rId34"/>
    <p:sldId id="565" r:id="rId35"/>
    <p:sldId id="566" r:id="rId36"/>
    <p:sldId id="608" r:id="rId37"/>
    <p:sldId id="610" r:id="rId38"/>
    <p:sldId id="617" r:id="rId39"/>
    <p:sldId id="622" r:id="rId40"/>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FF"/>
    <a:srgbClr val="FF5050"/>
    <a:srgbClr val="99CCFF"/>
    <a:srgbClr val="00CCFF"/>
    <a:srgbClr val="C0C0C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p:cViewPr varScale="1">
        <p:scale>
          <a:sx n="85" d="100"/>
          <a:sy n="85" d="100"/>
        </p:scale>
        <p:origin x="66" y="262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46083" name="Rectangle 3"/>
          <p:cNvSpPr>
            <a:spLocks noGrp="1" noChangeArrowheads="1"/>
          </p:cNvSpPr>
          <p:nvPr>
            <p:ph type="dt" sz="quarter" idx="1"/>
          </p:nvPr>
        </p:nvSpPr>
        <p:spPr bwMode="auto">
          <a:xfrm>
            <a:off x="3977957"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46084" name="Rectangle 4"/>
          <p:cNvSpPr>
            <a:spLocks noGrp="1" noChangeArrowheads="1"/>
          </p:cNvSpPr>
          <p:nvPr>
            <p:ph type="ftr" sz="quarter" idx="2"/>
          </p:nvPr>
        </p:nvSpPr>
        <p:spPr bwMode="auto">
          <a:xfrm>
            <a:off x="0"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46085" name="Rectangle 5"/>
          <p:cNvSpPr>
            <a:spLocks noGrp="1" noChangeArrowheads="1"/>
          </p:cNvSpPr>
          <p:nvPr>
            <p:ph type="sldNum" sz="quarter" idx="3"/>
          </p:nvPr>
        </p:nvSpPr>
        <p:spPr bwMode="auto">
          <a:xfrm>
            <a:off x="3977957"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56421CF4-5D11-43B7-ADE8-35874A53EFED}" type="slidenum">
              <a:rPr lang="en-US"/>
              <a:pPr>
                <a:defRPr/>
              </a:pPr>
              <a:t>‹#›</a:t>
            </a:fld>
            <a:endParaRPr lang="en-US"/>
          </a:p>
        </p:txBody>
      </p:sp>
    </p:spTree>
    <p:extLst>
      <p:ext uri="{BB962C8B-B14F-4D97-AF65-F5344CB8AC3E}">
        <p14:creationId xmlns:p14="http://schemas.microsoft.com/office/powerpoint/2010/main" val="58430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8195" name="Rectangle 3"/>
          <p:cNvSpPr>
            <a:spLocks noGrp="1" noChangeArrowheads="1"/>
          </p:cNvSpPr>
          <p:nvPr>
            <p:ph type="dt" idx="1"/>
          </p:nvPr>
        </p:nvSpPr>
        <p:spPr bwMode="auto">
          <a:xfrm>
            <a:off x="3977957"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990" y="4420950"/>
            <a:ext cx="5147945" cy="4187349"/>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8199" name="Rectangle 7"/>
          <p:cNvSpPr>
            <a:spLocks noGrp="1" noChangeArrowheads="1"/>
          </p:cNvSpPr>
          <p:nvPr>
            <p:ph type="sldNum" sz="quarter" idx="5"/>
          </p:nvPr>
        </p:nvSpPr>
        <p:spPr bwMode="auto">
          <a:xfrm>
            <a:off x="3977957"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9BED1DC2-DB0F-49D4-A535-87E181AE64C2}" type="slidenum">
              <a:rPr lang="en-US"/>
              <a:pPr>
                <a:defRPr/>
              </a:pPr>
              <a:t>‹#›</a:t>
            </a:fld>
            <a:endParaRPr lang="en-US"/>
          </a:p>
        </p:txBody>
      </p:sp>
    </p:spTree>
    <p:extLst>
      <p:ext uri="{BB962C8B-B14F-4D97-AF65-F5344CB8AC3E}">
        <p14:creationId xmlns:p14="http://schemas.microsoft.com/office/powerpoint/2010/main" val="360056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8071E6A2-CF1D-487F-B2F1-AE8B92675E96}" type="slidenum">
              <a:rPr lang="en-US" sz="1200">
                <a:solidFill>
                  <a:srgbClr val="000000"/>
                </a:solidFill>
              </a:rPr>
              <a:pPr/>
              <a:t>12</a:t>
            </a:fld>
            <a:endParaRPr lang="en-US" sz="1200">
              <a:solidFill>
                <a:srgbClr val="000000"/>
              </a:solidFill>
            </a:endParaRPr>
          </a:p>
        </p:txBody>
      </p:sp>
    </p:spTree>
    <p:extLst>
      <p:ext uri="{BB962C8B-B14F-4D97-AF65-F5344CB8AC3E}">
        <p14:creationId xmlns:p14="http://schemas.microsoft.com/office/powerpoint/2010/main" val="22585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16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250822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BAF49501-E516-4635-A491-5459E6AD39F1}" type="slidenum">
              <a:rPr lang="en-US" sz="1200"/>
              <a:pPr/>
              <a:t>21</a:t>
            </a:fld>
            <a:endParaRPr lang="en-US" sz="1200"/>
          </a:p>
        </p:txBody>
      </p:sp>
      <p:sp>
        <p:nvSpPr>
          <p:cNvPr id="113667" name="Rectangle 2"/>
          <p:cNvSpPr>
            <a:spLocks noGrp="1" noRot="1" noChangeAspect="1" noChangeArrowheads="1" noTextEdit="1"/>
          </p:cNvSpPr>
          <p:nvPr>
            <p:ph type="sldImg"/>
          </p:nvPr>
        </p:nvSpPr>
        <p:spPr>
          <a:xfrm>
            <a:off x="1157288" y="690563"/>
            <a:ext cx="4708525" cy="3532187"/>
          </a:xfrm>
          <a:ln/>
        </p:spPr>
      </p:sp>
      <p:sp>
        <p:nvSpPr>
          <p:cNvPr id="113668"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943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5C03D4-477A-4F7E-A434-10E40F941CD0}" type="slidenum">
              <a:rPr lang="en-US" sz="1200"/>
              <a:pPr/>
              <a:t>24</a:t>
            </a:fld>
            <a:endParaRPr lang="en-US" sz="1200"/>
          </a:p>
        </p:txBody>
      </p:sp>
      <p:sp>
        <p:nvSpPr>
          <p:cNvPr id="114691" name="Rectangle 2"/>
          <p:cNvSpPr>
            <a:spLocks noGrp="1" noRot="1" noChangeAspect="1" noChangeArrowheads="1" noTextEdit="1"/>
          </p:cNvSpPr>
          <p:nvPr>
            <p:ph type="sldImg"/>
          </p:nvPr>
        </p:nvSpPr>
        <p:spPr>
          <a:xfrm>
            <a:off x="1157288" y="690563"/>
            <a:ext cx="4708525" cy="3532187"/>
          </a:xfrm>
          <a:ln/>
        </p:spPr>
      </p:sp>
      <p:sp>
        <p:nvSpPr>
          <p:cNvPr id="114692"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071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30717-E9E9-45EC-A147-AE013C607435}" type="slidenum">
              <a:rPr lang="en-US"/>
              <a:pPr>
                <a:defRPr/>
              </a:pPr>
              <a:t>‹#›</a:t>
            </a:fld>
            <a:endParaRPr lang="en-US"/>
          </a:p>
        </p:txBody>
      </p:sp>
    </p:spTree>
    <p:extLst>
      <p:ext uri="{BB962C8B-B14F-4D97-AF65-F5344CB8AC3E}">
        <p14:creationId xmlns:p14="http://schemas.microsoft.com/office/powerpoint/2010/main" val="5910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29763-0E62-4165-BA04-00ACE0569E96}" type="slidenum">
              <a:rPr lang="en-US"/>
              <a:pPr>
                <a:defRPr/>
              </a:pPr>
              <a:t>‹#›</a:t>
            </a:fld>
            <a:endParaRPr lang="en-US"/>
          </a:p>
        </p:txBody>
      </p:sp>
    </p:spTree>
    <p:extLst>
      <p:ext uri="{BB962C8B-B14F-4D97-AF65-F5344CB8AC3E}">
        <p14:creationId xmlns:p14="http://schemas.microsoft.com/office/powerpoint/2010/main" val="26044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840F2-43BF-42E3-AC83-62329CF6EF28}" type="slidenum">
              <a:rPr lang="en-US"/>
              <a:pPr>
                <a:defRPr/>
              </a:pPr>
              <a:t>‹#›</a:t>
            </a:fld>
            <a:endParaRPr lang="en-US"/>
          </a:p>
        </p:txBody>
      </p:sp>
    </p:spTree>
    <p:extLst>
      <p:ext uri="{BB962C8B-B14F-4D97-AF65-F5344CB8AC3E}">
        <p14:creationId xmlns:p14="http://schemas.microsoft.com/office/powerpoint/2010/main" val="331158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098EA-5548-41F0-83E4-658F2A54E22A}" type="slidenum">
              <a:rPr lang="en-US"/>
              <a:pPr>
                <a:defRPr/>
              </a:pPr>
              <a:t>‹#›</a:t>
            </a:fld>
            <a:endParaRPr lang="en-US"/>
          </a:p>
        </p:txBody>
      </p:sp>
    </p:spTree>
    <p:extLst>
      <p:ext uri="{BB962C8B-B14F-4D97-AF65-F5344CB8AC3E}">
        <p14:creationId xmlns:p14="http://schemas.microsoft.com/office/powerpoint/2010/main" val="188707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A530FB-A0C0-411C-B4F5-BCF995D32FFA}" type="slidenum">
              <a:rPr lang="en-US"/>
              <a:pPr>
                <a:defRPr/>
              </a:pPr>
              <a:t>‹#›</a:t>
            </a:fld>
            <a:endParaRPr lang="en-US"/>
          </a:p>
        </p:txBody>
      </p:sp>
    </p:spTree>
    <p:extLst>
      <p:ext uri="{BB962C8B-B14F-4D97-AF65-F5344CB8AC3E}">
        <p14:creationId xmlns:p14="http://schemas.microsoft.com/office/powerpoint/2010/main" val="563551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C97E1-CAD9-4056-B666-BB4E122F971B}" type="slidenum">
              <a:rPr lang="en-US"/>
              <a:pPr>
                <a:defRPr/>
              </a:pPr>
              <a:t>‹#›</a:t>
            </a:fld>
            <a:endParaRPr lang="en-US"/>
          </a:p>
        </p:txBody>
      </p:sp>
    </p:spTree>
    <p:extLst>
      <p:ext uri="{BB962C8B-B14F-4D97-AF65-F5344CB8AC3E}">
        <p14:creationId xmlns:p14="http://schemas.microsoft.com/office/powerpoint/2010/main" val="57919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F3ED87-2A24-46D6-A8BF-C3A3A08E85C7}" type="slidenum">
              <a:rPr lang="en-US"/>
              <a:pPr>
                <a:defRPr/>
              </a:pPr>
              <a:t>‹#›</a:t>
            </a:fld>
            <a:endParaRPr lang="en-US"/>
          </a:p>
        </p:txBody>
      </p:sp>
    </p:spTree>
    <p:extLst>
      <p:ext uri="{BB962C8B-B14F-4D97-AF65-F5344CB8AC3E}">
        <p14:creationId xmlns:p14="http://schemas.microsoft.com/office/powerpoint/2010/main" val="2057338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152FAE-FB22-4867-A8B3-61B2339A84DD}" type="slidenum">
              <a:rPr lang="en-US"/>
              <a:pPr>
                <a:defRPr/>
              </a:pPr>
              <a:t>‹#›</a:t>
            </a:fld>
            <a:endParaRPr lang="en-US"/>
          </a:p>
        </p:txBody>
      </p:sp>
    </p:spTree>
    <p:extLst>
      <p:ext uri="{BB962C8B-B14F-4D97-AF65-F5344CB8AC3E}">
        <p14:creationId xmlns:p14="http://schemas.microsoft.com/office/powerpoint/2010/main" val="81174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566023-76F9-4EE0-BAB4-4F85AD6B2151}" type="slidenum">
              <a:rPr lang="en-US"/>
              <a:pPr>
                <a:defRPr/>
              </a:pPr>
              <a:t>‹#›</a:t>
            </a:fld>
            <a:endParaRPr lang="en-US"/>
          </a:p>
        </p:txBody>
      </p:sp>
    </p:spTree>
    <p:extLst>
      <p:ext uri="{BB962C8B-B14F-4D97-AF65-F5344CB8AC3E}">
        <p14:creationId xmlns:p14="http://schemas.microsoft.com/office/powerpoint/2010/main" val="233483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D5ED47-6D84-43DD-B348-7E233D4EB4D1}" type="slidenum">
              <a:rPr lang="en-US"/>
              <a:pPr>
                <a:defRPr/>
              </a:pPr>
              <a:t>‹#›</a:t>
            </a:fld>
            <a:endParaRPr lang="en-US"/>
          </a:p>
        </p:txBody>
      </p:sp>
    </p:spTree>
    <p:extLst>
      <p:ext uri="{BB962C8B-B14F-4D97-AF65-F5344CB8AC3E}">
        <p14:creationId xmlns:p14="http://schemas.microsoft.com/office/powerpoint/2010/main" val="389414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75D6F-31BA-4640-9B51-60915C207D80}" type="slidenum">
              <a:rPr lang="en-US"/>
              <a:pPr>
                <a:defRPr/>
              </a:pPr>
              <a:t>‹#›</a:t>
            </a:fld>
            <a:endParaRPr lang="en-US"/>
          </a:p>
        </p:txBody>
      </p:sp>
    </p:spTree>
    <p:extLst>
      <p:ext uri="{BB962C8B-B14F-4D97-AF65-F5344CB8AC3E}">
        <p14:creationId xmlns:p14="http://schemas.microsoft.com/office/powerpoint/2010/main" val="192890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6EF70-68F6-443B-B1B2-BBE0189C4797}" type="slidenum">
              <a:rPr lang="en-US"/>
              <a:pPr>
                <a:defRPr/>
              </a:pPr>
              <a:t>‹#›</a:t>
            </a:fld>
            <a:endParaRPr lang="en-US"/>
          </a:p>
        </p:txBody>
      </p:sp>
    </p:spTree>
    <p:extLst>
      <p:ext uri="{BB962C8B-B14F-4D97-AF65-F5344CB8AC3E}">
        <p14:creationId xmlns:p14="http://schemas.microsoft.com/office/powerpoint/2010/main" val="160078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D2443E-7B71-4B70-A8C3-4D44D5366924}" type="slidenum">
              <a:rPr lang="en-US"/>
              <a:pPr>
                <a:defRPr/>
              </a:pPr>
              <a:t>‹#›</a:t>
            </a:fld>
            <a:endParaRPr lang="en-US"/>
          </a:p>
        </p:txBody>
      </p:sp>
    </p:spTree>
    <p:extLst>
      <p:ext uri="{BB962C8B-B14F-4D97-AF65-F5344CB8AC3E}">
        <p14:creationId xmlns:p14="http://schemas.microsoft.com/office/powerpoint/2010/main" val="238709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2336D-72F1-4590-B255-200F54B78CFD}" type="slidenum">
              <a:rPr lang="en-US"/>
              <a:pPr>
                <a:defRPr/>
              </a:pPr>
              <a:t>‹#›</a:t>
            </a:fld>
            <a:endParaRPr lang="en-US"/>
          </a:p>
        </p:txBody>
      </p:sp>
    </p:spTree>
    <p:extLst>
      <p:ext uri="{BB962C8B-B14F-4D97-AF65-F5344CB8AC3E}">
        <p14:creationId xmlns:p14="http://schemas.microsoft.com/office/powerpoint/2010/main" val="111360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1A7FD-CED9-43B4-B472-F022684E2656}" type="slidenum">
              <a:rPr lang="en-US"/>
              <a:pPr>
                <a:defRPr/>
              </a:pPr>
              <a:t>‹#›</a:t>
            </a:fld>
            <a:endParaRPr lang="en-US"/>
          </a:p>
        </p:txBody>
      </p:sp>
    </p:spTree>
    <p:extLst>
      <p:ext uri="{BB962C8B-B14F-4D97-AF65-F5344CB8AC3E}">
        <p14:creationId xmlns:p14="http://schemas.microsoft.com/office/powerpoint/2010/main" val="223903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85A58-3EC3-4055-B7C7-C23D99770350}" type="slidenum">
              <a:rPr lang="en-US"/>
              <a:pPr>
                <a:defRPr/>
              </a:pPr>
              <a:t>‹#›</a:t>
            </a:fld>
            <a:endParaRPr lang="en-US"/>
          </a:p>
        </p:txBody>
      </p:sp>
    </p:spTree>
    <p:extLst>
      <p:ext uri="{BB962C8B-B14F-4D97-AF65-F5344CB8AC3E}">
        <p14:creationId xmlns:p14="http://schemas.microsoft.com/office/powerpoint/2010/main" val="3710464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7F4A0-6E72-4AD7-9D7C-F2C48535769F}" type="slidenum">
              <a:rPr lang="en-US"/>
              <a:pPr>
                <a:defRPr/>
              </a:pPr>
              <a:t>‹#›</a:t>
            </a:fld>
            <a:endParaRPr lang="en-US"/>
          </a:p>
        </p:txBody>
      </p:sp>
    </p:spTree>
    <p:extLst>
      <p:ext uri="{BB962C8B-B14F-4D97-AF65-F5344CB8AC3E}">
        <p14:creationId xmlns:p14="http://schemas.microsoft.com/office/powerpoint/2010/main" val="409435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8F2BF-1A2F-43F4-869D-3E0B720E72FE}" type="slidenum">
              <a:rPr lang="en-US"/>
              <a:pPr>
                <a:defRPr/>
              </a:pPr>
              <a:t>‹#›</a:t>
            </a:fld>
            <a:endParaRPr lang="en-US"/>
          </a:p>
        </p:txBody>
      </p:sp>
    </p:spTree>
    <p:extLst>
      <p:ext uri="{BB962C8B-B14F-4D97-AF65-F5344CB8AC3E}">
        <p14:creationId xmlns:p14="http://schemas.microsoft.com/office/powerpoint/2010/main" val="1005317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EAD17-119F-4686-867B-2ADE37D3F7A2}" type="slidenum">
              <a:rPr lang="en-US"/>
              <a:pPr>
                <a:defRPr/>
              </a:pPr>
              <a:t>‹#›</a:t>
            </a:fld>
            <a:endParaRPr lang="en-US"/>
          </a:p>
        </p:txBody>
      </p:sp>
    </p:spTree>
    <p:extLst>
      <p:ext uri="{BB962C8B-B14F-4D97-AF65-F5344CB8AC3E}">
        <p14:creationId xmlns:p14="http://schemas.microsoft.com/office/powerpoint/2010/main" val="1652571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27B7D-0B55-4087-90CB-19FDBBCAA857}" type="slidenum">
              <a:rPr lang="en-US"/>
              <a:pPr>
                <a:defRPr/>
              </a:pPr>
              <a:t>‹#›</a:t>
            </a:fld>
            <a:endParaRPr lang="en-US"/>
          </a:p>
        </p:txBody>
      </p:sp>
    </p:spTree>
    <p:extLst>
      <p:ext uri="{BB962C8B-B14F-4D97-AF65-F5344CB8AC3E}">
        <p14:creationId xmlns:p14="http://schemas.microsoft.com/office/powerpoint/2010/main" val="339929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F03FE3-22F5-42C1-965D-0B55DF3D54A0}" type="slidenum">
              <a:rPr lang="en-US"/>
              <a:pPr>
                <a:defRPr/>
              </a:pPr>
              <a:t>‹#›</a:t>
            </a:fld>
            <a:endParaRPr lang="en-US"/>
          </a:p>
        </p:txBody>
      </p:sp>
    </p:spTree>
    <p:extLst>
      <p:ext uri="{BB962C8B-B14F-4D97-AF65-F5344CB8AC3E}">
        <p14:creationId xmlns:p14="http://schemas.microsoft.com/office/powerpoint/2010/main" val="243394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C61F0F-E411-4828-81FE-AF94EFE8D758}" type="slidenum">
              <a:rPr lang="en-US"/>
              <a:pPr>
                <a:defRPr/>
              </a:pPr>
              <a:t>‹#›</a:t>
            </a:fld>
            <a:endParaRPr lang="en-US"/>
          </a:p>
        </p:txBody>
      </p:sp>
    </p:spTree>
    <p:extLst>
      <p:ext uri="{BB962C8B-B14F-4D97-AF65-F5344CB8AC3E}">
        <p14:creationId xmlns:p14="http://schemas.microsoft.com/office/powerpoint/2010/main" val="302016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4794B-AF34-4BFE-A8B9-2AC8C2C2BDB2}" type="slidenum">
              <a:rPr lang="en-US"/>
              <a:pPr>
                <a:defRPr/>
              </a:pPr>
              <a:t>‹#›</a:t>
            </a:fld>
            <a:endParaRPr lang="en-US"/>
          </a:p>
        </p:txBody>
      </p:sp>
    </p:spTree>
    <p:extLst>
      <p:ext uri="{BB962C8B-B14F-4D97-AF65-F5344CB8AC3E}">
        <p14:creationId xmlns:p14="http://schemas.microsoft.com/office/powerpoint/2010/main" val="158156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935F8-D999-4277-875B-4E5751877A30}" type="slidenum">
              <a:rPr lang="en-US"/>
              <a:pPr>
                <a:defRPr/>
              </a:pPr>
              <a:t>‹#›</a:t>
            </a:fld>
            <a:endParaRPr lang="en-US"/>
          </a:p>
        </p:txBody>
      </p:sp>
    </p:spTree>
    <p:extLst>
      <p:ext uri="{BB962C8B-B14F-4D97-AF65-F5344CB8AC3E}">
        <p14:creationId xmlns:p14="http://schemas.microsoft.com/office/powerpoint/2010/main" val="1410307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367F0-5983-47D3-8B76-EF2390FA5212}" type="slidenum">
              <a:rPr lang="en-US"/>
              <a:pPr>
                <a:defRPr/>
              </a:pPr>
              <a:t>‹#›</a:t>
            </a:fld>
            <a:endParaRPr lang="en-US"/>
          </a:p>
        </p:txBody>
      </p:sp>
    </p:spTree>
    <p:extLst>
      <p:ext uri="{BB962C8B-B14F-4D97-AF65-F5344CB8AC3E}">
        <p14:creationId xmlns:p14="http://schemas.microsoft.com/office/powerpoint/2010/main" val="3828032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5C82-7A5A-4BC8-9558-FD2E7D3CD407}" type="slidenum">
              <a:rPr lang="en-US"/>
              <a:pPr>
                <a:defRPr/>
              </a:pPr>
              <a:t>‹#›</a:t>
            </a:fld>
            <a:endParaRPr lang="en-US"/>
          </a:p>
        </p:txBody>
      </p:sp>
    </p:spTree>
    <p:extLst>
      <p:ext uri="{BB962C8B-B14F-4D97-AF65-F5344CB8AC3E}">
        <p14:creationId xmlns:p14="http://schemas.microsoft.com/office/powerpoint/2010/main" val="1913745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8807-1D52-45FB-BA70-EDF261C456FC}" type="slidenum">
              <a:rPr lang="en-US"/>
              <a:pPr>
                <a:defRPr/>
              </a:pPr>
              <a:t>‹#›</a:t>
            </a:fld>
            <a:endParaRPr lang="en-US"/>
          </a:p>
        </p:txBody>
      </p:sp>
    </p:spTree>
    <p:extLst>
      <p:ext uri="{BB962C8B-B14F-4D97-AF65-F5344CB8AC3E}">
        <p14:creationId xmlns:p14="http://schemas.microsoft.com/office/powerpoint/2010/main" val="410347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641424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639B4972-4A65-4C0D-BCA3-E20A8E3860E6}" type="slidenum">
              <a:rPr lang="en-US"/>
              <a:pPr>
                <a:defRPr/>
              </a:pPr>
              <a:t>‹#›</a:t>
            </a:fld>
            <a:endParaRPr lang="en-US"/>
          </a:p>
        </p:txBody>
      </p:sp>
    </p:spTree>
    <p:extLst>
      <p:ext uri="{BB962C8B-B14F-4D97-AF65-F5344CB8AC3E}">
        <p14:creationId xmlns:p14="http://schemas.microsoft.com/office/powerpoint/2010/main" val="2826793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831367-9CBD-4A68-8C0F-28B948861CE4}" type="slidenum">
              <a:rPr lang="en-US"/>
              <a:pPr>
                <a:defRPr/>
              </a:pPr>
              <a:t>‹#›</a:t>
            </a:fld>
            <a:endParaRPr lang="en-US"/>
          </a:p>
        </p:txBody>
      </p:sp>
    </p:spTree>
    <p:extLst>
      <p:ext uri="{BB962C8B-B14F-4D97-AF65-F5344CB8AC3E}">
        <p14:creationId xmlns:p14="http://schemas.microsoft.com/office/powerpoint/2010/main" val="4213151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0D95C1-239F-46BF-B4C4-02F292D384D7}" type="slidenum">
              <a:rPr lang="en-US"/>
              <a:pPr>
                <a:defRPr/>
              </a:pPr>
              <a:t>‹#›</a:t>
            </a:fld>
            <a:endParaRPr lang="en-US"/>
          </a:p>
        </p:txBody>
      </p:sp>
    </p:spTree>
    <p:extLst>
      <p:ext uri="{BB962C8B-B14F-4D97-AF65-F5344CB8AC3E}">
        <p14:creationId xmlns:p14="http://schemas.microsoft.com/office/powerpoint/2010/main" val="2443998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33D33C5-CA17-4117-ADC2-79D4BE65AE71}" type="slidenum">
              <a:rPr lang="en-US"/>
              <a:pPr>
                <a:defRPr/>
              </a:pPr>
              <a:t>‹#›</a:t>
            </a:fld>
            <a:endParaRPr lang="en-US"/>
          </a:p>
        </p:txBody>
      </p:sp>
    </p:spTree>
    <p:extLst>
      <p:ext uri="{BB962C8B-B14F-4D97-AF65-F5344CB8AC3E}">
        <p14:creationId xmlns:p14="http://schemas.microsoft.com/office/powerpoint/2010/main" val="7333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DA8EAD2-8BC1-40EB-9500-BED4D76E0F01}" type="slidenum">
              <a:rPr lang="en-US"/>
              <a:pPr>
                <a:defRPr/>
              </a:pPr>
              <a:t>‹#›</a:t>
            </a:fld>
            <a:endParaRPr lang="en-US"/>
          </a:p>
        </p:txBody>
      </p:sp>
    </p:spTree>
    <p:extLst>
      <p:ext uri="{BB962C8B-B14F-4D97-AF65-F5344CB8AC3E}">
        <p14:creationId xmlns:p14="http://schemas.microsoft.com/office/powerpoint/2010/main" val="179517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73458-6719-4192-A29E-A68D04DF312C}" type="slidenum">
              <a:rPr lang="en-US"/>
              <a:pPr>
                <a:defRPr/>
              </a:pPr>
              <a:t>‹#›</a:t>
            </a:fld>
            <a:endParaRPr lang="en-US"/>
          </a:p>
        </p:txBody>
      </p:sp>
    </p:spTree>
    <p:extLst>
      <p:ext uri="{BB962C8B-B14F-4D97-AF65-F5344CB8AC3E}">
        <p14:creationId xmlns:p14="http://schemas.microsoft.com/office/powerpoint/2010/main" val="2114397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495F41F-E87D-42FB-94DD-E5386A97F71F}" type="slidenum">
              <a:rPr lang="en-US"/>
              <a:pPr>
                <a:defRPr/>
              </a:pPr>
              <a:t>‹#›</a:t>
            </a:fld>
            <a:endParaRPr lang="en-US"/>
          </a:p>
        </p:txBody>
      </p:sp>
    </p:spTree>
    <p:extLst>
      <p:ext uri="{BB962C8B-B14F-4D97-AF65-F5344CB8AC3E}">
        <p14:creationId xmlns:p14="http://schemas.microsoft.com/office/powerpoint/2010/main" val="789572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0C4EF81-CE72-4489-BE77-AF11E584685E}" type="slidenum">
              <a:rPr lang="en-US"/>
              <a:pPr>
                <a:defRPr/>
              </a:pPr>
              <a:t>‹#›</a:t>
            </a:fld>
            <a:endParaRPr lang="en-US"/>
          </a:p>
        </p:txBody>
      </p:sp>
    </p:spTree>
    <p:extLst>
      <p:ext uri="{BB962C8B-B14F-4D97-AF65-F5344CB8AC3E}">
        <p14:creationId xmlns:p14="http://schemas.microsoft.com/office/powerpoint/2010/main" val="2813800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75B880-E984-4EA4-BC82-47AD935FDD1C}" type="slidenum">
              <a:rPr lang="en-US"/>
              <a:pPr>
                <a:defRPr/>
              </a:pPr>
              <a:t>‹#›</a:t>
            </a:fld>
            <a:endParaRPr lang="en-US"/>
          </a:p>
        </p:txBody>
      </p:sp>
    </p:spTree>
    <p:extLst>
      <p:ext uri="{BB962C8B-B14F-4D97-AF65-F5344CB8AC3E}">
        <p14:creationId xmlns:p14="http://schemas.microsoft.com/office/powerpoint/2010/main" val="2335989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0CB637-1FD7-4668-8210-37769EB64B14}" type="slidenum">
              <a:rPr lang="en-US"/>
              <a:pPr>
                <a:defRPr/>
              </a:pPr>
              <a:t>‹#›</a:t>
            </a:fld>
            <a:endParaRPr lang="en-US"/>
          </a:p>
        </p:txBody>
      </p:sp>
    </p:spTree>
    <p:extLst>
      <p:ext uri="{BB962C8B-B14F-4D97-AF65-F5344CB8AC3E}">
        <p14:creationId xmlns:p14="http://schemas.microsoft.com/office/powerpoint/2010/main" val="377221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033161-0994-469B-AA47-5F2A3E4DF582}" type="slidenum">
              <a:rPr lang="en-US"/>
              <a:pPr>
                <a:defRPr/>
              </a:pPr>
              <a:t>‹#›</a:t>
            </a:fld>
            <a:endParaRPr lang="en-US"/>
          </a:p>
        </p:txBody>
      </p:sp>
    </p:spTree>
    <p:extLst>
      <p:ext uri="{BB962C8B-B14F-4D97-AF65-F5344CB8AC3E}">
        <p14:creationId xmlns:p14="http://schemas.microsoft.com/office/powerpoint/2010/main" val="686570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EE45F6-B483-4DE8-BA95-2D74E6B9CD84}" type="slidenum">
              <a:rPr lang="en-US"/>
              <a:pPr>
                <a:defRPr/>
              </a:pPr>
              <a:t>‹#›</a:t>
            </a:fld>
            <a:endParaRPr lang="en-US"/>
          </a:p>
        </p:txBody>
      </p:sp>
    </p:spTree>
    <p:extLst>
      <p:ext uri="{BB962C8B-B14F-4D97-AF65-F5344CB8AC3E}">
        <p14:creationId xmlns:p14="http://schemas.microsoft.com/office/powerpoint/2010/main" val="3550721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9/23/2015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399777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9/23/2015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249233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9/23/2015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4182501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9/23/2015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402593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50523C-8E96-401E-80B3-2E0463E2D51D}" type="slidenum">
              <a:rPr lang="en-US"/>
              <a:pPr>
                <a:defRPr/>
              </a:pPr>
              <a:t>‹#›</a:t>
            </a:fld>
            <a:endParaRPr lang="en-US"/>
          </a:p>
        </p:txBody>
      </p:sp>
    </p:spTree>
    <p:extLst>
      <p:ext uri="{BB962C8B-B14F-4D97-AF65-F5344CB8AC3E}">
        <p14:creationId xmlns:p14="http://schemas.microsoft.com/office/powerpoint/2010/main" val="2211037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9/23/2015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985387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9/23/2015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2901418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9/23/2015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567657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9/23/2015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1696356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9/23/2015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51271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9/23/2015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1779339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9/23/2015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27715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11D06-C8FB-4AE2-9885-FA97801CDEEA}" type="slidenum">
              <a:rPr lang="en-US"/>
              <a:pPr>
                <a:defRPr/>
              </a:pPr>
              <a:t>‹#›</a:t>
            </a:fld>
            <a:endParaRPr lang="en-US"/>
          </a:p>
        </p:txBody>
      </p:sp>
    </p:spTree>
    <p:extLst>
      <p:ext uri="{BB962C8B-B14F-4D97-AF65-F5344CB8AC3E}">
        <p14:creationId xmlns:p14="http://schemas.microsoft.com/office/powerpoint/2010/main" val="36856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88CF2-E3D0-46E9-9FCE-30283A770003}" type="slidenum">
              <a:rPr lang="en-US"/>
              <a:pPr>
                <a:defRPr/>
              </a:pPr>
              <a:t>‹#›</a:t>
            </a:fld>
            <a:endParaRPr lang="en-US"/>
          </a:p>
        </p:txBody>
      </p:sp>
    </p:spTree>
    <p:extLst>
      <p:ext uri="{BB962C8B-B14F-4D97-AF65-F5344CB8AC3E}">
        <p14:creationId xmlns:p14="http://schemas.microsoft.com/office/powerpoint/2010/main" val="73882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E05CC-81E2-4E7A-8D14-6B07347EA143}" type="slidenum">
              <a:rPr lang="en-US"/>
              <a:pPr>
                <a:defRPr/>
              </a:pPr>
              <a:t>‹#›</a:t>
            </a:fld>
            <a:endParaRPr lang="en-US"/>
          </a:p>
        </p:txBody>
      </p:sp>
    </p:spTree>
    <p:extLst>
      <p:ext uri="{BB962C8B-B14F-4D97-AF65-F5344CB8AC3E}">
        <p14:creationId xmlns:p14="http://schemas.microsoft.com/office/powerpoint/2010/main" val="415055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512C3-68FB-4DE2-AC2C-9F338C6ADB80}" type="slidenum">
              <a:rPr lang="en-US"/>
              <a:pPr>
                <a:defRPr/>
              </a:pPr>
              <a:t>‹#›</a:t>
            </a:fld>
            <a:endParaRPr lang="en-US"/>
          </a:p>
        </p:txBody>
      </p:sp>
    </p:spTree>
    <p:extLst>
      <p:ext uri="{BB962C8B-B14F-4D97-AF65-F5344CB8AC3E}">
        <p14:creationId xmlns:p14="http://schemas.microsoft.com/office/powerpoint/2010/main" val="19946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26ED26-8BC0-437A-B82F-5D23E624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0F891E-84B2-4A67-9C70-C71BE6C2E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71E06-700D-4EB0-9BB2-BA5EC4E7B0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6B95E91-E895-45AB-AC24-0520A1FB9619}"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esktop.arcgis.com/en/desktop/latest/tools/spatial-analyst-toolbox/an-overview-of-the-hydrology-tools.htm" TargetMode="Externa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3.png"/><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3.bin"/><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7.png"/><Relationship Id="rId2" Type="http://schemas.openxmlformats.org/officeDocument/2006/relationships/slideLayout" Target="../slideLayouts/slideLayout47.xml"/><Relationship Id="rId1" Type="http://schemas.openxmlformats.org/officeDocument/2006/relationships/themeOverride" Target="../theme/themeOverride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2.xml"/><Relationship Id="rId7" Type="http://schemas.openxmlformats.org/officeDocument/2006/relationships/oleObject" Target="../embeddings/Microsoft_Excel_97-2003_Worksheet2.xls"/><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42.emf"/><Relationship Id="rId5" Type="http://schemas.openxmlformats.org/officeDocument/2006/relationships/oleObject" Target="../embeddings/Microsoft_Excel_97-2003_Worksheet1.xls"/><Relationship Id="rId4"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6.wmf"/><Relationship Id="rId2" Type="http://schemas.openxmlformats.org/officeDocument/2006/relationships/vmlDrawing" Target="../drawings/vmlDrawing5.vml"/><Relationship Id="rId1" Type="http://schemas.openxmlformats.org/officeDocument/2006/relationships/themeOverride" Target="../theme/themeOverride4.xml"/><Relationship Id="rId6" Type="http://schemas.openxmlformats.org/officeDocument/2006/relationships/oleObject" Target="../embeddings/oleObject6.bin"/><Relationship Id="rId5" Type="http://schemas.openxmlformats.org/officeDocument/2006/relationships/image" Target="../media/image45.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2" Type="http://schemas.openxmlformats.org/officeDocument/2006/relationships/hyperlink" Target="http://www.ce.utexas.edu/prof/MAIDMENT/gishydro/ferdi/webedu/utwebgridg/utwebgridg.html" TargetMode="Externa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03.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20.png"/><Relationship Id="rId2"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0.png"/><Relationship Id="rId1" Type="http://schemas.openxmlformats.org/officeDocument/2006/relationships/slideLayout" Target="../slideLayouts/slideLayout2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0" y="39510"/>
            <a:ext cx="9144001" cy="807317"/>
          </a:xfrm>
        </p:spPr>
        <p:txBody>
          <a:bodyPr/>
          <a:lstStyle/>
          <a:p>
            <a:r>
              <a:rPr lang="en-US" sz="2800" b="0" dirty="0">
                <a:latin typeface="Arial" charset="0"/>
              </a:rPr>
              <a:t>Digital Elevation Model Based Watershed and Stream Network Delineation</a:t>
            </a:r>
            <a:endParaRPr lang="en-US" sz="2800" dirty="0" smtClean="0"/>
          </a:p>
        </p:txBody>
      </p:sp>
      <p:sp>
        <p:nvSpPr>
          <p:cNvPr id="8" name="TextBox 7"/>
          <p:cNvSpPr txBox="1"/>
          <p:nvPr/>
        </p:nvSpPr>
        <p:spPr>
          <a:xfrm>
            <a:off x="1304457" y="6459047"/>
            <a:ext cx="1266452" cy="338554"/>
          </a:xfrm>
          <a:prstGeom prst="rect">
            <a:avLst/>
          </a:prstGeom>
          <a:noFill/>
        </p:spPr>
        <p:txBody>
          <a:bodyPr wrap="square" rtlCol="0">
            <a:spAutoFit/>
          </a:bodyPr>
          <a:lstStyle/>
          <a:p>
            <a:r>
              <a:rPr lang="en-US" sz="1600" dirty="0" smtClean="0">
                <a:solidFill>
                  <a:srgbClr val="FF0000"/>
                </a:solidFill>
                <a:latin typeface="+mn-lt"/>
              </a:rPr>
              <a:t>How to use</a:t>
            </a:r>
            <a:endParaRPr lang="en-US" sz="1600" dirty="0">
              <a:solidFill>
                <a:srgbClr val="FF0000"/>
              </a:solidFill>
              <a:latin typeface="+mn-lt"/>
            </a:endParaRPr>
          </a:p>
        </p:txBody>
      </p:sp>
      <p:sp>
        <p:nvSpPr>
          <p:cNvPr id="9" name="TextBox 8"/>
          <p:cNvSpPr txBox="1"/>
          <p:nvPr/>
        </p:nvSpPr>
        <p:spPr>
          <a:xfrm>
            <a:off x="348597" y="809968"/>
            <a:ext cx="8363187" cy="615553"/>
          </a:xfrm>
          <a:prstGeom prst="rect">
            <a:avLst/>
          </a:prstGeom>
          <a:noFill/>
        </p:spPr>
        <p:txBody>
          <a:bodyPr wrap="none" rtlCol="0">
            <a:spAutoFit/>
          </a:bodyPr>
          <a:lstStyle/>
          <a:p>
            <a:r>
              <a:rPr lang="en-US" sz="2000" u="sng" dirty="0">
                <a:latin typeface="+mn-lt"/>
              </a:rPr>
              <a:t>Reading</a:t>
            </a:r>
            <a:r>
              <a:rPr lang="en-US" sz="2000" dirty="0">
                <a:latin typeface="+mn-lt"/>
              </a:rPr>
              <a:t> </a:t>
            </a:r>
            <a:endParaRPr lang="en-US" sz="2000" dirty="0" smtClean="0">
              <a:latin typeface="+mn-lt"/>
            </a:endParaRPr>
          </a:p>
          <a:p>
            <a:r>
              <a:rPr lang="en-US" sz="1400" dirty="0" smtClean="0">
                <a:solidFill>
                  <a:srgbClr val="FF0000"/>
                </a:solidFill>
                <a:latin typeface="+mn-lt"/>
                <a:hlinkClick r:id="rId2"/>
              </a:rPr>
              <a:t>http</a:t>
            </a:r>
            <a:r>
              <a:rPr lang="en-US" sz="1400" dirty="0">
                <a:solidFill>
                  <a:srgbClr val="FF0000"/>
                </a:solidFill>
                <a:latin typeface="+mn-lt"/>
                <a:hlinkClick r:id="rId2"/>
              </a:rPr>
              <a:t>://</a:t>
            </a:r>
            <a:r>
              <a:rPr lang="en-US" sz="1400" dirty="0" smtClean="0">
                <a:solidFill>
                  <a:srgbClr val="FF0000"/>
                </a:solidFill>
                <a:latin typeface="+mn-lt"/>
                <a:hlinkClick r:id="rId2"/>
              </a:rPr>
              <a:t>desktop.arcgis.com/en/desktop/latest/tools/spatial-analyst-toolbox/an-overview-of-the-hydrology-tools.htm</a:t>
            </a:r>
            <a:r>
              <a:rPr lang="en-US" sz="1400" dirty="0" smtClean="0">
                <a:solidFill>
                  <a:srgbClr val="FF0000"/>
                </a:solidFill>
                <a:latin typeface="+mn-lt"/>
              </a:rPr>
              <a:t> </a:t>
            </a:r>
            <a:endParaRPr lang="en-US" sz="1400" dirty="0">
              <a:solidFill>
                <a:srgbClr val="FF0000"/>
              </a:solidFill>
              <a:latin typeface="+mn-lt"/>
            </a:endParaRPr>
          </a:p>
        </p:txBody>
      </p:sp>
      <p:pic>
        <p:nvPicPr>
          <p:cNvPr id="10" name="Picture 9"/>
          <p:cNvPicPr>
            <a:picLocks noChangeAspect="1"/>
          </p:cNvPicPr>
          <p:nvPr/>
        </p:nvPicPr>
        <p:blipFill>
          <a:blip r:embed="rId3"/>
          <a:stretch>
            <a:fillRect/>
          </a:stretch>
        </p:blipFill>
        <p:spPr>
          <a:xfrm>
            <a:off x="713208" y="1478212"/>
            <a:ext cx="5366540" cy="1032607"/>
          </a:xfrm>
          <a:prstGeom prst="rect">
            <a:avLst/>
          </a:prstGeom>
        </p:spPr>
      </p:pic>
      <p:sp>
        <p:nvSpPr>
          <p:cNvPr id="12" name="Rounded Rectangle 11"/>
          <p:cNvSpPr/>
          <p:nvPr/>
        </p:nvSpPr>
        <p:spPr bwMode="auto">
          <a:xfrm>
            <a:off x="4741333" y="1793319"/>
            <a:ext cx="609600" cy="412727"/>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1937683" y="2181435"/>
            <a:ext cx="2181368" cy="2265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3" name="Picture 12"/>
          <p:cNvPicPr>
            <a:picLocks noChangeAspect="1"/>
          </p:cNvPicPr>
          <p:nvPr/>
        </p:nvPicPr>
        <p:blipFill>
          <a:blip r:embed="rId4"/>
          <a:stretch>
            <a:fillRect/>
          </a:stretch>
        </p:blipFill>
        <p:spPr>
          <a:xfrm>
            <a:off x="939060" y="2563510"/>
            <a:ext cx="1808678" cy="3904015"/>
          </a:xfrm>
          <a:prstGeom prst="rect">
            <a:avLst/>
          </a:prstGeom>
        </p:spPr>
      </p:pic>
      <p:pic>
        <p:nvPicPr>
          <p:cNvPr id="15" name="Picture 14"/>
          <p:cNvPicPr>
            <a:picLocks noChangeAspect="1"/>
          </p:cNvPicPr>
          <p:nvPr/>
        </p:nvPicPr>
        <p:blipFill>
          <a:blip r:embed="rId5"/>
          <a:stretch>
            <a:fillRect/>
          </a:stretch>
        </p:blipFill>
        <p:spPr>
          <a:xfrm>
            <a:off x="3413574" y="2563510"/>
            <a:ext cx="1410953" cy="4039658"/>
          </a:xfrm>
          <a:prstGeom prst="rect">
            <a:avLst/>
          </a:prstGeom>
        </p:spPr>
      </p:pic>
      <p:sp>
        <p:nvSpPr>
          <p:cNvPr id="3" name="TextBox 2"/>
          <p:cNvSpPr txBox="1"/>
          <p:nvPr/>
        </p:nvSpPr>
        <p:spPr>
          <a:xfrm>
            <a:off x="3396478" y="6459047"/>
            <a:ext cx="1854678" cy="338554"/>
          </a:xfrm>
          <a:prstGeom prst="rect">
            <a:avLst/>
          </a:prstGeom>
          <a:solidFill>
            <a:schemeClr val="bg1"/>
          </a:solidFill>
        </p:spPr>
        <p:txBody>
          <a:bodyPr wrap="square" rtlCol="0">
            <a:spAutoFit/>
          </a:bodyPr>
          <a:lstStyle/>
          <a:p>
            <a:r>
              <a:rPr lang="en-US" sz="1600" dirty="0" smtClean="0">
                <a:solidFill>
                  <a:srgbClr val="FF0000"/>
                </a:solidFill>
                <a:latin typeface="+mn-lt"/>
              </a:rPr>
              <a:t>Understanding</a:t>
            </a:r>
            <a:endParaRPr lang="en-US" sz="1600" dirty="0">
              <a:solidFill>
                <a:srgbClr val="FF0000"/>
              </a:solidFill>
              <a:latin typeface="+mn-lt"/>
            </a:endParaRPr>
          </a:p>
        </p:txBody>
      </p:sp>
      <p:cxnSp>
        <p:nvCxnSpPr>
          <p:cNvPr id="17" name="Straight Arrow Connector 16"/>
          <p:cNvCxnSpPr/>
          <p:nvPr/>
        </p:nvCxnSpPr>
        <p:spPr bwMode="auto">
          <a:xfrm flipV="1">
            <a:off x="2556299" y="2897864"/>
            <a:ext cx="857275" cy="34331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1" name="Picture 10"/>
          <p:cNvPicPr>
            <a:picLocks noChangeAspect="1"/>
          </p:cNvPicPr>
          <p:nvPr/>
        </p:nvPicPr>
        <p:blipFill rotWithShape="1">
          <a:blip r:embed="rId6"/>
          <a:srcRect l="27258" t="11127" b="24277"/>
          <a:stretch/>
        </p:blipFill>
        <p:spPr>
          <a:xfrm>
            <a:off x="5030814" y="2289967"/>
            <a:ext cx="3827618" cy="440962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113"/>
            <a:ext cx="47815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400050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itle 1"/>
          <p:cNvSpPr>
            <a:spLocks noGrp="1"/>
          </p:cNvSpPr>
          <p:nvPr>
            <p:ph type="title"/>
          </p:nvPr>
        </p:nvSpPr>
        <p:spPr>
          <a:xfrm>
            <a:off x="711925" y="122237"/>
            <a:ext cx="7772400" cy="1143000"/>
          </a:xfrm>
        </p:spPr>
        <p:txBody>
          <a:bodyPr/>
          <a:lstStyle/>
          <a:p>
            <a:r>
              <a:rPr lang="en-US" dirty="0" err="1" smtClean="0"/>
              <a:t>Subwatershed</a:t>
            </a:r>
            <a:r>
              <a:rPr lang="en-US" dirty="0" smtClean="0"/>
              <a:t> Precipitation by Interpolation</a:t>
            </a:r>
          </a:p>
        </p:txBody>
      </p:sp>
      <p:sp>
        <p:nvSpPr>
          <p:cNvPr id="11" name="TextBox 10"/>
          <p:cNvSpPr txBox="1"/>
          <p:nvPr/>
        </p:nvSpPr>
        <p:spPr>
          <a:xfrm>
            <a:off x="5560469" y="1517877"/>
            <a:ext cx="2984500" cy="3416300"/>
          </a:xfrm>
          <a:prstGeom prst="rect">
            <a:avLst/>
          </a:prstGeom>
          <a:noFill/>
        </p:spPr>
        <p:txBody>
          <a:bodyPr>
            <a:spAutoFit/>
          </a:bodyPr>
          <a:lstStyle/>
          <a:p>
            <a:pPr marL="228600" indent="-228600">
              <a:buFont typeface="Arial" pitchFamily="34" charset="0"/>
              <a:buChar char="•"/>
              <a:defRPr/>
            </a:pPr>
            <a:r>
              <a:rPr lang="en-US" dirty="0" err="1">
                <a:latin typeface="+mn-lt"/>
              </a:rPr>
              <a:t>Kriging</a:t>
            </a:r>
            <a:r>
              <a:rPr lang="en-US" dirty="0">
                <a:latin typeface="+mn-lt"/>
              </a:rPr>
              <a:t> (on </a:t>
            </a:r>
            <a:r>
              <a:rPr lang="en-US" dirty="0" err="1">
                <a:latin typeface="+mn-lt"/>
              </a:rPr>
              <a:t>Precip</a:t>
            </a:r>
            <a:r>
              <a:rPr lang="en-US" dirty="0">
                <a:latin typeface="+mn-lt"/>
              </a:rPr>
              <a:t> field)</a:t>
            </a:r>
          </a:p>
          <a:p>
            <a:pPr marL="228600" indent="-228600">
              <a:buFont typeface="Arial" pitchFamily="34" charset="0"/>
              <a:buChar char="•"/>
              <a:defRPr/>
            </a:pPr>
            <a:r>
              <a:rPr lang="en-US" dirty="0">
                <a:latin typeface="+mn-lt"/>
              </a:rPr>
              <a:t>Zonal Statistics (Mean)</a:t>
            </a:r>
          </a:p>
          <a:p>
            <a:pPr marL="228600" indent="-228600">
              <a:buFont typeface="Arial" pitchFamily="34" charset="0"/>
              <a:buChar char="•"/>
              <a:defRPr/>
            </a:pPr>
            <a:r>
              <a:rPr lang="en-US" dirty="0">
                <a:latin typeface="+mn-lt"/>
              </a:rPr>
              <a:t>Join</a:t>
            </a:r>
          </a:p>
          <a:p>
            <a:pPr marL="228600" indent="-228600">
              <a:buFont typeface="Arial" pitchFamily="34" charset="0"/>
              <a:buChar char="•"/>
              <a:defRPr/>
            </a:pPr>
            <a:r>
              <a:rPr lang="en-US" dirty="0">
                <a:latin typeface="+mn-lt"/>
              </a:rPr>
              <a:t>Export</a:t>
            </a: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59398" name="Oval 12"/>
          <p:cNvSpPr>
            <a:spLocks noChangeArrowheads="1"/>
          </p:cNvSpPr>
          <p:nvPr/>
        </p:nvSpPr>
        <p:spPr bwMode="auto">
          <a:xfrm>
            <a:off x="6591300" y="50165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9" name="Oval 13"/>
          <p:cNvSpPr>
            <a:spLocks noChangeArrowheads="1"/>
          </p:cNvSpPr>
          <p:nvPr/>
        </p:nvSpPr>
        <p:spPr bwMode="auto">
          <a:xfrm>
            <a:off x="1130300" y="21463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9400" name="Elbow Connector 14"/>
          <p:cNvCxnSpPr>
            <a:cxnSpLocks noChangeShapeType="1"/>
            <a:stCxn id="59399" idx="4"/>
            <a:endCxn id="59398" idx="0"/>
          </p:cNvCxnSpPr>
          <p:nvPr/>
        </p:nvCxnSpPr>
        <p:spPr bwMode="auto">
          <a:xfrm rot="16200000" flipH="1">
            <a:off x="2755900" y="952500"/>
            <a:ext cx="2667000" cy="5461000"/>
          </a:xfrm>
          <a:prstGeom prst="bentConnector3">
            <a:avLst>
              <a:gd name="adj1" fmla="val 59523"/>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9401" name="Rectangle 15"/>
          <p:cNvSpPr>
            <a:spLocks noChangeArrowheads="1"/>
          </p:cNvSpPr>
          <p:nvPr/>
        </p:nvSpPr>
        <p:spPr bwMode="auto">
          <a:xfrm>
            <a:off x="3251200" y="5026025"/>
            <a:ext cx="5143500" cy="18097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94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4992688"/>
            <a:ext cx="17811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2757488" y="4854575"/>
          <a:ext cx="6286500" cy="1876425"/>
        </p:xfrm>
        <a:graphic>
          <a:graphicData uri="http://schemas.openxmlformats.org/presentationml/2006/ole">
            <mc:AlternateContent xmlns:mc="http://schemas.openxmlformats.org/markup-compatibility/2006">
              <mc:Choice xmlns:v="urn:schemas-microsoft-com:vml" Requires="v">
                <p:oleObj spid="_x0000_s1087" name="Worksheet" r:id="rId3" imgW="6286410" imgH="1876515" progId="Excel.Sheet.8">
                  <p:embed/>
                </p:oleObj>
              </mc:Choice>
              <mc:Fallback>
                <p:oleObj name="Worksheet" r:id="rId3" imgW="6286410" imgH="187651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4854575"/>
                        <a:ext cx="62865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65100" y="3417888"/>
          <a:ext cx="3830638" cy="1914525"/>
        </p:xfrm>
        <a:graphic>
          <a:graphicData uri="http://schemas.openxmlformats.org/presentationml/2006/ole">
            <mc:AlternateContent xmlns:mc="http://schemas.openxmlformats.org/markup-compatibility/2006">
              <mc:Choice xmlns:v="urn:schemas-microsoft-com:vml" Requires="v">
                <p:oleObj spid="_x0000_s1088" name="Worksheet" r:id="rId5" imgW="3676590" imgH="1914525" progId="Excel.Sheet.8">
                  <p:embed/>
                </p:oleObj>
              </mc:Choice>
              <mc:Fallback>
                <p:oleObj name="Worksheet" r:id="rId5" imgW="3676590" imgH="1914525"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3417888"/>
                        <a:ext cx="3830638" cy="191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itle 1"/>
          <p:cNvSpPr>
            <a:spLocks noGrp="1"/>
          </p:cNvSpPr>
          <p:nvPr>
            <p:ph type="title"/>
          </p:nvPr>
        </p:nvSpPr>
        <p:spPr>
          <a:xfrm>
            <a:off x="508000" y="0"/>
            <a:ext cx="8229600" cy="1143000"/>
          </a:xfrm>
        </p:spPr>
        <p:txBody>
          <a:bodyPr/>
          <a:lstStyle/>
          <a:p>
            <a:r>
              <a:rPr lang="en-US" smtClean="0"/>
              <a:t>Runoff Coefficients</a:t>
            </a:r>
          </a:p>
        </p:txBody>
      </p:sp>
      <p:sp>
        <p:nvSpPr>
          <p:cNvPr id="5" name="TextBox 4"/>
          <p:cNvSpPr txBox="1"/>
          <p:nvPr/>
        </p:nvSpPr>
        <p:spPr>
          <a:xfrm>
            <a:off x="6096000" y="977900"/>
            <a:ext cx="3048000" cy="2032000"/>
          </a:xfrm>
          <a:prstGeom prst="rect">
            <a:avLst/>
          </a:prstGeom>
          <a:noFill/>
        </p:spPr>
        <p:txBody>
          <a:bodyPr>
            <a:spAutoFit/>
          </a:bodyPr>
          <a:lstStyle/>
          <a:p>
            <a:pPr marL="228600" indent="-228600">
              <a:buFont typeface="Arial" pitchFamily="34" charset="0"/>
              <a:buChar char="•"/>
              <a:defRPr/>
            </a:pPr>
            <a:r>
              <a:rPr lang="en-US" sz="1800" dirty="0">
                <a:latin typeface="+mn-lt"/>
              </a:rPr>
              <a:t>Interpolated </a:t>
            </a:r>
            <a:r>
              <a:rPr lang="en-US" sz="1800" dirty="0" err="1">
                <a:latin typeface="+mn-lt"/>
              </a:rPr>
              <a:t>precip</a:t>
            </a:r>
            <a:r>
              <a:rPr lang="en-US" sz="1800" dirty="0">
                <a:latin typeface="+mn-lt"/>
              </a:rPr>
              <a:t> for each </a:t>
            </a:r>
            <a:r>
              <a:rPr lang="en-US" sz="1800" dirty="0" err="1">
                <a:latin typeface="+mn-lt"/>
              </a:rPr>
              <a:t>subwatershed</a:t>
            </a:r>
            <a:endParaRPr lang="en-US" sz="1800" dirty="0">
              <a:latin typeface="+mn-lt"/>
            </a:endParaRPr>
          </a:p>
          <a:p>
            <a:pPr marL="228600" indent="-228600">
              <a:buFont typeface="Arial" pitchFamily="34" charset="0"/>
              <a:buChar char="•"/>
              <a:defRPr/>
            </a:pPr>
            <a:r>
              <a:rPr lang="en-US" sz="1800" dirty="0">
                <a:latin typeface="+mn-lt"/>
              </a:rPr>
              <a:t>Convert to volume, P</a:t>
            </a:r>
          </a:p>
          <a:p>
            <a:pPr marL="228600" indent="-228600">
              <a:buFont typeface="Arial" pitchFamily="34" charset="0"/>
              <a:buChar char="•"/>
              <a:defRPr/>
            </a:pPr>
            <a:r>
              <a:rPr lang="en-US" sz="1800" dirty="0">
                <a:latin typeface="+mn-lt"/>
              </a:rPr>
              <a:t>Sum over upstream </a:t>
            </a:r>
            <a:r>
              <a:rPr lang="en-US" sz="1800" dirty="0" err="1" smtClean="0">
                <a:latin typeface="+mn-lt"/>
              </a:rPr>
              <a:t>subwatersheds</a:t>
            </a:r>
            <a:r>
              <a:rPr lang="en-US" sz="1800" dirty="0" smtClean="0">
                <a:latin typeface="+mn-lt"/>
              </a:rPr>
              <a:t> in Excel</a:t>
            </a:r>
            <a:endParaRPr lang="en-US" sz="1800" dirty="0">
              <a:latin typeface="+mn-lt"/>
            </a:endParaRPr>
          </a:p>
          <a:p>
            <a:pPr marL="228600" indent="-228600">
              <a:buFont typeface="Arial" pitchFamily="34" charset="0"/>
              <a:buChar char="•"/>
              <a:defRPr/>
            </a:pPr>
            <a:r>
              <a:rPr lang="en-US" sz="1800" dirty="0">
                <a:latin typeface="+mn-lt"/>
              </a:rPr>
              <a:t>Runoff volume, Q</a:t>
            </a:r>
          </a:p>
          <a:p>
            <a:pPr marL="228600" indent="-228600">
              <a:buFont typeface="Arial" pitchFamily="34" charset="0"/>
              <a:buChar char="•"/>
              <a:defRPr/>
            </a:pPr>
            <a:r>
              <a:rPr lang="en-US" sz="1800" dirty="0">
                <a:latin typeface="+mn-lt"/>
              </a:rPr>
              <a:t>Ratio of Q/P</a:t>
            </a:r>
          </a:p>
        </p:txBody>
      </p:sp>
      <p:graphicFrame>
        <p:nvGraphicFramePr>
          <p:cNvPr id="6" name="Table 5"/>
          <p:cNvGraphicFramePr>
            <a:graphicFrameLocks noGrp="1"/>
          </p:cNvGraphicFramePr>
          <p:nvPr/>
        </p:nvGraphicFramePr>
        <p:xfrm>
          <a:off x="5486400" y="3187700"/>
          <a:ext cx="3492500" cy="884239"/>
        </p:xfrm>
        <a:graphic>
          <a:graphicData uri="http://schemas.openxmlformats.org/drawingml/2006/table">
            <a:tbl>
              <a:tblPr/>
              <a:tblGrid>
                <a:gridCol w="2120651"/>
                <a:gridCol w="1371849"/>
              </a:tblGrid>
              <a:tr h="243928">
                <a:tc>
                  <a:txBody>
                    <a:bodyPr/>
                    <a:lstStyle/>
                    <a:p>
                      <a:pPr marL="0" marR="0">
                        <a:spcBef>
                          <a:spcPts val="0"/>
                        </a:spcBef>
                        <a:spcAft>
                          <a:spcPts val="0"/>
                        </a:spcAft>
                      </a:pPr>
                      <a:r>
                        <a:rPr lang="en-US" sz="1600" b="1" dirty="0" smtClean="0">
                          <a:latin typeface="Times New Roman"/>
                          <a:ea typeface="Times New Roman"/>
                          <a:cs typeface="Times New Roman"/>
                        </a:rPr>
                        <a:t>Watershed</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err="1" smtClean="0">
                          <a:latin typeface="Times New Roman"/>
                          <a:ea typeface="Times New Roman"/>
                          <a:cs typeface="Times New Roman"/>
                        </a:rPr>
                        <a:t>HydroID's</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Plum Ck at Lockhart,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latin typeface="Calibri"/>
                          <a:ea typeface="Times New Roman"/>
                          <a:cs typeface="Times New Roman"/>
                        </a:rPr>
                        <a:t>330</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dirty="0">
                          <a:solidFill>
                            <a:srgbClr val="000000"/>
                          </a:solidFill>
                          <a:latin typeface="Calibri"/>
                          <a:ea typeface="Times New Roman"/>
                          <a:cs typeface="Times New Roman"/>
                        </a:rPr>
                        <a:t>Blanco </a:t>
                      </a:r>
                      <a:r>
                        <a:rPr lang="en-US" sz="1400" dirty="0" err="1">
                          <a:solidFill>
                            <a:srgbClr val="000000"/>
                          </a:solidFill>
                          <a:latin typeface="Calibri"/>
                          <a:ea typeface="Times New Roman"/>
                          <a:cs typeface="Times New Roman"/>
                        </a:rPr>
                        <a:t>Rv</a:t>
                      </a:r>
                      <a:r>
                        <a:rPr lang="en-US" sz="1400" dirty="0">
                          <a:solidFill>
                            <a:srgbClr val="000000"/>
                          </a:solidFill>
                          <a:latin typeface="Calibri"/>
                          <a:ea typeface="Times New Roman"/>
                          <a:cs typeface="Times New Roman"/>
                        </a:rPr>
                        <a:t> nr Kyle, TX</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331, 332</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San Marcos Rv at Luling,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331,332,333,336</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7" name="Oval 8"/>
          <p:cNvSpPr>
            <a:spLocks noChangeArrowheads="1"/>
          </p:cNvSpPr>
          <p:nvPr/>
        </p:nvSpPr>
        <p:spPr bwMode="auto">
          <a:xfrm>
            <a:off x="3086100" y="44069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 name="Oval 9"/>
          <p:cNvSpPr>
            <a:spLocks noChangeArrowheads="1"/>
          </p:cNvSpPr>
          <p:nvPr/>
        </p:nvSpPr>
        <p:spPr bwMode="auto">
          <a:xfrm>
            <a:off x="7251700" y="6064250"/>
            <a:ext cx="927100" cy="2413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49" name="Elbow Connector 10"/>
          <p:cNvCxnSpPr>
            <a:cxnSpLocks noChangeShapeType="1"/>
            <a:stCxn id="1048" idx="1"/>
            <a:endCxn id="1050" idx="6"/>
          </p:cNvCxnSpPr>
          <p:nvPr/>
        </p:nvCxnSpPr>
        <p:spPr bwMode="auto">
          <a:xfrm rot="16200000" flipV="1">
            <a:off x="5010150" y="3721100"/>
            <a:ext cx="1368425" cy="33877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50" name="Oval 15"/>
          <p:cNvSpPr>
            <a:spLocks noChangeArrowheads="1"/>
          </p:cNvSpPr>
          <p:nvPr/>
        </p:nvSpPr>
        <p:spPr bwMode="auto">
          <a:xfrm>
            <a:off x="3086100" y="46355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51" name="Picture 2"/>
          <p:cNvPicPr>
            <a:picLocks noChangeAspect="1" noChangeArrowheads="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0" y="527050"/>
            <a:ext cx="619918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Oval 8"/>
          <p:cNvSpPr>
            <a:spLocks noChangeArrowheads="1"/>
          </p:cNvSpPr>
          <p:nvPr/>
        </p:nvSpPr>
        <p:spPr bwMode="auto">
          <a:xfrm>
            <a:off x="3276600" y="1498600"/>
            <a:ext cx="3429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3" name="Oval 8"/>
          <p:cNvSpPr>
            <a:spLocks noChangeArrowheads="1"/>
          </p:cNvSpPr>
          <p:nvPr/>
        </p:nvSpPr>
        <p:spPr bwMode="auto">
          <a:xfrm>
            <a:off x="7581900" y="3619500"/>
            <a:ext cx="8001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54" name="Shape 14"/>
          <p:cNvCxnSpPr>
            <a:cxnSpLocks noChangeShapeType="1"/>
            <a:stCxn id="1052" idx="5"/>
            <a:endCxn id="1053" idx="1"/>
          </p:cNvCxnSpPr>
          <p:nvPr/>
        </p:nvCxnSpPr>
        <p:spPr bwMode="auto">
          <a:xfrm rot="16200000" flipH="1">
            <a:off x="4664075" y="620713"/>
            <a:ext cx="1939925" cy="4130675"/>
          </a:xfrm>
          <a:prstGeom prst="bentConnector3">
            <a:avLst>
              <a:gd name="adj1" fmla="val 68972"/>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dirty="0" smtClean="0"/>
              <a:t>The terrain flow </a:t>
            </a:r>
            <a:r>
              <a:rPr lang="en-US" sz="3200" dirty="0" smtClean="0">
                <a:solidFill>
                  <a:srgbClr val="FF0000"/>
                </a:solidFill>
              </a:rPr>
              <a:t>information model </a:t>
            </a:r>
            <a:r>
              <a:rPr lang="en-US" sz="3200" dirty="0" smtClean="0"/>
              <a:t>for deriving channels, watersheds, and flow related terrain information.  </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355323"/>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180948"/>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1904473"/>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1893361"/>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3765023"/>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482448"/>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2698223"/>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623736"/>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628623"/>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390248"/>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150786"/>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149198"/>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14561" y="5750157"/>
            <a:ext cx="4572000" cy="830997"/>
          </a:xfrm>
          <a:prstGeom prst="rect">
            <a:avLst/>
          </a:prstGeom>
        </p:spPr>
        <p:txBody>
          <a:bodyPr>
            <a:spAutoFit/>
          </a:bodyPr>
          <a:lstStyle/>
          <a:p>
            <a:r>
              <a:rPr lang="en-US" dirty="0">
                <a:solidFill>
                  <a:schemeClr val="accent1">
                    <a:lumMod val="75000"/>
                  </a:schemeClr>
                </a:solidFill>
                <a:latin typeface="Arial" pitchFamily="34" charset="0"/>
                <a:cs typeface="Arial" pitchFamily="34" charset="0"/>
              </a:rPr>
              <a:t>Watersheds are the most basic hydrologic landscape elements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772400" cy="685800"/>
          </a:xfrm>
        </p:spPr>
        <p:txBody>
          <a:bodyPr/>
          <a:lstStyle/>
          <a:p>
            <a:pPr eaLnBrk="1" hangingPunct="1"/>
            <a:r>
              <a:rPr lang="en-US" smtClean="0"/>
              <a:t>DEM Elevations</a:t>
            </a:r>
          </a:p>
        </p:txBody>
      </p:sp>
      <p:pic>
        <p:nvPicPr>
          <p:cNvPr id="63491"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Contours</a:t>
            </a:r>
            <a:endParaRPr lang="en-US" sz="3200"/>
          </a:p>
        </p:txBody>
      </p:sp>
      <p:sp>
        <p:nvSpPr>
          <p:cNvPr id="63493"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4"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497"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498"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499"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0"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502"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503"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4"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5"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6"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43"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dirty="0" smtClean="0">
                <a:solidFill>
                  <a:schemeClr val="tx1"/>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3" name="Object 11">
            <a:hlinkHover r:id="rId4" action="ppaction://hlinksldjump"/>
          </p:cNvPr>
          <p:cNvGraphicFramePr>
            <a:graphicFrameLocks noChangeAspect="1"/>
          </p:cNvGraphicFramePr>
          <p:nvPr>
            <p:extLst>
              <p:ext uri="{D42A27DB-BD31-4B8C-83A1-F6EECF244321}">
                <p14:modId xmlns:p14="http://schemas.microsoft.com/office/powerpoint/2010/main" val="1076353742"/>
              </p:ext>
            </p:extLst>
          </p:nvPr>
        </p:nvGraphicFramePr>
        <p:xfrm>
          <a:off x="4774489" y="1994042"/>
          <a:ext cx="4077224" cy="3295926"/>
        </p:xfrm>
        <a:graphic>
          <a:graphicData uri="http://schemas.openxmlformats.org/presentationml/2006/ole">
            <mc:AlternateContent xmlns:mc="http://schemas.openxmlformats.org/markup-compatibility/2006">
              <mc:Choice xmlns:v="urn:schemas-microsoft-com:vml" Requires="v">
                <p:oleObj spid="_x0000_s22566" name="Worksheet" r:id="rId5" imgW="2486112" imgH="2009711" progId="Excel.Sheet.8">
                  <p:embed/>
                </p:oleObj>
              </mc:Choice>
              <mc:Fallback>
                <p:oleObj name="Worksheet" r:id="rId5" imgW="2486112" imgH="2009711" progId="Excel.Sheet.8">
                  <p:embed/>
                  <p:pic>
                    <p:nvPicPr>
                      <p:cNvPr id="0" name=""/>
                      <p:cNvPicPr>
                        <a:picLocks noChangeArrowheads="1"/>
                      </p:cNvPicPr>
                      <p:nvPr/>
                    </p:nvPicPr>
                    <p:blipFill>
                      <a:blip r:embed="rId6"/>
                      <a:srcRect/>
                      <a:stretch>
                        <a:fillRect/>
                      </a:stretch>
                    </p:blipFill>
                    <p:spPr bwMode="auto">
                      <a:xfrm>
                        <a:off x="4774489" y="1994042"/>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801482"/>
          </a:xfrm>
          <a:noFill/>
          <a:ln/>
        </p:spPr>
        <p:txBody>
          <a:bodyPr/>
          <a:lstStyle/>
          <a:p>
            <a:r>
              <a:rPr lang="en-US" sz="3600" dirty="0" smtClean="0"/>
              <a:t>Pit Filling </a:t>
            </a:r>
            <a:endParaRPr lang="en-US" sz="3600" dirty="0"/>
          </a:p>
        </p:txBody>
      </p:sp>
      <p:graphicFrame>
        <p:nvGraphicFramePr>
          <p:cNvPr id="6" name="Object 78"/>
          <p:cNvGraphicFramePr>
            <a:graphicFrameLocks noChangeAspect="1"/>
          </p:cNvGraphicFramePr>
          <p:nvPr>
            <p:extLst>
              <p:ext uri="{D42A27DB-BD31-4B8C-83A1-F6EECF244321}">
                <p14:modId xmlns:p14="http://schemas.microsoft.com/office/powerpoint/2010/main" val="3902725858"/>
              </p:ext>
            </p:extLst>
          </p:nvPr>
        </p:nvGraphicFramePr>
        <p:xfrm>
          <a:off x="377114" y="1994041"/>
          <a:ext cx="4069787" cy="3290887"/>
        </p:xfrm>
        <a:graphic>
          <a:graphicData uri="http://schemas.openxmlformats.org/presentationml/2006/ole">
            <mc:AlternateContent xmlns:mc="http://schemas.openxmlformats.org/markup-compatibility/2006">
              <mc:Choice xmlns:v="urn:schemas-microsoft-com:vml" Requires="v">
                <p:oleObj spid="_x0000_s22567" name="Worksheet" r:id="rId7" imgW="2486112" imgH="2009711" progId="Excel.Sheet.8">
                  <p:embed/>
                </p:oleObj>
              </mc:Choice>
              <mc:Fallback>
                <p:oleObj name="Worksheet" r:id="rId7" imgW="2486112" imgH="2009711" progId="Excel.Sheet.8">
                  <p:embed/>
                  <p:pic>
                    <p:nvPicPr>
                      <p:cNvPr id="0" name=""/>
                      <p:cNvPicPr>
                        <a:picLocks noChangeAspect="1" noChangeArrowheads="1"/>
                      </p:cNvPicPr>
                      <p:nvPr/>
                    </p:nvPicPr>
                    <p:blipFill>
                      <a:blip r:embed="rId8"/>
                      <a:srcRect/>
                      <a:stretch>
                        <a:fillRect/>
                      </a:stretch>
                    </p:blipFill>
                    <p:spPr bwMode="auto">
                      <a:xfrm>
                        <a:off x="377114" y="1994041"/>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4603554"/>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4939204"/>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864772" y="5597126"/>
            <a:ext cx="567784" cy="400110"/>
          </a:xfrm>
          <a:prstGeom prst="rect">
            <a:avLst/>
          </a:prstGeom>
          <a:noFill/>
          <a:ln w="9525">
            <a:noFill/>
            <a:miter lim="800000"/>
            <a:headEnd/>
            <a:tailEnd/>
          </a:ln>
          <a:effectLs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9" y="3026586"/>
            <a:ext cx="641445" cy="254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4603554"/>
            <a:ext cx="709684" cy="9649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5568500"/>
            <a:ext cx="1372492"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Pour Points</a:t>
            </a:r>
          </a:p>
        </p:txBody>
      </p:sp>
      <p:sp>
        <p:nvSpPr>
          <p:cNvPr id="18" name="Rectangle 6"/>
          <p:cNvSpPr txBox="1">
            <a:spLocks noChangeArrowheads="1"/>
          </p:cNvSpPr>
          <p:nvPr/>
        </p:nvSpPr>
        <p:spPr bwMode="auto">
          <a:xfrm>
            <a:off x="382137" y="754955"/>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2966741"/>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4615511"/>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508127" y="2631722"/>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2" y="4234513"/>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770875"/>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Pits Filled</a:t>
            </a:r>
            <a:endParaRPr lang="en-US" sz="3200" dirty="0"/>
          </a:p>
        </p:txBody>
      </p:sp>
      <p:sp>
        <p:nvSpPr>
          <p:cNvPr id="2" name="TextBox 1"/>
          <p:cNvSpPr txBox="1"/>
          <p:nvPr/>
        </p:nvSpPr>
        <p:spPr>
          <a:xfrm>
            <a:off x="483553" y="6000072"/>
            <a:ext cx="3330222" cy="646331"/>
          </a:xfrm>
          <a:prstGeom prst="rect">
            <a:avLst/>
          </a:prstGeom>
          <a:noFill/>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Grid cells or zones completely surrounded by higher terrain</a:t>
            </a:r>
            <a:endParaRPr lang="en-US" sz="1800"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5062815" y="6000071"/>
            <a:ext cx="3330222" cy="646331"/>
          </a:xfrm>
          <a:prstGeom prst="rect">
            <a:avLst/>
          </a:prstGeom>
          <a:noFill/>
        </p:spPr>
        <p:txBody>
          <a:bodyPr wrap="square" rtlCol="0">
            <a:spAutoFit/>
          </a:bodyPr>
          <a:lstStyle/>
          <a:p>
            <a:pPr algn="ctr"/>
            <a:r>
              <a:rPr lang="en-US" sz="1800" dirty="0" smtClean="0">
                <a:solidFill>
                  <a:srgbClr val="FF0000"/>
                </a:solidFill>
                <a:latin typeface="Arial" panose="020B0604020202020204" pitchFamily="34" charset="0"/>
                <a:cs typeface="Arial" panose="020B0604020202020204" pitchFamily="34" charset="0"/>
              </a:rPr>
              <a:t>The lowest grid cell adjacent to a pit</a:t>
            </a: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2964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5243513" y="2147888"/>
            <a:ext cx="2589212" cy="2827337"/>
            <a:chOff x="1877" y="1152"/>
            <a:chExt cx="775" cy="749"/>
          </a:xfrm>
        </p:grpSpPr>
        <p:sp>
          <p:nvSpPr>
            <p:cNvPr id="4128" name="Rectangle 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9" name="Rectangle 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30" name="Rectangle 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31" name="Rectangle 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32" name="Rectangle 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33" name="Rectangle 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34" name="Rectangle 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35" name="Rectangle 1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36" name="Rectangle 1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grpSp>
        <p:nvGrpSpPr>
          <p:cNvPr id="4101" name="Group 12"/>
          <p:cNvGrpSpPr>
            <a:grpSpLocks/>
          </p:cNvGrpSpPr>
          <p:nvPr/>
        </p:nvGrpSpPr>
        <p:grpSpPr bwMode="auto">
          <a:xfrm>
            <a:off x="2286000" y="2139950"/>
            <a:ext cx="2589213" cy="2827338"/>
            <a:chOff x="1877" y="1152"/>
            <a:chExt cx="775" cy="749"/>
          </a:xfrm>
        </p:grpSpPr>
        <p:sp>
          <p:nvSpPr>
            <p:cNvPr id="4119"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0"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21"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22"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23"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24"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25"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26"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27"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sp>
        <p:nvSpPr>
          <p:cNvPr id="4102"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06"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27"/>
          <p:cNvSpPr>
            <a:spLocks noChangeShapeType="1"/>
          </p:cNvSpPr>
          <p:nvPr/>
        </p:nvSpPr>
        <p:spPr bwMode="auto">
          <a:xfrm>
            <a:off x="3792538" y="3744913"/>
            <a:ext cx="446087" cy="541337"/>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28"/>
          <p:cNvSpPr>
            <a:spLocks noChangeShapeType="1"/>
          </p:cNvSpPr>
          <p:nvPr/>
        </p:nvSpPr>
        <p:spPr bwMode="auto">
          <a:xfrm>
            <a:off x="6529388" y="3760788"/>
            <a:ext cx="0" cy="606425"/>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Text Box 29"/>
          <p:cNvSpPr txBox="1">
            <a:spLocks noChangeArrowheads="1"/>
          </p:cNvSpPr>
          <p:nvPr/>
        </p:nvSpPr>
        <p:spPr bwMode="auto">
          <a:xfrm>
            <a:off x="1203325"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aphicFrame>
        <p:nvGraphicFramePr>
          <p:cNvPr id="4098" name="Object 30"/>
          <p:cNvGraphicFramePr>
            <a:graphicFrameLocks noChangeAspect="1"/>
          </p:cNvGraphicFramePr>
          <p:nvPr/>
        </p:nvGraphicFramePr>
        <p:xfrm>
          <a:off x="2232025" y="5187950"/>
          <a:ext cx="2468563" cy="1116013"/>
        </p:xfrm>
        <a:graphic>
          <a:graphicData uri="http://schemas.openxmlformats.org/presentationml/2006/ole">
            <mc:AlternateContent xmlns:mc="http://schemas.openxmlformats.org/markup-compatibility/2006">
              <mc:Choice xmlns:v="urn:schemas-microsoft-com:vml" Requires="v">
                <p:oleObj spid="_x0000_s4169" name="Equation" r:id="rId4" imgW="927000" imgH="419040" progId="Equation.3">
                  <p:embed/>
                </p:oleObj>
              </mc:Choice>
              <mc:Fallback>
                <p:oleObj name="Equation" r:id="rId4" imgW="927000" imgH="41904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5187950"/>
                        <a:ext cx="2468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1"/>
          <p:cNvGraphicFramePr>
            <a:graphicFrameLocks noChangeAspect="1"/>
          </p:cNvGraphicFramePr>
          <p:nvPr/>
        </p:nvGraphicFramePr>
        <p:xfrm>
          <a:off x="5072063" y="5207000"/>
          <a:ext cx="2736850" cy="1157288"/>
        </p:xfrm>
        <a:graphic>
          <a:graphicData uri="http://schemas.openxmlformats.org/presentationml/2006/ole">
            <mc:AlternateContent xmlns:mc="http://schemas.openxmlformats.org/markup-compatibility/2006">
              <mc:Choice xmlns:v="urn:schemas-microsoft-com:vml" Requires="v">
                <p:oleObj spid="_x0000_s4170" name="Equation" r:id="rId6" imgW="927000" imgH="393480" progId="Equation.3">
                  <p:embed/>
                </p:oleObj>
              </mc:Choice>
              <mc:Fallback>
                <p:oleObj name="Equation" r:id="rId6" imgW="927000" imgH="39348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5207000"/>
                        <a:ext cx="273685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Text Box 32"/>
          <p:cNvSpPr txBox="1">
            <a:spLocks noChangeArrowheads="1"/>
          </p:cNvSpPr>
          <p:nvPr/>
        </p:nvSpPr>
        <p:spPr bwMode="auto">
          <a:xfrm>
            <a:off x="838200" y="5362575"/>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Slope:</a:t>
            </a:r>
            <a:endParaRPr lang="en-US"/>
          </a:p>
        </p:txBody>
      </p:sp>
      <p:sp>
        <p:nvSpPr>
          <p:cNvPr id="4111" name="Text Box 33"/>
          <p:cNvSpPr txBox="1">
            <a:spLocks noChangeArrowheads="1"/>
          </p:cNvSpPr>
          <p:nvPr/>
        </p:nvSpPr>
        <p:spPr bwMode="auto">
          <a:xfrm>
            <a:off x="304800" y="76200"/>
            <a:ext cx="74501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Hydrologic Slope </a:t>
            </a:r>
          </a:p>
          <a:p>
            <a:r>
              <a:rPr lang="en-US" sz="4000"/>
              <a:t>	- Direction of Steepest Descent</a:t>
            </a:r>
            <a:endParaRPr lang="en-US"/>
          </a:p>
        </p:txBody>
      </p:sp>
      <p:sp>
        <p:nvSpPr>
          <p:cNvPr id="4112" name="Rectangle 34"/>
          <p:cNvSpPr>
            <a:spLocks noChangeArrowheads="1"/>
          </p:cNvSpPr>
          <p:nvPr/>
        </p:nvSpPr>
        <p:spPr bwMode="auto">
          <a:xfrm>
            <a:off x="5068888" y="5181600"/>
            <a:ext cx="2743200" cy="1295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Line 35"/>
          <p:cNvSpPr>
            <a:spLocks noChangeShapeType="1"/>
          </p:cNvSpPr>
          <p:nvPr/>
        </p:nvSpPr>
        <p:spPr bwMode="auto">
          <a:xfrm>
            <a:off x="5243513" y="1874838"/>
            <a:ext cx="0" cy="188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36"/>
          <p:cNvSpPr>
            <a:spLocks noChangeShapeType="1"/>
          </p:cNvSpPr>
          <p:nvPr/>
        </p:nvSpPr>
        <p:spPr bwMode="auto">
          <a:xfrm>
            <a:off x="6091238" y="1871663"/>
            <a:ext cx="4762"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37"/>
          <p:cNvSpPr>
            <a:spLocks noChangeShapeType="1"/>
          </p:cNvSpPr>
          <p:nvPr/>
        </p:nvSpPr>
        <p:spPr bwMode="auto">
          <a:xfrm>
            <a:off x="5905500" y="1965325"/>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Text Box 38"/>
          <p:cNvSpPr txBox="1">
            <a:spLocks noChangeArrowheads="1"/>
          </p:cNvSpPr>
          <p:nvPr/>
        </p:nvSpPr>
        <p:spPr bwMode="auto">
          <a:xfrm>
            <a:off x="5499100" y="14811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17" name="Line 39"/>
          <p:cNvSpPr>
            <a:spLocks noChangeShapeType="1"/>
          </p:cNvSpPr>
          <p:nvPr/>
        </p:nvSpPr>
        <p:spPr bwMode="auto">
          <a:xfrm flipH="1">
            <a:off x="5241925" y="1965325"/>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683395" y="613218"/>
            <a:ext cx="48981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dirty="0" smtClean="0"/>
              <a:t>Eight Direction (D8) Flow Model</a:t>
            </a:r>
            <a:endParaRPr lang="en-US" dirty="0"/>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532709" y="253406"/>
            <a:ext cx="7720476" cy="1143000"/>
          </a:xfrm>
        </p:spPr>
        <p:txBody>
          <a:bodyPr/>
          <a:lstStyle/>
          <a:p>
            <a:r>
              <a:rPr lang="en-US" dirty="0" smtClean="0"/>
              <a:t>Outline</a:t>
            </a:r>
          </a:p>
        </p:txBody>
      </p:sp>
      <p:sp>
        <p:nvSpPr>
          <p:cNvPr id="3077" name="Content Placeholder 2"/>
          <p:cNvSpPr>
            <a:spLocks noGrp="1"/>
          </p:cNvSpPr>
          <p:nvPr>
            <p:ph idx="1"/>
          </p:nvPr>
        </p:nvSpPr>
        <p:spPr>
          <a:xfrm>
            <a:off x="3213090" y="1752290"/>
            <a:ext cx="5558051" cy="4559300"/>
          </a:xfrm>
        </p:spPr>
        <p:txBody>
          <a:bodyPr/>
          <a:lstStyle/>
          <a:p>
            <a:r>
              <a:rPr lang="en-US" dirty="0" smtClean="0"/>
              <a:t>Key Concepts from Exercise 3</a:t>
            </a:r>
          </a:p>
          <a:p>
            <a:r>
              <a:rPr lang="en-US" dirty="0" smtClean="0"/>
              <a:t>Work the 2</a:t>
            </a:r>
            <a:r>
              <a:rPr lang="en-US" baseline="30000" dirty="0" smtClean="0"/>
              <a:t>nd</a:t>
            </a:r>
            <a:r>
              <a:rPr lang="en-US" dirty="0" smtClean="0"/>
              <a:t> half of Exercise 3</a:t>
            </a:r>
          </a:p>
          <a:p>
            <a:r>
              <a:rPr lang="en-US" dirty="0" smtClean="0"/>
              <a:t>DEM Pit removal</a:t>
            </a:r>
          </a:p>
          <a:p>
            <a:r>
              <a:rPr lang="en-US" dirty="0" smtClean="0"/>
              <a:t>Flow direction field derivation</a:t>
            </a:r>
          </a:p>
          <a:p>
            <a:r>
              <a:rPr lang="en-US" dirty="0" smtClean="0"/>
              <a:t>Flow Accumulation</a:t>
            </a:r>
          </a:p>
          <a:p>
            <a:r>
              <a:rPr lang="en-US" dirty="0" smtClean="0"/>
              <a:t>Channels and Watersheds</a:t>
            </a:r>
          </a:p>
          <a:p>
            <a:r>
              <a:rPr lang="en-US" dirty="0" smtClean="0"/>
              <a:t>Raster to Vector Connection</a:t>
            </a:r>
          </a:p>
          <a:p>
            <a:r>
              <a:rPr lang="en-US" dirty="0"/>
              <a:t>Using vector stream </a:t>
            </a:r>
            <a:r>
              <a:rPr lang="en-US" dirty="0" smtClean="0"/>
              <a:t>information</a:t>
            </a:r>
            <a:endParaRPr lang="en-US" dirty="0" smtClean="0"/>
          </a:p>
          <a:p>
            <a:endParaRPr lang="en-US" sz="2400" dirty="0" smtClean="0"/>
          </a:p>
        </p:txBody>
      </p:sp>
      <p:graphicFrame>
        <p:nvGraphicFramePr>
          <p:cNvPr id="3074" name="Object 4"/>
          <p:cNvGraphicFramePr>
            <a:graphicFrameLocks noChangeAspect="1"/>
          </p:cNvGraphicFramePr>
          <p:nvPr>
            <p:extLst/>
          </p:nvPr>
        </p:nvGraphicFramePr>
        <p:xfrm>
          <a:off x="-1" y="3061917"/>
          <a:ext cx="3002507" cy="3509475"/>
        </p:xfrm>
        <a:graphic>
          <a:graphicData uri="http://schemas.openxmlformats.org/presentationml/2006/ole">
            <mc:AlternateContent xmlns:mc="http://schemas.openxmlformats.org/markup-compatibility/2006">
              <mc:Choice xmlns:v="urn:schemas-microsoft-com:vml" Requires="v">
                <p:oleObj spid="_x0000_s29703" name="Graph Sheet" r:id="rId3" imgW="3352680" imgH="2590560" progId="SPLUSGraphSheetFileType">
                  <p:embed/>
                </p:oleObj>
              </mc:Choice>
              <mc:Fallback>
                <p:oleObj name="Graph Sheet" r:id="rId3" imgW="3352680" imgH="2590560" progId="SPLUSGraphSheetFileTyp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1" y="3061917"/>
                        <a:ext cx="3002507" cy="35094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56758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
        <p:nvSpPr>
          <p:cNvPr id="68613" name="Text Box 129"/>
          <p:cNvSpPr txBox="1">
            <a:spLocks noChangeArrowheads="1"/>
          </p:cNvSpPr>
          <p:nvPr/>
        </p:nvSpPr>
        <p:spPr bwMode="auto">
          <a:xfrm>
            <a:off x="898525" y="5908675"/>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hlinkClick r:id="rId2"/>
              </a:rPr>
              <a:t>Link</a:t>
            </a:r>
            <a:r>
              <a:rPr lang="en-US" dirty="0"/>
              <a:t> to Grid calculator</a:t>
            </a:r>
          </a:p>
        </p:txBody>
      </p:sp>
      <p:sp>
        <p:nvSpPr>
          <p:cNvPr id="68614" name="Text Box 130"/>
          <p:cNvSpPr txBox="1">
            <a:spLocks noChangeArrowheads="1"/>
          </p:cNvSpPr>
          <p:nvPr/>
        </p:nvSpPr>
        <p:spPr bwMode="auto">
          <a:xfrm>
            <a:off x="628173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235200"/>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665163"/>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a:solidFill>
                  <a:srgbClr val="FF3300"/>
                </a:solidFill>
              </a:rPr>
              <a:t>Flow Accumulation </a:t>
            </a:r>
            <a:br>
              <a:rPr lang="en-US" sz="3200">
                <a:solidFill>
                  <a:srgbClr val="FF3300"/>
                </a:solidFill>
              </a:rPr>
            </a:br>
            <a:r>
              <a:rPr lang="en-US" sz="3200">
                <a:solidFill>
                  <a:srgbClr val="FF3300"/>
                </a:solidFill>
              </a:rPr>
              <a:t>&gt; 10 Cell Threshold</a:t>
            </a:r>
          </a:p>
        </p:txBody>
      </p:sp>
      <p:grpSp>
        <p:nvGrpSpPr>
          <p:cNvPr id="69636" name="Group 134"/>
          <p:cNvGrpSpPr>
            <a:grpSpLocks/>
          </p:cNvGrpSpPr>
          <p:nvPr/>
        </p:nvGrpSpPr>
        <p:grpSpPr bwMode="auto">
          <a:xfrm>
            <a:off x="2016125" y="3454400"/>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235200"/>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511175"/>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t>The area draining each grid cell </a:t>
            </a:r>
            <a:r>
              <a:rPr lang="en-US" sz="3200" b="1" dirty="0">
                <a:solidFill>
                  <a:schemeClr val="accent2"/>
                </a:solidFill>
              </a:rPr>
              <a:t>includes</a:t>
            </a:r>
            <a:r>
              <a:rPr lang="en-US" sz="3200" dirty="0"/>
              <a:t>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25</a:t>
              </a: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1224139" y="1728611"/>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1989314"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2751314" y="17286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3514902"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4276902" y="17286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2751314" y="47258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3514902" y="4725811"/>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4276902" y="47258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1224139" y="2477911"/>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1989314"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2751314" y="2477911"/>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3514902"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4276902" y="2477911"/>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1224139" y="3225624"/>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1989314"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2751314" y="3225624"/>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3514902"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4276902" y="3225624"/>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1224139" y="3976511"/>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1989314" y="39765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2751314" y="39765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3514902" y="39765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4276902" y="39765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1989314" y="47258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1225727" y="4725811"/>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1701977" y="1995311"/>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2390952" y="2115961"/>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1606727" y="3608211"/>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3860977" y="5084586"/>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1601964" y="4333699"/>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1714677" y="4835349"/>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3225977" y="4824236"/>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2222677" y="5424311"/>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2103614" y="4459111"/>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2448102" y="3312936"/>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1732139" y="2593799"/>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2851327" y="2252486"/>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2872758" y="2986705"/>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4359451" y="4443237"/>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2848151" y="4467049"/>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3634758" y="2245343"/>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3619677" y="3716161"/>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3984802" y="4825824"/>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4388027" y="2966861"/>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3121202" y="2803349"/>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3891139" y="2073099"/>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3911777" y="3584399"/>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3620471" y="4455142"/>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3862564" y="5065536"/>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3633964" y="4454349"/>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2996582" y="3950318"/>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1190802" y="1707974"/>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Box 54"/>
          <p:cNvSpPr txBox="1"/>
          <p:nvPr/>
        </p:nvSpPr>
        <p:spPr>
          <a:xfrm>
            <a:off x="5547434" y="2298255"/>
            <a:ext cx="2779359"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023116"/>
            <a:ext cx="80391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7772400" cy="1143000"/>
          </a:xfrm>
        </p:spPr>
        <p:txBody>
          <a:bodyPr/>
          <a:lstStyle/>
          <a:p>
            <a:r>
              <a:rPr lang="en-US" dirty="0" smtClean="0"/>
              <a:t>Watershed and Stream Grids</a:t>
            </a:r>
            <a:endParaRPr lang="en-US" dirty="0"/>
          </a:p>
        </p:txBody>
      </p:sp>
      <p:sp>
        <p:nvSpPr>
          <p:cNvPr id="3" name="TextBox 2"/>
          <p:cNvSpPr txBox="1"/>
          <p:nvPr/>
        </p:nvSpPr>
        <p:spPr>
          <a:xfrm>
            <a:off x="3951112" y="5034844"/>
            <a:ext cx="4064000" cy="1631216"/>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944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5175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4274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1178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5594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1576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1165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7164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6499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6324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235132"/>
            <a:ext cx="7772400" cy="1143000"/>
          </a:xfrm>
        </p:spPr>
        <p:txBody>
          <a:bodyPr/>
          <a:lstStyle/>
          <a:p>
            <a:r>
              <a:rPr lang="en-US" sz="4000" dirty="0" smtClean="0"/>
              <a:t>Key Spatial Analysis Concepts from Exercise 3 </a:t>
            </a:r>
          </a:p>
        </p:txBody>
      </p:sp>
      <p:sp>
        <p:nvSpPr>
          <p:cNvPr id="56323" name="Content Placeholder 2"/>
          <p:cNvSpPr>
            <a:spLocks noGrp="1"/>
          </p:cNvSpPr>
          <p:nvPr>
            <p:ph idx="1"/>
          </p:nvPr>
        </p:nvSpPr>
        <p:spPr>
          <a:xfrm>
            <a:off x="457200" y="1587500"/>
            <a:ext cx="8229600" cy="4525963"/>
          </a:xfrm>
        </p:spPr>
        <p:txBody>
          <a:bodyPr/>
          <a:lstStyle/>
          <a:p>
            <a:r>
              <a:rPr lang="en-US" sz="2800" dirty="0" smtClean="0"/>
              <a:t>Contours and </a:t>
            </a:r>
            <a:r>
              <a:rPr lang="en-US" sz="2800" dirty="0" err="1" smtClean="0"/>
              <a:t>Hillshade</a:t>
            </a:r>
            <a:r>
              <a:rPr lang="en-US" sz="2800" dirty="0" smtClean="0"/>
              <a:t> to visualize topography</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t="4991"/>
          <a:stretch>
            <a:fillRect/>
          </a:stretch>
        </p:blipFill>
        <p:spPr bwMode="auto">
          <a:xfrm>
            <a:off x="892175" y="2160588"/>
            <a:ext cx="36433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2173288"/>
            <a:ext cx="366712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29287" y="2196306"/>
            <a:ext cx="1876425" cy="333375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dirty="0" smtClean="0"/>
              <a:t>Pit </a:t>
            </a:r>
            <a:r>
              <a:rPr lang="en-US" sz="2800" dirty="0" smtClean="0"/>
              <a:t>Removal (Fill Sinks)</a:t>
            </a:r>
          </a:p>
          <a:p>
            <a:pPr eaLnBrk="1" hangingPunct="1"/>
            <a:r>
              <a:rPr lang="en-US" sz="2800" dirty="0" smtClean="0"/>
              <a:t>Flow Direction</a:t>
            </a:r>
          </a:p>
          <a:p>
            <a:pPr eaLnBrk="1" hangingPunct="1"/>
            <a:r>
              <a:rPr lang="en-US" sz="2800" dirty="0" smtClean="0"/>
              <a:t>Flow Accumulation</a:t>
            </a:r>
          </a:p>
          <a:p>
            <a:pPr eaLnBrk="1" hangingPunct="1"/>
            <a:r>
              <a:rPr lang="en-US" sz="2800" dirty="0" smtClean="0"/>
              <a:t>Stream Definition</a:t>
            </a:r>
          </a:p>
          <a:p>
            <a:pPr eaLnBrk="1" hangingPunct="1"/>
            <a:r>
              <a:rPr lang="en-US" sz="2800" dirty="0" smtClean="0"/>
              <a:t>Stream Segmentation</a:t>
            </a:r>
          </a:p>
          <a:p>
            <a:pPr eaLnBrk="1" hangingPunct="1"/>
            <a:r>
              <a:rPr lang="en-US" sz="2800" dirty="0" smtClean="0"/>
              <a:t>Catchment Grid Delineation</a:t>
            </a:r>
          </a:p>
          <a:p>
            <a:pPr eaLnBrk="1" hangingPunct="1"/>
            <a:r>
              <a:rPr lang="en-US" sz="2800" dirty="0" smtClean="0"/>
              <a:t>Raster to Vector Conversion (Catchment Polygon, Drainage Line, Catchment Outlet Points) </a:t>
            </a:r>
          </a:p>
          <a:p>
            <a:pPr eaLnBrk="1" hangingPunct="1"/>
            <a:endParaRPr lang="en-US" sz="2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376238"/>
            <a:ext cx="7772400" cy="898525"/>
          </a:xfrm>
        </p:spPr>
        <p:txBody>
          <a:bodyPr/>
          <a:lstStyle/>
          <a:p>
            <a:pPr eaLnBrk="1" hangingPunct="1"/>
            <a:r>
              <a:rPr lang="en-US" smtClean="0"/>
              <a:t>Summary Concepts</a:t>
            </a:r>
          </a:p>
        </p:txBody>
      </p:sp>
      <p:sp>
        <p:nvSpPr>
          <p:cNvPr id="109571" name="Rectangle 3"/>
          <p:cNvSpPr>
            <a:spLocks noGrp="1" noChangeArrowheads="1"/>
          </p:cNvSpPr>
          <p:nvPr>
            <p:ph type="body" idx="1"/>
          </p:nvPr>
        </p:nvSpPr>
        <p:spPr>
          <a:xfrm>
            <a:off x="665163" y="1431925"/>
            <a:ext cx="7772400" cy="4775200"/>
          </a:xfrm>
          <a:noFill/>
        </p:spPr>
        <p:txBody>
          <a:bodyPr/>
          <a:lstStyle/>
          <a:p>
            <a:pPr eaLnBrk="1" hangingPunct="1">
              <a:lnSpc>
                <a:spcPct val="90000"/>
              </a:lnSpc>
            </a:pPr>
            <a:r>
              <a:rPr lang="en-US" sz="2800" smtClean="0"/>
              <a:t>The eight direction pour point model approximates the surface flow using eight discrete grid directions </a:t>
            </a:r>
          </a:p>
          <a:p>
            <a:pPr eaLnBrk="1" hangingPunct="1">
              <a:lnSpc>
                <a:spcPct val="90000"/>
              </a:lnSpc>
            </a:pPr>
            <a:r>
              <a:rPr lang="en-US" sz="2800" smtClean="0"/>
              <a:t>The elevation surface represented by a grid digital elevation model is used to derive surfaces representing other hydrologic variables of interest such as</a:t>
            </a:r>
          </a:p>
          <a:p>
            <a:pPr lvl="1" eaLnBrk="1" hangingPunct="1">
              <a:lnSpc>
                <a:spcPct val="90000"/>
              </a:lnSpc>
            </a:pPr>
            <a:r>
              <a:rPr lang="en-US" sz="2400" smtClean="0"/>
              <a:t>Slope</a:t>
            </a:r>
          </a:p>
          <a:p>
            <a:pPr lvl="1" eaLnBrk="1" hangingPunct="1">
              <a:lnSpc>
                <a:spcPct val="90000"/>
              </a:lnSpc>
            </a:pPr>
            <a:r>
              <a:rPr lang="en-US" sz="2400" smtClean="0"/>
              <a:t>Flow direction</a:t>
            </a:r>
          </a:p>
          <a:p>
            <a:pPr lvl="1" eaLnBrk="1" hangingPunct="1">
              <a:lnSpc>
                <a:spcPct val="90000"/>
              </a:lnSpc>
            </a:pPr>
            <a:r>
              <a:rPr lang="en-US" sz="2400" smtClean="0"/>
              <a:t>Drainage area</a:t>
            </a:r>
          </a:p>
          <a:p>
            <a:pPr lvl="1" eaLnBrk="1" hangingPunct="1">
              <a:lnSpc>
                <a:spcPct val="90000"/>
              </a:lnSpc>
            </a:pPr>
            <a:r>
              <a:rPr lang="en-US" sz="2400" smtClean="0"/>
              <a:t>Catchments, watersheds and channel networks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68383" y="59542"/>
            <a:ext cx="7772400" cy="1143000"/>
          </a:xfrm>
        </p:spPr>
        <p:txBody>
          <a:bodyPr/>
          <a:lstStyle/>
          <a:p>
            <a:r>
              <a:rPr lang="en-US" dirty="0" smtClean="0"/>
              <a:t>Zonal Average of Raster over </a:t>
            </a:r>
            <a:r>
              <a:rPr lang="en-US" dirty="0" err="1" smtClean="0"/>
              <a:t>Subwatershed</a:t>
            </a:r>
            <a:endParaRPr lang="en-US" dirty="0" smtClean="0"/>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 y="2563688"/>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055938" y="1460500"/>
            <a:ext cx="6088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1468308" y="3562203"/>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0" name="Oval 6"/>
          <p:cNvSpPr>
            <a:spLocks noChangeArrowheads="1"/>
          </p:cNvSpPr>
          <p:nvPr/>
        </p:nvSpPr>
        <p:spPr bwMode="auto">
          <a:xfrm>
            <a:off x="4914900" y="20701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7351" name="Elbow Connector 8"/>
          <p:cNvCxnSpPr>
            <a:cxnSpLocks noChangeShapeType="1"/>
            <a:stCxn id="57350" idx="4"/>
            <a:endCxn id="57349" idx="0"/>
          </p:cNvCxnSpPr>
          <p:nvPr/>
        </p:nvCxnSpPr>
        <p:spPr bwMode="auto">
          <a:xfrm rot="5400000">
            <a:off x="2775753" y="1194455"/>
            <a:ext cx="1288903" cy="3446592"/>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7352" name="Rectangle 9"/>
          <p:cNvSpPr>
            <a:spLocks noChangeArrowheads="1"/>
          </p:cNvSpPr>
          <p:nvPr/>
        </p:nvSpPr>
        <p:spPr bwMode="auto">
          <a:xfrm>
            <a:off x="1813275" y="3600303"/>
            <a:ext cx="4673600" cy="16510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608" y="4304770"/>
            <a:ext cx="6128451" cy="270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5"/>
          <p:cNvSpPr>
            <a:spLocks noChangeArrowheads="1"/>
          </p:cNvSpPr>
          <p:nvPr/>
        </p:nvSpPr>
        <p:spPr bwMode="auto">
          <a:xfrm>
            <a:off x="2909839" y="5201744"/>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9"/>
          <p:cNvSpPr>
            <a:spLocks noChangeArrowheads="1"/>
          </p:cNvSpPr>
          <p:nvPr/>
        </p:nvSpPr>
        <p:spPr bwMode="auto">
          <a:xfrm>
            <a:off x="3254806" y="5239844"/>
            <a:ext cx="4049761" cy="16510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 name="Elbow Connector 8"/>
          <p:cNvCxnSpPr>
            <a:cxnSpLocks noChangeShapeType="1"/>
            <a:stCxn id="11" idx="0"/>
            <a:endCxn id="57349" idx="4"/>
          </p:cNvCxnSpPr>
          <p:nvPr/>
        </p:nvCxnSpPr>
        <p:spPr bwMode="auto">
          <a:xfrm rot="16200000" flipV="1">
            <a:off x="1699504" y="3762808"/>
            <a:ext cx="1436341" cy="1441531"/>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3138439" y="4304770"/>
            <a:ext cx="1660094" cy="400110"/>
          </a:xfrm>
          <a:prstGeom prst="rect">
            <a:avLst/>
          </a:prstGeom>
          <a:noFill/>
        </p:spPr>
        <p:txBody>
          <a:bodyPr wrap="square" rtlCol="0">
            <a:spAutoFit/>
          </a:bodyPr>
          <a:lstStyle/>
          <a:p>
            <a:r>
              <a:rPr lang="en-US" sz="2000" dirty="0" smtClean="0">
                <a:solidFill>
                  <a:srgbClr val="FF0000"/>
                </a:solidFill>
                <a:latin typeface="+mn-lt"/>
              </a:rPr>
              <a:t>Join</a:t>
            </a:r>
            <a:endParaRPr lang="en-US" sz="2000" dirty="0">
              <a:solidFill>
                <a:srgbClr val="FF0000"/>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5" y="1200990"/>
            <a:ext cx="5614855" cy="364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0" name="Title 1"/>
          <p:cNvSpPr>
            <a:spLocks noGrp="1"/>
          </p:cNvSpPr>
          <p:nvPr>
            <p:ph type="title"/>
          </p:nvPr>
        </p:nvSpPr>
        <p:spPr>
          <a:xfrm>
            <a:off x="457200" y="83566"/>
            <a:ext cx="8229600" cy="1143000"/>
          </a:xfrm>
        </p:spPr>
        <p:txBody>
          <a:bodyPr/>
          <a:lstStyle/>
          <a:p>
            <a:r>
              <a:rPr lang="en-US" sz="3600" dirty="0" err="1" smtClean="0"/>
              <a:t>Subwatershed</a:t>
            </a:r>
            <a:r>
              <a:rPr lang="en-US" sz="3600" dirty="0" smtClean="0"/>
              <a:t> Precipitation by </a:t>
            </a:r>
            <a:r>
              <a:rPr lang="en-US" sz="3600" dirty="0" err="1" smtClean="0"/>
              <a:t>Thiessen</a:t>
            </a:r>
            <a:r>
              <a:rPr lang="en-US" sz="3600" dirty="0" smtClean="0"/>
              <a:t> Polygons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42142"/>
            <a:ext cx="5719035" cy="141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68331"/>
            <a:ext cx="6819900" cy="183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614" y="5542926"/>
            <a:ext cx="6564884" cy="212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6867762" y="4155728"/>
                <a:ext cx="2057871" cy="8920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𝑖</m:t>
                          </m:r>
                        </m:sub>
                      </m:sSub>
                      <m:r>
                        <a:rPr lang="en-US" i="1">
                          <a:latin typeface="Cambria Math"/>
                        </a:rPr>
                        <m:t>=</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sSub>
                                <m:sSubPr>
                                  <m:ctrlPr>
                                    <a:rPr lang="en-US" i="1">
                                      <a:latin typeface="Cambria Math" panose="02040503050406030204" pitchFamily="18" charset="0"/>
                                    </a:rPr>
                                  </m:ctrlPr>
                                </m:sSubPr>
                                <m:e>
                                  <m:r>
                                    <a:rPr lang="en-US" i="1">
                                      <a:latin typeface="Cambria Math"/>
                                    </a:rPr>
                                    <m:t>𝑃</m:t>
                                  </m:r>
                                </m:e>
                                <m:sub>
                                  <m:r>
                                    <a:rPr lang="en-US" i="1">
                                      <a:latin typeface="Cambria Math"/>
                                    </a:rPr>
                                    <m:t>𝑘</m:t>
                                  </m:r>
                                </m:sub>
                              </m:sSub>
                            </m:e>
                          </m:nary>
                        </m:num>
                        <m:den>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e>
                          </m:nary>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867762" y="4155728"/>
                <a:ext cx="2057871" cy="892039"/>
              </a:xfrm>
              <a:prstGeom prst="rect">
                <a:avLst/>
              </a:prstGeom>
              <a:blipFill rotWithShape="1">
                <a:blip r:embed="rId6"/>
                <a:stretch>
                  <a:fillRect/>
                </a:stretch>
              </a:blipFill>
            </p:spPr>
            <p:txBody>
              <a:bodyPr/>
              <a:lstStyle/>
              <a:p>
                <a:r>
                  <a:rPr lang="en-US">
                    <a:noFill/>
                  </a:rPr>
                  <a:t> </a:t>
                </a:r>
              </a:p>
            </p:txBody>
          </p:sp>
        </mc:Fallback>
      </mc:AlternateContent>
      <p:sp>
        <p:nvSpPr>
          <p:cNvPr id="11" name="TextBox 10"/>
          <p:cNvSpPr txBox="1"/>
          <p:nvPr/>
        </p:nvSpPr>
        <p:spPr>
          <a:xfrm>
            <a:off x="6291618" y="1503528"/>
            <a:ext cx="2743200" cy="2862322"/>
          </a:xfrm>
          <a:prstGeom prst="rect">
            <a:avLst/>
          </a:prstGeom>
          <a:noFill/>
        </p:spPr>
        <p:txBody>
          <a:bodyPr wrap="square">
            <a:spAutoFit/>
          </a:bodyPr>
          <a:lstStyle/>
          <a:p>
            <a:pPr marL="228600" indent="-228600">
              <a:buFont typeface="Arial" pitchFamily="34" charset="0"/>
              <a:buChar char="•"/>
              <a:defRPr/>
            </a:pPr>
            <a:r>
              <a:rPr lang="en-US" sz="2000" dirty="0" err="1">
                <a:latin typeface="+mn-lt"/>
              </a:rPr>
              <a:t>Thiessen</a:t>
            </a:r>
            <a:r>
              <a:rPr lang="en-US" sz="2000" dirty="0">
                <a:latin typeface="+mn-lt"/>
              </a:rPr>
              <a:t> Polygons</a:t>
            </a:r>
          </a:p>
          <a:p>
            <a:pPr marL="228600" indent="-228600">
              <a:buFont typeface="Arial" pitchFamily="34" charset="0"/>
              <a:buChar char="•"/>
              <a:defRPr/>
            </a:pPr>
            <a:r>
              <a:rPr lang="en-US" sz="2000" dirty="0" smtClean="0">
                <a:latin typeface="+mn-lt"/>
              </a:rPr>
              <a:t>Intersect with </a:t>
            </a:r>
            <a:r>
              <a:rPr lang="en-US" sz="2000" dirty="0" err="1" smtClean="0">
                <a:latin typeface="+mn-lt"/>
              </a:rPr>
              <a:t>Subwatersheds</a:t>
            </a:r>
            <a:endParaRPr lang="en-US" sz="2000" dirty="0">
              <a:latin typeface="+mn-lt"/>
            </a:endParaRPr>
          </a:p>
          <a:p>
            <a:pPr marL="228600" indent="-228600">
              <a:buFont typeface="Arial" pitchFamily="34" charset="0"/>
              <a:buChar char="•"/>
              <a:defRPr/>
            </a:pPr>
            <a:r>
              <a:rPr lang="en-US" sz="2000" dirty="0" smtClean="0">
                <a:latin typeface="+mn-lt"/>
              </a:rPr>
              <a:t>Evaluate A*P Product</a:t>
            </a:r>
            <a:endParaRPr lang="en-US" sz="2000" dirty="0">
              <a:latin typeface="+mn-lt"/>
            </a:endParaRPr>
          </a:p>
          <a:p>
            <a:pPr marL="228600" indent="-228600">
              <a:buFont typeface="Arial" pitchFamily="34" charset="0"/>
              <a:buChar char="•"/>
              <a:defRPr/>
            </a:pPr>
            <a:r>
              <a:rPr lang="en-US" sz="2000" dirty="0" smtClean="0">
                <a:latin typeface="+mn-lt"/>
              </a:rPr>
              <a:t>Summarize by </a:t>
            </a:r>
            <a:r>
              <a:rPr lang="en-US" sz="2000" dirty="0" err="1" smtClean="0">
                <a:latin typeface="+mn-lt"/>
              </a:rPr>
              <a:t>subwatershed</a:t>
            </a:r>
            <a:endParaRPr lang="en-US" sz="2000" dirty="0">
              <a:latin typeface="+mn-lt"/>
            </a:endParaRPr>
          </a:p>
          <a:p>
            <a:pPr>
              <a:defRPr/>
            </a:pPr>
            <a:endParaRPr lang="en-US" sz="2000" dirty="0">
              <a:latin typeface="+mn-lt"/>
            </a:endParaRPr>
          </a:p>
          <a:p>
            <a:pPr>
              <a:defRPr/>
            </a:pPr>
            <a:endParaRPr lang="en-US" sz="2000" dirty="0">
              <a:latin typeface="+mn-lt"/>
            </a:endParaRPr>
          </a:p>
        </p:txBody>
      </p:sp>
      <p:cxnSp>
        <p:nvCxnSpPr>
          <p:cNvPr id="4" name="Straight Arrow Connector 3"/>
          <p:cNvCxnSpPr/>
          <p:nvPr/>
        </p:nvCxnSpPr>
        <p:spPr bwMode="auto">
          <a:xfrm flipH="1">
            <a:off x="1678675" y="2306472"/>
            <a:ext cx="2279176" cy="154186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532263" y="2156346"/>
            <a:ext cx="5991367" cy="289142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4851056" y="5542926"/>
            <a:ext cx="1304084" cy="66456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6155140" y="5440313"/>
            <a:ext cx="136478" cy="76718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4918"/>
          </a:xfrm>
        </p:spPr>
        <p:txBody>
          <a:bodyPr/>
          <a:lstStyle/>
          <a:p>
            <a:r>
              <a:rPr lang="en-US" dirty="0" smtClean="0"/>
              <a:t>What Is Involved?</a:t>
            </a:r>
            <a:endParaRPr lang="en-US" dirty="0"/>
          </a:p>
        </p:txBody>
      </p:sp>
      <p:pic>
        <p:nvPicPr>
          <p:cNvPr id="5" name="Picture 4"/>
          <p:cNvPicPr>
            <a:picLocks noChangeAspect="1"/>
          </p:cNvPicPr>
          <p:nvPr/>
        </p:nvPicPr>
        <p:blipFill>
          <a:blip r:embed="rId2"/>
          <a:stretch>
            <a:fillRect/>
          </a:stretch>
        </p:blipFill>
        <p:spPr>
          <a:xfrm>
            <a:off x="690562" y="3972983"/>
            <a:ext cx="7762875" cy="270510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17850" y="1691428"/>
            <a:ext cx="2305050" cy="2228850"/>
          </a:xfrm>
          <a:prstGeom prst="rect">
            <a:avLst/>
          </a:prstGeom>
          <a:noFill/>
          <a:ln>
            <a:noFill/>
          </a:ln>
        </p:spPr>
      </p:pic>
      <p:pic>
        <p:nvPicPr>
          <p:cNvPr id="7" name="Picture 6"/>
          <p:cNvPicPr/>
          <p:nvPr/>
        </p:nvPicPr>
        <p:blipFill>
          <a:blip r:embed="rId4"/>
          <a:stretch>
            <a:fillRect/>
          </a:stretch>
        </p:blipFill>
        <p:spPr>
          <a:xfrm>
            <a:off x="5066770" y="1744133"/>
            <a:ext cx="2162175" cy="2176145"/>
          </a:xfrm>
          <a:prstGeom prst="rect">
            <a:avLst/>
          </a:prstGeom>
        </p:spPr>
      </p:pic>
      <p:sp>
        <p:nvSpPr>
          <p:cNvPr id="8" name="TextBox 7"/>
          <p:cNvSpPr txBox="1"/>
          <p:nvPr/>
        </p:nvSpPr>
        <p:spPr>
          <a:xfrm>
            <a:off x="3719842" y="996950"/>
            <a:ext cx="1704313" cy="523220"/>
          </a:xfrm>
          <a:prstGeom prst="rect">
            <a:avLst/>
          </a:prstGeom>
          <a:noFill/>
        </p:spPr>
        <p:txBody>
          <a:bodyPr wrap="none" rtlCol="0">
            <a:spAutoFit/>
          </a:bodyPr>
          <a:lstStyle/>
          <a:p>
            <a:r>
              <a:rPr lang="en-US" sz="2800" dirty="0" smtClean="0">
                <a:solidFill>
                  <a:srgbClr val="FF0000"/>
                </a:solidFill>
                <a:latin typeface="+mn-lt"/>
              </a:rPr>
              <a:t>Add Field</a:t>
            </a:r>
            <a:endParaRPr lang="en-US" sz="2800" dirty="0">
              <a:solidFill>
                <a:srgbClr val="FF0000"/>
              </a:solidFill>
              <a:latin typeface="+mn-lt"/>
            </a:endParaRPr>
          </a:p>
        </p:txBody>
      </p:sp>
      <p:sp>
        <p:nvSpPr>
          <p:cNvPr id="9" name="Rounded Rectangle 8"/>
          <p:cNvSpPr/>
          <p:nvPr/>
        </p:nvSpPr>
        <p:spPr bwMode="auto">
          <a:xfrm>
            <a:off x="7066843" y="4493370"/>
            <a:ext cx="1128889" cy="160263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8405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722489"/>
          </a:xfrm>
        </p:spPr>
        <p:txBody>
          <a:bodyPr/>
          <a:lstStyle/>
          <a:p>
            <a:r>
              <a:rPr lang="en-US" sz="4000" dirty="0" smtClean="0"/>
              <a:t>Field Calculator to Multiply A and P</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8194" y="838200"/>
            <a:ext cx="3143250" cy="2933700"/>
          </a:xfrm>
          <a:prstGeom prst="rect">
            <a:avLst/>
          </a:prstGeom>
          <a:noFill/>
          <a:ln>
            <a:noFill/>
          </a:ln>
        </p:spPr>
      </p:pic>
      <p:pic>
        <p:nvPicPr>
          <p:cNvPr id="5" name="Picture 4"/>
          <p:cNvPicPr/>
          <p:nvPr/>
        </p:nvPicPr>
        <p:blipFill rotWithShape="1">
          <a:blip r:embed="rId3"/>
          <a:srcRect b="41086"/>
          <a:stretch/>
        </p:blipFill>
        <p:spPr>
          <a:xfrm>
            <a:off x="4487193" y="838200"/>
            <a:ext cx="3821430" cy="2704747"/>
          </a:xfrm>
          <a:prstGeom prst="rect">
            <a:avLst/>
          </a:prstGeom>
        </p:spPr>
      </p:pic>
      <p:pic>
        <p:nvPicPr>
          <p:cNvPr id="8" name="Picture 7"/>
          <p:cNvPicPr>
            <a:picLocks noChangeAspect="1"/>
          </p:cNvPicPr>
          <p:nvPr/>
        </p:nvPicPr>
        <p:blipFill>
          <a:blip r:embed="rId4"/>
          <a:stretch>
            <a:fillRect/>
          </a:stretch>
        </p:blipFill>
        <p:spPr>
          <a:xfrm>
            <a:off x="690562" y="4063295"/>
            <a:ext cx="7762875" cy="2705100"/>
          </a:xfrm>
          <a:prstGeom prst="rect">
            <a:avLst/>
          </a:prstGeom>
        </p:spPr>
      </p:pic>
      <p:sp>
        <p:nvSpPr>
          <p:cNvPr id="11" name="Arc 10"/>
          <p:cNvSpPr/>
          <p:nvPr/>
        </p:nvSpPr>
        <p:spPr bwMode="auto">
          <a:xfrm>
            <a:off x="4571999" y="4374019"/>
            <a:ext cx="2974483" cy="790223"/>
          </a:xfrm>
          <a:prstGeom prst="arc">
            <a:avLst>
              <a:gd name="adj1" fmla="val 10939833"/>
              <a:gd name="adj2" fmla="val 21417514"/>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Arc 11"/>
          <p:cNvSpPr/>
          <p:nvPr/>
        </p:nvSpPr>
        <p:spPr bwMode="auto">
          <a:xfrm>
            <a:off x="6637867" y="4572001"/>
            <a:ext cx="665904" cy="304800"/>
          </a:xfrm>
          <a:prstGeom prst="arc">
            <a:avLst>
              <a:gd name="adj1" fmla="val 10939833"/>
              <a:gd name="adj2" fmla="val 21417514"/>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3" name="Straight Arrow Connector 12"/>
          <p:cNvCxnSpPr/>
          <p:nvPr/>
        </p:nvCxnSpPr>
        <p:spPr bwMode="auto">
          <a:xfrm>
            <a:off x="5779911" y="3542947"/>
            <a:ext cx="1919111" cy="1119364"/>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16" name="Rounded Rectangle 15"/>
          <p:cNvSpPr/>
          <p:nvPr/>
        </p:nvSpPr>
        <p:spPr bwMode="auto">
          <a:xfrm>
            <a:off x="7066843" y="4876800"/>
            <a:ext cx="1128889" cy="137089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4825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485"/>
            <a:ext cx="8229600" cy="1018382"/>
          </a:xfrm>
        </p:spPr>
        <p:txBody>
          <a:bodyPr/>
          <a:lstStyle/>
          <a:p>
            <a:r>
              <a:rPr lang="en-US" sz="3200" dirty="0" smtClean="0"/>
              <a:t>Summarize (Sum) for unique </a:t>
            </a:r>
            <a:r>
              <a:rPr lang="en-US" sz="3200" dirty="0" err="1" smtClean="0"/>
              <a:t>subwatersheds</a:t>
            </a:r>
            <a:r>
              <a:rPr lang="en-US" sz="3200" dirty="0" smtClean="0"/>
              <a:t> (by </a:t>
            </a:r>
            <a:r>
              <a:rPr lang="en-US" sz="3200" dirty="0" err="1" smtClean="0"/>
              <a:t>HydroID</a:t>
            </a:r>
            <a:r>
              <a:rPr lang="en-US" sz="3200" dirty="0" smtClean="0"/>
              <a:t>)</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9822" y="1190798"/>
            <a:ext cx="2895600" cy="2295525"/>
          </a:xfrm>
          <a:prstGeom prst="rect">
            <a:avLst/>
          </a:prstGeom>
          <a:noFill/>
          <a:ln>
            <a:noFill/>
          </a:ln>
        </p:spPr>
      </p:pic>
      <p:pic>
        <p:nvPicPr>
          <p:cNvPr id="5" name="Picture 4"/>
          <p:cNvPicPr/>
          <p:nvPr/>
        </p:nvPicPr>
        <p:blipFill rotWithShape="1">
          <a:blip r:embed="rId3"/>
          <a:srcRect b="16848"/>
          <a:stretch/>
        </p:blipFill>
        <p:spPr>
          <a:xfrm>
            <a:off x="3045777" y="1190799"/>
            <a:ext cx="3052445" cy="3065110"/>
          </a:xfrm>
          <a:prstGeom prst="rect">
            <a:avLst/>
          </a:prstGeom>
        </p:spPr>
      </p:pic>
      <p:pic>
        <p:nvPicPr>
          <p:cNvPr id="6" name="Picture 5"/>
          <p:cNvPicPr/>
          <p:nvPr/>
        </p:nvPicPr>
        <p:blipFill rotWithShape="1">
          <a:blip r:embed="rId4"/>
          <a:srcRect b="16401"/>
          <a:stretch/>
        </p:blipFill>
        <p:spPr>
          <a:xfrm>
            <a:off x="5934957" y="1127826"/>
            <a:ext cx="3076575" cy="3105504"/>
          </a:xfrm>
          <a:prstGeom prst="rect">
            <a:avLst/>
          </a:prstGeom>
        </p:spPr>
      </p:pic>
      <p:pic>
        <p:nvPicPr>
          <p:cNvPr id="7" name="Picture 6"/>
          <p:cNvPicPr>
            <a:picLocks noChangeAspect="1"/>
          </p:cNvPicPr>
          <p:nvPr/>
        </p:nvPicPr>
        <p:blipFill rotWithShape="1">
          <a:blip r:embed="rId5"/>
          <a:srcRect t="19436" b="22726"/>
          <a:stretch/>
        </p:blipFill>
        <p:spPr>
          <a:xfrm>
            <a:off x="-1518356" y="4255909"/>
            <a:ext cx="7762875" cy="1377244"/>
          </a:xfrm>
          <a:prstGeom prst="rect">
            <a:avLst/>
          </a:prstGeom>
        </p:spPr>
      </p:pic>
      <p:pic>
        <p:nvPicPr>
          <p:cNvPr id="8" name="Picture 7"/>
          <p:cNvPicPr>
            <a:picLocks noChangeAspect="1"/>
          </p:cNvPicPr>
          <p:nvPr/>
        </p:nvPicPr>
        <p:blipFill rotWithShape="1">
          <a:blip r:embed="rId6"/>
          <a:srcRect t="19504" b="39725"/>
          <a:stretch/>
        </p:blipFill>
        <p:spPr>
          <a:xfrm>
            <a:off x="-789165" y="5721519"/>
            <a:ext cx="7229475" cy="970846"/>
          </a:xfrm>
          <a:prstGeom prst="rect">
            <a:avLst/>
          </a:prstGeom>
        </p:spPr>
      </p:pic>
      <p:cxnSp>
        <p:nvCxnSpPr>
          <p:cNvPr id="9" name="Straight Arrow Connector 8"/>
          <p:cNvCxnSpPr/>
          <p:nvPr/>
        </p:nvCxnSpPr>
        <p:spPr bwMode="auto">
          <a:xfrm>
            <a:off x="4450044" y="5107339"/>
            <a:ext cx="0" cy="105976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5405397" y="5002916"/>
            <a:ext cx="0" cy="1164184"/>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5" name="Rectangle 14"/>
              <p:cNvSpPr/>
              <p:nvPr/>
            </p:nvSpPr>
            <p:spPr>
              <a:xfrm>
                <a:off x="6788740" y="5002916"/>
                <a:ext cx="2057871" cy="8920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𝑖</m:t>
                          </m:r>
                        </m:sub>
                      </m:sSub>
                      <m:r>
                        <a:rPr lang="en-US" i="1">
                          <a:latin typeface="Cambria Math"/>
                        </a:rPr>
                        <m:t>=</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sSub>
                                <m:sSubPr>
                                  <m:ctrlPr>
                                    <a:rPr lang="en-US" i="1">
                                      <a:latin typeface="Cambria Math" panose="02040503050406030204" pitchFamily="18" charset="0"/>
                                    </a:rPr>
                                  </m:ctrlPr>
                                </m:sSubPr>
                                <m:e>
                                  <m:r>
                                    <a:rPr lang="en-US" i="1">
                                      <a:latin typeface="Cambria Math"/>
                                    </a:rPr>
                                    <m:t>𝑃</m:t>
                                  </m:r>
                                </m:e>
                                <m:sub>
                                  <m:r>
                                    <a:rPr lang="en-US" i="1">
                                      <a:latin typeface="Cambria Math"/>
                                    </a:rPr>
                                    <m:t>𝑘</m:t>
                                  </m:r>
                                </m:sub>
                              </m:sSub>
                            </m:e>
                          </m:nary>
                        </m:num>
                        <m:den>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e>
                          </m:nary>
                        </m:den>
                      </m:f>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788740" y="5002916"/>
                <a:ext cx="2057871" cy="892039"/>
              </a:xfrm>
              <a:prstGeom prst="rect">
                <a:avLst/>
              </a:prstGeom>
              <a:blipFill rotWithShape="0">
                <a:blip r:embed="rId7"/>
                <a:stretch>
                  <a:fillRect/>
                </a:stretch>
              </a:blipFill>
            </p:spPr>
            <p:txBody>
              <a:bodyPr/>
              <a:lstStyle/>
              <a:p>
                <a:r>
                  <a:rPr lang="en-US">
                    <a:noFill/>
                  </a:rPr>
                  <a:t> </a:t>
                </a:r>
              </a:p>
            </p:txBody>
          </p:sp>
        </mc:Fallback>
      </mc:AlternateContent>
      <p:cxnSp>
        <p:nvCxnSpPr>
          <p:cNvPr id="18" name="Straight Arrow Connector 17"/>
          <p:cNvCxnSpPr/>
          <p:nvPr/>
        </p:nvCxnSpPr>
        <p:spPr bwMode="auto">
          <a:xfrm flipV="1">
            <a:off x="5833387" y="5215467"/>
            <a:ext cx="1764035" cy="95163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V="1">
            <a:off x="4878034" y="5721519"/>
            <a:ext cx="2798410" cy="48542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48531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11" y="274638"/>
            <a:ext cx="8647289" cy="763940"/>
          </a:xfrm>
        </p:spPr>
        <p:txBody>
          <a:bodyPr/>
          <a:lstStyle/>
          <a:p>
            <a:r>
              <a:rPr lang="en-US" sz="3200" dirty="0" smtClean="0"/>
              <a:t>Now use field calculator to take the ratio</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5855641" y="3454185"/>
                <a:ext cx="2057871" cy="8920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𝑖</m:t>
                          </m:r>
                        </m:sub>
                      </m:sSub>
                      <m:r>
                        <a:rPr lang="en-US" i="1">
                          <a:latin typeface="Cambria Math"/>
                        </a:rPr>
                        <m:t>=</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sSub>
                                <m:sSubPr>
                                  <m:ctrlPr>
                                    <a:rPr lang="en-US" i="1">
                                      <a:latin typeface="Cambria Math" panose="02040503050406030204" pitchFamily="18" charset="0"/>
                                    </a:rPr>
                                  </m:ctrlPr>
                                </m:sSubPr>
                                <m:e>
                                  <m:r>
                                    <a:rPr lang="en-US" i="1">
                                      <a:latin typeface="Cambria Math"/>
                                    </a:rPr>
                                    <m:t>𝑃</m:t>
                                  </m:r>
                                </m:e>
                                <m:sub>
                                  <m:r>
                                    <a:rPr lang="en-US" i="1">
                                      <a:latin typeface="Cambria Math"/>
                                    </a:rPr>
                                    <m:t>𝑘</m:t>
                                  </m:r>
                                </m:sub>
                              </m:sSub>
                            </m:e>
                          </m:nary>
                        </m:num>
                        <m:den>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e>
                          </m:nary>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855641" y="3454185"/>
                <a:ext cx="2057871" cy="892039"/>
              </a:xfrm>
              <a:prstGeom prst="rect">
                <a:avLst/>
              </a:prstGeom>
              <a:blipFill rotWithShape="0">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b="39053"/>
          <a:stretch/>
        </p:blipFill>
        <p:spPr>
          <a:xfrm>
            <a:off x="656989" y="1177928"/>
            <a:ext cx="4543425" cy="3326340"/>
          </a:xfrm>
          <a:prstGeom prst="rect">
            <a:avLst/>
          </a:prstGeom>
        </p:spPr>
      </p:pic>
      <p:pic>
        <p:nvPicPr>
          <p:cNvPr id="7" name="Picture 6"/>
          <p:cNvPicPr>
            <a:picLocks noChangeAspect="1"/>
          </p:cNvPicPr>
          <p:nvPr/>
        </p:nvPicPr>
        <p:blipFill>
          <a:blip r:embed="rId4"/>
          <a:stretch>
            <a:fillRect/>
          </a:stretch>
        </p:blipFill>
        <p:spPr>
          <a:xfrm>
            <a:off x="656989" y="4643618"/>
            <a:ext cx="7153275" cy="2105025"/>
          </a:xfrm>
          <a:prstGeom prst="rect">
            <a:avLst/>
          </a:prstGeom>
        </p:spPr>
      </p:pic>
      <p:cxnSp>
        <p:nvCxnSpPr>
          <p:cNvPr id="8" name="Straight Arrow Connector 7"/>
          <p:cNvCxnSpPr/>
          <p:nvPr/>
        </p:nvCxnSpPr>
        <p:spPr bwMode="auto">
          <a:xfrm>
            <a:off x="1941689" y="4301067"/>
            <a:ext cx="5091289" cy="106331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7" name="Rounded Rectangle 16"/>
          <p:cNvSpPr/>
          <p:nvPr/>
        </p:nvSpPr>
        <p:spPr bwMode="auto">
          <a:xfrm>
            <a:off x="5855641" y="3623733"/>
            <a:ext cx="477426" cy="5531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ounded Rectangle 17"/>
          <p:cNvSpPr/>
          <p:nvPr/>
        </p:nvSpPr>
        <p:spPr bwMode="auto">
          <a:xfrm>
            <a:off x="6544262" y="5227148"/>
            <a:ext cx="1075737" cy="98411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6510868" y="3401658"/>
            <a:ext cx="1299396" cy="481720"/>
          </a:xfrm>
          <a:prstGeom prst="round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5663728" y="5220040"/>
            <a:ext cx="847140" cy="973776"/>
          </a:xfrm>
          <a:prstGeom prst="round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ounded Rectangle 20"/>
          <p:cNvSpPr/>
          <p:nvPr/>
        </p:nvSpPr>
        <p:spPr bwMode="auto">
          <a:xfrm>
            <a:off x="4553308" y="5227148"/>
            <a:ext cx="1077026" cy="942064"/>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ounded Rectangle 21"/>
          <p:cNvSpPr/>
          <p:nvPr/>
        </p:nvSpPr>
        <p:spPr bwMode="auto">
          <a:xfrm>
            <a:off x="6739467" y="3935905"/>
            <a:ext cx="948737" cy="410319"/>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24132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3832</TotalTime>
  <Words>1050</Words>
  <Application>Microsoft Office PowerPoint</Application>
  <PresentationFormat>On-screen Show (4:3)</PresentationFormat>
  <Paragraphs>373</Paragraphs>
  <Slides>35</Slides>
  <Notes>4</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4</vt:i4>
      </vt:variant>
      <vt:variant>
        <vt:lpstr>Slide Titles</vt:lpstr>
      </vt:variant>
      <vt:variant>
        <vt:i4>35</vt:i4>
      </vt:variant>
    </vt:vector>
  </HeadingPairs>
  <TitlesOfParts>
    <vt:vector size="51" baseType="lpstr">
      <vt:lpstr>Arial</vt:lpstr>
      <vt:lpstr>Arial Narrow</vt:lpstr>
      <vt:lpstr>Calibri</vt:lpstr>
      <vt:lpstr>Cambria Math</vt:lpstr>
      <vt:lpstr>Monotype Sorts</vt:lpstr>
      <vt:lpstr>Symbol</vt:lpstr>
      <vt:lpstr>Times New Roman</vt:lpstr>
      <vt:lpstr>1_Blank Presentation</vt:lpstr>
      <vt:lpstr>2_Blank Presentation</vt:lpstr>
      <vt:lpstr>2_Default Design</vt:lpstr>
      <vt:lpstr>6_Generic (Online)</vt:lpstr>
      <vt:lpstr>Office Theme</vt:lpstr>
      <vt:lpstr>Graph Sheet</vt:lpstr>
      <vt:lpstr>Worksheet</vt:lpstr>
      <vt:lpstr>Bitmap Image</vt:lpstr>
      <vt:lpstr>Equation</vt:lpstr>
      <vt:lpstr>Digital Elevation Model Based Watershed and Stream Network Delineation</vt:lpstr>
      <vt:lpstr>Outline</vt:lpstr>
      <vt:lpstr>Key Spatial Analysis Concepts from Exercise 3 </vt:lpstr>
      <vt:lpstr>Zonal Average of Raster over Subwatershed</vt:lpstr>
      <vt:lpstr>Subwatershed Precipitation by Thiessen Polygons</vt:lpstr>
      <vt:lpstr>What Is Involved?</vt:lpstr>
      <vt:lpstr>Field Calculator to Multiply A and P</vt:lpstr>
      <vt:lpstr>Summarize (Sum) for unique subwatersheds (by HydroID)</vt:lpstr>
      <vt:lpstr>Now use field calculator to take the ratio</vt:lpstr>
      <vt:lpstr>Subwatershed Precipitation by Interpolation</vt:lpstr>
      <vt:lpstr>Runoff Coefficients</vt:lpstr>
      <vt:lpstr>The terrain flow information model for deriving channels, watersheds, and flow related terrain information.  </vt:lpstr>
      <vt:lpstr>DEM Elevations</vt:lpstr>
      <vt:lpstr>The Pit Removal Problem</vt:lpstr>
      <vt:lpstr>Pit Filling</vt:lpstr>
      <vt:lpstr>Pit Filling </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PowerPoint Presentation</vt:lpstr>
      <vt:lpstr>Watershed and Stream Grids</vt:lpstr>
      <vt:lpstr>PowerPoint Presentation</vt:lpstr>
      <vt:lpstr>PowerPoint Presentation</vt:lpstr>
      <vt:lpstr>PowerPoint Presentation</vt:lpstr>
      <vt:lpstr>Catchments</vt:lpstr>
      <vt:lpstr>Raster Zones and Vector Polygons</vt:lpstr>
      <vt:lpstr>PowerPoint Presentation</vt:lpstr>
      <vt:lpstr>PowerPoint Presentation</vt:lpstr>
      <vt:lpstr>Summary of Key Processing Steps</vt:lpstr>
      <vt:lpstr>Summary Concepts</vt:lpstr>
    </vt:vector>
  </TitlesOfParts>
  <Company>Utah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David Tarboton</cp:lastModifiedBy>
  <cp:revision>199</cp:revision>
  <cp:lastPrinted>2012-09-27T06:08:16Z</cp:lastPrinted>
  <dcterms:created xsi:type="dcterms:W3CDTF">1998-06-30T21:37:06Z</dcterms:created>
  <dcterms:modified xsi:type="dcterms:W3CDTF">2015-09-23T13:45:40Z</dcterms:modified>
</cp:coreProperties>
</file>