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9" r:id="rId3"/>
    <p:sldId id="258" r:id="rId4"/>
    <p:sldId id="323" r:id="rId5"/>
    <p:sldId id="260" r:id="rId6"/>
    <p:sldId id="264" r:id="rId7"/>
    <p:sldId id="317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34" r:id="rId28"/>
    <p:sldId id="318" r:id="rId29"/>
    <p:sldId id="287" r:id="rId30"/>
    <p:sldId id="286" r:id="rId31"/>
    <p:sldId id="288" r:id="rId32"/>
    <p:sldId id="289" r:id="rId33"/>
    <p:sldId id="290" r:id="rId34"/>
    <p:sldId id="291" r:id="rId35"/>
    <p:sldId id="297" r:id="rId36"/>
    <p:sldId id="298" r:id="rId37"/>
    <p:sldId id="336" r:id="rId38"/>
    <p:sldId id="294" r:id="rId39"/>
    <p:sldId id="295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22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33" r:id="rId57"/>
    <p:sldId id="332" r:id="rId58"/>
    <p:sldId id="314" r:id="rId59"/>
    <p:sldId id="315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8" autoAdjust="0"/>
    <p:restoredTop sz="94533" autoAdjust="0"/>
  </p:normalViewPr>
  <p:slideViewPr>
    <p:cSldViewPr snapToGrid="0">
      <p:cViewPr varScale="1">
        <p:scale>
          <a:sx n="68" d="100"/>
          <a:sy n="68" d="100"/>
        </p:scale>
        <p:origin x="7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What_is_raster_data/009t0000000200000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What_is_the_ArcGIS_Spatial_Analyst_extension/0059000000010000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ng.usu.edu/cee/faculty/dtarb/giswr/2014/Slop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3/Slope.pd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5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65.png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www.arcgis.com/features/maps/eart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levation.arcgis.com/arcgis/services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hyperlink" Target="http://hydro.arcgis.com/arcgis/services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field</a:t>
            </a:r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6" y="2336013"/>
            <a:ext cx="4838700" cy="4352925"/>
          </a:xfrm>
          <a:prstGeom prst="rect">
            <a:avLst/>
          </a:prstGeom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dirty="0" smtClean="0"/>
              <a:t>In Raster </a:t>
            </a:r>
            <a:r>
              <a:rPr lang="en-US" sz="2000" dirty="0"/>
              <a:t>and Images, starting from "Introduction/What is raster data" to end of </a:t>
            </a:r>
            <a:r>
              <a:rPr lang="en-US" sz="2000" dirty="0" smtClean="0"/>
              <a:t>"Fundamentals </a:t>
            </a:r>
            <a:r>
              <a:rPr lang="en-US" sz="2000" dirty="0"/>
              <a:t>of raster </a:t>
            </a:r>
            <a:r>
              <a:rPr lang="en-US" sz="2000" dirty="0" smtClean="0"/>
              <a:t>data/</a:t>
            </a:r>
            <a:r>
              <a:rPr lang="en-US" sz="2000" dirty="0" err="1" smtClean="0"/>
              <a:t>Rasters</a:t>
            </a:r>
            <a:r>
              <a:rPr lang="en-US" sz="2000" dirty="0" smtClean="0"/>
              <a:t> with functions" </a:t>
            </a: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://resources.arcgis.com/en/help/main/10.2/#/What_is_raster_data/009t00000002000000/</a:t>
            </a:r>
            <a:r>
              <a:rPr lang="en-US" sz="2000" dirty="0"/>
              <a:t> </a:t>
            </a:r>
          </a:p>
          <a:p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4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8404" y="3284304"/>
            <a:ext cx="4457554" cy="2612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" name="Bitmap Image" r:id="rId3" imgW="5219048" imgH="1828571" progId="Paint.Picture">
                  <p:embed/>
                </p:oleObj>
              </mc:Choice>
              <mc:Fallback>
                <p:oleObj name="Bitmap Image" r:id="rId3" imgW="5219048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2" name="Bitmap Image" r:id="rId5" imgW="5249008" imgH="1848108" progId="Paint.Picture">
                  <p:embed/>
                </p:oleObj>
              </mc:Choice>
              <mc:Fallback>
                <p:oleObj name="Bitmap Image" r:id="rId5" imgW="5249008" imgH="184810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Bitmap Image" r:id="rId7" imgW="5342857" imgH="2000000" progId="Paint.Picture">
                  <p:embed/>
                </p:oleObj>
              </mc:Choice>
              <mc:Fallback>
                <p:oleObj name="Bitmap Image" r:id="rId7" imgW="5342857" imgH="20000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  <p:extLst>
      <p:ext uri="{BB962C8B-B14F-4D97-AF65-F5344CB8AC3E}">
        <p14:creationId xmlns:p14="http://schemas.microsoft.com/office/powerpoint/2010/main" val="1510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Pixel Inspector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204"/>
            <a:ext cx="7761111" cy="44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5475"/>
          <a:stretch/>
        </p:blipFill>
        <p:spPr>
          <a:xfrm>
            <a:off x="506333" y="2422406"/>
            <a:ext cx="8513490" cy="4413016"/>
          </a:xfrm>
          <a:prstGeom prst="rect">
            <a:avLst/>
          </a:prstGeom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931511"/>
            <a:ext cx="7772400" cy="4114800"/>
          </a:xfrm>
        </p:spPr>
        <p:txBody>
          <a:bodyPr/>
          <a:lstStyle/>
          <a:p>
            <a:r>
              <a:rPr lang="en-US" sz="2000" dirty="0" smtClean="0"/>
              <a:t>In Spatial Analyst Introduction, “What is the ArcGIS Spatial Analyst Extension?” to “About Raster Data in Spatial Analyst”</a:t>
            </a:r>
            <a:endParaRPr lang="en-US" sz="2000" dirty="0" smtClean="0">
              <a:hlinkClick r:id="rId3"/>
            </a:endParaRPr>
          </a:p>
          <a:p>
            <a:pPr marL="400050" lvl="1" indent="0">
              <a:buNone/>
            </a:pP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://resources.arcgis.com/en/help/main/10.2/index.html#/What_is_the_ArcGIS_Spatial_Analyst_extension/005900000001000000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7533" y="3536500"/>
            <a:ext cx="2925489" cy="922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Readings – at </a:t>
            </a:r>
            <a:r>
              <a:rPr lang="en-US" sz="3200" b="1" smtClean="0">
                <a:hlinkClick r:id="rId4"/>
              </a:rPr>
              <a:t>http://resources.arcgis.com/en/help/</a:t>
            </a:r>
            <a:r>
              <a:rPr lang="en-US" sz="3200" b="1" smtClean="0"/>
              <a:t>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512483"/>
            <a:ext cx="80200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4" y="1210324"/>
            <a:ext cx="5418026" cy="4670712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57857" y="309202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91980" y="303331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985440" y="44669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495800" y="443444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  <p:extLst>
      <p:ext uri="{BB962C8B-B14F-4D97-AF65-F5344CB8AC3E}">
        <p14:creationId xmlns:p14="http://schemas.microsoft.com/office/powerpoint/2010/main" val="244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4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5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9" y="2840472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27" y="686597"/>
            <a:ext cx="5118757" cy="22092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5354" y="1340560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9907" y="1514368"/>
            <a:ext cx="1147528" cy="360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6" y="1671637"/>
            <a:ext cx="5300519" cy="4569413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www.neng.usu.edu/cee/faculty/dtarb/giswr/2014/Slope.pdf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54" y="519113"/>
            <a:ext cx="4930334" cy="909637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</a:rPr>
              <a:t>Nearest Neighbor “</a:t>
            </a:r>
            <a:r>
              <a:rPr lang="en-US" sz="1600" dirty="0" err="1" smtClean="0">
                <a:latin typeface="Arial" pitchFamily="34" charset="0"/>
              </a:rPr>
              <a:t>Thiessen</a:t>
            </a:r>
            <a:r>
              <a:rPr lang="en-US" sz="1600" dirty="0" smtClean="0">
                <a:latin typeface="Arial" pitchFamily="34" charset="0"/>
              </a:rPr>
              <a:t>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03401"/>
              </p:ext>
            </p:extLst>
          </p:nvPr>
        </p:nvGraphicFramePr>
        <p:xfrm>
          <a:off x="762000" y="111319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1319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25117"/>
              </p:ext>
            </p:extLst>
          </p:nvPr>
        </p:nvGraphicFramePr>
        <p:xfrm>
          <a:off x="5043488" y="115605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15605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392436" y="402431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>
                <a:latin typeface="Arial" pitchFamily="34" charset="0"/>
              </a:rPr>
              <a:t>Spline Interpolation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4889" y="99725"/>
            <a:ext cx="485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Point to Raster Interpolation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www.neng.usu.edu/cee/faculty/dtarb/giswr/2014/Slope.pdf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8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9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0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9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2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3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2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93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ArcGIS.Com</a:t>
            </a:r>
            <a:r>
              <a:rPr lang="en-US" dirty="0" smtClean="0"/>
              <a:t> ready to use maps including elevation services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123779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http://www.arcgis.com/features/maps/earth.html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9524"/>
            <a:ext cx="3883710" cy="21336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45524"/>
            <a:ext cx="3529013" cy="2729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87233"/>
            <a:ext cx="3864495" cy="210589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610" y="328352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9456" y="62553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7887" y="3207324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6" y="657744"/>
            <a:ext cx="8573465" cy="55539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3041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Elevation and Hydro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6071" y="6211669"/>
            <a:ext cx="418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http://elevation.arcgis.com/arcgis/services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http://hydro.arcgis.com/arcgis/services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19299" y="3729519"/>
            <a:ext cx="1900719" cy="1880171"/>
          </a:xfrm>
          <a:prstGeom prst="roundRect">
            <a:avLst>
              <a:gd name="adj" fmla="val 9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2" y="4042130"/>
            <a:ext cx="4955248" cy="10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1788</Words>
  <Application>Microsoft Office PowerPoint</Application>
  <PresentationFormat>On-screen Show (4:3)</PresentationFormat>
  <Paragraphs>485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Bitmap Image</vt:lpstr>
      <vt:lpstr>Picture</vt:lpstr>
      <vt:lpstr>Spatial Analysis Using Grids </vt:lpstr>
      <vt:lpstr>Readings – at http://resources.arcgis.com/en/help/ </vt:lpstr>
      <vt:lpstr>PowerPoint Presentation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PowerPoint Presentation</vt:lpstr>
      <vt:lpstr>Lets Experiment with this in ArcGIS</vt:lpstr>
      <vt:lpstr>Example and Pixel Inspector</vt:lpstr>
      <vt:lpstr>Runoff calculation using Raster Calculator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Interpolation</vt:lpstr>
      <vt:lpstr>Interpolation methods</vt:lpstr>
      <vt:lpstr>Resample to get consistent cell size</vt:lpstr>
      <vt:lpstr>Calculation with consistent 100 m cell size grid</vt:lpstr>
      <vt:lpstr>100 m cell size raster calculation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ArcGIS.Com ready to use maps including elevation services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63</cp:revision>
  <cp:lastPrinted>2014-09-17T15:32:22Z</cp:lastPrinted>
  <dcterms:created xsi:type="dcterms:W3CDTF">2012-09-20T01:31:02Z</dcterms:created>
  <dcterms:modified xsi:type="dcterms:W3CDTF">2014-09-18T19:02:39Z</dcterms:modified>
</cp:coreProperties>
</file>