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2" r:id="rId18"/>
    <p:sldId id="287" r:id="rId19"/>
    <p:sldId id="273" r:id="rId20"/>
    <p:sldId id="274" r:id="rId21"/>
    <p:sldId id="275" r:id="rId22"/>
    <p:sldId id="288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9" r:id="rId35"/>
    <p:sldId id="291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65" autoAdjust="0"/>
  </p:normalViewPr>
  <p:slideViewPr>
    <p:cSldViewPr snapToGrid="0" snapToObjects="1">
      <p:cViewPr varScale="1">
        <p:scale>
          <a:sx n="106" d="100"/>
          <a:sy n="10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5B1FD-45FC-8A45-8C32-37DAB8D6545E}" type="datetimeFigureOut">
              <a:t>11/5/14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0C179-1FD2-EF41-BE72-66977582E0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8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b="1" dirty="0" smtClean="0"/>
              <a:t>Tight Integration</a:t>
            </a:r>
            <a:r>
              <a:rPr lang="en-US" dirty="0" smtClean="0"/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008000"/>
                </a:solidFill>
              </a:rPr>
              <a:t>Advantages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Enables complete control over integrated modeling system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Can be optimized for performance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Requires a great deal of expertise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Source code must be available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dirty="0" smtClean="0"/>
              <a:t>Requires customized integration for every model system</a:t>
            </a:r>
          </a:p>
          <a:p>
            <a:endParaRPr lang="en-US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b="1" dirty="0" smtClean="0"/>
              <a:t>Loose Integration</a:t>
            </a:r>
            <a:r>
              <a:rPr lang="en-US" sz="1100" dirty="0" smtClean="0"/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dirty="0" smtClean="0">
                <a:solidFill>
                  <a:srgbClr val="008000"/>
                </a:solidFill>
              </a:rPr>
              <a:t>Advantages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Improves the ease of collaboration, e.g.  cross -disciplinary model studies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large problems that can not be explored by stand alone models.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predict the wider implications of policies and projects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008000"/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Modular development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Simplifies model substitution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Helpful when changing spatial scales,  and performing uncertainty or sensitivity analyses.</a:t>
            </a:r>
          </a:p>
          <a:p>
            <a:pPr marL="1188720" lvl="2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105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Simplify the construction of Decision Support Systems (DSS) 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Develop models in isolation that can be guaranteed to connect to other models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dirty="0"/>
              <a:t>reducing the time involved by standardizing data transfer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1050" dirty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050" b="1" dirty="0"/>
              <a:t>Models can be reused in future projects.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100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100" dirty="0" smtClean="0">
              <a:solidFill>
                <a:srgbClr val="FF0000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 smtClean="0"/>
              <a:t>Learning Curve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/>
              <a:t>Need to redevelop legacy code that has been tightly integrated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100" dirty="0" smtClean="0"/>
              <a:t>Performance?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14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4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76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19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3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A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relational database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at the single observation level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Metadata for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unambiguous interpretation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Traceable heritage from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raw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measurements to </a:t>
            </a: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usable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information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Promote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syntactic</a:t>
            </a: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Helvetica" pitchFamily="34" charset="0"/>
              </a:rPr>
              <a:t>semantic</a:t>
            </a:r>
            <a:r>
              <a:rPr lang="en-US" dirty="0" smtClean="0">
                <a:solidFill>
                  <a:prstClr val="black"/>
                </a:solidFill>
                <a:latin typeface="Helvetica" pitchFamily="34" charset="0"/>
              </a:rPr>
              <a:t> consistency </a:t>
            </a:r>
          </a:p>
          <a:p>
            <a:pPr marL="231721" indent="-231721" eaLnBrk="0" hangingPunct="0">
              <a:buFontTx/>
              <a:buChar char="•"/>
            </a:pPr>
            <a:r>
              <a:rPr lang="en-US" dirty="0" smtClean="0">
                <a:solidFill>
                  <a:srgbClr val="FF3300"/>
                </a:solidFill>
                <a:latin typeface="Helvetica" pitchFamily="34" charset="0"/>
              </a:rPr>
              <a:t>Cross dimension</a:t>
            </a:r>
            <a:r>
              <a:rPr lang="en-US" dirty="0" smtClean="0">
                <a:solidFill>
                  <a:srgbClr val="000000"/>
                </a:solidFill>
                <a:latin typeface="Helvetica" pitchFamily="34" charset="0"/>
              </a:rPr>
              <a:t> retrieval and analysis</a:t>
            </a:r>
            <a:endParaRPr lang="en-US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Loading  = Flow_rate * Nitrogen</a:t>
            </a:r>
            <a:r>
              <a:rPr lang="en-US" baseline="0"/>
              <a:t> Measurement * 86400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1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0C179-1FD2-EF41-BE72-66977582E0A3}" type="slidenum"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4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en-US" baseline="0" dirty="0"/>
              <a:t>These are some of the resources that are currently under develeopment.</a:t>
            </a:r>
          </a:p>
          <a:p>
            <a:pPr marL="171450" indent="-171450">
              <a:buFontTx/>
              <a:buChar char="•"/>
            </a:pPr>
            <a:r>
              <a:rPr lang="en-US" baseline="0" dirty="0"/>
              <a:t>Web service Api is designed to provide interaction with HydroShare from 3</a:t>
            </a:r>
            <a:r>
              <a:rPr lang="en-US" baseline="30000" dirty="0"/>
              <a:t>rd</a:t>
            </a:r>
            <a:r>
              <a:rPr lang="en-US" baseline="0" dirty="0"/>
              <a:t> party applications.  Enable easy resource creation and publication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5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else uses dublin core?  Why should we use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4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FE3F1-511A-884F-B5A0-DD33E90FE8DB}" type="slidenum">
              <a:rPr lang="en-US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2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97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8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24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1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85"/>
            <a:ext cx="82296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4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9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Overview of Integrated Modeling for Water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Tony Castronova</a:t>
            </a:r>
          </a:p>
          <a:p>
            <a:r>
              <a:rPr lang="en-US" sz="2000"/>
              <a:t>Utah State University</a:t>
            </a:r>
          </a:p>
          <a:p>
            <a:r>
              <a:rPr lang="en-US" sz="2000"/>
              <a:t>11/6/2014</a:t>
            </a:r>
          </a:p>
        </p:txBody>
      </p:sp>
    </p:spTree>
    <p:extLst>
      <p:ext uri="{BB962C8B-B14F-4D97-AF65-F5344CB8AC3E}">
        <p14:creationId xmlns:p14="http://schemas.microsoft.com/office/powerpoint/2010/main" val="391850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1061" y="3048000"/>
            <a:ext cx="3957540" cy="311305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Software Architectures</a:t>
            </a:r>
          </a:p>
        </p:txBody>
      </p:sp>
      <p:pic>
        <p:nvPicPr>
          <p:cNvPr id="3" name="Picture 1" descr="C:\Research\Manuscripts\_BitBucket\2011_Castronova_Proposal\presentation\images\csdm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810000" cy="1016000"/>
          </a:xfrm>
          <a:prstGeom prst="rect">
            <a:avLst/>
          </a:prstGeom>
          <a:noFill/>
        </p:spPr>
      </p:pic>
      <p:pic>
        <p:nvPicPr>
          <p:cNvPr id="4" name="Picture 2" descr="C:\Research\Manuscripts\_BitBucket\2011_Castronova_Proposal\presentation\images\esm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29008" cy="1676400"/>
          </a:xfrm>
          <a:prstGeom prst="rect">
            <a:avLst/>
          </a:prstGeom>
          <a:noFill/>
        </p:spPr>
      </p:pic>
      <p:pic>
        <p:nvPicPr>
          <p:cNvPr id="5" name="Picture 3" descr="C:\Research\Manuscripts\_BitBucket\2011_Castronova_Proposal\presentation\images\OpenM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1837"/>
            <a:ext cx="3616877" cy="267176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6248" y="3657600"/>
            <a:ext cx="3496752" cy="231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3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Communitcation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181600" y="5943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(Moore and </a:t>
            </a:r>
            <a:r>
              <a:rPr lang="en-US" sz="1200" dirty="0" err="1" smtClean="0"/>
              <a:t>Tindall</a:t>
            </a:r>
            <a:r>
              <a:rPr lang="en-US" sz="1200" dirty="0" smtClean="0"/>
              <a:t>, 2005) </a:t>
            </a:r>
          </a:p>
        </p:txBody>
      </p:sp>
      <p:pic>
        <p:nvPicPr>
          <p:cNvPr id="57" name="Picture 56" descr="Legacy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057106" cy="3200400"/>
          </a:xfrm>
          <a:prstGeom prst="rect">
            <a:avLst/>
          </a:prstGeom>
          <a:effectLst/>
        </p:spPr>
      </p:pic>
      <p:pic>
        <p:nvPicPr>
          <p:cNvPr id="58" name="Picture 57" descr="Legacy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124200"/>
            <a:ext cx="3810000" cy="2265617"/>
          </a:xfrm>
          <a:prstGeom prst="rect">
            <a:avLst/>
          </a:prstGeom>
          <a:effectLst/>
        </p:spPr>
      </p:pic>
      <p:pic>
        <p:nvPicPr>
          <p:cNvPr id="59" name="Picture 58" descr="Legacy2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81943" y="2313432"/>
            <a:ext cx="4453948" cy="2743200"/>
          </a:xfrm>
          <a:prstGeom prst="rect">
            <a:avLst/>
          </a:prstGeom>
          <a:effectLst/>
        </p:spPr>
      </p:pic>
      <p:sp>
        <p:nvSpPr>
          <p:cNvPr id="60" name="Rounded Rectangle 59"/>
          <p:cNvSpPr/>
          <p:nvPr/>
        </p:nvSpPr>
        <p:spPr>
          <a:xfrm>
            <a:off x="6858000" y="1219200"/>
            <a:ext cx="11430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Rainfall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Runoff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733800" y="1490472"/>
            <a:ext cx="1143000" cy="822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River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Elbow Connector 61"/>
          <p:cNvCxnSpPr>
            <a:stCxn id="60" idx="1"/>
            <a:endCxn id="61" idx="3"/>
          </p:cNvCxnSpPr>
          <p:nvPr/>
        </p:nvCxnSpPr>
        <p:spPr>
          <a:xfrm rot="10800000" flipV="1">
            <a:off x="4876800" y="1638300"/>
            <a:ext cx="1981200" cy="26365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219200" y="1447800"/>
            <a:ext cx="1143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Ground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Water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Elbow Connector 63"/>
          <p:cNvCxnSpPr>
            <a:stCxn id="61" idx="1"/>
            <a:endCxn id="63" idx="3"/>
          </p:cNvCxnSpPr>
          <p:nvPr/>
        </p:nvCxnSpPr>
        <p:spPr>
          <a:xfrm rot="10800000" flipV="1">
            <a:off x="2362200" y="1901952"/>
            <a:ext cx="1371600" cy="304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172200" y="56388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524000" y="5894614"/>
            <a:ext cx="1981200" cy="353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86200" y="5029200"/>
            <a:ext cx="914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2971800"/>
            <a:ext cx="4191000" cy="2895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91200" y="1828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stCxn id="69" idx="2"/>
          </p:cNvCxnSpPr>
          <p:nvPr/>
        </p:nvCxnSpPr>
        <p:spPr>
          <a:xfrm flipH="1">
            <a:off x="4800600" y="1905000"/>
            <a:ext cx="9906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9" idx="6"/>
          </p:cNvCxnSpPr>
          <p:nvPr/>
        </p:nvCxnSpPr>
        <p:spPr>
          <a:xfrm>
            <a:off x="5943600" y="1905000"/>
            <a:ext cx="3048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5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Data With Coupled Models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457200" y="1828800"/>
            <a:ext cx="8229600" cy="43281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How can we feed forcing data into coupled models?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Establish a method for mapping data between the OpenMI and HIS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Map observation and model metadata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Create a integrated modeling application that uses this mapping 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An OpenMI component to read data from the HIS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 err="1"/>
              <a:t>OpenMI</a:t>
            </a:r>
            <a:r>
              <a:rPr lang="en-US" dirty="0"/>
              <a:t> component to write data to the HIS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Demonstrate how these components can be used in a model simulation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Calculate evapotranspiration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we feed data into coupled models?</a:t>
            </a:r>
          </a:p>
        </p:txBody>
      </p:sp>
      <p:pic>
        <p:nvPicPr>
          <p:cNvPr id="3" name="Picture 2" descr="C:\Research\Manuscripts\_BitBucket\2011_Castronova_Proposal\presentation\images\cuahsi-h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2180" y="1752601"/>
            <a:ext cx="4992220" cy="2514600"/>
          </a:xfrm>
          <a:prstGeom prst="rect">
            <a:avLst/>
          </a:prstGeom>
          <a:noFill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Consortium of Universities for the Advancement of Hydrologic Science, Inc.  Hydrologic Information System</a:t>
            </a:r>
          </a:p>
          <a:p>
            <a:r>
              <a:rPr lang="en-US" dirty="0"/>
              <a:t>Collaborative effort</a:t>
            </a:r>
          </a:p>
          <a:p>
            <a:pPr lvl="1"/>
            <a:r>
              <a:rPr lang="en-US" dirty="0"/>
              <a:t>University of Texas,  Austin</a:t>
            </a:r>
          </a:p>
          <a:p>
            <a:pPr lvl="1"/>
            <a:r>
              <a:rPr lang="en-US" dirty="0"/>
              <a:t>Utah State University</a:t>
            </a:r>
          </a:p>
          <a:p>
            <a:pPr lvl="1"/>
            <a:r>
              <a:rPr lang="en-US" dirty="0"/>
              <a:t>San Diego Super Computing Center</a:t>
            </a:r>
          </a:p>
          <a:p>
            <a:pPr lvl="1"/>
            <a:r>
              <a:rPr lang="en-US" dirty="0"/>
              <a:t>Idaho State University</a:t>
            </a:r>
          </a:p>
          <a:p>
            <a:pPr lvl="1"/>
            <a:r>
              <a:rPr lang="en-US" dirty="0"/>
              <a:t>City College of New York</a:t>
            </a:r>
          </a:p>
          <a:p>
            <a:pPr lvl="1"/>
            <a:r>
              <a:rPr lang="en-US" dirty="0"/>
              <a:t>University of South Carolina</a:t>
            </a:r>
          </a:p>
          <a:p>
            <a:r>
              <a:rPr lang="en-US" dirty="0"/>
              <a:t>NSF Funded ($4.7 Million 2007-2011)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Make the nation's water information universally accessible and useful</a:t>
            </a:r>
          </a:p>
          <a:p>
            <a:pPr lvl="1"/>
            <a:r>
              <a:rPr lang="en-US" dirty="0"/>
              <a:t>Provide access to data sources, tools and models</a:t>
            </a:r>
          </a:p>
          <a:p>
            <a:pPr lvl="1"/>
            <a:r>
              <a:rPr lang="en-US" dirty="0"/>
              <a:t>Enable the synthesis, visualization and evaluation of the behavior of hydrologic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0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CUAHSI HydroDesktop</a:t>
            </a:r>
          </a:p>
        </p:txBody>
      </p:sp>
      <p:pic>
        <p:nvPicPr>
          <p:cNvPr id="3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857" y="1456420"/>
            <a:ext cx="5310846" cy="2287115"/>
          </a:xfrm>
          <a:prstGeom prst="rect">
            <a:avLst/>
          </a:prstGeom>
          <a:noFill/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85809" y="1456420"/>
            <a:ext cx="4724400" cy="121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Web service network of hydrologic resources</a:t>
            </a:r>
          </a:p>
          <a:p>
            <a:r>
              <a:rPr lang="en-US" sz="1800" dirty="0"/>
              <a:t>Enables users to publish data</a:t>
            </a:r>
          </a:p>
          <a:p>
            <a:r>
              <a:rPr lang="en-US" sz="1800" dirty="0"/>
              <a:t>Searching across distributed HIS data</a:t>
            </a:r>
          </a:p>
          <a:p>
            <a:endParaRPr lang="en-US" sz="1800" dirty="0"/>
          </a:p>
        </p:txBody>
      </p:sp>
      <p:pic>
        <p:nvPicPr>
          <p:cNvPr id="6" name="Picture 3" descr="C:\Research\Manuscripts\_BitBucket\2011_Castronova_Proposal\presentation\images\hydrodeskto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927776" cy="28479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5943600"/>
            <a:ext cx="3733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hydrodesktop.codeplex.com</a:t>
            </a:r>
            <a:endParaRPr lang="en-US" sz="12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495800" y="4114800"/>
            <a:ext cx="4419600" cy="1219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noProof="0" dirty="0" smtClean="0"/>
              <a:t>Open-source GIS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Entry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point to the HIS observation data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baseline="0" noProof="0" dirty="0" smtClean="0"/>
              <a:t>Extendable through </a:t>
            </a:r>
            <a:r>
              <a:rPr lang="en-US" baseline="0" noProof="0" dirty="0" err="1" smtClean="0"/>
              <a:t>plugin</a:t>
            </a:r>
            <a:r>
              <a:rPr lang="en-US" noProof="0" dirty="0" smtClean="0"/>
              <a:t> development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66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15839" y="4890610"/>
            <a:ext cx="3783258" cy="1433990"/>
          </a:xfrm>
          <a:prstGeom prst="roundRect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3312" y="1556959"/>
            <a:ext cx="4081076" cy="261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Observations Data Model (ODM)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361352" y="685800"/>
            <a:ext cx="8554049" cy="4735035"/>
            <a:chOff x="361352" y="979965"/>
            <a:chExt cx="8554049" cy="4735035"/>
          </a:xfrm>
        </p:grpSpPr>
        <p:pic>
          <p:nvPicPr>
            <p:cNvPr id="18" name="Picture 16" descr="weather_s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510" y="2952843"/>
              <a:ext cx="871827" cy="145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5"/>
            <p:cNvGrpSpPr/>
            <p:nvPr/>
          </p:nvGrpSpPr>
          <p:grpSpPr>
            <a:xfrm>
              <a:off x="361352" y="986838"/>
              <a:ext cx="8554049" cy="3958259"/>
              <a:chOff x="345792" y="986838"/>
              <a:chExt cx="7577286" cy="3958259"/>
            </a:xfrm>
          </p:grpSpPr>
          <p:sp>
            <p:nvSpPr>
              <p:cNvPr id="44036" name="Text Box 16"/>
              <p:cNvSpPr txBox="1">
                <a:spLocks noChangeArrowheads="1"/>
              </p:cNvSpPr>
              <p:nvPr/>
            </p:nvSpPr>
            <p:spPr bwMode="auto">
              <a:xfrm>
                <a:off x="5634229" y="2848045"/>
                <a:ext cx="1613859" cy="1019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Soil 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moisture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data</a:t>
                </a:r>
              </a:p>
            </p:txBody>
          </p:sp>
          <p:sp>
            <p:nvSpPr>
              <p:cNvPr id="44037" name="Text Box 11"/>
              <p:cNvSpPr txBox="1">
                <a:spLocks noChangeArrowheads="1"/>
              </p:cNvSpPr>
              <p:nvPr/>
            </p:nvSpPr>
            <p:spPr bwMode="auto">
              <a:xfrm>
                <a:off x="1547624" y="986838"/>
                <a:ext cx="1346984" cy="39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Streamflow</a:t>
                </a:r>
              </a:p>
            </p:txBody>
          </p:sp>
          <p:sp>
            <p:nvSpPr>
              <p:cNvPr id="44038" name="Text Box 12"/>
              <p:cNvSpPr txBox="1">
                <a:spLocks noChangeArrowheads="1"/>
              </p:cNvSpPr>
              <p:nvPr/>
            </p:nvSpPr>
            <p:spPr bwMode="auto">
              <a:xfrm>
                <a:off x="5974254" y="4272779"/>
                <a:ext cx="1948824" cy="461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Flux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tower data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040" name="Text Box 14"/>
              <p:cNvSpPr txBox="1">
                <a:spLocks noChangeArrowheads="1"/>
              </p:cNvSpPr>
              <p:nvPr/>
            </p:nvSpPr>
            <p:spPr bwMode="auto">
              <a:xfrm>
                <a:off x="5167218" y="1012221"/>
                <a:ext cx="1536108" cy="705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Groundwater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levels</a:t>
                </a:r>
              </a:p>
            </p:txBody>
          </p:sp>
          <p:sp>
            <p:nvSpPr>
              <p:cNvPr id="44041" name="Text Box 15"/>
              <p:cNvSpPr txBox="1">
                <a:spLocks noChangeArrowheads="1"/>
              </p:cNvSpPr>
              <p:nvPr/>
            </p:nvSpPr>
            <p:spPr bwMode="auto">
              <a:xfrm>
                <a:off x="345792" y="4330073"/>
                <a:ext cx="1893343" cy="39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03" tIns="45703" rIns="91403" bIns="45703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Water Quality</a:t>
                </a:r>
              </a:p>
            </p:txBody>
          </p:sp>
          <p:sp>
            <p:nvSpPr>
              <p:cNvPr id="44042" name="Line 17"/>
              <p:cNvSpPr>
                <a:spLocks noChangeShapeType="1"/>
              </p:cNvSpPr>
              <p:nvPr/>
            </p:nvSpPr>
            <p:spPr bwMode="auto">
              <a:xfrm>
                <a:off x="2120822" y="1457799"/>
                <a:ext cx="401363" cy="393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3" name="Line 18"/>
              <p:cNvSpPr>
                <a:spLocks noChangeShapeType="1"/>
              </p:cNvSpPr>
              <p:nvPr/>
            </p:nvSpPr>
            <p:spPr bwMode="auto">
              <a:xfrm>
                <a:off x="1414949" y="3198668"/>
                <a:ext cx="590488" cy="38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4" name="Line 19"/>
              <p:cNvSpPr>
                <a:spLocks noChangeShapeType="1"/>
              </p:cNvSpPr>
              <p:nvPr/>
            </p:nvSpPr>
            <p:spPr bwMode="auto">
              <a:xfrm flipV="1">
                <a:off x="1710193" y="4564598"/>
                <a:ext cx="949823" cy="380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5" name="Line 20"/>
              <p:cNvSpPr>
                <a:spLocks noChangeShapeType="1"/>
              </p:cNvSpPr>
              <p:nvPr/>
            </p:nvSpPr>
            <p:spPr bwMode="auto">
              <a:xfrm flipH="1" flipV="1">
                <a:off x="5634228" y="4525665"/>
                <a:ext cx="1069097" cy="340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6" name="Line 21"/>
              <p:cNvSpPr>
                <a:spLocks noChangeShapeType="1"/>
              </p:cNvSpPr>
              <p:nvPr/>
            </p:nvSpPr>
            <p:spPr bwMode="auto">
              <a:xfrm flipH="1" flipV="1">
                <a:off x="5399161" y="3187238"/>
                <a:ext cx="695557" cy="38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47" name="Line 22"/>
              <p:cNvSpPr>
                <a:spLocks noChangeShapeType="1"/>
              </p:cNvSpPr>
              <p:nvPr/>
            </p:nvSpPr>
            <p:spPr bwMode="auto">
              <a:xfrm flipH="1">
                <a:off x="5974254" y="1951352"/>
                <a:ext cx="605197" cy="2907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039" name="Text Box 13"/>
              <p:cNvSpPr txBox="1">
                <a:spLocks noChangeArrowheads="1"/>
              </p:cNvSpPr>
              <p:nvPr/>
            </p:nvSpPr>
            <p:spPr bwMode="auto">
              <a:xfrm>
                <a:off x="363196" y="2199165"/>
                <a:ext cx="1473067" cy="705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03" tIns="45703" rIns="91403" bIns="45703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Precipitation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&amp; Climate</a:t>
                </a:r>
              </a:p>
            </p:txBody>
          </p:sp>
        </p:grpSp>
        <p:pic>
          <p:nvPicPr>
            <p:cNvPr id="17" name="Picture 5" descr="stream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979965"/>
              <a:ext cx="1025876" cy="1297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td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54964" y="2689325"/>
              <a:ext cx="970748" cy="139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 descr="VAIRA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28344" y="4675806"/>
              <a:ext cx="1187056" cy="103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 descr="C:\Documents and Settings\Amber\Desktop\Research\Site Photos\LBR\DSC0042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200" y="4715234"/>
              <a:ext cx="1266193" cy="949645"/>
            </a:xfrm>
            <a:prstGeom prst="rect">
              <a:avLst/>
            </a:prstGeom>
            <a:noFill/>
          </p:spPr>
        </p:pic>
        <p:pic>
          <p:nvPicPr>
            <p:cNvPr id="4098" name="Picture 2" descr="Truck-mounted drill rig for drilling a well. 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538415" y="979965"/>
              <a:ext cx="1016075" cy="1361157"/>
            </a:xfrm>
            <a:prstGeom prst="rect">
              <a:avLst/>
            </a:prstGeom>
            <a:noFill/>
          </p:spPr>
        </p:pic>
      </p:grpSp>
      <p:sp>
        <p:nvSpPr>
          <p:cNvPr id="30" name="Rectangle 29"/>
          <p:cNvSpPr/>
          <p:nvPr/>
        </p:nvSpPr>
        <p:spPr>
          <a:xfrm>
            <a:off x="208952" y="6324600"/>
            <a:ext cx="878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Horsburgh, J. S., D. G. Tarboton, D. R. Maidment, and I. Zaslavsky (2008), A </a:t>
            </a:r>
            <a:r>
              <a:rPr lang="en-US" sz="1200" dirty="0" smtClean="0">
                <a:solidFill>
                  <a:prstClr val="black"/>
                </a:solidFill>
              </a:rPr>
              <a:t>relational model </a:t>
            </a:r>
            <a:r>
              <a:rPr lang="en-US" sz="1200" dirty="0">
                <a:solidFill>
                  <a:prstClr val="black"/>
                </a:solidFill>
              </a:rPr>
              <a:t>for environmental and water resources data, </a:t>
            </a:r>
            <a:r>
              <a:rPr lang="en-US" sz="1200" i="1" dirty="0">
                <a:solidFill>
                  <a:prstClr val="black"/>
                </a:solidFill>
              </a:rPr>
              <a:t>Water Resources Research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smtClean="0">
                <a:solidFill>
                  <a:prstClr val="black"/>
                </a:solidFill>
              </a:rPr>
              <a:t>44, W05406</a:t>
            </a:r>
            <a:r>
              <a:rPr lang="en-US" sz="1200" dirty="0">
                <a:solidFill>
                  <a:prstClr val="black"/>
                </a:solidFill>
              </a:rPr>
              <a:t>, doi:10.1029/2007WR006392.</a:t>
            </a:r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609600"/>
            <a:ext cx="232984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C0504D"/>
                </a:solidFill>
              </a:rPr>
              <a:t>Provides a common persistence model for data storage</a:t>
            </a:r>
          </a:p>
        </p:txBody>
      </p:sp>
      <p:pic>
        <p:nvPicPr>
          <p:cNvPr id="27" name="Picture 2" descr="C:\Research\Manuscripts\_BitBucket\2011_Castronova_Proposal\presentation\images\esmf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5765" y="5013425"/>
            <a:ext cx="2930369" cy="1189745"/>
          </a:xfrm>
          <a:prstGeom prst="rect">
            <a:avLst/>
          </a:prstGeom>
          <a:noFill/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 flipH="1" flipV="1">
            <a:off x="5093885" y="4174205"/>
            <a:ext cx="0" cy="8392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4161583" y="4114800"/>
            <a:ext cx="0" cy="8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Model Data to HIS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0" y="1866118"/>
            <a:ext cx="5173246" cy="1632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HIS provides a standard for describing and accessing data repositories</a:t>
            </a:r>
          </a:p>
          <a:p>
            <a:r>
              <a:rPr lang="en-US" dirty="0"/>
              <a:t>OpenMI provides a standard for describing and executing models</a:t>
            </a:r>
          </a:p>
          <a:p>
            <a:endParaRPr lang="en-US" dirty="0"/>
          </a:p>
        </p:txBody>
      </p:sp>
      <p:pic>
        <p:nvPicPr>
          <p:cNvPr id="4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417"/>
            <a:ext cx="5148197" cy="2936583"/>
          </a:xfrm>
          <a:prstGeom prst="rect">
            <a:avLst/>
          </a:prstGeom>
          <a:noFill/>
        </p:spPr>
      </p:pic>
      <p:pic>
        <p:nvPicPr>
          <p:cNvPr id="5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246" y="2107554"/>
            <a:ext cx="3970754" cy="3304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797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HydroModeler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0" y="2057400"/>
            <a:ext cx="3352800" cy="3200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Component modeling </a:t>
            </a:r>
            <a:r>
              <a:rPr lang="en-US" dirty="0" err="1"/>
              <a:t>plugin</a:t>
            </a:r>
            <a:r>
              <a:rPr lang="en-US" dirty="0"/>
              <a:t> for the HydroDesktop</a:t>
            </a:r>
          </a:p>
          <a:p>
            <a:endParaRPr lang="en-US" dirty="0"/>
          </a:p>
          <a:p>
            <a:r>
              <a:rPr lang="en-US" dirty="0"/>
              <a:t>Extends the original OpenMI configuration editor (</a:t>
            </a:r>
            <a:r>
              <a:rPr lang="en-US" dirty="0" err="1"/>
              <a:t>OmiED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Provides an extensible modeling environment</a:t>
            </a:r>
          </a:p>
          <a:p>
            <a:endParaRPr lang="en-US" dirty="0"/>
          </a:p>
        </p:txBody>
      </p:sp>
      <p:pic>
        <p:nvPicPr>
          <p:cNvPr id="8" name="Picture 3" descr="C:\Research\Manuscripts\_BitBucket\2011_Castronova_Proposal\figures\hydromodeler\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878" y="1405038"/>
            <a:ext cx="6149517" cy="4620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586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Nitrogen Loading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709349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107010" y="3836832"/>
            <a:ext cx="3093390" cy="258282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Streamflow and nitrogen collected using HydroDesktop</a:t>
            </a:r>
          </a:p>
          <a:p>
            <a:endParaRPr lang="en-US" dirty="0"/>
          </a:p>
          <a:p>
            <a:r>
              <a:rPr lang="en-US" dirty="0"/>
              <a:t>Simplified nitrogen loading calculation averaged over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10" y="1045609"/>
            <a:ext cx="2714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713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409" y="2607424"/>
            <a:ext cx="5135591" cy="385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Building the Model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r="1518" b="1302"/>
          <a:stretch>
            <a:fillRect/>
          </a:stretch>
        </p:blipFill>
        <p:spPr bwMode="auto">
          <a:xfrm>
            <a:off x="153069" y="1418547"/>
            <a:ext cx="3723360" cy="373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793" y="1326086"/>
            <a:ext cx="784453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Understand that many different modeling activities are going on within the water resources domain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Conceptual understanding of coupled modeling approaches, applications, and benefits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Understand the difference between loose and tight model integration.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Identify the ontological differences in how observed and modeled data are represented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Introduction into the model sharing efforts of </a:t>
            </a:r>
            <a:r>
              <a:rPr lang="en-US" dirty="0" err="1"/>
              <a:t>HydroShare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1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Model Components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42014" t="34259" r="7292" b="21759"/>
          <a:stretch>
            <a:fillRect/>
          </a:stretch>
        </p:blipFill>
        <p:spPr bwMode="auto">
          <a:xfrm>
            <a:off x="307892" y="1333887"/>
            <a:ext cx="3366770" cy="2190750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1320" t="33102" r="7465" b="21759"/>
          <a:stretch>
            <a:fillRect/>
          </a:stretch>
        </p:blipFill>
        <p:spPr bwMode="auto">
          <a:xfrm>
            <a:off x="5329555" y="4399873"/>
            <a:ext cx="3357245" cy="2219325"/>
          </a:xfrm>
          <a:prstGeom prst="rect">
            <a:avLst/>
          </a:prstGeom>
          <a:noFill/>
          <a:ln w="9525">
            <a:solidFill>
              <a:srgbClr val="4D4D4D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957" y="937239"/>
            <a:ext cx="4909779" cy="302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674" y="4132753"/>
            <a:ext cx="4430128" cy="272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09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Visualization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34" y="1268798"/>
            <a:ext cx="3982240" cy="34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581" y="1268798"/>
            <a:ext cx="4373041" cy="31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ad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1963" y="2629167"/>
            <a:ext cx="5499236" cy="4056119"/>
          </a:xfrm>
          <a:prstGeom prst="rect">
            <a:avLst/>
          </a:prstGeom>
          <a:ln>
            <a:solidFill>
              <a:srgbClr val="4D4D4D"/>
            </a:solidFill>
          </a:ln>
        </p:spPr>
      </p:pic>
    </p:spTree>
    <p:extLst>
      <p:ext uri="{BB962C8B-B14F-4D97-AF65-F5344CB8AC3E}">
        <p14:creationId xmlns:p14="http://schemas.microsoft.com/office/powerpoint/2010/main" val="3994588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Modeling ET</a:t>
            </a:r>
          </a:p>
        </p:txBody>
      </p:sp>
      <p:pic>
        <p:nvPicPr>
          <p:cNvPr id="3" name="Picture 7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6702425" cy="496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217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Visualization</a:t>
            </a:r>
            <a:endParaRPr lang="en-US" dirty="0"/>
          </a:p>
        </p:txBody>
      </p:sp>
      <p:pic>
        <p:nvPicPr>
          <p:cNvPr id="6" name="Picture 2" descr="C:\DOCUME~1\CASTRONA\LOCALS~1\Temp\msohtmlclip1\01\clip_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89" y="1202067"/>
            <a:ext cx="6934200" cy="5142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04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3: Service Oriented TOPMODEL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</p:spPr>
        <p:txBody>
          <a:bodyPr/>
          <a:lstStyle/>
          <a:p>
            <a:fld id="{1B0E17A6-266D-41E4-98B1-F75D47D30ED8}" type="datetime1">
              <a:rPr lang="en-US" smtClean="0"/>
              <a:t>11/5/14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124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93902"/>
            <a:ext cx="6629400" cy="42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914400" y="6172200"/>
            <a:ext cx="6934200" cy="6096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Castronova</a:t>
            </a:r>
            <a:r>
              <a:rPr lang="en-US" sz="1100" dirty="0"/>
              <a:t>, Anthony M., Jonathan L. </a:t>
            </a:r>
            <a:r>
              <a:rPr lang="en-US" sz="1100" dirty="0" err="1"/>
              <a:t>Goodall</a:t>
            </a:r>
            <a:r>
              <a:rPr lang="en-US" sz="1100" dirty="0"/>
              <a:t>, and </a:t>
            </a:r>
            <a:r>
              <a:rPr lang="en-US" sz="1100" dirty="0" err="1"/>
              <a:t>Mostafa</a:t>
            </a:r>
            <a:r>
              <a:rPr lang="en-US" sz="1100" dirty="0"/>
              <a:t> M. </a:t>
            </a:r>
            <a:r>
              <a:rPr lang="en-US" sz="1100" dirty="0" err="1"/>
              <a:t>Elag</a:t>
            </a:r>
            <a:r>
              <a:rPr lang="en-US" sz="1100" dirty="0"/>
              <a:t>. "Models as web services using the Open Geospatial Consortium (OGC) Web Processing Service (WPS) standard." </a:t>
            </a:r>
            <a:r>
              <a:rPr lang="en-US" sz="1100" i="1" dirty="0"/>
              <a:t>Environmental </a:t>
            </a:r>
            <a:r>
              <a:rPr lang="en-US" sz="1100" i="1" dirty="0" err="1"/>
              <a:t>Modelling</a:t>
            </a:r>
            <a:r>
              <a:rPr lang="en-US" sz="1100" i="1" dirty="0"/>
              <a:t> &amp; Software</a:t>
            </a:r>
            <a:r>
              <a:rPr lang="en-US" sz="1100" dirty="0"/>
              <a:t> 41 (2013): 72-83.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152400" y="1219200"/>
            <a:ext cx="4114800" cy="1905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Coweeta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Watershed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smtClean="0"/>
              <a:t>Located in western NC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Term Ecological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Watershed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18,  0.12 km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1600" dirty="0" smtClean="0"/>
              <a:t>Readily available observations</a:t>
            </a: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34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Service Oriented Model Design</a:t>
            </a:r>
            <a:endParaRPr lang="en-US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228600" y="4495800"/>
            <a:ext cx="48006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DbReader</a:t>
            </a:r>
            <a:r>
              <a:rPr lang="en-US" sz="1600" b="1" dirty="0"/>
              <a:t> </a:t>
            </a:r>
          </a:p>
          <a:p>
            <a:pPr lvl="1"/>
            <a:r>
              <a:rPr lang="en-US" sz="1400" dirty="0"/>
              <a:t>Supplies CUAHSI HIS observation data</a:t>
            </a:r>
          </a:p>
          <a:p>
            <a:r>
              <a:rPr lang="en-US" sz="1600" dirty="0"/>
              <a:t>Hargreaves </a:t>
            </a:r>
          </a:p>
          <a:p>
            <a:pPr lvl="1"/>
            <a:r>
              <a:rPr lang="en-US" sz="1400" dirty="0"/>
              <a:t>Calculates PET using temperature data.</a:t>
            </a:r>
          </a:p>
          <a:p>
            <a:r>
              <a:rPr lang="en-US" sz="1600" dirty="0" err="1"/>
              <a:t>Wps:Topmodel</a:t>
            </a:r>
            <a:r>
              <a:rPr lang="en-US" sz="1600" b="1" dirty="0"/>
              <a:t> </a:t>
            </a:r>
            <a:r>
              <a:rPr lang="en-US" sz="1600" dirty="0"/>
              <a:t> </a:t>
            </a:r>
          </a:p>
          <a:p>
            <a:pPr lvl="1"/>
            <a:r>
              <a:rPr lang="en-US" sz="1400" dirty="0"/>
              <a:t>Wraps the web TOPMODEL web resource into an </a:t>
            </a:r>
            <a:r>
              <a:rPr lang="en-US" sz="1400" dirty="0" err="1"/>
              <a:t>OpenMI</a:t>
            </a:r>
            <a:r>
              <a:rPr lang="en-US" sz="1400" dirty="0"/>
              <a:t>-compliant form</a:t>
            </a:r>
            <a:endParaRPr lang="en-US" sz="14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" y="1219200"/>
            <a:ext cx="7910513" cy="31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429000" cy="21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419600" y="16002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GET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0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4: Flood Modeling in Columbia, SC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76200" y="1219200"/>
            <a:ext cx="5410200" cy="2286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Downtown Columbia floods often</a:t>
            </a:r>
          </a:p>
          <a:p>
            <a:pPr lvl="1"/>
            <a:r>
              <a:rPr lang="en-US" dirty="0"/>
              <a:t>Property damage</a:t>
            </a:r>
          </a:p>
          <a:p>
            <a:pPr lvl="1"/>
            <a:r>
              <a:rPr lang="en-US" dirty="0"/>
              <a:t>Infrastructure damage</a:t>
            </a:r>
          </a:p>
          <a:p>
            <a:r>
              <a:rPr lang="en-US" dirty="0"/>
              <a:t>Short, high intensity storms</a:t>
            </a:r>
          </a:p>
          <a:p>
            <a:pPr lvl="1"/>
            <a:r>
              <a:rPr lang="en-US" dirty="0"/>
              <a:t>2.26 in 1 hour</a:t>
            </a:r>
          </a:p>
          <a:p>
            <a:pPr lvl="1"/>
            <a:r>
              <a:rPr lang="en-US" dirty="0"/>
              <a:t>River depth from 10in to 10.74ft in 1 hour</a:t>
            </a:r>
          </a:p>
        </p:txBody>
      </p:sp>
      <p:pic>
        <p:nvPicPr>
          <p:cNvPr id="5" name="Picture 4" descr="C:\My Research\Rain Gauge\data\images flood 6-11-2012\6-11-12\IMG_0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872"/>
            <a:ext cx="3876121" cy="28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My Research\Rain Gauge\data\images flood 6-11-2012\6-11-12\IMG_0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2881"/>
            <a:ext cx="3568175" cy="26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My Research\Manuscripts\backup\poster\images\whaley_flood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21" y="912700"/>
            <a:ext cx="3810000" cy="284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0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Urban Infrastructure Model Design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80335" y="1591191"/>
            <a:ext cx="3048000" cy="44604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Web services are developed independently</a:t>
            </a:r>
          </a:p>
          <a:p>
            <a:endParaRPr lang="en-US" dirty="0"/>
          </a:p>
          <a:p>
            <a:r>
              <a:rPr lang="en-US" dirty="0" err="1"/>
              <a:t>RESTful</a:t>
            </a:r>
            <a:endParaRPr lang="en-US" dirty="0"/>
          </a:p>
          <a:p>
            <a:endParaRPr lang="en-US" dirty="0"/>
          </a:p>
          <a:p>
            <a:r>
              <a:rPr lang="en-US" dirty="0"/>
              <a:t>Use the OGC WPS to encapsulate data</a:t>
            </a:r>
          </a:p>
          <a:p>
            <a:endParaRPr lang="en-US" dirty="0"/>
          </a:p>
          <a:p>
            <a:r>
              <a:rPr lang="en-US" dirty="0"/>
              <a:t>Interaction between models is provided by a client-side </a:t>
            </a:r>
            <a:r>
              <a:rPr lang="en-US" dirty="0"/>
              <a:t>script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91192"/>
            <a:ext cx="5902571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152400" y="4038600"/>
            <a:ext cx="4114800" cy="181356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130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05250"/>
            <a:ext cx="3848100" cy="197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/>
          <a:lstStyle/>
          <a:p>
            <a:r>
              <a:rPr lang="en-US" dirty="0" smtClean="0"/>
              <a:t>Estimates probability of bridge failure</a:t>
            </a:r>
          </a:p>
          <a:p>
            <a:pPr lvl="1"/>
            <a:r>
              <a:rPr lang="en-US" dirty="0" smtClean="0"/>
              <a:t>Structure reliability </a:t>
            </a:r>
          </a:p>
          <a:p>
            <a:pPr lvl="1"/>
            <a:r>
              <a:rPr lang="en-US" dirty="0" smtClean="0"/>
              <a:t>Strength decreases due to age</a:t>
            </a:r>
          </a:p>
          <a:p>
            <a:pPr lvl="1"/>
            <a:endParaRPr lang="en-US" dirty="0"/>
          </a:p>
          <a:p>
            <a:r>
              <a:rPr lang="en-US" dirty="0" smtClean="0"/>
              <a:t>Finite element model</a:t>
            </a:r>
          </a:p>
          <a:p>
            <a:endParaRPr lang="en-US" dirty="0"/>
          </a:p>
          <a:p>
            <a:r>
              <a:rPr lang="en-US" dirty="0" smtClean="0"/>
              <a:t>Designed to investigate</a:t>
            </a:r>
          </a:p>
          <a:p>
            <a:pPr lvl="1"/>
            <a:r>
              <a:rPr lang="en-US" dirty="0" smtClean="0"/>
              <a:t>Failure of bridges due to scour of their foundation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5336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130097"/>
            <a:ext cx="5010150" cy="19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52"/>
    </mc:Choice>
    <mc:Fallback xmlns="">
      <p:transition spd="slow" advTm="453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 Component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310640"/>
            <a:ext cx="50292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Predicts the travel time of vehicles during rush hour in downtown Columbia, SC</a:t>
            </a:r>
          </a:p>
          <a:p>
            <a:endParaRPr lang="en-US" dirty="0"/>
          </a:p>
          <a:p>
            <a:r>
              <a:rPr lang="en-US" dirty="0" smtClean="0"/>
              <a:t>Modifies input files,  executes </a:t>
            </a:r>
            <a:r>
              <a:rPr lang="en-US" dirty="0" err="1" smtClean="0"/>
              <a:t>DTALite</a:t>
            </a:r>
            <a:r>
              <a:rPr lang="en-US" dirty="0" smtClean="0"/>
              <a:t>, and returns parsed output data.</a:t>
            </a:r>
          </a:p>
          <a:p>
            <a:endParaRPr lang="en-US" dirty="0"/>
          </a:p>
          <a:p>
            <a:r>
              <a:rPr lang="en-US" dirty="0" smtClean="0"/>
              <a:t>Dynamic Traffic Assignment model (agent-based) </a:t>
            </a:r>
          </a:p>
          <a:p>
            <a:pPr lvl="1"/>
            <a:r>
              <a:rPr lang="en-US" dirty="0" smtClean="0"/>
              <a:t>network algorithms </a:t>
            </a:r>
          </a:p>
          <a:p>
            <a:pPr lvl="1"/>
            <a:r>
              <a:rPr lang="en-US" dirty="0" smtClean="0"/>
              <a:t>trip-maker behavior models </a:t>
            </a:r>
          </a:p>
          <a:p>
            <a:endParaRPr lang="en-US" dirty="0"/>
          </a:p>
          <a:p>
            <a:r>
              <a:rPr lang="en-US" dirty="0" smtClean="0"/>
              <a:t>Captures the effects of </a:t>
            </a:r>
          </a:p>
          <a:p>
            <a:pPr lvl="1"/>
            <a:r>
              <a:rPr lang="en-US" dirty="0" smtClean="0"/>
              <a:t>road closures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m</a:t>
            </a:r>
            <a:r>
              <a:rPr lang="en-US" dirty="0" smtClean="0"/>
              <a:t>essage signs</a:t>
            </a:r>
          </a:p>
          <a:p>
            <a:pPr lvl="1"/>
            <a:r>
              <a:rPr lang="en-US" dirty="0" smtClean="0"/>
              <a:t>Advanced traveler information systems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066800"/>
            <a:ext cx="2547505" cy="24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3657600"/>
            <a:ext cx="2971800" cy="306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0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4"/>
    </mc:Choice>
    <mc:Fallback xmlns="">
      <p:transition spd="slow" advTm="502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Modeling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41" y="956943"/>
            <a:ext cx="4847726" cy="2053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79" y="2818392"/>
            <a:ext cx="7118512" cy="34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4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Resources Component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767840"/>
            <a:ext cx="4114800" cy="4937760"/>
          </a:xfrm>
        </p:spPr>
        <p:txBody>
          <a:bodyPr/>
          <a:lstStyle/>
          <a:p>
            <a:r>
              <a:rPr lang="en-US" dirty="0" smtClean="0"/>
              <a:t>Estimate </a:t>
            </a:r>
            <a:r>
              <a:rPr lang="en-US" dirty="0" err="1" smtClean="0"/>
              <a:t>streamflow</a:t>
            </a:r>
            <a:r>
              <a:rPr lang="en-US" dirty="0" smtClean="0"/>
              <a:t> based on river stage observations </a:t>
            </a:r>
          </a:p>
          <a:p>
            <a:endParaRPr lang="en-US" dirty="0"/>
          </a:p>
          <a:p>
            <a:r>
              <a:rPr lang="en-US" dirty="0" err="1" smtClean="0"/>
              <a:t>Streamflow</a:t>
            </a:r>
            <a:r>
              <a:rPr lang="en-US" dirty="0" smtClean="0"/>
              <a:t> is approximated using Manning’s equation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River stage and </a:t>
            </a:r>
            <a:r>
              <a:rPr lang="en-US" dirty="0" err="1" smtClean="0"/>
              <a:t>streamflow</a:t>
            </a:r>
            <a:r>
              <a:rPr lang="en-US" dirty="0" smtClean="0"/>
              <a:t> measurements are returned by the model.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67031"/>
            <a:ext cx="2438400" cy="265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7792"/>
            <a:ext cx="2418130" cy="31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3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31"/>
    </mc:Choice>
    <mc:Fallback xmlns="">
      <p:transition spd="slow" advTm="478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396711"/>
            <a:ext cx="50768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River Overtopping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3886200" cy="49377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Geoprocessing</a:t>
            </a:r>
            <a:r>
              <a:rPr lang="en-US" dirty="0" smtClean="0"/>
              <a:t> routines are used to identify roads that may flood.</a:t>
            </a:r>
          </a:p>
          <a:p>
            <a:endParaRPr lang="en-US" dirty="0"/>
          </a:p>
          <a:p>
            <a:r>
              <a:rPr lang="en-US" dirty="0" smtClean="0"/>
              <a:t>Common GIS tools and  DEMs are used to determine if a roadway should be closed</a:t>
            </a:r>
          </a:p>
          <a:p>
            <a:endParaRPr lang="en-US" dirty="0"/>
          </a:p>
          <a:p>
            <a:r>
              <a:rPr lang="en-US" dirty="0" smtClean="0"/>
              <a:t>Ignores the complicated hydraulic and hydrologic conditions that occur during floods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a likelihood that the river will inundate roadways</a:t>
            </a:r>
          </a:p>
        </p:txBody>
      </p:sp>
    </p:spTree>
    <p:extLst>
      <p:ext uri="{BB962C8B-B14F-4D97-AF65-F5344CB8AC3E}">
        <p14:creationId xmlns:p14="http://schemas.microsoft.com/office/powerpoint/2010/main" val="4873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83"/>
    </mc:Choice>
    <mc:Fallback xmlns="">
      <p:transition spd="slow" advTm="8878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Study Area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600200"/>
            <a:ext cx="3132242" cy="43281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Rocky Branch watershed</a:t>
            </a:r>
          </a:p>
          <a:p>
            <a:pPr lvl="1"/>
            <a:r>
              <a:rPr lang="en-US" sz="1600" dirty="0" smtClean="0"/>
              <a:t>11 km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Consists of commercial districts, university property, and residential neighborhoods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High intensity storms often cause flooding</a:t>
            </a:r>
          </a:p>
          <a:p>
            <a:pPr lvl="1"/>
            <a:r>
              <a:rPr lang="en-US" sz="1600" dirty="0" smtClean="0"/>
              <a:t>Roads at low lying areas must be closed </a:t>
            </a:r>
          </a:p>
          <a:p>
            <a:pPr lvl="1"/>
            <a:r>
              <a:rPr lang="en-US" sz="1600" dirty="0" smtClean="0"/>
              <a:t>City of Columbia has been attempting to alleviate this problem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42" y="1752600"/>
            <a:ext cx="3030994" cy="38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36" y="1752600"/>
            <a:ext cx="290456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0"/>
    </mc:Choice>
    <mc:Fallback xmlns="">
      <p:transition spd="slow" advTm="749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5540"/>
            <a:ext cx="3733800" cy="42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0351"/>
            <a:ext cx="4991100" cy="459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27"/>
    </mc:Choice>
    <mc:Fallback xmlns="">
      <p:transition spd="slow" advTm="880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940" y="1177636"/>
            <a:ext cx="4421606" cy="266814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312" y="3497685"/>
            <a:ext cx="5112781" cy="3122576"/>
            <a:chOff x="1539923" y="1991708"/>
            <a:chExt cx="6064154" cy="3808589"/>
          </a:xfrm>
        </p:grpSpPr>
        <p:sp>
          <p:nvSpPr>
            <p:cNvPr id="4" name="Rectangle 3"/>
            <p:cNvSpPr/>
            <p:nvPr/>
          </p:nvSpPr>
          <p:spPr>
            <a:xfrm>
              <a:off x="6048233" y="2905242"/>
              <a:ext cx="1555844" cy="8751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Analysis Tools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39923" y="2905242"/>
              <a:ext cx="1555844" cy="87518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Visualization  Tools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23198" y="4954136"/>
              <a:ext cx="1555844" cy="8461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Loaders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664959" y="4954136"/>
              <a:ext cx="1555844" cy="84616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Data Discovery Tools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96436" y="3581674"/>
              <a:ext cx="1351128" cy="129653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94078" y="1991708"/>
              <a:ext cx="1555844" cy="79070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 w="19050">
              <a:solidFill>
                <a:srgbClr val="008DA9"/>
              </a:solidFill>
            </a:ln>
            <a:effectLst/>
            <a:scene3d>
              <a:camera prst="orthographicFront"/>
              <a:lightRig rig="threePt" dir="t"/>
            </a:scene3d>
            <a:sp3d prstMaterial="metal">
              <a:bevelT/>
            </a:sp3d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Models</a:t>
              </a:r>
            </a:p>
          </p:txBody>
        </p:sp>
        <p:sp>
          <p:nvSpPr>
            <p:cNvPr id="10" name="Left-Right Arrow 9"/>
            <p:cNvSpPr/>
            <p:nvPr/>
          </p:nvSpPr>
          <p:spPr>
            <a:xfrm rot="8982308">
              <a:off x="3397213" y="4643093"/>
              <a:ext cx="781862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-Right Arrow 10"/>
            <p:cNvSpPr/>
            <p:nvPr/>
          </p:nvSpPr>
          <p:spPr>
            <a:xfrm rot="2088723">
              <a:off x="4996057" y="4643093"/>
              <a:ext cx="827226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 rot="20168541">
              <a:off x="5187881" y="3679932"/>
              <a:ext cx="863653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12189622">
              <a:off x="3092474" y="3683835"/>
              <a:ext cx="863653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-Right Arrow 13"/>
            <p:cNvSpPr/>
            <p:nvPr/>
          </p:nvSpPr>
          <p:spPr>
            <a:xfrm rot="5400000">
              <a:off x="4159157" y="3006789"/>
              <a:ext cx="825687" cy="376940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447597" y="5097840"/>
            <a:ext cx="3580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Interaction with common data store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Can take advantage of visualization loading and discovery tools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49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HydroShare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5973" y="798796"/>
            <a:ext cx="3973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User accounts and data storage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Water related data are represneted as resources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social functionality (i.e. discovering resources and people)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 Data publishing and documentation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762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Design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961" y="1756441"/>
            <a:ext cx="3172479" cy="4187160"/>
          </a:xfrm>
        </p:spPr>
        <p:txBody>
          <a:bodyPr>
            <a:normAutofit/>
          </a:bodyPr>
          <a:lstStyle/>
          <a:p>
            <a:r>
              <a:rPr lang="en-US" sz="1400" dirty="0"/>
              <a:t>Make publishing, sharing, and discovering hydrologic data and models easy.</a:t>
            </a:r>
          </a:p>
          <a:p>
            <a:endParaRPr lang="en-US" sz="1400" dirty="0"/>
          </a:p>
          <a:p>
            <a:r>
              <a:rPr lang="en-US" sz="1400" dirty="0"/>
              <a:t>Support many different types of data</a:t>
            </a:r>
          </a:p>
          <a:p>
            <a:endParaRPr lang="en-US" sz="1400" dirty="0"/>
          </a:p>
          <a:p>
            <a:r>
              <a:rPr lang="en-US" sz="1400" dirty="0"/>
              <a:t>Web service API to interact with HydroShare remotely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1016"/>
            <a:ext cx="9144000" cy="801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442" y="3160818"/>
            <a:ext cx="2965439" cy="19625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67701" y="5024244"/>
            <a:ext cx="2524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F7F7F"/>
                </a:solidFill>
              </a:rPr>
              <a:t>waterdata.usgs.gov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62571" y="1320940"/>
            <a:ext cx="2703364" cy="1849903"/>
            <a:chOff x="4313830" y="1600200"/>
            <a:chExt cx="2703364" cy="18499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3830" y="1600200"/>
              <a:ext cx="2703364" cy="171140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13830" y="3173104"/>
              <a:ext cx="27033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epa.gov</a:t>
              </a:r>
            </a:p>
          </p:txBody>
        </p:sp>
      </p:grpSp>
      <p:pic>
        <p:nvPicPr>
          <p:cNvPr id="15" name="Picture 1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46" y="3520085"/>
            <a:ext cx="2692609" cy="2145745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5247" y="937892"/>
            <a:ext cx="1716567" cy="19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57"/>
    </mc:Choice>
    <mc:Fallback xmlns="">
      <p:transition xmlns:p14="http://schemas.microsoft.com/office/powerpoint/2010/main" spd="slow" advTm="515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Representing Models In HydroShare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4697" y="1795247"/>
            <a:ext cx="3446342" cy="4374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Model package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Bundled components 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references existing resources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program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executable entity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may consist of submodules and other complex relationships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input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input required by a program 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files, parameters, etc...</a:t>
            </a:r>
          </a:p>
          <a:p>
            <a:pPr lvl="1"/>
            <a:endParaRPr lang="en-US" sz="1400" smtClean="0"/>
          </a:p>
          <a:p>
            <a:r>
              <a:rPr lang="en-US" sz="1800" smtClean="0"/>
              <a:t>Model output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outputs produced by a program</a:t>
            </a:r>
          </a:p>
          <a:p>
            <a:pPr lvl="1">
              <a:buFont typeface="Wingdings" charset="2"/>
              <a:buChar char="§"/>
            </a:pPr>
            <a:r>
              <a:rPr lang="en-US" sz="1400" smtClean="0"/>
              <a:t>files, plots, etc...</a:t>
            </a:r>
          </a:p>
          <a:p>
            <a:pPr marL="0" indent="0">
              <a:buFont typeface="Arial" pitchFamily="34" charset="0"/>
              <a:buNone/>
            </a:pPr>
            <a:endParaRPr lang="en-US" sz="1800" smtClean="0"/>
          </a:p>
          <a:p>
            <a:pPr lvl="1"/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0" y="1843515"/>
            <a:ext cx="5679812" cy="399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5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lternate Process 40"/>
          <p:cNvSpPr/>
          <p:nvPr/>
        </p:nvSpPr>
        <p:spPr>
          <a:xfrm>
            <a:off x="5484735" y="5685646"/>
            <a:ext cx="1097643" cy="28302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34" name="Alternate Process 33"/>
          <p:cNvSpPr/>
          <p:nvPr/>
        </p:nvSpPr>
        <p:spPr>
          <a:xfrm>
            <a:off x="5544609" y="4499103"/>
            <a:ext cx="736602" cy="1678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Describing Resources using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9800" cy="4740729"/>
          </a:xfrm>
        </p:spPr>
        <p:txBody>
          <a:bodyPr>
            <a:normAutofit/>
          </a:bodyPr>
          <a:lstStyle/>
          <a:p>
            <a:r>
              <a:rPr lang="en-US" sz="1800" dirty="0"/>
              <a:t>Collect metadata during resource creation</a:t>
            </a:r>
          </a:p>
          <a:p>
            <a:pPr lvl="1"/>
            <a:r>
              <a:rPr lang="en-US" sz="1400" dirty="0"/>
              <a:t>many possible fields </a:t>
            </a:r>
          </a:p>
          <a:p>
            <a:pPr lvl="1"/>
            <a:r>
              <a:rPr lang="en-US" sz="1400" dirty="0"/>
              <a:t>optional metadata added later</a:t>
            </a:r>
          </a:p>
          <a:p>
            <a:pPr lvl="3"/>
            <a:endParaRPr lang="en-US" sz="700" dirty="0"/>
          </a:p>
          <a:p>
            <a:r>
              <a:rPr lang="en-US" sz="1800" dirty="0"/>
              <a:t>Use DublinCore standard</a:t>
            </a:r>
          </a:p>
          <a:p>
            <a:pPr lvl="1"/>
            <a:r>
              <a:rPr lang="en-US" sz="1400" dirty="0"/>
              <a:t>set of vocabulary terms</a:t>
            </a:r>
          </a:p>
          <a:p>
            <a:pPr lvl="1"/>
            <a:r>
              <a:rPr lang="en-US" sz="1400" dirty="0"/>
              <a:t>describes physical and web resources</a:t>
            </a:r>
          </a:p>
          <a:p>
            <a:pPr lvl="1"/>
            <a:r>
              <a:rPr lang="en-US" sz="1400" dirty="0"/>
              <a:t>our implementation is called the HydroShare Science Metadata</a:t>
            </a:r>
          </a:p>
          <a:p>
            <a:pPr marL="457200" lvl="1" indent="0">
              <a:buNone/>
            </a:pPr>
            <a:endParaRPr lang="en-US" sz="700" dirty="0"/>
          </a:p>
          <a:p>
            <a:r>
              <a:rPr lang="en-US" sz="1800" dirty="0"/>
              <a:t>Expand DublinCore</a:t>
            </a:r>
          </a:p>
          <a:p>
            <a:pPr lvl="1"/>
            <a:r>
              <a:rPr lang="en-US" sz="1400" dirty="0"/>
              <a:t>many different types of resources</a:t>
            </a:r>
          </a:p>
          <a:p>
            <a:pPr lvl="1"/>
            <a:r>
              <a:rPr lang="en-US" sz="1400" dirty="0"/>
              <a:t>may require specialized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1994" y="19990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Resource Type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75665" y="1995386"/>
            <a:ext cx="3075214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Generic Resource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8439754" y="2072131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flipV="1">
            <a:off x="8439754" y="2143702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75665" y="2412672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Logan River Streamflow at USGS </a:t>
            </a:r>
            <a:r>
              <a:rPr lang="en-US" sz="1000" dirty="0">
                <a:solidFill>
                  <a:srgbClr val="7F7F7F"/>
                </a:solidFill>
                <a:latin typeface="Arial"/>
                <a:cs typeface="Arial"/>
              </a:rPr>
              <a:t>10109000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5665" y="2826330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75665" y="3191001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75665" y="3535715"/>
            <a:ext cx="3147786" cy="767268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475665" y="4452838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75665" y="4864682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75665" y="5278340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21994" y="239599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Title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21994" y="2798586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Creators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1994" y="319100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Contributors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1994" y="35357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1994" y="4451556"/>
            <a:ext cx="1262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Subject Keywords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21994" y="4848001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Url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1994" y="5261659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Rights</a:t>
            </a:r>
          </a:p>
        </p:txBody>
      </p:sp>
      <p:sp>
        <p:nvSpPr>
          <p:cNvPr id="28" name="Alternate Process 27"/>
          <p:cNvSpPr/>
          <p:nvPr/>
        </p:nvSpPr>
        <p:spPr>
          <a:xfrm>
            <a:off x="5544608" y="2858082"/>
            <a:ext cx="956129" cy="167822"/>
          </a:xfrm>
          <a:prstGeom prst="flowChartAlternateProcess">
            <a:avLst/>
          </a:prstGeom>
          <a:solidFill>
            <a:srgbClr val="33CC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4736" y="2811473"/>
            <a:ext cx="1179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Tony Castronova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4736" y="3535715"/>
            <a:ext cx="3013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Streamflow measurements for the Logan river UT recorded by the USGS that have been processed by ...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35537" y="4449714"/>
            <a:ext cx="7728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streamflow</a:t>
            </a:r>
          </a:p>
        </p:txBody>
      </p:sp>
      <p:sp>
        <p:nvSpPr>
          <p:cNvPr id="35" name="Alternate Process 34"/>
          <p:cNvSpPr/>
          <p:nvPr/>
        </p:nvSpPr>
        <p:spPr>
          <a:xfrm>
            <a:off x="6368304" y="4499103"/>
            <a:ext cx="39551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bg1"/>
              </a:solidFill>
              <a:latin typeface="Arial Hebrew"/>
              <a:cs typeface="Arial Hebrew"/>
            </a:endParaRPr>
          </a:p>
        </p:txBody>
      </p:sp>
      <p:sp>
        <p:nvSpPr>
          <p:cNvPr id="36" name="Alternate Process 35"/>
          <p:cNvSpPr/>
          <p:nvPr/>
        </p:nvSpPr>
        <p:spPr>
          <a:xfrm>
            <a:off x="6863604" y="4495217"/>
            <a:ext cx="60234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rial Hebrew"/>
                <a:cs typeface="Arial Hebrew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0246" y="4449714"/>
            <a:ext cx="571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USGS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45461" y="4446667"/>
            <a:ext cx="7347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gap filled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75665" y="4866115"/>
            <a:ext cx="32111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A6A6A6"/>
                </a:solidFill>
                <a:latin typeface="Arial Hebrew"/>
                <a:cs typeface="Arial Hebrew"/>
              </a:rPr>
              <a:t>http://waterdata.usgs.gov/ut/nwis/uv/?site_no=10109000&amp;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735" y="5703790"/>
            <a:ext cx="1188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Arial Hebrew"/>
                <a:cs typeface="Arial Hebrew"/>
              </a:rPr>
              <a:t>Create Resource</a:t>
            </a:r>
          </a:p>
        </p:txBody>
      </p:sp>
    </p:spTree>
    <p:extLst>
      <p:ext uri="{BB962C8B-B14F-4D97-AF65-F5344CB8AC3E}">
        <p14:creationId xmlns:p14="http://schemas.microsoft.com/office/powerpoint/2010/main" val="1661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2"/>
    </mc:Choice>
    <mc:Fallback xmlns="">
      <p:transition xmlns:p14="http://schemas.microsoft.com/office/powerpoint/2010/main" spd="slow" advTm="800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else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Model Specific Metadata is missing?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74189"/>
            <a:ext cx="70337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Software Version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Software Language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Operating System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Release Date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Release Notes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Web Page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Repository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User Manual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Theoretical Manual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Source Code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Executable Code</a:t>
            </a:r>
          </a:p>
        </p:txBody>
      </p:sp>
    </p:spTree>
    <p:extLst>
      <p:ext uri="{BB962C8B-B14F-4D97-AF65-F5344CB8AC3E}">
        <p14:creationId xmlns:p14="http://schemas.microsoft.com/office/powerpoint/2010/main" val="8717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69" y="1279466"/>
            <a:ext cx="6054731" cy="443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Expanding a model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53" y="1922385"/>
            <a:ext cx="3415659" cy="4113861"/>
          </a:xfrm>
        </p:spPr>
        <p:txBody>
          <a:bodyPr>
            <a:normAutofit/>
          </a:bodyPr>
          <a:lstStyle/>
          <a:p>
            <a:r>
              <a:rPr lang="en-US" sz="1600" dirty="0"/>
              <a:t>Uses HS science metadata</a:t>
            </a:r>
          </a:p>
          <a:p>
            <a:pPr lvl="1"/>
            <a:r>
              <a:rPr lang="en-US" sz="1200" dirty="0"/>
              <a:t>creator, contributor, date, org...</a:t>
            </a:r>
          </a:p>
          <a:p>
            <a:pPr marL="457200" lvl="1" indent="0">
              <a:buNone/>
            </a:pPr>
            <a:endParaRPr lang="en-US" sz="1100" dirty="0"/>
          </a:p>
          <a:p>
            <a:r>
              <a:rPr lang="en-US" sz="1600" dirty="0"/>
              <a:t>Model program specific terms </a:t>
            </a:r>
          </a:p>
          <a:p>
            <a:pPr lvl="1"/>
            <a:r>
              <a:rPr lang="en-US" sz="1200" dirty="0"/>
              <a:t>expands Morsy et al. (2014) </a:t>
            </a:r>
          </a:p>
          <a:p>
            <a:pPr lvl="1"/>
            <a:r>
              <a:rPr lang="en-US" sz="1200" dirty="0"/>
              <a:t>software and requirements</a:t>
            </a:r>
          </a:p>
          <a:p>
            <a:pPr lvl="1"/>
            <a:endParaRPr lang="en-US" sz="1100" dirty="0"/>
          </a:p>
          <a:p>
            <a:r>
              <a:rPr lang="en-US" sz="1400" dirty="0"/>
              <a:t>Expand HS science metadata definition when necessary</a:t>
            </a:r>
          </a:p>
          <a:p>
            <a:pPr lvl="1"/>
            <a:r>
              <a:rPr lang="en-US" sz="1100" dirty="0"/>
              <a:t>does not describe every possible hydro-related entity</a:t>
            </a:r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0559"/>
            <a:ext cx="61065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7F7F7F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rgbClr val="7F7F7F"/>
                </a:solidFill>
              </a:rPr>
              <a:t>Morsy, M. M., Goodall, J.L., Bandaragoda, C., Castronova, A.M., Greenberg, J. (2014). Metadata for Describing Water Models. </a:t>
            </a:r>
            <a:r>
              <a:rPr lang="en-US" sz="1000" i="1" dirty="0">
                <a:solidFill>
                  <a:srgbClr val="7F7F7F"/>
                </a:solidFill>
              </a:rPr>
              <a:t>International Environmental Modelling and Software Society (iEMSs) 7th International Congress on Environmental Modelling and Software San Diego, California, USA, D.P. Ames, N. Quinn (Eds.). </a:t>
            </a:r>
            <a:r>
              <a:rPr lang="en-US" sz="1000" dirty="0">
                <a:solidFill>
                  <a:srgbClr val="7F7F7F"/>
                </a:solidFill>
              </a:rPr>
              <a:t>(Accepted)</a:t>
            </a:r>
          </a:p>
          <a:p>
            <a:endParaRPr lang="en-US" sz="1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98"/>
    </mc:Choice>
    <mc:Fallback xmlns="">
      <p:transition xmlns:p14="http://schemas.microsoft.com/office/powerpoint/2010/main" spd="slow" advTm="93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Hydrologists View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057400"/>
            <a:ext cx="3761772" cy="3200400"/>
            <a:chOff x="381000" y="1981200"/>
            <a:chExt cx="3761772" cy="32004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981200"/>
              <a:ext cx="3761772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81000" y="4904601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nasa.gov</a:t>
              </a:r>
              <a:endParaRPr lang="en-US" sz="1200" dirty="0"/>
            </a:p>
          </p:txBody>
        </p:sp>
      </p:grpSp>
      <p:sp>
        <p:nvSpPr>
          <p:cNvPr id="6" name="Content Placeholder 5"/>
          <p:cNvSpPr txBox="1">
            <a:spLocks/>
          </p:cNvSpPr>
          <p:nvPr/>
        </p:nvSpPr>
        <p:spPr>
          <a:xfrm>
            <a:off x="4910603" y="1618785"/>
            <a:ext cx="3962400" cy="4937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Water Cycle</a:t>
            </a:r>
          </a:p>
          <a:p>
            <a:pPr lvl="1"/>
            <a:r>
              <a:rPr lang="en-US" dirty="0"/>
              <a:t>Focus of hydrology</a:t>
            </a:r>
          </a:p>
          <a:p>
            <a:pPr lvl="1"/>
            <a:r>
              <a:rPr lang="en-US" dirty="0"/>
              <a:t>Flow of water </a:t>
            </a:r>
            <a:r>
              <a:rPr lang="en-US" dirty="0"/>
              <a:t>t</a:t>
            </a:r>
            <a:r>
              <a:rPr lang="en-US" dirty="0"/>
              <a:t>hrough the environment</a:t>
            </a:r>
          </a:p>
          <a:p>
            <a:pPr lvl="1"/>
            <a:endParaRPr lang="en-US" dirty="0"/>
          </a:p>
          <a:p>
            <a:r>
              <a:rPr lang="en-US" dirty="0"/>
              <a:t>Complicated</a:t>
            </a:r>
          </a:p>
          <a:p>
            <a:pPr lvl="1"/>
            <a:r>
              <a:rPr lang="en-US" dirty="0"/>
              <a:t>Many physical processes</a:t>
            </a:r>
          </a:p>
          <a:p>
            <a:pPr lvl="1"/>
            <a:r>
              <a:rPr lang="en-US" dirty="0"/>
              <a:t>Complex interactions</a:t>
            </a:r>
          </a:p>
          <a:p>
            <a:pPr lvl="1"/>
            <a:endParaRPr lang="en-US" dirty="0"/>
          </a:p>
          <a:p>
            <a:r>
              <a:rPr lang="en-US" dirty="0"/>
              <a:t>Interdisciplinary</a:t>
            </a:r>
          </a:p>
          <a:p>
            <a:pPr lvl="1"/>
            <a:r>
              <a:rPr lang="en-US" dirty="0"/>
              <a:t>Atmospheric, Hydrologic, Geologic, Environmental, etc…</a:t>
            </a:r>
          </a:p>
          <a:p>
            <a:pPr>
              <a:buFont typeface="Arial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6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1" y="982310"/>
            <a:ext cx="7741919" cy="5967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2214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08"/>
    </mc:Choice>
    <mc:Fallback xmlns="">
      <p:transition xmlns:p14="http://schemas.microsoft.com/office/powerpoint/2010/main" spd="slow" advTm="718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Creating Model Resources in HydroShare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2777"/>
            <a:ext cx="3190493" cy="3514510"/>
          </a:xfrm>
        </p:spPr>
        <p:txBody>
          <a:bodyPr>
            <a:normAutofit/>
          </a:bodyPr>
          <a:lstStyle/>
          <a:p>
            <a:r>
              <a:rPr lang="en-US" sz="1400" dirty="0"/>
              <a:t>Manual metadata entry may become cumbersome</a:t>
            </a:r>
          </a:p>
          <a:p>
            <a:pPr lvl="1"/>
            <a:r>
              <a:rPr lang="en-US" sz="1000" dirty="0"/>
              <a:t>creators/contributors aren't users so additional information is needed</a:t>
            </a:r>
          </a:p>
          <a:p>
            <a:pPr lvl="1"/>
            <a:r>
              <a:rPr lang="en-US" sz="1000" dirty="0"/>
              <a:t>address, phone, name, affiliation, etc...</a:t>
            </a:r>
          </a:p>
          <a:p>
            <a:pPr lvl="1"/>
            <a:endParaRPr lang="en-US" sz="1100" dirty="0"/>
          </a:p>
          <a:p>
            <a:r>
              <a:rPr lang="en-US" sz="1400" dirty="0"/>
              <a:t>Specialized resources need more data!</a:t>
            </a:r>
          </a:p>
          <a:p>
            <a:pPr lvl="1"/>
            <a:r>
              <a:rPr lang="en-US" sz="1100" dirty="0"/>
              <a:t>metadata list will continue to grow</a:t>
            </a:r>
          </a:p>
          <a:p>
            <a:pPr lvl="1"/>
            <a:r>
              <a:rPr lang="en-US" sz="1100" dirty="0"/>
              <a:t>not all of this info is known during resource creation</a:t>
            </a:r>
          </a:p>
          <a:p>
            <a:pPr lvl="1">
              <a:buFont typeface="Wingdings" charset="2"/>
              <a:buChar char="§"/>
            </a:pPr>
            <a:endParaRPr lang="en-US" sz="1100" dirty="0"/>
          </a:p>
          <a:p>
            <a:r>
              <a:rPr lang="en-US" sz="1400" dirty="0"/>
              <a:t>Populating metadata the smart way</a:t>
            </a:r>
          </a:p>
          <a:p>
            <a:pPr lvl="1"/>
            <a:r>
              <a:rPr lang="en-US" sz="1100" dirty="0"/>
              <a:t>file recognition</a:t>
            </a:r>
          </a:p>
          <a:p>
            <a:pPr lvl="1"/>
            <a:r>
              <a:rPr lang="en-US" sz="1100" dirty="0"/>
              <a:t>resource file parsing</a:t>
            </a:r>
          </a:p>
          <a:p>
            <a:pPr lvl="1"/>
            <a:r>
              <a:rPr lang="en-US" sz="1100" dirty="0"/>
              <a:t>Metadata description file</a:t>
            </a:r>
          </a:p>
          <a:p>
            <a:pPr marL="457200" lvl="1" indent="0">
              <a:buNone/>
            </a:pPr>
            <a:endParaRPr lang="en-US" sz="1100" dirty="0"/>
          </a:p>
        </p:txBody>
      </p:sp>
      <p:sp>
        <p:nvSpPr>
          <p:cNvPr id="7" name="Alternate Process 6"/>
          <p:cNvSpPr/>
          <p:nvPr/>
        </p:nvSpPr>
        <p:spPr>
          <a:xfrm>
            <a:off x="5481259" y="4123276"/>
            <a:ext cx="814311" cy="16782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continuous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8645" y="1623188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Resource Type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12316" y="1619559"/>
            <a:ext cx="3075214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Model Program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8376405" y="1696304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8376405" y="1767875"/>
            <a:ext cx="58511" cy="45719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12316" y="203684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Storm Water Management Model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2316" y="2450503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12316" y="2815174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12316" y="3159888"/>
            <a:ext cx="3147786" cy="767268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412316" y="4077011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412316" y="448885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12316" y="501136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58645" y="202016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Title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58645" y="2422759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Creators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58645" y="281517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Contributors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58645" y="3159888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58645" y="4075729"/>
            <a:ext cx="1262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Subject Keywords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8645" y="447217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Url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8645" y="499468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Rights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1387" y="3159888"/>
            <a:ext cx="3013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The EPA Storm Water Management Model (SWMM) is a dynamic rainfall-runoff simulation model used for single event or long-term (continuous) simulation of runoff quantity and quality from primarily urban areas.</a:t>
            </a:r>
          </a:p>
        </p:txBody>
      </p:sp>
      <p:sp>
        <p:nvSpPr>
          <p:cNvPr id="30" name="Alternate Process 29"/>
          <p:cNvSpPr/>
          <p:nvPr/>
        </p:nvSpPr>
        <p:spPr>
          <a:xfrm>
            <a:off x="6424989" y="4119390"/>
            <a:ext cx="701826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quantity</a:t>
            </a:r>
          </a:p>
        </p:txBody>
      </p:sp>
      <p:sp>
        <p:nvSpPr>
          <p:cNvPr id="31" name="Alternate Process 30"/>
          <p:cNvSpPr/>
          <p:nvPr/>
        </p:nvSpPr>
        <p:spPr>
          <a:xfrm>
            <a:off x="7262431" y="4119390"/>
            <a:ext cx="602344" cy="1665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Hebrew"/>
                <a:cs typeface="Arial Hebrew"/>
              </a:rPr>
              <a:t> quality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12316" y="4490288"/>
            <a:ext cx="29290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A6A6A6"/>
                </a:solidFill>
                <a:latin typeface="Arial Hebrew"/>
                <a:cs typeface="Arial Hebrew"/>
              </a:rPr>
              <a:t>http://www.epa.gov/athens/wwqtsc/html/swmm.html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321934" y="1241999"/>
            <a:ext cx="875995" cy="26161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3175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Choose File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1386" y="1241999"/>
            <a:ext cx="2987977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F7F7F"/>
                </a:solidFill>
                <a:latin typeface="Arial Hebrew"/>
                <a:cs typeface="Arial Hebrew"/>
              </a:rPr>
              <a:t>SWMM_Model.zip</a:t>
            </a:r>
            <a:endParaRPr lang="en-US" sz="1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51286" y="25672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Alternate Process 39"/>
          <p:cNvSpPr/>
          <p:nvPr/>
        </p:nvSpPr>
        <p:spPr>
          <a:xfrm>
            <a:off x="5472188" y="2483361"/>
            <a:ext cx="956129" cy="167822"/>
          </a:xfrm>
          <a:prstGeom prst="flowChartAlternateProcess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Lewis Rossman </a:t>
            </a:r>
          </a:p>
        </p:txBody>
      </p:sp>
      <p:sp>
        <p:nvSpPr>
          <p:cNvPr id="41" name="Alternate Process 40"/>
          <p:cNvSpPr/>
          <p:nvPr/>
        </p:nvSpPr>
        <p:spPr>
          <a:xfrm>
            <a:off x="6519029" y="2472021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Carl Chan</a:t>
            </a:r>
          </a:p>
        </p:txBody>
      </p:sp>
      <p:sp>
        <p:nvSpPr>
          <p:cNvPr id="42" name="Alternate Process 41"/>
          <p:cNvSpPr/>
          <p:nvPr/>
        </p:nvSpPr>
        <p:spPr>
          <a:xfrm>
            <a:off x="5481260" y="2852693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Robert Dickinson</a:t>
            </a:r>
          </a:p>
        </p:txBody>
      </p:sp>
      <p:sp>
        <p:nvSpPr>
          <p:cNvPr id="43" name="Alternate Process 42"/>
          <p:cNvSpPr/>
          <p:nvPr/>
        </p:nvSpPr>
        <p:spPr>
          <a:xfrm>
            <a:off x="6519029" y="2852693"/>
            <a:ext cx="956129" cy="167822"/>
          </a:xfrm>
          <a:prstGeom prst="flowChartAlternateProcess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 Hebrew"/>
                <a:cs typeface="Arial Hebrew"/>
              </a:rPr>
              <a:t>Trent Schade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421387" y="5019501"/>
            <a:ext cx="25111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http://creativecommons.org/licenses/by/4.0/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12316" y="5425375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58645" y="5408694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Version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21387" y="5433511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5.1.004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 Hebrew"/>
              <a:cs typeface="Arial Hebrew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12316" y="5816908"/>
            <a:ext cx="3147786" cy="244929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58645" y="5800227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Release Date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421387" y="5825044"/>
            <a:ext cx="7748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04-14-2014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12316" y="6251696"/>
            <a:ext cx="3147786" cy="408246"/>
          </a:xfrm>
          <a:prstGeom prst="rect">
            <a:avLst/>
          </a:prstGeom>
          <a:noFill/>
          <a:ln w="127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58645" y="6235015"/>
            <a:ext cx="1106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latin typeface="Arial Hebrew"/>
                <a:cs typeface="Arial Hebrew"/>
              </a:rPr>
              <a:t>Source Code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21387" y="6259832"/>
            <a:ext cx="3928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 Hebrew"/>
                <a:cs typeface="Arial Hebrew"/>
              </a:rPr>
              <a:t>http://www2.epa.gov/sites/production/files/2014-10/swmm51007_engine_0.zip/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050121" y="4711724"/>
            <a:ext cx="1181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Hebrew"/>
                <a:cs typeface="Arial Hebrew"/>
              </a:rPr>
              <a:t>Software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4185869" y="4994684"/>
            <a:ext cx="0" cy="1511369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3147792" y="4994684"/>
            <a:ext cx="1038077" cy="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50121" y="1479979"/>
            <a:ext cx="1038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 Hebrew"/>
                <a:cs typeface="Arial Hebrew"/>
              </a:rPr>
              <a:t>General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4178908" y="1762939"/>
            <a:ext cx="0" cy="297357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140831" y="1762939"/>
            <a:ext cx="1038077" cy="0"/>
          </a:xfrm>
          <a:prstGeom prst="line">
            <a:avLst/>
          </a:prstGeom>
          <a:ln w="3175" cmpd="sng">
            <a:solidFill>
              <a:srgbClr val="7F7F7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9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28"/>
    </mc:Choice>
    <mc:Fallback xmlns="">
      <p:transition xmlns:p14="http://schemas.microsoft.com/office/powerpoint/2010/main" spd="slow" advTm="872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Execution in HydroShare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404" y="4431644"/>
            <a:ext cx="2321351" cy="1148434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6"/>
                </a:solidFill>
              </a:rPr>
              <a:t>Instance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84382"/>
            <a:ext cx="8229600" cy="16213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400" smtClean="0"/>
              <a:t>Input and output Hydroshare resources</a:t>
            </a:r>
          </a:p>
          <a:p>
            <a:pPr>
              <a:buFont typeface="+mj-lt"/>
              <a:buAutoNum type="arabicPeriod"/>
            </a:pPr>
            <a:endParaRPr lang="en-US" sz="1400" smtClean="0"/>
          </a:p>
          <a:p>
            <a:pPr>
              <a:buFont typeface="+mj-lt"/>
              <a:buAutoNum type="arabicPeriod"/>
            </a:pPr>
            <a:r>
              <a:rPr lang="en-US" sz="1400" smtClean="0"/>
              <a:t>Link input, output, and program resources to create model packages </a:t>
            </a:r>
          </a:p>
          <a:p>
            <a:pPr>
              <a:buFont typeface="+mj-lt"/>
              <a:buAutoNum type="arabicPeriod"/>
            </a:pPr>
            <a:endParaRPr lang="en-US" sz="1400" smtClean="0"/>
          </a:p>
          <a:p>
            <a:pPr>
              <a:buFont typeface="+mj-lt"/>
              <a:buAutoNum type="arabicPeriod"/>
            </a:pPr>
            <a:r>
              <a:rPr lang="en-US" sz="1400" smtClean="0"/>
              <a:t>Execution of model package within the HydroShare environment to create "new" resources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79431" y="4850477"/>
            <a:ext cx="863577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860" y="4850477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1249" y="5200551"/>
            <a:ext cx="863577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5689" y="5200551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69" y="3413807"/>
            <a:ext cx="1496589" cy="1120997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3" idx="3"/>
            <a:endCxn id="9" idx="1"/>
          </p:cNvCxnSpPr>
          <p:nvPr/>
        </p:nvCxnSpPr>
        <p:spPr>
          <a:xfrm flipV="1">
            <a:off x="2377755" y="3974306"/>
            <a:ext cx="1129414" cy="1031555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69315" y="4781711"/>
            <a:ext cx="2540588" cy="1810484"/>
          </a:xfrm>
          <a:prstGeom prst="rect">
            <a:avLst/>
          </a:prstGeom>
          <a:noFill/>
          <a:ln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accent6"/>
                </a:solidFill>
              </a:rPr>
              <a:t>Instance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66189" y="5964961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Output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5286903" y="3693037"/>
            <a:ext cx="2140918" cy="1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4507" y="4316228"/>
            <a:ext cx="630466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EXECUTE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7821" y="3413807"/>
            <a:ext cx="882082" cy="49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Output</a:t>
            </a:r>
          </a:p>
        </p:txBody>
      </p:sp>
      <p:cxnSp>
        <p:nvCxnSpPr>
          <p:cNvPr id="16" name="Elbow Connector 15"/>
          <p:cNvCxnSpPr>
            <a:endCxn id="11" idx="0"/>
          </p:cNvCxnSpPr>
          <p:nvPr/>
        </p:nvCxnSpPr>
        <p:spPr>
          <a:xfrm>
            <a:off x="5286903" y="3974306"/>
            <a:ext cx="1752706" cy="807405"/>
          </a:xfrm>
          <a:prstGeom prst="bentConnector2">
            <a:avLst/>
          </a:prstGeom>
          <a:ln w="12700" cmpd="sng">
            <a:solidFill>
              <a:schemeClr val="tx1">
                <a:lumMod val="95000"/>
                <a:lumOff val="5000"/>
              </a:schemeClr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99923" y="3577621"/>
            <a:ext cx="974903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CREATE 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9315" y="3833070"/>
            <a:ext cx="1005511" cy="2308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CREATE PACKAGE</a:t>
            </a:r>
          </a:p>
        </p:txBody>
      </p:sp>
    </p:spTree>
    <p:extLst>
      <p:ext uri="{BB962C8B-B14F-4D97-AF65-F5344CB8AC3E}">
        <p14:creationId xmlns:p14="http://schemas.microsoft.com/office/powerpoint/2010/main" val="173457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096" y="1294019"/>
            <a:ext cx="78351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While many models already exist that can be used to simulate water resources systems, none can represent the water cycle holistically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Tight and Loose integration techniques can be used to expand the scope of a software model to represent cross-domain studies.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HydroModeler is a coupled modeling environment built as a HydroDesktop plugin.  This allows data to be supplied from HIS into models and from models into a local ODM-like database.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Web services can be used along with loosely integrated modeling techniques to remotely execute model routines.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HydroShare can be used to discover, archive, and share Water Resources models, as well as simulation instance inputs and outputs.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4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Relational Data Model for Simulations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4100"/>
            <a:ext cx="9144000" cy="474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Lets Look at Some Common Models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2400" y="1669245"/>
            <a:ext cx="3657600" cy="3525246"/>
            <a:chOff x="152400" y="1219200"/>
            <a:chExt cx="3200400" cy="3225225"/>
          </a:xfrm>
        </p:grpSpPr>
        <p:pic>
          <p:nvPicPr>
            <p:cNvPr id="4" name="Picture 3" descr="RA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219200"/>
              <a:ext cx="2995457" cy="294765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400" y="4191000"/>
              <a:ext cx="3200400" cy="253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hec.usace.army.mil</a:t>
              </a:r>
              <a:endParaRPr lang="en-US" sz="1200" dirty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95141" y="4343400"/>
            <a:ext cx="5144517" cy="2514600"/>
            <a:chOff x="2971800" y="3810000"/>
            <a:chExt cx="5144517" cy="2514600"/>
          </a:xfrm>
        </p:grpSpPr>
        <p:pic>
          <p:nvPicPr>
            <p:cNvPr id="7" name="Picture 6" descr="MODFL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3810000"/>
              <a:ext cx="3544317" cy="25146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839717" y="5895201"/>
              <a:ext cx="3276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pubs.usgs.gov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06595" y="944074"/>
            <a:ext cx="3745444" cy="3205936"/>
            <a:chOff x="4953000" y="104001"/>
            <a:chExt cx="3745444" cy="3205936"/>
          </a:xfrm>
        </p:grpSpPr>
        <p:pic>
          <p:nvPicPr>
            <p:cNvPr id="10" name="Picture 9" descr="HM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381000"/>
              <a:ext cx="3745444" cy="29289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53000" y="104001"/>
              <a:ext cx="3733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j-lt"/>
                </a:rPr>
                <a:t>hec.usace.army.mil</a:t>
              </a:r>
              <a:endParaRPr lang="en-US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24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Coupling</a:t>
            </a:r>
          </a:p>
        </p:txBody>
      </p:sp>
      <p:pic>
        <p:nvPicPr>
          <p:cNvPr id="3" name="Picture 2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683" y="3962400"/>
            <a:ext cx="3087117" cy="2190229"/>
          </a:xfrm>
          <a:prstGeom prst="rect">
            <a:avLst/>
          </a:prstGeom>
        </p:spPr>
      </p:pic>
      <p:pic>
        <p:nvPicPr>
          <p:cNvPr id="6" name="Picture 5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87" y="1219200"/>
            <a:ext cx="2995748" cy="2819400"/>
          </a:xfrm>
          <a:prstGeom prst="rect">
            <a:avLst/>
          </a:prstGeom>
        </p:spPr>
      </p:pic>
      <p:pic>
        <p:nvPicPr>
          <p:cNvPr id="7" name="Picture 6" descr="H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219200"/>
            <a:ext cx="3048000" cy="2383536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3505200" y="2362200"/>
            <a:ext cx="1905000" cy="457200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Up Arrow 8"/>
          <p:cNvSpPr/>
          <p:nvPr/>
        </p:nvSpPr>
        <p:spPr>
          <a:xfrm flipH="1">
            <a:off x="1676400" y="4267200"/>
            <a:ext cx="762000" cy="1524000"/>
          </a:xfrm>
          <a:prstGeom prst="left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Up Arrow 9"/>
          <p:cNvSpPr/>
          <p:nvPr/>
        </p:nvSpPr>
        <p:spPr>
          <a:xfrm>
            <a:off x="6477000" y="4191000"/>
            <a:ext cx="762000" cy="1524000"/>
          </a:xfrm>
          <a:prstGeom prst="leftUp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32529" y="810059"/>
            <a:ext cx="3487699" cy="29500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32529" y="4250310"/>
            <a:ext cx="3487699" cy="2607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0003" y="881564"/>
            <a:ext cx="3520097" cy="59764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299"/>
            <a:ext cx="8229600" cy="1143000"/>
          </a:xfrm>
        </p:spPr>
        <p:txBody>
          <a:bodyPr/>
          <a:lstStyle/>
          <a:p>
            <a:r>
              <a:rPr lang="en-US" dirty="0"/>
              <a:t>Tight vs Loose Integration</a:t>
            </a:r>
          </a:p>
        </p:txBody>
      </p:sp>
      <p:pic>
        <p:nvPicPr>
          <p:cNvPr id="3" name="Picture 2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90" y="4487758"/>
            <a:ext cx="3087117" cy="2190229"/>
          </a:xfrm>
          <a:prstGeom prst="rect">
            <a:avLst/>
          </a:prstGeom>
        </p:spPr>
      </p:pic>
      <p:pic>
        <p:nvPicPr>
          <p:cNvPr id="4" name="Picture 3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490" y="1009185"/>
            <a:ext cx="2995748" cy="2819400"/>
          </a:xfrm>
          <a:prstGeom prst="rect">
            <a:avLst/>
          </a:prstGeom>
        </p:spPr>
      </p:pic>
      <p:sp>
        <p:nvSpPr>
          <p:cNvPr id="5" name="Up-Down Arrow 4"/>
          <p:cNvSpPr/>
          <p:nvPr/>
        </p:nvSpPr>
        <p:spPr>
          <a:xfrm>
            <a:off x="2010048" y="3827709"/>
            <a:ext cx="230006" cy="660048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D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015" y="4360137"/>
            <a:ext cx="3087117" cy="2190229"/>
          </a:xfrm>
          <a:prstGeom prst="rect">
            <a:avLst/>
          </a:prstGeom>
        </p:spPr>
      </p:pic>
      <p:pic>
        <p:nvPicPr>
          <p:cNvPr id="7" name="Picture 6" descr="R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2015" y="881564"/>
            <a:ext cx="2995748" cy="2819400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5582541" y="3760092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>
            <a:off x="6784969" y="3777887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>
            <a:off x="8117757" y="3777887"/>
            <a:ext cx="230006" cy="472423"/>
          </a:xfrm>
          <a:prstGeom prst="up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these Systems Compare?</a:t>
            </a:r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110003" y="1086374"/>
            <a:ext cx="4114800" cy="4099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b="1" dirty="0" smtClean="0"/>
              <a:t>Tight Integration</a:t>
            </a:r>
            <a:r>
              <a:rPr lang="en-US" dirty="0" smtClean="0"/>
              <a:t>	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008000"/>
                </a:solidFill>
              </a:rPr>
              <a:t>Advantages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Disadvantages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359920" y="1105059"/>
            <a:ext cx="4114800" cy="54607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b="1" dirty="0" smtClean="0"/>
              <a:t>Loose Integration</a:t>
            </a:r>
            <a:r>
              <a:rPr lang="en-US" sz="1700" dirty="0" smtClean="0"/>
              <a:t>	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>
              <a:solidFill>
                <a:srgbClr val="008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>
              <a:solidFill>
                <a:srgbClr val="008000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dirty="0" smtClean="0">
                <a:solidFill>
                  <a:srgbClr val="008000"/>
                </a:solidFill>
              </a:rPr>
              <a:t>Advantages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lang="en-US" sz="1700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en-US" sz="1700" dirty="0">
                <a:solidFill>
                  <a:srgbClr val="FF0000"/>
                </a:solidFill>
              </a:rPr>
              <a:t>Disadvantages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en-US" sz="17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5233" y="2729239"/>
            <a:ext cx="420610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Complete control over system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Can be optimized for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233" y="4845974"/>
            <a:ext cx="39629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Requires a great deal of expertise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Source code must be available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Requires customized integration for every model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93147" y="4647811"/>
            <a:ext cx="32688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Learning curve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Rewriting legacy code that has been tightly integrated</a:t>
            </a:r>
            <a:endParaRPr lang="en-US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Performance?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93147" y="2575387"/>
            <a:ext cx="35936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Improves ease of collaboration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Modular development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Model substitution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dirty="0"/>
              <a:t>Code reuse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1338" y="1018860"/>
            <a:ext cx="3957540" cy="5439252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Closer look at Loose Integration</a:t>
            </a:r>
          </a:p>
        </p:txBody>
      </p:sp>
      <p:pic>
        <p:nvPicPr>
          <p:cNvPr id="3" name="Picture 2" descr="geos_5_ch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32" y="1905000"/>
            <a:ext cx="6665428" cy="4038600"/>
          </a:xfrm>
          <a:prstGeom prst="rect">
            <a:avLst/>
          </a:prstGeom>
          <a:effectLst/>
        </p:spPr>
      </p:pic>
      <p:sp>
        <p:nvSpPr>
          <p:cNvPr id="4" name="Content Placeholder 5"/>
          <p:cNvSpPr txBox="1">
            <a:spLocks/>
          </p:cNvSpPr>
          <p:nvPr/>
        </p:nvSpPr>
        <p:spPr>
          <a:xfrm>
            <a:off x="4757000" y="1676400"/>
            <a:ext cx="4267200" cy="43281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Standard modeling interface defines the methods required by routines</a:t>
            </a:r>
          </a:p>
          <a:p>
            <a:r>
              <a:rPr lang="en-US" sz="1800" dirty="0"/>
              <a:t>Input and Output data is passed between routines.</a:t>
            </a:r>
          </a:p>
          <a:p>
            <a:r>
              <a:rPr lang="en-US" sz="1800" dirty="0"/>
              <a:t>Routines are discovered at runtime</a:t>
            </a:r>
          </a:p>
          <a:p>
            <a:r>
              <a:rPr lang="en-US" sz="1800" dirty="0"/>
              <a:t>Model compositions require more communication</a:t>
            </a:r>
          </a:p>
          <a:p>
            <a:r>
              <a:rPr lang="en-US" sz="1800" dirty="0"/>
              <a:t>Encourages model reuse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725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1798</Words>
  <Application>Microsoft Macintosh PowerPoint</Application>
  <PresentationFormat>On-screen Show (4:3)</PresentationFormat>
  <Paragraphs>455</Paragraphs>
  <Slides>44</Slides>
  <Notes>13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An Overview of Integrated Modeling for Water Resources </vt:lpstr>
      <vt:lpstr>Learning Objectives</vt:lpstr>
      <vt:lpstr>What is Modeling</vt:lpstr>
      <vt:lpstr>Hydrologists View</vt:lpstr>
      <vt:lpstr>Lets Look at Some Common Models</vt:lpstr>
      <vt:lpstr>Model Coupling</vt:lpstr>
      <vt:lpstr>Tight vs Loose Integration</vt:lpstr>
      <vt:lpstr>How do these Systems Compare?</vt:lpstr>
      <vt:lpstr>A Closer look at Loose Integration</vt:lpstr>
      <vt:lpstr>Existing Software Architectures</vt:lpstr>
      <vt:lpstr>Data Communitcation</vt:lpstr>
      <vt:lpstr>Linking Data With Coupled Models</vt:lpstr>
      <vt:lpstr>How can we feed data into coupled models?</vt:lpstr>
      <vt:lpstr>CUAHSI HydroDesktop</vt:lpstr>
      <vt:lpstr>Observations Data Model (ODM)</vt:lpstr>
      <vt:lpstr>Mapping Model Data to HIS</vt:lpstr>
      <vt:lpstr>HydroModeler</vt:lpstr>
      <vt:lpstr>Example 1: Nitrogen Loading</vt:lpstr>
      <vt:lpstr>Building the Model</vt:lpstr>
      <vt:lpstr>Linking Model Components</vt:lpstr>
      <vt:lpstr>Data Visualization</vt:lpstr>
      <vt:lpstr>Example 2: Modeling ET</vt:lpstr>
      <vt:lpstr>PowerPoint Presentation</vt:lpstr>
      <vt:lpstr>Example 3: Service Oriented TOPMODEL</vt:lpstr>
      <vt:lpstr>Service Oriented Model Design</vt:lpstr>
      <vt:lpstr>Example 4: Flood Modeling in Columbia, SC</vt:lpstr>
      <vt:lpstr>Urban Infrastructure Model Design</vt:lpstr>
      <vt:lpstr>Structures Component</vt:lpstr>
      <vt:lpstr>Transportation Component</vt:lpstr>
      <vt:lpstr>Water Resources Component</vt:lpstr>
      <vt:lpstr>GIS River Overtopping</vt:lpstr>
      <vt:lpstr>Application: Study Area</vt:lpstr>
      <vt:lpstr>Results</vt:lpstr>
      <vt:lpstr>PowerPoint Presentation</vt:lpstr>
      <vt:lpstr>Design Considerations</vt:lpstr>
      <vt:lpstr>Representing Models In HydroShare</vt:lpstr>
      <vt:lpstr>Describing Resources using Metadata</vt:lpstr>
      <vt:lpstr>What else do we need?</vt:lpstr>
      <vt:lpstr>Expanding a model program</vt:lpstr>
      <vt:lpstr>Example Implementation</vt:lpstr>
      <vt:lpstr>Creating Model Resources in HydroShare</vt:lpstr>
      <vt:lpstr>Model Execution in HydroShare</vt:lpstr>
      <vt:lpstr>Summary</vt:lpstr>
      <vt:lpstr>A Relational Data Model for Simulations</vt:lpstr>
    </vt:vector>
  </TitlesOfParts>
  <Company>USU UWRL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 Castronova</dc:creator>
  <cp:lastModifiedBy>Tony  Castronova</cp:lastModifiedBy>
  <cp:revision>67</cp:revision>
  <dcterms:created xsi:type="dcterms:W3CDTF">2014-11-05T14:47:25Z</dcterms:created>
  <dcterms:modified xsi:type="dcterms:W3CDTF">2014-11-06T03:11:45Z</dcterms:modified>
</cp:coreProperties>
</file>