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notesMasterIdLst>
    <p:notesMasterId r:id="rId59"/>
  </p:notesMasterIdLst>
  <p:handoutMasterIdLst>
    <p:handoutMasterId r:id="rId60"/>
  </p:handoutMasterIdLst>
  <p:sldIdLst>
    <p:sldId id="823" r:id="rId5"/>
    <p:sldId id="815" r:id="rId6"/>
    <p:sldId id="822" r:id="rId7"/>
    <p:sldId id="609" r:id="rId8"/>
    <p:sldId id="691" r:id="rId9"/>
    <p:sldId id="714" r:id="rId10"/>
    <p:sldId id="715" r:id="rId11"/>
    <p:sldId id="727" r:id="rId12"/>
    <p:sldId id="728" r:id="rId13"/>
    <p:sldId id="717" r:id="rId14"/>
    <p:sldId id="720" r:id="rId15"/>
    <p:sldId id="721" r:id="rId16"/>
    <p:sldId id="722" r:id="rId17"/>
    <p:sldId id="723" r:id="rId18"/>
    <p:sldId id="836" r:id="rId19"/>
    <p:sldId id="824" r:id="rId20"/>
    <p:sldId id="825" r:id="rId21"/>
    <p:sldId id="826" r:id="rId22"/>
    <p:sldId id="827" r:id="rId23"/>
    <p:sldId id="829" r:id="rId24"/>
    <p:sldId id="830" r:id="rId25"/>
    <p:sldId id="831" r:id="rId26"/>
    <p:sldId id="834" r:id="rId27"/>
    <p:sldId id="725" r:id="rId28"/>
    <p:sldId id="726" r:id="rId29"/>
    <p:sldId id="724" r:id="rId30"/>
    <p:sldId id="816" r:id="rId31"/>
    <p:sldId id="695" r:id="rId32"/>
    <p:sldId id="697" r:id="rId33"/>
    <p:sldId id="698" r:id="rId34"/>
    <p:sldId id="699" r:id="rId35"/>
    <p:sldId id="700" r:id="rId36"/>
    <p:sldId id="701" r:id="rId37"/>
    <p:sldId id="702" r:id="rId38"/>
    <p:sldId id="849" r:id="rId39"/>
    <p:sldId id="851" r:id="rId40"/>
    <p:sldId id="850" r:id="rId41"/>
    <p:sldId id="852" r:id="rId42"/>
    <p:sldId id="835" r:id="rId43"/>
    <p:sldId id="703" r:id="rId44"/>
    <p:sldId id="818" r:id="rId45"/>
    <p:sldId id="705" r:id="rId46"/>
    <p:sldId id="853" r:id="rId47"/>
    <p:sldId id="847" r:id="rId48"/>
    <p:sldId id="854" r:id="rId49"/>
    <p:sldId id="855" r:id="rId50"/>
    <p:sldId id="856" r:id="rId51"/>
    <p:sldId id="857" r:id="rId52"/>
    <p:sldId id="848" r:id="rId53"/>
    <p:sldId id="859" r:id="rId54"/>
    <p:sldId id="861" r:id="rId55"/>
    <p:sldId id="858" r:id="rId56"/>
    <p:sldId id="713" r:id="rId57"/>
    <p:sldId id="840"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388" autoAdjust="0"/>
    <p:restoredTop sz="94582" autoAdjust="0"/>
  </p:normalViewPr>
  <p:slideViewPr>
    <p:cSldViewPr>
      <p:cViewPr varScale="1">
        <p:scale>
          <a:sx n="68" d="100"/>
          <a:sy n="68" d="100"/>
        </p:scale>
        <p:origin x="198" y="6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8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tarb\Dave\Projects\CUAHSI\HydroShare\Presentations\DataPreprocessing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88942511218357"/>
          <c:y val="9.7819971538123315E-2"/>
          <c:w val="0.57111805047139508"/>
          <c:h val="0.79729603828141882"/>
        </c:manualLayout>
      </c:layout>
      <c:pieChart>
        <c:varyColors val="1"/>
        <c:ser>
          <c:idx val="0"/>
          <c:order val="0"/>
          <c:explosion val="4"/>
          <c:dPt>
            <c:idx val="0"/>
            <c:bubble3D val="0"/>
            <c:spPr>
              <a:solidFill>
                <a:srgbClr val="0000FF"/>
              </a:solidFill>
            </c:spPr>
          </c:dPt>
          <c:dPt>
            <c:idx val="1"/>
            <c:bubble3D val="0"/>
            <c:spPr>
              <a:solidFill>
                <a:srgbClr val="FF0000"/>
              </a:solidFill>
            </c:spPr>
          </c:dPt>
          <c:dPt>
            <c:idx val="2"/>
            <c:bubble3D val="0"/>
            <c:spPr>
              <a:solidFill>
                <a:srgbClr val="00FF00"/>
              </a:solidFill>
            </c:spPr>
          </c:dPt>
          <c:dPt>
            <c:idx val="3"/>
            <c:bubble3D val="0"/>
            <c:spPr>
              <a:solidFill>
                <a:srgbClr val="FF00FF"/>
              </a:solidFill>
            </c:spPr>
          </c:dPt>
          <c:dPt>
            <c:idx val="4"/>
            <c:bubble3D val="0"/>
            <c:spPr>
              <a:solidFill>
                <a:schemeClr val="accent6">
                  <a:lumMod val="60000"/>
                  <a:lumOff val="40000"/>
                </a:schemeClr>
              </a:solidFill>
            </c:spPr>
          </c:dPt>
          <c:dLbls>
            <c:dLbl>
              <c:idx val="0"/>
              <c:layout>
                <c:manualLayout>
                  <c:x val="0.11241046482092965"/>
                  <c:y val="0.17040776908557392"/>
                </c:manualLayout>
              </c:layout>
              <c:showLegendKey val="0"/>
              <c:showVal val="0"/>
              <c:showCatName val="1"/>
              <c:showSerName val="0"/>
              <c:showPercent val="0"/>
              <c:showBubbleSize val="0"/>
              <c:extLst>
                <c:ext xmlns:c15="http://schemas.microsoft.com/office/drawing/2012/chart" uri="{CE6537A1-D6FC-4f65-9D91-7224C49458BB}"/>
              </c:extLst>
            </c:dLbl>
            <c:dLbl>
              <c:idx val="1"/>
              <c:layout>
                <c:manualLayout>
                  <c:x val="-0.19015105559622883"/>
                  <c:y val="2.7689006301160252E-2"/>
                </c:manualLayout>
              </c:layout>
              <c:showLegendKey val="0"/>
              <c:showVal val="0"/>
              <c:showCatName val="1"/>
              <c:showSerName val="0"/>
              <c:showPercent val="0"/>
              <c:showBubbleSize val="0"/>
              <c:extLst>
                <c:ext xmlns:c15="http://schemas.microsoft.com/office/drawing/2012/chart" uri="{CE6537A1-D6FC-4f65-9D91-7224C49458BB}"/>
              </c:extLst>
            </c:dLbl>
            <c:dLbl>
              <c:idx val="2"/>
              <c:layout>
                <c:manualLayout>
                  <c:x val="0.13484508459212996"/>
                  <c:y val="-0.1855954091665932"/>
                </c:manualLayout>
              </c:layout>
              <c:showLegendKey val="0"/>
              <c:showVal val="0"/>
              <c:showCatName val="1"/>
              <c:showSerName val="0"/>
              <c:showPercent val="0"/>
              <c:showBubbleSize val="0"/>
              <c:extLst>
                <c:ext xmlns:c15="http://schemas.microsoft.com/office/drawing/2012/chart" uri="{CE6537A1-D6FC-4f65-9D91-7224C49458BB}"/>
              </c:extLst>
            </c:dLbl>
            <c:dLbl>
              <c:idx val="3"/>
              <c:layout>
                <c:manualLayout>
                  <c:x val="0.16388919601368615"/>
                  <c:y val="2.3450317004789348E-2"/>
                </c:manualLayout>
              </c:layout>
              <c:showLegendKey val="0"/>
              <c:showVal val="0"/>
              <c:showCatName val="1"/>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spPr>
              <a:solidFill>
                <a:schemeClr val="bg1"/>
              </a:solidFill>
            </c:spPr>
            <c:showLegendKey val="0"/>
            <c:showVal val="0"/>
            <c:showCatName val="1"/>
            <c:showSerName val="0"/>
            <c:showPercent val="0"/>
            <c:showBubbleSize val="0"/>
            <c:showLeaderLines val="1"/>
            <c:extLst>
              <c:ext xmlns:c15="http://schemas.microsoft.com/office/drawing/2012/chart" uri="{CE6537A1-D6FC-4f65-9D91-7224C49458BB}"/>
            </c:extLst>
          </c:dLbls>
          <c:cat>
            <c:strRef>
              <c:f>Sheet1!$A$1:$A$5</c:f>
              <c:strCache>
                <c:ptCount val="5"/>
                <c:pt idx="0">
                  <c:v>&lt; 10 % </c:v>
                </c:pt>
                <c:pt idx="1">
                  <c:v>10-25 %</c:v>
                </c:pt>
                <c:pt idx="2">
                  <c:v>25-50 %</c:v>
                </c:pt>
                <c:pt idx="3">
                  <c:v>50-75 %</c:v>
                </c:pt>
                <c:pt idx="4">
                  <c:v>&gt; 75 %  None</c:v>
                </c:pt>
              </c:strCache>
            </c:strRef>
          </c:cat>
          <c:val>
            <c:numRef>
              <c:f>Sheet1!$B$1:$B$5</c:f>
              <c:numCache>
                <c:formatCode>General</c:formatCode>
                <c:ptCount val="5"/>
                <c:pt idx="0">
                  <c:v>18.600000000000001</c:v>
                </c:pt>
                <c:pt idx="1">
                  <c:v>45.7</c:v>
                </c:pt>
                <c:pt idx="2">
                  <c:v>24.3</c:v>
                </c:pt>
                <c:pt idx="3">
                  <c:v>11.4</c:v>
                </c:pt>
                <c:pt idx="4">
                  <c:v>0</c:v>
                </c:pt>
              </c:numCache>
            </c:numRef>
          </c:val>
        </c:ser>
        <c:dLbls>
          <c:showLegendKey val="0"/>
          <c:showVal val="0"/>
          <c:showCatName val="0"/>
          <c:showSerName val="0"/>
          <c:showPercent val="0"/>
          <c:showBubbleSize val="0"/>
          <c:showLeaderLines val="1"/>
        </c:dLbls>
        <c:firstSliceAng val="296"/>
      </c:pieChart>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0.59772</cdr:x>
      <cdr:y>0.80662</cdr:y>
    </cdr:from>
    <cdr:to>
      <cdr:x>0.82924</cdr:x>
      <cdr:y>0.87682</cdr:y>
    </cdr:to>
    <cdr:sp macro="" textlink="">
      <cdr:nvSpPr>
        <cdr:cNvPr id="2" name="TextBox 1"/>
        <cdr:cNvSpPr txBox="1"/>
      </cdr:nvSpPr>
      <cdr:spPr>
        <a:xfrm xmlns:a="http://schemas.openxmlformats.org/drawingml/2006/main">
          <a:off x="4104231" y="3967431"/>
          <a:ext cx="1589747" cy="3452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&gt; 75 %  None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1" cy="464820"/>
          </a:xfrm>
          <a:prstGeom prst="rect">
            <a:avLst/>
          </a:prstGeom>
        </p:spPr>
        <p:txBody>
          <a:bodyPr vert="horz" lIns="93166" tIns="46583" rIns="93166" bIns="46583" rtlCol="0"/>
          <a:lstStyle>
            <a:lvl1pPr algn="r">
              <a:defRPr sz="1200"/>
            </a:lvl1pPr>
          </a:lstStyle>
          <a:p>
            <a:fld id="{9246E736-8DF2-4A67-8AD5-413DE77FF67A}" type="datetimeFigureOut">
              <a:rPr lang="en-US" smtClean="0"/>
              <a:t>11/4/2014</a:t>
            </a:fld>
            <a:endParaRPr lang="en-US"/>
          </a:p>
        </p:txBody>
      </p:sp>
      <p:sp>
        <p:nvSpPr>
          <p:cNvPr id="4" name="Footer Placeholder 3"/>
          <p:cNvSpPr>
            <a:spLocks noGrp="1"/>
          </p:cNvSpPr>
          <p:nvPr>
            <p:ph type="ftr" sz="quarter" idx="2"/>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1" cy="464820"/>
          </a:xfrm>
          <a:prstGeom prst="rect">
            <a:avLst/>
          </a:prstGeom>
        </p:spPr>
        <p:txBody>
          <a:bodyPr vert="horz" lIns="93166" tIns="46583" rIns="93166" bIns="46583"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66" tIns="46583" rIns="93166" bIns="46583" rtlCol="0"/>
          <a:lstStyle>
            <a:lvl1pPr algn="r">
              <a:defRPr sz="1200"/>
            </a:lvl1pPr>
          </a:lstStyle>
          <a:p>
            <a:fld id="{6F706718-8F9B-4714-BDCA-44544253309B}" type="datetimeFigureOut">
              <a:rPr lang="en-US" smtClean="0"/>
              <a:pPr/>
              <a:t>11/4/2014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66" tIns="46583" rIns="93166" bIns="46583"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ydrodesktop.codeplex.com/SourceControl/changeset/view/475b15a84bf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of</a:t>
            </a:r>
            <a:r>
              <a:rPr lang="en-US" baseline="0" dirty="0" smtClean="0"/>
              <a:t> the hydrology community </a:t>
            </a:r>
            <a:r>
              <a:rPr lang="en-US" dirty="0" smtClean="0"/>
              <a:t>have</a:t>
            </a:r>
            <a:r>
              <a:rPr lang="en-US" baseline="0" dirty="0" smtClean="0"/>
              <a:t> indicated that data gathering and preprocessing is an inordinate fraction of the time required for modeling and analysis</a:t>
            </a:r>
          </a:p>
          <a:p>
            <a:endParaRPr lang="en-US" baseline="0" dirty="0" smtClean="0"/>
          </a:p>
          <a:p>
            <a:r>
              <a:rPr lang="en-US" baseline="0" dirty="0" smtClean="0"/>
              <a:t>In hydrology most of the easy single site, single variable, low hanging fruit research problems are solved and advances in understanding and better predictions require </a:t>
            </a:r>
          </a:p>
          <a:p>
            <a:pPr marL="165261" indent="-165261">
              <a:buFont typeface="Arial" pitchFamily="34" charset="0"/>
              <a:buChar char="•"/>
            </a:pPr>
            <a:r>
              <a:rPr lang="en-US" baseline="0" dirty="0" smtClean="0"/>
              <a:t>combining  information from multiple sources, </a:t>
            </a:r>
          </a:p>
          <a:p>
            <a:pPr marL="165261" indent="-165261">
              <a:buFont typeface="Arial" pitchFamily="34" charset="0"/>
              <a:buChar char="•"/>
            </a:pPr>
            <a:r>
              <a:rPr lang="en-US" baseline="0" dirty="0" smtClean="0"/>
              <a:t>sharing and collaboration</a:t>
            </a:r>
          </a:p>
          <a:p>
            <a:pPr marL="165261" indent="-165261">
              <a:buFont typeface="Arial" pitchFamily="34" charset="0"/>
              <a:buChar char="•"/>
            </a:pPr>
            <a:r>
              <a:rPr lang="en-US" baseline="0" dirty="0" smtClean="0"/>
              <a:t>Easier access to advanced computational capability</a:t>
            </a:r>
          </a:p>
          <a:p>
            <a:pPr marL="165261" indent="-165261">
              <a:buFont typeface="Arial" pitchFamily="34" charset="0"/>
              <a:buChar char="•"/>
            </a:pPr>
            <a:r>
              <a:rPr lang="en-US" baseline="0" dirty="0" smtClean="0"/>
              <a:t>Sustainability and reliability in software</a:t>
            </a:r>
            <a:endParaRPr lang="en-US" dirty="0" smtClean="0"/>
          </a:p>
          <a:p>
            <a:pPr marL="165261" indent="-165261">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pPr/>
              <a:t>4</a:t>
            </a:fld>
            <a:endParaRPr lang="en-US"/>
          </a:p>
        </p:txBody>
      </p:sp>
    </p:spTree>
    <p:extLst>
      <p:ext uri="{BB962C8B-B14F-4D97-AF65-F5344CB8AC3E}">
        <p14:creationId xmlns:p14="http://schemas.microsoft.com/office/powerpoint/2010/main" val="1042654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 pieces have been implemented</a:t>
            </a:r>
            <a:r>
              <a:rPr lang="en-US" baseline="0" dirty="0" smtClean="0"/>
              <a:t> as </a:t>
            </a:r>
            <a:r>
              <a:rPr lang="en-US" baseline="0" dirty="0" err="1" smtClean="0"/>
              <a:t>iRODS</a:t>
            </a:r>
            <a:r>
              <a:rPr lang="en-US" baseline="0" dirty="0" smtClean="0"/>
              <a:t> rules.</a:t>
            </a:r>
          </a:p>
          <a:p>
            <a:endParaRPr lang="en-US" baseline="0" dirty="0" smtClean="0"/>
          </a:p>
          <a:p>
            <a:r>
              <a:rPr lang="en-US" baseline="0" dirty="0" smtClean="0"/>
              <a:t>Explain what </a:t>
            </a:r>
            <a:r>
              <a:rPr lang="en-US" baseline="0" dirty="0" err="1" smtClean="0"/>
              <a:t>iRODS</a:t>
            </a:r>
            <a:r>
              <a:rPr lang="en-US" baseline="0" dirty="0" smtClean="0"/>
              <a:t> is.</a:t>
            </a:r>
            <a:endParaRPr lang="en-US" dirty="0"/>
          </a:p>
        </p:txBody>
      </p:sp>
      <p:sp>
        <p:nvSpPr>
          <p:cNvPr id="4" name="Slide Number Placeholder 3"/>
          <p:cNvSpPr>
            <a:spLocks noGrp="1"/>
          </p:cNvSpPr>
          <p:nvPr>
            <p:ph type="sldNum" sz="quarter" idx="10"/>
          </p:nvPr>
        </p:nvSpPr>
        <p:spPr/>
        <p:txBody>
          <a:bodyPr/>
          <a:lstStyle/>
          <a:p>
            <a:fld id="{A57F494B-7E4D-4213-9C1A-EBC4EA7E0B7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825569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pPr/>
              <a:t>53</a:t>
            </a:fld>
            <a:endParaRPr lang="en-US"/>
          </a:p>
        </p:txBody>
      </p:sp>
    </p:spTree>
    <p:extLst>
      <p:ext uri="{BB962C8B-B14F-4D97-AF65-F5344CB8AC3E}">
        <p14:creationId xmlns:p14="http://schemas.microsoft.com/office/powerpoint/2010/main" val="399809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HydroShare</a:t>
            </a:r>
            <a:r>
              <a:rPr lang="en-US" dirty="0" smtClean="0"/>
              <a:t> project is part of a broad effort in CUAHSI in the area of Hydrologic Information Systems.  We have a team</a:t>
            </a:r>
            <a:r>
              <a:rPr lang="en-US" baseline="0" dirty="0" smtClean="0"/>
              <a:t> of developers and domain scientists from eight universities working on </a:t>
            </a:r>
            <a:r>
              <a:rPr lang="en-US" baseline="0" dirty="0" err="1" smtClean="0"/>
              <a:t>HydroShare</a:t>
            </a:r>
            <a:r>
              <a:rPr lang="en-US" baseline="0" dirty="0" smtClean="0"/>
              <a:t>.  This is part of the</a:t>
            </a:r>
            <a:r>
              <a:rPr lang="en-US" dirty="0" smtClean="0"/>
              <a:t> even broader</a:t>
            </a:r>
            <a:r>
              <a:rPr lang="en-US" baseline="0" dirty="0" smtClean="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9867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643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64448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680" indent="-291414" eaLnBrk="0" hangingPunct="0">
              <a:defRPr>
                <a:solidFill>
                  <a:schemeClr val="tx1"/>
                </a:solidFill>
                <a:latin typeface="Arial" pitchFamily="34" charset="0"/>
              </a:defRPr>
            </a:lvl2pPr>
            <a:lvl3pPr marL="1165661" indent="-233132" eaLnBrk="0" hangingPunct="0">
              <a:defRPr>
                <a:solidFill>
                  <a:schemeClr val="tx1"/>
                </a:solidFill>
                <a:latin typeface="Arial" pitchFamily="34" charset="0"/>
              </a:defRPr>
            </a:lvl3pPr>
            <a:lvl4pPr marL="1631922" indent="-233132" eaLnBrk="0" hangingPunct="0">
              <a:defRPr>
                <a:solidFill>
                  <a:schemeClr val="tx1"/>
                </a:solidFill>
                <a:latin typeface="Arial" pitchFamily="34" charset="0"/>
              </a:defRPr>
            </a:lvl4pPr>
            <a:lvl5pPr marL="2098185" indent="-233132" eaLnBrk="0" hangingPunct="0">
              <a:defRPr>
                <a:solidFill>
                  <a:schemeClr val="tx1"/>
                </a:solidFill>
                <a:latin typeface="Arial" pitchFamily="34" charset="0"/>
              </a:defRPr>
            </a:lvl5pPr>
            <a:lvl6pPr marL="2564452" indent="-233132" eaLnBrk="0" fontAlgn="base" hangingPunct="0">
              <a:spcBef>
                <a:spcPct val="0"/>
              </a:spcBef>
              <a:spcAft>
                <a:spcPct val="0"/>
              </a:spcAft>
              <a:defRPr>
                <a:solidFill>
                  <a:schemeClr val="tx1"/>
                </a:solidFill>
                <a:latin typeface="Arial" pitchFamily="34" charset="0"/>
              </a:defRPr>
            </a:lvl6pPr>
            <a:lvl7pPr marL="3030713" indent="-233132" eaLnBrk="0" fontAlgn="base" hangingPunct="0">
              <a:spcBef>
                <a:spcPct val="0"/>
              </a:spcBef>
              <a:spcAft>
                <a:spcPct val="0"/>
              </a:spcAft>
              <a:defRPr>
                <a:solidFill>
                  <a:schemeClr val="tx1"/>
                </a:solidFill>
                <a:latin typeface="Arial" pitchFamily="34" charset="0"/>
              </a:defRPr>
            </a:lvl7pPr>
            <a:lvl8pPr marL="3496978" indent="-233132" eaLnBrk="0" fontAlgn="base" hangingPunct="0">
              <a:spcBef>
                <a:spcPct val="0"/>
              </a:spcBef>
              <a:spcAft>
                <a:spcPct val="0"/>
              </a:spcAft>
              <a:defRPr>
                <a:solidFill>
                  <a:schemeClr val="tx1"/>
                </a:solidFill>
                <a:latin typeface="Arial" pitchFamily="34" charset="0"/>
              </a:defRPr>
            </a:lvl8pPr>
            <a:lvl9pPr marL="3963242" indent="-233132"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8</a:t>
            </a:fld>
            <a:endParaRPr lang="en-US">
              <a:solidFill>
                <a:srgbClr val="000000"/>
              </a:solidFill>
            </a:endParaRPr>
          </a:p>
        </p:txBody>
      </p:sp>
      <p:sp>
        <p:nvSpPr>
          <p:cNvPr id="120835" name="Rectangle 7"/>
          <p:cNvSpPr txBox="1">
            <a:spLocks noGrp="1" noChangeArrowheads="1"/>
          </p:cNvSpPr>
          <p:nvPr/>
        </p:nvSpPr>
        <p:spPr bwMode="auto">
          <a:xfrm>
            <a:off x="3976335" y="8839014"/>
            <a:ext cx="3041969"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2" tIns="46628" rIns="93252" bIns="466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8</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28641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680" indent="-291414" eaLnBrk="0" hangingPunct="0">
              <a:defRPr>
                <a:solidFill>
                  <a:schemeClr val="tx1"/>
                </a:solidFill>
                <a:latin typeface="Arial" pitchFamily="34" charset="0"/>
              </a:defRPr>
            </a:lvl2pPr>
            <a:lvl3pPr marL="1165661" indent="-233132" eaLnBrk="0" hangingPunct="0">
              <a:defRPr>
                <a:solidFill>
                  <a:schemeClr val="tx1"/>
                </a:solidFill>
                <a:latin typeface="Arial" pitchFamily="34" charset="0"/>
              </a:defRPr>
            </a:lvl3pPr>
            <a:lvl4pPr marL="1631922" indent="-233132" eaLnBrk="0" hangingPunct="0">
              <a:defRPr>
                <a:solidFill>
                  <a:schemeClr val="tx1"/>
                </a:solidFill>
                <a:latin typeface="Arial" pitchFamily="34" charset="0"/>
              </a:defRPr>
            </a:lvl4pPr>
            <a:lvl5pPr marL="2098185" indent="-233132" eaLnBrk="0" hangingPunct="0">
              <a:defRPr>
                <a:solidFill>
                  <a:schemeClr val="tx1"/>
                </a:solidFill>
                <a:latin typeface="Arial" pitchFamily="34" charset="0"/>
              </a:defRPr>
            </a:lvl5pPr>
            <a:lvl6pPr marL="2564452" indent="-233132" eaLnBrk="0" fontAlgn="base" hangingPunct="0">
              <a:spcBef>
                <a:spcPct val="0"/>
              </a:spcBef>
              <a:spcAft>
                <a:spcPct val="0"/>
              </a:spcAft>
              <a:defRPr>
                <a:solidFill>
                  <a:schemeClr val="tx1"/>
                </a:solidFill>
                <a:latin typeface="Arial" pitchFamily="34" charset="0"/>
              </a:defRPr>
            </a:lvl6pPr>
            <a:lvl7pPr marL="3030713" indent="-233132" eaLnBrk="0" fontAlgn="base" hangingPunct="0">
              <a:spcBef>
                <a:spcPct val="0"/>
              </a:spcBef>
              <a:spcAft>
                <a:spcPct val="0"/>
              </a:spcAft>
              <a:defRPr>
                <a:solidFill>
                  <a:schemeClr val="tx1"/>
                </a:solidFill>
                <a:latin typeface="Arial" pitchFamily="34" charset="0"/>
              </a:defRPr>
            </a:lvl7pPr>
            <a:lvl8pPr marL="3496978" indent="-233132" eaLnBrk="0" fontAlgn="base" hangingPunct="0">
              <a:spcBef>
                <a:spcPct val="0"/>
              </a:spcBef>
              <a:spcAft>
                <a:spcPct val="0"/>
              </a:spcAft>
              <a:defRPr>
                <a:solidFill>
                  <a:schemeClr val="tx1"/>
                </a:solidFill>
                <a:latin typeface="Arial" pitchFamily="34" charset="0"/>
              </a:defRPr>
            </a:lvl8pPr>
            <a:lvl9pPr marL="3963242" indent="-233132"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9</a:t>
            </a:fld>
            <a:endParaRPr lang="en-US">
              <a:solidFill>
                <a:srgbClr val="000000"/>
              </a:solidFill>
            </a:endParaRPr>
          </a:p>
        </p:txBody>
      </p:sp>
      <p:sp>
        <p:nvSpPr>
          <p:cNvPr id="121859" name="Rectangle 7"/>
          <p:cNvSpPr txBox="1">
            <a:spLocks noGrp="1" noChangeArrowheads="1"/>
          </p:cNvSpPr>
          <p:nvPr/>
        </p:nvSpPr>
        <p:spPr bwMode="auto">
          <a:xfrm>
            <a:off x="3976335" y="8839014"/>
            <a:ext cx="3041969"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2" tIns="46628" rIns="93252" bIns="466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9</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139780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service URLs that the HD tool uses are seen in </a:t>
            </a:r>
            <a:r>
              <a:rPr lang="en-US" dirty="0" smtClean="0">
                <a:hlinkClick r:id="rId3"/>
              </a:rPr>
              <a:t>http://hydrodesktop.codeplex.com/SourceControl/changeset/view/475b15a84bf4#Source%2fEPADelineation%2fCallWebService.cs</a:t>
            </a:r>
            <a:r>
              <a:rPr lang="en-US" dirty="0" smtClean="0"/>
              <a:t> The HD tool uses the Point Indexing Service to find the nearest NHD reach to where the user clicked. This returns a location on that reach. This point location is then used as input to the Navigation Delineation Service to get the watershed, and the Upstream/Downstream Service to get the river lines. The delineation service has two limitations: * It only works up to a certain distance upstream. I think we have it set to 100km. So for large watersheds (those with more than 100km of stream length upstream of where the user clicked), we don't get the most upstream portions of the watershed. * It doesn't delineate exactly to where the user clicked. It delineates to the endpoint of the NHD reach. </a:t>
            </a:r>
            <a:r>
              <a:rPr lang="en-US" smtClean="0"/>
              <a:t>(Can't remember if it is the clicked reach or the upstream reach -- try it and see.)</a:t>
            </a:r>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pPr/>
              <a:t>11</a:t>
            </a:fld>
            <a:endParaRPr lang="en-US"/>
          </a:p>
        </p:txBody>
      </p:sp>
    </p:spTree>
    <p:extLst>
      <p:ext uri="{BB962C8B-B14F-4D97-AF65-F5344CB8AC3E}">
        <p14:creationId xmlns:p14="http://schemas.microsoft.com/office/powerpoint/2010/main" val="533488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834" indent="-291474">
              <a:defRPr>
                <a:solidFill>
                  <a:schemeClr val="tx1"/>
                </a:solidFill>
                <a:latin typeface="Calibri" pitchFamily="34" charset="0"/>
              </a:defRPr>
            </a:lvl2pPr>
            <a:lvl3pPr marL="1165899" indent="-233180">
              <a:defRPr>
                <a:solidFill>
                  <a:schemeClr val="tx1"/>
                </a:solidFill>
                <a:latin typeface="Calibri" pitchFamily="34" charset="0"/>
              </a:defRPr>
            </a:lvl3pPr>
            <a:lvl4pPr marL="1632257" indent="-233180">
              <a:defRPr>
                <a:solidFill>
                  <a:schemeClr val="tx1"/>
                </a:solidFill>
                <a:latin typeface="Calibri" pitchFamily="34" charset="0"/>
              </a:defRPr>
            </a:lvl4pPr>
            <a:lvl5pPr marL="2098615" indent="-233180">
              <a:defRPr>
                <a:solidFill>
                  <a:schemeClr val="tx1"/>
                </a:solidFill>
                <a:latin typeface="Calibri" pitchFamily="34" charset="0"/>
              </a:defRPr>
            </a:lvl5pPr>
            <a:lvl6pPr marL="2564976" indent="-233180" fontAlgn="base">
              <a:spcBef>
                <a:spcPct val="0"/>
              </a:spcBef>
              <a:spcAft>
                <a:spcPct val="0"/>
              </a:spcAft>
              <a:defRPr>
                <a:solidFill>
                  <a:schemeClr val="tx1"/>
                </a:solidFill>
                <a:latin typeface="Calibri" pitchFamily="34" charset="0"/>
              </a:defRPr>
            </a:lvl6pPr>
            <a:lvl7pPr marL="3031334" indent="-233180" fontAlgn="base">
              <a:spcBef>
                <a:spcPct val="0"/>
              </a:spcBef>
              <a:spcAft>
                <a:spcPct val="0"/>
              </a:spcAft>
              <a:defRPr>
                <a:solidFill>
                  <a:schemeClr val="tx1"/>
                </a:solidFill>
                <a:latin typeface="Calibri" pitchFamily="34" charset="0"/>
              </a:defRPr>
            </a:lvl7pPr>
            <a:lvl8pPr marL="3497694" indent="-233180" fontAlgn="base">
              <a:spcBef>
                <a:spcPct val="0"/>
              </a:spcBef>
              <a:spcAft>
                <a:spcPct val="0"/>
              </a:spcAft>
              <a:defRPr>
                <a:solidFill>
                  <a:schemeClr val="tx1"/>
                </a:solidFill>
                <a:latin typeface="Calibri" pitchFamily="34" charset="0"/>
              </a:defRPr>
            </a:lvl8pPr>
            <a:lvl9pPr marL="3964053" indent="-2331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FFF7BD-A241-4518-828B-B53CDFAA35DB}" type="slidenum">
              <a:rPr lang="en-US">
                <a:solidFill>
                  <a:prstClr val="black"/>
                </a:solidFill>
              </a:rPr>
              <a:pPr fontAlgn="base">
                <a:spcBef>
                  <a:spcPct val="0"/>
                </a:spcBef>
                <a:spcAft>
                  <a:spcPct val="0"/>
                </a:spcAft>
              </a:pPr>
              <a:t>16</a:t>
            </a:fld>
            <a:endParaRPr lang="en-US">
              <a:solidFill>
                <a:prstClr val="black"/>
              </a:solidFill>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86712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6B1026B-547D-4F8A-89AA-58A457B0B6F1}" type="slidenum">
              <a:rPr lang="en-US">
                <a:solidFill>
                  <a:srgbClr val="000000"/>
                </a:solidFill>
              </a:rPr>
              <a:pPr/>
              <a:t>22</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992" y="4418702"/>
            <a:ext cx="5147945" cy="4189281"/>
          </a:xfrm>
          <a:noFill/>
          <a:ln/>
        </p:spPr>
        <p:txBody>
          <a:bodyPr/>
          <a:lstStyle/>
          <a:p>
            <a:endParaRPr lang="en-US" smtClean="0"/>
          </a:p>
        </p:txBody>
      </p:sp>
    </p:spTree>
    <p:extLst>
      <p:ext uri="{BB962C8B-B14F-4D97-AF65-F5344CB8AC3E}">
        <p14:creationId xmlns:p14="http://schemas.microsoft.com/office/powerpoint/2010/main" val="272230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70938" y="8829967"/>
            <a:ext cx="3037841" cy="464820"/>
          </a:xfrm>
          <a:prstGeom prst="rect">
            <a:avLst/>
          </a:prstGeom>
          <a:noFill/>
          <a:ln w="9525">
            <a:noFill/>
            <a:miter lim="800000"/>
            <a:headEnd/>
            <a:tailEnd/>
          </a:ln>
        </p:spPr>
        <p:txBody>
          <a:bodyPr lIns="93156" tIns="46579" rIns="93156" bIns="46579"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24</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2167602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406">
              <a:defRPr/>
            </a:pPr>
            <a:r>
              <a:rPr lang="en-US" dirty="0"/>
              <a:t>Data: Links to national and global data sets of essential terrestrial variables (e.g. NASA NEX, </a:t>
            </a:r>
            <a:r>
              <a:rPr lang="en-US" dirty="0" err="1"/>
              <a:t>HydroTerre</a:t>
            </a:r>
            <a:r>
              <a:rPr lang="en-US" dirty="0"/>
              <a:t>)</a:t>
            </a:r>
          </a:p>
          <a:p>
            <a:r>
              <a:rPr lang="en-US" dirty="0"/>
              <a:t>Tools to preprocess and configure inputs</a:t>
            </a:r>
          </a:p>
          <a:p>
            <a:r>
              <a:rPr lang="en-US" dirty="0"/>
              <a:t>Preconfigured models and modeling systems as services</a:t>
            </a:r>
          </a:p>
          <a:p>
            <a:r>
              <a:rPr lang="en-US" dirty="0"/>
              <a:t>Standards for information exchange for interoperability (</a:t>
            </a:r>
            <a:r>
              <a:rPr lang="en-US" dirty="0" err="1"/>
              <a:t>OpenMI</a:t>
            </a:r>
            <a:r>
              <a:rPr lang="en-US" dirty="0"/>
              <a:t>, CSDMS BMI)</a:t>
            </a:r>
          </a:p>
          <a:p>
            <a:r>
              <a:rPr lang="en-US" dirty="0"/>
              <a:t>Tools for Visualization and Analysis</a:t>
            </a:r>
          </a:p>
          <a:p>
            <a:r>
              <a:rPr lang="en-US" dirty="0"/>
              <a:t>Automated reasoning to couple models based on purpose, context, data and resources</a:t>
            </a:r>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24802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p:cNvGrpSpPr/>
          <p:nvPr userDrawn="1"/>
        </p:nvGrpSpPr>
        <p:grpSpPr>
          <a:xfrm>
            <a:off x="706" y="0"/>
            <a:ext cx="9170694" cy="6925783"/>
            <a:chOff x="706" y="0"/>
            <a:chExt cx="9170694" cy="6925783"/>
          </a:xfrm>
        </p:grpSpPr>
        <p:sp>
          <p:nvSpPr>
            <p:cNvPr id="11" name="Rectangle 10"/>
            <p:cNvSpPr/>
            <p:nvPr userDrawn="1"/>
          </p:nvSpPr>
          <p:spPr>
            <a:xfrm>
              <a:off x="8104601" y="0"/>
              <a:ext cx="1066799"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 y="0"/>
              <a:ext cx="9170694" cy="6925783"/>
            </a:xfrm>
            <a:prstGeom prst="rect">
              <a:avLst/>
            </a:prstGeom>
          </p:spPr>
        </p:pic>
      </p:grpSp>
      <p:sp>
        <p:nvSpPr>
          <p:cNvPr id="6" name="Date Placeholder 5"/>
          <p:cNvSpPr>
            <a:spLocks noGrp="1"/>
          </p:cNvSpPr>
          <p:nvPr>
            <p:ph type="dt" sz="half" idx="10"/>
          </p:nvPr>
        </p:nvSpPr>
        <p:spPr/>
        <p:txBody>
          <a:bodyPr/>
          <a:lstStyle/>
          <a:p>
            <a:pPr defTabSz="457200"/>
            <a:fld id="{BFDD129A-CEBE-374A-ABF2-37370997FA72}" type="datetimeFigureOut">
              <a:rPr lang="en-US" smtClean="0">
                <a:solidFill>
                  <a:prstClr val="black">
                    <a:tint val="75000"/>
                  </a:prstClr>
                </a:solidFill>
              </a:rPr>
              <a:pPr defTabSz="457200"/>
              <a:t>11/4/2014</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pPr defTabSz="457200"/>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pPr defTabSz="457200"/>
            <a:fld id="{7FEC631D-D9B0-8E4D-A696-7FA6EF7B5FF0}" type="slidenum">
              <a:rPr lang="en-US" smtClean="0">
                <a:solidFill>
                  <a:prstClr val="black">
                    <a:tint val="75000"/>
                  </a:prstClr>
                </a:solidFill>
              </a:rPr>
              <a:pPr defTabSz="457200"/>
              <a:t>‹#›</a:t>
            </a:fld>
            <a:endParaRPr lang="en-US">
              <a:solidFill>
                <a:prstClr val="black">
                  <a:tint val="75000"/>
                </a:prstClr>
              </a:solidFill>
            </a:endParaRPr>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89486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490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553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795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920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494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493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80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709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173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090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669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76AC99-DB99-4F73-957D-848C1589ED0C}" type="datetimeFigureOut">
              <a:rPr lang="en-US">
                <a:solidFill>
                  <a:srgbClr val="000000"/>
                </a:solidFill>
              </a:rPr>
              <a:pPr/>
              <a:t>11/4/2014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8465D-EE66-43F2-A92C-13FC96276A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1956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BEDCC2A-EE4D-4765-A633-646EA4081D16}" type="datetimeFigureOut">
              <a:rPr lang="en-US">
                <a:solidFill>
                  <a:srgbClr val="000000"/>
                </a:solidFill>
              </a:rPr>
              <a:pPr/>
              <a:t>11/4/2014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D87990-F273-4C9E-AB74-CE87B827F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6787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A60ACC-FF5D-4BB8-B37F-598FCD050087}" type="datetimeFigureOut">
              <a:rPr lang="en-US">
                <a:solidFill>
                  <a:srgbClr val="000000"/>
                </a:solidFill>
              </a:rPr>
              <a:pPr/>
              <a:t>11/4/2014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457CB-8B6C-467E-9B2D-A221239D12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1681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05490F9A-9612-4F67-B812-CB2B087FC684}" type="datetimeFigureOut">
              <a:rPr lang="en-US">
                <a:solidFill>
                  <a:srgbClr val="000000"/>
                </a:solidFill>
              </a:rPr>
              <a:pPr/>
              <a:t>11/4/2014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CC706F-1BE6-4ED9-B983-E6C34897E3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7322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B51D1C1-E7BD-4E94-9EF9-75045FF5A923}" type="datetimeFigureOut">
              <a:rPr lang="en-US">
                <a:solidFill>
                  <a:srgbClr val="000000"/>
                </a:solidFill>
              </a:rPr>
              <a:pPr/>
              <a:t>11/4/2014</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CC19E5-5309-4F71-9ACB-8C2842DCB5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848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DEEEB22-D6A1-40E6-B31A-014617080F8B}" type="datetimeFigureOut">
              <a:rPr lang="en-US">
                <a:solidFill>
                  <a:srgbClr val="000000"/>
                </a:solidFill>
              </a:rPr>
              <a:pPr/>
              <a:t>11/4/2014</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AF0ED50-1768-458A-B9C4-61D9EC7BCC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6660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77C020E-990B-40D0-8E36-20B3E52566E9}" type="datetimeFigureOut">
              <a:rPr lang="en-US">
                <a:solidFill>
                  <a:srgbClr val="000000"/>
                </a:solidFill>
              </a:rPr>
              <a:pPr/>
              <a:t>11/4/2014</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B6698E-DB32-4498-94DC-28A408F94D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9379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0B496B6-F83E-4B56-B5B5-EEDD492AD46E}" type="datetimeFigureOut">
              <a:rPr lang="en-US">
                <a:solidFill>
                  <a:srgbClr val="000000"/>
                </a:solidFill>
              </a:rPr>
              <a:pPr/>
              <a:t>11/4/2014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C5512D-9526-4BFA-8AD8-7C5671649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4930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AD7033-AD5F-4BFE-A95B-C3CA652F0722}" type="datetimeFigureOut">
              <a:rPr lang="en-US">
                <a:solidFill>
                  <a:srgbClr val="000000"/>
                </a:solidFill>
              </a:rPr>
              <a:pPr/>
              <a:t>11/4/2014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8D4B81-2800-4F8E-B5E2-538E9FBC0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524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6FE16-B616-4459-908A-5F43D789E356}" type="datetimeFigureOut">
              <a:rPr lang="en-US">
                <a:solidFill>
                  <a:srgbClr val="000000"/>
                </a:solidFill>
              </a:rPr>
              <a:pPr/>
              <a:t>11/4/2014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0D3462-C528-4396-8D65-22B21B709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9969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E5AC45-C713-4C41-AD83-D0702B3A1BA9}" type="datetimeFigureOut">
              <a:rPr lang="en-US">
                <a:solidFill>
                  <a:srgbClr val="000000"/>
                </a:solidFill>
              </a:rPr>
              <a:pPr/>
              <a:t>11/4/2014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12285-137E-4466-AC5A-B4CCC6204D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49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EBA92-1312-470E-A989-7629A7A418EB}" type="slidenum">
              <a:rPr lang="en-US"/>
              <a:pPr>
                <a:defRPr/>
              </a:pPr>
              <a:t>‹#›</a:t>
            </a:fld>
            <a:endParaRPr lang="en-US"/>
          </a:p>
        </p:txBody>
      </p:sp>
    </p:spTree>
    <p:extLst>
      <p:ext uri="{BB962C8B-B14F-4D97-AF65-F5344CB8AC3E}">
        <p14:creationId xmlns:p14="http://schemas.microsoft.com/office/powerpoint/2010/main" val="1262458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A81B29-DC92-4E91-8264-8CD95EEF3877}" type="slidenum">
              <a:rPr lang="en-US"/>
              <a:pPr>
                <a:defRPr/>
              </a:pPr>
              <a:t>‹#›</a:t>
            </a:fld>
            <a:endParaRPr lang="en-US"/>
          </a:p>
        </p:txBody>
      </p:sp>
    </p:spTree>
    <p:extLst>
      <p:ext uri="{BB962C8B-B14F-4D97-AF65-F5344CB8AC3E}">
        <p14:creationId xmlns:p14="http://schemas.microsoft.com/office/powerpoint/2010/main" val="1005569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40159-C7A0-4970-8716-07E98010BFE7}" type="slidenum">
              <a:rPr lang="en-US"/>
              <a:pPr>
                <a:defRPr/>
              </a:pPr>
              <a:t>‹#›</a:t>
            </a:fld>
            <a:endParaRPr lang="en-US"/>
          </a:p>
        </p:txBody>
      </p:sp>
    </p:spTree>
    <p:extLst>
      <p:ext uri="{BB962C8B-B14F-4D97-AF65-F5344CB8AC3E}">
        <p14:creationId xmlns:p14="http://schemas.microsoft.com/office/powerpoint/2010/main" val="905404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7359D-79B3-45D7-9663-0AE4D8401E8B}" type="slidenum">
              <a:rPr lang="en-US"/>
              <a:pPr>
                <a:defRPr/>
              </a:pPr>
              <a:t>‹#›</a:t>
            </a:fld>
            <a:endParaRPr lang="en-US"/>
          </a:p>
        </p:txBody>
      </p:sp>
    </p:spTree>
    <p:extLst>
      <p:ext uri="{BB962C8B-B14F-4D97-AF65-F5344CB8AC3E}">
        <p14:creationId xmlns:p14="http://schemas.microsoft.com/office/powerpoint/2010/main" val="682765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84260A-445F-467F-8698-4509214D9F42}" type="slidenum">
              <a:rPr lang="en-US"/>
              <a:pPr>
                <a:defRPr/>
              </a:pPr>
              <a:t>‹#›</a:t>
            </a:fld>
            <a:endParaRPr lang="en-US"/>
          </a:p>
        </p:txBody>
      </p:sp>
    </p:spTree>
    <p:extLst>
      <p:ext uri="{BB962C8B-B14F-4D97-AF65-F5344CB8AC3E}">
        <p14:creationId xmlns:p14="http://schemas.microsoft.com/office/powerpoint/2010/main" val="604210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5A91BC-C0A4-418C-8CB2-A06A34C6B452}" type="slidenum">
              <a:rPr lang="en-US"/>
              <a:pPr>
                <a:defRPr/>
              </a:pPr>
              <a:t>‹#›</a:t>
            </a:fld>
            <a:endParaRPr lang="en-US"/>
          </a:p>
        </p:txBody>
      </p:sp>
    </p:spTree>
    <p:extLst>
      <p:ext uri="{BB962C8B-B14F-4D97-AF65-F5344CB8AC3E}">
        <p14:creationId xmlns:p14="http://schemas.microsoft.com/office/powerpoint/2010/main" val="354558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9F9525-866E-49B9-BBFA-2119D3747A36}" type="slidenum">
              <a:rPr lang="en-US"/>
              <a:pPr>
                <a:defRPr/>
              </a:pPr>
              <a:t>‹#›</a:t>
            </a:fld>
            <a:endParaRPr lang="en-US"/>
          </a:p>
        </p:txBody>
      </p:sp>
    </p:spTree>
    <p:extLst>
      <p:ext uri="{BB962C8B-B14F-4D97-AF65-F5344CB8AC3E}">
        <p14:creationId xmlns:p14="http://schemas.microsoft.com/office/powerpoint/2010/main" val="3909658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57781-E4BE-4892-A348-88A217CEE822}" type="slidenum">
              <a:rPr lang="en-US"/>
              <a:pPr>
                <a:defRPr/>
              </a:pPr>
              <a:t>‹#›</a:t>
            </a:fld>
            <a:endParaRPr lang="en-US"/>
          </a:p>
        </p:txBody>
      </p:sp>
    </p:spTree>
    <p:extLst>
      <p:ext uri="{BB962C8B-B14F-4D97-AF65-F5344CB8AC3E}">
        <p14:creationId xmlns:p14="http://schemas.microsoft.com/office/powerpoint/2010/main" val="2352107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B3229-B053-48CD-95FB-C5EB75B98113}" type="slidenum">
              <a:rPr lang="en-US"/>
              <a:pPr>
                <a:defRPr/>
              </a:pPr>
              <a:t>‹#›</a:t>
            </a:fld>
            <a:endParaRPr lang="en-US"/>
          </a:p>
        </p:txBody>
      </p:sp>
    </p:spTree>
    <p:extLst>
      <p:ext uri="{BB962C8B-B14F-4D97-AF65-F5344CB8AC3E}">
        <p14:creationId xmlns:p14="http://schemas.microsoft.com/office/powerpoint/2010/main" val="1059472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62911-7594-4EEA-BC78-5EAA60A8C3E5}" type="slidenum">
              <a:rPr lang="en-US"/>
              <a:pPr>
                <a:defRPr/>
              </a:pPr>
              <a:t>‹#›</a:t>
            </a:fld>
            <a:endParaRPr lang="en-US"/>
          </a:p>
        </p:txBody>
      </p:sp>
    </p:spTree>
    <p:extLst>
      <p:ext uri="{BB962C8B-B14F-4D97-AF65-F5344CB8AC3E}">
        <p14:creationId xmlns:p14="http://schemas.microsoft.com/office/powerpoint/2010/main" val="1610502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A3818-C753-41E3-A19D-C7EB2A0A8658}" type="slidenum">
              <a:rPr lang="en-US"/>
              <a:pPr>
                <a:defRPr/>
              </a:pPr>
              <a:t>‹#›</a:t>
            </a:fld>
            <a:endParaRPr lang="en-US"/>
          </a:p>
        </p:txBody>
      </p:sp>
    </p:spTree>
    <p:extLst>
      <p:ext uri="{BB962C8B-B14F-4D97-AF65-F5344CB8AC3E}">
        <p14:creationId xmlns:p14="http://schemas.microsoft.com/office/powerpoint/2010/main" val="298544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372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a:latin typeface="+mn-lt"/>
              </a:defRPr>
            </a:lvl1pPr>
          </a:lstStyle>
          <a:p>
            <a:pPr fontAlgn="base">
              <a:spcBef>
                <a:spcPct val="0"/>
              </a:spcBef>
              <a:spcAft>
                <a:spcPct val="0"/>
              </a:spcAft>
            </a:pPr>
            <a:fld id="{2B0D1403-5392-4334-9860-04803C6D227F}" type="datetimeFigureOut">
              <a:rPr lang="en-US" smtClean="0">
                <a:solidFill>
                  <a:srgbClr val="000000"/>
                </a:solidFill>
              </a:rPr>
              <a:pPr fontAlgn="base">
                <a:spcBef>
                  <a:spcPct val="0"/>
                </a:spcBef>
                <a:spcAft>
                  <a:spcPct val="0"/>
                </a:spcAft>
              </a:pPr>
              <a:t>11/4/2014</a:t>
            </a:fld>
            <a:endParaRPr lang="en-US" smtClean="0">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a:latin typeface="+mn-lt"/>
              </a:defRPr>
            </a:lvl1pPr>
          </a:lstStyle>
          <a:p>
            <a:pPr fontAlgn="base">
              <a:spcBef>
                <a:spcPct val="0"/>
              </a:spcBef>
              <a:spcAft>
                <a:spcPct val="0"/>
              </a:spcAft>
            </a:pPr>
            <a:endParaRPr lang="en-US" smtClean="0">
              <a:solidFill>
                <a:srgbClr val="000000"/>
              </a:solidFill>
            </a:endParaRPr>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latin typeface="+mn-lt"/>
              </a:defRPr>
            </a:lvl1pPr>
          </a:lstStyle>
          <a:p>
            <a:pPr fontAlgn="base">
              <a:spcBef>
                <a:spcPct val="0"/>
              </a:spcBef>
              <a:spcAft>
                <a:spcPct val="0"/>
              </a:spcAft>
            </a:pPr>
            <a:fld id="{D6B104C8-B841-45F4-9EC6-28999E059DC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848715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26B43E18-02C5-4072-AE20-D774CEE36D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065424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hydroshare.org/"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epa.gov/waters/geoservices/index.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openxmlformats.org/officeDocument/2006/relationships/image" Target="../media/image61.jpe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60.jpe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hyperlink" Target="http://www.opengeospatial.org/standards/waterml"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hydroshare.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campbellsci.com/03001-wind-sentry" TargetMode="External"/><Relationship Id="rId7" Type="http://schemas.openxmlformats.org/officeDocument/2006/relationships/image" Target="../media/image7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1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campbellsci.com/03001-wind-sentry" TargetMode="External"/><Relationship Id="rId7" Type="http://schemas.openxmlformats.org/officeDocument/2006/relationships/image" Target="../media/image7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1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campbellsci.com/03001-wind-sentry" TargetMode="External"/><Relationship Id="rId7" Type="http://schemas.openxmlformats.org/officeDocument/2006/relationships/image" Target="../media/image7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1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hyperlink" Target="http://www.campbellsci.com/03001-wind-sentry" TargetMode="External"/><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1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png"/><Relationship Id="rId7" Type="http://schemas.openxmlformats.org/officeDocument/2006/relationships/image" Target="../media/image78.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9.xml"/><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png"/><Relationship Id="rId15" Type="http://schemas.openxmlformats.org/officeDocument/2006/relationships/image" Target="../media/image85.png"/><Relationship Id="rId10" Type="http://schemas.openxmlformats.org/officeDocument/2006/relationships/image" Target="../media/image12.png"/><Relationship Id="rId19" Type="http://schemas.openxmlformats.org/officeDocument/2006/relationships/image" Target="../media/image89.png"/><Relationship Id="rId4" Type="http://schemas.openxmlformats.org/officeDocument/2006/relationships/image" Target="../media/image75.png"/><Relationship Id="rId9" Type="http://schemas.openxmlformats.org/officeDocument/2006/relationships/image" Target="../media/image80.wmf"/><Relationship Id="rId14" Type="http://schemas.openxmlformats.org/officeDocument/2006/relationships/image" Target="../media/image84.png"/></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his.cuahsi.org/documents/HISStatusSept15.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01.png"/><Relationship Id="rId4" Type="http://schemas.openxmlformats.org/officeDocument/2006/relationships/image" Target="../media/image100.emf"/></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10.emf"/><Relationship Id="rId4" Type="http://schemas.openxmlformats.org/officeDocument/2006/relationships/image" Target="../media/image109.emf"/></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hydroshare.cuahsi.org/hydroshare.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2.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6.png"/><Relationship Id="rId18" Type="http://schemas.openxmlformats.org/officeDocument/2006/relationships/image" Target="../media/image39.jpeg"/><Relationship Id="rId3" Type="http://schemas.openxmlformats.org/officeDocument/2006/relationships/image" Target="../media/image30.wmf"/><Relationship Id="rId7" Type="http://schemas.openxmlformats.org/officeDocument/2006/relationships/image" Target="../media/image32.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3.xml"/><Relationship Id="rId16" Type="http://schemas.openxmlformats.org/officeDocument/2006/relationships/image" Target="../media/image38.jpe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hyperlink" Target="http://public.ornl.gov/ameriflux/index.html" TargetMode="External"/><Relationship Id="rId11" Type="http://schemas.openxmlformats.org/officeDocument/2006/relationships/image" Target="../media/image35.jpeg"/><Relationship Id="rId5" Type="http://schemas.openxmlformats.org/officeDocument/2006/relationships/image" Target="../media/image31.png"/><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35.jpeg"/><Relationship Id="rId3" Type="http://schemas.openxmlformats.org/officeDocument/2006/relationships/hyperlink" Target="http://www.epa.gov/storet/dbtop.html" TargetMode="External"/><Relationship Id="rId7" Type="http://schemas.openxmlformats.org/officeDocument/2006/relationships/image" Target="../media/image30.wmf"/><Relationship Id="rId12"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34.png"/><Relationship Id="rId10" Type="http://schemas.openxmlformats.org/officeDocument/2006/relationships/image" Target="../media/image33.jpeg"/><Relationship Id="rId4" Type="http://schemas.openxmlformats.org/officeDocument/2006/relationships/image" Target="../media/image36.png"/><Relationship Id="rId9" Type="http://schemas.openxmlformats.org/officeDocument/2006/relationships/image" Target="../media/image31.png"/><Relationship Id="rId14" Type="http://schemas.openxmlformats.org/officeDocument/2006/relationships/hyperlink" Target="http://www.ncep.noa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790762" y="74363"/>
            <a:ext cx="7562477" cy="3124199"/>
          </a:xfrm>
        </p:spPr>
        <p:txBody>
          <a:bodyPr/>
          <a:lstStyle/>
          <a:p>
            <a:pPr>
              <a:lnSpc>
                <a:spcPct val="80000"/>
              </a:lnSpc>
            </a:pPr>
            <a:r>
              <a:rPr lang="en-US" dirty="0" smtClean="0"/>
              <a:t>HydroShare: </a:t>
            </a:r>
            <a:r>
              <a:rPr lang="en-US" dirty="0"/>
              <a:t>Advancing Collaboration through </a:t>
            </a:r>
            <a:r>
              <a:rPr lang="en-US" dirty="0" smtClean="0"/>
              <a:t>Hydrologic </a:t>
            </a:r>
            <a:r>
              <a:rPr lang="en-US" dirty="0"/>
              <a:t>Data and Model Sharing</a:t>
            </a:r>
            <a:endParaRPr lang="en-US" dirty="0" smtClean="0"/>
          </a:p>
        </p:txBody>
      </p:sp>
      <p:sp>
        <p:nvSpPr>
          <p:cNvPr id="32774" name="Rectangle 10"/>
          <p:cNvSpPr>
            <a:spLocks noChangeArrowheads="1"/>
          </p:cNvSpPr>
          <p:nvPr/>
        </p:nvSpPr>
        <p:spPr bwMode="auto">
          <a:xfrm>
            <a:off x="890801" y="2893793"/>
            <a:ext cx="7362399" cy="1477328"/>
          </a:xfrm>
          <a:prstGeom prst="rect">
            <a:avLst/>
          </a:prstGeom>
          <a:noFill/>
          <a:ln w="9525">
            <a:noFill/>
            <a:miter lim="800000"/>
            <a:headEnd/>
            <a:tailEnd/>
          </a:ln>
        </p:spPr>
        <p:txBody>
          <a:bodyPr wrap="square">
            <a:spAutoFit/>
          </a:bodyPr>
          <a:lstStyle/>
          <a:p>
            <a:pPr algn="ctr"/>
            <a:r>
              <a:rPr lang="en-US" dirty="0">
                <a:solidFill>
                  <a:srgbClr val="0070C0"/>
                </a:solidFill>
              </a:rPr>
              <a:t>David </a:t>
            </a:r>
            <a:r>
              <a:rPr lang="en-US" dirty="0" smtClean="0">
                <a:solidFill>
                  <a:srgbClr val="0070C0"/>
                </a:solidFill>
              </a:rPr>
              <a:t>Tarboton, Ray </a:t>
            </a:r>
            <a:r>
              <a:rPr lang="en-US" dirty="0" err="1">
                <a:solidFill>
                  <a:srgbClr val="0070C0"/>
                </a:solidFill>
              </a:rPr>
              <a:t>Idaszak</a:t>
            </a:r>
            <a:r>
              <a:rPr lang="en-US" dirty="0">
                <a:solidFill>
                  <a:srgbClr val="0070C0"/>
                </a:solidFill>
              </a:rPr>
              <a:t>, Jeffery </a:t>
            </a:r>
            <a:r>
              <a:rPr lang="en-US" dirty="0" err="1" smtClean="0">
                <a:solidFill>
                  <a:srgbClr val="0070C0"/>
                </a:solidFill>
              </a:rPr>
              <a:t>Horsburgh</a:t>
            </a:r>
            <a:r>
              <a:rPr lang="en-US" dirty="0" smtClean="0">
                <a:solidFill>
                  <a:srgbClr val="0070C0"/>
                </a:solidFill>
              </a:rPr>
              <a:t>, Dan </a:t>
            </a:r>
            <a:r>
              <a:rPr lang="en-US" dirty="0">
                <a:solidFill>
                  <a:srgbClr val="0070C0"/>
                </a:solidFill>
              </a:rPr>
              <a:t>Ames, Jon </a:t>
            </a:r>
            <a:r>
              <a:rPr lang="en-US" dirty="0" smtClean="0">
                <a:solidFill>
                  <a:srgbClr val="0070C0"/>
                </a:solidFill>
              </a:rPr>
              <a:t>Goodall, Larry Band, </a:t>
            </a:r>
            <a:r>
              <a:rPr lang="en-US" dirty="0" err="1">
                <a:solidFill>
                  <a:srgbClr val="0070C0"/>
                </a:solidFill>
              </a:rPr>
              <a:t>Venkatesh</a:t>
            </a:r>
            <a:r>
              <a:rPr lang="en-US" dirty="0">
                <a:solidFill>
                  <a:srgbClr val="0070C0"/>
                </a:solidFill>
              </a:rPr>
              <a:t> </a:t>
            </a:r>
            <a:r>
              <a:rPr lang="en-US" dirty="0" err="1" smtClean="0">
                <a:solidFill>
                  <a:srgbClr val="0070C0"/>
                </a:solidFill>
              </a:rPr>
              <a:t>Merwade</a:t>
            </a:r>
            <a:r>
              <a:rPr lang="en-US" dirty="0" smtClean="0">
                <a:solidFill>
                  <a:srgbClr val="0070C0"/>
                </a:solidFill>
              </a:rPr>
              <a:t>, Alva </a:t>
            </a:r>
            <a:r>
              <a:rPr lang="en-US" dirty="0">
                <a:solidFill>
                  <a:srgbClr val="0070C0"/>
                </a:solidFill>
              </a:rPr>
              <a:t>Couch, Jennifer </a:t>
            </a:r>
            <a:r>
              <a:rPr lang="en-US" dirty="0" err="1">
                <a:solidFill>
                  <a:srgbClr val="0070C0"/>
                </a:solidFill>
              </a:rPr>
              <a:t>Arrigo</a:t>
            </a:r>
            <a:r>
              <a:rPr lang="en-US" dirty="0">
                <a:solidFill>
                  <a:srgbClr val="0070C0"/>
                </a:solidFill>
              </a:rPr>
              <a:t>, Rick Hooper, David Valentine, </a:t>
            </a:r>
            <a:r>
              <a:rPr lang="en-US" dirty="0" smtClean="0">
                <a:solidFill>
                  <a:srgbClr val="0070C0"/>
                </a:solidFill>
              </a:rPr>
              <a:t>David </a:t>
            </a:r>
            <a:r>
              <a:rPr lang="en-US" dirty="0" err="1" smtClean="0">
                <a:solidFill>
                  <a:srgbClr val="0070C0"/>
                </a:solidFill>
              </a:rPr>
              <a:t>Maidment</a:t>
            </a:r>
            <a:r>
              <a:rPr lang="en-US" dirty="0" smtClean="0">
                <a:solidFill>
                  <a:srgbClr val="0070C0"/>
                </a:solidFill>
              </a:rPr>
              <a:t>, </a:t>
            </a:r>
            <a:r>
              <a:rPr lang="en-US" dirty="0">
                <a:solidFill>
                  <a:srgbClr val="0070C0"/>
                </a:solidFill>
              </a:rPr>
              <a:t>Jeff Heard, </a:t>
            </a:r>
            <a:r>
              <a:rPr lang="en-US" dirty="0" err="1" smtClean="0">
                <a:solidFill>
                  <a:srgbClr val="0070C0"/>
                </a:solidFill>
              </a:rPr>
              <a:t>Pabitra</a:t>
            </a:r>
            <a:r>
              <a:rPr lang="en-US" dirty="0" smtClean="0">
                <a:solidFill>
                  <a:srgbClr val="0070C0"/>
                </a:solidFill>
              </a:rPr>
              <a:t> </a:t>
            </a:r>
            <a:r>
              <a:rPr lang="en-US" dirty="0">
                <a:solidFill>
                  <a:srgbClr val="0070C0"/>
                </a:solidFill>
              </a:rPr>
              <a:t>Dash, </a:t>
            </a:r>
            <a:r>
              <a:rPr lang="en-US" dirty="0" err="1">
                <a:solidFill>
                  <a:srgbClr val="0070C0"/>
                </a:solidFill>
              </a:rPr>
              <a:t>Tian</a:t>
            </a:r>
            <a:r>
              <a:rPr lang="en-US" dirty="0">
                <a:solidFill>
                  <a:srgbClr val="0070C0"/>
                </a:solidFill>
              </a:rPr>
              <a:t> </a:t>
            </a:r>
            <a:r>
              <a:rPr lang="en-US" dirty="0" err="1">
                <a:solidFill>
                  <a:srgbClr val="0070C0"/>
                </a:solidFill>
              </a:rPr>
              <a:t>Gan</a:t>
            </a:r>
            <a:r>
              <a:rPr lang="en-US" dirty="0">
                <a:solidFill>
                  <a:srgbClr val="0070C0"/>
                </a:solidFill>
              </a:rPr>
              <a:t>, Tony </a:t>
            </a:r>
            <a:r>
              <a:rPr lang="en-US" dirty="0" err="1">
                <a:solidFill>
                  <a:srgbClr val="0070C0"/>
                </a:solidFill>
              </a:rPr>
              <a:t>Castronova</a:t>
            </a:r>
            <a:r>
              <a:rPr lang="en-US" dirty="0">
                <a:solidFill>
                  <a:srgbClr val="0070C0"/>
                </a:solidFill>
              </a:rPr>
              <a:t>, </a:t>
            </a:r>
            <a:r>
              <a:rPr lang="en-US" dirty="0" smtClean="0">
                <a:solidFill>
                  <a:srgbClr val="0070C0"/>
                </a:solidFill>
              </a:rPr>
              <a:t>Stephen </a:t>
            </a:r>
            <a:r>
              <a:rPr lang="en-US" dirty="0">
                <a:solidFill>
                  <a:srgbClr val="0070C0"/>
                </a:solidFill>
              </a:rPr>
              <a:t>Jackson, </a:t>
            </a:r>
            <a:r>
              <a:rPr lang="en-US" dirty="0" err="1">
                <a:solidFill>
                  <a:srgbClr val="0070C0"/>
                </a:solidFill>
              </a:rPr>
              <a:t>Cuyler</a:t>
            </a:r>
            <a:r>
              <a:rPr lang="en-US" dirty="0">
                <a:solidFill>
                  <a:srgbClr val="0070C0"/>
                </a:solidFill>
              </a:rPr>
              <a:t> </a:t>
            </a:r>
            <a:r>
              <a:rPr lang="en-US" dirty="0" err="1">
                <a:solidFill>
                  <a:srgbClr val="0070C0"/>
                </a:solidFill>
              </a:rPr>
              <a:t>Frisby</a:t>
            </a:r>
            <a:r>
              <a:rPr lang="en-US" dirty="0">
                <a:solidFill>
                  <a:srgbClr val="0070C0"/>
                </a:solidFill>
              </a:rPr>
              <a:t>, Stephanie Mills, Brian </a:t>
            </a:r>
            <a:r>
              <a:rPr lang="en-US" dirty="0" smtClean="0">
                <a:solidFill>
                  <a:srgbClr val="0070C0"/>
                </a:solidFill>
              </a:rPr>
              <a:t>Miles </a:t>
            </a:r>
            <a:endParaRPr lang="en-US" dirty="0">
              <a:solidFill>
                <a:srgbClr val="0070C0"/>
              </a:solidFill>
            </a:endParaRPr>
          </a:p>
          <a:p>
            <a:pPr algn="ctr"/>
            <a:endParaRPr lang="en-US" dirty="0" smtClean="0">
              <a:solidFill>
                <a:srgbClr val="0070C0"/>
              </a:solidFill>
            </a:endParaRPr>
          </a:p>
        </p:txBody>
      </p:sp>
      <p:sp>
        <p:nvSpPr>
          <p:cNvPr id="13" name="Subtitle 10"/>
          <p:cNvSpPr txBox="1">
            <a:spLocks/>
          </p:cNvSpPr>
          <p:nvPr/>
        </p:nvSpPr>
        <p:spPr>
          <a:xfrm>
            <a:off x="1371600" y="5161866"/>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400" dirty="0" smtClean="0">
                <a:hlinkClick r:id="rId2"/>
              </a:rPr>
              <a:t>http://www.hydroshare.org</a:t>
            </a:r>
            <a:r>
              <a:rPr lang="en-US" sz="2400" dirty="0" smtClean="0"/>
              <a:t>  </a:t>
            </a:r>
          </a:p>
        </p:txBody>
      </p:sp>
      <p:pic>
        <p:nvPicPr>
          <p:cNvPr id="2051" name="Picture 3" descr="C:\Users\dtarb\Dave\Projects\CUAHSI\HydroShare\Logo\Hydroshar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1" y="5943600"/>
            <a:ext cx="3749633"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320485" y="5943600"/>
            <a:ext cx="2719784" cy="861774"/>
            <a:chOff x="6320485" y="5943600"/>
            <a:chExt cx="2719784" cy="861774"/>
          </a:xfrm>
        </p:grpSpPr>
        <p:sp>
          <p:nvSpPr>
            <p:cNvPr id="16"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17" name="Picture 11" descr="nsf4c"/>
            <p:cNvPicPr>
              <a:picLocks noChangeAspect="1" noChangeArrowheads="1"/>
            </p:cNvPicPr>
            <p:nvPr/>
          </p:nvPicPr>
          <p:blipFill>
            <a:blip r:embed="rId4" cstate="print"/>
            <a:srcRect/>
            <a:stretch>
              <a:fillRect/>
            </a:stretch>
          </p:blipFill>
          <p:spPr bwMode="auto">
            <a:xfrm>
              <a:off x="6420813" y="6001334"/>
              <a:ext cx="803093" cy="722733"/>
            </a:xfrm>
            <a:prstGeom prst="rect">
              <a:avLst/>
            </a:prstGeom>
            <a:noFill/>
            <a:ln w="9525">
              <a:noFill/>
              <a:miter lim="800000"/>
              <a:headEnd/>
              <a:tailEnd/>
            </a:ln>
          </p:spPr>
        </p:pic>
        <p:sp>
          <p:nvSpPr>
            <p:cNvPr id="18"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defTabSz="4389438"/>
              <a:r>
                <a:rPr lang="en-US" sz="1600" dirty="0" smtClean="0"/>
                <a:t>OCI-1148453 </a:t>
              </a:r>
            </a:p>
            <a:p>
              <a:pPr defTabSz="4389438"/>
              <a:r>
                <a:rPr lang="en-US" sz="1600" dirty="0" smtClean="0"/>
                <a:t>OCI-1148090</a:t>
              </a:r>
            </a:p>
            <a:p>
              <a:pPr defTabSz="4389438"/>
              <a:r>
                <a:rPr lang="en-US" sz="1600" dirty="0" smtClean="0"/>
                <a:t>2012-2017</a:t>
              </a:r>
              <a:endParaRPr lang="en-US" sz="1600" dirty="0"/>
            </a:p>
          </p:txBody>
        </p:sp>
      </p:grpSp>
      <p:sp>
        <p:nvSpPr>
          <p:cNvPr id="4" name="Rectangle 3"/>
          <p:cNvSpPr/>
          <p:nvPr/>
        </p:nvSpPr>
        <p:spPr>
          <a:xfrm>
            <a:off x="1438135" y="4734801"/>
            <a:ext cx="6267731" cy="369332"/>
          </a:xfrm>
          <a:prstGeom prst="rect">
            <a:avLst/>
          </a:prstGeom>
        </p:spPr>
        <p:txBody>
          <a:bodyPr wrap="square">
            <a:spAutoFit/>
          </a:bodyPr>
          <a:lstStyle/>
          <a:p>
            <a:pPr algn="ctr"/>
            <a:r>
              <a:rPr lang="en-US" dirty="0" smtClean="0"/>
              <a:t>USU, RENCI, BYU, UNC, UVA, CUAHSI, </a:t>
            </a:r>
            <a:r>
              <a:rPr lang="en-US" smtClean="0"/>
              <a:t>Tufts, </a:t>
            </a:r>
            <a:r>
              <a:rPr lang="en-US" dirty="0" smtClean="0"/>
              <a:t>Texas, Purdue, SDSC</a:t>
            </a:r>
            <a:endParaRPr lang="en-US" dirty="0"/>
          </a:p>
        </p:txBody>
      </p:sp>
    </p:spTree>
    <p:extLst>
      <p:ext uri="{BB962C8B-B14F-4D97-AF65-F5344CB8AC3E}">
        <p14:creationId xmlns:p14="http://schemas.microsoft.com/office/powerpoint/2010/main" val="36004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2788" y="1556498"/>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23" y="3963920"/>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bwMode="auto">
          <a:xfrm>
            <a:off x="3318193" y="2133600"/>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Discovery and </a:t>
            </a:r>
            <a:r>
              <a:rPr lang="en-US" sz="2000" kern="0" dirty="0" smtClean="0"/>
              <a:t>Integration</a:t>
            </a:r>
            <a:endParaRPr lang="en-US" sz="2000" kern="0" dirty="0"/>
          </a:p>
        </p:txBody>
      </p:sp>
      <p:sp>
        <p:nvSpPr>
          <p:cNvPr id="62" name="Rectangle 61"/>
          <p:cNvSpPr/>
          <p:nvPr/>
        </p:nvSpPr>
        <p:spPr bwMode="auto">
          <a:xfrm>
            <a:off x="738505" y="4854573"/>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a:defRPr/>
            </a:pPr>
            <a:r>
              <a:rPr lang="en-US" sz="2000" kern="0" dirty="0"/>
              <a:t>Data </a:t>
            </a:r>
            <a:r>
              <a:rPr lang="en-US" sz="2000" kern="0" dirty="0" smtClean="0"/>
              <a:t>Publication</a:t>
            </a:r>
            <a:endParaRPr lang="en-US" sz="2000" kern="0" dirty="0"/>
          </a:p>
        </p:txBody>
      </p:sp>
      <p:sp>
        <p:nvSpPr>
          <p:cNvPr id="63" name="Rectangle 62"/>
          <p:cNvSpPr/>
          <p:nvPr/>
        </p:nvSpPr>
        <p:spPr bwMode="auto">
          <a:xfrm>
            <a:off x="6416993" y="4848223"/>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a:t>
            </a:r>
            <a:r>
              <a:rPr lang="en-US" sz="2000" kern="0" dirty="0" smtClean="0"/>
              <a:t> Analysis and Synthesis</a:t>
            </a:r>
            <a:endParaRPr lang="en-US" sz="2000" kern="0" dirty="0"/>
          </a:p>
        </p:txBody>
      </p:sp>
      <p:cxnSp>
        <p:nvCxnSpPr>
          <p:cNvPr id="34824" name="Straight Arrow Connector 63"/>
          <p:cNvCxnSpPr>
            <a:cxnSpLocks noChangeShapeType="1"/>
            <a:stCxn id="72" idx="0"/>
            <a:endCxn id="61" idx="2"/>
          </p:cNvCxnSpPr>
          <p:nvPr/>
        </p:nvCxnSpPr>
        <p:spPr bwMode="auto">
          <a:xfrm flipV="1">
            <a:off x="1776730" y="3049588"/>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4466749" y="3049588"/>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5305423"/>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3318193" y="2130821"/>
            <a:ext cx="2280759" cy="400110"/>
          </a:xfrm>
          <a:prstGeom prst="rect">
            <a:avLst/>
          </a:prstGeom>
          <a:noFill/>
          <a:ln w="9525">
            <a:noFill/>
            <a:miter lim="800000"/>
            <a:headEnd/>
            <a:tailEnd/>
          </a:ln>
        </p:spPr>
        <p:txBody>
          <a:bodyPr wrap="square">
            <a:spAutoFit/>
          </a:bodyPr>
          <a:lstStyle/>
          <a:p>
            <a:pPr algn="ctr">
              <a:defRPr/>
            </a:pPr>
            <a:r>
              <a:rPr lang="en-US" sz="2000" b="1" kern="0" dirty="0" err="1" smtClean="0">
                <a:latin typeface="Arial" pitchFamily="34" charset="0"/>
              </a:rPr>
              <a:t>HydroCatalog</a:t>
            </a:r>
            <a:endParaRPr lang="en-US" sz="2000" b="1" kern="0" dirty="0">
              <a:latin typeface="Arial" pitchFamily="34" charset="0"/>
            </a:endParaRPr>
          </a:p>
        </p:txBody>
      </p:sp>
      <p:sp>
        <p:nvSpPr>
          <p:cNvPr id="71" name="TextBox 14"/>
          <p:cNvSpPr txBox="1">
            <a:spLocks noChangeArrowheads="1"/>
          </p:cNvSpPr>
          <p:nvPr/>
        </p:nvSpPr>
        <p:spPr bwMode="auto">
          <a:xfrm>
            <a:off x="6432868" y="4837111"/>
            <a:ext cx="2028825" cy="400110"/>
          </a:xfrm>
          <a:prstGeom prst="rect">
            <a:avLst/>
          </a:prstGeom>
          <a:noFill/>
          <a:ln w="9525">
            <a:noFill/>
            <a:miter lim="800000"/>
            <a:headEnd/>
            <a:tailEnd/>
          </a:ln>
        </p:spPr>
        <p:txBody>
          <a:bodyPr>
            <a:spAutoFit/>
          </a:bodyPr>
          <a:lstStyle/>
          <a:p>
            <a:pPr algn="ctr">
              <a:defRPr/>
            </a:pPr>
            <a:r>
              <a:rPr lang="en-US" sz="2000" b="1" kern="0" dirty="0" err="1">
                <a:latin typeface="Arial" pitchFamily="34" charset="0"/>
              </a:rPr>
              <a:t>HydroDesktop</a:t>
            </a:r>
            <a:endParaRPr lang="en-US" sz="2000" b="1" kern="0" dirty="0">
              <a:latin typeface="Arial" pitchFamily="34" charset="0"/>
            </a:endParaRPr>
          </a:p>
        </p:txBody>
      </p:sp>
      <p:sp>
        <p:nvSpPr>
          <p:cNvPr id="72" name="TextBox 15"/>
          <p:cNvSpPr txBox="1">
            <a:spLocks noChangeArrowheads="1"/>
          </p:cNvSpPr>
          <p:nvPr/>
        </p:nvSpPr>
        <p:spPr bwMode="auto">
          <a:xfrm>
            <a:off x="738505" y="4837111"/>
            <a:ext cx="2076450"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HydroServer</a:t>
            </a:r>
            <a:endParaRPr lang="en-US" sz="2000" b="1" kern="0" dirty="0">
              <a:latin typeface="Arial" pitchFamily="34" charset="0"/>
            </a:endParaRPr>
          </a:p>
        </p:txBody>
      </p:sp>
      <p:sp>
        <p:nvSpPr>
          <p:cNvPr id="20" name="Title 19"/>
          <p:cNvSpPr>
            <a:spLocks noGrp="1"/>
          </p:cNvSpPr>
          <p:nvPr>
            <p:ph type="title"/>
          </p:nvPr>
        </p:nvSpPr>
        <p:spPr/>
        <p:txBody>
          <a:bodyPr>
            <a:normAutofit fontScale="90000"/>
          </a:bodyPr>
          <a:lstStyle/>
          <a:p>
            <a:r>
              <a:rPr lang="en-US" sz="3600" dirty="0" smtClean="0"/>
              <a:t>CUAHSI Hydrologic Information System: A </a:t>
            </a:r>
            <a:br>
              <a:rPr lang="en-US" sz="3600" dirty="0" smtClean="0"/>
            </a:br>
            <a:r>
              <a:rPr lang="en-US" sz="3600" dirty="0" smtClean="0"/>
              <a:t>Services-Oriented Architecture Based System for Sharing Hydrologic Data</a:t>
            </a:r>
            <a:endParaRPr lang="en-US" sz="3600" dirty="0"/>
          </a:p>
        </p:txBody>
      </p:sp>
      <p:sp>
        <p:nvSpPr>
          <p:cNvPr id="21" name="TextBox 15"/>
          <p:cNvSpPr txBox="1">
            <a:spLocks noChangeArrowheads="1"/>
          </p:cNvSpPr>
          <p:nvPr/>
        </p:nvSpPr>
        <p:spPr bwMode="auto">
          <a:xfrm>
            <a:off x="3200400" y="4876800"/>
            <a:ext cx="2620901" cy="461665"/>
          </a:xfrm>
          <a:prstGeom prst="rect">
            <a:avLst/>
          </a:prstGeom>
          <a:noFill/>
          <a:ln w="9525">
            <a:noFill/>
            <a:miter lim="800000"/>
            <a:headEnd/>
            <a:tailEnd/>
          </a:ln>
        </p:spPr>
        <p:txBody>
          <a:bodyPr wrap="square">
            <a:spAutoFit/>
          </a:bodyPr>
          <a:lstStyle/>
          <a:p>
            <a:pPr algn="ctr"/>
            <a:r>
              <a:rPr lang="en-US" sz="2400" b="1" dirty="0">
                <a:solidFill>
                  <a:srgbClr val="000000"/>
                </a:solidFill>
              </a:rPr>
              <a:t>Data Services</a:t>
            </a:r>
          </a:p>
        </p:txBody>
      </p:sp>
      <p:sp>
        <p:nvSpPr>
          <p:cNvPr id="22" name="TextBox 16"/>
          <p:cNvSpPr txBox="1">
            <a:spLocks noChangeArrowheads="1"/>
          </p:cNvSpPr>
          <p:nvPr/>
        </p:nvSpPr>
        <p:spPr bwMode="auto">
          <a:xfrm rot="19560000">
            <a:off x="1589299" y="3694703"/>
            <a:ext cx="2545569" cy="461665"/>
          </a:xfrm>
          <a:prstGeom prst="rect">
            <a:avLst/>
          </a:prstGeom>
          <a:noFill/>
          <a:ln w="9525">
            <a:noFill/>
            <a:miter lim="800000"/>
            <a:headEnd/>
            <a:tailEnd/>
          </a:ln>
        </p:spPr>
        <p:txBody>
          <a:bodyPr wrap="none">
            <a:spAutoFit/>
          </a:bodyPr>
          <a:lstStyle/>
          <a:p>
            <a:pPr algn="ctr"/>
            <a:r>
              <a:rPr lang="en-US" sz="2400" b="1" dirty="0">
                <a:solidFill>
                  <a:srgbClr val="000000"/>
                </a:solidFill>
              </a:rPr>
              <a:t>Metadata Services</a:t>
            </a:r>
          </a:p>
        </p:txBody>
      </p:sp>
      <p:sp>
        <p:nvSpPr>
          <p:cNvPr id="23" name="TextBox 17"/>
          <p:cNvSpPr txBox="1">
            <a:spLocks noChangeArrowheads="1"/>
          </p:cNvSpPr>
          <p:nvPr/>
        </p:nvSpPr>
        <p:spPr bwMode="auto">
          <a:xfrm rot="1860000">
            <a:off x="5184901" y="3678241"/>
            <a:ext cx="2146678" cy="461665"/>
          </a:xfrm>
          <a:prstGeom prst="rect">
            <a:avLst/>
          </a:prstGeom>
          <a:noFill/>
          <a:ln w="9525">
            <a:noFill/>
            <a:miter lim="800000"/>
            <a:headEnd/>
            <a:tailEnd/>
          </a:ln>
        </p:spPr>
        <p:txBody>
          <a:bodyPr wrap="none">
            <a:spAutoFit/>
          </a:bodyPr>
          <a:lstStyle/>
          <a:p>
            <a:r>
              <a:rPr lang="en-US" sz="2400" b="1" dirty="0" smtClean="0">
                <a:solidFill>
                  <a:srgbClr val="000000"/>
                </a:solidFill>
              </a:rPr>
              <a:t>Search Services</a:t>
            </a:r>
            <a:endParaRPr lang="en-US" sz="2400" b="1" dirty="0">
              <a:solidFill>
                <a:srgbClr val="000000"/>
              </a:solidFill>
            </a:endParaRPr>
          </a:p>
        </p:txBody>
      </p:sp>
      <p:sp>
        <p:nvSpPr>
          <p:cNvPr id="24" name="Oval 23"/>
          <p:cNvSpPr/>
          <p:nvPr/>
        </p:nvSpPr>
        <p:spPr>
          <a:xfrm>
            <a:off x="3583577" y="3741958"/>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kern="0" dirty="0" err="1" smtClean="0">
                <a:solidFill>
                  <a:schemeClr val="tx1"/>
                </a:solidFill>
              </a:rPr>
              <a:t>WaterML</a:t>
            </a:r>
            <a:r>
              <a:rPr lang="en-US" sz="2000" kern="0" dirty="0" smtClean="0">
                <a:solidFill>
                  <a:schemeClr val="tx1"/>
                </a:solidFill>
              </a:rPr>
              <a:t>, Other OGC Standards</a:t>
            </a:r>
            <a:endParaRPr lang="en-US" sz="2000" kern="0" dirty="0">
              <a:solidFill>
                <a:schemeClr val="tx1"/>
              </a:solidFill>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88810" y="5768973"/>
            <a:ext cx="929640" cy="1021080"/>
          </a:xfrm>
          <a:prstGeom prst="rect">
            <a:avLst/>
          </a:prstGeom>
          <a:noFill/>
          <a:ln w="9525">
            <a:noFill/>
            <a:miter lim="800000"/>
            <a:headEnd/>
            <a:tailEnd/>
          </a:ln>
        </p:spPr>
      </p:pic>
    </p:spTree>
    <p:extLst>
      <p:ext uri="{BB962C8B-B14F-4D97-AF65-F5344CB8AC3E}">
        <p14:creationId xmlns:p14="http://schemas.microsoft.com/office/powerpoint/2010/main" val="39089688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0533"/>
          </a:xfrm>
        </p:spPr>
        <p:txBody>
          <a:bodyPr>
            <a:normAutofit/>
          </a:bodyPr>
          <a:lstStyle/>
          <a:p>
            <a:r>
              <a:rPr lang="en-US" sz="3600" dirty="0" err="1" smtClean="0"/>
              <a:t>HydroDesktop</a:t>
            </a:r>
            <a:endParaRPr lang="en-US" sz="36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 y="880533"/>
            <a:ext cx="8923282" cy="591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4916774" y="2065283"/>
            <a:ext cx="2878111" cy="2326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794885" y="1355352"/>
            <a:ext cx="539646" cy="5246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72510" y="5576868"/>
            <a:ext cx="7993117" cy="646331"/>
          </a:xfrm>
          <a:prstGeom prst="rect">
            <a:avLst/>
          </a:prstGeom>
          <a:solidFill>
            <a:srgbClr val="FFFF00"/>
          </a:solidFill>
        </p:spPr>
        <p:txBody>
          <a:bodyPr wrap="square">
            <a:spAutoFit/>
          </a:bodyPr>
          <a:lstStyle/>
          <a:p>
            <a:pPr algn="ctr"/>
            <a:r>
              <a:rPr lang="en-US" dirty="0"/>
              <a:t>Uses EPA WATERS Web, Mapping, and Database </a:t>
            </a:r>
            <a:r>
              <a:rPr lang="en-US" dirty="0" smtClean="0"/>
              <a:t>Services at </a:t>
            </a:r>
            <a:r>
              <a:rPr lang="en-US" dirty="0" smtClean="0">
                <a:hlinkClick r:id="rId4"/>
              </a:rPr>
              <a:t>http</a:t>
            </a:r>
            <a:r>
              <a:rPr lang="en-US" dirty="0">
                <a:hlinkClick r:id="rId4"/>
              </a:rPr>
              <a:t>://</a:t>
            </a:r>
            <a:r>
              <a:rPr lang="en-US" dirty="0" smtClean="0">
                <a:hlinkClick r:id="rId4"/>
              </a:rPr>
              <a:t>www.epa.gov/waters/geoservices/index.html</a:t>
            </a:r>
            <a:r>
              <a:rPr lang="en-US" dirty="0" smtClean="0"/>
              <a:t> to delineate Watersheds </a:t>
            </a:r>
            <a:endParaRPr lang="en-US" dirty="0"/>
          </a:p>
        </p:txBody>
      </p:sp>
      <p:sp>
        <p:nvSpPr>
          <p:cNvPr id="8" name="Rectangle 7"/>
          <p:cNvSpPr/>
          <p:nvPr/>
        </p:nvSpPr>
        <p:spPr>
          <a:xfrm>
            <a:off x="110359" y="880533"/>
            <a:ext cx="4107305" cy="1200329"/>
          </a:xfrm>
          <a:prstGeom prst="rect">
            <a:avLst/>
          </a:prstGeom>
          <a:solidFill>
            <a:srgbClr val="FFFF00"/>
          </a:solidFill>
        </p:spPr>
        <p:txBody>
          <a:bodyPr wrap="square">
            <a:spAutoFit/>
          </a:bodyPr>
          <a:lstStyle/>
          <a:p>
            <a:r>
              <a:rPr lang="en-US" dirty="0"/>
              <a:t>An open source </a:t>
            </a:r>
          </a:p>
          <a:p>
            <a:r>
              <a:rPr lang="en-US" dirty="0" err="1"/>
              <a:t>dotSpatial</a:t>
            </a:r>
            <a:r>
              <a:rPr lang="en-US" dirty="0"/>
              <a:t> GIS based desktop client that supports discovery and analysis of hydrologic observations data</a:t>
            </a:r>
          </a:p>
        </p:txBody>
      </p:sp>
    </p:spTree>
    <p:extLst>
      <p:ext uri="{BB962C8B-B14F-4D97-AF65-F5344CB8AC3E}">
        <p14:creationId xmlns:p14="http://schemas.microsoft.com/office/powerpoint/2010/main" val="727570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636"/>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1" y="0"/>
            <a:ext cx="8229600" cy="1109271"/>
          </a:xfrm>
          <a:prstGeom prst="rect">
            <a:avLst/>
          </a:prstGeom>
          <a:solidFill>
            <a:schemeClr val="bg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Search last 22 years for all data in buffer around watershed</a:t>
            </a:r>
            <a:endParaRPr lang="en-US" dirty="0"/>
          </a:p>
        </p:txBody>
      </p:sp>
    </p:spTree>
    <p:extLst>
      <p:ext uri="{BB962C8B-B14F-4D97-AF65-F5344CB8AC3E}">
        <p14:creationId xmlns:p14="http://schemas.microsoft.com/office/powerpoint/2010/main" val="4149356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7882"/>
            <a:ext cx="8229600" cy="521999"/>
          </a:xfrm>
        </p:spPr>
        <p:txBody>
          <a:bodyPr>
            <a:noAutofit/>
          </a:bodyPr>
          <a:lstStyle/>
          <a:p>
            <a:r>
              <a:rPr lang="en-US" sz="3600" dirty="0"/>
              <a:t>Download and Plot the </a:t>
            </a:r>
            <a:r>
              <a:rPr lang="en-US" sz="3600" dirty="0" smtClean="0"/>
              <a:t>Data</a:t>
            </a:r>
            <a:endParaRPr lang="en-US" sz="3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6637"/>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1836" y="5280853"/>
            <a:ext cx="2415240" cy="646331"/>
          </a:xfrm>
          <a:prstGeom prst="rect">
            <a:avLst/>
          </a:prstGeom>
          <a:solidFill>
            <a:srgbClr val="FFFF00"/>
          </a:solidFill>
        </p:spPr>
        <p:txBody>
          <a:bodyPr wrap="square" rtlCol="0">
            <a:spAutoFit/>
          </a:bodyPr>
          <a:lstStyle/>
          <a:p>
            <a:r>
              <a:rPr lang="en-US" dirty="0" smtClean="0"/>
              <a:t>Combining information from multiple sources</a:t>
            </a:r>
            <a:endParaRPr lang="en-US" dirty="0"/>
          </a:p>
        </p:txBody>
      </p:sp>
    </p:spTree>
    <p:extLst>
      <p:ext uri="{BB962C8B-B14F-4D97-AF65-F5344CB8AC3E}">
        <p14:creationId xmlns:p14="http://schemas.microsoft.com/office/powerpoint/2010/main" val="3400870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9867"/>
            <a:ext cx="9144000" cy="60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55780"/>
            <a:ext cx="4876800" cy="517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457200" y="184326"/>
            <a:ext cx="8229600" cy="609395"/>
          </a:xfrm>
        </p:spPr>
        <p:txBody>
          <a:bodyPr>
            <a:noAutofit/>
          </a:bodyPr>
          <a:lstStyle/>
          <a:p>
            <a:r>
              <a:rPr lang="en-US" sz="2800" dirty="0" smtClean="0"/>
              <a:t>Perform an analysis using R</a:t>
            </a:r>
            <a:endParaRPr lang="en-US" sz="2800" dirty="0"/>
          </a:p>
        </p:txBody>
      </p:sp>
      <p:sp>
        <p:nvSpPr>
          <p:cNvPr id="2" name="TextBox 1"/>
          <p:cNvSpPr txBox="1"/>
          <p:nvPr/>
        </p:nvSpPr>
        <p:spPr>
          <a:xfrm>
            <a:off x="0" y="4535822"/>
            <a:ext cx="4373034" cy="2308324"/>
          </a:xfrm>
          <a:prstGeom prst="rect">
            <a:avLst/>
          </a:prstGeom>
          <a:solidFill>
            <a:schemeClr val="bg1"/>
          </a:solidFill>
        </p:spPr>
        <p:txBody>
          <a:bodyPr wrap="square" rtlCol="0">
            <a:spAutoFit/>
          </a:bodyPr>
          <a:lstStyle/>
          <a:p>
            <a:r>
              <a:rPr lang="en-US" sz="2400" dirty="0" smtClean="0">
                <a:solidFill>
                  <a:srgbClr val="FF0000"/>
                </a:solidFill>
              </a:rPr>
              <a:t>At your fingertips</a:t>
            </a:r>
          </a:p>
          <a:p>
            <a:pPr marL="342900" indent="-342900">
              <a:buFont typeface="Arial" panose="020B0604020202020204" pitchFamily="34" charset="0"/>
              <a:buChar char="•"/>
            </a:pPr>
            <a:r>
              <a:rPr lang="en-US" sz="2400" dirty="0" smtClean="0">
                <a:solidFill>
                  <a:srgbClr val="FF0000"/>
                </a:solidFill>
              </a:rPr>
              <a:t>the </a:t>
            </a:r>
            <a:r>
              <a:rPr lang="en-US" sz="2400" dirty="0">
                <a:solidFill>
                  <a:srgbClr val="FF0000"/>
                </a:solidFill>
              </a:rPr>
              <a:t>full analysis capability of </a:t>
            </a:r>
            <a:r>
              <a:rPr lang="en-US" sz="2400" dirty="0" smtClean="0">
                <a:solidFill>
                  <a:srgbClr val="FF0000"/>
                </a:solidFill>
              </a:rPr>
              <a:t>R</a:t>
            </a:r>
          </a:p>
          <a:p>
            <a:pPr marL="342900" indent="-342900">
              <a:buFont typeface="Arial" panose="020B0604020202020204" pitchFamily="34" charset="0"/>
              <a:buChar char="•"/>
            </a:pPr>
            <a:r>
              <a:rPr lang="en-US" sz="2400" dirty="0" smtClean="0">
                <a:solidFill>
                  <a:srgbClr val="FF0000"/>
                </a:solidFill>
              </a:rPr>
              <a:t>data </a:t>
            </a:r>
            <a:r>
              <a:rPr lang="en-US" sz="2400" dirty="0">
                <a:solidFill>
                  <a:srgbClr val="FF0000"/>
                </a:solidFill>
              </a:rPr>
              <a:t>from multiple sources </a:t>
            </a:r>
            <a:endParaRPr lang="en-US" sz="2400" dirty="0" smtClean="0">
              <a:solidFill>
                <a:srgbClr val="FF0000"/>
              </a:solidFill>
            </a:endParaRPr>
          </a:p>
          <a:p>
            <a:pPr marL="342900" indent="-342900">
              <a:buFont typeface="Arial" panose="020B0604020202020204" pitchFamily="34" charset="0"/>
              <a:buChar char="•"/>
            </a:pPr>
            <a:r>
              <a:rPr lang="en-US" sz="2400" dirty="0" smtClean="0">
                <a:solidFill>
                  <a:srgbClr val="FF0000"/>
                </a:solidFill>
              </a:rPr>
              <a:t>accessed from distributed (cloud) resources.</a:t>
            </a:r>
          </a:p>
          <a:p>
            <a:pPr marL="342900" indent="-342900">
              <a:buFont typeface="Arial" panose="020B0604020202020204" pitchFamily="34" charset="0"/>
              <a:buChar char="•"/>
            </a:pPr>
            <a:r>
              <a:rPr lang="en-US" sz="2400" b="1" dirty="0" smtClean="0">
                <a:solidFill>
                  <a:srgbClr val="FF0000"/>
                </a:solidFill>
              </a:rPr>
              <a:t>importance of interoperability</a:t>
            </a:r>
            <a:endParaRPr lang="en-US" sz="2400" b="1" dirty="0">
              <a:solidFill>
                <a:srgbClr val="FF0000"/>
              </a:solidFill>
            </a:endParaRPr>
          </a:p>
        </p:txBody>
      </p:sp>
    </p:spTree>
    <p:extLst>
      <p:ext uri="{BB962C8B-B14F-4D97-AF65-F5344CB8AC3E}">
        <p14:creationId xmlns:p14="http://schemas.microsoft.com/office/powerpoint/2010/main" val="3824205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5160963" y="3332163"/>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5397500" y="6319838"/>
            <a:ext cx="3724275" cy="369887"/>
          </a:xfrm>
          <a:prstGeom prst="rect">
            <a:avLst/>
          </a:prstGeom>
        </p:spPr>
        <p:txBody>
          <a:bodyPr wrap="none">
            <a:spAutoFit/>
          </a:bodyPr>
          <a:lstStyle/>
          <a:p>
            <a:pPr>
              <a:defRPr/>
            </a:pPr>
            <a:r>
              <a:rPr lang="en-US" dirty="0">
                <a:solidFill>
                  <a:prstClr val="white">
                    <a:lumMod val="65000"/>
                  </a:prstClr>
                </a:solidFill>
              </a:rPr>
              <a:t>Picture from: http://initsspace.com/</a:t>
            </a:r>
          </a:p>
        </p:txBody>
      </p:sp>
    </p:spTree>
    <p:extLst>
      <p:ext uri="{BB962C8B-B14F-4D97-AF65-F5344CB8AC3E}">
        <p14:creationId xmlns:p14="http://schemas.microsoft.com/office/powerpoint/2010/main" val="691803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5032375" y="4073525"/>
            <a:ext cx="3621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66FF"/>
                </a:solidFill>
              </a:rPr>
              <a:t>Hydrologic conditions</a:t>
            </a:r>
          </a:p>
          <a:p>
            <a:pPr algn="ctr"/>
            <a:r>
              <a:rPr lang="en-US" sz="2000">
                <a:solidFill>
                  <a:prstClr val="black"/>
                </a:solidFill>
              </a:rPr>
              <a:t>(Fluxes, flows, concentrations)</a:t>
            </a:r>
          </a:p>
        </p:txBody>
      </p:sp>
      <p:sp>
        <p:nvSpPr>
          <p:cNvPr id="11269" name="Text Box 4"/>
          <p:cNvSpPr txBox="1">
            <a:spLocks noChangeArrowheads="1"/>
          </p:cNvSpPr>
          <p:nvPr/>
        </p:nvSpPr>
        <p:spPr bwMode="auto">
          <a:xfrm>
            <a:off x="228600" y="3311525"/>
            <a:ext cx="44354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Process Science</a:t>
            </a:r>
          </a:p>
          <a:p>
            <a:pPr algn="ctr"/>
            <a:r>
              <a:rPr lang="en-US">
                <a:solidFill>
                  <a:prstClr val="black"/>
                </a:solidFill>
              </a:rPr>
              <a:t>(Equations, </a:t>
            </a:r>
            <a:r>
              <a:rPr lang="en-US">
                <a:solidFill>
                  <a:srgbClr val="FF3300"/>
                </a:solidFill>
              </a:rPr>
              <a:t>simulation models</a:t>
            </a:r>
            <a:r>
              <a:rPr lang="en-US">
                <a:solidFill>
                  <a:prstClr val="black"/>
                </a:solidFill>
              </a:rPr>
              <a:t>, prediction)</a:t>
            </a:r>
          </a:p>
        </p:txBody>
      </p:sp>
      <p:sp>
        <p:nvSpPr>
          <p:cNvPr id="11270" name="Text Box 5"/>
          <p:cNvSpPr txBox="1">
            <a:spLocks noChangeArrowheads="1"/>
          </p:cNvSpPr>
          <p:nvPr/>
        </p:nvSpPr>
        <p:spPr bwMode="auto">
          <a:xfrm>
            <a:off x="266700" y="4987925"/>
            <a:ext cx="43592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Information Science</a:t>
            </a:r>
          </a:p>
          <a:p>
            <a:pPr algn="ctr"/>
            <a:r>
              <a:rPr lang="en-US">
                <a:solidFill>
                  <a:prstClr val="black"/>
                </a:solidFill>
              </a:rPr>
              <a:t>(Observations, </a:t>
            </a:r>
            <a:r>
              <a:rPr lang="en-US">
                <a:solidFill>
                  <a:srgbClr val="FF3300"/>
                </a:solidFill>
              </a:rPr>
              <a:t>data models</a:t>
            </a:r>
            <a:r>
              <a:rPr lang="en-US">
                <a:solidFill>
                  <a:prstClr val="black"/>
                </a:solidFill>
              </a:rPr>
              <a:t>, visualization</a:t>
            </a:r>
          </a:p>
        </p:txBody>
      </p:sp>
      <p:sp>
        <p:nvSpPr>
          <p:cNvPr id="11271" name="Text Box 6"/>
          <p:cNvSpPr txBox="1">
            <a:spLocks noChangeArrowheads="1"/>
          </p:cNvSpPr>
          <p:nvPr/>
        </p:nvSpPr>
        <p:spPr bwMode="auto">
          <a:xfrm>
            <a:off x="5410200" y="5749925"/>
            <a:ext cx="282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environment</a:t>
            </a:r>
          </a:p>
          <a:p>
            <a:pPr algn="ctr"/>
            <a:r>
              <a:rPr lang="en-US">
                <a:solidFill>
                  <a:prstClr val="black"/>
                </a:solidFill>
              </a:rPr>
              <a:t>(Physical earth)</a:t>
            </a:r>
          </a:p>
        </p:txBody>
      </p:sp>
      <p:sp>
        <p:nvSpPr>
          <p:cNvPr id="11272" name="Text Box 7"/>
          <p:cNvSpPr txBox="1">
            <a:spLocks noChangeArrowheads="1"/>
          </p:cNvSpPr>
          <p:nvPr/>
        </p:nvSpPr>
        <p:spPr bwMode="auto">
          <a:xfrm>
            <a:off x="4795838" y="2549525"/>
            <a:ext cx="409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Physical laws and principles</a:t>
            </a:r>
          </a:p>
          <a:p>
            <a:pPr algn="ctr"/>
            <a:r>
              <a:rPr lang="en-US">
                <a:solidFill>
                  <a:prstClr val="black"/>
                </a:solidFill>
              </a:rPr>
              <a:t>(Mass, momentum, energy, chemistry)</a:t>
            </a:r>
          </a:p>
        </p:txBody>
      </p:sp>
      <p:cxnSp>
        <p:nvCxnSpPr>
          <p:cNvPr id="11273" name="AutoShape 8"/>
          <p:cNvCxnSpPr>
            <a:cxnSpLocks noChangeShapeType="1"/>
            <a:stCxn id="11271" idx="1"/>
            <a:endCxn id="11270" idx="2"/>
          </p:cNvCxnSpPr>
          <p:nvPr/>
        </p:nvCxnSpPr>
        <p:spPr bwMode="auto">
          <a:xfrm flipH="1" flipV="1">
            <a:off x="2446338" y="5638800"/>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2446338"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2446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2446338" y="3962400"/>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52977" y="1447800"/>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algn="ctr">
              <a:spcBef>
                <a:spcPct val="20000"/>
              </a:spcBef>
            </a:pPr>
            <a:r>
              <a:rPr lang="en-US" sz="2400" i="1" dirty="0">
                <a:solidFill>
                  <a:prstClr val="black"/>
                </a:solidFill>
              </a:rPr>
              <a:t>It is as important to represent </a:t>
            </a:r>
            <a:r>
              <a:rPr lang="en-US" sz="2400" i="1" dirty="0">
                <a:solidFill>
                  <a:srgbClr val="0066FF"/>
                </a:solidFill>
              </a:rPr>
              <a:t>hydrologic environments</a:t>
            </a:r>
            <a:r>
              <a:rPr lang="en-US" sz="2400" i="1" dirty="0">
                <a:solidFill>
                  <a:prstClr val="black"/>
                </a:solidFill>
              </a:rPr>
              <a:t> precisely with</a:t>
            </a:r>
          </a:p>
          <a:p>
            <a:pPr algn="ctr">
              <a:spcBef>
                <a:spcPct val="20000"/>
              </a:spcBef>
            </a:pPr>
            <a:r>
              <a:rPr lang="en-US" sz="2400" i="1" dirty="0">
                <a:solidFill>
                  <a:prstClr val="black"/>
                </a:solidFill>
              </a:rPr>
              <a:t>data as it is to represent </a:t>
            </a:r>
            <a:r>
              <a:rPr lang="en-US" sz="2400" i="1" dirty="0">
                <a:solidFill>
                  <a:srgbClr val="0066FF"/>
                </a:solidFill>
              </a:rPr>
              <a:t>hydrologic processes</a:t>
            </a:r>
            <a:r>
              <a:rPr lang="en-US" sz="2400" i="1" dirty="0">
                <a:solidFill>
                  <a:prstClr val="black"/>
                </a:solidFill>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346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2800" dirty="0">
                <a:solidFill>
                  <a:srgbClr val="FF0000"/>
                </a:solidFill>
              </a:rPr>
              <a:t>Data models </a:t>
            </a:r>
            <a:r>
              <a:rPr lang="en-US" sz="2800" dirty="0"/>
              <a:t>capture the complexity of natural </a:t>
            </a:r>
            <a:r>
              <a:rPr lang="en-US" sz="2800" dirty="0" smtClean="0"/>
              <a:t>systems</a:t>
            </a:r>
            <a:endParaRPr lang="en-US" sz="2800" dirty="0"/>
          </a:p>
        </p:txBody>
      </p:sp>
      <p:grpSp>
        <p:nvGrpSpPr>
          <p:cNvPr id="3" name="Group 7"/>
          <p:cNvGrpSpPr>
            <a:grpSpLocks/>
          </p:cNvGrpSpPr>
          <p:nvPr/>
        </p:nvGrpSpPr>
        <p:grpSpPr bwMode="auto">
          <a:xfrm>
            <a:off x="4656868" y="4287367"/>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endParaRPr lang="en-US">
                <a:solidFill>
                  <a:srgbClr val="000000"/>
                </a:solidFill>
              </a:endParaRPr>
            </a:p>
          </p:txBody>
        </p:sp>
      </p:grpSp>
      <p:sp>
        <p:nvSpPr>
          <p:cNvPr id="6" name="Rectangle 2"/>
          <p:cNvSpPr txBox="1">
            <a:spLocks noChangeArrowheads="1"/>
          </p:cNvSpPr>
          <p:nvPr/>
        </p:nvSpPr>
        <p:spPr>
          <a:xfrm>
            <a:off x="206476" y="614956"/>
            <a:ext cx="4071473" cy="742950"/>
          </a:xfrm>
          <a:prstGeom prst="rect">
            <a:avLst/>
          </a:prstGeom>
        </p:spPr>
        <p:txBody>
          <a:bodyPr vert="horz" lIns="512064" tIns="256032" rIns="512064" bIns="256032" rtlCol="0" anchor="ctr">
            <a:noAutofit/>
          </a:bodyPr>
          <a:lstStyle/>
          <a:p>
            <a:pPr algn="ctr">
              <a:spcBef>
                <a:spcPct val="0"/>
              </a:spcBef>
            </a:pPr>
            <a:r>
              <a:rPr lang="en-US" sz="1600" dirty="0" err="1" smtClean="0">
                <a:solidFill>
                  <a:prstClr val="black"/>
                </a:solidFill>
              </a:rPr>
              <a:t>NetCDF</a:t>
            </a:r>
            <a:r>
              <a:rPr lang="en-US" sz="1600" dirty="0" smtClean="0">
                <a:solidFill>
                  <a:prstClr val="black"/>
                </a:solidFill>
              </a:rPr>
              <a:t> (</a:t>
            </a:r>
            <a:r>
              <a:rPr lang="en-US" sz="1600" dirty="0" err="1" smtClean="0">
                <a:solidFill>
                  <a:prstClr val="black"/>
                </a:solidFill>
              </a:rPr>
              <a:t>Unidata</a:t>
            </a:r>
            <a:r>
              <a:rPr lang="en-US" sz="1600" dirty="0" smtClean="0">
                <a:solidFill>
                  <a:prstClr val="black"/>
                </a:solidFill>
              </a:rPr>
              <a:t>) - A model for Continuous Space-Time data </a:t>
            </a:r>
            <a:endParaRPr lang="en-US" sz="1600" dirty="0">
              <a:solidFill>
                <a:prstClr val="black"/>
              </a:solidFill>
            </a:endParaRPr>
          </a:p>
        </p:txBody>
      </p:sp>
      <p:grpSp>
        <p:nvGrpSpPr>
          <p:cNvPr id="7" name="Group 6"/>
          <p:cNvGrpSpPr/>
          <p:nvPr/>
        </p:nvGrpSpPr>
        <p:grpSpPr>
          <a:xfrm>
            <a:off x="253999" y="1420186"/>
            <a:ext cx="4014426" cy="1937970"/>
            <a:chOff x="34671000" y="14371875"/>
            <a:chExt cx="6096000" cy="294285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3" name="Text Box 11"/>
            <p:cNvSpPr txBox="1">
              <a:spLocks noChangeArrowheads="1"/>
            </p:cNvSpPr>
            <p:nvPr/>
          </p:nvSpPr>
          <p:spPr bwMode="auto">
            <a:xfrm>
              <a:off x="36889531" y="16277749"/>
              <a:ext cx="991078" cy="359809"/>
            </a:xfrm>
            <a:prstGeom prst="rect">
              <a:avLst/>
            </a:prstGeom>
            <a:noFill/>
            <a:ln w="28575">
              <a:noFill/>
              <a:miter lim="800000"/>
              <a:headEnd/>
              <a:tailEnd/>
            </a:ln>
            <a:effectLst/>
          </p:spPr>
          <p:txBody>
            <a:bodyPr wrap="none">
              <a:spAutoFit/>
            </a:bodyPr>
            <a:lstStyle/>
            <a:p>
              <a:r>
                <a:rPr lang="en-US" sz="800">
                  <a:solidFill>
                    <a:prstClr val="black"/>
                  </a:solidFill>
                  <a:latin typeface="Arial" pitchFamily="34" charset="0"/>
                </a:rPr>
                <a:t>Space, L</a:t>
              </a:r>
            </a:p>
          </p:txBody>
        </p:sp>
        <p:sp>
          <p:nvSpPr>
            <p:cNvPr id="14" name="Text Box 12"/>
            <p:cNvSpPr txBox="1">
              <a:spLocks noChangeArrowheads="1"/>
            </p:cNvSpPr>
            <p:nvPr/>
          </p:nvSpPr>
          <p:spPr bwMode="auto">
            <a:xfrm>
              <a:off x="35810189" y="14619524"/>
              <a:ext cx="889347" cy="359809"/>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T</a:t>
              </a:r>
            </a:p>
          </p:txBody>
        </p:sp>
        <p:sp>
          <p:nvSpPr>
            <p:cNvPr id="15" name="Text Box 13"/>
            <p:cNvSpPr txBox="1">
              <a:spLocks noChangeArrowheads="1"/>
            </p:cNvSpPr>
            <p:nvPr/>
          </p:nvSpPr>
          <p:spPr bwMode="auto">
            <a:xfrm>
              <a:off x="34720530" y="16897903"/>
              <a:ext cx="1237375" cy="359809"/>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endParaRPr>
            </a:p>
          </p:txBody>
        </p:sp>
        <p:sp>
          <p:nvSpPr>
            <p:cNvPr id="26" name="Text Box 24"/>
            <p:cNvSpPr txBox="1">
              <a:spLocks noChangeArrowheads="1"/>
            </p:cNvSpPr>
            <p:nvPr/>
          </p:nvSpPr>
          <p:spPr bwMode="auto">
            <a:xfrm>
              <a:off x="36107370" y="15569883"/>
              <a:ext cx="227014" cy="424060"/>
            </a:xfrm>
            <a:prstGeom prst="rect">
              <a:avLst/>
            </a:prstGeom>
            <a:noFill/>
            <a:ln w="9525">
              <a:noFill/>
              <a:miter lim="800000"/>
              <a:headEnd/>
              <a:tailEnd/>
            </a:ln>
            <a:effectLst/>
          </p:spPr>
          <p:txBody>
            <a:bodyPr>
              <a:spAutoFit/>
            </a:bodyPr>
            <a:lstStyle/>
            <a:p>
              <a:r>
                <a:rPr lang="en-US" sz="1000">
                  <a:solidFill>
                    <a:prstClr val="black"/>
                  </a:solidFill>
                  <a:latin typeface="Arial" pitchFamily="34" charset="0"/>
                </a:rPr>
                <a:t>D</a:t>
              </a:r>
            </a:p>
          </p:txBody>
        </p:sp>
        <p:sp>
          <p:nvSpPr>
            <p:cNvPr id="27" name="Text Box 25"/>
            <p:cNvSpPr txBox="1">
              <a:spLocks noChangeArrowheads="1"/>
            </p:cNvSpPr>
            <p:nvPr/>
          </p:nvSpPr>
          <p:spPr bwMode="auto">
            <a:xfrm>
              <a:off x="36761580" y="14989970"/>
              <a:ext cx="1264146" cy="771017"/>
            </a:xfrm>
            <a:prstGeom prst="rect">
              <a:avLst/>
            </a:prstGeom>
            <a:noFill/>
            <a:ln w="9525">
              <a:noFill/>
              <a:miter lim="800000"/>
              <a:headEnd/>
              <a:tailEnd/>
            </a:ln>
            <a:effectLst/>
          </p:spPr>
          <p:txBody>
            <a:bodyPr wrap="none">
              <a:spAutoFit/>
            </a:bodyPr>
            <a:lstStyle/>
            <a:p>
              <a:r>
                <a:rPr lang="en-US" sz="800" b="1" dirty="0">
                  <a:solidFill>
                    <a:prstClr val="black"/>
                  </a:solidFill>
                  <a:latin typeface="Arial" pitchFamily="34" charset="0"/>
                </a:rPr>
                <a:t>Coordinate </a:t>
              </a:r>
            </a:p>
            <a:p>
              <a:r>
                <a:rPr lang="en-US" sz="800" b="1" dirty="0">
                  <a:solidFill>
                    <a:prstClr val="black"/>
                  </a:solidFill>
                  <a:latin typeface="Arial" pitchFamily="34" charset="0"/>
                </a:rPr>
                <a:t>dimensions</a:t>
              </a:r>
            </a:p>
            <a:p>
              <a:r>
                <a:rPr lang="en-US" sz="800" b="1" dirty="0">
                  <a:solidFill>
                    <a:prstClr val="black"/>
                  </a:solidFill>
                  <a:latin typeface="Arial" pitchFamily="34" charset="0"/>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sp>
          <p:nvSpPr>
            <p:cNvPr id="30" name="Text Box 28"/>
            <p:cNvSpPr txBox="1">
              <a:spLocks noChangeArrowheads="1"/>
            </p:cNvSpPr>
            <p:nvPr/>
          </p:nvSpPr>
          <p:spPr bwMode="auto">
            <a:xfrm>
              <a:off x="35954653" y="16749316"/>
              <a:ext cx="1984298" cy="565412"/>
            </a:xfrm>
            <a:prstGeom prst="rect">
              <a:avLst/>
            </a:prstGeom>
            <a:noFill/>
            <a:ln w="9525">
              <a:noFill/>
              <a:miter lim="800000"/>
              <a:headEnd/>
              <a:tailEnd/>
            </a:ln>
            <a:effectLst/>
          </p:spPr>
          <p:txBody>
            <a:bodyPr wrap="none">
              <a:spAutoFit/>
            </a:bodyPr>
            <a:lstStyle/>
            <a:p>
              <a:r>
                <a:rPr lang="en-US" sz="800" b="1">
                  <a:solidFill>
                    <a:prstClr val="black"/>
                  </a:solidFill>
                  <a:latin typeface="Arial" pitchFamily="34" charset="0"/>
                </a:rPr>
                <a:t>Variable dimensions</a:t>
              </a:r>
            </a:p>
            <a:p>
              <a:r>
                <a:rPr lang="en-US" sz="800" b="1">
                  <a:solidFill>
                    <a:prstClr val="black"/>
                  </a:solidFill>
                  <a:latin typeface="Arial" pitchFamily="34" charset="0"/>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grpSp>
      <p:sp>
        <p:nvSpPr>
          <p:cNvPr id="32" name="Rectangle 19"/>
          <p:cNvSpPr txBox="1">
            <a:spLocks noChangeArrowheads="1"/>
          </p:cNvSpPr>
          <p:nvPr/>
        </p:nvSpPr>
        <p:spPr>
          <a:xfrm>
            <a:off x="5028210" y="551968"/>
            <a:ext cx="3353790" cy="977388"/>
          </a:xfrm>
          <a:prstGeom prst="rect">
            <a:avLst/>
          </a:prstGeom>
        </p:spPr>
        <p:txBody>
          <a:bodyPr vert="horz" lIns="512064" tIns="256032" rIns="512064" bIns="256032" rtlCol="0" anchor="ctr">
            <a:noAutofit/>
          </a:bodyPr>
          <a:lstStyle/>
          <a:p>
            <a:pPr algn="ctr">
              <a:spcBef>
                <a:spcPct val="0"/>
              </a:spcBef>
            </a:pPr>
            <a:r>
              <a:rPr lang="en-US" sz="1600" dirty="0" err="1" smtClean="0">
                <a:solidFill>
                  <a:prstClr val="black"/>
                </a:solidFill>
              </a:rPr>
              <a:t>ArcHydro</a:t>
            </a:r>
            <a:r>
              <a:rPr lang="en-US" sz="1600" dirty="0" smtClean="0">
                <a:solidFill>
                  <a:prstClr val="black"/>
                </a:solidFill>
              </a:rPr>
              <a:t> – A model for Discrete Space-Time Data </a:t>
            </a:r>
            <a:endParaRPr lang="en-US" sz="1600" dirty="0">
              <a:solidFill>
                <a:prstClr val="black"/>
              </a:solidFill>
            </a:endParaRPr>
          </a:p>
        </p:txBody>
      </p:sp>
      <p:grpSp>
        <p:nvGrpSpPr>
          <p:cNvPr id="33" name="Group 32"/>
          <p:cNvGrpSpPr/>
          <p:nvPr/>
        </p:nvGrpSpPr>
        <p:grpSpPr>
          <a:xfrm>
            <a:off x="5081262" y="1367881"/>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r>
                <a:rPr lang="en-US" sz="800" dirty="0">
                  <a:solidFill>
                    <a:prstClr val="black"/>
                  </a:solidFill>
                  <a:latin typeface="Arial" pitchFamily="34" charset="0"/>
                </a:rPr>
                <a:t>Space, </a:t>
              </a:r>
              <a:r>
                <a:rPr lang="en-US" sz="800" b="1" dirty="0" err="1">
                  <a:solidFill>
                    <a:prstClr val="black"/>
                  </a:solidFill>
                  <a:latin typeface="Arial" pitchFamily="34" charset="0"/>
                </a:rPr>
                <a:t>FeatureID</a:t>
              </a:r>
              <a:endParaRPr lang="en-US" sz="800" b="1" dirty="0">
                <a:solidFill>
                  <a:prstClr val="black"/>
                </a:solidFill>
                <a:latin typeface="Arial" pitchFamily="34" charset="0"/>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a:t>
              </a:r>
              <a:r>
                <a:rPr lang="en-US" sz="800" b="1">
                  <a:solidFill>
                    <a:prstClr val="black"/>
                  </a:solidFill>
                  <a:latin typeface="Arial" pitchFamily="34" charset="0"/>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a:t>
              </a:r>
              <a:r>
                <a:rPr lang="en-US" sz="800" b="1">
                  <a:solidFill>
                    <a:prstClr val="black"/>
                  </a:solidFill>
                  <a:latin typeface="Arial" pitchFamily="34" charset="0"/>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endParaRPr>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r>
                <a:rPr lang="en-US" sz="800" b="1" dirty="0" err="1">
                  <a:solidFill>
                    <a:prstClr val="black"/>
                  </a:solidFill>
                  <a:latin typeface="Arial" pitchFamily="34" charset="0"/>
                </a:rPr>
                <a:t>TSValue</a:t>
              </a:r>
              <a:endParaRPr lang="en-US" sz="800" b="1" dirty="0">
                <a:solidFill>
                  <a:prstClr val="black"/>
                </a:solidFill>
                <a:latin typeface="Arial" pitchFamily="34" charset="0"/>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endParaRPr lang="en-US" sz="1000">
                <a:solidFill>
                  <a:prstClr val="black"/>
                </a:solidFill>
              </a:endParaRPr>
            </a:p>
          </p:txBody>
        </p:sp>
      </p:grpSp>
      <p:sp>
        <p:nvSpPr>
          <p:cNvPr id="54" name="Rectangle 2"/>
          <p:cNvSpPr txBox="1">
            <a:spLocks noChangeArrowheads="1"/>
          </p:cNvSpPr>
          <p:nvPr/>
        </p:nvSpPr>
        <p:spPr>
          <a:xfrm>
            <a:off x="-3048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r>
              <a:rPr lang="en-US" sz="1600" dirty="0">
                <a:solidFill>
                  <a:prstClr val="black"/>
                </a:solidFill>
              </a:rPr>
              <a:t>Terrain Flow Data Model used to enrich the information content of a digital elevation model</a:t>
            </a:r>
          </a:p>
        </p:txBody>
      </p:sp>
      <p:grpSp>
        <p:nvGrpSpPr>
          <p:cNvPr id="55" name="Group 54"/>
          <p:cNvGrpSpPr/>
          <p:nvPr/>
        </p:nvGrpSpPr>
        <p:grpSpPr>
          <a:xfrm>
            <a:off x="607934" y="4265227"/>
            <a:ext cx="3159880" cy="2293329"/>
            <a:chOff x="36195000" y="19004291"/>
            <a:chExt cx="5072194" cy="3681218"/>
          </a:xfrm>
        </p:grpSpPr>
        <p:pic>
          <p:nvPicPr>
            <p:cNvPr id="56" name="Picture 5"/>
            <p:cNvPicPr>
              <a:picLocks noChangeAspect="1" noChangeArrowheads="1"/>
            </p:cNvPicPr>
            <p:nvPr/>
          </p:nvPicPr>
          <p:blipFill>
            <a:blip r:embed="rId7" cstate="print"/>
            <a:srcRect l="20833" t="14352" r="3870" b="10199"/>
            <a:stretch>
              <a:fillRect/>
            </a:stretch>
          </p:blipFill>
          <p:spPr bwMode="auto">
            <a:xfrm>
              <a:off x="37288605" y="19194889"/>
              <a:ext cx="2019730" cy="1594629"/>
            </a:xfrm>
            <a:prstGeom prst="rect">
              <a:avLst/>
            </a:prstGeom>
            <a:noFill/>
          </p:spPr>
        </p:pic>
        <p:pic>
          <p:nvPicPr>
            <p:cNvPr id="57" name="Picture 6"/>
            <p:cNvPicPr>
              <a:picLocks noChangeArrowheads="1"/>
            </p:cNvPicPr>
            <p:nvPr/>
          </p:nvPicPr>
          <p:blipFill>
            <a:blip r:embed="rId8" cstate="print"/>
            <a:srcRect l="44542" t="26949" r="7033" b="16425"/>
            <a:stretch>
              <a:fillRect/>
            </a:stretch>
          </p:blipFill>
          <p:spPr bwMode="auto">
            <a:xfrm>
              <a:off x="37742645" y="21133789"/>
              <a:ext cx="2040686" cy="1551720"/>
            </a:xfrm>
            <a:prstGeom prst="rect">
              <a:avLst/>
            </a:prstGeom>
            <a:noFill/>
            <a:ln w="12700">
              <a:noFill/>
              <a:miter lim="800000"/>
              <a:headEnd/>
              <a:tailEnd/>
            </a:ln>
            <a:effectLst/>
          </p:spPr>
        </p:pic>
        <p:sp>
          <p:nvSpPr>
            <p:cNvPr id="58" name="AutoShape 7"/>
            <p:cNvSpPr>
              <a:spLocks noChangeArrowheads="1"/>
            </p:cNvSpPr>
            <p:nvPr/>
          </p:nvSpPr>
          <p:spPr bwMode="auto">
            <a:xfrm>
              <a:off x="39395399" y="19870461"/>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59" name="AutoShape 8"/>
            <p:cNvSpPr>
              <a:spLocks noChangeArrowheads="1"/>
            </p:cNvSpPr>
            <p:nvPr/>
          </p:nvSpPr>
          <p:spPr bwMode="auto">
            <a:xfrm rot="7595098">
              <a:off x="37058591" y="20839911"/>
              <a:ext cx="401152" cy="172635"/>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60" name="Rectangle 12"/>
            <p:cNvSpPr>
              <a:spLocks noChangeArrowheads="1"/>
            </p:cNvSpPr>
            <p:nvPr/>
          </p:nvSpPr>
          <p:spPr bwMode="auto">
            <a:xfrm>
              <a:off x="37243700" y="20554015"/>
              <a:ext cx="35924" cy="172635"/>
            </a:xfrm>
            <a:prstGeom prst="rect">
              <a:avLst/>
            </a:prstGeom>
            <a:noFill/>
            <a:ln w="9525">
              <a:noFill/>
              <a:miter lim="800000"/>
              <a:headEnd/>
              <a:tailEnd/>
            </a:ln>
          </p:spPr>
          <p:txBody>
            <a:bodyPr wrap="none" lIns="0" tIns="0" rIns="0" bIns="0">
              <a:spAutoFit/>
            </a:bodyPr>
            <a:lstStyle/>
            <a:p>
              <a:r>
                <a:rPr lang="en-US">
                  <a:solidFill>
                    <a:srgbClr val="000000"/>
                  </a:solidFill>
                </a:rPr>
                <a:t> </a:t>
              </a:r>
              <a:endParaRPr lang="en-US">
                <a:solidFill>
                  <a:prstClr val="black"/>
                </a:solidFill>
                <a:latin typeface="Arial" pitchFamily="34" charset="0"/>
              </a:endParaRPr>
            </a:p>
          </p:txBody>
        </p:sp>
        <p:sp>
          <p:nvSpPr>
            <p:cNvPr id="61" name="AutoShape 14"/>
            <p:cNvSpPr>
              <a:spLocks noChangeArrowheads="1"/>
            </p:cNvSpPr>
            <p:nvPr/>
          </p:nvSpPr>
          <p:spPr bwMode="auto">
            <a:xfrm>
              <a:off x="37823474" y="20800494"/>
              <a:ext cx="169641" cy="287392"/>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grpSp>
          <p:nvGrpSpPr>
            <p:cNvPr id="62" name="Group 15"/>
            <p:cNvGrpSpPr>
              <a:grpSpLocks/>
            </p:cNvGrpSpPr>
            <p:nvPr/>
          </p:nvGrpSpPr>
          <p:grpSpPr bwMode="auto">
            <a:xfrm>
              <a:off x="40053759" y="20185793"/>
              <a:ext cx="1193477" cy="1196471"/>
              <a:chOff x="105" y="2544"/>
              <a:chExt cx="1686" cy="1690"/>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endParaRPr lang="en-US">
                  <a:solidFill>
                    <a:prstClr val="black"/>
                  </a:solidFill>
                </a:endParaRPr>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endParaRPr lang="en-US">
                  <a:solidFill>
                    <a:prstClr val="black"/>
                  </a:solidFill>
                </a:endParaRPr>
              </a:p>
            </p:txBody>
          </p:sp>
          <p:sp>
            <p:nvSpPr>
              <p:cNvPr id="123" name="Rectangle 18"/>
              <p:cNvSpPr>
                <a:spLocks noChangeArrowheads="1"/>
              </p:cNvSpPr>
              <p:nvPr/>
            </p:nvSpPr>
            <p:spPr bwMode="auto">
              <a:xfrm>
                <a:off x="421" y="2827"/>
                <a:ext cx="51" cy="244"/>
              </a:xfrm>
              <a:prstGeom prst="rect">
                <a:avLst/>
              </a:prstGeom>
              <a:noFill/>
              <a:ln w="9525">
                <a:noFill/>
                <a:miter lim="800000"/>
                <a:headEnd/>
                <a:tailEnd/>
              </a:ln>
            </p:spPr>
            <p:txBody>
              <a:bodyPr wrap="none" lIns="0" tIns="0" rIns="0" bIns="0">
                <a:spAutoFit/>
              </a:bodyPr>
              <a:lstStyle/>
              <a:p>
                <a:r>
                  <a:rPr lang="en-US">
                    <a:solidFill>
                      <a:srgbClr val="000000"/>
                    </a:solidFill>
                  </a:rPr>
                  <a:t> </a:t>
                </a:r>
                <a:endParaRPr lang="en-US">
                  <a:solidFill>
                    <a:prstClr val="black"/>
                  </a:solidFill>
                  <a:latin typeface="Arial" pitchFamily="34" charset="0"/>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endParaRPr lang="en-US">
                  <a:solidFill>
                    <a:prstClr val="black"/>
                  </a:solidFill>
                </a:endParaRPr>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52" name="Rectangle 47"/>
              <p:cNvSpPr>
                <a:spLocks noChangeArrowheads="1"/>
              </p:cNvSpPr>
              <p:nvPr/>
            </p:nvSpPr>
            <p:spPr bwMode="auto">
              <a:xfrm>
                <a:off x="1532" y="3236"/>
                <a:ext cx="33"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54" name="Rectangle 49"/>
              <p:cNvSpPr>
                <a:spLocks noChangeArrowheads="1"/>
              </p:cNvSpPr>
              <p:nvPr/>
            </p:nvSpPr>
            <p:spPr bwMode="auto">
              <a:xfrm>
                <a:off x="1520" y="2956"/>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5" name="Rectangle 50"/>
              <p:cNvSpPr>
                <a:spLocks noChangeArrowheads="1"/>
              </p:cNvSpPr>
              <p:nvPr/>
            </p:nvSpPr>
            <p:spPr bwMode="auto">
              <a:xfrm>
                <a:off x="1666" y="3360"/>
                <a:ext cx="33"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6" name="Rectangle 51"/>
              <p:cNvSpPr>
                <a:spLocks noChangeArrowheads="1"/>
              </p:cNvSpPr>
              <p:nvPr/>
            </p:nvSpPr>
            <p:spPr bwMode="auto">
              <a:xfrm>
                <a:off x="980" y="2640"/>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7" name="Rectangle 52"/>
              <p:cNvSpPr>
                <a:spLocks noChangeArrowheads="1"/>
              </p:cNvSpPr>
              <p:nvPr/>
            </p:nvSpPr>
            <p:spPr bwMode="auto">
              <a:xfrm>
                <a:off x="270" y="2777"/>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8" name="Rectangle 53"/>
              <p:cNvSpPr>
                <a:spLocks noChangeArrowheads="1"/>
              </p:cNvSpPr>
              <p:nvPr/>
            </p:nvSpPr>
            <p:spPr bwMode="auto">
              <a:xfrm>
                <a:off x="270" y="3416"/>
                <a:ext cx="34" cy="163"/>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9" name="Rectangle 54"/>
              <p:cNvSpPr>
                <a:spLocks noChangeArrowheads="1"/>
              </p:cNvSpPr>
              <p:nvPr/>
            </p:nvSpPr>
            <p:spPr bwMode="auto">
              <a:xfrm>
                <a:off x="246" y="4013"/>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0" name="Rectangle 55"/>
              <p:cNvSpPr>
                <a:spLocks noChangeArrowheads="1"/>
              </p:cNvSpPr>
              <p:nvPr/>
            </p:nvSpPr>
            <p:spPr bwMode="auto">
              <a:xfrm>
                <a:off x="1660" y="3982"/>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1" name="Rectangle 56"/>
              <p:cNvSpPr>
                <a:spLocks noChangeArrowheads="1"/>
              </p:cNvSpPr>
              <p:nvPr/>
            </p:nvSpPr>
            <p:spPr bwMode="auto">
              <a:xfrm>
                <a:off x="796" y="3295"/>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grpSp>
        <p:grpSp>
          <p:nvGrpSpPr>
            <p:cNvPr id="63" name="Group 58"/>
            <p:cNvGrpSpPr>
              <a:grpSpLocks/>
            </p:cNvGrpSpPr>
            <p:nvPr/>
          </p:nvGrpSpPr>
          <p:grpSpPr bwMode="auto">
            <a:xfrm>
              <a:off x="40054757" y="21521969"/>
              <a:ext cx="1212437" cy="1082711"/>
              <a:chOff x="3886" y="2169"/>
              <a:chExt cx="1608" cy="1435"/>
            </a:xfrm>
          </p:grpSpPr>
          <p:pic>
            <p:nvPicPr>
              <p:cNvPr id="119" name="Picture 59"/>
              <p:cNvPicPr>
                <a:picLocks noChangeAspect="1" noChangeArrowheads="1"/>
              </p:cNvPicPr>
              <p:nvPr/>
            </p:nvPicPr>
            <p:blipFill>
              <a:blip r:embed="rId9"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endParaRPr lang="en-US">
                  <a:solidFill>
                    <a:prstClr val="black"/>
                  </a:solidFill>
                </a:endParaRPr>
              </a:p>
            </p:txBody>
          </p:sp>
        </p:grpSp>
        <p:grpSp>
          <p:nvGrpSpPr>
            <p:cNvPr id="64" name="Group 61"/>
            <p:cNvGrpSpPr>
              <a:grpSpLocks/>
            </p:cNvGrpSpPr>
            <p:nvPr/>
          </p:nvGrpSpPr>
          <p:grpSpPr bwMode="auto">
            <a:xfrm>
              <a:off x="40060744" y="19004291"/>
              <a:ext cx="1175515" cy="1159549"/>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grpSp>
        <p:pic>
          <p:nvPicPr>
            <p:cNvPr id="65" name="Picture 3"/>
            <p:cNvPicPr>
              <a:picLocks noChangeAspect="1" noChangeArrowheads="1"/>
            </p:cNvPicPr>
            <p:nvPr/>
          </p:nvPicPr>
          <p:blipFill>
            <a:blip r:embed="rId10" cstate="print"/>
            <a:srcRect/>
            <a:stretch>
              <a:fillRect/>
            </a:stretch>
          </p:blipFill>
          <p:spPr bwMode="auto">
            <a:xfrm>
              <a:off x="36195000" y="21183600"/>
              <a:ext cx="1371600" cy="1429811"/>
            </a:xfrm>
            <a:prstGeom prst="rect">
              <a:avLst/>
            </a:prstGeom>
            <a:noFill/>
            <a:ln w="9525" algn="ctr">
              <a:noFill/>
              <a:miter lim="800000"/>
              <a:headEnd/>
              <a:tailEnd/>
            </a:ln>
            <a:effectLst/>
          </p:spPr>
        </p:pic>
        <p:sp>
          <p:nvSpPr>
            <p:cNvPr id="66" name="AutoShape 7"/>
            <p:cNvSpPr>
              <a:spLocks noChangeArrowheads="1"/>
            </p:cNvSpPr>
            <p:nvPr/>
          </p:nvSpPr>
          <p:spPr bwMode="auto">
            <a:xfrm rot="590436">
              <a:off x="39471600" y="20345400"/>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67" name="AutoShape 7"/>
            <p:cNvSpPr>
              <a:spLocks noChangeArrowheads="1"/>
            </p:cNvSpPr>
            <p:nvPr/>
          </p:nvSpPr>
          <p:spPr bwMode="auto">
            <a:xfrm rot="2402606">
              <a:off x="39473138" y="20928633"/>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grpSp>
      <p:sp>
        <p:nvSpPr>
          <p:cNvPr id="163" name="Rectangle 2"/>
          <p:cNvSpPr txBox="1">
            <a:spLocks noChangeArrowheads="1"/>
          </p:cNvSpPr>
          <p:nvPr/>
        </p:nvSpPr>
        <p:spPr>
          <a:xfrm>
            <a:off x="4148814" y="2672356"/>
            <a:ext cx="5239874" cy="2362200"/>
          </a:xfrm>
          <a:prstGeom prst="rect">
            <a:avLst/>
          </a:prstGeom>
        </p:spPr>
        <p:txBody>
          <a:bodyPr vert="horz" lIns="512064" tIns="256032" rIns="512064" bIns="256032" rtlCol="0" anchor="ctr">
            <a:noAutofit/>
          </a:bodyPr>
          <a:lstStyle/>
          <a:p>
            <a:pPr algn="ctr">
              <a:spcBef>
                <a:spcPct val="0"/>
              </a:spcBef>
            </a:pPr>
            <a:r>
              <a:rPr lang="en-US" sz="1600" dirty="0" smtClean="0">
                <a:solidFill>
                  <a:prstClr val="black"/>
                </a:solidFill>
              </a:rPr>
              <a:t>CUAHSI Observations Data Model: What are the basic attributes to be associated with each single data value and how can these best be organized?</a:t>
            </a:r>
            <a:endParaRPr lang="en-US" sz="1600" dirty="0">
              <a:solidFill>
                <a:prstClr val="black"/>
              </a:solidFill>
            </a:endParaRPr>
          </a:p>
        </p:txBody>
      </p:sp>
    </p:spTree>
    <p:extLst>
      <p:ext uri="{BB962C8B-B14F-4D97-AF65-F5344CB8AC3E}">
        <p14:creationId xmlns:p14="http://schemas.microsoft.com/office/powerpoint/2010/main" val="3776621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07975"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pSp>
        <p:nvGrpSpPr>
          <p:cNvPr id="6" name="Group 74"/>
          <p:cNvGrpSpPr>
            <a:grpSpLocks/>
          </p:cNvGrpSpPr>
          <p:nvPr/>
        </p:nvGrpSpPr>
        <p:grpSpPr bwMode="auto">
          <a:xfrm>
            <a:off x="2411258" y="2227916"/>
            <a:ext cx="4124325" cy="3171825"/>
            <a:chOff x="2976" y="2160"/>
            <a:chExt cx="2736" cy="2112"/>
          </a:xfrm>
        </p:grpSpPr>
        <p:sp>
          <p:nvSpPr>
            <p:cNvPr id="7"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8" name="Straight Arrow Connector 7"/>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6"/>
            <p:cNvSpPr txBox="1">
              <a:spLocks noChangeArrowheads="1"/>
            </p:cNvSpPr>
            <p:nvPr/>
          </p:nvSpPr>
          <p:spPr bwMode="auto">
            <a:xfrm>
              <a:off x="4848" y="3360"/>
              <a:ext cx="7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Space, S</a:t>
              </a:r>
            </a:p>
          </p:txBody>
        </p:sp>
        <p:sp>
          <p:nvSpPr>
            <p:cNvPr id="12" name="TextBox 7"/>
            <p:cNvSpPr txBox="1">
              <a:spLocks noChangeArrowheads="1"/>
            </p:cNvSpPr>
            <p:nvPr/>
          </p:nvSpPr>
          <p:spPr bwMode="auto">
            <a:xfrm>
              <a:off x="4032" y="2208"/>
              <a:ext cx="68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Time, T</a:t>
              </a:r>
            </a:p>
          </p:txBody>
        </p:sp>
        <p:sp>
          <p:nvSpPr>
            <p:cNvPr id="13" name="TextBox 8"/>
            <p:cNvSpPr txBox="1">
              <a:spLocks noChangeArrowheads="1"/>
            </p:cNvSpPr>
            <p:nvPr/>
          </p:nvSpPr>
          <p:spPr bwMode="auto">
            <a:xfrm>
              <a:off x="3308" y="3955"/>
              <a:ext cx="1036"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Variables, V</a:t>
              </a:r>
            </a:p>
          </p:txBody>
        </p:sp>
        <p:cxnSp>
          <p:nvCxnSpPr>
            <p:cNvPr id="14"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15"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16"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17"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18"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19"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20"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21"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22"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23" name="TextBox 18"/>
            <p:cNvSpPr txBox="1">
              <a:spLocks noChangeArrowheads="1"/>
            </p:cNvSpPr>
            <p:nvPr/>
          </p:nvSpPr>
          <p:spPr bwMode="auto">
            <a:xfrm>
              <a:off x="4419" y="3150"/>
              <a:ext cx="19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s</a:t>
              </a:r>
            </a:p>
          </p:txBody>
        </p:sp>
        <p:sp>
          <p:nvSpPr>
            <p:cNvPr id="24" name="Oval 23"/>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TextBox 20"/>
            <p:cNvSpPr txBox="1">
              <a:spLocks noChangeArrowheads="1"/>
            </p:cNvSpPr>
            <p:nvPr/>
          </p:nvSpPr>
          <p:spPr bwMode="auto">
            <a:xfrm>
              <a:off x="3975" y="2568"/>
              <a:ext cx="1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t</a:t>
              </a:r>
            </a:p>
          </p:txBody>
        </p:sp>
        <p:sp>
          <p:nvSpPr>
            <p:cNvPr id="26" name="Oval 25"/>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TextBox 22"/>
            <p:cNvSpPr txBox="1">
              <a:spLocks noChangeArrowheads="1"/>
            </p:cNvSpPr>
            <p:nvPr/>
          </p:nvSpPr>
          <p:spPr bwMode="auto">
            <a:xfrm>
              <a:off x="3397" y="3463"/>
              <a:ext cx="25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t>
              </a:r>
              <a:r>
                <a:rPr lang="en-US" sz="2400" baseline="-25000" smtClean="0">
                  <a:solidFill>
                    <a:srgbClr val="000000"/>
                  </a:solidFill>
                </a:rPr>
                <a:t>i</a:t>
              </a:r>
            </a:p>
          </p:txBody>
        </p:sp>
        <p:sp>
          <p:nvSpPr>
            <p:cNvPr id="28" name="Oval 27"/>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 name="TextBox 24"/>
            <p:cNvSpPr txBox="1">
              <a:spLocks noChangeArrowheads="1"/>
            </p:cNvSpPr>
            <p:nvPr/>
          </p:nvSpPr>
          <p:spPr bwMode="auto">
            <a:xfrm>
              <a:off x="4224" y="2879"/>
              <a:ext cx="56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t>
              </a:r>
              <a:r>
                <a:rPr lang="en-US" sz="2400" baseline="-25000" smtClean="0">
                  <a:solidFill>
                    <a:srgbClr val="000000"/>
                  </a:solidFill>
                </a:rPr>
                <a:t>i </a:t>
              </a:r>
              <a:r>
                <a:rPr lang="en-US" sz="2400" smtClean="0">
                  <a:solidFill>
                    <a:srgbClr val="000000"/>
                  </a:solidFill>
                </a:rPr>
                <a:t>(s,t)</a:t>
              </a:r>
            </a:p>
          </p:txBody>
        </p:sp>
        <p:sp>
          <p:nvSpPr>
            <p:cNvPr id="30" name="Oval 29"/>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 name="TextBox 26"/>
            <p:cNvSpPr txBox="1">
              <a:spLocks noChangeArrowheads="1"/>
            </p:cNvSpPr>
            <p:nvPr/>
          </p:nvSpPr>
          <p:spPr bwMode="auto">
            <a:xfrm>
              <a:off x="4752" y="3120"/>
              <a:ext cx="80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“Where”</a:t>
              </a:r>
            </a:p>
          </p:txBody>
        </p:sp>
        <p:sp>
          <p:nvSpPr>
            <p:cNvPr id="32" name="TextBox 27"/>
            <p:cNvSpPr txBox="1">
              <a:spLocks noChangeArrowheads="1"/>
            </p:cNvSpPr>
            <p:nvPr/>
          </p:nvSpPr>
          <p:spPr bwMode="auto">
            <a:xfrm>
              <a:off x="3486" y="3731"/>
              <a:ext cx="70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“What”</a:t>
              </a:r>
            </a:p>
          </p:txBody>
        </p:sp>
        <p:sp>
          <p:nvSpPr>
            <p:cNvPr id="33" name="TextBox 28"/>
            <p:cNvSpPr txBox="1">
              <a:spLocks noChangeArrowheads="1"/>
            </p:cNvSpPr>
            <p:nvPr/>
          </p:nvSpPr>
          <p:spPr bwMode="auto">
            <a:xfrm>
              <a:off x="3168" y="2208"/>
              <a:ext cx="7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“When”</a:t>
              </a:r>
            </a:p>
          </p:txBody>
        </p:sp>
        <p:sp>
          <p:nvSpPr>
            <p:cNvPr id="34" name="TextBox 29"/>
            <p:cNvSpPr txBox="1">
              <a:spLocks noChangeArrowheads="1"/>
            </p:cNvSpPr>
            <p:nvPr/>
          </p:nvSpPr>
          <p:spPr bwMode="auto">
            <a:xfrm>
              <a:off x="4608" y="2592"/>
              <a:ext cx="1082"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A data value</a:t>
              </a:r>
            </a:p>
          </p:txBody>
        </p:sp>
        <p:cxnSp>
          <p:nvCxnSpPr>
            <p:cNvPr id="35" name="Straight Arrow Connector 31"/>
            <p:cNvCxnSpPr>
              <a:cxnSpLocks noChangeShapeType="1"/>
              <a:stCxn id="34" idx="1"/>
              <a:endCxn id="30"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graphicFrame>
        <p:nvGraphicFramePr>
          <p:cNvPr id="2" name="Table 1"/>
          <p:cNvGraphicFramePr>
            <a:graphicFrameLocks noGrp="1"/>
          </p:cNvGraphicFramePr>
          <p:nvPr>
            <p:extLst/>
          </p:nvPr>
        </p:nvGraphicFramePr>
        <p:xfrm>
          <a:off x="152400" y="3536996"/>
          <a:ext cx="2133600" cy="2346960"/>
        </p:xfrm>
        <a:graphic>
          <a:graphicData uri="http://schemas.openxmlformats.org/drawingml/2006/table">
            <a:tbl>
              <a:tblPr/>
              <a:tblGrid>
                <a:gridCol w="2133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Variable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Method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Quality Control Level</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Data Type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Source/Organization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7" name="Table 36"/>
          <p:cNvGraphicFramePr>
            <a:graphicFrameLocks noGrp="1"/>
          </p:cNvGraphicFramePr>
          <p:nvPr>
            <p:extLst/>
          </p:nvPr>
        </p:nvGraphicFramePr>
        <p:xfrm>
          <a:off x="2427309" y="5440680"/>
          <a:ext cx="2046111" cy="1341120"/>
        </p:xfrm>
        <a:graphic>
          <a:graphicData uri="http://schemas.openxmlformats.org/drawingml/2006/table">
            <a:tbl>
              <a:tblPr/>
              <a:tblGrid>
                <a:gridCol w="2046111"/>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Censoring</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Qualifying comments</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8" name="Table 37"/>
          <p:cNvGraphicFramePr>
            <a:graphicFrameLocks noGrp="1"/>
          </p:cNvGraphicFramePr>
          <p:nvPr>
            <p:extLst/>
          </p:nvPr>
        </p:nvGraphicFramePr>
        <p:xfrm>
          <a:off x="6705600" y="3596640"/>
          <a:ext cx="2057400" cy="1676400"/>
        </p:xfrm>
        <a:graphic>
          <a:graphicData uri="http://schemas.openxmlformats.org/drawingml/2006/table">
            <a:tbl>
              <a:tblPr/>
              <a:tblGrid>
                <a:gridCol w="20574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Feature of interest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Latitude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Longitude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Site identifiers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9" name="Table 38"/>
          <p:cNvGraphicFramePr>
            <a:graphicFrameLocks noGrp="1"/>
          </p:cNvGraphicFramePr>
          <p:nvPr>
            <p:extLst/>
          </p:nvPr>
        </p:nvGraphicFramePr>
        <p:xfrm>
          <a:off x="152400" y="2170095"/>
          <a:ext cx="2133600" cy="670560"/>
        </p:xfrm>
        <a:graphic>
          <a:graphicData uri="http://schemas.openxmlformats.org/drawingml/2006/table">
            <a:tbl>
              <a:tblPr/>
              <a:tblGrid>
                <a:gridCol w="2133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Times New Roman" pitchFamily="18" charset="0"/>
                          <a:cs typeface="Times New Roman" pitchFamily="18" charset="0"/>
                        </a:rPr>
                        <a:t>DateTime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Interval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79327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2563312" y="1556959"/>
            <a:ext cx="4081076" cy="2617247"/>
          </a:xfrm>
          <a:prstGeom prst="rect">
            <a:avLst/>
          </a:prstGeom>
          <a:noFill/>
          <a:ln w="9525">
            <a:noFill/>
            <a:miter lim="800000"/>
            <a:headEnd/>
            <a:tailEnd/>
          </a:ln>
        </p:spPr>
      </p:pic>
      <p:sp>
        <p:nvSpPr>
          <p:cNvPr id="44034" name="Rectangle 2"/>
          <p:cNvSpPr>
            <a:spLocks noGrp="1" noChangeArrowheads="1"/>
          </p:cNvSpPr>
          <p:nvPr>
            <p:ph type="title"/>
          </p:nvPr>
        </p:nvSpPr>
        <p:spPr>
          <a:xfrm>
            <a:off x="457200" y="76200"/>
            <a:ext cx="8229600" cy="609600"/>
          </a:xfrm>
        </p:spPr>
        <p:txBody>
          <a:bodyPr>
            <a:normAutofit fontScale="90000"/>
          </a:bodyPr>
          <a:lstStyle/>
          <a:p>
            <a:pPr eaLnBrk="1" hangingPunct="1"/>
            <a:r>
              <a:rPr lang="en-US" sz="4000" dirty="0" smtClean="0"/>
              <a:t>Observations Data Model (ODM)</a:t>
            </a:r>
          </a:p>
        </p:txBody>
      </p:sp>
      <p:grpSp>
        <p:nvGrpSpPr>
          <p:cNvPr id="2" name="Group 26"/>
          <p:cNvGrpSpPr/>
          <p:nvPr/>
        </p:nvGrpSpPr>
        <p:grpSpPr>
          <a:xfrm>
            <a:off x="361352" y="685800"/>
            <a:ext cx="8554049" cy="4735035"/>
            <a:chOff x="361352" y="979965"/>
            <a:chExt cx="8554049" cy="4735035"/>
          </a:xfrm>
        </p:grpSpPr>
        <p:pic>
          <p:nvPicPr>
            <p:cNvPr id="18" name="Picture 16" descr="weather_sta"/>
            <p:cNvPicPr>
              <a:picLocks noChangeAspect="1" noChangeArrowheads="1"/>
            </p:cNvPicPr>
            <p:nvPr/>
          </p:nvPicPr>
          <p:blipFill>
            <a:blip r:embed="rId3" cstate="print"/>
            <a:srcRect/>
            <a:stretch>
              <a:fillRect/>
            </a:stretch>
          </p:blipFill>
          <p:spPr bwMode="auto">
            <a:xfrm>
              <a:off x="520510" y="2952843"/>
              <a:ext cx="871827" cy="1456122"/>
            </a:xfrm>
            <a:prstGeom prst="rect">
              <a:avLst/>
            </a:prstGeom>
            <a:noFill/>
            <a:ln w="9525">
              <a:noFill/>
              <a:miter lim="800000"/>
              <a:headEnd/>
              <a:tailEnd/>
            </a:ln>
          </p:spPr>
        </p:pic>
        <p:grpSp>
          <p:nvGrpSpPr>
            <p:cNvPr id="3" name="Group 25"/>
            <p:cNvGrpSpPr/>
            <p:nvPr/>
          </p:nvGrpSpPr>
          <p:grpSpPr>
            <a:xfrm>
              <a:off x="361352" y="986838"/>
              <a:ext cx="8554049" cy="3958259"/>
              <a:chOff x="345792" y="986838"/>
              <a:chExt cx="7577286" cy="3958259"/>
            </a:xfrm>
          </p:grpSpPr>
          <p:sp>
            <p:nvSpPr>
              <p:cNvPr id="44036" name="Text Box 16"/>
              <p:cNvSpPr txBox="1">
                <a:spLocks noChangeArrowheads="1"/>
              </p:cNvSpPr>
              <p:nvPr/>
            </p:nvSpPr>
            <p:spPr bwMode="auto">
              <a:xfrm>
                <a:off x="5634229" y="2848045"/>
                <a:ext cx="1613859" cy="1019652"/>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1547624" y="986838"/>
                <a:ext cx="1346984" cy="391187"/>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974254" y="4272779"/>
                <a:ext cx="1948824" cy="461631"/>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a:t>
                </a:r>
                <a:r>
                  <a:rPr lang="en-US" sz="2400" dirty="0" smtClean="0">
                    <a:solidFill>
                      <a:prstClr val="black"/>
                    </a:solidFill>
                  </a:rPr>
                  <a:t>tower data</a:t>
                </a:r>
                <a:endParaRPr lang="en-US" sz="2400" dirty="0">
                  <a:solidFill>
                    <a:prstClr val="black"/>
                  </a:solidFill>
                </a:endParaRPr>
              </a:p>
            </p:txBody>
          </p:sp>
          <p:sp>
            <p:nvSpPr>
              <p:cNvPr id="44040" name="Text Box 14"/>
              <p:cNvSpPr txBox="1">
                <a:spLocks noChangeArrowheads="1"/>
              </p:cNvSpPr>
              <p:nvPr/>
            </p:nvSpPr>
            <p:spPr bwMode="auto">
              <a:xfrm>
                <a:off x="5167218" y="1012221"/>
                <a:ext cx="1536108"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345792" y="4330073"/>
                <a:ext cx="1893343" cy="391187"/>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2120822" y="1457799"/>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1414949" y="319866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1710193" y="4564598"/>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5634228" y="4525665"/>
                <a:ext cx="1069097" cy="34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5399161" y="3187238"/>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5974254" y="1951352"/>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39" name="Text Box 13"/>
              <p:cNvSpPr txBox="1">
                <a:spLocks noChangeArrowheads="1"/>
              </p:cNvSpPr>
              <p:nvPr/>
            </p:nvSpPr>
            <p:spPr bwMode="auto">
              <a:xfrm>
                <a:off x="363196" y="2199165"/>
                <a:ext cx="1473067"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grpSp>
        <p:pic>
          <p:nvPicPr>
            <p:cNvPr id="17" name="Picture 5" descr="stream3"/>
            <p:cNvPicPr>
              <a:picLocks noChangeAspect="1" noChangeArrowheads="1"/>
            </p:cNvPicPr>
            <p:nvPr/>
          </p:nvPicPr>
          <p:blipFill>
            <a:blip r:embed="rId4" cstate="print"/>
            <a:srcRect/>
            <a:stretch>
              <a:fillRect/>
            </a:stretch>
          </p:blipFill>
          <p:spPr bwMode="auto">
            <a:xfrm>
              <a:off x="457200" y="979965"/>
              <a:ext cx="1025876" cy="1297181"/>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28" name="Rectangle 27"/>
          <p:cNvSpPr/>
          <p:nvPr/>
        </p:nvSpPr>
        <p:spPr>
          <a:xfrm>
            <a:off x="1828800" y="4648200"/>
            <a:ext cx="5943600" cy="1754326"/>
          </a:xfrm>
          <a:prstGeom prst="rect">
            <a:avLst/>
          </a:prstGeom>
        </p:spPr>
        <p:txBody>
          <a:bodyPr wrap="square">
            <a:spAutoFit/>
          </a:bodyPr>
          <a:lstStyle/>
          <a:p>
            <a:pPr marL="231721" indent="-231721" eaLnBrk="0" hangingPunct="0">
              <a:buFontTx/>
              <a:buChar char="•"/>
            </a:pPr>
            <a:r>
              <a:rPr lang="en-US" dirty="0" smtClean="0">
                <a:solidFill>
                  <a:srgbClr val="000000"/>
                </a:solidFill>
                <a:latin typeface="Helvetica" pitchFamily="34" charset="0"/>
              </a:rPr>
              <a:t>A </a:t>
            </a:r>
            <a:r>
              <a:rPr lang="en-US" dirty="0" smtClean="0">
                <a:solidFill>
                  <a:srgbClr val="FF3300"/>
                </a:solidFill>
                <a:latin typeface="Helvetica" pitchFamily="34" charset="0"/>
              </a:rPr>
              <a:t>relational database</a:t>
            </a:r>
            <a:r>
              <a:rPr lang="en-US" dirty="0" smtClean="0">
                <a:solidFill>
                  <a:srgbClr val="000000"/>
                </a:solidFill>
                <a:latin typeface="Helvetica" pitchFamily="34" charset="0"/>
              </a:rPr>
              <a:t> at the single observation level</a:t>
            </a:r>
          </a:p>
          <a:p>
            <a:pPr marL="231721" indent="-231721" eaLnBrk="0" hangingPunct="0">
              <a:buFontTx/>
              <a:buChar char="•"/>
            </a:pPr>
            <a:r>
              <a:rPr lang="en-US" dirty="0" smtClean="0">
                <a:solidFill>
                  <a:srgbClr val="000000"/>
                </a:solidFill>
                <a:latin typeface="Helvetica" pitchFamily="34" charset="0"/>
              </a:rPr>
              <a:t>Metadata for </a:t>
            </a:r>
            <a:r>
              <a:rPr lang="en-US" dirty="0" smtClean="0">
                <a:solidFill>
                  <a:srgbClr val="FF3300"/>
                </a:solidFill>
                <a:latin typeface="Helvetica" pitchFamily="34" charset="0"/>
              </a:rPr>
              <a:t>unambiguous interpretation</a:t>
            </a:r>
          </a:p>
          <a:p>
            <a:pPr marL="231721" indent="-231721" eaLnBrk="0" hangingPunct="0">
              <a:buFontTx/>
              <a:buChar char="•"/>
            </a:pPr>
            <a:r>
              <a:rPr lang="en-US" dirty="0" smtClean="0">
                <a:solidFill>
                  <a:srgbClr val="000000"/>
                </a:solidFill>
                <a:latin typeface="Helvetica" pitchFamily="34" charset="0"/>
              </a:rPr>
              <a:t>Traceable heritage from </a:t>
            </a:r>
            <a:r>
              <a:rPr lang="en-US" dirty="0" smtClean="0">
                <a:solidFill>
                  <a:srgbClr val="FF3300"/>
                </a:solidFill>
                <a:latin typeface="Helvetica" pitchFamily="34" charset="0"/>
              </a:rPr>
              <a:t>raw</a:t>
            </a:r>
            <a:r>
              <a:rPr lang="en-US" dirty="0" smtClean="0">
                <a:solidFill>
                  <a:srgbClr val="000000"/>
                </a:solidFill>
                <a:latin typeface="Helvetica" pitchFamily="34" charset="0"/>
              </a:rPr>
              <a:t> measurements to </a:t>
            </a:r>
            <a:r>
              <a:rPr lang="en-US" dirty="0" smtClean="0">
                <a:solidFill>
                  <a:srgbClr val="FF3300"/>
                </a:solidFill>
                <a:latin typeface="Helvetica" pitchFamily="34" charset="0"/>
              </a:rPr>
              <a:t>usable</a:t>
            </a:r>
            <a:r>
              <a:rPr lang="en-US" dirty="0" smtClean="0">
                <a:solidFill>
                  <a:srgbClr val="000000"/>
                </a:solidFill>
                <a:latin typeface="Helvetica" pitchFamily="34" charset="0"/>
              </a:rPr>
              <a:t> information</a:t>
            </a:r>
          </a:p>
          <a:p>
            <a:pPr marL="231721" indent="-231721" eaLnBrk="0" hangingPunct="0">
              <a:buFontTx/>
              <a:buChar char="•"/>
            </a:pPr>
            <a:r>
              <a:rPr lang="en-US" dirty="0" smtClean="0">
                <a:solidFill>
                  <a:prstClr val="black"/>
                </a:solidFill>
                <a:latin typeface="Helvetica" pitchFamily="34" charset="0"/>
              </a:rPr>
              <a:t>Promote </a:t>
            </a:r>
            <a:r>
              <a:rPr lang="en-US" dirty="0" smtClean="0">
                <a:solidFill>
                  <a:srgbClr val="FF0000"/>
                </a:solidFill>
                <a:latin typeface="Helvetica" pitchFamily="34" charset="0"/>
              </a:rPr>
              <a:t>syntactic</a:t>
            </a:r>
            <a:r>
              <a:rPr lang="en-US" dirty="0" smtClean="0">
                <a:solidFill>
                  <a:prstClr val="black"/>
                </a:solidFill>
                <a:latin typeface="Helvetica" pitchFamily="34" charset="0"/>
              </a:rPr>
              <a:t> and </a:t>
            </a:r>
            <a:r>
              <a:rPr lang="en-US" dirty="0" smtClean="0">
                <a:solidFill>
                  <a:srgbClr val="FF0000"/>
                </a:solidFill>
                <a:latin typeface="Helvetica" pitchFamily="34" charset="0"/>
              </a:rPr>
              <a:t>semantic</a:t>
            </a:r>
            <a:r>
              <a:rPr lang="en-US" dirty="0" smtClean="0">
                <a:solidFill>
                  <a:prstClr val="black"/>
                </a:solidFill>
                <a:latin typeface="Helvetica" pitchFamily="34" charset="0"/>
              </a:rPr>
              <a:t> consistency </a:t>
            </a:r>
          </a:p>
          <a:p>
            <a:pPr marL="231721" indent="-231721" eaLnBrk="0" hangingPunct="0">
              <a:buFontTx/>
              <a:buChar char="•"/>
            </a:pPr>
            <a:r>
              <a:rPr lang="en-US" dirty="0" smtClean="0">
                <a:solidFill>
                  <a:srgbClr val="FF3300"/>
                </a:solidFill>
                <a:latin typeface="Helvetica" pitchFamily="34" charset="0"/>
              </a:rPr>
              <a:t>Cross dimension</a:t>
            </a:r>
            <a:r>
              <a:rPr lang="en-US" dirty="0" smtClean="0">
                <a:solidFill>
                  <a:srgbClr val="000000"/>
                </a:solidFill>
                <a:latin typeface="Helvetica" pitchFamily="34" charset="0"/>
              </a:rPr>
              <a:t> retrieval and analysis</a:t>
            </a:r>
            <a:endParaRPr lang="en-US" dirty="0">
              <a:solidFill>
                <a:srgbClr val="000000"/>
              </a:solidFill>
              <a:latin typeface="Helvetica" pitchFamily="34" charset="0"/>
            </a:endParaRPr>
          </a:p>
        </p:txBody>
      </p:sp>
      <p:sp>
        <p:nvSpPr>
          <p:cNvPr id="30" name="Rectangle 29"/>
          <p:cNvSpPr/>
          <p:nvPr/>
        </p:nvSpPr>
        <p:spPr>
          <a:xfrm>
            <a:off x="208952" y="6324600"/>
            <a:ext cx="8782648" cy="461665"/>
          </a:xfrm>
          <a:prstGeom prst="rect">
            <a:avLst/>
          </a:prstGeom>
        </p:spPr>
        <p:txBody>
          <a:bodyPr wrap="square">
            <a:spAutoFit/>
          </a:bodyPr>
          <a:lstStyle/>
          <a:p>
            <a:r>
              <a:rPr lang="en-US" sz="1200" dirty="0">
                <a:solidFill>
                  <a:prstClr val="black"/>
                </a:solidFill>
              </a:rPr>
              <a:t>Horsburgh, J. S., D. G. Tarboton, D. R. Maidment, and I. Zaslavsky (2008), A </a:t>
            </a:r>
            <a:r>
              <a:rPr lang="en-US" sz="1200" dirty="0" smtClean="0">
                <a:solidFill>
                  <a:prstClr val="black"/>
                </a:solidFill>
              </a:rPr>
              <a:t>relational model </a:t>
            </a:r>
            <a:r>
              <a:rPr lang="en-US" sz="1200" dirty="0">
                <a:solidFill>
                  <a:prstClr val="black"/>
                </a:solidFill>
              </a:rPr>
              <a:t>for environmental and water resources data, </a:t>
            </a:r>
            <a:r>
              <a:rPr lang="en-US" sz="1200" i="1" dirty="0">
                <a:solidFill>
                  <a:prstClr val="black"/>
                </a:solidFill>
              </a:rPr>
              <a:t>Water Resources Research</a:t>
            </a:r>
            <a:r>
              <a:rPr lang="en-US" sz="1200" dirty="0">
                <a:solidFill>
                  <a:prstClr val="black"/>
                </a:solidFill>
              </a:rPr>
              <a:t>, </a:t>
            </a:r>
            <a:r>
              <a:rPr lang="en-US" sz="1200" dirty="0" smtClean="0">
                <a:solidFill>
                  <a:prstClr val="black"/>
                </a:solidFill>
              </a:rPr>
              <a:t>44, W05406</a:t>
            </a:r>
            <a:r>
              <a:rPr lang="en-US" sz="1200" dirty="0">
                <a:solidFill>
                  <a:prstClr val="black"/>
                </a:solidFill>
              </a:rPr>
              <a:t>, doi:10.1029/2007WR006392.</a:t>
            </a:r>
            <a:endParaRPr lang="en-US" sz="1200" dirty="0">
              <a:solidFill>
                <a:prstClr val="black"/>
              </a:solidFill>
              <a:latin typeface="Arial" charset="0"/>
            </a:endParaRPr>
          </a:p>
        </p:txBody>
      </p:sp>
      <p:sp>
        <p:nvSpPr>
          <p:cNvPr id="4" name="Rectangle 3"/>
          <p:cNvSpPr/>
          <p:nvPr/>
        </p:nvSpPr>
        <p:spPr>
          <a:xfrm>
            <a:off x="3352800" y="609600"/>
            <a:ext cx="2329840" cy="840230"/>
          </a:xfrm>
          <a:prstGeom prst="rect">
            <a:avLst/>
          </a:prstGeom>
        </p:spPr>
        <p:txBody>
          <a:bodyPr wrap="square">
            <a:spAutoFit/>
          </a:bodyPr>
          <a:lstStyle/>
          <a:p>
            <a:pPr algn="ctr">
              <a:lnSpc>
                <a:spcPct val="90000"/>
              </a:lnSpc>
            </a:pPr>
            <a:r>
              <a:rPr lang="en-US" dirty="0">
                <a:solidFill>
                  <a:srgbClr val="C0504D"/>
                </a:solidFill>
              </a:rPr>
              <a:t>Provides a common persistence model for data storage</a:t>
            </a:r>
          </a:p>
        </p:txBody>
      </p:sp>
    </p:spTree>
    <p:extLst>
      <p:ext uri="{BB962C8B-B14F-4D97-AF65-F5344CB8AC3E}">
        <p14:creationId xmlns:p14="http://schemas.microsoft.com/office/powerpoint/2010/main" val="2662437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60" y="224912"/>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295399"/>
            <a:ext cx="5257800" cy="5236823"/>
          </a:xfrm>
        </p:spPr>
        <p:txBody>
          <a:bodyPr>
            <a:normAutofit fontScale="70000" lnSpcReduction="20000"/>
          </a:bodyPr>
          <a:lstStyle/>
          <a:p>
            <a:r>
              <a:rPr lang="en-US" dirty="0" smtClean="0"/>
              <a:t>The need for better data access </a:t>
            </a:r>
            <a:r>
              <a:rPr lang="en-US" dirty="0" err="1" smtClean="0"/>
              <a:t>cyberinfrastructure</a:t>
            </a:r>
            <a:endParaRPr lang="en-US" dirty="0" smtClean="0"/>
          </a:p>
          <a:p>
            <a:r>
              <a:rPr lang="en-US" dirty="0" smtClean="0"/>
              <a:t>CUAHSI HIS Services-Oriented Architecture</a:t>
            </a:r>
          </a:p>
          <a:p>
            <a:pPr lvl="1"/>
            <a:r>
              <a:rPr lang="en-US" dirty="0" smtClean="0"/>
              <a:t>Standards for hydrologic data storage and exchange</a:t>
            </a:r>
          </a:p>
          <a:p>
            <a:pPr lvl="1"/>
            <a:r>
              <a:rPr lang="en-US" dirty="0" smtClean="0"/>
              <a:t>Catalog for data discovery </a:t>
            </a:r>
          </a:p>
          <a:p>
            <a:pPr lvl="1"/>
            <a:r>
              <a:rPr lang="en-US" dirty="0" smtClean="0"/>
              <a:t>Integration of information from multiple sources </a:t>
            </a:r>
          </a:p>
          <a:p>
            <a:r>
              <a:rPr lang="en-US" dirty="0" smtClean="0"/>
              <a:t>HydroShare </a:t>
            </a:r>
          </a:p>
          <a:p>
            <a:pPr lvl="1"/>
            <a:r>
              <a:rPr lang="en-US" dirty="0" smtClean="0"/>
              <a:t>Collaborative data analysis and publication</a:t>
            </a:r>
          </a:p>
          <a:p>
            <a:pPr lvl="1"/>
            <a:r>
              <a:rPr lang="en-US" dirty="0" smtClean="0"/>
              <a:t>Collaborative integrated modeling</a:t>
            </a:r>
          </a:p>
          <a:p>
            <a:pPr lvl="1"/>
            <a:r>
              <a:rPr lang="en-US" dirty="0" smtClean="0"/>
              <a:t>Architecture (</a:t>
            </a:r>
            <a:r>
              <a:rPr lang="en-US" dirty="0"/>
              <a:t>Resource Centric </a:t>
            </a:r>
            <a:r>
              <a:rPr lang="en-US" dirty="0" smtClean="0"/>
              <a:t>Paradigm)</a:t>
            </a:r>
          </a:p>
          <a:p>
            <a:pPr lvl="1"/>
            <a:r>
              <a:rPr lang="en-US" dirty="0" smtClean="0"/>
              <a:t>Resource Data Model</a:t>
            </a:r>
          </a:p>
          <a:p>
            <a:pPr lvl="1"/>
            <a:r>
              <a:rPr lang="en-US" dirty="0" smtClean="0"/>
              <a:t>Functionality (to be) developed</a:t>
            </a:r>
          </a:p>
        </p:txBody>
      </p:sp>
      <p:pic>
        <p:nvPicPr>
          <p:cNvPr id="5" name="Picture 2" descr="I:\DCIM\Camera\2012-09-02 16.28.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olossus.uwrl.usu.edu\working\jeff\Working\Projects\NSF Little Bear River Testbed\Monitoring\Site Photos\Buger King\DSCN1914.JPG"/>
          <p:cNvPicPr>
            <a:picLocks noChangeAspect="1" noChangeArrowheads="1"/>
          </p:cNvPicPr>
          <p:nvPr/>
        </p:nvPicPr>
        <p:blipFill>
          <a:blip r:embed="rId3" cstate="print"/>
          <a:srcRect/>
          <a:stretch>
            <a:fillRect/>
          </a:stretch>
        </p:blipFill>
        <p:spPr bwMode="auto">
          <a:xfrm>
            <a:off x="7620000" y="3733800"/>
            <a:ext cx="1064385" cy="1143000"/>
          </a:xfrm>
          <a:prstGeom prst="rect">
            <a:avLst/>
          </a:prstGeom>
          <a:noFill/>
        </p:spPr>
      </p:pic>
      <p:pic>
        <p:nvPicPr>
          <p:cNvPr id="10" name="Picture 7" descr="ODM 1"/>
          <p:cNvPicPr>
            <a:picLocks noChangeAspect="1" noChangeArrowheads="1"/>
          </p:cNvPicPr>
          <p:nvPr/>
        </p:nvPicPr>
        <p:blipFill rotWithShape="1">
          <a:blip r:embed="rId4" cstate="print"/>
          <a:srcRect r="67813" b="66643"/>
          <a:stretch/>
        </p:blipFill>
        <p:spPr bwMode="auto">
          <a:xfrm>
            <a:off x="6019800" y="3733800"/>
            <a:ext cx="1059679" cy="1143000"/>
          </a:xfrm>
          <a:prstGeom prst="rect">
            <a:avLst/>
          </a:prstGeom>
          <a:noFill/>
          <a:ln w="9525">
            <a:solidFill>
              <a:schemeClr val="tx1"/>
            </a:solidFill>
            <a:miter lim="800000"/>
            <a:headEnd/>
            <a:tailEnd/>
          </a:ln>
        </p:spPr>
      </p:pic>
      <p:pic>
        <p:nvPicPr>
          <p:cNvPr id="12" name="Picture 2" descr="C:\Users\rayi\Dropbox\NSF SSI Hydrology\SI2 Jan 2013 Mtg\1 Pager\pics\cloud_02.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5257800"/>
            <a:ext cx="2665412" cy="127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ahsi_logo_4"/>
          <p:cNvPicPr>
            <a:picLocks noChangeAspect="1" noChangeArrowheads="1"/>
          </p:cNvPicPr>
          <p:nvPr/>
        </p:nvPicPr>
        <p:blipFill>
          <a:blip r:embed="rId6" cstate="print">
            <a:extLst>
              <a:ext uri="{28A0092B-C50C-407E-A947-70E740481C1C}">
                <a14:useLocalDpi xmlns:a14="http://schemas.microsoft.com/office/drawing/2010/main" val="0"/>
              </a:ext>
            </a:extLst>
          </a:blip>
          <a:srcRect r="69569"/>
          <a:stretch>
            <a:fillRect/>
          </a:stretch>
        </p:blipFill>
        <p:spPr bwMode="auto">
          <a:xfrm>
            <a:off x="6334026" y="5662663"/>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encrypted-tbn1.gstatic.com/images?q=tbn:ANd9GcSfu_cr5zyUm_r2Werw87zQ7B8DxfYYdO9A8aXeXbCMv-VDLLJ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0172" y="5997790"/>
            <a:ext cx="681806" cy="2506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956855" y="5466354"/>
            <a:ext cx="888439" cy="490878"/>
          </a:xfrm>
          <a:prstGeom prst="rect">
            <a:avLst/>
          </a:prstGeom>
          <a:noFill/>
          <a:ln w="9525">
            <a:noFill/>
            <a:miter lim="800000"/>
            <a:headEnd/>
            <a:tailEnd/>
          </a:ln>
        </p:spPr>
      </p:pic>
      <p:pic>
        <p:nvPicPr>
          <p:cNvPr id="16" name="Picture 1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1957" y="5725939"/>
            <a:ext cx="500470" cy="44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a:stCxn id="10" idx="0"/>
            <a:endCxn id="5"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0"/>
            <a:endCxn id="5"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 idx="0"/>
          </p:cNvCxnSpPr>
          <p:nvPr/>
        </p:nvCxnSpPr>
        <p:spPr>
          <a:xfrm flipV="1">
            <a:off x="7341559" y="1752600"/>
            <a:ext cx="1023"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6" idx="1"/>
            <a:endCxn id="10"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876738" y="1036320"/>
            <a:ext cx="929640" cy="1021080"/>
          </a:xfrm>
          <a:prstGeom prst="rect">
            <a:avLst/>
          </a:prstGeom>
          <a:noFill/>
          <a:ln w="9525">
            <a:noFill/>
            <a:miter lim="800000"/>
            <a:headEnd/>
            <a:tailEnd/>
          </a:ln>
        </p:spPr>
      </p:pic>
    </p:spTree>
    <p:extLst>
      <p:ext uri="{BB962C8B-B14F-4D97-AF65-F5344CB8AC3E}">
        <p14:creationId xmlns:p14="http://schemas.microsoft.com/office/powerpoint/2010/main" val="411084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1828800" y="1565275"/>
            <a:ext cx="6059488" cy="1704975"/>
          </a:xfrm>
          <a:prstGeom prst="rect">
            <a:avLst/>
          </a:prstGeom>
          <a:noFill/>
        </p:spPr>
      </p:pic>
      <p:pic>
        <p:nvPicPr>
          <p:cNvPr id="222211" name="Picture 3"/>
          <p:cNvPicPr>
            <a:picLocks noChangeAspect="1" noChangeArrowheads="1"/>
          </p:cNvPicPr>
          <p:nvPr/>
        </p:nvPicPr>
        <p:blipFill>
          <a:blip r:embed="rId3" cstate="print"/>
          <a:srcRect/>
          <a:stretch>
            <a:fillRect/>
          </a:stretch>
        </p:blipFill>
        <p:spPr bwMode="auto">
          <a:xfrm>
            <a:off x="234950" y="4876800"/>
            <a:ext cx="3571875" cy="995363"/>
          </a:xfrm>
          <a:prstGeom prst="rect">
            <a:avLst/>
          </a:prstGeom>
          <a:noFill/>
        </p:spPr>
      </p:pic>
      <p:pic>
        <p:nvPicPr>
          <p:cNvPr id="222212" name="Picture 4"/>
          <p:cNvPicPr>
            <a:picLocks noChangeAspect="1" noChangeArrowheads="1"/>
          </p:cNvPicPr>
          <p:nvPr/>
        </p:nvPicPr>
        <p:blipFill>
          <a:blip r:embed="rId4" cstate="print"/>
          <a:srcRect/>
          <a:stretch>
            <a:fillRect/>
          </a:stretch>
        </p:blipFill>
        <p:spPr bwMode="auto">
          <a:xfrm>
            <a:off x="4248150" y="5256213"/>
            <a:ext cx="4787900" cy="1241425"/>
          </a:xfrm>
          <a:prstGeom prst="rect">
            <a:avLst/>
          </a:prstGeom>
          <a:noFill/>
        </p:spPr>
      </p:pic>
      <p:pic>
        <p:nvPicPr>
          <p:cNvPr id="222213" name="Picture 5"/>
          <p:cNvPicPr>
            <a:picLocks noChangeAspect="1" noChangeArrowheads="1"/>
          </p:cNvPicPr>
          <p:nvPr/>
        </p:nvPicPr>
        <p:blipFill>
          <a:blip r:embed="rId5" cstate="print"/>
          <a:srcRect/>
          <a:stretch>
            <a:fillRect/>
          </a:stretch>
        </p:blipFill>
        <p:spPr bwMode="auto">
          <a:xfrm>
            <a:off x="104775" y="3413125"/>
            <a:ext cx="8983663" cy="1182688"/>
          </a:xfrm>
          <a:prstGeom prst="rect">
            <a:avLst/>
          </a:prstGeom>
          <a:noFill/>
        </p:spPr>
      </p:pic>
      <p:sp>
        <p:nvSpPr>
          <p:cNvPr id="222214" name="Rectangle 6"/>
          <p:cNvSpPr>
            <a:spLocks noGrp="1" noChangeArrowheads="1"/>
          </p:cNvSpPr>
          <p:nvPr>
            <p:ph type="title"/>
          </p:nvPr>
        </p:nvSpPr>
        <p:spPr>
          <a:xfrm>
            <a:off x="719138" y="134938"/>
            <a:ext cx="8048625" cy="1185862"/>
          </a:xfrm>
        </p:spPr>
        <p:txBody>
          <a:bodyPr/>
          <a:lstStyle/>
          <a:p>
            <a:r>
              <a:rPr lang="en-US" sz="4000"/>
              <a:t>Discharge, Stage, Concentration and Daily Average Example</a:t>
            </a:r>
          </a:p>
        </p:txBody>
      </p:sp>
      <p:sp>
        <p:nvSpPr>
          <p:cNvPr id="222215" name="Oval 7"/>
          <p:cNvSpPr>
            <a:spLocks noChangeArrowheads="1"/>
          </p:cNvSpPr>
          <p:nvPr/>
        </p:nvSpPr>
        <p:spPr bwMode="auto">
          <a:xfrm>
            <a:off x="6186488" y="2014538"/>
            <a:ext cx="304800" cy="1052512"/>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6" name="Oval 8"/>
          <p:cNvSpPr>
            <a:spLocks noChangeArrowheads="1"/>
          </p:cNvSpPr>
          <p:nvPr/>
        </p:nvSpPr>
        <p:spPr bwMode="auto">
          <a:xfrm>
            <a:off x="693738" y="3776663"/>
            <a:ext cx="315912" cy="657225"/>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17" name="AutoShape 9"/>
          <p:cNvCxnSpPr>
            <a:cxnSpLocks noChangeShapeType="1"/>
            <a:stCxn id="222215" idx="4"/>
            <a:endCxn id="222216" idx="0"/>
          </p:cNvCxnSpPr>
          <p:nvPr/>
        </p:nvCxnSpPr>
        <p:spPr bwMode="auto">
          <a:xfrm rot="5400000">
            <a:off x="3255169" y="678657"/>
            <a:ext cx="681037" cy="5486400"/>
          </a:xfrm>
          <a:prstGeom prst="bentConnector3">
            <a:avLst>
              <a:gd name="adj1" fmla="val 38926"/>
            </a:avLst>
          </a:prstGeom>
          <a:noFill/>
          <a:ln w="28575">
            <a:solidFill>
              <a:schemeClr val="accent2"/>
            </a:solidFill>
            <a:miter lim="800000"/>
            <a:headEnd/>
            <a:tailEnd/>
          </a:ln>
          <a:effectLst/>
        </p:spPr>
      </p:cxnSp>
      <p:sp>
        <p:nvSpPr>
          <p:cNvPr id="222218" name="Oval 10"/>
          <p:cNvSpPr>
            <a:spLocks noChangeArrowheads="1"/>
          </p:cNvSpPr>
          <p:nvPr/>
        </p:nvSpPr>
        <p:spPr bwMode="auto">
          <a:xfrm>
            <a:off x="6824663" y="2012950"/>
            <a:ext cx="304800" cy="10604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9" name="Oval 11"/>
          <p:cNvSpPr>
            <a:spLocks noChangeArrowheads="1"/>
          </p:cNvSpPr>
          <p:nvPr/>
        </p:nvSpPr>
        <p:spPr bwMode="auto">
          <a:xfrm>
            <a:off x="4849813" y="5626100"/>
            <a:ext cx="304800" cy="7175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0" name="AutoShape 12"/>
          <p:cNvCxnSpPr>
            <a:cxnSpLocks noChangeShapeType="1"/>
            <a:stCxn id="222218" idx="4"/>
            <a:endCxn id="222219" idx="0"/>
          </p:cNvCxnSpPr>
          <p:nvPr/>
        </p:nvCxnSpPr>
        <p:spPr bwMode="auto">
          <a:xfrm rot="5400000">
            <a:off x="4727575" y="3362326"/>
            <a:ext cx="2524125" cy="1974850"/>
          </a:xfrm>
          <a:prstGeom prst="bentConnector3">
            <a:avLst>
              <a:gd name="adj1" fmla="val 67921"/>
            </a:avLst>
          </a:prstGeom>
          <a:noFill/>
          <a:ln w="28575">
            <a:solidFill>
              <a:srgbClr val="009900"/>
            </a:solidFill>
            <a:miter lim="800000"/>
            <a:headEnd/>
            <a:tailEnd/>
          </a:ln>
          <a:effectLst/>
        </p:spPr>
      </p:cxnSp>
      <p:sp>
        <p:nvSpPr>
          <p:cNvPr id="222221" name="Oval 13"/>
          <p:cNvSpPr>
            <a:spLocks noChangeArrowheads="1"/>
          </p:cNvSpPr>
          <p:nvPr/>
        </p:nvSpPr>
        <p:spPr bwMode="auto">
          <a:xfrm>
            <a:off x="4378325" y="3794125"/>
            <a:ext cx="304800" cy="679450"/>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22" name="Oval 14"/>
          <p:cNvSpPr>
            <a:spLocks noChangeArrowheads="1"/>
          </p:cNvSpPr>
          <p:nvPr/>
        </p:nvSpPr>
        <p:spPr bwMode="auto">
          <a:xfrm>
            <a:off x="542925" y="5214938"/>
            <a:ext cx="304800" cy="555625"/>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3" name="AutoShape 15"/>
          <p:cNvCxnSpPr>
            <a:cxnSpLocks noChangeShapeType="1"/>
            <a:stCxn id="222221" idx="4"/>
            <a:endCxn id="222222" idx="0"/>
          </p:cNvCxnSpPr>
          <p:nvPr/>
        </p:nvCxnSpPr>
        <p:spPr bwMode="auto">
          <a:xfrm rot="5400000">
            <a:off x="2256631" y="2926557"/>
            <a:ext cx="712787" cy="3835400"/>
          </a:xfrm>
          <a:prstGeom prst="bentConnector3">
            <a:avLst>
              <a:gd name="adj1" fmla="val 31847"/>
            </a:avLst>
          </a:prstGeom>
          <a:noFill/>
          <a:ln w="28575">
            <a:solidFill>
              <a:srgbClr val="CC00CC"/>
            </a:solidFill>
            <a:miter lim="800000"/>
            <a:headEnd/>
            <a:tailEnd/>
          </a:ln>
          <a:effectLst/>
        </p:spPr>
      </p:cxnSp>
      <p:sp>
        <p:nvSpPr>
          <p:cNvPr id="222224" name="Oval 16"/>
          <p:cNvSpPr>
            <a:spLocks noChangeArrowheads="1"/>
          </p:cNvSpPr>
          <p:nvPr/>
        </p:nvSpPr>
        <p:spPr bwMode="auto">
          <a:xfrm>
            <a:off x="8020050" y="3692525"/>
            <a:ext cx="936625" cy="811213"/>
          </a:xfrm>
          <a:prstGeom prst="ellipse">
            <a:avLst/>
          </a:prstGeom>
          <a:noFill/>
          <a:ln w="28575">
            <a:solidFill>
              <a:srgbClr val="FF00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Tree>
    <p:extLst>
      <p:ext uri="{BB962C8B-B14F-4D97-AF65-F5344CB8AC3E}">
        <p14:creationId xmlns:p14="http://schemas.microsoft.com/office/powerpoint/2010/main" val="53812307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p:cNvPicPr>
            <a:picLocks noChangeAspect="1" noChangeArrowheads="1"/>
          </p:cNvPicPr>
          <p:nvPr/>
        </p:nvPicPr>
        <p:blipFill>
          <a:blip r:embed="rId2" cstate="print"/>
          <a:srcRect b="1863"/>
          <a:stretch>
            <a:fillRect/>
          </a:stretch>
        </p:blipFill>
        <p:spPr bwMode="auto">
          <a:xfrm>
            <a:off x="3140075" y="738188"/>
            <a:ext cx="5775325" cy="3670300"/>
          </a:xfrm>
          <a:prstGeom prst="rect">
            <a:avLst/>
          </a:prstGeom>
          <a:noFill/>
          <a:ln w="9525">
            <a:noFill/>
            <a:miter lim="800000"/>
            <a:headEnd/>
            <a:tailEnd/>
          </a:ln>
        </p:spPr>
      </p:pic>
      <p:sp>
        <p:nvSpPr>
          <p:cNvPr id="39939" name="Rectangle 3"/>
          <p:cNvSpPr>
            <a:spLocks noGrp="1" noChangeArrowheads="1"/>
          </p:cNvSpPr>
          <p:nvPr>
            <p:ph type="title"/>
          </p:nvPr>
        </p:nvSpPr>
        <p:spPr>
          <a:xfrm>
            <a:off x="741363" y="-52388"/>
            <a:ext cx="7772400" cy="835026"/>
          </a:xfrm>
        </p:spPr>
        <p:txBody>
          <a:bodyPr/>
          <a:lstStyle/>
          <a:p>
            <a:pPr eaLnBrk="1" hangingPunct="1"/>
            <a:r>
              <a:rPr lang="en-US" smtClean="0"/>
              <a:t>Site Attributes</a:t>
            </a:r>
          </a:p>
        </p:txBody>
      </p:sp>
      <p:sp>
        <p:nvSpPr>
          <p:cNvPr id="39940" name="Text Box 4"/>
          <p:cNvSpPr txBox="1">
            <a:spLocks noChangeArrowheads="1"/>
          </p:cNvSpPr>
          <p:nvPr/>
        </p:nvSpPr>
        <p:spPr bwMode="auto">
          <a:xfrm>
            <a:off x="139700" y="3543300"/>
            <a:ext cx="6973888" cy="3387725"/>
          </a:xfrm>
          <a:prstGeom prst="rect">
            <a:avLst/>
          </a:prstGeom>
          <a:noFill/>
          <a:ln w="9525">
            <a:noFill/>
            <a:miter lim="800000"/>
            <a:headEnd/>
            <a:tailEnd/>
          </a:ln>
        </p:spPr>
        <p:txBody>
          <a:bodyPr lIns="91410" tIns="45706" rIns="91410" bIns="45706">
            <a:spAutoFit/>
          </a:bodyPr>
          <a:lstStyle/>
          <a:p>
            <a:pPr fontAlgn="base">
              <a:spcBef>
                <a:spcPct val="0"/>
              </a:spcBef>
              <a:spcAft>
                <a:spcPct val="0"/>
              </a:spcAft>
            </a:pPr>
            <a:r>
              <a:rPr lang="en-US" smtClean="0">
                <a:solidFill>
                  <a:srgbClr val="FF3300"/>
                </a:solidFill>
              </a:rPr>
              <a:t>SiteCode</a:t>
            </a:r>
            <a:r>
              <a:rPr lang="en-US" smtClean="0">
                <a:solidFill>
                  <a:srgbClr val="000000"/>
                </a:solidFill>
              </a:rPr>
              <a:t>, e.g. NWIS:10109000</a:t>
            </a:r>
          </a:p>
          <a:p>
            <a:pPr fontAlgn="base">
              <a:spcBef>
                <a:spcPct val="0"/>
              </a:spcBef>
              <a:spcAft>
                <a:spcPct val="0"/>
              </a:spcAft>
            </a:pPr>
            <a:r>
              <a:rPr lang="en-US" smtClean="0">
                <a:solidFill>
                  <a:srgbClr val="FF3300"/>
                </a:solidFill>
              </a:rPr>
              <a:t>SiteName</a:t>
            </a:r>
            <a:r>
              <a:rPr lang="en-US" smtClean="0">
                <a:solidFill>
                  <a:srgbClr val="000000"/>
                </a:solidFill>
              </a:rPr>
              <a:t>, e.g. Logan River Near Logan, UT</a:t>
            </a:r>
          </a:p>
          <a:p>
            <a:pPr fontAlgn="base">
              <a:spcBef>
                <a:spcPct val="0"/>
              </a:spcBef>
              <a:spcAft>
                <a:spcPct val="0"/>
              </a:spcAft>
            </a:pPr>
            <a:r>
              <a:rPr lang="en-US" smtClean="0">
                <a:solidFill>
                  <a:srgbClr val="FF3300"/>
                </a:solidFill>
              </a:rPr>
              <a:t>Latitude, Longitude</a:t>
            </a:r>
            <a:r>
              <a:rPr lang="en-US" smtClean="0">
                <a:solidFill>
                  <a:srgbClr val="000000"/>
                </a:solidFill>
              </a:rPr>
              <a:t> Geographic coordinates of site</a:t>
            </a:r>
          </a:p>
          <a:p>
            <a:pPr fontAlgn="base">
              <a:spcBef>
                <a:spcPct val="0"/>
              </a:spcBef>
              <a:spcAft>
                <a:spcPct val="0"/>
              </a:spcAft>
            </a:pPr>
            <a:r>
              <a:rPr lang="en-US" smtClean="0">
                <a:solidFill>
                  <a:srgbClr val="FF3300"/>
                </a:solidFill>
              </a:rPr>
              <a:t>LatLongDatum</a:t>
            </a:r>
            <a:r>
              <a:rPr lang="en-US" smtClean="0">
                <a:solidFill>
                  <a:srgbClr val="000000"/>
                </a:solidFill>
              </a:rPr>
              <a:t> Spatial reference system of latitude and longitude</a:t>
            </a:r>
          </a:p>
          <a:p>
            <a:pPr fontAlgn="base">
              <a:spcBef>
                <a:spcPct val="0"/>
              </a:spcBef>
              <a:spcAft>
                <a:spcPct val="0"/>
              </a:spcAft>
            </a:pPr>
            <a:r>
              <a:rPr lang="en-US" smtClean="0">
                <a:solidFill>
                  <a:srgbClr val="FF3300"/>
                </a:solidFill>
              </a:rPr>
              <a:t>Elevation_m</a:t>
            </a:r>
            <a:r>
              <a:rPr lang="en-US" smtClean="0">
                <a:solidFill>
                  <a:srgbClr val="000000"/>
                </a:solidFill>
              </a:rPr>
              <a:t> Elevation of the site</a:t>
            </a:r>
          </a:p>
          <a:p>
            <a:pPr fontAlgn="base">
              <a:spcBef>
                <a:spcPct val="0"/>
              </a:spcBef>
              <a:spcAft>
                <a:spcPct val="0"/>
              </a:spcAft>
            </a:pPr>
            <a:r>
              <a:rPr lang="en-US" smtClean="0">
                <a:solidFill>
                  <a:srgbClr val="FF3300"/>
                </a:solidFill>
              </a:rPr>
              <a:t>VerticalDatum</a:t>
            </a:r>
            <a:r>
              <a:rPr lang="en-US" smtClean="0">
                <a:solidFill>
                  <a:srgbClr val="000000"/>
                </a:solidFill>
              </a:rPr>
              <a:t> Datum of the site elevation</a:t>
            </a:r>
          </a:p>
          <a:p>
            <a:pPr fontAlgn="base">
              <a:spcBef>
                <a:spcPct val="0"/>
              </a:spcBef>
              <a:spcAft>
                <a:spcPct val="0"/>
              </a:spcAft>
            </a:pPr>
            <a:r>
              <a:rPr lang="en-US" smtClean="0">
                <a:solidFill>
                  <a:srgbClr val="FF3300"/>
                </a:solidFill>
              </a:rPr>
              <a:t>Local X, Local Y</a:t>
            </a:r>
            <a:r>
              <a:rPr lang="en-US" smtClean="0">
                <a:solidFill>
                  <a:srgbClr val="000000"/>
                </a:solidFill>
              </a:rPr>
              <a:t> Local coordinates of site</a:t>
            </a:r>
          </a:p>
          <a:p>
            <a:pPr fontAlgn="base">
              <a:spcBef>
                <a:spcPct val="0"/>
              </a:spcBef>
              <a:spcAft>
                <a:spcPct val="0"/>
              </a:spcAft>
            </a:pPr>
            <a:r>
              <a:rPr lang="en-US" smtClean="0">
                <a:solidFill>
                  <a:srgbClr val="FF3300"/>
                </a:solidFill>
              </a:rPr>
              <a:t>LocalProjection</a:t>
            </a:r>
            <a:r>
              <a:rPr lang="en-US" smtClean="0">
                <a:solidFill>
                  <a:srgbClr val="000000"/>
                </a:solidFill>
              </a:rPr>
              <a:t> Spatial reference system of local coordinates</a:t>
            </a:r>
          </a:p>
          <a:p>
            <a:pPr fontAlgn="base">
              <a:spcBef>
                <a:spcPct val="0"/>
              </a:spcBef>
              <a:spcAft>
                <a:spcPct val="0"/>
              </a:spcAft>
            </a:pPr>
            <a:r>
              <a:rPr lang="en-US" smtClean="0">
                <a:solidFill>
                  <a:srgbClr val="FF3300"/>
                </a:solidFill>
              </a:rPr>
              <a:t>PosAccuracy_m</a:t>
            </a:r>
            <a:r>
              <a:rPr lang="en-US" smtClean="0">
                <a:solidFill>
                  <a:srgbClr val="000000"/>
                </a:solidFill>
              </a:rPr>
              <a:t> Positional Accuracy</a:t>
            </a:r>
          </a:p>
          <a:p>
            <a:pPr fontAlgn="base">
              <a:spcBef>
                <a:spcPct val="0"/>
              </a:spcBef>
              <a:spcAft>
                <a:spcPct val="0"/>
              </a:spcAft>
            </a:pPr>
            <a:r>
              <a:rPr lang="en-US" smtClean="0">
                <a:solidFill>
                  <a:srgbClr val="FF3300"/>
                </a:solidFill>
              </a:rPr>
              <a:t>State</a:t>
            </a:r>
            <a:r>
              <a:rPr lang="en-US" smtClean="0">
                <a:solidFill>
                  <a:srgbClr val="000000"/>
                </a:solidFill>
              </a:rPr>
              <a:t>, e.g. Utah</a:t>
            </a:r>
          </a:p>
          <a:p>
            <a:pPr fontAlgn="base">
              <a:spcBef>
                <a:spcPct val="0"/>
              </a:spcBef>
              <a:spcAft>
                <a:spcPct val="0"/>
              </a:spcAft>
            </a:pPr>
            <a:r>
              <a:rPr lang="en-US" smtClean="0">
                <a:solidFill>
                  <a:srgbClr val="FF3300"/>
                </a:solidFill>
              </a:rPr>
              <a:t>County</a:t>
            </a:r>
            <a:r>
              <a:rPr lang="en-US" smtClean="0">
                <a:solidFill>
                  <a:srgbClr val="000000"/>
                </a:solidFill>
              </a:rPr>
              <a:t>, e.g. Cache</a:t>
            </a:r>
          </a:p>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479178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42888" y="1820863"/>
            <a:ext cx="1938337" cy="2698750"/>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0963" name="Picture 3"/>
          <p:cNvPicPr>
            <a:picLocks noChangeAspect="1" noChangeArrowheads="1"/>
          </p:cNvPicPr>
          <p:nvPr/>
        </p:nvPicPr>
        <p:blipFill>
          <a:blip r:embed="rId3" cstate="print"/>
          <a:srcRect/>
          <a:stretch>
            <a:fillRect/>
          </a:stretch>
        </p:blipFill>
        <p:spPr bwMode="auto">
          <a:xfrm flipV="1">
            <a:off x="3255963" y="1957388"/>
            <a:ext cx="5976937" cy="4900612"/>
          </a:xfrm>
          <a:prstGeom prst="rect">
            <a:avLst/>
          </a:prstGeom>
          <a:noFill/>
          <a:ln w="9525">
            <a:noFill/>
            <a:miter lim="800000"/>
            <a:headEnd/>
            <a:tailEnd/>
          </a:ln>
        </p:spPr>
      </p:pic>
      <p:grpSp>
        <p:nvGrpSpPr>
          <p:cNvPr id="2" name="Group 4"/>
          <p:cNvGrpSpPr>
            <a:grpSpLocks noChangeAspect="1"/>
          </p:cNvGrpSpPr>
          <p:nvPr/>
        </p:nvGrpSpPr>
        <p:grpSpPr bwMode="auto">
          <a:xfrm>
            <a:off x="3592513" y="1931988"/>
            <a:ext cx="4962525" cy="4881562"/>
            <a:chOff x="1776" y="384"/>
            <a:chExt cx="3115" cy="3488"/>
          </a:xfrm>
        </p:grpSpPr>
        <p:sp>
          <p:nvSpPr>
            <p:cNvPr id="40994" name="AutoShape 5"/>
            <p:cNvSpPr>
              <a:spLocks noChangeAspect="1" noChangeArrowheads="1" noTextEdit="1"/>
            </p:cNvSpPr>
            <p:nvPr/>
          </p:nvSpPr>
          <p:spPr bwMode="auto">
            <a:xfrm>
              <a:off x="1776" y="384"/>
              <a:ext cx="3115" cy="3488"/>
            </a:xfrm>
            <a:prstGeom prst="rect">
              <a:avLst/>
            </a:prstGeom>
            <a:no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5" name="Rectangle 6"/>
            <p:cNvSpPr>
              <a:spLocks noChangeArrowheads="1"/>
            </p:cNvSpPr>
            <p:nvPr/>
          </p:nvSpPr>
          <p:spPr bwMode="auto">
            <a:xfrm>
              <a:off x="3233" y="391"/>
              <a:ext cx="578"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6" name="Rectangle 7"/>
            <p:cNvSpPr>
              <a:spLocks noChangeArrowheads="1"/>
            </p:cNvSpPr>
            <p:nvPr/>
          </p:nvSpPr>
          <p:spPr bwMode="auto">
            <a:xfrm>
              <a:off x="3370" y="420"/>
              <a:ext cx="30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Feature</a:t>
              </a:r>
              <a:endParaRPr lang="en-US" sz="2400" smtClean="0">
                <a:solidFill>
                  <a:srgbClr val="000000"/>
                </a:solidFill>
                <a:latin typeface="Times New Roman" pitchFamily="18" charset="0"/>
              </a:endParaRPr>
            </a:p>
          </p:txBody>
        </p:sp>
        <p:sp>
          <p:nvSpPr>
            <p:cNvPr id="40997" name="Rectangle 8"/>
            <p:cNvSpPr>
              <a:spLocks noChangeArrowheads="1"/>
            </p:cNvSpPr>
            <p:nvPr/>
          </p:nvSpPr>
          <p:spPr bwMode="auto">
            <a:xfrm>
              <a:off x="3246" y="846"/>
              <a:ext cx="548" cy="17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8" name="Rectangle 9"/>
            <p:cNvSpPr>
              <a:spLocks noChangeArrowheads="1"/>
            </p:cNvSpPr>
            <p:nvPr/>
          </p:nvSpPr>
          <p:spPr bwMode="auto">
            <a:xfrm>
              <a:off x="3302" y="879"/>
              <a:ext cx="44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Waterbody</a:t>
              </a:r>
              <a:endParaRPr lang="en-US" sz="2400" smtClean="0">
                <a:solidFill>
                  <a:srgbClr val="000000"/>
                </a:solidFill>
                <a:latin typeface="Times New Roman" pitchFamily="18" charset="0"/>
              </a:endParaRPr>
            </a:p>
          </p:txBody>
        </p:sp>
        <p:sp>
          <p:nvSpPr>
            <p:cNvPr id="40999" name="Rectangle 10"/>
            <p:cNvSpPr>
              <a:spLocks noChangeArrowheads="1"/>
            </p:cNvSpPr>
            <p:nvPr/>
          </p:nvSpPr>
          <p:spPr bwMode="auto">
            <a:xfrm>
              <a:off x="3246" y="1021"/>
              <a:ext cx="548" cy="61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0" name="Rectangle 11"/>
            <p:cNvSpPr>
              <a:spLocks noChangeArrowheads="1"/>
            </p:cNvSpPr>
            <p:nvPr/>
          </p:nvSpPr>
          <p:spPr bwMode="auto">
            <a:xfrm>
              <a:off x="3268" y="1036"/>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01" name="Rectangle 12"/>
            <p:cNvSpPr>
              <a:spLocks noChangeArrowheads="1"/>
            </p:cNvSpPr>
            <p:nvPr/>
          </p:nvSpPr>
          <p:spPr bwMode="auto">
            <a:xfrm>
              <a:off x="3268" y="1130"/>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02" name="Rectangle 13"/>
            <p:cNvSpPr>
              <a:spLocks noChangeArrowheads="1"/>
            </p:cNvSpPr>
            <p:nvPr/>
          </p:nvSpPr>
          <p:spPr bwMode="auto">
            <a:xfrm>
              <a:off x="3268" y="1223"/>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03" name="Rectangle 14"/>
            <p:cNvSpPr>
              <a:spLocks noChangeArrowheads="1"/>
            </p:cNvSpPr>
            <p:nvPr/>
          </p:nvSpPr>
          <p:spPr bwMode="auto">
            <a:xfrm>
              <a:off x="3268" y="1318"/>
              <a:ext cx="20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04" name="Rectangle 15"/>
            <p:cNvSpPr>
              <a:spLocks noChangeArrowheads="1"/>
            </p:cNvSpPr>
            <p:nvPr/>
          </p:nvSpPr>
          <p:spPr bwMode="auto">
            <a:xfrm>
              <a:off x="3268" y="1412"/>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05" name="Rectangle 16"/>
            <p:cNvSpPr>
              <a:spLocks noChangeArrowheads="1"/>
            </p:cNvSpPr>
            <p:nvPr/>
          </p:nvSpPr>
          <p:spPr bwMode="auto">
            <a:xfrm>
              <a:off x="3268" y="1506"/>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06" name="Rectangle 17"/>
            <p:cNvSpPr>
              <a:spLocks noChangeArrowheads="1"/>
            </p:cNvSpPr>
            <p:nvPr/>
          </p:nvSpPr>
          <p:spPr bwMode="auto">
            <a:xfrm>
              <a:off x="2282" y="858"/>
              <a:ext cx="549" cy="19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7" name="Rectangle 18"/>
            <p:cNvSpPr>
              <a:spLocks noChangeArrowheads="1"/>
            </p:cNvSpPr>
            <p:nvPr/>
          </p:nvSpPr>
          <p:spPr bwMode="auto">
            <a:xfrm>
              <a:off x="2334" y="898"/>
              <a:ext cx="44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HydroPoint</a:t>
              </a:r>
              <a:endParaRPr lang="en-US" sz="2400" smtClean="0">
                <a:solidFill>
                  <a:srgbClr val="000000"/>
                </a:solidFill>
                <a:latin typeface="Times New Roman" pitchFamily="18" charset="0"/>
              </a:endParaRPr>
            </a:p>
          </p:txBody>
        </p:sp>
        <p:sp>
          <p:nvSpPr>
            <p:cNvPr id="41008" name="Rectangle 19"/>
            <p:cNvSpPr>
              <a:spLocks noChangeArrowheads="1"/>
            </p:cNvSpPr>
            <p:nvPr/>
          </p:nvSpPr>
          <p:spPr bwMode="auto">
            <a:xfrm>
              <a:off x="2282" y="1049"/>
              <a:ext cx="549" cy="53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9" name="Rectangle 20"/>
            <p:cNvSpPr>
              <a:spLocks noChangeArrowheads="1"/>
            </p:cNvSpPr>
            <p:nvPr/>
          </p:nvSpPr>
          <p:spPr bwMode="auto">
            <a:xfrm>
              <a:off x="2303" y="1073"/>
              <a:ext cx="29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0" name="Rectangle 21"/>
            <p:cNvSpPr>
              <a:spLocks noChangeArrowheads="1"/>
            </p:cNvSpPr>
            <p:nvPr/>
          </p:nvSpPr>
          <p:spPr bwMode="auto">
            <a:xfrm>
              <a:off x="2303" y="1167"/>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1" name="Rectangle 22"/>
            <p:cNvSpPr>
              <a:spLocks noChangeArrowheads="1"/>
            </p:cNvSpPr>
            <p:nvPr/>
          </p:nvSpPr>
          <p:spPr bwMode="auto">
            <a:xfrm>
              <a:off x="2303" y="1261"/>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12" name="Rectangle 23"/>
            <p:cNvSpPr>
              <a:spLocks noChangeArrowheads="1"/>
            </p:cNvSpPr>
            <p:nvPr/>
          </p:nvSpPr>
          <p:spPr bwMode="auto">
            <a:xfrm>
              <a:off x="2303" y="1356"/>
              <a:ext cx="20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13" name="Rectangle 24"/>
            <p:cNvSpPr>
              <a:spLocks noChangeArrowheads="1"/>
            </p:cNvSpPr>
            <p:nvPr/>
          </p:nvSpPr>
          <p:spPr bwMode="auto">
            <a:xfrm>
              <a:off x="2303" y="1451"/>
              <a:ext cx="37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14" name="Rectangle 25"/>
            <p:cNvSpPr>
              <a:spLocks noChangeArrowheads="1"/>
            </p:cNvSpPr>
            <p:nvPr/>
          </p:nvSpPr>
          <p:spPr bwMode="auto">
            <a:xfrm>
              <a:off x="4370" y="846"/>
              <a:ext cx="518" cy="21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5" name="Rectangle 26"/>
            <p:cNvSpPr>
              <a:spLocks noChangeArrowheads="1"/>
            </p:cNvSpPr>
            <p:nvPr/>
          </p:nvSpPr>
          <p:spPr bwMode="auto">
            <a:xfrm>
              <a:off x="4415" y="896"/>
              <a:ext cx="43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Watershed</a:t>
              </a:r>
              <a:endParaRPr lang="en-US" sz="2400" smtClean="0">
                <a:solidFill>
                  <a:srgbClr val="000000"/>
                </a:solidFill>
                <a:latin typeface="Times New Roman" pitchFamily="18" charset="0"/>
              </a:endParaRPr>
            </a:p>
          </p:txBody>
        </p:sp>
        <p:sp>
          <p:nvSpPr>
            <p:cNvPr id="41016" name="Rectangle 27"/>
            <p:cNvSpPr>
              <a:spLocks noChangeArrowheads="1"/>
            </p:cNvSpPr>
            <p:nvPr/>
          </p:nvSpPr>
          <p:spPr bwMode="auto">
            <a:xfrm>
              <a:off x="4370" y="1030"/>
              <a:ext cx="518" cy="60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7" name="Rectangle 28"/>
            <p:cNvSpPr>
              <a:spLocks noChangeArrowheads="1"/>
            </p:cNvSpPr>
            <p:nvPr/>
          </p:nvSpPr>
          <p:spPr bwMode="auto">
            <a:xfrm>
              <a:off x="4392" y="1042"/>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8" name="Rectangle 29"/>
            <p:cNvSpPr>
              <a:spLocks noChangeArrowheads="1"/>
            </p:cNvSpPr>
            <p:nvPr/>
          </p:nvSpPr>
          <p:spPr bwMode="auto">
            <a:xfrm>
              <a:off x="4392" y="1135"/>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9" name="Rectangle 30"/>
            <p:cNvSpPr>
              <a:spLocks noChangeArrowheads="1"/>
            </p:cNvSpPr>
            <p:nvPr/>
          </p:nvSpPr>
          <p:spPr bwMode="auto">
            <a:xfrm>
              <a:off x="4392" y="1230"/>
              <a:ext cx="27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DrainID</a:t>
              </a:r>
              <a:endParaRPr lang="en-US" sz="2400" smtClean="0">
                <a:solidFill>
                  <a:srgbClr val="000000"/>
                </a:solidFill>
                <a:latin typeface="Times New Roman" pitchFamily="18" charset="0"/>
              </a:endParaRPr>
            </a:p>
          </p:txBody>
        </p:sp>
        <p:sp>
          <p:nvSpPr>
            <p:cNvPr id="41020" name="Rectangle 31"/>
            <p:cNvSpPr>
              <a:spLocks noChangeArrowheads="1"/>
            </p:cNvSpPr>
            <p:nvPr/>
          </p:nvSpPr>
          <p:spPr bwMode="auto">
            <a:xfrm>
              <a:off x="4392" y="1324"/>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21" name="Rectangle 32"/>
            <p:cNvSpPr>
              <a:spLocks noChangeArrowheads="1"/>
            </p:cNvSpPr>
            <p:nvPr/>
          </p:nvSpPr>
          <p:spPr bwMode="auto">
            <a:xfrm>
              <a:off x="4392" y="1418"/>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22" name="Rectangle 33"/>
            <p:cNvSpPr>
              <a:spLocks noChangeArrowheads="1"/>
            </p:cNvSpPr>
            <p:nvPr/>
          </p:nvSpPr>
          <p:spPr bwMode="auto">
            <a:xfrm>
              <a:off x="4392" y="1513"/>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23" name="Line 34"/>
            <p:cNvSpPr>
              <a:spLocks noChangeShapeType="1"/>
            </p:cNvSpPr>
            <p:nvPr/>
          </p:nvSpPr>
          <p:spPr bwMode="auto">
            <a:xfrm flipH="1">
              <a:off x="2535" y="1922"/>
              <a:ext cx="2" cy="176"/>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4" name="Rectangle 35"/>
            <p:cNvSpPr>
              <a:spLocks noChangeArrowheads="1"/>
            </p:cNvSpPr>
            <p:nvPr/>
          </p:nvSpPr>
          <p:spPr bwMode="auto">
            <a:xfrm>
              <a:off x="2066" y="1754"/>
              <a:ext cx="942"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5" name="Rectangle 36"/>
            <p:cNvSpPr>
              <a:spLocks noChangeArrowheads="1"/>
            </p:cNvSpPr>
            <p:nvPr/>
          </p:nvSpPr>
          <p:spPr bwMode="auto">
            <a:xfrm>
              <a:off x="2115" y="1781"/>
              <a:ext cx="85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ComplexEdgeFeature</a:t>
              </a:r>
              <a:endParaRPr lang="en-US" sz="2400" smtClean="0">
                <a:solidFill>
                  <a:srgbClr val="000000"/>
                </a:solidFill>
                <a:latin typeface="Times New Roman" pitchFamily="18" charset="0"/>
              </a:endParaRPr>
            </a:p>
          </p:txBody>
        </p:sp>
        <p:sp>
          <p:nvSpPr>
            <p:cNvPr id="41026" name="Rectangle 37"/>
            <p:cNvSpPr>
              <a:spLocks noChangeArrowheads="1"/>
            </p:cNvSpPr>
            <p:nvPr/>
          </p:nvSpPr>
          <p:spPr bwMode="auto">
            <a:xfrm>
              <a:off x="2342" y="3384"/>
              <a:ext cx="369" cy="99"/>
            </a:xfrm>
            <a:prstGeom prst="rect">
              <a:avLst/>
            </a:prstGeom>
            <a:solidFill>
              <a:srgbClr val="B7E8FF"/>
            </a:solid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7" name="Rectangle 38"/>
            <p:cNvSpPr>
              <a:spLocks noChangeArrowheads="1"/>
            </p:cNvSpPr>
            <p:nvPr/>
          </p:nvSpPr>
          <p:spPr bwMode="auto">
            <a:xfrm>
              <a:off x="2347" y="3387"/>
              <a:ext cx="361"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EdgeType</a:t>
              </a:r>
              <a:endParaRPr lang="en-US" sz="2400" smtClean="0">
                <a:solidFill>
                  <a:srgbClr val="000000"/>
                </a:solidFill>
                <a:latin typeface="Times New Roman" pitchFamily="18" charset="0"/>
              </a:endParaRPr>
            </a:p>
          </p:txBody>
        </p:sp>
        <p:sp>
          <p:nvSpPr>
            <p:cNvPr id="41028" name="Freeform 39"/>
            <p:cNvSpPr>
              <a:spLocks/>
            </p:cNvSpPr>
            <p:nvPr/>
          </p:nvSpPr>
          <p:spPr bwMode="auto">
            <a:xfrm>
              <a:off x="1979" y="2809"/>
              <a:ext cx="238" cy="970"/>
            </a:xfrm>
            <a:custGeom>
              <a:avLst/>
              <a:gdLst>
                <a:gd name="T0" fmla="*/ 151 w 477"/>
                <a:gd name="T1" fmla="*/ 970 h 1940"/>
                <a:gd name="T2" fmla="*/ 0 w 477"/>
                <a:gd name="T3" fmla="*/ 970 h 1940"/>
                <a:gd name="T4" fmla="*/ 0 w 477"/>
                <a:gd name="T5" fmla="*/ 0 h 1940"/>
                <a:gd name="T6" fmla="*/ 238 w 477"/>
                <a:gd name="T7" fmla="*/ 0 h 1940"/>
                <a:gd name="T8" fmla="*/ 0 60000 65536"/>
                <a:gd name="T9" fmla="*/ 0 60000 65536"/>
                <a:gd name="T10" fmla="*/ 0 60000 65536"/>
                <a:gd name="T11" fmla="*/ 0 60000 65536"/>
                <a:gd name="T12" fmla="*/ 0 w 477"/>
                <a:gd name="T13" fmla="*/ 0 h 1940"/>
                <a:gd name="T14" fmla="*/ 477 w 477"/>
                <a:gd name="T15" fmla="*/ 1940 h 1940"/>
              </a:gdLst>
              <a:ahLst/>
              <a:cxnLst>
                <a:cxn ang="T8">
                  <a:pos x="T0" y="T1"/>
                </a:cxn>
                <a:cxn ang="T9">
                  <a:pos x="T2" y="T3"/>
                </a:cxn>
                <a:cxn ang="T10">
                  <a:pos x="T4" y="T5"/>
                </a:cxn>
                <a:cxn ang="T11">
                  <a:pos x="T6" y="T7"/>
                </a:cxn>
              </a:cxnLst>
              <a:rect l="T12" t="T13" r="T14" b="T15"/>
              <a:pathLst>
                <a:path w="477" h="1940">
                  <a:moveTo>
                    <a:pt x="303" y="1940"/>
                  </a:moveTo>
                  <a:lnTo>
                    <a:pt x="0" y="1940"/>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9" name="Freeform 40"/>
            <p:cNvSpPr>
              <a:spLocks/>
            </p:cNvSpPr>
            <p:nvPr/>
          </p:nvSpPr>
          <p:spPr bwMode="auto">
            <a:xfrm>
              <a:off x="1979" y="2809"/>
              <a:ext cx="238" cy="777"/>
            </a:xfrm>
            <a:custGeom>
              <a:avLst/>
              <a:gdLst>
                <a:gd name="T0" fmla="*/ 151 w 477"/>
                <a:gd name="T1" fmla="*/ 777 h 1553"/>
                <a:gd name="T2" fmla="*/ 0 w 477"/>
                <a:gd name="T3" fmla="*/ 777 h 1553"/>
                <a:gd name="T4" fmla="*/ 0 w 477"/>
                <a:gd name="T5" fmla="*/ 0 h 1553"/>
                <a:gd name="T6" fmla="*/ 238 w 477"/>
                <a:gd name="T7" fmla="*/ 0 h 1553"/>
                <a:gd name="T8" fmla="*/ 0 60000 65536"/>
                <a:gd name="T9" fmla="*/ 0 60000 65536"/>
                <a:gd name="T10" fmla="*/ 0 60000 65536"/>
                <a:gd name="T11" fmla="*/ 0 60000 65536"/>
                <a:gd name="T12" fmla="*/ 0 w 477"/>
                <a:gd name="T13" fmla="*/ 0 h 1553"/>
                <a:gd name="T14" fmla="*/ 477 w 477"/>
                <a:gd name="T15" fmla="*/ 1553 h 1553"/>
              </a:gdLst>
              <a:ahLst/>
              <a:cxnLst>
                <a:cxn ang="T8">
                  <a:pos x="T0" y="T1"/>
                </a:cxn>
                <a:cxn ang="T9">
                  <a:pos x="T2" y="T3"/>
                </a:cxn>
                <a:cxn ang="T10">
                  <a:pos x="T4" y="T5"/>
                </a:cxn>
                <a:cxn ang="T11">
                  <a:pos x="T6" y="T7"/>
                </a:cxn>
              </a:cxnLst>
              <a:rect l="T12" t="T13" r="T14" b="T15"/>
              <a:pathLst>
                <a:path w="477" h="1553">
                  <a:moveTo>
                    <a:pt x="303" y="1553"/>
                  </a:moveTo>
                  <a:lnTo>
                    <a:pt x="0" y="1553"/>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0" name="Rectangle 41"/>
            <p:cNvSpPr>
              <a:spLocks noChangeArrowheads="1"/>
            </p:cNvSpPr>
            <p:nvPr/>
          </p:nvSpPr>
          <p:spPr bwMode="auto">
            <a:xfrm>
              <a:off x="2130" y="3502"/>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1" name="Rectangle 42"/>
            <p:cNvSpPr>
              <a:spLocks noChangeArrowheads="1"/>
            </p:cNvSpPr>
            <p:nvPr/>
          </p:nvSpPr>
          <p:spPr bwMode="auto">
            <a:xfrm>
              <a:off x="2364" y="3529"/>
              <a:ext cx="33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Flowline</a:t>
              </a:r>
              <a:endParaRPr lang="en-US" sz="2400" smtClean="0">
                <a:solidFill>
                  <a:srgbClr val="000000"/>
                </a:solidFill>
                <a:latin typeface="Times New Roman" pitchFamily="18" charset="0"/>
              </a:endParaRPr>
            </a:p>
          </p:txBody>
        </p:sp>
        <p:sp>
          <p:nvSpPr>
            <p:cNvPr id="41032" name="Rectangle 43"/>
            <p:cNvSpPr>
              <a:spLocks noChangeArrowheads="1"/>
            </p:cNvSpPr>
            <p:nvPr/>
          </p:nvSpPr>
          <p:spPr bwMode="auto">
            <a:xfrm>
              <a:off x="2130" y="3695"/>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3" name="Rectangle 44"/>
            <p:cNvSpPr>
              <a:spLocks noChangeArrowheads="1"/>
            </p:cNvSpPr>
            <p:nvPr/>
          </p:nvSpPr>
          <p:spPr bwMode="auto">
            <a:xfrm>
              <a:off x="2343" y="3725"/>
              <a:ext cx="38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Shoreline</a:t>
              </a:r>
              <a:endParaRPr lang="en-US" sz="2400" smtClean="0">
                <a:solidFill>
                  <a:srgbClr val="000000"/>
                </a:solidFill>
                <a:latin typeface="Times New Roman" pitchFamily="18" charset="0"/>
              </a:endParaRPr>
            </a:p>
          </p:txBody>
        </p:sp>
        <p:sp>
          <p:nvSpPr>
            <p:cNvPr id="41034" name="Freeform 45"/>
            <p:cNvSpPr>
              <a:spLocks/>
            </p:cNvSpPr>
            <p:nvPr/>
          </p:nvSpPr>
          <p:spPr bwMode="auto">
            <a:xfrm>
              <a:off x="2466" y="1926"/>
              <a:ext cx="143" cy="100"/>
            </a:xfrm>
            <a:custGeom>
              <a:avLst/>
              <a:gdLst>
                <a:gd name="T0" fmla="*/ 143 w 286"/>
                <a:gd name="T1" fmla="*/ 100 h 202"/>
                <a:gd name="T2" fmla="*/ 72 w 286"/>
                <a:gd name="T3" fmla="*/ 0 h 202"/>
                <a:gd name="T4" fmla="*/ 0 w 286"/>
                <a:gd name="T5" fmla="*/ 100 h 202"/>
                <a:gd name="T6" fmla="*/ 143 w 286"/>
                <a:gd name="T7" fmla="*/ 100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5" name="Rectangle 46"/>
            <p:cNvSpPr>
              <a:spLocks noChangeArrowheads="1"/>
            </p:cNvSpPr>
            <p:nvPr/>
          </p:nvSpPr>
          <p:spPr bwMode="auto">
            <a:xfrm>
              <a:off x="2217" y="2098"/>
              <a:ext cx="636" cy="24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6" name="Rectangle 47"/>
            <p:cNvSpPr>
              <a:spLocks noChangeArrowheads="1"/>
            </p:cNvSpPr>
            <p:nvPr/>
          </p:nvSpPr>
          <p:spPr bwMode="auto">
            <a:xfrm>
              <a:off x="2319" y="2166"/>
              <a:ext cx="437"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HydroEdge</a:t>
              </a:r>
              <a:endParaRPr lang="en-US" sz="2400" smtClean="0">
                <a:solidFill>
                  <a:srgbClr val="000000"/>
                </a:solidFill>
                <a:latin typeface="Times New Roman" pitchFamily="18" charset="0"/>
              </a:endParaRPr>
            </a:p>
          </p:txBody>
        </p:sp>
        <p:sp>
          <p:nvSpPr>
            <p:cNvPr id="41037" name="Rectangle 48"/>
            <p:cNvSpPr>
              <a:spLocks noChangeArrowheads="1"/>
            </p:cNvSpPr>
            <p:nvPr/>
          </p:nvSpPr>
          <p:spPr bwMode="auto">
            <a:xfrm>
              <a:off x="2217" y="2310"/>
              <a:ext cx="636" cy="99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8" name="Rectangle 49"/>
            <p:cNvSpPr>
              <a:spLocks noChangeArrowheads="1"/>
            </p:cNvSpPr>
            <p:nvPr/>
          </p:nvSpPr>
          <p:spPr bwMode="auto">
            <a:xfrm>
              <a:off x="2240" y="233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39" name="Rectangle 50"/>
            <p:cNvSpPr>
              <a:spLocks noChangeArrowheads="1"/>
            </p:cNvSpPr>
            <p:nvPr/>
          </p:nvSpPr>
          <p:spPr bwMode="auto">
            <a:xfrm>
              <a:off x="2240" y="2425"/>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40" name="Rectangle 51"/>
            <p:cNvSpPr>
              <a:spLocks noChangeArrowheads="1"/>
            </p:cNvSpPr>
            <p:nvPr/>
          </p:nvSpPr>
          <p:spPr bwMode="auto">
            <a:xfrm>
              <a:off x="2240" y="2518"/>
              <a:ext cx="39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ReachCode</a:t>
              </a:r>
              <a:endParaRPr lang="en-US" sz="2400" smtClean="0">
                <a:solidFill>
                  <a:srgbClr val="000000"/>
                </a:solidFill>
                <a:latin typeface="Times New Roman" pitchFamily="18" charset="0"/>
              </a:endParaRPr>
            </a:p>
          </p:txBody>
        </p:sp>
        <p:sp>
          <p:nvSpPr>
            <p:cNvPr id="41041" name="Rectangle 52"/>
            <p:cNvSpPr>
              <a:spLocks noChangeArrowheads="1"/>
            </p:cNvSpPr>
            <p:nvPr/>
          </p:nvSpPr>
          <p:spPr bwMode="auto">
            <a:xfrm>
              <a:off x="2240" y="2612"/>
              <a:ext cx="20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42" name="Rectangle 53"/>
            <p:cNvSpPr>
              <a:spLocks noChangeArrowheads="1"/>
            </p:cNvSpPr>
            <p:nvPr/>
          </p:nvSpPr>
          <p:spPr bwMode="auto">
            <a:xfrm>
              <a:off x="2240" y="2707"/>
              <a:ext cx="35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LengthKm</a:t>
              </a:r>
              <a:endParaRPr lang="en-US" sz="2400" smtClean="0">
                <a:solidFill>
                  <a:srgbClr val="000000"/>
                </a:solidFill>
                <a:latin typeface="Times New Roman" pitchFamily="18" charset="0"/>
              </a:endParaRPr>
            </a:p>
          </p:txBody>
        </p:sp>
        <p:sp>
          <p:nvSpPr>
            <p:cNvPr id="41043" name="Rectangle 54"/>
            <p:cNvSpPr>
              <a:spLocks noChangeArrowheads="1"/>
            </p:cNvSpPr>
            <p:nvPr/>
          </p:nvSpPr>
          <p:spPr bwMode="auto">
            <a:xfrm>
              <a:off x="2240" y="2801"/>
              <a:ext cx="44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44" name="Rectangle 55"/>
            <p:cNvSpPr>
              <a:spLocks noChangeArrowheads="1"/>
            </p:cNvSpPr>
            <p:nvPr/>
          </p:nvSpPr>
          <p:spPr bwMode="auto">
            <a:xfrm>
              <a:off x="2240" y="2895"/>
              <a:ext cx="2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FlowDir</a:t>
              </a:r>
              <a:endParaRPr lang="en-US" sz="2400" smtClean="0">
                <a:solidFill>
                  <a:srgbClr val="000000"/>
                </a:solidFill>
                <a:latin typeface="Times New Roman" pitchFamily="18" charset="0"/>
              </a:endParaRPr>
            </a:p>
          </p:txBody>
        </p:sp>
        <p:sp>
          <p:nvSpPr>
            <p:cNvPr id="41045" name="Rectangle 56"/>
            <p:cNvSpPr>
              <a:spLocks noChangeArrowheads="1"/>
            </p:cNvSpPr>
            <p:nvPr/>
          </p:nvSpPr>
          <p:spPr bwMode="auto">
            <a:xfrm>
              <a:off x="2240" y="2990"/>
              <a:ext cx="215"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46" name="Rectangle 57"/>
            <p:cNvSpPr>
              <a:spLocks noChangeArrowheads="1"/>
            </p:cNvSpPr>
            <p:nvPr/>
          </p:nvSpPr>
          <p:spPr bwMode="auto">
            <a:xfrm>
              <a:off x="2240" y="3083"/>
              <a:ext cx="347"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EdgeType</a:t>
              </a:r>
              <a:endParaRPr lang="en-US" sz="2400" smtClean="0">
                <a:solidFill>
                  <a:srgbClr val="000000"/>
                </a:solidFill>
                <a:latin typeface="Times New Roman" pitchFamily="18" charset="0"/>
              </a:endParaRPr>
            </a:p>
          </p:txBody>
        </p:sp>
        <p:sp>
          <p:nvSpPr>
            <p:cNvPr id="41047" name="Rectangle 58"/>
            <p:cNvSpPr>
              <a:spLocks noChangeArrowheads="1"/>
            </p:cNvSpPr>
            <p:nvPr/>
          </p:nvSpPr>
          <p:spPr bwMode="auto">
            <a:xfrm>
              <a:off x="2240" y="3177"/>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48" name="Freeform 59"/>
            <p:cNvSpPr>
              <a:spLocks/>
            </p:cNvSpPr>
            <p:nvPr/>
          </p:nvSpPr>
          <p:spPr bwMode="auto">
            <a:xfrm>
              <a:off x="4405" y="1636"/>
              <a:ext cx="225" cy="672"/>
            </a:xfrm>
            <a:custGeom>
              <a:avLst/>
              <a:gdLst>
                <a:gd name="T0" fmla="*/ 0 w 450"/>
                <a:gd name="T1" fmla="*/ 672 h 1344"/>
                <a:gd name="T2" fmla="*/ 225 w 450"/>
                <a:gd name="T3" fmla="*/ 672 h 1344"/>
                <a:gd name="T4" fmla="*/ 225 w 450"/>
                <a:gd name="T5" fmla="*/ 0 h 1344"/>
                <a:gd name="T6" fmla="*/ 0 60000 65536"/>
                <a:gd name="T7" fmla="*/ 0 60000 65536"/>
                <a:gd name="T8" fmla="*/ 0 60000 65536"/>
                <a:gd name="T9" fmla="*/ 0 w 450"/>
                <a:gd name="T10" fmla="*/ 0 h 1344"/>
                <a:gd name="T11" fmla="*/ 450 w 450"/>
                <a:gd name="T12" fmla="*/ 1344 h 1344"/>
              </a:gdLst>
              <a:ahLst/>
              <a:cxnLst>
                <a:cxn ang="T6">
                  <a:pos x="T0" y="T1"/>
                </a:cxn>
                <a:cxn ang="T7">
                  <a:pos x="T2" y="T3"/>
                </a:cxn>
                <a:cxn ang="T8">
                  <a:pos x="T4" y="T5"/>
                </a:cxn>
              </a:cxnLst>
              <a:rect l="T9" t="T10" r="T11" b="T12"/>
              <a:pathLst>
                <a:path w="450" h="1344">
                  <a:moveTo>
                    <a:pt x="0" y="1344"/>
                  </a:moveTo>
                  <a:lnTo>
                    <a:pt x="450" y="1344"/>
                  </a:lnTo>
                  <a:lnTo>
                    <a:pt x="450" y="0"/>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49" name="Line 60"/>
            <p:cNvSpPr>
              <a:spLocks noChangeShapeType="1"/>
            </p:cNvSpPr>
            <p:nvPr/>
          </p:nvSpPr>
          <p:spPr bwMode="auto">
            <a:xfrm>
              <a:off x="4086" y="1922"/>
              <a:ext cx="1" cy="27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0" name="Rectangle 61"/>
            <p:cNvSpPr>
              <a:spLocks noChangeArrowheads="1"/>
            </p:cNvSpPr>
            <p:nvPr/>
          </p:nvSpPr>
          <p:spPr bwMode="auto">
            <a:xfrm>
              <a:off x="3592" y="1754"/>
              <a:ext cx="989"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1" name="Rectangle 62"/>
            <p:cNvSpPr>
              <a:spLocks noChangeArrowheads="1"/>
            </p:cNvSpPr>
            <p:nvPr/>
          </p:nvSpPr>
          <p:spPr bwMode="auto">
            <a:xfrm>
              <a:off x="3633" y="1781"/>
              <a:ext cx="92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SimpleJunctionFeature</a:t>
              </a:r>
              <a:endParaRPr lang="en-US" sz="2400" smtClean="0">
                <a:solidFill>
                  <a:srgbClr val="000000"/>
                </a:solidFill>
                <a:latin typeface="Times New Roman" pitchFamily="18" charset="0"/>
              </a:endParaRPr>
            </a:p>
          </p:txBody>
        </p:sp>
        <p:sp>
          <p:nvSpPr>
            <p:cNvPr id="41052" name="Rectangle 63"/>
            <p:cNvSpPr>
              <a:spLocks noChangeArrowheads="1"/>
            </p:cNvSpPr>
            <p:nvPr/>
          </p:nvSpPr>
          <p:spPr bwMode="auto">
            <a:xfrm>
              <a:off x="3619" y="2330"/>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53" name="Freeform 64"/>
            <p:cNvSpPr>
              <a:spLocks/>
            </p:cNvSpPr>
            <p:nvPr/>
          </p:nvSpPr>
          <p:spPr bwMode="auto">
            <a:xfrm>
              <a:off x="4016" y="1917"/>
              <a:ext cx="143" cy="101"/>
            </a:xfrm>
            <a:custGeom>
              <a:avLst/>
              <a:gdLst>
                <a:gd name="T0" fmla="*/ 143 w 286"/>
                <a:gd name="T1" fmla="*/ 101 h 201"/>
                <a:gd name="T2" fmla="*/ 72 w 286"/>
                <a:gd name="T3" fmla="*/ 0 h 201"/>
                <a:gd name="T4" fmla="*/ 0 w 286"/>
                <a:gd name="T5" fmla="*/ 101 h 201"/>
                <a:gd name="T6" fmla="*/ 143 w 286"/>
                <a:gd name="T7" fmla="*/ 101 h 201"/>
                <a:gd name="T8" fmla="*/ 0 60000 65536"/>
                <a:gd name="T9" fmla="*/ 0 60000 65536"/>
                <a:gd name="T10" fmla="*/ 0 60000 65536"/>
                <a:gd name="T11" fmla="*/ 0 60000 65536"/>
                <a:gd name="T12" fmla="*/ 0 w 286"/>
                <a:gd name="T13" fmla="*/ 0 h 201"/>
                <a:gd name="T14" fmla="*/ 286 w 286"/>
                <a:gd name="T15" fmla="*/ 201 h 201"/>
              </a:gdLst>
              <a:ahLst/>
              <a:cxnLst>
                <a:cxn ang="T8">
                  <a:pos x="T0" y="T1"/>
                </a:cxn>
                <a:cxn ang="T9">
                  <a:pos x="T2" y="T3"/>
                </a:cxn>
                <a:cxn ang="T10">
                  <a:pos x="T4" y="T5"/>
                </a:cxn>
                <a:cxn ang="T11">
                  <a:pos x="T6" y="T7"/>
                </a:cxn>
              </a:cxnLst>
              <a:rect l="T12" t="T13" r="T14" b="T15"/>
              <a:pathLst>
                <a:path w="286" h="201">
                  <a:moveTo>
                    <a:pt x="286" y="201"/>
                  </a:moveTo>
                  <a:lnTo>
                    <a:pt x="143" y="0"/>
                  </a:lnTo>
                  <a:lnTo>
                    <a:pt x="0" y="201"/>
                  </a:lnTo>
                  <a:lnTo>
                    <a:pt x="286" y="201"/>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4" name="Rectangle 65"/>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5" name="Rectangle 66"/>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56" name="Rectangle 67"/>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7" name="Rectangle 68"/>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58" name="Rectangle 69"/>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59" name="Rectangle 70"/>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60" name="Rectangle 71"/>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61" name="Rectangle 72"/>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62" name="Rectangle 73"/>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63" name="Rectangle 74"/>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64" name="Rectangle 75"/>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65" name="Freeform 76"/>
            <p:cNvSpPr>
              <a:spLocks/>
            </p:cNvSpPr>
            <p:nvPr/>
          </p:nvSpPr>
          <p:spPr bwMode="auto">
            <a:xfrm>
              <a:off x="2556" y="559"/>
              <a:ext cx="966" cy="299"/>
            </a:xfrm>
            <a:custGeom>
              <a:avLst/>
              <a:gdLst>
                <a:gd name="T0" fmla="*/ 0 w 1931"/>
                <a:gd name="T1" fmla="*/ 299 h 597"/>
                <a:gd name="T2" fmla="*/ 0 w 1931"/>
                <a:gd name="T3" fmla="*/ 219 h 597"/>
                <a:gd name="T4" fmla="*/ 966 w 1931"/>
                <a:gd name="T5" fmla="*/ 219 h 597"/>
                <a:gd name="T6" fmla="*/ 966 w 1931"/>
                <a:gd name="T7" fmla="*/ 0 h 597"/>
                <a:gd name="T8" fmla="*/ 0 60000 65536"/>
                <a:gd name="T9" fmla="*/ 0 60000 65536"/>
                <a:gd name="T10" fmla="*/ 0 60000 65536"/>
                <a:gd name="T11" fmla="*/ 0 60000 65536"/>
                <a:gd name="T12" fmla="*/ 0 w 1931"/>
                <a:gd name="T13" fmla="*/ 0 h 597"/>
                <a:gd name="T14" fmla="*/ 1931 w 1931"/>
                <a:gd name="T15" fmla="*/ 597 h 597"/>
              </a:gdLst>
              <a:ahLst/>
              <a:cxnLst>
                <a:cxn ang="T8">
                  <a:pos x="T0" y="T1"/>
                </a:cxn>
                <a:cxn ang="T9">
                  <a:pos x="T2" y="T3"/>
                </a:cxn>
                <a:cxn ang="T10">
                  <a:pos x="T4" y="T5"/>
                </a:cxn>
                <a:cxn ang="T11">
                  <a:pos x="T6" y="T7"/>
                </a:cxn>
              </a:cxnLst>
              <a:rect l="T12" t="T13" r="T14" b="T15"/>
              <a:pathLst>
                <a:path w="1931" h="597">
                  <a:moveTo>
                    <a:pt x="0" y="597"/>
                  </a:moveTo>
                  <a:lnTo>
                    <a:pt x="0" y="437"/>
                  </a:lnTo>
                  <a:lnTo>
                    <a:pt x="1931" y="437"/>
                  </a:lnTo>
                  <a:lnTo>
                    <a:pt x="1931"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6" name="Freeform 77"/>
            <p:cNvSpPr>
              <a:spLocks/>
            </p:cNvSpPr>
            <p:nvPr/>
          </p:nvSpPr>
          <p:spPr bwMode="auto">
            <a:xfrm>
              <a:off x="3522" y="559"/>
              <a:ext cx="1108" cy="287"/>
            </a:xfrm>
            <a:custGeom>
              <a:avLst/>
              <a:gdLst>
                <a:gd name="T0" fmla="*/ 1108 w 2215"/>
                <a:gd name="T1" fmla="*/ 287 h 573"/>
                <a:gd name="T2" fmla="*/ 1108 w 2215"/>
                <a:gd name="T3" fmla="*/ 219 h 573"/>
                <a:gd name="T4" fmla="*/ 0 w 2215"/>
                <a:gd name="T5" fmla="*/ 219 h 573"/>
                <a:gd name="T6" fmla="*/ 0 w 2215"/>
                <a:gd name="T7" fmla="*/ 0 h 573"/>
                <a:gd name="T8" fmla="*/ 0 60000 65536"/>
                <a:gd name="T9" fmla="*/ 0 60000 65536"/>
                <a:gd name="T10" fmla="*/ 0 60000 65536"/>
                <a:gd name="T11" fmla="*/ 0 60000 65536"/>
                <a:gd name="T12" fmla="*/ 0 w 2215"/>
                <a:gd name="T13" fmla="*/ 0 h 573"/>
                <a:gd name="T14" fmla="*/ 2215 w 2215"/>
                <a:gd name="T15" fmla="*/ 573 h 573"/>
              </a:gdLst>
              <a:ahLst/>
              <a:cxnLst>
                <a:cxn ang="T8">
                  <a:pos x="T0" y="T1"/>
                </a:cxn>
                <a:cxn ang="T9">
                  <a:pos x="T2" y="T3"/>
                </a:cxn>
                <a:cxn ang="T10">
                  <a:pos x="T4" y="T5"/>
                </a:cxn>
                <a:cxn ang="T11">
                  <a:pos x="T6" y="T7"/>
                </a:cxn>
              </a:cxnLst>
              <a:rect l="T12" t="T13" r="T14" b="T15"/>
              <a:pathLst>
                <a:path w="2215" h="573">
                  <a:moveTo>
                    <a:pt x="2215" y="573"/>
                  </a:moveTo>
                  <a:lnTo>
                    <a:pt x="2215" y="437"/>
                  </a:lnTo>
                  <a:lnTo>
                    <a:pt x="0" y="437"/>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7" name="Rectangle 78"/>
            <p:cNvSpPr>
              <a:spLocks noChangeArrowheads="1"/>
            </p:cNvSpPr>
            <p:nvPr/>
          </p:nvSpPr>
          <p:spPr bwMode="auto">
            <a:xfrm>
              <a:off x="3450" y="1693"/>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68" name="Rectangle 79"/>
            <p:cNvSpPr>
              <a:spLocks noChangeArrowheads="1"/>
            </p:cNvSpPr>
            <p:nvPr/>
          </p:nvSpPr>
          <p:spPr bwMode="auto">
            <a:xfrm>
              <a:off x="4484" y="2324"/>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69" name="Rectangle 80"/>
            <p:cNvSpPr>
              <a:spLocks noChangeArrowheads="1"/>
            </p:cNvSpPr>
            <p:nvPr/>
          </p:nvSpPr>
          <p:spPr bwMode="auto">
            <a:xfrm>
              <a:off x="4662" y="1685"/>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0" name="Rectangle 81"/>
            <p:cNvSpPr>
              <a:spLocks noChangeArrowheads="1"/>
            </p:cNvSpPr>
            <p:nvPr/>
          </p:nvSpPr>
          <p:spPr bwMode="auto">
            <a:xfrm>
              <a:off x="3008" y="2714"/>
              <a:ext cx="641" cy="191"/>
            </a:xfrm>
            <a:prstGeom prst="rect">
              <a:avLst/>
            </a:prstGeom>
            <a:solidFill>
              <a:srgbClr val="BFFFB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1" name="Rectangle 82"/>
            <p:cNvSpPr>
              <a:spLocks noChangeArrowheads="1"/>
            </p:cNvSpPr>
            <p:nvPr/>
          </p:nvSpPr>
          <p:spPr bwMode="auto">
            <a:xfrm>
              <a:off x="3038" y="2754"/>
              <a:ext cx="58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HydroNetwork</a:t>
              </a:r>
              <a:endParaRPr lang="en-US" sz="2400" smtClean="0">
                <a:solidFill>
                  <a:srgbClr val="000000"/>
                </a:solidFill>
                <a:latin typeface="Times New Roman" pitchFamily="18" charset="0"/>
              </a:endParaRPr>
            </a:p>
          </p:txBody>
        </p:sp>
        <p:sp>
          <p:nvSpPr>
            <p:cNvPr id="41072" name="Line 83"/>
            <p:cNvSpPr>
              <a:spLocks noChangeShapeType="1"/>
            </p:cNvSpPr>
            <p:nvPr/>
          </p:nvSpPr>
          <p:spPr bwMode="auto">
            <a:xfrm>
              <a:off x="3649" y="2804"/>
              <a:ext cx="128" cy="1"/>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3" name="Freeform 84"/>
            <p:cNvSpPr>
              <a:spLocks/>
            </p:cNvSpPr>
            <p:nvPr/>
          </p:nvSpPr>
          <p:spPr bwMode="auto">
            <a:xfrm>
              <a:off x="2853" y="2809"/>
              <a:ext cx="155" cy="1"/>
            </a:xfrm>
            <a:custGeom>
              <a:avLst/>
              <a:gdLst>
                <a:gd name="T0" fmla="*/ 155 w 310"/>
                <a:gd name="T1" fmla="*/ 0 h 1"/>
                <a:gd name="T2" fmla="*/ 79 w 310"/>
                <a:gd name="T3" fmla="*/ 0 h 1"/>
                <a:gd name="T4" fmla="*/ 79 w 310"/>
                <a:gd name="T5" fmla="*/ 0 h 1"/>
                <a:gd name="T6" fmla="*/ 0 w 310"/>
                <a:gd name="T7" fmla="*/ 0 h 1"/>
                <a:gd name="T8" fmla="*/ 0 60000 65536"/>
                <a:gd name="T9" fmla="*/ 0 60000 65536"/>
                <a:gd name="T10" fmla="*/ 0 60000 65536"/>
                <a:gd name="T11" fmla="*/ 0 60000 65536"/>
                <a:gd name="T12" fmla="*/ 0 w 310"/>
                <a:gd name="T13" fmla="*/ 0 h 1"/>
                <a:gd name="T14" fmla="*/ 310 w 310"/>
                <a:gd name="T15" fmla="*/ 1 h 1"/>
              </a:gdLst>
              <a:ahLst/>
              <a:cxnLst>
                <a:cxn ang="T8">
                  <a:pos x="T0" y="T1"/>
                </a:cxn>
                <a:cxn ang="T9">
                  <a:pos x="T2" y="T3"/>
                </a:cxn>
                <a:cxn ang="T10">
                  <a:pos x="T4" y="T5"/>
                </a:cxn>
                <a:cxn ang="T11">
                  <a:pos x="T6" y="T7"/>
                </a:cxn>
              </a:cxnLst>
              <a:rect l="T12" t="T13" r="T14" b="T15"/>
              <a:pathLst>
                <a:path w="310" h="1">
                  <a:moveTo>
                    <a:pt x="310" y="0"/>
                  </a:moveTo>
                  <a:lnTo>
                    <a:pt x="159" y="0"/>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4" name="Freeform 85"/>
            <p:cNvSpPr>
              <a:spLocks/>
            </p:cNvSpPr>
            <p:nvPr/>
          </p:nvSpPr>
          <p:spPr bwMode="auto">
            <a:xfrm>
              <a:off x="2831" y="1317"/>
              <a:ext cx="946" cy="991"/>
            </a:xfrm>
            <a:custGeom>
              <a:avLst/>
              <a:gdLst>
                <a:gd name="T0" fmla="*/ 0 w 1892"/>
                <a:gd name="T1" fmla="*/ 0 h 1982"/>
                <a:gd name="T2" fmla="*/ 310 w 1892"/>
                <a:gd name="T3" fmla="*/ 0 h 1982"/>
                <a:gd name="T4" fmla="*/ 310 w 1892"/>
                <a:gd name="T5" fmla="*/ 991 h 1982"/>
                <a:gd name="T6" fmla="*/ 946 w 1892"/>
                <a:gd name="T7" fmla="*/ 991 h 1982"/>
                <a:gd name="T8" fmla="*/ 0 60000 65536"/>
                <a:gd name="T9" fmla="*/ 0 60000 65536"/>
                <a:gd name="T10" fmla="*/ 0 60000 65536"/>
                <a:gd name="T11" fmla="*/ 0 60000 65536"/>
                <a:gd name="T12" fmla="*/ 0 w 1892"/>
                <a:gd name="T13" fmla="*/ 0 h 1982"/>
                <a:gd name="T14" fmla="*/ 1892 w 1892"/>
                <a:gd name="T15" fmla="*/ 1982 h 1982"/>
              </a:gdLst>
              <a:ahLst/>
              <a:cxnLst>
                <a:cxn ang="T8">
                  <a:pos x="T0" y="T1"/>
                </a:cxn>
                <a:cxn ang="T9">
                  <a:pos x="T2" y="T3"/>
                </a:cxn>
                <a:cxn ang="T10">
                  <a:pos x="T4" y="T5"/>
                </a:cxn>
                <a:cxn ang="T11">
                  <a:pos x="T6" y="T7"/>
                </a:cxn>
              </a:cxnLst>
              <a:rect l="T12" t="T13" r="T14" b="T15"/>
              <a:pathLst>
                <a:path w="1892" h="1982">
                  <a:moveTo>
                    <a:pt x="0" y="0"/>
                  </a:moveTo>
                  <a:lnTo>
                    <a:pt x="620" y="0"/>
                  </a:lnTo>
                  <a:lnTo>
                    <a:pt x="620" y="1982"/>
                  </a:lnTo>
                  <a:lnTo>
                    <a:pt x="1892" y="1982"/>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5" name="Freeform 86"/>
            <p:cNvSpPr>
              <a:spLocks/>
            </p:cNvSpPr>
            <p:nvPr/>
          </p:nvSpPr>
          <p:spPr bwMode="auto">
            <a:xfrm>
              <a:off x="3525" y="1636"/>
              <a:ext cx="252" cy="672"/>
            </a:xfrm>
            <a:custGeom>
              <a:avLst/>
              <a:gdLst>
                <a:gd name="T0" fmla="*/ 0 w 505"/>
                <a:gd name="T1" fmla="*/ 0 h 1344"/>
                <a:gd name="T2" fmla="*/ 0 w 505"/>
                <a:gd name="T3" fmla="*/ 672 h 1344"/>
                <a:gd name="T4" fmla="*/ 252 w 505"/>
                <a:gd name="T5" fmla="*/ 672 h 1344"/>
                <a:gd name="T6" fmla="*/ 0 60000 65536"/>
                <a:gd name="T7" fmla="*/ 0 60000 65536"/>
                <a:gd name="T8" fmla="*/ 0 60000 65536"/>
                <a:gd name="T9" fmla="*/ 0 w 505"/>
                <a:gd name="T10" fmla="*/ 0 h 1344"/>
                <a:gd name="T11" fmla="*/ 505 w 505"/>
                <a:gd name="T12" fmla="*/ 1344 h 1344"/>
              </a:gdLst>
              <a:ahLst/>
              <a:cxnLst>
                <a:cxn ang="T6">
                  <a:pos x="T0" y="T1"/>
                </a:cxn>
                <a:cxn ang="T7">
                  <a:pos x="T2" y="T3"/>
                </a:cxn>
                <a:cxn ang="T8">
                  <a:pos x="T4" y="T5"/>
                </a:cxn>
              </a:cxnLst>
              <a:rect l="T9" t="T10" r="T11" b="T12"/>
              <a:pathLst>
                <a:path w="505" h="1344">
                  <a:moveTo>
                    <a:pt x="0" y="0"/>
                  </a:moveTo>
                  <a:lnTo>
                    <a:pt x="0" y="1344"/>
                  </a:lnTo>
                  <a:lnTo>
                    <a:pt x="505" y="1344"/>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6" name="Rectangle 87"/>
            <p:cNvSpPr>
              <a:spLocks noChangeArrowheads="1"/>
            </p:cNvSpPr>
            <p:nvPr/>
          </p:nvSpPr>
          <p:spPr bwMode="auto">
            <a:xfrm>
              <a:off x="2870" y="1198"/>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7" name="Rectangle 88"/>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8" name="Rectangle 89"/>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79" name="Rectangle 90"/>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0" name="Rectangle 91"/>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81" name="Rectangle 92"/>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82" name="Rectangle 93"/>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83" name="Rectangle 94"/>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84" name="Rectangle 95"/>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85" name="Rectangle 96"/>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86" name="Rectangle 97"/>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87" name="Rectangle 98"/>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88" name="Rectangle 99"/>
            <p:cNvSpPr>
              <a:spLocks noChangeArrowheads="1"/>
            </p:cNvSpPr>
            <p:nvPr/>
          </p:nvSpPr>
          <p:spPr bwMode="auto">
            <a:xfrm>
              <a:off x="3772"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9" name="Rectangle 100"/>
            <p:cNvSpPr>
              <a:spLocks noChangeArrowheads="1"/>
            </p:cNvSpPr>
            <p:nvPr/>
          </p:nvSpPr>
          <p:spPr bwMode="auto">
            <a:xfrm>
              <a:off x="3798"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90" name="Rectangle 101"/>
            <p:cNvSpPr>
              <a:spLocks noChangeArrowheads="1"/>
            </p:cNvSpPr>
            <p:nvPr/>
          </p:nvSpPr>
          <p:spPr bwMode="auto">
            <a:xfrm>
              <a:off x="3772"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91" name="Rectangle 102"/>
            <p:cNvSpPr>
              <a:spLocks noChangeArrowheads="1"/>
            </p:cNvSpPr>
            <p:nvPr/>
          </p:nvSpPr>
          <p:spPr bwMode="auto">
            <a:xfrm>
              <a:off x="3796"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92" name="Rectangle 103"/>
            <p:cNvSpPr>
              <a:spLocks noChangeArrowheads="1"/>
            </p:cNvSpPr>
            <p:nvPr/>
          </p:nvSpPr>
          <p:spPr bwMode="auto">
            <a:xfrm>
              <a:off x="3796" y="2513"/>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93" name="Rectangle 104"/>
            <p:cNvSpPr>
              <a:spLocks noChangeArrowheads="1"/>
            </p:cNvSpPr>
            <p:nvPr/>
          </p:nvSpPr>
          <p:spPr bwMode="auto">
            <a:xfrm>
              <a:off x="3796"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94" name="Rectangle 105"/>
            <p:cNvSpPr>
              <a:spLocks noChangeArrowheads="1"/>
            </p:cNvSpPr>
            <p:nvPr/>
          </p:nvSpPr>
          <p:spPr bwMode="auto">
            <a:xfrm>
              <a:off x="3796"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95" name="Rectangle 106"/>
            <p:cNvSpPr>
              <a:spLocks noChangeArrowheads="1"/>
            </p:cNvSpPr>
            <p:nvPr/>
          </p:nvSpPr>
          <p:spPr bwMode="auto">
            <a:xfrm>
              <a:off x="3796"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96" name="Rectangle 107"/>
            <p:cNvSpPr>
              <a:spLocks noChangeArrowheads="1"/>
            </p:cNvSpPr>
            <p:nvPr/>
          </p:nvSpPr>
          <p:spPr bwMode="auto">
            <a:xfrm>
              <a:off x="3796"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97" name="Rectangle 108"/>
            <p:cNvSpPr>
              <a:spLocks noChangeArrowheads="1"/>
            </p:cNvSpPr>
            <p:nvPr/>
          </p:nvSpPr>
          <p:spPr bwMode="auto">
            <a:xfrm>
              <a:off x="3796"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98" name="Rectangle 109"/>
            <p:cNvSpPr>
              <a:spLocks noChangeArrowheads="1"/>
            </p:cNvSpPr>
            <p:nvPr/>
          </p:nvSpPr>
          <p:spPr bwMode="auto">
            <a:xfrm>
              <a:off x="3796"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99" name="Line 110"/>
            <p:cNvSpPr>
              <a:spLocks noChangeShapeType="1"/>
            </p:cNvSpPr>
            <p:nvPr/>
          </p:nvSpPr>
          <p:spPr bwMode="auto">
            <a:xfrm flipV="1">
              <a:off x="3520" y="559"/>
              <a:ext cx="2" cy="28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100" name="Freeform 111"/>
            <p:cNvSpPr>
              <a:spLocks/>
            </p:cNvSpPr>
            <p:nvPr/>
          </p:nvSpPr>
          <p:spPr bwMode="auto">
            <a:xfrm>
              <a:off x="3443" y="564"/>
              <a:ext cx="143" cy="101"/>
            </a:xfrm>
            <a:custGeom>
              <a:avLst/>
              <a:gdLst>
                <a:gd name="T0" fmla="*/ 143 w 286"/>
                <a:gd name="T1" fmla="*/ 101 h 202"/>
                <a:gd name="T2" fmla="*/ 72 w 286"/>
                <a:gd name="T3" fmla="*/ 0 h 202"/>
                <a:gd name="T4" fmla="*/ 0 w 286"/>
                <a:gd name="T5" fmla="*/ 101 h 202"/>
                <a:gd name="T6" fmla="*/ 143 w 286"/>
                <a:gd name="T7" fmla="*/ 101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sp>
        <p:nvSpPr>
          <p:cNvPr id="40965" name="Text Box 112"/>
          <p:cNvSpPr txBox="1">
            <a:spLocks noChangeArrowheads="1"/>
          </p:cNvSpPr>
          <p:nvPr/>
        </p:nvSpPr>
        <p:spPr bwMode="auto">
          <a:xfrm>
            <a:off x="2114550" y="412115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6" name="Text Box 113"/>
          <p:cNvSpPr txBox="1">
            <a:spLocks noChangeArrowheads="1"/>
          </p:cNvSpPr>
          <p:nvPr/>
        </p:nvSpPr>
        <p:spPr bwMode="auto">
          <a:xfrm>
            <a:off x="1646238" y="280193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7" name="Rectangle 114"/>
          <p:cNvSpPr>
            <a:spLocks noChangeArrowheads="1"/>
          </p:cNvSpPr>
          <p:nvPr/>
        </p:nvSpPr>
        <p:spPr bwMode="auto">
          <a:xfrm>
            <a:off x="2346325" y="3884613"/>
            <a:ext cx="1114425"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68" name="Rectangle 115"/>
          <p:cNvSpPr>
            <a:spLocks noChangeArrowheads="1"/>
          </p:cNvSpPr>
          <p:nvPr/>
        </p:nvSpPr>
        <p:spPr bwMode="auto">
          <a:xfrm>
            <a:off x="2406650" y="3951288"/>
            <a:ext cx="9080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CouplingTable</a:t>
            </a:r>
            <a:endParaRPr lang="en-US" sz="2800" smtClean="0">
              <a:solidFill>
                <a:srgbClr val="000000"/>
              </a:solidFill>
              <a:latin typeface="Times New Roman" pitchFamily="18" charset="0"/>
            </a:endParaRPr>
          </a:p>
        </p:txBody>
      </p:sp>
      <p:sp>
        <p:nvSpPr>
          <p:cNvPr id="40969" name="Rectangle 116"/>
          <p:cNvSpPr>
            <a:spLocks noChangeArrowheads="1"/>
          </p:cNvSpPr>
          <p:nvPr/>
        </p:nvSpPr>
        <p:spPr bwMode="auto">
          <a:xfrm>
            <a:off x="2346325" y="4125913"/>
            <a:ext cx="1114425" cy="3524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0" name="Rectangle 117"/>
          <p:cNvSpPr>
            <a:spLocks noChangeArrowheads="1"/>
          </p:cNvSpPr>
          <p:nvPr/>
        </p:nvSpPr>
        <p:spPr bwMode="auto">
          <a:xfrm>
            <a:off x="2378075" y="4140200"/>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1" name="Rectangle 118"/>
          <p:cNvSpPr>
            <a:spLocks noChangeArrowheads="1"/>
          </p:cNvSpPr>
          <p:nvPr/>
        </p:nvSpPr>
        <p:spPr bwMode="auto">
          <a:xfrm>
            <a:off x="2376488" y="4262438"/>
            <a:ext cx="466725"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800" smtClean="0">
              <a:solidFill>
                <a:srgbClr val="000000"/>
              </a:solidFill>
              <a:latin typeface="Times New Roman" pitchFamily="18" charset="0"/>
            </a:endParaRPr>
          </a:p>
        </p:txBody>
      </p:sp>
      <p:sp>
        <p:nvSpPr>
          <p:cNvPr id="40972" name="Rectangle 119"/>
          <p:cNvSpPr>
            <a:spLocks noChangeArrowheads="1"/>
          </p:cNvSpPr>
          <p:nvPr/>
        </p:nvSpPr>
        <p:spPr bwMode="auto">
          <a:xfrm>
            <a:off x="585788" y="2703513"/>
            <a:ext cx="1111250"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3" name="Rectangle 120"/>
          <p:cNvSpPr>
            <a:spLocks noChangeArrowheads="1"/>
          </p:cNvSpPr>
          <p:nvPr/>
        </p:nvSpPr>
        <p:spPr bwMode="auto">
          <a:xfrm>
            <a:off x="646113" y="2770188"/>
            <a:ext cx="3127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Sites</a:t>
            </a:r>
            <a:endParaRPr lang="en-US" sz="2800" smtClean="0">
              <a:solidFill>
                <a:srgbClr val="000000"/>
              </a:solidFill>
              <a:latin typeface="Times New Roman" pitchFamily="18" charset="0"/>
            </a:endParaRPr>
          </a:p>
        </p:txBody>
      </p:sp>
      <p:sp>
        <p:nvSpPr>
          <p:cNvPr id="40974" name="Rectangle 121"/>
          <p:cNvSpPr>
            <a:spLocks noChangeArrowheads="1"/>
          </p:cNvSpPr>
          <p:nvPr/>
        </p:nvSpPr>
        <p:spPr bwMode="auto">
          <a:xfrm>
            <a:off x="585788" y="2944813"/>
            <a:ext cx="1111250" cy="81438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5" name="Rectangle 122"/>
          <p:cNvSpPr>
            <a:spLocks noChangeArrowheads="1"/>
          </p:cNvSpPr>
          <p:nvPr/>
        </p:nvSpPr>
        <p:spPr bwMode="auto">
          <a:xfrm>
            <a:off x="617538" y="2957513"/>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6" name="Rectangle 123"/>
          <p:cNvSpPr>
            <a:spLocks noChangeArrowheads="1"/>
          </p:cNvSpPr>
          <p:nvPr/>
        </p:nvSpPr>
        <p:spPr bwMode="auto">
          <a:xfrm>
            <a:off x="617538" y="3081338"/>
            <a:ext cx="690562" cy="152400"/>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smtClean="0">
                <a:solidFill>
                  <a:srgbClr val="000000"/>
                </a:solidFill>
                <a:latin typeface="Tahoma" pitchFamily="34" charset="0"/>
              </a:rPr>
              <a:t>SiteCode</a:t>
            </a:r>
            <a:endParaRPr lang="en-US" sz="2800" smtClean="0">
              <a:solidFill>
                <a:srgbClr val="000000"/>
              </a:solidFill>
              <a:latin typeface="Times New Roman" pitchFamily="18" charset="0"/>
            </a:endParaRPr>
          </a:p>
        </p:txBody>
      </p:sp>
      <p:sp>
        <p:nvSpPr>
          <p:cNvPr id="40977" name="Rectangle 124"/>
          <p:cNvSpPr>
            <a:spLocks noChangeArrowheads="1"/>
          </p:cNvSpPr>
          <p:nvPr/>
        </p:nvSpPr>
        <p:spPr bwMode="auto">
          <a:xfrm>
            <a:off x="617538" y="3203575"/>
            <a:ext cx="5334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SiteName</a:t>
            </a:r>
            <a:endParaRPr lang="en-US" sz="2800" smtClean="0">
              <a:solidFill>
                <a:srgbClr val="000000"/>
              </a:solidFill>
              <a:latin typeface="Times New Roman" pitchFamily="18" charset="0"/>
            </a:endParaRPr>
          </a:p>
        </p:txBody>
      </p:sp>
      <p:sp>
        <p:nvSpPr>
          <p:cNvPr id="40978" name="Rectangle 125"/>
          <p:cNvSpPr>
            <a:spLocks noChangeArrowheads="1"/>
          </p:cNvSpPr>
          <p:nvPr/>
        </p:nvSpPr>
        <p:spPr bwMode="auto">
          <a:xfrm>
            <a:off x="617538" y="3327400"/>
            <a:ext cx="4524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Latitude</a:t>
            </a:r>
            <a:endParaRPr lang="en-US" sz="2800" smtClean="0">
              <a:solidFill>
                <a:srgbClr val="000000"/>
              </a:solidFill>
              <a:latin typeface="Times New Roman" pitchFamily="18" charset="0"/>
            </a:endParaRPr>
          </a:p>
        </p:txBody>
      </p:sp>
      <p:sp>
        <p:nvSpPr>
          <p:cNvPr id="40979" name="Rectangle 126"/>
          <p:cNvSpPr>
            <a:spLocks noChangeArrowheads="1"/>
          </p:cNvSpPr>
          <p:nvPr/>
        </p:nvSpPr>
        <p:spPr bwMode="auto">
          <a:xfrm>
            <a:off x="617538" y="3449638"/>
            <a:ext cx="5524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Longitude</a:t>
            </a:r>
            <a:endParaRPr lang="en-US" sz="2800" smtClean="0">
              <a:solidFill>
                <a:srgbClr val="000000"/>
              </a:solidFill>
              <a:latin typeface="Times New Roman" pitchFamily="18" charset="0"/>
            </a:endParaRPr>
          </a:p>
        </p:txBody>
      </p:sp>
      <p:sp>
        <p:nvSpPr>
          <p:cNvPr id="40980" name="Rectangle 127"/>
          <p:cNvSpPr>
            <a:spLocks noChangeArrowheads="1"/>
          </p:cNvSpPr>
          <p:nvPr/>
        </p:nvSpPr>
        <p:spPr bwMode="auto">
          <a:xfrm>
            <a:off x="631825" y="3562350"/>
            <a:ext cx="103188"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t>
            </a:r>
            <a:endParaRPr lang="en-US" sz="2800" smtClean="0">
              <a:solidFill>
                <a:srgbClr val="000000"/>
              </a:solidFill>
              <a:latin typeface="Times New Roman" pitchFamily="18" charset="0"/>
            </a:endParaRPr>
          </a:p>
        </p:txBody>
      </p:sp>
      <p:grpSp>
        <p:nvGrpSpPr>
          <p:cNvPr id="3" name="Group 128"/>
          <p:cNvGrpSpPr>
            <a:grpSpLocks/>
          </p:cNvGrpSpPr>
          <p:nvPr/>
        </p:nvGrpSpPr>
        <p:grpSpPr bwMode="auto">
          <a:xfrm>
            <a:off x="379413" y="2054225"/>
            <a:ext cx="1781175" cy="461963"/>
            <a:chOff x="384" y="576"/>
            <a:chExt cx="1152" cy="336"/>
          </a:xfrm>
        </p:grpSpPr>
        <p:sp>
          <p:nvSpPr>
            <p:cNvPr id="40992" name="Rectangle 129"/>
            <p:cNvSpPr>
              <a:spLocks noChangeArrowheads="1"/>
            </p:cNvSpPr>
            <p:nvPr/>
          </p:nvSpPr>
          <p:spPr bwMode="auto">
            <a:xfrm>
              <a:off x="384" y="576"/>
              <a:ext cx="1104" cy="336"/>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3" name="Rectangle 130"/>
            <p:cNvSpPr>
              <a:spLocks noChangeArrowheads="1"/>
            </p:cNvSpPr>
            <p:nvPr/>
          </p:nvSpPr>
          <p:spPr bwMode="auto">
            <a:xfrm>
              <a:off x="384" y="672"/>
              <a:ext cx="1152" cy="111"/>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000" b="1" smtClean="0">
                  <a:solidFill>
                    <a:srgbClr val="000000"/>
                  </a:solidFill>
                  <a:latin typeface="Tahoma" pitchFamily="34" charset="0"/>
                </a:rPr>
                <a:t>Observations Data Model</a:t>
              </a:r>
              <a:endParaRPr lang="en-US" sz="2800" smtClean="0">
                <a:solidFill>
                  <a:srgbClr val="000000"/>
                </a:solidFill>
                <a:latin typeface="Times New Roman" pitchFamily="18" charset="0"/>
              </a:endParaRPr>
            </a:p>
          </p:txBody>
        </p:sp>
      </p:grpSp>
      <p:sp>
        <p:nvSpPr>
          <p:cNvPr id="40982" name="Line 131"/>
          <p:cNvSpPr>
            <a:spLocks noChangeShapeType="1"/>
          </p:cNvSpPr>
          <p:nvPr/>
        </p:nvSpPr>
        <p:spPr bwMode="auto">
          <a:xfrm flipV="1">
            <a:off x="3438525" y="2960688"/>
            <a:ext cx="973138" cy="1427162"/>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3" name="Text Box 132"/>
          <p:cNvSpPr txBox="1">
            <a:spLocks noChangeArrowheads="1"/>
          </p:cNvSpPr>
          <p:nvPr/>
        </p:nvSpPr>
        <p:spPr bwMode="auto">
          <a:xfrm>
            <a:off x="3465513" y="431958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4" name="Text Box 133"/>
          <p:cNvSpPr txBox="1">
            <a:spLocks noChangeArrowheads="1"/>
          </p:cNvSpPr>
          <p:nvPr/>
        </p:nvSpPr>
        <p:spPr bwMode="auto">
          <a:xfrm>
            <a:off x="4141788" y="274320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5" name="Line 134"/>
          <p:cNvSpPr>
            <a:spLocks noChangeShapeType="1"/>
          </p:cNvSpPr>
          <p:nvPr/>
        </p:nvSpPr>
        <p:spPr bwMode="auto">
          <a:xfrm flipV="1">
            <a:off x="1735138" y="2963863"/>
            <a:ext cx="2665412" cy="69850"/>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6" name="Line 135"/>
          <p:cNvSpPr>
            <a:spLocks noChangeShapeType="1"/>
          </p:cNvSpPr>
          <p:nvPr/>
        </p:nvSpPr>
        <p:spPr bwMode="auto">
          <a:xfrm>
            <a:off x="1708150" y="3032125"/>
            <a:ext cx="606425" cy="1165225"/>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7" name="Text Box 136"/>
          <p:cNvSpPr txBox="1">
            <a:spLocks noChangeArrowheads="1"/>
          </p:cNvSpPr>
          <p:nvPr/>
        </p:nvSpPr>
        <p:spPr bwMode="auto">
          <a:xfrm>
            <a:off x="2638425" y="3246438"/>
            <a:ext cx="731838" cy="336550"/>
          </a:xfrm>
          <a:prstGeom prst="rect">
            <a:avLst/>
          </a:prstGeom>
          <a:noFill/>
          <a:ln w="9525">
            <a:noFill/>
            <a:miter lim="800000"/>
            <a:headEnd/>
            <a:tailEnd/>
          </a:ln>
        </p:spPr>
        <p:txBody>
          <a:bodyPr lIns="91410" tIns="45706" rIns="91410" bIns="45706">
            <a:spAutoFit/>
          </a:bodyPr>
          <a:lstStyle/>
          <a:p>
            <a:pPr fontAlgn="base">
              <a:spcBef>
                <a:spcPct val="50000"/>
              </a:spcBef>
              <a:spcAft>
                <a:spcPct val="0"/>
              </a:spcAft>
            </a:pPr>
            <a:r>
              <a:rPr lang="en-US" sz="1600" smtClean="0">
                <a:solidFill>
                  <a:srgbClr val="000000"/>
                </a:solidFill>
              </a:rPr>
              <a:t>OR</a:t>
            </a:r>
          </a:p>
        </p:txBody>
      </p:sp>
      <p:sp>
        <p:nvSpPr>
          <p:cNvPr id="40988" name="Rectangle 137"/>
          <p:cNvSpPr>
            <a:spLocks noChangeArrowheads="1"/>
          </p:cNvSpPr>
          <p:nvPr/>
        </p:nvSpPr>
        <p:spPr bwMode="auto">
          <a:xfrm>
            <a:off x="466725" y="212725"/>
            <a:ext cx="8355013"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000000"/>
                </a:solidFill>
              </a:rPr>
              <a:t>Independent of, but can be coupled to Geographic Representation</a:t>
            </a:r>
          </a:p>
        </p:txBody>
      </p:sp>
      <p:sp>
        <p:nvSpPr>
          <p:cNvPr id="40989" name="Rectangle 138"/>
          <p:cNvSpPr>
            <a:spLocks noChangeArrowheads="1"/>
          </p:cNvSpPr>
          <p:nvPr/>
        </p:nvSpPr>
        <p:spPr bwMode="auto">
          <a:xfrm>
            <a:off x="122238" y="1003300"/>
            <a:ext cx="2219325"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FF3300"/>
                </a:solidFill>
              </a:rPr>
              <a:t>ODM</a:t>
            </a:r>
          </a:p>
        </p:txBody>
      </p:sp>
      <p:sp>
        <p:nvSpPr>
          <p:cNvPr id="40990" name="Rectangle 139"/>
          <p:cNvSpPr>
            <a:spLocks noChangeArrowheads="1"/>
          </p:cNvSpPr>
          <p:nvPr/>
        </p:nvSpPr>
        <p:spPr bwMode="auto">
          <a:xfrm>
            <a:off x="4691756" y="1001713"/>
            <a:ext cx="4129982"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dirty="0" smtClean="0">
                <a:solidFill>
                  <a:srgbClr val="FF3300"/>
                </a:solidFill>
              </a:rPr>
              <a:t>e.g. Arc Hydro</a:t>
            </a:r>
          </a:p>
        </p:txBody>
      </p:sp>
      <p:sp>
        <p:nvSpPr>
          <p:cNvPr id="40991" name="Rectangle 140"/>
          <p:cNvSpPr>
            <a:spLocks noChangeArrowheads="1"/>
          </p:cNvSpPr>
          <p:nvPr/>
        </p:nvSpPr>
        <p:spPr bwMode="auto">
          <a:xfrm>
            <a:off x="3635375" y="1820863"/>
            <a:ext cx="5319713" cy="5008562"/>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737250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762000"/>
            <a:ext cx="8229600" cy="762000"/>
          </a:xfrm>
        </p:spPr>
        <p:txBody>
          <a:bodyPr lIns="91389" tIns="45696" rIns="91389" bIns="45696">
            <a:normAutofit fontScale="90000"/>
          </a:bodyPr>
          <a:lstStyle/>
          <a:p>
            <a:pPr eaLnBrk="1" hangingPunct="1"/>
            <a:r>
              <a:rPr lang="en-US" sz="4000" dirty="0" smtClean="0"/>
              <a:t>Importance of the Observations Data Model</a:t>
            </a:r>
          </a:p>
        </p:txBody>
      </p:sp>
      <p:sp>
        <p:nvSpPr>
          <p:cNvPr id="46083" name="Rectangle 3"/>
          <p:cNvSpPr>
            <a:spLocks noGrp="1" noChangeArrowheads="1"/>
          </p:cNvSpPr>
          <p:nvPr>
            <p:ph type="body" idx="4294967295"/>
          </p:nvPr>
        </p:nvSpPr>
        <p:spPr>
          <a:xfrm>
            <a:off x="457200" y="1905000"/>
            <a:ext cx="8229600" cy="4114800"/>
          </a:xfrm>
        </p:spPr>
        <p:txBody>
          <a:bodyPr lIns="91389" tIns="45696" rIns="91389" bIns="45696"/>
          <a:lstStyle/>
          <a:p>
            <a:pPr eaLnBrk="1" hangingPunct="1">
              <a:lnSpc>
                <a:spcPct val="90000"/>
              </a:lnSpc>
            </a:pPr>
            <a:r>
              <a:rPr lang="en-US" sz="2800" dirty="0" smtClean="0">
                <a:solidFill>
                  <a:schemeClr val="accent2"/>
                </a:solidFill>
              </a:rPr>
              <a:t>Provides a common persistence model for observations data</a:t>
            </a:r>
          </a:p>
          <a:p>
            <a:pPr eaLnBrk="1" hangingPunct="1">
              <a:lnSpc>
                <a:spcPct val="90000"/>
              </a:lnSpc>
            </a:pPr>
            <a:endParaRPr lang="en-US" sz="2400" dirty="0" smtClean="0"/>
          </a:p>
          <a:p>
            <a:pPr eaLnBrk="1" hangingPunct="1">
              <a:lnSpc>
                <a:spcPct val="90000"/>
              </a:lnSpc>
            </a:pPr>
            <a:r>
              <a:rPr lang="en-US" sz="2400" dirty="0" smtClean="0"/>
              <a:t>Syntactic consistency (File types and formats)</a:t>
            </a:r>
          </a:p>
          <a:p>
            <a:pPr eaLnBrk="1" hangingPunct="1">
              <a:lnSpc>
                <a:spcPct val="90000"/>
              </a:lnSpc>
            </a:pPr>
            <a:r>
              <a:rPr lang="en-US" sz="2400" dirty="0" smtClean="0"/>
              <a:t>Semantic consistency</a:t>
            </a:r>
          </a:p>
          <a:p>
            <a:pPr lvl="1" eaLnBrk="1" hangingPunct="1">
              <a:lnSpc>
                <a:spcPct val="90000"/>
              </a:lnSpc>
            </a:pPr>
            <a:r>
              <a:rPr lang="en-US" sz="2000" dirty="0" smtClean="0"/>
              <a:t>Language for observation attributes (structural)</a:t>
            </a:r>
          </a:p>
          <a:p>
            <a:pPr lvl="1" eaLnBrk="1" hangingPunct="1">
              <a:lnSpc>
                <a:spcPct val="90000"/>
              </a:lnSpc>
            </a:pPr>
            <a:r>
              <a:rPr lang="en-US" sz="2000" dirty="0" smtClean="0"/>
              <a:t>Language to encode observation attribute values (contextual)</a:t>
            </a:r>
          </a:p>
          <a:p>
            <a:pPr eaLnBrk="1" hangingPunct="1">
              <a:lnSpc>
                <a:spcPct val="90000"/>
              </a:lnSpc>
            </a:pPr>
            <a:r>
              <a:rPr lang="en-US" sz="2400" dirty="0" smtClean="0"/>
              <a:t>Publishing and sharing research data </a:t>
            </a:r>
          </a:p>
          <a:p>
            <a:pPr eaLnBrk="1" hangingPunct="1">
              <a:lnSpc>
                <a:spcPct val="90000"/>
              </a:lnSpc>
            </a:pPr>
            <a:r>
              <a:rPr lang="en-US" sz="2400" dirty="0" smtClean="0"/>
              <a:t>Metadata to facilitate unambiguous interpretation</a:t>
            </a:r>
          </a:p>
          <a:p>
            <a:pPr eaLnBrk="1" hangingPunct="1">
              <a:lnSpc>
                <a:spcPct val="90000"/>
              </a:lnSpc>
            </a:pPr>
            <a:r>
              <a:rPr lang="en-US" sz="2400" dirty="0" smtClean="0"/>
              <a:t>Enhance analysis capability</a:t>
            </a:r>
          </a:p>
        </p:txBody>
      </p:sp>
      <p:sp>
        <p:nvSpPr>
          <p:cNvPr id="4" name="Slide Number Placeholder 3"/>
          <p:cNvSpPr>
            <a:spLocks noGrp="1"/>
          </p:cNvSpPr>
          <p:nvPr>
            <p:ph type="sldNum" sz="quarter" idx="12"/>
          </p:nvPr>
        </p:nvSpPr>
        <p:spPr/>
        <p:txBody>
          <a:bodyPr/>
          <a:lstStyle/>
          <a:p>
            <a:fld id="{66B509AB-BF0C-42B1-9F47-430BE8B99E3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972632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4294967295"/>
          </p:nvPr>
        </p:nvSpPr>
        <p:spPr>
          <a:xfrm>
            <a:off x="457200" y="1856285"/>
            <a:ext cx="4038600" cy="4221163"/>
          </a:xfrm>
        </p:spPr>
        <p:txBody>
          <a:bodyPr/>
          <a:lstStyle/>
          <a:p>
            <a:pPr eaLnBrk="1" hangingPunct="1"/>
            <a:r>
              <a:rPr lang="en-US" sz="2400" dirty="0" smtClean="0"/>
              <a:t>Set of </a:t>
            </a:r>
            <a:r>
              <a:rPr lang="en-US" sz="2400" dirty="0" smtClean="0">
                <a:solidFill>
                  <a:srgbClr val="0066FF"/>
                </a:solidFill>
              </a:rPr>
              <a:t>query</a:t>
            </a:r>
            <a:r>
              <a:rPr lang="en-US" sz="2400" dirty="0" smtClean="0"/>
              <a:t> functions</a:t>
            </a:r>
          </a:p>
        </p:txBody>
      </p:sp>
      <p:sp>
        <p:nvSpPr>
          <p:cNvPr id="39940" name="Rectangle 4"/>
          <p:cNvSpPr>
            <a:spLocks noGrp="1" noChangeArrowheads="1"/>
          </p:cNvSpPr>
          <p:nvPr>
            <p:ph type="body" sz="half" idx="4294967295"/>
          </p:nvPr>
        </p:nvSpPr>
        <p:spPr>
          <a:xfrm>
            <a:off x="4648200" y="185628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4" cstate="print"/>
          <a:srcRect b="12267"/>
          <a:stretch>
            <a:fillRect/>
          </a:stretch>
        </p:blipFill>
        <p:spPr bwMode="auto">
          <a:xfrm>
            <a:off x="4811713" y="2387662"/>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126128"/>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a:solidFill>
                  <a:srgbClr val="000000"/>
                </a:solidFill>
              </a:rPr>
              <a:t>WaterML and WaterOneFlow</a:t>
            </a:r>
          </a:p>
        </p:txBody>
      </p:sp>
      <p:sp>
        <p:nvSpPr>
          <p:cNvPr id="39944" name="Text Box 33"/>
          <p:cNvSpPr txBox="1">
            <a:spLocks noChangeArrowheads="1"/>
          </p:cNvSpPr>
          <p:nvPr/>
        </p:nvSpPr>
        <p:spPr bwMode="auto">
          <a:xfrm>
            <a:off x="587375" y="845266"/>
            <a:ext cx="8286750" cy="822325"/>
          </a:xfrm>
          <a:prstGeom prst="rect">
            <a:avLst/>
          </a:prstGeom>
          <a:noFill/>
          <a:ln w="9525" algn="ctr">
            <a:noFill/>
            <a:miter lim="800000"/>
            <a:headEnd/>
            <a:tailEnd/>
          </a:ln>
        </p:spPr>
        <p:txBody>
          <a:bodyPr wrap="none" lIns="91430" tIns="45715" rIns="91430" bIns="45715">
            <a:spAutoFit/>
          </a:bodyPr>
          <a:lstStyle/>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WaterML</a:t>
            </a:r>
            <a:r>
              <a:rPr lang="en-US" sz="2400" dirty="0">
                <a:solidFill>
                  <a:srgbClr val="000000"/>
                </a:solidFill>
                <a:ea typeface="Arial Unicode MS" pitchFamily="34" charset="-128"/>
                <a:cs typeface="Arial Unicode MS" pitchFamily="34" charset="-128"/>
              </a:rPr>
              <a:t> is an XML language for communicating water data</a:t>
            </a:r>
          </a:p>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WaterOneFlow</a:t>
            </a:r>
            <a:r>
              <a:rPr lang="en-US" sz="2400" dirty="0">
                <a:solidFill>
                  <a:srgbClr val="000000"/>
                </a:solidFill>
                <a:ea typeface="Arial Unicode MS" pitchFamily="34" charset="-128"/>
                <a:cs typeface="Arial Unicode MS" pitchFamily="34" charset="-128"/>
              </a:rPr>
              <a:t> is a set of web services based on </a:t>
            </a:r>
            <a:r>
              <a:rPr lang="en-US" sz="2400" dirty="0" err="1">
                <a:solidFill>
                  <a:srgbClr val="000000"/>
                </a:solidFill>
                <a:ea typeface="Arial Unicode MS" pitchFamily="34" charset="-128"/>
                <a:cs typeface="Arial Unicode MS" pitchFamily="34" charset="-128"/>
              </a:rPr>
              <a:t>WaterML</a:t>
            </a:r>
            <a:endParaRPr lang="en-US" sz="2400" dirty="0">
              <a:solidFill>
                <a:srgbClr val="000000"/>
              </a:solidFill>
              <a:ea typeface="Arial Unicode MS" pitchFamily="34" charset="-128"/>
              <a:cs typeface="Arial Unicode MS" pitchFamily="34" charset="-128"/>
            </a:endParaRPr>
          </a:p>
        </p:txBody>
      </p:sp>
      <p:grpSp>
        <p:nvGrpSpPr>
          <p:cNvPr id="27" name="Group 26"/>
          <p:cNvGrpSpPr/>
          <p:nvPr/>
        </p:nvGrpSpPr>
        <p:grpSpPr>
          <a:xfrm>
            <a:off x="1240221" y="2680138"/>
            <a:ext cx="2682766" cy="2554014"/>
            <a:chOff x="1240221" y="2680138"/>
            <a:chExt cx="2682766" cy="2554014"/>
          </a:xfrm>
        </p:grpSpPr>
        <p:sp>
          <p:nvSpPr>
            <p:cNvPr id="9" name="Rectangle 8"/>
            <p:cNvSpPr>
              <a:spLocks noChangeArrowheads="1"/>
            </p:cNvSpPr>
            <p:nvPr/>
          </p:nvSpPr>
          <p:spPr bwMode="auto">
            <a:xfrm flipH="1">
              <a:off x="1240221" y="2680138"/>
              <a:ext cx="2286000" cy="2554014"/>
            </a:xfrm>
            <a:prstGeom prst="rect">
              <a:avLst/>
            </a:prstGeom>
            <a:solidFill>
              <a:srgbClr val="DEFEE3"/>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endParaRPr>
            </a:p>
          </p:txBody>
        </p:sp>
        <p:sp>
          <p:nvSpPr>
            <p:cNvPr id="10" name="Line 9"/>
            <p:cNvSpPr>
              <a:spLocks noChangeShapeType="1"/>
            </p:cNvSpPr>
            <p:nvPr/>
          </p:nvSpPr>
          <p:spPr bwMode="auto">
            <a:xfrm flipH="1">
              <a:off x="3145221" y="2969948"/>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3" name="Text Box 12"/>
            <p:cNvSpPr txBox="1">
              <a:spLocks noChangeArrowheads="1"/>
            </p:cNvSpPr>
            <p:nvPr/>
          </p:nvSpPr>
          <p:spPr bwMode="auto">
            <a:xfrm flipH="1">
              <a:off x="1440309" y="2775209"/>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GetSites</a:t>
              </a:r>
              <a:endParaRPr lang="en-US" dirty="0" smtClean="0">
                <a:solidFill>
                  <a:srgbClr val="0066FF"/>
                </a:solidFill>
              </a:endParaRPr>
            </a:p>
          </p:txBody>
        </p:sp>
        <p:sp>
          <p:nvSpPr>
            <p:cNvPr id="14" name="Oval 13"/>
            <p:cNvSpPr>
              <a:spLocks noChangeArrowheads="1"/>
            </p:cNvSpPr>
            <p:nvPr/>
          </p:nvSpPr>
          <p:spPr bwMode="auto">
            <a:xfrm flipH="1">
              <a:off x="3754821" y="2893748"/>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nvGrpSpPr>
            <p:cNvPr id="26" name="Group 25"/>
            <p:cNvGrpSpPr/>
            <p:nvPr/>
          </p:nvGrpSpPr>
          <p:grpSpPr>
            <a:xfrm>
              <a:off x="3145221" y="3322896"/>
              <a:ext cx="762000" cy="152400"/>
              <a:chOff x="3145221" y="3165236"/>
              <a:chExt cx="762000" cy="152400"/>
            </a:xfrm>
          </p:grpSpPr>
          <p:sp>
            <p:nvSpPr>
              <p:cNvPr id="11" name="Line 10"/>
              <p:cNvSpPr>
                <a:spLocks noChangeShapeType="1"/>
              </p:cNvSpPr>
              <p:nvPr/>
            </p:nvSpPr>
            <p:spPr bwMode="auto">
              <a:xfrm flipH="1">
                <a:off x="3145221" y="3241436"/>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5" name="Oval 14"/>
              <p:cNvSpPr>
                <a:spLocks noChangeArrowheads="1"/>
              </p:cNvSpPr>
              <p:nvPr/>
            </p:nvSpPr>
            <p:spPr bwMode="auto">
              <a:xfrm flipH="1">
                <a:off x="3754821" y="3165236"/>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grpSp>
          <p:nvGrpSpPr>
            <p:cNvPr id="25" name="Group 24"/>
            <p:cNvGrpSpPr/>
            <p:nvPr/>
          </p:nvGrpSpPr>
          <p:grpSpPr>
            <a:xfrm>
              <a:off x="3160987" y="3783565"/>
              <a:ext cx="762000" cy="152400"/>
              <a:chOff x="3145221" y="3436724"/>
              <a:chExt cx="762000" cy="152400"/>
            </a:xfrm>
          </p:grpSpPr>
          <p:sp>
            <p:nvSpPr>
              <p:cNvPr id="12" name="Line 11"/>
              <p:cNvSpPr>
                <a:spLocks noChangeShapeType="1"/>
              </p:cNvSpPr>
              <p:nvPr/>
            </p:nvSpPr>
            <p:spPr bwMode="auto">
              <a:xfrm flipH="1">
                <a:off x="3145221" y="3512924"/>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6" name="Oval 15"/>
              <p:cNvSpPr>
                <a:spLocks noChangeArrowheads="1"/>
              </p:cNvSpPr>
              <p:nvPr/>
            </p:nvSpPr>
            <p:spPr bwMode="auto">
              <a:xfrm flipH="1">
                <a:off x="3754821" y="3436724"/>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17" name="Text Box 16"/>
            <p:cNvSpPr txBox="1">
              <a:spLocks noChangeArrowheads="1"/>
            </p:cNvSpPr>
            <p:nvPr/>
          </p:nvSpPr>
          <p:spPr bwMode="auto">
            <a:xfrm flipH="1">
              <a:off x="1460555" y="4495704"/>
              <a:ext cx="1960563" cy="7016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dirty="0">
                  <a:solidFill>
                    <a:prstClr val="black"/>
                  </a:solidFill>
                </a:rPr>
                <a:t>WaterOneFlow</a:t>
              </a:r>
            </a:p>
            <a:p>
              <a:pPr fontAlgn="base">
                <a:spcBef>
                  <a:spcPct val="0"/>
                </a:spcBef>
                <a:spcAft>
                  <a:spcPct val="0"/>
                </a:spcAft>
              </a:pPr>
              <a:r>
                <a:rPr lang="en-US" sz="2000" b="1" dirty="0">
                  <a:solidFill>
                    <a:prstClr val="black"/>
                  </a:solidFill>
                </a:rPr>
                <a:t>Web Service</a:t>
              </a:r>
            </a:p>
          </p:txBody>
        </p:sp>
        <p:grpSp>
          <p:nvGrpSpPr>
            <p:cNvPr id="24" name="Group 23"/>
            <p:cNvGrpSpPr/>
            <p:nvPr/>
          </p:nvGrpSpPr>
          <p:grpSpPr>
            <a:xfrm>
              <a:off x="3160986" y="4244240"/>
              <a:ext cx="762000" cy="152400"/>
              <a:chOff x="3145221" y="3708213"/>
              <a:chExt cx="762000" cy="152400"/>
            </a:xfrm>
          </p:grpSpPr>
          <p:sp>
            <p:nvSpPr>
              <p:cNvPr id="19" name="Line 11"/>
              <p:cNvSpPr>
                <a:spLocks noChangeShapeType="1"/>
              </p:cNvSpPr>
              <p:nvPr/>
            </p:nvSpPr>
            <p:spPr bwMode="auto">
              <a:xfrm flipH="1">
                <a:off x="3145221" y="3784413"/>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20" name="Oval 15"/>
              <p:cNvSpPr>
                <a:spLocks noChangeArrowheads="1"/>
              </p:cNvSpPr>
              <p:nvPr/>
            </p:nvSpPr>
            <p:spPr bwMode="auto">
              <a:xfrm flipH="1">
                <a:off x="3754821" y="3708213"/>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21" name="Text Box 12"/>
            <p:cNvSpPr txBox="1">
              <a:spLocks noChangeArrowheads="1"/>
            </p:cNvSpPr>
            <p:nvPr/>
          </p:nvSpPr>
          <p:spPr bwMode="auto">
            <a:xfrm flipH="1">
              <a:off x="1440309" y="4094257"/>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GetValues</a:t>
              </a:r>
              <a:endParaRPr lang="en-US" dirty="0">
                <a:solidFill>
                  <a:srgbClr val="0066FF"/>
                </a:solidFill>
              </a:endParaRPr>
            </a:p>
          </p:txBody>
        </p:sp>
        <p:sp>
          <p:nvSpPr>
            <p:cNvPr id="22" name="Text Box 12"/>
            <p:cNvSpPr txBox="1">
              <a:spLocks noChangeArrowheads="1"/>
            </p:cNvSpPr>
            <p:nvPr/>
          </p:nvSpPr>
          <p:spPr bwMode="auto">
            <a:xfrm flipH="1">
              <a:off x="1440309" y="3214892"/>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GetSiteInfo</a:t>
              </a:r>
              <a:endParaRPr lang="en-US" dirty="0">
                <a:solidFill>
                  <a:srgbClr val="0066FF"/>
                </a:solidFill>
              </a:endParaRPr>
            </a:p>
          </p:txBody>
        </p:sp>
        <p:sp>
          <p:nvSpPr>
            <p:cNvPr id="23" name="Text Box 12"/>
            <p:cNvSpPr txBox="1">
              <a:spLocks noChangeArrowheads="1"/>
            </p:cNvSpPr>
            <p:nvPr/>
          </p:nvSpPr>
          <p:spPr bwMode="auto">
            <a:xfrm flipH="1">
              <a:off x="1440309" y="3654575"/>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GetVariableInfo</a:t>
              </a:r>
              <a:endParaRPr lang="en-US" dirty="0">
                <a:solidFill>
                  <a:srgbClr val="0066FF"/>
                </a:solidFill>
              </a:endParaRPr>
            </a:p>
          </p:txBody>
        </p:sp>
      </p:grpSp>
    </p:spTree>
    <p:custDataLst>
      <p:tags r:id="rId1"/>
    </p:custDataLst>
    <p:extLst>
      <p:ext uri="{BB962C8B-B14F-4D97-AF65-F5344CB8AC3E}">
        <p14:creationId xmlns:p14="http://schemas.microsoft.com/office/powerpoint/2010/main" val="330825620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3633"/>
          <a:stretch/>
        </p:blipFill>
        <p:spPr bwMode="auto">
          <a:xfrm>
            <a:off x="0" y="723409"/>
            <a:ext cx="9220200" cy="613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826532"/>
            <a:ext cx="7086600" cy="369332"/>
          </a:xfrm>
          <a:prstGeom prst="rect">
            <a:avLst/>
          </a:prstGeom>
          <a:solidFill>
            <a:schemeClr val="bg1"/>
          </a:solidFill>
        </p:spPr>
        <p:txBody>
          <a:bodyPr wrap="square">
            <a:spAutoFit/>
          </a:bodyPr>
          <a:lstStyle/>
          <a:p>
            <a:r>
              <a:rPr lang="en-US" dirty="0">
                <a:hlinkClick r:id="rId3"/>
              </a:rPr>
              <a:t>http://</a:t>
            </a:r>
            <a:r>
              <a:rPr lang="en-US" dirty="0" smtClean="0">
                <a:hlinkClick r:id="rId3"/>
              </a:rPr>
              <a:t>www.opengeospatial.org/standards/waterml</a:t>
            </a:r>
            <a:r>
              <a:rPr lang="en-US" dirty="0" smtClean="0"/>
              <a:t> </a:t>
            </a:r>
            <a:endParaRPr lang="en-US" dirty="0"/>
          </a:p>
        </p:txBody>
      </p:sp>
      <p:sp>
        <p:nvSpPr>
          <p:cNvPr id="3" name="Rectangle 2"/>
          <p:cNvSpPr/>
          <p:nvPr/>
        </p:nvSpPr>
        <p:spPr>
          <a:xfrm>
            <a:off x="0" y="62864"/>
            <a:ext cx="9144000" cy="523220"/>
          </a:xfrm>
          <a:prstGeom prst="rect">
            <a:avLst/>
          </a:prstGeom>
        </p:spPr>
        <p:txBody>
          <a:bodyPr wrap="square">
            <a:spAutoFit/>
          </a:bodyPr>
          <a:lstStyle/>
          <a:p>
            <a:pPr algn="ctr"/>
            <a:r>
              <a:rPr lang="en-US" sz="2800" dirty="0"/>
              <a:t>Open Geospatial Consortium Web Service Standards</a:t>
            </a:r>
          </a:p>
        </p:txBody>
      </p:sp>
      <p:sp>
        <p:nvSpPr>
          <p:cNvPr id="6" name="Rectangle 5"/>
          <p:cNvSpPr/>
          <p:nvPr/>
        </p:nvSpPr>
        <p:spPr>
          <a:xfrm>
            <a:off x="4193823" y="3059289"/>
            <a:ext cx="4572000" cy="1200329"/>
          </a:xfrm>
          <a:prstGeom prst="rect">
            <a:avLst/>
          </a:prstGeom>
          <a:solidFill>
            <a:srgbClr val="FFFF00"/>
          </a:solidFill>
        </p:spPr>
        <p:txBody>
          <a:bodyPr>
            <a:spAutoFit/>
          </a:bodyPr>
          <a:lstStyle/>
          <a:p>
            <a:r>
              <a:rPr lang="en-US" dirty="0"/>
              <a:t>This document is an OGC® Encoding Standard for the representation of </a:t>
            </a:r>
            <a:r>
              <a:rPr lang="en-US" dirty="0">
                <a:solidFill>
                  <a:srgbClr val="FF0000"/>
                </a:solidFill>
              </a:rPr>
              <a:t>hydrological</a:t>
            </a:r>
            <a:r>
              <a:rPr lang="en-US" dirty="0"/>
              <a:t> observations data with a specific focus on time series structures.</a:t>
            </a:r>
          </a:p>
        </p:txBody>
      </p:sp>
      <p:cxnSp>
        <p:nvCxnSpPr>
          <p:cNvPr id="9" name="Straight Connector 8"/>
          <p:cNvCxnSpPr/>
          <p:nvPr/>
        </p:nvCxnSpPr>
        <p:spPr>
          <a:xfrm>
            <a:off x="2593623" y="4538133"/>
            <a:ext cx="6172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3623" y="4713111"/>
            <a:ext cx="17145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50582" y="6021443"/>
            <a:ext cx="5987345" cy="646331"/>
          </a:xfrm>
          <a:prstGeom prst="rect">
            <a:avLst/>
          </a:prstGeom>
          <a:solidFill>
            <a:schemeClr val="accent1">
              <a:lumMod val="20000"/>
              <a:lumOff val="80000"/>
            </a:schemeClr>
          </a:solidFill>
        </p:spPr>
        <p:txBody>
          <a:bodyPr wrap="square" rtlCol="0">
            <a:spAutoFit/>
          </a:bodyPr>
          <a:lstStyle/>
          <a:p>
            <a:r>
              <a:rPr lang="en-US" dirty="0" smtClean="0">
                <a:solidFill>
                  <a:srgbClr val="1F497D"/>
                </a:solidFill>
              </a:rPr>
              <a:t>These standards have been developed over the past 10 years …. by 400 companies and agencies ....</a:t>
            </a:r>
            <a:endParaRPr lang="en-US" dirty="0">
              <a:solidFill>
                <a:srgbClr val="1F497D"/>
              </a:solidFill>
            </a:endParaRPr>
          </a:p>
        </p:txBody>
      </p:sp>
      <p:sp>
        <p:nvSpPr>
          <p:cNvPr id="11" name="Rectangle 10"/>
          <p:cNvSpPr/>
          <p:nvPr/>
        </p:nvSpPr>
        <p:spPr>
          <a:xfrm>
            <a:off x="352778" y="6006152"/>
            <a:ext cx="381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6767" y="6429528"/>
            <a:ext cx="526344"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822473" y="4876800"/>
            <a:ext cx="24927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82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4319" y="3800882"/>
            <a:ext cx="5269681" cy="282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927"/>
            <a:ext cx="9296400" cy="2024891"/>
          </a:xfrm>
        </p:spPr>
        <p:txBody>
          <a:bodyPr/>
          <a:lstStyle/>
          <a:p>
            <a:r>
              <a:rPr lang="en-US" sz="3600" dirty="0" smtClean="0"/>
              <a:t>CUAHSI HIS</a:t>
            </a:r>
            <a:r>
              <a:rPr lang="en-US" sz="3600" dirty="0"/>
              <a:t>:  A common window on water observations data for the United States unlike any that has existed before </a:t>
            </a:r>
          </a:p>
        </p:txBody>
      </p:sp>
      <p:sp>
        <p:nvSpPr>
          <p:cNvPr id="3" name="Content Placeholder 2"/>
          <p:cNvSpPr>
            <a:spLocks noGrp="1"/>
          </p:cNvSpPr>
          <p:nvPr>
            <p:ph idx="1"/>
          </p:nvPr>
        </p:nvSpPr>
        <p:spPr>
          <a:xfrm>
            <a:off x="76200" y="2332037"/>
            <a:ext cx="3962400" cy="4525963"/>
          </a:xfrm>
        </p:spPr>
        <p:txBody>
          <a:bodyPr>
            <a:normAutofit fontScale="70000" lnSpcReduction="20000"/>
          </a:bodyPr>
          <a:lstStyle/>
          <a:p>
            <a:r>
              <a:rPr lang="en-US" dirty="0" smtClean="0">
                <a:solidFill>
                  <a:srgbClr val="FF0000"/>
                </a:solidFill>
              </a:rPr>
              <a:t>Storage</a:t>
            </a:r>
            <a:r>
              <a:rPr lang="en-US" dirty="0" smtClean="0"/>
              <a:t> in a community data model</a:t>
            </a:r>
          </a:p>
          <a:p>
            <a:r>
              <a:rPr lang="en-US" dirty="0" smtClean="0">
                <a:solidFill>
                  <a:srgbClr val="FF0000"/>
                </a:solidFill>
              </a:rPr>
              <a:t>Publication</a:t>
            </a:r>
            <a:r>
              <a:rPr lang="en-US" dirty="0" smtClean="0"/>
              <a:t> from a server</a:t>
            </a:r>
          </a:p>
          <a:p>
            <a:r>
              <a:rPr lang="en-US" dirty="0" smtClean="0"/>
              <a:t>Data </a:t>
            </a:r>
            <a:r>
              <a:rPr lang="en-US" dirty="0" smtClean="0">
                <a:solidFill>
                  <a:srgbClr val="FF0000"/>
                </a:solidFill>
              </a:rPr>
              <a:t>access</a:t>
            </a:r>
            <a:r>
              <a:rPr lang="en-US" dirty="0" smtClean="0"/>
              <a:t> through internet-based services using consistent language and format</a:t>
            </a:r>
          </a:p>
          <a:p>
            <a:r>
              <a:rPr lang="en-US" dirty="0" smtClean="0"/>
              <a:t>Tools for </a:t>
            </a:r>
            <a:r>
              <a:rPr lang="en-US" dirty="0" smtClean="0">
                <a:solidFill>
                  <a:srgbClr val="FF0000"/>
                </a:solidFill>
              </a:rPr>
              <a:t>access and analysis</a:t>
            </a:r>
          </a:p>
          <a:p>
            <a:r>
              <a:rPr lang="en-US" dirty="0" smtClean="0">
                <a:solidFill>
                  <a:srgbClr val="FF0000"/>
                </a:solidFill>
              </a:rPr>
              <a:t>Discovery</a:t>
            </a:r>
            <a:r>
              <a:rPr lang="en-US" dirty="0" smtClean="0"/>
              <a:t> through thematic and geographic search functionality</a:t>
            </a:r>
          </a:p>
          <a:p>
            <a:r>
              <a:rPr lang="en-US" dirty="0" smtClean="0">
                <a:solidFill>
                  <a:srgbClr val="FF0000"/>
                </a:solidFill>
              </a:rPr>
              <a:t>Integrated modeling and analysis </a:t>
            </a:r>
            <a:r>
              <a:rPr lang="en-US" dirty="0" smtClean="0"/>
              <a:t>combining information from multiple sources</a:t>
            </a:r>
            <a:endParaRPr lang="en-US" dirty="0"/>
          </a:p>
        </p:txBody>
      </p:sp>
      <p:grpSp>
        <p:nvGrpSpPr>
          <p:cNvPr id="24" name="Group 23"/>
          <p:cNvGrpSpPr/>
          <p:nvPr/>
        </p:nvGrpSpPr>
        <p:grpSpPr>
          <a:xfrm>
            <a:off x="4800600" y="2514600"/>
            <a:ext cx="3633525" cy="3429000"/>
            <a:chOff x="6019800" y="2362200"/>
            <a:chExt cx="2664585" cy="2514600"/>
          </a:xfrm>
        </p:grpSpPr>
        <p:pic>
          <p:nvPicPr>
            <p:cNvPr id="26" name="Picture 2" descr="I:\DCIM\Camera\2012-09-02 16.28.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olossus.uwrl.usu.edu\working\jeff\Working\Projects\NSF Little Bear River Testbed\Monitoring\Site Photos\Buger King\DSCN1914.JPG"/>
            <p:cNvPicPr>
              <a:picLocks noChangeAspect="1" noChangeArrowheads="1"/>
            </p:cNvPicPr>
            <p:nvPr/>
          </p:nvPicPr>
          <p:blipFill>
            <a:blip r:embed="rId4" cstate="print"/>
            <a:srcRect/>
            <a:stretch>
              <a:fillRect/>
            </a:stretch>
          </p:blipFill>
          <p:spPr bwMode="auto">
            <a:xfrm>
              <a:off x="7620000" y="3733800"/>
              <a:ext cx="1064385" cy="1143000"/>
            </a:xfrm>
            <a:prstGeom prst="rect">
              <a:avLst/>
            </a:prstGeom>
            <a:noFill/>
          </p:spPr>
        </p:pic>
        <p:pic>
          <p:nvPicPr>
            <p:cNvPr id="29" name="Picture 7" descr="ODM 1"/>
            <p:cNvPicPr>
              <a:picLocks noChangeAspect="1" noChangeArrowheads="1"/>
            </p:cNvPicPr>
            <p:nvPr/>
          </p:nvPicPr>
          <p:blipFill rotWithShape="1">
            <a:blip r:embed="rId5" cstate="print"/>
            <a:srcRect r="67813" b="66643"/>
            <a:stretch/>
          </p:blipFill>
          <p:spPr bwMode="auto">
            <a:xfrm>
              <a:off x="6019800" y="3733800"/>
              <a:ext cx="1059679" cy="1143000"/>
            </a:xfrm>
            <a:prstGeom prst="rect">
              <a:avLst/>
            </a:prstGeom>
            <a:noFill/>
            <a:ln w="9525">
              <a:solidFill>
                <a:schemeClr val="tx1"/>
              </a:solidFill>
              <a:miter lim="800000"/>
              <a:headEnd/>
              <a:tailEnd/>
            </a:ln>
          </p:spPr>
        </p:pic>
        <p:cxnSp>
          <p:nvCxnSpPr>
            <p:cNvPr id="30" name="Straight Connector 29"/>
            <p:cNvCxnSpPr>
              <a:stCxn id="29" idx="0"/>
              <a:endCxn id="26"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0"/>
              <a:endCxn id="26"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7" idx="1"/>
              <a:endCxn id="29"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7315576" y="6062190"/>
            <a:ext cx="785664" cy="369332"/>
          </a:xfrm>
          <a:prstGeom prst="rect">
            <a:avLst/>
          </a:prstGeom>
          <a:noFill/>
        </p:spPr>
        <p:txBody>
          <a:bodyPr wrap="none" rtlCol="0">
            <a:spAutoFit/>
          </a:bodyPr>
          <a:lstStyle/>
          <a:p>
            <a:r>
              <a:rPr lang="en-US" dirty="0" smtClean="0"/>
              <a:t>Server</a:t>
            </a:r>
            <a:endParaRPr lang="en-US" dirty="0"/>
          </a:p>
        </p:txBody>
      </p:sp>
      <p:sp>
        <p:nvSpPr>
          <p:cNvPr id="34" name="TextBox 33"/>
          <p:cNvSpPr txBox="1"/>
          <p:nvPr/>
        </p:nvSpPr>
        <p:spPr>
          <a:xfrm>
            <a:off x="7315576" y="2832132"/>
            <a:ext cx="953915" cy="369332"/>
          </a:xfrm>
          <a:prstGeom prst="rect">
            <a:avLst/>
          </a:prstGeom>
          <a:noFill/>
        </p:spPr>
        <p:txBody>
          <a:bodyPr wrap="none" rtlCol="0">
            <a:spAutoFit/>
          </a:bodyPr>
          <a:lstStyle/>
          <a:p>
            <a:r>
              <a:rPr lang="en-US" dirty="0" smtClean="0"/>
              <a:t>Desktop</a:t>
            </a:r>
            <a:endParaRPr lang="en-US" dirty="0"/>
          </a:p>
        </p:txBody>
      </p:sp>
      <p:sp>
        <p:nvSpPr>
          <p:cNvPr id="35" name="TextBox 34"/>
          <p:cNvSpPr txBox="1"/>
          <p:nvPr/>
        </p:nvSpPr>
        <p:spPr>
          <a:xfrm>
            <a:off x="5059945" y="6062190"/>
            <a:ext cx="885050" cy="369332"/>
          </a:xfrm>
          <a:prstGeom prst="rect">
            <a:avLst/>
          </a:prstGeom>
          <a:noFill/>
        </p:spPr>
        <p:txBody>
          <a:bodyPr wrap="none" rtlCol="0">
            <a:spAutoFit/>
          </a:bodyPr>
          <a:lstStyle/>
          <a:p>
            <a:r>
              <a:rPr lang="en-US" dirty="0" smtClean="0"/>
              <a:t>Catalog</a:t>
            </a:r>
            <a:endParaRPr lang="en-US" dirty="0"/>
          </a:p>
        </p:txBody>
      </p:sp>
    </p:spTree>
    <p:extLst>
      <p:ext uri="{BB962C8B-B14F-4D97-AF65-F5344CB8AC3E}">
        <p14:creationId xmlns:p14="http://schemas.microsoft.com/office/powerpoint/2010/main" val="1389859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HydroShare</a:t>
            </a:r>
            <a:endParaRPr lang="en-US" dirty="0"/>
          </a:p>
        </p:txBody>
      </p:sp>
      <p:sp>
        <p:nvSpPr>
          <p:cNvPr id="3" name="Content Placeholder 2"/>
          <p:cNvSpPr>
            <a:spLocks noGrp="1"/>
          </p:cNvSpPr>
          <p:nvPr>
            <p:ph idx="1"/>
          </p:nvPr>
        </p:nvSpPr>
        <p:spPr>
          <a:xfrm>
            <a:off x="434226" y="1447800"/>
            <a:ext cx="4793226" cy="2735826"/>
          </a:xfrm>
        </p:spPr>
        <p:txBody>
          <a:bodyPr/>
          <a:lstStyle/>
          <a:p>
            <a:pPr marL="0" indent="0">
              <a:buNone/>
            </a:pPr>
            <a:r>
              <a:rPr lang="en-US" dirty="0" smtClean="0"/>
              <a:t>Enable more rapid advances in hydrologic understanding through collaborative data sharing, analysis and modeling</a:t>
            </a:r>
            <a:endParaRPr lang="en-US" dirty="0"/>
          </a:p>
        </p:txBody>
      </p:sp>
      <p:grpSp>
        <p:nvGrpSpPr>
          <p:cNvPr id="4" name="Group 3"/>
          <p:cNvGrpSpPr/>
          <p:nvPr/>
        </p:nvGrpSpPr>
        <p:grpSpPr>
          <a:xfrm>
            <a:off x="5407742" y="1607890"/>
            <a:ext cx="3362044" cy="2191724"/>
            <a:chOff x="1000974" y="2544819"/>
            <a:chExt cx="4361248" cy="2843107"/>
          </a:xfrm>
        </p:grpSpPr>
        <p:pic>
          <p:nvPicPr>
            <p:cNvPr id="5"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974" y="3328257"/>
              <a:ext cx="4361248" cy="20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2654"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sp>
          <p:nvSpPr>
            <p:cNvPr id="7" name="TextBox 6"/>
            <p:cNvSpPr txBox="1"/>
            <p:nvPr/>
          </p:nvSpPr>
          <p:spPr>
            <a:xfrm>
              <a:off x="2534120" y="3759580"/>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8" name="TextBox 7"/>
            <p:cNvSpPr txBox="1"/>
            <p:nvPr/>
          </p:nvSpPr>
          <p:spPr>
            <a:xfrm>
              <a:off x="3495587"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grpSp>
          <p:nvGrpSpPr>
            <p:cNvPr id="9" name="Group 8"/>
            <p:cNvGrpSpPr/>
            <p:nvPr/>
          </p:nvGrpSpPr>
          <p:grpSpPr>
            <a:xfrm>
              <a:off x="1853774" y="2544819"/>
              <a:ext cx="2703790" cy="1078750"/>
              <a:chOff x="5362222" y="4521514"/>
              <a:chExt cx="2703790" cy="1078750"/>
            </a:xfrm>
          </p:grpSpPr>
          <p:grpSp>
            <p:nvGrpSpPr>
              <p:cNvPr id="10" name="Group 9"/>
              <p:cNvGrpSpPr/>
              <p:nvPr/>
            </p:nvGrpSpPr>
            <p:grpSpPr>
              <a:xfrm>
                <a:off x="5362222" y="4521514"/>
                <a:ext cx="2703790" cy="654635"/>
                <a:chOff x="5362222" y="4521514"/>
                <a:chExt cx="2703790" cy="654635"/>
              </a:xfrm>
            </p:grpSpPr>
            <p:pic>
              <p:nvPicPr>
                <p:cNvPr id="1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70001" y="4521514"/>
                  <a:ext cx="596011" cy="654635"/>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16111" y="4521514"/>
                  <a:ext cx="596011" cy="654635"/>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5362222" y="4521514"/>
                  <a:ext cx="596011" cy="654635"/>
                </a:xfrm>
                <a:prstGeom prst="rect">
                  <a:avLst/>
                </a:prstGeom>
                <a:noFill/>
                <a:ln w="9525">
                  <a:noFill/>
                  <a:miter lim="800000"/>
                  <a:headEnd/>
                  <a:tailEnd/>
                </a:ln>
              </p:spPr>
            </p:pic>
          </p:grpSp>
          <p:grpSp>
            <p:nvGrpSpPr>
              <p:cNvPr id="11" name="Group 10"/>
              <p:cNvGrpSpPr/>
              <p:nvPr/>
            </p:nvGrpSpPr>
            <p:grpSpPr>
              <a:xfrm>
                <a:off x="5907900" y="4790622"/>
                <a:ext cx="1612435" cy="206680"/>
                <a:chOff x="5926334" y="4790622"/>
                <a:chExt cx="1612435" cy="206680"/>
              </a:xfrm>
            </p:grpSpPr>
            <p:sp>
              <p:nvSpPr>
                <p:cNvPr id="17" name="Left-Right Arrow 16"/>
                <p:cNvSpPr/>
                <p:nvPr/>
              </p:nvSpPr>
              <p:spPr>
                <a:xfrm>
                  <a:off x="5926334"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a:off x="7015233"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742556" y="5066734"/>
                <a:ext cx="1943123" cy="533530"/>
                <a:chOff x="5742556" y="5066734"/>
                <a:chExt cx="1943123" cy="533530"/>
              </a:xfrm>
            </p:grpSpPr>
            <p:sp>
              <p:nvSpPr>
                <p:cNvPr id="13" name="Left-Right Arrow 12"/>
                <p:cNvSpPr/>
                <p:nvPr/>
              </p:nvSpPr>
              <p:spPr>
                <a:xfrm rot="3300000">
                  <a:off x="5584128"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rot="3300000">
                  <a:off x="6741756"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rot="7500000">
                  <a:off x="7320571"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p:cNvSpPr/>
                <p:nvPr/>
              </p:nvSpPr>
              <p:spPr>
                <a:xfrm rot="7500000">
                  <a:off x="6162942"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2" name="Subtitle 10"/>
          <p:cNvSpPr txBox="1">
            <a:spLocks/>
          </p:cNvSpPr>
          <p:nvPr/>
        </p:nvSpPr>
        <p:spPr>
          <a:xfrm>
            <a:off x="1371600" y="5161866"/>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400" dirty="0" smtClean="0">
                <a:hlinkClick r:id="rId4"/>
              </a:rPr>
              <a:t>http://www.hydroshare.org</a:t>
            </a:r>
            <a:r>
              <a:rPr lang="en-US" sz="2400" dirty="0" smtClean="0"/>
              <a:t>  </a:t>
            </a:r>
          </a:p>
        </p:txBody>
      </p:sp>
      <p:pic>
        <p:nvPicPr>
          <p:cNvPr id="23" name="Picture 3" descr="C:\Users\dtarb\Dave\Projects\CUAHSI\HydroShare\Logo\Hydroshare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01" y="5943600"/>
            <a:ext cx="3749633"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6320485" y="5943600"/>
            <a:ext cx="2755659" cy="838200"/>
            <a:chOff x="6320485" y="5943600"/>
            <a:chExt cx="2755659" cy="838200"/>
          </a:xfrm>
        </p:grpSpPr>
        <p:sp>
          <p:nvSpPr>
            <p:cNvPr id="25"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26" name="Picture 11" descr="nsf4c"/>
            <p:cNvPicPr>
              <a:picLocks noChangeAspect="1" noChangeArrowheads="1"/>
            </p:cNvPicPr>
            <p:nvPr/>
          </p:nvPicPr>
          <p:blipFill>
            <a:blip r:embed="rId6" cstate="print"/>
            <a:srcRect/>
            <a:stretch>
              <a:fillRect/>
            </a:stretch>
          </p:blipFill>
          <p:spPr bwMode="auto">
            <a:xfrm>
              <a:off x="6420813" y="6001334"/>
              <a:ext cx="803093" cy="722733"/>
            </a:xfrm>
            <a:prstGeom prst="rect">
              <a:avLst/>
            </a:prstGeom>
            <a:noFill/>
            <a:ln w="9525">
              <a:noFill/>
              <a:miter lim="800000"/>
              <a:headEnd/>
              <a:tailEnd/>
            </a:ln>
          </p:spPr>
        </p:pic>
        <p:sp>
          <p:nvSpPr>
            <p:cNvPr id="27" name="Text Box 12"/>
            <p:cNvSpPr txBox="1">
              <a:spLocks noChangeArrowheads="1"/>
            </p:cNvSpPr>
            <p:nvPr/>
          </p:nvSpPr>
          <p:spPr bwMode="auto">
            <a:xfrm>
              <a:off x="7259782" y="6039535"/>
              <a:ext cx="1816362" cy="646331"/>
            </a:xfrm>
            <a:prstGeom prst="rect">
              <a:avLst/>
            </a:prstGeom>
            <a:noFill/>
            <a:ln w="9525" algn="ctr">
              <a:noFill/>
              <a:miter lim="800000"/>
              <a:headEnd/>
              <a:tailEnd/>
            </a:ln>
          </p:spPr>
          <p:txBody>
            <a:bodyPr wrap="square">
              <a:spAutoFit/>
            </a:bodyPr>
            <a:lstStyle/>
            <a:p>
              <a:pPr defTabSz="4389438"/>
              <a:r>
                <a:rPr lang="en-US" dirty="0" smtClean="0"/>
                <a:t>OCI-1148453 </a:t>
              </a:r>
            </a:p>
            <a:p>
              <a:pPr defTabSz="4389438"/>
              <a:r>
                <a:rPr lang="en-US" dirty="0" smtClean="0"/>
                <a:t>OCI-1148090</a:t>
              </a:r>
              <a:endParaRPr lang="en-US" dirty="0"/>
            </a:p>
          </p:txBody>
        </p:sp>
      </p:grpSp>
      <p:sp>
        <p:nvSpPr>
          <p:cNvPr id="28" name="Rectangle 27"/>
          <p:cNvSpPr/>
          <p:nvPr/>
        </p:nvSpPr>
        <p:spPr>
          <a:xfrm>
            <a:off x="1438135" y="4734801"/>
            <a:ext cx="6267731" cy="369332"/>
          </a:xfrm>
          <a:prstGeom prst="rect">
            <a:avLst/>
          </a:prstGeom>
        </p:spPr>
        <p:txBody>
          <a:bodyPr wrap="square">
            <a:spAutoFit/>
          </a:bodyPr>
          <a:lstStyle/>
          <a:p>
            <a:pPr algn="ctr"/>
            <a:r>
              <a:rPr lang="en-US" dirty="0" smtClean="0"/>
              <a:t>USU, RENCI, BYU, UNC, UVA, CUAHSI, Tufts,, Texas, Purdue, SDSC</a:t>
            </a:r>
            <a:endParaRPr lang="en-US" dirty="0"/>
          </a:p>
        </p:txBody>
      </p:sp>
    </p:spTree>
    <p:extLst>
      <p:ext uri="{BB962C8B-B14F-4D97-AF65-F5344CB8AC3E}">
        <p14:creationId xmlns:p14="http://schemas.microsoft.com/office/powerpoint/2010/main" val="523989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(will) HydroShare (be)?</a:t>
            </a:r>
            <a:endParaRPr lang="en-US" dirty="0"/>
          </a:p>
        </p:txBody>
      </p:sp>
      <p:sp>
        <p:nvSpPr>
          <p:cNvPr id="23" name="Content Placeholder 22"/>
          <p:cNvSpPr>
            <a:spLocks noGrp="1"/>
          </p:cNvSpPr>
          <p:nvPr>
            <p:ph idx="1"/>
          </p:nvPr>
        </p:nvSpPr>
        <p:spPr>
          <a:xfrm>
            <a:off x="290801" y="1588984"/>
            <a:ext cx="4992524" cy="4382962"/>
          </a:xfrm>
        </p:spPr>
        <p:txBody>
          <a:bodyPr>
            <a:normAutofit lnSpcReduction="10000"/>
          </a:bodyPr>
          <a:lstStyle/>
          <a:p>
            <a:r>
              <a:rPr lang="en-US" sz="2000" dirty="0"/>
              <a:t>HydroShare will be a community collaboration website that enables users to easily discover and access data and models, retrieve them to a desktop computer or perform analyses in a distributed computing environment that includes grid, cloud, or high performance computing model instances as necessary.</a:t>
            </a:r>
          </a:p>
          <a:p>
            <a:r>
              <a:rPr lang="en-US" sz="2000" dirty="0" smtClean="0"/>
              <a:t>Understanding </a:t>
            </a:r>
            <a:r>
              <a:rPr lang="en-US" sz="2000" dirty="0"/>
              <a:t>will be advanced through the ability to integrate information from multiple sources.  </a:t>
            </a:r>
          </a:p>
          <a:p>
            <a:r>
              <a:rPr lang="en-US" sz="2000" dirty="0"/>
              <a:t>Outcomes (data, results, models) can then be published as new resources that can be shared with collaborators. </a:t>
            </a:r>
          </a:p>
          <a:p>
            <a:pPr marL="0" indent="0">
              <a:buNone/>
            </a:pPr>
            <a:endParaRPr lang="en-US" sz="2000" dirty="0"/>
          </a:p>
        </p:txBody>
      </p:sp>
      <p:grpSp>
        <p:nvGrpSpPr>
          <p:cNvPr id="4" name="Group 3"/>
          <p:cNvGrpSpPr/>
          <p:nvPr/>
        </p:nvGrpSpPr>
        <p:grpSpPr>
          <a:xfrm>
            <a:off x="5412612" y="2287414"/>
            <a:ext cx="3362044" cy="2191724"/>
            <a:chOff x="1000974" y="2544819"/>
            <a:chExt cx="4361248" cy="2843107"/>
          </a:xfrm>
        </p:grpSpPr>
        <p:pic>
          <p:nvPicPr>
            <p:cNvPr id="5"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974" y="3328257"/>
              <a:ext cx="4361248" cy="20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2654"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sp>
          <p:nvSpPr>
            <p:cNvPr id="7" name="TextBox 6"/>
            <p:cNvSpPr txBox="1"/>
            <p:nvPr/>
          </p:nvSpPr>
          <p:spPr>
            <a:xfrm>
              <a:off x="2534120" y="3759580"/>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8" name="TextBox 7"/>
            <p:cNvSpPr txBox="1"/>
            <p:nvPr/>
          </p:nvSpPr>
          <p:spPr>
            <a:xfrm>
              <a:off x="3495587"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grpSp>
          <p:nvGrpSpPr>
            <p:cNvPr id="9" name="Group 8"/>
            <p:cNvGrpSpPr/>
            <p:nvPr/>
          </p:nvGrpSpPr>
          <p:grpSpPr>
            <a:xfrm>
              <a:off x="1853774" y="2544819"/>
              <a:ext cx="2703790" cy="1078750"/>
              <a:chOff x="5362222" y="4521514"/>
              <a:chExt cx="2703790" cy="1078750"/>
            </a:xfrm>
          </p:grpSpPr>
          <p:grpSp>
            <p:nvGrpSpPr>
              <p:cNvPr id="10" name="Group 9"/>
              <p:cNvGrpSpPr/>
              <p:nvPr/>
            </p:nvGrpSpPr>
            <p:grpSpPr>
              <a:xfrm>
                <a:off x="5362222" y="4521514"/>
                <a:ext cx="2703790" cy="654635"/>
                <a:chOff x="5362222" y="4521514"/>
                <a:chExt cx="2703790" cy="654635"/>
              </a:xfrm>
            </p:grpSpPr>
            <p:pic>
              <p:nvPicPr>
                <p:cNvPr id="1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70001" y="4521514"/>
                  <a:ext cx="596011" cy="654635"/>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16111" y="4521514"/>
                  <a:ext cx="596011" cy="654635"/>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5362222" y="4521514"/>
                  <a:ext cx="596011" cy="654635"/>
                </a:xfrm>
                <a:prstGeom prst="rect">
                  <a:avLst/>
                </a:prstGeom>
                <a:noFill/>
                <a:ln w="9525">
                  <a:noFill/>
                  <a:miter lim="800000"/>
                  <a:headEnd/>
                  <a:tailEnd/>
                </a:ln>
              </p:spPr>
            </p:pic>
          </p:grpSp>
          <p:grpSp>
            <p:nvGrpSpPr>
              <p:cNvPr id="11" name="Group 10"/>
              <p:cNvGrpSpPr/>
              <p:nvPr/>
            </p:nvGrpSpPr>
            <p:grpSpPr>
              <a:xfrm>
                <a:off x="5907900" y="4790622"/>
                <a:ext cx="1612435" cy="206680"/>
                <a:chOff x="5926334" y="4790622"/>
                <a:chExt cx="1612435" cy="206680"/>
              </a:xfrm>
            </p:grpSpPr>
            <p:sp>
              <p:nvSpPr>
                <p:cNvPr id="17" name="Left-Right Arrow 16"/>
                <p:cNvSpPr/>
                <p:nvPr/>
              </p:nvSpPr>
              <p:spPr>
                <a:xfrm>
                  <a:off x="5926334"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a:off x="7015233"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742556" y="5066734"/>
                <a:ext cx="1943123" cy="533530"/>
                <a:chOff x="5742556" y="5066734"/>
                <a:chExt cx="1943123" cy="533530"/>
              </a:xfrm>
            </p:grpSpPr>
            <p:sp>
              <p:nvSpPr>
                <p:cNvPr id="13" name="Left-Right Arrow 12"/>
                <p:cNvSpPr/>
                <p:nvPr/>
              </p:nvSpPr>
              <p:spPr>
                <a:xfrm rot="3300000">
                  <a:off x="5584128"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rot="3300000">
                  <a:off x="6741756"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rot="7500000">
                  <a:off x="7320571"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p:cNvSpPr/>
                <p:nvPr/>
              </p:nvSpPr>
              <p:spPr>
                <a:xfrm rot="7500000">
                  <a:off x="6162942"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2" name="Rectangle 21"/>
          <p:cNvSpPr/>
          <p:nvPr/>
        </p:nvSpPr>
        <p:spPr>
          <a:xfrm>
            <a:off x="604978" y="5727793"/>
            <a:ext cx="7934044" cy="830997"/>
          </a:xfrm>
          <a:prstGeom prst="rect">
            <a:avLst/>
          </a:prstGeom>
        </p:spPr>
        <p:txBody>
          <a:bodyPr wrap="square">
            <a:spAutoFit/>
          </a:bodyPr>
          <a:lstStyle/>
          <a:p>
            <a:pPr algn="ctr">
              <a:spcAft>
                <a:spcPts val="2000"/>
              </a:spcAft>
            </a:pPr>
            <a:r>
              <a:rPr lang="en-US" sz="2400" dirty="0">
                <a:solidFill>
                  <a:srgbClr val="0070C0"/>
                </a:solidFill>
              </a:rPr>
              <a:t>Our goal is to make sharing of hydrologic data and models as easy as sharing videos on YouTube or shopping on Amazon. </a:t>
            </a:r>
          </a:p>
        </p:txBody>
      </p:sp>
    </p:spTree>
    <p:extLst>
      <p:ext uri="{BB962C8B-B14F-4D97-AF65-F5344CB8AC3E}">
        <p14:creationId xmlns:p14="http://schemas.microsoft.com/office/powerpoint/2010/main" val="1526507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CUAHSI HIS</a:t>
            </a:r>
            <a:endParaRPr lang="en-US" dirty="0"/>
          </a:p>
        </p:txBody>
      </p:sp>
      <p:sp>
        <p:nvSpPr>
          <p:cNvPr id="3" name="Content Placeholder 2"/>
          <p:cNvSpPr>
            <a:spLocks noGrp="1"/>
          </p:cNvSpPr>
          <p:nvPr>
            <p:ph idx="1"/>
          </p:nvPr>
        </p:nvSpPr>
        <p:spPr>
          <a:xfrm>
            <a:off x="457200" y="1600200"/>
            <a:ext cx="4500390" cy="4525963"/>
          </a:xfrm>
        </p:spPr>
        <p:txBody>
          <a:bodyPr/>
          <a:lstStyle/>
          <a:p>
            <a:r>
              <a:rPr lang="en-US" dirty="0" smtClean="0"/>
              <a:t>Publishing data requires access to or setting up a </a:t>
            </a:r>
            <a:r>
              <a:rPr lang="en-US" dirty="0" err="1" smtClean="0"/>
              <a:t>HydroServer</a:t>
            </a:r>
            <a:endParaRPr lang="en-US" dirty="0" smtClean="0"/>
          </a:p>
          <a:p>
            <a:r>
              <a:rPr lang="en-US" dirty="0" smtClean="0"/>
              <a:t>Accessing data requires </a:t>
            </a:r>
            <a:r>
              <a:rPr lang="en-US" dirty="0" err="1" smtClean="0"/>
              <a:t>HydroDesktop</a:t>
            </a:r>
            <a:endParaRPr lang="en-US" dirty="0" smtClean="0"/>
          </a:p>
          <a:p>
            <a:r>
              <a:rPr lang="en-US" dirty="0" smtClean="0"/>
              <a:t>Generally limited to time series at a point</a:t>
            </a:r>
            <a:endParaRPr lang="en-US" dirty="0"/>
          </a:p>
        </p:txBody>
      </p:sp>
      <p:grpSp>
        <p:nvGrpSpPr>
          <p:cNvPr id="21" name="Group 20"/>
          <p:cNvGrpSpPr/>
          <p:nvPr/>
        </p:nvGrpSpPr>
        <p:grpSpPr>
          <a:xfrm>
            <a:off x="4770303" y="1853588"/>
            <a:ext cx="4384713" cy="3720947"/>
            <a:chOff x="4770303" y="1853588"/>
            <a:chExt cx="4384713" cy="3720947"/>
          </a:xfrm>
        </p:grpSpPr>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0303" y="3016752"/>
              <a:ext cx="4384713" cy="255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DCIM\Camera\2012-09-02 16.28.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6" t="9528" r="11567"/>
            <a:stretch/>
          </p:blipFill>
          <p:spPr bwMode="auto">
            <a:xfrm>
              <a:off x="6417757" y="1853588"/>
              <a:ext cx="1092421" cy="981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olossus.uwrl.usu.edu\working\jeff\Working\Projects\NSF Little Bear River Testbed\Monitoring\Site Photos\Buger King\DSCN1914.JPG"/>
            <p:cNvPicPr>
              <a:picLocks noChangeArrowheads="1"/>
            </p:cNvPicPr>
            <p:nvPr/>
          </p:nvPicPr>
          <p:blipFill rotWithShape="1">
            <a:blip r:embed="rId4" cstate="print"/>
            <a:srcRect t="7994" b="9828"/>
            <a:stretch/>
          </p:blipFill>
          <p:spPr bwMode="auto">
            <a:xfrm>
              <a:off x="7356668" y="3718560"/>
              <a:ext cx="1054386" cy="1158240"/>
            </a:xfrm>
            <a:prstGeom prst="rect">
              <a:avLst/>
            </a:prstGeom>
            <a:noFill/>
          </p:spPr>
        </p:pic>
        <p:pic>
          <p:nvPicPr>
            <p:cNvPr id="8" name="Picture 7" descr="ODM 1"/>
            <p:cNvPicPr>
              <a:picLocks noChangeArrowheads="1"/>
            </p:cNvPicPr>
            <p:nvPr/>
          </p:nvPicPr>
          <p:blipFill rotWithShape="1">
            <a:blip r:embed="rId5" cstate="print"/>
            <a:srcRect r="67813" b="66643"/>
            <a:stretch/>
          </p:blipFill>
          <p:spPr bwMode="auto">
            <a:xfrm>
              <a:off x="5516880" y="3807005"/>
              <a:ext cx="1226496" cy="981351"/>
            </a:xfrm>
            <a:prstGeom prst="rect">
              <a:avLst/>
            </a:prstGeom>
            <a:noFill/>
            <a:ln w="9525">
              <a:solidFill>
                <a:schemeClr val="tx1"/>
              </a:solidFill>
              <a:miter lim="800000"/>
              <a:headEnd/>
              <a:tailEnd/>
            </a:ln>
          </p:spPr>
        </p:pic>
        <p:cxnSp>
          <p:nvCxnSpPr>
            <p:cNvPr id="9" name="Straight Connector 8"/>
            <p:cNvCxnSpPr>
              <a:stCxn id="8" idx="0"/>
              <a:endCxn id="6" idx="2"/>
            </p:cNvCxnSpPr>
            <p:nvPr/>
          </p:nvCxnSpPr>
          <p:spPr>
            <a:xfrm flipV="1">
              <a:off x="6130128" y="2834701"/>
              <a:ext cx="833840" cy="9723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0"/>
              <a:endCxn id="6" idx="2"/>
            </p:cNvCxnSpPr>
            <p:nvPr/>
          </p:nvCxnSpPr>
          <p:spPr>
            <a:xfrm flipH="1" flipV="1">
              <a:off x="6963968" y="2834701"/>
              <a:ext cx="919893" cy="8838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1"/>
              <a:endCxn id="8" idx="3"/>
            </p:cNvCxnSpPr>
            <p:nvPr/>
          </p:nvCxnSpPr>
          <p:spPr>
            <a:xfrm flipH="1">
              <a:off x="6743376" y="4297680"/>
              <a:ext cx="61329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56566" y="4886356"/>
              <a:ext cx="854593" cy="400110"/>
            </a:xfrm>
            <a:prstGeom prst="rect">
              <a:avLst/>
            </a:prstGeom>
            <a:noFill/>
          </p:spPr>
          <p:txBody>
            <a:bodyPr wrap="none" rtlCol="0">
              <a:spAutoFit/>
            </a:bodyPr>
            <a:lstStyle/>
            <a:p>
              <a:pPr algn="ctr"/>
              <a:r>
                <a:rPr lang="en-US" sz="2000" dirty="0" smtClean="0"/>
                <a:t>Server</a:t>
              </a:r>
              <a:endParaRPr lang="en-US" sz="2000" dirty="0"/>
            </a:p>
          </p:txBody>
        </p:sp>
        <p:sp>
          <p:nvSpPr>
            <p:cNvPr id="13" name="TextBox 12"/>
            <p:cNvSpPr txBox="1"/>
            <p:nvPr/>
          </p:nvSpPr>
          <p:spPr>
            <a:xfrm>
              <a:off x="7633650" y="2140727"/>
              <a:ext cx="1040093" cy="400110"/>
            </a:xfrm>
            <a:prstGeom prst="rect">
              <a:avLst/>
            </a:prstGeom>
            <a:noFill/>
          </p:spPr>
          <p:txBody>
            <a:bodyPr wrap="none" rtlCol="0">
              <a:spAutoFit/>
            </a:bodyPr>
            <a:lstStyle/>
            <a:p>
              <a:r>
                <a:rPr lang="en-US" sz="2000" dirty="0" smtClean="0"/>
                <a:t>Desktop</a:t>
              </a:r>
              <a:endParaRPr lang="en-US" sz="2000" dirty="0"/>
            </a:p>
          </p:txBody>
        </p:sp>
        <p:sp>
          <p:nvSpPr>
            <p:cNvPr id="14" name="TextBox 13"/>
            <p:cNvSpPr txBox="1"/>
            <p:nvPr/>
          </p:nvSpPr>
          <p:spPr>
            <a:xfrm>
              <a:off x="5648618" y="4886356"/>
              <a:ext cx="963021" cy="400110"/>
            </a:xfrm>
            <a:prstGeom prst="rect">
              <a:avLst/>
            </a:prstGeom>
            <a:noFill/>
          </p:spPr>
          <p:txBody>
            <a:bodyPr wrap="none" rtlCol="0">
              <a:spAutoFit/>
            </a:bodyPr>
            <a:lstStyle/>
            <a:p>
              <a:pPr algn="ctr"/>
              <a:r>
                <a:rPr lang="en-US" sz="2000" dirty="0" smtClean="0"/>
                <a:t>Catalog</a:t>
              </a:r>
              <a:endParaRPr lang="en-US" sz="2000" dirty="0"/>
            </a:p>
          </p:txBody>
        </p:sp>
      </p:grpSp>
    </p:spTree>
    <p:extLst>
      <p:ext uri="{BB962C8B-B14F-4D97-AF65-F5344CB8AC3E}">
        <p14:creationId xmlns:p14="http://schemas.microsoft.com/office/powerpoint/2010/main" val="1191465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016"/>
            <a:ext cx="5360283" cy="1127159"/>
          </a:xfrm>
        </p:spPr>
        <p:txBody>
          <a:bodyPr>
            <a:normAutofit fontScale="90000"/>
          </a:bodyPr>
          <a:lstStyle/>
          <a:p>
            <a:r>
              <a:rPr lang="en-US" dirty="0" smtClean="0"/>
              <a:t>Hydrologic Data Challenges</a:t>
            </a:r>
            <a:endParaRPr lang="en-US" dirty="0"/>
          </a:p>
        </p:txBody>
      </p:sp>
      <p:sp>
        <p:nvSpPr>
          <p:cNvPr id="3" name="Content Placeholder 2"/>
          <p:cNvSpPr>
            <a:spLocks noGrp="1"/>
          </p:cNvSpPr>
          <p:nvPr>
            <p:ph idx="1"/>
          </p:nvPr>
        </p:nvSpPr>
        <p:spPr>
          <a:xfrm>
            <a:off x="533400" y="1646237"/>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solidFill>
                    <a:prstClr val="black"/>
                  </a:solidFill>
                  <a:effectLst>
                    <a:outerShdw blurRad="38100" dist="38100" dir="2700000" algn="tl">
                      <a:srgbClr val="000000">
                        <a:alpha val="43137"/>
                      </a:srgbClr>
                    </a:outerShdw>
                  </a:effectLst>
                </a:rPr>
                <a:t>Rainfall and Meteorology</a:t>
              </a:r>
              <a:endParaRPr lang="en-US" dirty="0">
                <a:solidFill>
                  <a:prstClr val="black"/>
                </a:solidFill>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635561" y="4989887"/>
            <a:ext cx="3810000" cy="523220"/>
          </a:xfrm>
          <a:prstGeom prst="rect">
            <a:avLst/>
          </a:prstGeom>
          <a:noFill/>
        </p:spPr>
        <p:txBody>
          <a:bodyPr wrap="square" rtlCol="0">
            <a:spAutoFit/>
          </a:bodyPr>
          <a:lstStyle/>
          <a:p>
            <a:r>
              <a:rPr lang="en-US" sz="2800" dirty="0" smtClean="0">
                <a:solidFill>
                  <a:srgbClr val="FF0000"/>
                </a:solidFill>
              </a:rPr>
              <a:t>Data Heterogeneity</a:t>
            </a:r>
            <a:endParaRPr lang="en-US" sz="2800" dirty="0">
              <a:solidFill>
                <a:srgbClr val="FF0000"/>
              </a:solidFill>
            </a:endParaRPr>
          </a:p>
        </p:txBody>
      </p:sp>
    </p:spTree>
    <p:extLst>
      <p:ext uri="{BB962C8B-B14F-4D97-AF65-F5344CB8AC3E}">
        <p14:creationId xmlns:p14="http://schemas.microsoft.com/office/powerpoint/2010/main" val="834962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Data</a:t>
            </a:r>
            <a:endParaRPr lang="en-US"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Analysis</a:t>
            </a:r>
            <a:endParaRPr lang="en-US"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Models</a:t>
            </a:r>
            <a:endParaRPr lang="en-US" dirty="0">
              <a:solidFill>
                <a:prstClr val="black"/>
              </a:solidFill>
              <a:latin typeface="Arial" pitchFamily="34" charset="0"/>
              <a:cs typeface="Arial" pitchFamily="34" charset="0"/>
            </a:endParaRPr>
          </a:p>
        </p:txBody>
      </p:sp>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a:defRPr/>
            </a:pPr>
            <a:r>
              <a:rPr lang="en-US" sz="2400" dirty="0">
                <a:solidFill>
                  <a:prstClr val="black"/>
                </a:solidFill>
              </a:rPr>
              <a:t>Collaboration</a:t>
            </a:r>
          </a:p>
        </p:txBody>
      </p:sp>
      <p:pic>
        <p:nvPicPr>
          <p:cNvPr id="31" name="Picture 2" descr="C:\Users\rayi\Dropbox\NSF SSI Hydrology\SI2 Jan 2013 Mtg\1 Pager\pics\people_01.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2409814" y="4256455"/>
            <a:ext cx="1798850" cy="786997"/>
            <a:chOff x="2409814" y="4256455"/>
            <a:chExt cx="1798850" cy="786997"/>
          </a:xfrm>
        </p:grpSpPr>
        <p:sp>
          <p:nvSpPr>
            <p:cNvPr id="19" name="TextBox 18"/>
            <p:cNvSpPr txBox="1"/>
            <p:nvPr/>
          </p:nvSpPr>
          <p:spPr>
            <a:xfrm>
              <a:off x="2409814" y="4256455"/>
              <a:ext cx="1798850" cy="786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r>
                <a:rPr lang="en-US" dirty="0" err="1" smtClean="0">
                  <a:solidFill>
                    <a:prstClr val="black"/>
                  </a:solidFill>
                  <a:latin typeface="Arial" pitchFamily="34" charset="0"/>
                  <a:cs typeface="Arial" pitchFamily="34" charset="0"/>
                </a:rPr>
                <a:t>HydroServer</a:t>
              </a:r>
              <a:r>
                <a:rPr lang="en-US" dirty="0" smtClean="0">
                  <a:solidFill>
                    <a:prstClr val="black"/>
                  </a:solidFill>
                  <a:latin typeface="Arial" pitchFamily="34" charset="0"/>
                  <a:cs typeface="Arial" pitchFamily="34" charset="0"/>
                </a:rPr>
                <a:t> (ODM) </a:t>
              </a:r>
              <a:endParaRPr lang="en-US" dirty="0">
                <a:solidFill>
                  <a:prstClr val="black"/>
                </a:solidFill>
                <a:latin typeface="Arial" pitchFamily="34" charset="0"/>
                <a:cs typeface="Arial" pitchFamily="34" charset="0"/>
              </a:endParaRPr>
            </a:p>
          </p:txBody>
        </p:sp>
        <p:sp>
          <p:nvSpPr>
            <p:cNvPr id="5" name="Flowchart: Magnetic Disk 4"/>
            <p:cNvSpPr/>
            <p:nvPr/>
          </p:nvSpPr>
          <p:spPr>
            <a:xfrm>
              <a:off x="3428079" y="4700293"/>
              <a:ext cx="460178" cy="2232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945248" y="5037102"/>
            <a:ext cx="2370340" cy="563960"/>
            <a:chOff x="945248" y="5037102"/>
            <a:chExt cx="2370340" cy="563960"/>
          </a:xfrm>
        </p:grpSpPr>
        <p:sp>
          <p:nvSpPr>
            <p:cNvPr id="21" name="Oval 20"/>
            <p:cNvSpPr/>
            <p:nvPr/>
          </p:nvSpPr>
          <p:spPr>
            <a:xfrm>
              <a:off x="945248" y="5119512"/>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1</a:t>
              </a:r>
              <a:endParaRPr lang="en-US" dirty="0">
                <a:solidFill>
                  <a:prstClr val="black"/>
                </a:solidFill>
              </a:endParaRPr>
            </a:p>
          </p:txBody>
        </p:sp>
        <p:sp>
          <p:nvSpPr>
            <p:cNvPr id="22" name="Oval 21"/>
            <p:cNvSpPr/>
            <p:nvPr/>
          </p:nvSpPr>
          <p:spPr>
            <a:xfrm>
              <a:off x="2323468" y="5296262"/>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2</a:t>
              </a:r>
              <a:endParaRPr lang="en-US" dirty="0">
                <a:solidFill>
                  <a:prstClr val="black"/>
                </a:solidFill>
              </a:endParaRPr>
            </a:p>
          </p:txBody>
        </p:sp>
        <p:cxnSp>
          <p:nvCxnSpPr>
            <p:cNvPr id="12" name="Curved Connector 11"/>
            <p:cNvCxnSpPr>
              <a:stCxn id="7" idx="2"/>
              <a:endCxn id="19" idx="2"/>
            </p:cNvCxnSpPr>
            <p:nvPr/>
          </p:nvCxnSpPr>
          <p:spPr>
            <a:xfrm rot="16200000" flipH="1">
              <a:off x="2186082" y="3920295"/>
              <a:ext cx="12700" cy="2246313"/>
            </a:xfrm>
            <a:prstGeom prst="curvedConnector3">
              <a:avLst>
                <a:gd name="adj1" fmla="val 180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632318" y="1423060"/>
            <a:ext cx="2371034" cy="646331"/>
          </a:xfrm>
          <a:prstGeom prst="rect">
            <a:avLst/>
          </a:prstGeom>
          <a:noFill/>
        </p:spPr>
        <p:txBody>
          <a:bodyPr wrap="none" rtlCol="0">
            <a:spAutoFit/>
          </a:bodyPr>
          <a:lstStyle/>
          <a:p>
            <a:pPr marL="342900" indent="-342900">
              <a:buFontTx/>
              <a:buAutoNum type="arabicPeriod"/>
            </a:pPr>
            <a:r>
              <a:rPr lang="en-US" dirty="0" smtClean="0">
                <a:solidFill>
                  <a:prstClr val="black"/>
                </a:solidFill>
              </a:rPr>
              <a:t>Observe</a:t>
            </a:r>
          </a:p>
          <a:p>
            <a:pPr marL="342900" indent="-342900">
              <a:buFontTx/>
              <a:buAutoNum type="arabicPeriod"/>
            </a:pPr>
            <a:r>
              <a:rPr lang="en-US" dirty="0" smtClean="0">
                <a:solidFill>
                  <a:prstClr val="black"/>
                </a:solidFill>
              </a:rPr>
              <a:t>Publish and Catalog</a:t>
            </a:r>
            <a:endParaRPr lang="en-US" dirty="0">
              <a:solidFill>
                <a:prstClr val="black"/>
              </a:solidFill>
            </a:endParaRPr>
          </a:p>
        </p:txBody>
      </p:sp>
      <p:grpSp>
        <p:nvGrpSpPr>
          <p:cNvPr id="23" name="Group 22"/>
          <p:cNvGrpSpPr/>
          <p:nvPr/>
        </p:nvGrpSpPr>
        <p:grpSpPr>
          <a:xfrm>
            <a:off x="2587701" y="2612525"/>
            <a:ext cx="918846" cy="1643930"/>
            <a:chOff x="2587701" y="2612525"/>
            <a:chExt cx="918846" cy="1643930"/>
          </a:xfrm>
        </p:grpSpPr>
        <p:pic>
          <p:nvPicPr>
            <p:cNvPr id="29"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2587701" y="2612525"/>
              <a:ext cx="918846" cy="82429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urved Connector 33"/>
            <p:cNvCxnSpPr>
              <a:stCxn id="19" idx="0"/>
              <a:endCxn id="29" idx="2"/>
            </p:cNvCxnSpPr>
            <p:nvPr/>
          </p:nvCxnSpPr>
          <p:spPr>
            <a:xfrm rot="16200000" flipV="1">
              <a:off x="2768366" y="3715581"/>
              <a:ext cx="819632" cy="262115"/>
            </a:xfrm>
            <a:prstGeom prst="curvedConnector3">
              <a:avLst>
                <a:gd name="adj1" fmla="val 4485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747269" y="3656165"/>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3</a:t>
              </a:r>
              <a:endParaRPr lang="en-US" dirty="0">
                <a:solidFill>
                  <a:prstClr val="black"/>
                </a:solidFill>
              </a:endParaRPr>
            </a:p>
          </p:txBody>
        </p:sp>
      </p:grpSp>
      <p:sp>
        <p:nvSpPr>
          <p:cNvPr id="36" name="TextBox 35"/>
          <p:cNvSpPr txBox="1"/>
          <p:nvPr/>
        </p:nvSpPr>
        <p:spPr>
          <a:xfrm>
            <a:off x="6629950" y="1412603"/>
            <a:ext cx="2373402" cy="1200329"/>
          </a:xfrm>
          <a:prstGeom prst="rect">
            <a:avLst/>
          </a:prstGeom>
          <a:solidFill>
            <a:schemeClr val="bg1"/>
          </a:solidFill>
        </p:spPr>
        <p:txBody>
          <a:bodyPr wrap="square" rIns="365760" rtlCol="0">
            <a:spAutoFit/>
          </a:bodyPr>
          <a:lstStyle/>
          <a:p>
            <a:pPr marL="342900" indent="-342900">
              <a:buFont typeface="+mj-lt"/>
              <a:buAutoNum type="arabicPeriod" startAt="3"/>
            </a:pPr>
            <a:r>
              <a:rPr lang="en-US" dirty="0" smtClean="0">
                <a:solidFill>
                  <a:prstClr val="black"/>
                </a:solidFill>
              </a:rPr>
              <a:t>Discover and Analyze/Model (in Desktop or Cloud)</a:t>
            </a:r>
            <a:endParaRPr lang="en-US" dirty="0">
              <a:solidFill>
                <a:prstClr val="black"/>
              </a:solidFill>
            </a:endParaRPr>
          </a:p>
        </p:txBody>
      </p:sp>
      <p:sp>
        <p:nvSpPr>
          <p:cNvPr id="33" name="Title 1"/>
          <p:cNvSpPr>
            <a:spLocks noGrp="1"/>
          </p:cNvSpPr>
          <p:nvPr>
            <p:ph type="title"/>
          </p:nvPr>
        </p:nvSpPr>
        <p:spPr>
          <a:xfrm>
            <a:off x="252188" y="214051"/>
            <a:ext cx="8535368" cy="1143000"/>
          </a:xfrm>
        </p:spPr>
        <p:txBody>
          <a:bodyPr>
            <a:noAutofit/>
          </a:bodyPr>
          <a:lstStyle/>
          <a:p>
            <a:r>
              <a:rPr lang="en-US" sz="2800" dirty="0" smtClean="0"/>
              <a:t>Collaborative data analysis and publication use case</a:t>
            </a:r>
            <a:endParaRPr lang="en-US" sz="2800" baseline="-25000" dirty="0"/>
          </a:p>
        </p:txBody>
      </p:sp>
      <p:grpSp>
        <p:nvGrpSpPr>
          <p:cNvPr id="38" name="Group 37"/>
          <p:cNvGrpSpPr/>
          <p:nvPr/>
        </p:nvGrpSpPr>
        <p:grpSpPr>
          <a:xfrm>
            <a:off x="6928354" y="3967251"/>
            <a:ext cx="1583655" cy="1092722"/>
            <a:chOff x="6721878" y="2767715"/>
            <a:chExt cx="1583655" cy="1092722"/>
          </a:xfrm>
        </p:grpSpPr>
        <p:sp>
          <p:nvSpPr>
            <p:cNvPr id="39" name="TextBox 38"/>
            <p:cNvSpPr txBox="1"/>
            <p:nvPr/>
          </p:nvSpPr>
          <p:spPr bwMode="auto">
            <a:xfrm>
              <a:off x="6721878" y="2767715"/>
              <a:ext cx="1583655" cy="1092722"/>
            </a:xfrm>
            <a:prstGeom prst="rect">
              <a:avLst/>
            </a:prstGeom>
            <a:solidFill>
              <a:sysClr val="window" lastClr="FFFFFF">
                <a:lumMod val="95000"/>
              </a:sysClr>
            </a:solidFill>
            <a:ln w="12700">
              <a:solidFill>
                <a:sysClr val="windowText" lastClr="000000"/>
              </a:solidFill>
              <a:prstDash val="sysDot"/>
            </a:ln>
          </p:spPr>
          <p:txBody>
            <a:bodyPr wrap="square" anchor="b"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CUAHSI</a:t>
              </a:r>
              <a:r>
                <a:rPr kumimoji="0" lang="en-US" b="0" i="0" u="none" strike="noStrike" kern="0" cap="none" spc="0" normalizeH="0" noProof="0" dirty="0" smtClean="0">
                  <a:ln>
                    <a:noFill/>
                  </a:ln>
                  <a:solidFill>
                    <a:prstClr val="black"/>
                  </a:solidFill>
                  <a:effectLst/>
                  <a:uLnTx/>
                  <a:uFillTx/>
                </a:rPr>
                <a:t> Water Data Center</a:t>
              </a:r>
              <a:endParaRPr kumimoji="0" lang="en-US" b="0" i="0" u="none" strike="noStrike" kern="0" cap="none" spc="0" normalizeH="0" baseline="0" noProof="0" dirty="0">
                <a:ln>
                  <a:noFill/>
                </a:ln>
                <a:solidFill>
                  <a:prstClr val="black"/>
                </a:solidFill>
                <a:effectLst/>
                <a:uLnTx/>
                <a:uFillTx/>
              </a:endParaRPr>
            </a:p>
          </p:txBody>
        </p:sp>
        <p:pic>
          <p:nvPicPr>
            <p:cNvPr id="40" name="Picture 4" descr="cuahsi_logo_4"/>
            <p:cNvPicPr>
              <a:picLocks noChangeAspect="1" noChangeArrowheads="1"/>
            </p:cNvPicPr>
            <p:nvPr/>
          </p:nvPicPr>
          <p:blipFill>
            <a:blip r:embed="rId8" cstate="print">
              <a:extLst>
                <a:ext uri="{28A0092B-C50C-407E-A947-70E740481C1C}">
                  <a14:useLocalDpi xmlns:a14="http://schemas.microsoft.com/office/drawing/2010/main" val="0"/>
                </a:ext>
              </a:extLst>
            </a:blip>
            <a:srcRect r="69569"/>
            <a:stretch>
              <a:fillRect/>
            </a:stretch>
          </p:blipFill>
          <p:spPr bwMode="auto">
            <a:xfrm>
              <a:off x="7289818" y="2841644"/>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Rectangle 40"/>
          <p:cNvSpPr/>
          <p:nvPr/>
        </p:nvSpPr>
        <p:spPr>
          <a:xfrm>
            <a:off x="6125225" y="5400395"/>
            <a:ext cx="3018775" cy="369332"/>
          </a:xfrm>
          <a:prstGeom prst="rect">
            <a:avLst/>
          </a:prstGeom>
        </p:spPr>
        <p:txBody>
          <a:bodyPr wrap="none">
            <a:spAutoFit/>
          </a:bodyPr>
          <a:lstStyle/>
          <a:p>
            <a:pPr lvl="0"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spTree>
    <p:extLst>
      <p:ext uri="{BB962C8B-B14F-4D97-AF65-F5344CB8AC3E}">
        <p14:creationId xmlns:p14="http://schemas.microsoft.com/office/powerpoint/2010/main" val="283238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Data</a:t>
            </a:r>
            <a:endParaRPr lang="en-US"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Analysis</a:t>
            </a:r>
            <a:endParaRPr lang="en-US"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Models</a:t>
            </a:r>
            <a:endParaRPr lang="en-US" dirty="0">
              <a:solidFill>
                <a:prstClr val="black"/>
              </a:solidFill>
              <a:latin typeface="Arial" pitchFamily="34" charset="0"/>
              <a:cs typeface="Arial" pitchFamily="34" charset="0"/>
            </a:endParaRPr>
          </a:p>
        </p:txBody>
      </p:sp>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a:defRPr/>
            </a:pPr>
            <a:r>
              <a:rPr lang="en-US" sz="2400" dirty="0">
                <a:solidFill>
                  <a:prstClr val="black"/>
                </a:solidFill>
              </a:rPr>
              <a:t>Collaboration</a:t>
            </a:r>
          </a:p>
        </p:txBody>
      </p:sp>
      <p:pic>
        <p:nvPicPr>
          <p:cNvPr id="31" name="Picture 2" descr="C:\Users\rayi\Dropbox\NSF SSI Hydrology\SI2 Jan 2013 Mtg\1 Pager\pics\people_01.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629951" y="1412603"/>
            <a:ext cx="2373401" cy="646331"/>
          </a:xfrm>
          <a:prstGeom prst="rect">
            <a:avLst/>
          </a:prstGeom>
          <a:solidFill>
            <a:schemeClr val="bg1"/>
          </a:solidFill>
        </p:spPr>
        <p:txBody>
          <a:bodyPr wrap="square" rtlCol="0">
            <a:spAutoFit/>
          </a:bodyPr>
          <a:lstStyle/>
          <a:p>
            <a:pPr marL="342900" indent="-342900">
              <a:buFont typeface="+mj-lt"/>
              <a:buAutoNum type="arabicPeriod" startAt="4"/>
            </a:pPr>
            <a:r>
              <a:rPr lang="en-US" dirty="0" smtClean="0">
                <a:solidFill>
                  <a:prstClr val="black"/>
                </a:solidFill>
              </a:rPr>
              <a:t>Share the results (Data and Models)</a:t>
            </a:r>
            <a:endParaRPr lang="en-US" dirty="0">
              <a:solidFill>
                <a:prstClr val="black"/>
              </a:solidFill>
            </a:endParaRPr>
          </a:p>
        </p:txBody>
      </p:sp>
      <p:grpSp>
        <p:nvGrpSpPr>
          <p:cNvPr id="37" name="Group 36"/>
          <p:cNvGrpSpPr/>
          <p:nvPr/>
        </p:nvGrpSpPr>
        <p:grpSpPr>
          <a:xfrm>
            <a:off x="2404952" y="4301198"/>
            <a:ext cx="1798850" cy="786997"/>
            <a:chOff x="2409814" y="4256455"/>
            <a:chExt cx="1798850" cy="786997"/>
          </a:xfrm>
        </p:grpSpPr>
        <p:sp>
          <p:nvSpPr>
            <p:cNvPr id="38" name="TextBox 37"/>
            <p:cNvSpPr txBox="1"/>
            <p:nvPr/>
          </p:nvSpPr>
          <p:spPr>
            <a:xfrm>
              <a:off x="2409814" y="4256455"/>
              <a:ext cx="1798850" cy="786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nSpc>
                  <a:spcPts val="2000"/>
                </a:lnSpc>
              </a:pPr>
              <a:r>
                <a:rPr lang="en-US" dirty="0" err="1" smtClean="0">
                  <a:solidFill>
                    <a:prstClr val="black"/>
                  </a:solidFill>
                  <a:latin typeface="Arial" pitchFamily="34" charset="0"/>
                  <a:cs typeface="Arial" pitchFamily="34" charset="0"/>
                </a:rPr>
                <a:t>HydroShare</a:t>
              </a:r>
              <a:r>
                <a:rPr lang="en-US" dirty="0" smtClean="0">
                  <a:solidFill>
                    <a:prstClr val="black"/>
                  </a:solidFill>
                  <a:latin typeface="Arial" pitchFamily="34" charset="0"/>
                  <a:cs typeface="Arial" pitchFamily="34" charset="0"/>
                </a:rPr>
                <a:t> resource</a:t>
              </a:r>
            </a:p>
            <a:p>
              <a:pPr>
                <a:lnSpc>
                  <a:spcPts val="2000"/>
                </a:lnSpc>
              </a:pPr>
              <a:r>
                <a:rPr lang="en-US" dirty="0" smtClean="0">
                  <a:solidFill>
                    <a:prstClr val="black"/>
                  </a:solidFill>
                  <a:latin typeface="Arial" pitchFamily="34" charset="0"/>
                  <a:cs typeface="Arial" pitchFamily="34" charset="0"/>
                </a:rPr>
                <a:t>store</a:t>
              </a:r>
              <a:endParaRPr lang="en-US" dirty="0">
                <a:solidFill>
                  <a:prstClr val="black"/>
                </a:solidFill>
                <a:latin typeface="Arial" pitchFamily="34" charset="0"/>
                <a:cs typeface="Arial" pitchFamily="34" charset="0"/>
              </a:endParaRPr>
            </a:p>
          </p:txBody>
        </p:sp>
        <p:sp>
          <p:nvSpPr>
            <p:cNvPr id="39" name="Flowchart: Magnetic Disk 38"/>
            <p:cNvSpPr/>
            <p:nvPr/>
          </p:nvSpPr>
          <p:spPr>
            <a:xfrm>
              <a:off x="3428079" y="4700293"/>
              <a:ext cx="460178" cy="2232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6" name="Group 25"/>
          <p:cNvGrpSpPr/>
          <p:nvPr/>
        </p:nvGrpSpPr>
        <p:grpSpPr>
          <a:xfrm>
            <a:off x="2744867" y="3436823"/>
            <a:ext cx="559511" cy="864375"/>
            <a:chOff x="2744867" y="3436823"/>
            <a:chExt cx="559511" cy="864375"/>
          </a:xfrm>
        </p:grpSpPr>
        <p:cxnSp>
          <p:nvCxnSpPr>
            <p:cNvPr id="40" name="Curved Connector 39"/>
            <p:cNvCxnSpPr>
              <a:stCxn id="38" idx="0"/>
              <a:endCxn id="42" idx="2"/>
            </p:cNvCxnSpPr>
            <p:nvPr/>
          </p:nvCxnSpPr>
          <p:spPr>
            <a:xfrm rot="16200000" flipV="1">
              <a:off x="2743564" y="3740384"/>
              <a:ext cx="864375" cy="257253"/>
            </a:xfrm>
            <a:prstGeom prst="curved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744867" y="3652845"/>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4</a:t>
              </a:r>
              <a:endParaRPr lang="en-US" dirty="0">
                <a:solidFill>
                  <a:prstClr val="black"/>
                </a:solidFill>
              </a:endParaRPr>
            </a:p>
          </p:txBody>
        </p:sp>
      </p:grpSp>
      <p:pic>
        <p:nvPicPr>
          <p:cNvPr id="42"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2587701" y="2612525"/>
            <a:ext cx="918846" cy="824298"/>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p:cNvSpPr txBox="1">
            <a:spLocks/>
          </p:cNvSpPr>
          <p:nvPr/>
        </p:nvSpPr>
        <p:spPr>
          <a:xfrm>
            <a:off x="252188" y="214051"/>
            <a:ext cx="853536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t>Collaborative data analysis and publication use case</a:t>
            </a:r>
            <a:endParaRPr lang="en-US" sz="2800" baseline="-25000" dirty="0"/>
          </a:p>
        </p:txBody>
      </p:sp>
      <p:grpSp>
        <p:nvGrpSpPr>
          <p:cNvPr id="33" name="Group 32"/>
          <p:cNvGrpSpPr/>
          <p:nvPr/>
        </p:nvGrpSpPr>
        <p:grpSpPr>
          <a:xfrm>
            <a:off x="6928354" y="3967251"/>
            <a:ext cx="1583655" cy="1092722"/>
            <a:chOff x="6721878" y="2767715"/>
            <a:chExt cx="1583655" cy="1092722"/>
          </a:xfrm>
        </p:grpSpPr>
        <p:sp>
          <p:nvSpPr>
            <p:cNvPr id="34" name="TextBox 33"/>
            <p:cNvSpPr txBox="1"/>
            <p:nvPr/>
          </p:nvSpPr>
          <p:spPr bwMode="auto">
            <a:xfrm>
              <a:off x="6721878" y="2767715"/>
              <a:ext cx="1583655" cy="1092722"/>
            </a:xfrm>
            <a:prstGeom prst="rect">
              <a:avLst/>
            </a:prstGeom>
            <a:solidFill>
              <a:sysClr val="window" lastClr="FFFFFF">
                <a:lumMod val="95000"/>
              </a:sysClr>
            </a:solidFill>
            <a:ln w="12700">
              <a:solidFill>
                <a:sysClr val="windowText" lastClr="000000"/>
              </a:solidFill>
              <a:prstDash val="sysDot"/>
            </a:ln>
          </p:spPr>
          <p:txBody>
            <a:bodyPr wrap="square" anchor="b"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CUAHSI</a:t>
              </a:r>
              <a:r>
                <a:rPr kumimoji="0" lang="en-US" b="0" i="0" u="none" strike="noStrike" kern="0" cap="none" spc="0" normalizeH="0" noProof="0" dirty="0" smtClean="0">
                  <a:ln>
                    <a:noFill/>
                  </a:ln>
                  <a:solidFill>
                    <a:prstClr val="black"/>
                  </a:solidFill>
                  <a:effectLst/>
                  <a:uLnTx/>
                  <a:uFillTx/>
                </a:rPr>
                <a:t> Water Data Center</a:t>
              </a:r>
              <a:endParaRPr kumimoji="0" lang="en-US" b="0" i="0" u="none" strike="noStrike" kern="0" cap="none" spc="0" normalizeH="0" baseline="0" noProof="0" dirty="0">
                <a:ln>
                  <a:noFill/>
                </a:ln>
                <a:solidFill>
                  <a:prstClr val="black"/>
                </a:solidFill>
                <a:effectLst/>
                <a:uLnTx/>
                <a:uFillTx/>
              </a:endParaRPr>
            </a:p>
          </p:txBody>
        </p:sp>
        <p:pic>
          <p:nvPicPr>
            <p:cNvPr id="43" name="Picture 4" descr="cuahsi_logo_4"/>
            <p:cNvPicPr>
              <a:picLocks noChangeAspect="1" noChangeArrowheads="1"/>
            </p:cNvPicPr>
            <p:nvPr/>
          </p:nvPicPr>
          <p:blipFill>
            <a:blip r:embed="rId8" cstate="print">
              <a:extLst>
                <a:ext uri="{28A0092B-C50C-407E-A947-70E740481C1C}">
                  <a14:useLocalDpi xmlns:a14="http://schemas.microsoft.com/office/drawing/2010/main" val="0"/>
                </a:ext>
              </a:extLst>
            </a:blip>
            <a:srcRect r="69569"/>
            <a:stretch>
              <a:fillRect/>
            </a:stretch>
          </p:blipFill>
          <p:spPr bwMode="auto">
            <a:xfrm>
              <a:off x="7289818" y="2841644"/>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Rectangle 43"/>
          <p:cNvSpPr/>
          <p:nvPr/>
        </p:nvSpPr>
        <p:spPr>
          <a:xfrm>
            <a:off x="6125225" y="5400395"/>
            <a:ext cx="3018775" cy="369332"/>
          </a:xfrm>
          <a:prstGeom prst="rect">
            <a:avLst/>
          </a:prstGeom>
        </p:spPr>
        <p:txBody>
          <a:bodyPr wrap="none">
            <a:spAutoFit/>
          </a:bodyPr>
          <a:lstStyle/>
          <a:p>
            <a:pPr lvl="0"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spTree>
    <p:extLst>
      <p:ext uri="{BB962C8B-B14F-4D97-AF65-F5344CB8AC3E}">
        <p14:creationId xmlns:p14="http://schemas.microsoft.com/office/powerpoint/2010/main" val="2521761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Data</a:t>
            </a:r>
            <a:endParaRPr lang="en-US"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Analysis</a:t>
            </a:r>
            <a:endParaRPr lang="en-US"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Models</a:t>
            </a:r>
            <a:endParaRPr lang="en-US" dirty="0">
              <a:solidFill>
                <a:prstClr val="black"/>
              </a:solidFill>
              <a:latin typeface="Arial" pitchFamily="34" charset="0"/>
              <a:cs typeface="Arial" pitchFamily="34" charset="0"/>
            </a:endParaRPr>
          </a:p>
        </p:txBody>
      </p:sp>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a:defRPr/>
            </a:pPr>
            <a:r>
              <a:rPr lang="en-US" sz="2400" dirty="0">
                <a:solidFill>
                  <a:prstClr val="black"/>
                </a:solidFill>
              </a:rPr>
              <a:t>Collaboration</a:t>
            </a:r>
          </a:p>
        </p:txBody>
      </p:sp>
      <p:pic>
        <p:nvPicPr>
          <p:cNvPr id="31" name="Picture 2" descr="C:\Users\rayi\Dropbox\NSF SSI Hydrology\SI2 Jan 2013 Mtg\1 Pager\pics\people_01.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629951" y="1412603"/>
            <a:ext cx="2373401" cy="1477328"/>
          </a:xfrm>
          <a:prstGeom prst="rect">
            <a:avLst/>
          </a:prstGeom>
          <a:solidFill>
            <a:schemeClr val="bg1"/>
          </a:solidFill>
        </p:spPr>
        <p:txBody>
          <a:bodyPr wrap="square" rtlCol="0">
            <a:spAutoFit/>
          </a:bodyPr>
          <a:lstStyle/>
          <a:p>
            <a:pPr marL="342900" indent="-342900">
              <a:buFont typeface="+mj-lt"/>
              <a:buAutoNum type="arabicPeriod" startAt="5"/>
            </a:pPr>
            <a:r>
              <a:rPr lang="en-US" dirty="0" smtClean="0">
                <a:solidFill>
                  <a:prstClr val="black"/>
                </a:solidFill>
              </a:rPr>
              <a:t>Group Collaboration using HydroShare</a:t>
            </a:r>
          </a:p>
          <a:p>
            <a:pPr marL="342900" indent="-342900">
              <a:buFont typeface="+mj-lt"/>
              <a:buAutoNum type="arabicPeriod" startAt="5"/>
            </a:pPr>
            <a:r>
              <a:rPr lang="en-US" dirty="0" smtClean="0">
                <a:solidFill>
                  <a:prstClr val="black"/>
                </a:solidFill>
              </a:rPr>
              <a:t>Preparation of a paper</a:t>
            </a:r>
          </a:p>
        </p:txBody>
      </p:sp>
      <p:cxnSp>
        <p:nvCxnSpPr>
          <p:cNvPr id="40" name="Curved Connector 39"/>
          <p:cNvCxnSpPr>
            <a:stCxn id="24" idx="0"/>
            <a:endCxn id="42" idx="2"/>
          </p:cNvCxnSpPr>
          <p:nvPr/>
        </p:nvCxnSpPr>
        <p:spPr>
          <a:xfrm rot="16200000" flipV="1">
            <a:off x="3450497" y="2718376"/>
            <a:ext cx="301252" cy="1205883"/>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563521" y="2962787"/>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5</a:t>
            </a:r>
            <a:endParaRPr lang="en-US" dirty="0">
              <a:solidFill>
                <a:prstClr val="black"/>
              </a:solidFill>
            </a:endParaRPr>
          </a:p>
        </p:txBody>
      </p:sp>
      <p:pic>
        <p:nvPicPr>
          <p:cNvPr id="42"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2680940" y="2601497"/>
            <a:ext cx="634482" cy="5691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3932460" y="2599272"/>
            <a:ext cx="634482" cy="5691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5196090" y="2599271"/>
            <a:ext cx="634482" cy="56919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urved Connector 34"/>
          <p:cNvCxnSpPr>
            <a:endCxn id="29" idx="2"/>
          </p:cNvCxnSpPr>
          <p:nvPr/>
        </p:nvCxnSpPr>
        <p:spPr>
          <a:xfrm rot="5400000" flipH="1" flipV="1">
            <a:off x="4079385" y="3278143"/>
            <a:ext cx="279991" cy="60641"/>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urved Connector 42"/>
          <p:cNvCxnSpPr>
            <a:stCxn id="24" idx="0"/>
            <a:endCxn id="34" idx="2"/>
          </p:cNvCxnSpPr>
          <p:nvPr/>
        </p:nvCxnSpPr>
        <p:spPr>
          <a:xfrm rot="5400000" flipH="1" flipV="1">
            <a:off x="4706958" y="2665572"/>
            <a:ext cx="303478" cy="1309267"/>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360931" y="3639000"/>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6</a:t>
            </a:r>
            <a:endParaRPr lang="en-US" dirty="0">
              <a:solidFill>
                <a:prstClr val="black"/>
              </a:solidFill>
            </a:endParaRPr>
          </a:p>
        </p:txBody>
      </p:sp>
      <p:grpSp>
        <p:nvGrpSpPr>
          <p:cNvPr id="22" name="Group 21"/>
          <p:cNvGrpSpPr/>
          <p:nvPr/>
        </p:nvGrpSpPr>
        <p:grpSpPr>
          <a:xfrm>
            <a:off x="5718111" y="3710481"/>
            <a:ext cx="349367" cy="449591"/>
            <a:chOff x="5718111" y="3710481"/>
            <a:chExt cx="349367" cy="449591"/>
          </a:xfrm>
        </p:grpSpPr>
        <p:sp>
          <p:nvSpPr>
            <p:cNvPr id="19" name="Folded Corner 18"/>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Straight Connector 20"/>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8" name="Title 1"/>
          <p:cNvSpPr>
            <a:spLocks noGrp="1"/>
          </p:cNvSpPr>
          <p:nvPr>
            <p:ph type="title"/>
          </p:nvPr>
        </p:nvSpPr>
        <p:spPr>
          <a:xfrm>
            <a:off x="252188" y="214051"/>
            <a:ext cx="8535368" cy="1143000"/>
          </a:xfrm>
        </p:spPr>
        <p:txBody>
          <a:bodyPr>
            <a:noAutofit/>
          </a:bodyPr>
          <a:lstStyle/>
          <a:p>
            <a:r>
              <a:rPr lang="en-US" sz="2800" dirty="0" smtClean="0"/>
              <a:t>Collaborative data analysis and publication use case</a:t>
            </a:r>
            <a:endParaRPr lang="en-US" sz="2800" baseline="-25000" dirty="0"/>
          </a:p>
        </p:txBody>
      </p:sp>
      <p:grpSp>
        <p:nvGrpSpPr>
          <p:cNvPr id="2" name="Group 1"/>
          <p:cNvGrpSpPr/>
          <p:nvPr/>
        </p:nvGrpSpPr>
        <p:grpSpPr>
          <a:xfrm>
            <a:off x="6928354" y="3967251"/>
            <a:ext cx="1583655" cy="1092722"/>
            <a:chOff x="6721878" y="2767715"/>
            <a:chExt cx="1583655" cy="1092722"/>
          </a:xfrm>
        </p:grpSpPr>
        <p:sp>
          <p:nvSpPr>
            <p:cNvPr id="38" name="TextBox 37"/>
            <p:cNvSpPr txBox="1"/>
            <p:nvPr/>
          </p:nvSpPr>
          <p:spPr bwMode="auto">
            <a:xfrm>
              <a:off x="6721878" y="2767715"/>
              <a:ext cx="1583655" cy="1092722"/>
            </a:xfrm>
            <a:prstGeom prst="rect">
              <a:avLst/>
            </a:prstGeom>
            <a:solidFill>
              <a:sysClr val="window" lastClr="FFFFFF">
                <a:lumMod val="95000"/>
              </a:sysClr>
            </a:solidFill>
            <a:ln w="12700">
              <a:solidFill>
                <a:sysClr val="windowText" lastClr="000000"/>
              </a:solidFill>
              <a:prstDash val="sysDot"/>
            </a:ln>
          </p:spPr>
          <p:txBody>
            <a:bodyPr wrap="square" anchor="b"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CUAHSI</a:t>
              </a:r>
              <a:r>
                <a:rPr kumimoji="0" lang="en-US" b="0" i="0" u="none" strike="noStrike" kern="0" cap="none" spc="0" normalizeH="0" noProof="0" dirty="0" smtClean="0">
                  <a:ln>
                    <a:noFill/>
                  </a:ln>
                  <a:solidFill>
                    <a:prstClr val="black"/>
                  </a:solidFill>
                  <a:effectLst/>
                  <a:uLnTx/>
                  <a:uFillTx/>
                </a:rPr>
                <a:t> Water Data Center</a:t>
              </a:r>
              <a:endParaRPr kumimoji="0" lang="en-US" b="0" i="0" u="none" strike="noStrike" kern="0" cap="none" spc="0" normalizeH="0" baseline="0" noProof="0" dirty="0">
                <a:ln>
                  <a:noFill/>
                </a:ln>
                <a:solidFill>
                  <a:prstClr val="black"/>
                </a:solidFill>
                <a:effectLst/>
                <a:uLnTx/>
                <a:uFillTx/>
              </a:endParaRPr>
            </a:p>
          </p:txBody>
        </p:sp>
        <p:pic>
          <p:nvPicPr>
            <p:cNvPr id="39" name="Picture 4" descr="cuahsi_logo_4"/>
            <p:cNvPicPr>
              <a:picLocks noChangeAspect="1" noChangeArrowheads="1"/>
            </p:cNvPicPr>
            <p:nvPr/>
          </p:nvPicPr>
          <p:blipFill>
            <a:blip r:embed="rId8" cstate="print">
              <a:extLst>
                <a:ext uri="{28A0092B-C50C-407E-A947-70E740481C1C}">
                  <a14:useLocalDpi xmlns:a14="http://schemas.microsoft.com/office/drawing/2010/main" val="0"/>
                </a:ext>
              </a:extLst>
            </a:blip>
            <a:srcRect r="69569"/>
            <a:stretch>
              <a:fillRect/>
            </a:stretch>
          </p:blipFill>
          <p:spPr bwMode="auto">
            <a:xfrm>
              <a:off x="7289818" y="2841644"/>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Rectangle 48"/>
          <p:cNvSpPr/>
          <p:nvPr/>
        </p:nvSpPr>
        <p:spPr>
          <a:xfrm>
            <a:off x="6125225" y="5400395"/>
            <a:ext cx="3018775" cy="369332"/>
          </a:xfrm>
          <a:prstGeom prst="rect">
            <a:avLst/>
          </a:prstGeom>
        </p:spPr>
        <p:txBody>
          <a:bodyPr wrap="none">
            <a:spAutoFit/>
          </a:bodyPr>
          <a:lstStyle/>
          <a:p>
            <a:pPr lvl="0"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spTree>
    <p:extLst>
      <p:ext uri="{BB962C8B-B14F-4D97-AF65-F5344CB8AC3E}">
        <p14:creationId xmlns:p14="http://schemas.microsoft.com/office/powerpoint/2010/main" val="13644730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Data</a:t>
            </a:r>
            <a:endParaRPr lang="en-US"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Analysis</a:t>
            </a:r>
            <a:endParaRPr lang="en-US"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Models</a:t>
            </a:r>
            <a:endParaRPr lang="en-US" dirty="0">
              <a:solidFill>
                <a:prstClr val="black"/>
              </a:solidFill>
              <a:latin typeface="Arial" pitchFamily="34" charset="0"/>
              <a:cs typeface="Arial" pitchFamily="34" charset="0"/>
            </a:endParaRPr>
          </a:p>
        </p:txBody>
      </p:sp>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a:defRPr/>
            </a:pPr>
            <a:r>
              <a:rPr lang="en-US" sz="2400" dirty="0">
                <a:solidFill>
                  <a:prstClr val="black"/>
                </a:solidFill>
              </a:rPr>
              <a:t>Collaboration</a:t>
            </a:r>
          </a:p>
        </p:txBody>
      </p:sp>
      <p:pic>
        <p:nvPicPr>
          <p:cNvPr id="31" name="Picture 2" descr="C:\Users\rayi\Dropbox\NSF SSI Hydrology\SI2 Jan 2013 Mtg\1 Pager\pics\people_01.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629951" y="1412603"/>
            <a:ext cx="2373401" cy="1477328"/>
          </a:xfrm>
          <a:prstGeom prst="rect">
            <a:avLst/>
          </a:prstGeom>
          <a:solidFill>
            <a:schemeClr val="bg1"/>
          </a:solidFill>
        </p:spPr>
        <p:txBody>
          <a:bodyPr wrap="square" rtlCol="0">
            <a:spAutoFit/>
          </a:bodyPr>
          <a:lstStyle/>
          <a:p>
            <a:pPr marL="342900" indent="-342900">
              <a:buFont typeface="+mj-lt"/>
              <a:buAutoNum type="arabicPeriod" startAt="7"/>
            </a:pPr>
            <a:r>
              <a:rPr lang="en-US" dirty="0" smtClean="0">
                <a:solidFill>
                  <a:prstClr val="black"/>
                </a:solidFill>
              </a:rPr>
              <a:t>Submittal of paper, review, archival of electronic paper with data, methods and workflow</a:t>
            </a:r>
          </a:p>
        </p:txBody>
      </p:sp>
      <p:grpSp>
        <p:nvGrpSpPr>
          <p:cNvPr id="22" name="Group 21"/>
          <p:cNvGrpSpPr/>
          <p:nvPr/>
        </p:nvGrpSpPr>
        <p:grpSpPr>
          <a:xfrm>
            <a:off x="5718111" y="3710481"/>
            <a:ext cx="349367" cy="449591"/>
            <a:chOff x="5718111" y="3710481"/>
            <a:chExt cx="349367" cy="449591"/>
          </a:xfrm>
        </p:grpSpPr>
        <p:sp>
          <p:nvSpPr>
            <p:cNvPr id="19" name="Folded Corner 18"/>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Straight Connector 20"/>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1" name="Oval 50"/>
          <p:cNvSpPr/>
          <p:nvPr/>
        </p:nvSpPr>
        <p:spPr>
          <a:xfrm>
            <a:off x="6427578" y="3829547"/>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7</a:t>
            </a:r>
            <a:endParaRPr lang="en-US" dirty="0">
              <a:solidFill>
                <a:prstClr val="black"/>
              </a:solidFill>
            </a:endParaRPr>
          </a:p>
        </p:txBody>
      </p:sp>
      <p:cxnSp>
        <p:nvCxnSpPr>
          <p:cNvPr id="52" name="Curved Connector 51"/>
          <p:cNvCxnSpPr>
            <a:stCxn id="19" idx="3"/>
            <a:endCxn id="38" idx="1"/>
          </p:cNvCxnSpPr>
          <p:nvPr/>
        </p:nvCxnSpPr>
        <p:spPr>
          <a:xfrm>
            <a:off x="6067478" y="3935277"/>
            <a:ext cx="692535" cy="278808"/>
          </a:xfrm>
          <a:prstGeom prst="curvedConnector3">
            <a:avLst>
              <a:gd name="adj1" fmla="val 5000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itle 1"/>
          <p:cNvSpPr>
            <a:spLocks noGrp="1"/>
          </p:cNvSpPr>
          <p:nvPr>
            <p:ph type="title"/>
          </p:nvPr>
        </p:nvSpPr>
        <p:spPr>
          <a:xfrm>
            <a:off x="252188" y="214051"/>
            <a:ext cx="8535368" cy="1143000"/>
          </a:xfrm>
        </p:spPr>
        <p:txBody>
          <a:bodyPr>
            <a:noAutofit/>
          </a:bodyPr>
          <a:lstStyle/>
          <a:p>
            <a:r>
              <a:rPr lang="en-US" sz="2800" dirty="0" smtClean="0"/>
              <a:t>Collaborative data analysis and publication use case</a:t>
            </a:r>
            <a:endParaRPr lang="en-US" sz="2800" baseline="-25000" dirty="0"/>
          </a:p>
        </p:txBody>
      </p:sp>
      <p:grpSp>
        <p:nvGrpSpPr>
          <p:cNvPr id="35" name="Group 34"/>
          <p:cNvGrpSpPr/>
          <p:nvPr/>
        </p:nvGrpSpPr>
        <p:grpSpPr>
          <a:xfrm>
            <a:off x="6928354" y="3967251"/>
            <a:ext cx="1583655" cy="1092722"/>
            <a:chOff x="6721878" y="2767715"/>
            <a:chExt cx="1583655" cy="1092722"/>
          </a:xfrm>
        </p:grpSpPr>
        <p:sp>
          <p:nvSpPr>
            <p:cNvPr id="40" name="TextBox 39"/>
            <p:cNvSpPr txBox="1"/>
            <p:nvPr/>
          </p:nvSpPr>
          <p:spPr bwMode="auto">
            <a:xfrm>
              <a:off x="6721878" y="2767715"/>
              <a:ext cx="1583655" cy="1092722"/>
            </a:xfrm>
            <a:prstGeom prst="rect">
              <a:avLst/>
            </a:prstGeom>
            <a:solidFill>
              <a:sysClr val="window" lastClr="FFFFFF">
                <a:lumMod val="95000"/>
              </a:sysClr>
            </a:solidFill>
            <a:ln w="12700">
              <a:solidFill>
                <a:sysClr val="windowText" lastClr="000000"/>
              </a:solidFill>
              <a:prstDash val="sysDot"/>
            </a:ln>
          </p:spPr>
          <p:txBody>
            <a:bodyPr wrap="square" anchor="b"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CUAHSI</a:t>
              </a:r>
              <a:r>
                <a:rPr kumimoji="0" lang="en-US" b="0" i="0" u="none" strike="noStrike" kern="0" cap="none" spc="0" normalizeH="0" noProof="0" dirty="0" smtClean="0">
                  <a:ln>
                    <a:noFill/>
                  </a:ln>
                  <a:solidFill>
                    <a:prstClr val="black"/>
                  </a:solidFill>
                  <a:effectLst/>
                  <a:uLnTx/>
                  <a:uFillTx/>
                </a:rPr>
                <a:t> Water Data Center</a:t>
              </a:r>
              <a:endParaRPr kumimoji="0" lang="en-US" b="0" i="0" u="none" strike="noStrike" kern="0" cap="none" spc="0" normalizeH="0" baseline="0" noProof="0" dirty="0">
                <a:ln>
                  <a:noFill/>
                </a:ln>
                <a:solidFill>
                  <a:prstClr val="black"/>
                </a:solidFill>
                <a:effectLst/>
                <a:uLnTx/>
                <a:uFillTx/>
              </a:endParaRPr>
            </a:p>
          </p:txBody>
        </p:sp>
        <p:pic>
          <p:nvPicPr>
            <p:cNvPr id="41" name="Picture 4" descr="cuahsi_logo_4"/>
            <p:cNvPicPr>
              <a:picLocks noChangeAspect="1" noChangeArrowheads="1"/>
            </p:cNvPicPr>
            <p:nvPr/>
          </p:nvPicPr>
          <p:blipFill>
            <a:blip r:embed="rId7" cstate="print">
              <a:extLst>
                <a:ext uri="{28A0092B-C50C-407E-A947-70E740481C1C}">
                  <a14:useLocalDpi xmlns:a14="http://schemas.microsoft.com/office/drawing/2010/main" val="0"/>
                </a:ext>
              </a:extLst>
            </a:blip>
            <a:srcRect r="69569"/>
            <a:stretch>
              <a:fillRect/>
            </a:stretch>
          </p:blipFill>
          <p:spPr bwMode="auto">
            <a:xfrm>
              <a:off x="7289818" y="2841644"/>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42"/>
          <p:cNvSpPr/>
          <p:nvPr/>
        </p:nvSpPr>
        <p:spPr>
          <a:xfrm>
            <a:off x="6125225" y="5400395"/>
            <a:ext cx="3018775" cy="369332"/>
          </a:xfrm>
          <a:prstGeom prst="rect">
            <a:avLst/>
          </a:prstGeom>
        </p:spPr>
        <p:txBody>
          <a:bodyPr wrap="none">
            <a:spAutoFit/>
          </a:bodyPr>
          <a:lstStyle/>
          <a:p>
            <a:pPr lvl="0"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grpSp>
        <p:nvGrpSpPr>
          <p:cNvPr id="37" name="Group 36"/>
          <p:cNvGrpSpPr/>
          <p:nvPr/>
        </p:nvGrpSpPr>
        <p:grpSpPr>
          <a:xfrm>
            <a:off x="6760013" y="3989289"/>
            <a:ext cx="349367" cy="449591"/>
            <a:chOff x="5718111" y="3710481"/>
            <a:chExt cx="349367" cy="449591"/>
          </a:xfrm>
        </p:grpSpPr>
        <p:sp>
          <p:nvSpPr>
            <p:cNvPr id="38" name="Folded Corner 37"/>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9" name="Straight Connector 38"/>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941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33" y="205394"/>
            <a:ext cx="8229600" cy="784904"/>
          </a:xfrm>
        </p:spPr>
        <p:txBody>
          <a:bodyPr>
            <a:noAutofit/>
          </a:bodyPr>
          <a:lstStyle/>
          <a:p>
            <a:r>
              <a:rPr lang="en-US" sz="3200" dirty="0" smtClean="0"/>
              <a:t>Collaborative Integrated Modeling Use Case</a:t>
            </a:r>
            <a:endParaRPr lang="en-US" sz="3200" dirty="0"/>
          </a:p>
        </p:txBody>
      </p:sp>
      <p:sp>
        <p:nvSpPr>
          <p:cNvPr id="3" name="Content Placeholder 2"/>
          <p:cNvSpPr>
            <a:spLocks noGrp="1"/>
          </p:cNvSpPr>
          <p:nvPr>
            <p:ph idx="1"/>
          </p:nvPr>
        </p:nvSpPr>
        <p:spPr>
          <a:xfrm>
            <a:off x="162908" y="4617528"/>
            <a:ext cx="8746728" cy="2608688"/>
          </a:xfrm>
        </p:spPr>
        <p:txBody>
          <a:bodyPr>
            <a:normAutofit/>
          </a:bodyPr>
          <a:lstStyle/>
          <a:p>
            <a:r>
              <a:rPr lang="en-US" sz="2000" dirty="0" smtClean="0"/>
              <a:t>Data: Links to national and global data sets of essential terrestrial variables (e.g. NASA NEX, </a:t>
            </a:r>
            <a:r>
              <a:rPr lang="en-US" sz="2000" dirty="0" err="1" smtClean="0"/>
              <a:t>HydroTerre</a:t>
            </a:r>
            <a:r>
              <a:rPr lang="en-US" sz="2000" dirty="0" smtClean="0"/>
              <a:t>)</a:t>
            </a:r>
          </a:p>
          <a:p>
            <a:r>
              <a:rPr lang="en-US" sz="2000" dirty="0">
                <a:solidFill>
                  <a:prstClr val="black"/>
                </a:solidFill>
              </a:rPr>
              <a:t>Tools to preprocess and configure inputs </a:t>
            </a:r>
            <a:r>
              <a:rPr lang="en-US" sz="2000" dirty="0" smtClean="0">
                <a:solidFill>
                  <a:prstClr val="black"/>
                </a:solidFill>
              </a:rPr>
              <a:t>(</a:t>
            </a:r>
            <a:r>
              <a:rPr lang="en-US" sz="2000" dirty="0" err="1" smtClean="0">
                <a:solidFill>
                  <a:prstClr val="black"/>
                </a:solidFill>
              </a:rPr>
              <a:t>EcoHydroLib</a:t>
            </a:r>
            <a:r>
              <a:rPr lang="en-US" sz="2000" dirty="0" smtClean="0">
                <a:solidFill>
                  <a:prstClr val="black"/>
                </a:solidFill>
              </a:rPr>
              <a:t>, TauDEM, </a:t>
            </a:r>
            <a:r>
              <a:rPr lang="en-US" sz="2000" dirty="0" err="1" smtClean="0">
                <a:solidFill>
                  <a:prstClr val="black"/>
                </a:solidFill>
              </a:rPr>
              <a:t>CyberGIS</a:t>
            </a:r>
            <a:r>
              <a:rPr lang="en-US" sz="2000" dirty="0">
                <a:solidFill>
                  <a:prstClr val="black"/>
                </a:solidFill>
              </a:rPr>
              <a:t>)</a:t>
            </a:r>
          </a:p>
          <a:p>
            <a:r>
              <a:rPr lang="en-US" sz="2000" dirty="0" smtClean="0">
                <a:solidFill>
                  <a:prstClr val="black"/>
                </a:solidFill>
              </a:rPr>
              <a:t>Preconfigured </a:t>
            </a:r>
            <a:r>
              <a:rPr lang="en-US" sz="2000" dirty="0">
                <a:solidFill>
                  <a:prstClr val="black"/>
                </a:solidFill>
              </a:rPr>
              <a:t>models and modeling systems as </a:t>
            </a:r>
            <a:r>
              <a:rPr lang="en-US" sz="2000" dirty="0" smtClean="0">
                <a:solidFill>
                  <a:prstClr val="black"/>
                </a:solidFill>
              </a:rPr>
              <a:t>services (</a:t>
            </a:r>
            <a:r>
              <a:rPr lang="en-US" sz="2000" dirty="0" err="1" smtClean="0">
                <a:solidFill>
                  <a:prstClr val="black"/>
                </a:solidFill>
              </a:rPr>
              <a:t>SWATShare</a:t>
            </a:r>
            <a:r>
              <a:rPr lang="en-US" sz="2000" dirty="0" smtClean="0">
                <a:solidFill>
                  <a:prstClr val="black"/>
                </a:solidFill>
              </a:rPr>
              <a:t>)</a:t>
            </a:r>
          </a:p>
          <a:p>
            <a:r>
              <a:rPr lang="en-US" sz="2000" dirty="0">
                <a:solidFill>
                  <a:prstClr val="black"/>
                </a:solidFill>
              </a:rPr>
              <a:t>Standards for information exchange for interoperability (</a:t>
            </a:r>
            <a:r>
              <a:rPr lang="en-US" sz="2000" dirty="0" err="1">
                <a:solidFill>
                  <a:prstClr val="black"/>
                </a:solidFill>
              </a:rPr>
              <a:t>OpenMI</a:t>
            </a:r>
            <a:r>
              <a:rPr lang="en-US" sz="2000" dirty="0">
                <a:solidFill>
                  <a:prstClr val="black"/>
                </a:solidFill>
              </a:rPr>
              <a:t>, CSDMS BMI</a:t>
            </a:r>
            <a:r>
              <a:rPr lang="en-US" sz="2000" dirty="0" smtClean="0">
                <a:solidFill>
                  <a:prstClr val="black"/>
                </a:solidFill>
              </a:rPr>
              <a:t>)</a:t>
            </a:r>
          </a:p>
          <a:p>
            <a:r>
              <a:rPr lang="en-US" sz="2000" dirty="0">
                <a:solidFill>
                  <a:prstClr val="black"/>
                </a:solidFill>
              </a:rPr>
              <a:t>Tools for visualization and analysis</a:t>
            </a:r>
          </a:p>
          <a:p>
            <a:endParaRPr lang="en-US" sz="2000" dirty="0">
              <a:solidFill>
                <a:prstClr val="black"/>
              </a:solidFill>
            </a:endParaRPr>
          </a:p>
          <a:p>
            <a:endParaRPr lang="en-US" sz="2000" dirty="0">
              <a:solidFill>
                <a:prstClr val="black"/>
              </a:solidFill>
            </a:endParaRPr>
          </a:p>
          <a:p>
            <a:endParaRPr lang="en-US" sz="2000" dirty="0" smtClean="0"/>
          </a:p>
        </p:txBody>
      </p:sp>
      <p:grpSp>
        <p:nvGrpSpPr>
          <p:cNvPr id="5" name="Group 4"/>
          <p:cNvGrpSpPr/>
          <p:nvPr/>
        </p:nvGrpSpPr>
        <p:grpSpPr>
          <a:xfrm>
            <a:off x="1769295" y="990298"/>
            <a:ext cx="5465518" cy="3411938"/>
            <a:chOff x="442912" y="958539"/>
            <a:chExt cx="8229599" cy="5137461"/>
          </a:xfrm>
        </p:grpSpPr>
        <p:pic>
          <p:nvPicPr>
            <p:cNvPr id="4"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912" y="1926108"/>
              <a:ext cx="8229599" cy="416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271" y="4954579"/>
              <a:ext cx="1277851" cy="84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 name="Group 37"/>
            <p:cNvGrpSpPr/>
            <p:nvPr/>
          </p:nvGrpSpPr>
          <p:grpSpPr>
            <a:xfrm>
              <a:off x="6309580" y="3709667"/>
              <a:ext cx="1394144" cy="1732555"/>
              <a:chOff x="267916" y="1340330"/>
              <a:chExt cx="5512586" cy="6850693"/>
            </a:xfrm>
          </p:grpSpPr>
          <p:pic>
            <p:nvPicPr>
              <p:cNvPr id="3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398" y="3716927"/>
                <a:ext cx="3940492"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Connector 39"/>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390286" y="1340330"/>
                <a:ext cx="5169680" cy="4893069"/>
                <a:chOff x="2975910" y="1340330"/>
                <a:chExt cx="5169680" cy="4893069"/>
              </a:xfrm>
            </p:grpSpPr>
            <p:grpSp>
              <p:nvGrpSpPr>
                <p:cNvPr id="51" name="Group 50"/>
                <p:cNvGrpSpPr/>
                <p:nvPr/>
              </p:nvGrpSpPr>
              <p:grpSpPr>
                <a:xfrm>
                  <a:off x="2975910" y="1340330"/>
                  <a:ext cx="5169680" cy="2337935"/>
                  <a:chOff x="378077" y="904013"/>
                  <a:chExt cx="5169680" cy="2337935"/>
                </a:xfrm>
              </p:grpSpPr>
              <p:cxnSp>
                <p:nvCxnSpPr>
                  <p:cNvPr id="82" name="Straight Connector 81"/>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2975910" y="1766186"/>
                  <a:ext cx="5169680" cy="2337935"/>
                  <a:chOff x="378077" y="904013"/>
                  <a:chExt cx="5169680" cy="2337935"/>
                </a:xfrm>
              </p:grpSpPr>
              <p:cxnSp>
                <p:nvCxnSpPr>
                  <p:cNvPr id="78" name="Straight Connector 7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2975910" y="2192042"/>
                  <a:ext cx="5169680" cy="2337935"/>
                  <a:chOff x="378077" y="904013"/>
                  <a:chExt cx="5169680" cy="2337935"/>
                </a:xfrm>
              </p:grpSpPr>
              <p:cxnSp>
                <p:nvCxnSpPr>
                  <p:cNvPr id="74" name="Straight Connector 73"/>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975910" y="2617898"/>
                  <a:ext cx="5169680" cy="2337935"/>
                  <a:chOff x="378077" y="904013"/>
                  <a:chExt cx="5169680" cy="2337935"/>
                </a:xfrm>
              </p:grpSpPr>
              <p:cxnSp>
                <p:nvCxnSpPr>
                  <p:cNvPr id="70" name="Straight Connector 69"/>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2975910" y="3043754"/>
                  <a:ext cx="5169680" cy="2337935"/>
                  <a:chOff x="378077" y="904013"/>
                  <a:chExt cx="5169680" cy="2337935"/>
                </a:xfrm>
              </p:grpSpPr>
              <p:cxnSp>
                <p:nvCxnSpPr>
                  <p:cNvPr id="66" name="Straight Connector 65"/>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2975910" y="3469610"/>
                  <a:ext cx="5169680" cy="2337935"/>
                  <a:chOff x="378077" y="904013"/>
                  <a:chExt cx="5169680" cy="2337935"/>
                </a:xfrm>
              </p:grpSpPr>
              <p:cxnSp>
                <p:nvCxnSpPr>
                  <p:cNvPr id="62" name="Straight Connector 61"/>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2975910" y="3895464"/>
                  <a:ext cx="5169680" cy="2337935"/>
                  <a:chOff x="378077" y="904013"/>
                  <a:chExt cx="5169680" cy="2337935"/>
                </a:xfrm>
              </p:grpSpPr>
              <p:cxnSp>
                <p:nvCxnSpPr>
                  <p:cNvPr id="58" name="Straight Connector 5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45" name="Straight Arrow Connector 44"/>
              <p:cNvCxnSpPr/>
              <p:nvPr/>
            </p:nvCxnSpPr>
            <p:spPr>
              <a:xfrm flipV="1">
                <a:off x="1971304" y="5971430"/>
                <a:ext cx="2497329" cy="698228"/>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971304" y="4291568"/>
                <a:ext cx="19524" cy="2378090"/>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707666" y="5633014"/>
                <a:ext cx="1273400" cy="1036644"/>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83591" y="6027105"/>
                <a:ext cx="1796911" cy="200974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x</a:t>
                </a:r>
                <a:endParaRPr lang="en-US" b="1" dirty="0">
                  <a:solidFill>
                    <a:srgbClr val="009900"/>
                  </a:solidFill>
                  <a:latin typeface="Arial" charset="0"/>
                </a:endParaRPr>
              </a:p>
            </p:txBody>
          </p:sp>
          <p:sp>
            <p:nvSpPr>
              <p:cNvPr id="49" name="TextBox 48"/>
              <p:cNvSpPr txBox="1"/>
              <p:nvPr/>
            </p:nvSpPr>
            <p:spPr>
              <a:xfrm>
                <a:off x="577899" y="6181280"/>
                <a:ext cx="1796911" cy="2009743"/>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y</a:t>
                </a:r>
                <a:endParaRPr lang="en-US" b="1" dirty="0">
                  <a:solidFill>
                    <a:srgbClr val="009900"/>
                  </a:solidFill>
                  <a:latin typeface="Arial" charset="0"/>
                </a:endParaRPr>
              </a:p>
            </p:txBody>
          </p:sp>
          <p:sp>
            <p:nvSpPr>
              <p:cNvPr id="50" name="TextBox 49"/>
              <p:cNvSpPr txBox="1"/>
              <p:nvPr/>
            </p:nvSpPr>
            <p:spPr>
              <a:xfrm>
                <a:off x="267916" y="3425440"/>
                <a:ext cx="1713551" cy="2009743"/>
              </a:xfrm>
              <a:prstGeom prst="rect">
                <a:avLst/>
              </a:prstGeom>
              <a:noFill/>
              <a:ln>
                <a:noFill/>
              </a:ln>
            </p:spPr>
            <p:txBody>
              <a:bodyPr wrap="squar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t</a:t>
                </a:r>
                <a:endParaRPr lang="en-US" b="1" dirty="0">
                  <a:solidFill>
                    <a:srgbClr val="009900"/>
                  </a:solidFill>
                  <a:latin typeface="Arial" charset="0"/>
                </a:endParaRPr>
              </a:p>
            </p:txBody>
          </p:sp>
        </p:grpSp>
        <p:pic>
          <p:nvPicPr>
            <p:cNvPr id="86" name="Picture 7"/>
            <p:cNvPicPr>
              <a:picLocks noChangeAspect="1" noChangeArrowheads="1"/>
            </p:cNvPicPr>
            <p:nvPr/>
          </p:nvPicPr>
          <p:blipFill>
            <a:blip r:embed="rId6" cstate="print"/>
            <a:srcRect t="44711"/>
            <a:stretch>
              <a:fillRect/>
            </a:stretch>
          </p:blipFill>
          <p:spPr bwMode="auto">
            <a:xfrm>
              <a:off x="3691792" y="3810000"/>
              <a:ext cx="1834888" cy="884897"/>
            </a:xfrm>
            <a:prstGeom prst="rect">
              <a:avLst/>
            </a:prstGeom>
            <a:noFill/>
            <a:ln w="9525">
              <a:noFill/>
              <a:miter lim="800000"/>
              <a:headEnd/>
              <a:tailEnd/>
            </a:ln>
          </p:spPr>
        </p:pic>
        <p:pic>
          <p:nvPicPr>
            <p:cNvPr id="87"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687607" y="2826988"/>
              <a:ext cx="2157045" cy="830244"/>
            </a:xfrm>
            <a:prstGeom prst="rect">
              <a:avLst/>
            </a:prstGeom>
            <a:noFill/>
            <a:ln w="9525" cap="flat" cmpd="sng">
              <a:noFill/>
              <a:prstDash val="solid"/>
              <a:miter lim="800000"/>
              <a:headEnd/>
              <a:tailEnd/>
            </a:ln>
          </p:spPr>
        </p:pic>
        <p:grpSp>
          <p:nvGrpSpPr>
            <p:cNvPr id="88" name="Group 87"/>
            <p:cNvGrpSpPr>
              <a:grpSpLocks/>
            </p:cNvGrpSpPr>
            <p:nvPr/>
          </p:nvGrpSpPr>
          <p:grpSpPr bwMode="auto">
            <a:xfrm>
              <a:off x="6045187" y="2348473"/>
              <a:ext cx="1390189" cy="1640474"/>
              <a:chOff x="3979" y="1162"/>
              <a:chExt cx="1733" cy="2045"/>
            </a:xfrm>
          </p:grpSpPr>
          <p:pic>
            <p:nvPicPr>
              <p:cNvPr id="95" name="Picture 9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 y="1629"/>
                <a:ext cx="1180" cy="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Line 4"/>
              <p:cNvSpPr>
                <a:spLocks noChangeShapeType="1"/>
              </p:cNvSpPr>
              <p:nvPr/>
            </p:nvSpPr>
            <p:spPr bwMode="auto">
              <a:xfrm>
                <a:off x="4378" y="2445"/>
                <a:ext cx="1248"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7" name="Line 5"/>
              <p:cNvSpPr>
                <a:spLocks noChangeShapeType="1"/>
              </p:cNvSpPr>
              <p:nvPr/>
            </p:nvSpPr>
            <p:spPr bwMode="auto">
              <a:xfrm flipV="1">
                <a:off x="4378" y="1533"/>
                <a:ext cx="0" cy="91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8" name="Text Box 6"/>
              <p:cNvSpPr txBox="1">
                <a:spLocks noChangeArrowheads="1"/>
              </p:cNvSpPr>
              <p:nvPr/>
            </p:nvSpPr>
            <p:spPr bwMode="auto">
              <a:xfrm>
                <a:off x="3979" y="1162"/>
                <a:ext cx="855"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prstClr val="black"/>
                    </a:solidFill>
                  </a:rPr>
                  <a:t>Flow</a:t>
                </a:r>
                <a:endParaRPr lang="en-US" sz="1400" dirty="0">
                  <a:solidFill>
                    <a:prstClr val="black"/>
                  </a:solidFill>
                </a:endParaRPr>
              </a:p>
            </p:txBody>
          </p:sp>
          <p:sp>
            <p:nvSpPr>
              <p:cNvPr id="99" name="Text Box 7"/>
              <p:cNvSpPr txBox="1">
                <a:spLocks noChangeArrowheads="1"/>
              </p:cNvSpPr>
              <p:nvPr/>
            </p:nvSpPr>
            <p:spPr bwMode="auto">
              <a:xfrm>
                <a:off x="4931" y="2398"/>
                <a:ext cx="781" cy="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prstClr val="black"/>
                    </a:solidFill>
                  </a:rPr>
                  <a:t>Time</a:t>
                </a:r>
                <a:endParaRPr lang="en-US" sz="1400" dirty="0">
                  <a:solidFill>
                    <a:prstClr val="black"/>
                  </a:solidFill>
                </a:endParaRPr>
              </a:p>
            </p:txBody>
          </p:sp>
        </p:grpSp>
        <p:pic>
          <p:nvPicPr>
            <p:cNvPr id="91" name="Picture 9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5220" y="2792624"/>
              <a:ext cx="1563938" cy="95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927350" y="958539"/>
              <a:ext cx="3289300" cy="1508291"/>
              <a:chOff x="4724400" y="1214398"/>
              <a:chExt cx="3289300" cy="1508291"/>
            </a:xfrm>
          </p:grpSpPr>
          <p:pic>
            <p:nvPicPr>
              <p:cNvPr id="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900" y="1230273"/>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25" y="1214398"/>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1244561"/>
                <a:ext cx="8143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Down Arrow 8"/>
              <p:cNvSpPr/>
              <p:nvPr/>
            </p:nvSpPr>
            <p:spPr bwMode="auto">
              <a:xfrm rot="20342168">
                <a:off x="5192722" y="2093853"/>
                <a:ext cx="246062" cy="60483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0" name="Up-Down Arrow 9"/>
              <p:cNvSpPr/>
              <p:nvPr/>
            </p:nvSpPr>
            <p:spPr bwMode="auto">
              <a:xfrm rot="10800000">
                <a:off x="6248400" y="2108158"/>
                <a:ext cx="239966" cy="614531"/>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1" name="Up-Down Arrow 10"/>
              <p:cNvSpPr/>
              <p:nvPr/>
            </p:nvSpPr>
            <p:spPr bwMode="auto">
              <a:xfrm rot="1260000">
                <a:off x="7309567" y="2057256"/>
                <a:ext cx="239713" cy="650875"/>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3" name="Up-Down Arrow 12"/>
              <p:cNvSpPr/>
              <p:nvPr/>
            </p:nvSpPr>
            <p:spPr bwMode="auto">
              <a:xfrm rot="5400000">
                <a:off x="5622131" y="1531105"/>
                <a:ext cx="219075" cy="639762"/>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4" name="Up-Down Arrow 13"/>
              <p:cNvSpPr/>
              <p:nvPr/>
            </p:nvSpPr>
            <p:spPr bwMode="auto">
              <a:xfrm rot="5400000">
                <a:off x="6867525" y="1547774"/>
                <a:ext cx="219075" cy="64135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pic>
          <p:nvPicPr>
            <p:cNvPr id="89" name="Picture 88"/>
            <p:cNvPicPr>
              <a:picLocks noChangeAspect="1"/>
            </p:cNvPicPr>
            <p:nvPr/>
          </p:nvPicPr>
          <p:blipFill>
            <a:blip r:embed="rId12"/>
            <a:stretch>
              <a:fillRect/>
            </a:stretch>
          </p:blipFill>
          <p:spPr>
            <a:xfrm>
              <a:off x="1231615" y="4052707"/>
              <a:ext cx="2294427" cy="1105306"/>
            </a:xfrm>
            <a:prstGeom prst="rect">
              <a:avLst/>
            </a:prstGeom>
          </p:spPr>
        </p:pic>
      </p:grpSp>
      <p:grpSp>
        <p:nvGrpSpPr>
          <p:cNvPr id="90" name="Group 89"/>
          <p:cNvGrpSpPr/>
          <p:nvPr/>
        </p:nvGrpSpPr>
        <p:grpSpPr>
          <a:xfrm>
            <a:off x="185205" y="1991998"/>
            <a:ext cx="1538265" cy="1534885"/>
            <a:chOff x="34580959" y="8908961"/>
            <a:chExt cx="3823154" cy="3814751"/>
          </a:xfrm>
        </p:grpSpPr>
        <p:grpSp>
          <p:nvGrpSpPr>
            <p:cNvPr id="92" name="Group 91"/>
            <p:cNvGrpSpPr/>
            <p:nvPr/>
          </p:nvGrpSpPr>
          <p:grpSpPr>
            <a:xfrm flipH="1">
              <a:off x="36301100" y="9433469"/>
              <a:ext cx="1337681" cy="1966610"/>
              <a:chOff x="734564" y="548676"/>
              <a:chExt cx="4533900" cy="6665574"/>
            </a:xfrm>
          </p:grpSpPr>
          <p:pic>
            <p:nvPicPr>
              <p:cNvPr id="12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564" y="3137550"/>
                <a:ext cx="4495800" cy="407670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4564" y="2507477"/>
                <a:ext cx="4518660" cy="408432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4564" y="1854544"/>
                <a:ext cx="4533900" cy="410718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4564" y="1209230"/>
                <a:ext cx="4511040" cy="409956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4564" y="548676"/>
                <a:ext cx="4518660" cy="4114800"/>
              </a:xfrm>
              <a:prstGeom prst="rect">
                <a:avLst/>
              </a:prstGeom>
              <a:noFill/>
              <a:ln w="9525">
                <a:solidFill>
                  <a:schemeClr val="tx1"/>
                </a:solidFill>
                <a:miter lim="800000"/>
                <a:headEnd/>
                <a:tailEnd/>
              </a:ln>
              <a:effectLst/>
              <a:scene3d>
                <a:camera prst="orthographicFront">
                  <a:rot lat="18300000" lon="19200000" rev="3000000"/>
                </a:camera>
                <a:lightRig rig="threePt" dir="t"/>
              </a:scene3d>
              <a:sp3d z="635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3" name="Picture 92"/>
            <p:cNvPicPr>
              <a:picLocks noChangeAspect="1"/>
            </p:cNvPicPr>
            <p:nvPr/>
          </p:nvPicPr>
          <p:blipFill>
            <a:blip r:embed="rId18"/>
            <a:stretch>
              <a:fillRect/>
            </a:stretch>
          </p:blipFill>
          <p:spPr>
            <a:xfrm>
              <a:off x="34861215" y="8908961"/>
              <a:ext cx="1172260" cy="1070837"/>
            </a:xfrm>
            <a:prstGeom prst="rect">
              <a:avLst/>
            </a:prstGeom>
          </p:spPr>
        </p:pic>
        <p:grpSp>
          <p:nvGrpSpPr>
            <p:cNvPr id="94" name="Group 93"/>
            <p:cNvGrpSpPr/>
            <p:nvPr/>
          </p:nvGrpSpPr>
          <p:grpSpPr>
            <a:xfrm>
              <a:off x="36393417" y="11206309"/>
              <a:ext cx="2010696" cy="1517403"/>
              <a:chOff x="36393417" y="11206309"/>
              <a:chExt cx="2010696" cy="1517403"/>
            </a:xfrm>
          </p:grpSpPr>
          <p:pic>
            <p:nvPicPr>
              <p:cNvPr id="117" name="Picture 1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4998" y="11590623"/>
                <a:ext cx="1197263" cy="64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Line 4"/>
              <p:cNvSpPr>
                <a:spLocks noChangeShapeType="1"/>
              </p:cNvSpPr>
              <p:nvPr/>
            </p:nvSpPr>
            <p:spPr bwMode="auto">
              <a:xfrm>
                <a:off x="36564850" y="12224966"/>
                <a:ext cx="153514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Line 5"/>
              <p:cNvSpPr>
                <a:spLocks noChangeShapeType="1"/>
              </p:cNvSpPr>
              <p:nvPr/>
            </p:nvSpPr>
            <p:spPr bwMode="auto">
              <a:xfrm flipV="1">
                <a:off x="36564851" y="11493371"/>
                <a:ext cx="0" cy="73159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Text Box 6"/>
              <p:cNvSpPr txBox="1">
                <a:spLocks noChangeArrowheads="1"/>
              </p:cNvSpPr>
              <p:nvPr/>
            </p:nvSpPr>
            <p:spPr bwMode="auto">
              <a:xfrm>
                <a:off x="36393417" y="11206309"/>
                <a:ext cx="952985"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Flow</a:t>
                </a:r>
              </a:p>
            </p:txBody>
          </p:sp>
          <p:sp>
            <p:nvSpPr>
              <p:cNvPr id="121" name="Text Box 7"/>
              <p:cNvSpPr txBox="1">
                <a:spLocks noChangeArrowheads="1"/>
              </p:cNvSpPr>
              <p:nvPr/>
            </p:nvSpPr>
            <p:spPr bwMode="auto">
              <a:xfrm>
                <a:off x="37431205" y="12188255"/>
                <a:ext cx="972908"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Time</a:t>
                </a:r>
              </a:p>
            </p:txBody>
          </p:sp>
          <p:pic>
            <p:nvPicPr>
              <p:cNvPr id="122" name="Picture 1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68009" y="11740243"/>
                <a:ext cx="1197263" cy="48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1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86460" y="11692443"/>
                <a:ext cx="1361454" cy="55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0" name="Straight Arrow Connector 99"/>
            <p:cNvCxnSpPr/>
            <p:nvPr/>
          </p:nvCxnSpPr>
          <p:spPr>
            <a:xfrm>
              <a:off x="35949216" y="9573752"/>
              <a:ext cx="458116" cy="2843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35635906" y="10867624"/>
              <a:ext cx="522892" cy="3909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35949216" y="11711313"/>
              <a:ext cx="567070" cy="3662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34580959" y="10884547"/>
              <a:ext cx="1756299" cy="1311572"/>
              <a:chOff x="34580959" y="10884547"/>
              <a:chExt cx="1756299" cy="1311572"/>
            </a:xfrm>
          </p:grpSpPr>
          <p:grpSp>
            <p:nvGrpSpPr>
              <p:cNvPr id="109" name="Group 108"/>
              <p:cNvGrpSpPr>
                <a:grpSpLocks/>
              </p:cNvGrpSpPr>
              <p:nvPr/>
            </p:nvGrpSpPr>
            <p:grpSpPr bwMode="auto">
              <a:xfrm>
                <a:off x="35071000" y="10925454"/>
                <a:ext cx="1266258" cy="1270665"/>
                <a:chOff x="4378" y="1776"/>
                <a:chExt cx="1248" cy="1584"/>
              </a:xfrm>
            </p:grpSpPr>
            <p:sp>
              <p:nvSpPr>
                <p:cNvPr id="114" name="Line 4"/>
                <p:cNvSpPr>
                  <a:spLocks noChangeShapeType="1"/>
                </p:cNvSpPr>
                <p:nvPr/>
              </p:nvSpPr>
              <p:spPr bwMode="auto">
                <a:xfrm>
                  <a:off x="4378" y="2688"/>
                  <a:ext cx="124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5" name="Line 5"/>
                <p:cNvSpPr>
                  <a:spLocks noChangeShapeType="1"/>
                </p:cNvSpPr>
                <p:nvPr/>
              </p:nvSpPr>
              <p:spPr bwMode="auto">
                <a:xfrm flipV="1">
                  <a:off x="4378" y="1776"/>
                  <a:ext cx="0" cy="91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6" name="Text Box 7"/>
                <p:cNvSpPr txBox="1">
                  <a:spLocks noChangeArrowheads="1"/>
                </p:cNvSpPr>
                <p:nvPr/>
              </p:nvSpPr>
              <p:spPr bwMode="auto">
                <a:xfrm>
                  <a:off x="4517" y="2693"/>
                  <a:ext cx="959" cy="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Time</a:t>
                  </a:r>
                </a:p>
              </p:txBody>
            </p:sp>
          </p:grpSp>
          <p:sp>
            <p:nvSpPr>
              <p:cNvPr id="110" name="Rectangle 109"/>
              <p:cNvSpPr/>
              <p:nvPr/>
            </p:nvSpPr>
            <p:spPr>
              <a:xfrm>
                <a:off x="35066996" y="11309855"/>
                <a:ext cx="200419" cy="348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35265397" y="11116598"/>
                <a:ext cx="211457" cy="54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5479845" y="11350410"/>
                <a:ext cx="185880" cy="307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 Box 7"/>
              <p:cNvSpPr txBox="1">
                <a:spLocks noChangeArrowheads="1"/>
              </p:cNvSpPr>
              <p:nvPr/>
            </p:nvSpPr>
            <p:spPr bwMode="auto">
              <a:xfrm>
                <a:off x="34580959" y="10884547"/>
                <a:ext cx="590439"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P</a:t>
                </a:r>
                <a:endParaRPr lang="en-US" sz="800" dirty="0"/>
              </a:p>
            </p:txBody>
          </p:sp>
        </p:grpSp>
      </p:grpSp>
      <p:pic>
        <p:nvPicPr>
          <p:cNvPr id="129" name="Picture 3"/>
          <p:cNvPicPr>
            <a:picLocks noChangeAspect="1" noChangeArrowheads="1"/>
          </p:cNvPicPr>
          <p:nvPr/>
        </p:nvPicPr>
        <p:blipFill>
          <a:blip r:embed="rId19" cstate="print"/>
          <a:srcRect t="8406"/>
          <a:stretch>
            <a:fillRect/>
          </a:stretch>
        </p:blipFill>
        <p:spPr bwMode="auto">
          <a:xfrm>
            <a:off x="7302584" y="2264455"/>
            <a:ext cx="1491603" cy="989971"/>
          </a:xfrm>
          <a:prstGeom prst="rect">
            <a:avLst/>
          </a:prstGeom>
          <a:noFill/>
          <a:ln w="9525">
            <a:noFill/>
            <a:miter lim="800000"/>
            <a:headEnd/>
            <a:tailEnd/>
          </a:ln>
        </p:spPr>
      </p:pic>
      <p:sp>
        <p:nvSpPr>
          <p:cNvPr id="130" name="Rectangle 129"/>
          <p:cNvSpPr/>
          <p:nvPr/>
        </p:nvSpPr>
        <p:spPr>
          <a:xfrm>
            <a:off x="-30885" y="3561195"/>
            <a:ext cx="2039744" cy="707886"/>
          </a:xfrm>
          <a:prstGeom prst="rect">
            <a:avLst/>
          </a:prstGeom>
        </p:spPr>
        <p:txBody>
          <a:bodyPr wrap="square">
            <a:spAutoFit/>
          </a:bodyPr>
          <a:lstStyle/>
          <a:p>
            <a:pPr algn="ctr"/>
            <a:r>
              <a:rPr lang="en-US" sz="2000" dirty="0" smtClean="0"/>
              <a:t>Pre-processing and model linking</a:t>
            </a:r>
            <a:endParaRPr lang="en-US" sz="2400" dirty="0"/>
          </a:p>
        </p:txBody>
      </p:sp>
      <p:sp>
        <p:nvSpPr>
          <p:cNvPr id="131" name="Rectangle 130"/>
          <p:cNvSpPr/>
          <p:nvPr/>
        </p:nvSpPr>
        <p:spPr>
          <a:xfrm>
            <a:off x="7089717" y="3561617"/>
            <a:ext cx="1917336" cy="646331"/>
          </a:xfrm>
          <a:prstGeom prst="rect">
            <a:avLst/>
          </a:prstGeom>
        </p:spPr>
        <p:txBody>
          <a:bodyPr wrap="square">
            <a:spAutoFit/>
          </a:bodyPr>
          <a:lstStyle/>
          <a:p>
            <a:pPr algn="ctr"/>
            <a:r>
              <a:rPr lang="en-US" dirty="0" smtClean="0"/>
              <a:t>Modeling Services (e.g. </a:t>
            </a:r>
            <a:r>
              <a:rPr lang="en-US" dirty="0" err="1" smtClean="0"/>
              <a:t>SWATShare</a:t>
            </a:r>
            <a:r>
              <a:rPr lang="en-US" dirty="0" smtClean="0"/>
              <a:t>)</a:t>
            </a:r>
            <a:endParaRPr lang="en-US" sz="2000" dirty="0"/>
          </a:p>
        </p:txBody>
      </p:sp>
    </p:spTree>
    <p:extLst>
      <p:ext uri="{BB962C8B-B14F-4D97-AF65-F5344CB8AC3E}">
        <p14:creationId xmlns:p14="http://schemas.microsoft.com/office/powerpoint/2010/main" val="4121383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4576"/>
            <a:ext cx="9166488" cy="5531372"/>
          </a:xfrm>
          <a:prstGeom prst="rect">
            <a:avLst/>
          </a:prstGeom>
        </p:spPr>
      </p:pic>
    </p:spTree>
    <p:extLst>
      <p:ext uri="{BB962C8B-B14F-4D97-AF65-F5344CB8AC3E}">
        <p14:creationId xmlns:p14="http://schemas.microsoft.com/office/powerpoint/2010/main" val="32060651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330"/>
            <a:ext cx="9144000" cy="5558709"/>
          </a:xfrm>
          <a:prstGeom prst="rect">
            <a:avLst/>
          </a:prstGeom>
        </p:spPr>
      </p:pic>
    </p:spTree>
    <p:extLst>
      <p:ext uri="{BB962C8B-B14F-4D97-AF65-F5344CB8AC3E}">
        <p14:creationId xmlns:p14="http://schemas.microsoft.com/office/powerpoint/2010/main" val="3678401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802"/>
            <a:ext cx="9163450" cy="5570533"/>
          </a:xfrm>
          <a:prstGeom prst="rect">
            <a:avLst/>
          </a:prstGeom>
        </p:spPr>
      </p:pic>
      <p:pic>
        <p:nvPicPr>
          <p:cNvPr id="3" name="Picture 2"/>
          <p:cNvPicPr>
            <a:picLocks noChangeAspect="1"/>
          </p:cNvPicPr>
          <p:nvPr/>
        </p:nvPicPr>
        <p:blipFill>
          <a:blip r:embed="rId3"/>
          <a:stretch>
            <a:fillRect/>
          </a:stretch>
        </p:blipFill>
        <p:spPr>
          <a:xfrm>
            <a:off x="143889" y="5291527"/>
            <a:ext cx="8773630" cy="1508554"/>
          </a:xfrm>
          <a:prstGeom prst="rect">
            <a:avLst/>
          </a:prstGeom>
        </p:spPr>
      </p:pic>
    </p:spTree>
    <p:extLst>
      <p:ext uri="{BB962C8B-B14F-4D97-AF65-F5344CB8AC3E}">
        <p14:creationId xmlns:p14="http://schemas.microsoft.com/office/powerpoint/2010/main" val="21431149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24459"/>
          </a:xfrm>
        </p:spPr>
        <p:txBody>
          <a:bodyPr>
            <a:normAutofit/>
          </a:bodyPr>
          <a:lstStyle/>
          <a:p>
            <a:r>
              <a:rPr lang="en-US" dirty="0" smtClean="0"/>
              <a:t>Sharing and collaboration</a:t>
            </a:r>
            <a:endParaRPr lang="en-US" dirty="0"/>
          </a:p>
        </p:txBody>
      </p:sp>
      <p:pic>
        <p:nvPicPr>
          <p:cNvPr id="9" name="Picture 8"/>
          <p:cNvPicPr>
            <a:picLocks noChangeAspect="1"/>
          </p:cNvPicPr>
          <p:nvPr/>
        </p:nvPicPr>
        <p:blipFill>
          <a:blip r:embed="rId2"/>
          <a:stretch>
            <a:fillRect/>
          </a:stretch>
        </p:blipFill>
        <p:spPr>
          <a:xfrm>
            <a:off x="457200" y="716481"/>
            <a:ext cx="7438781" cy="4472537"/>
          </a:xfrm>
          <a:prstGeom prst="rect">
            <a:avLst/>
          </a:prstGeom>
        </p:spPr>
      </p:pic>
      <p:pic>
        <p:nvPicPr>
          <p:cNvPr id="4" name="Picture 3"/>
          <p:cNvPicPr>
            <a:picLocks noChangeAspect="1"/>
          </p:cNvPicPr>
          <p:nvPr/>
        </p:nvPicPr>
        <p:blipFill>
          <a:blip r:embed="rId3"/>
          <a:stretch>
            <a:fillRect/>
          </a:stretch>
        </p:blipFill>
        <p:spPr>
          <a:xfrm>
            <a:off x="2453702" y="5174028"/>
            <a:ext cx="6477000" cy="1876425"/>
          </a:xfrm>
          <a:prstGeom prst="rect">
            <a:avLst/>
          </a:prstGeom>
        </p:spPr>
      </p:pic>
    </p:spTree>
    <p:extLst>
      <p:ext uri="{BB962C8B-B14F-4D97-AF65-F5344CB8AC3E}">
        <p14:creationId xmlns:p14="http://schemas.microsoft.com/office/powerpoint/2010/main" val="1695201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Definition of Data</a:t>
            </a:r>
            <a:endParaRPr lang="en-US" dirty="0"/>
          </a:p>
        </p:txBody>
      </p:sp>
      <p:sp>
        <p:nvSpPr>
          <p:cNvPr id="6" name="Rectangle 5"/>
          <p:cNvSpPr/>
          <p:nvPr/>
        </p:nvSpPr>
        <p:spPr>
          <a:xfrm>
            <a:off x="800100" y="1408402"/>
            <a:ext cx="7543800" cy="2677656"/>
          </a:xfrm>
          <a:prstGeom prst="rect">
            <a:avLst/>
          </a:prstGeom>
        </p:spPr>
        <p:txBody>
          <a:bodyPr wrap="square">
            <a:spAutoFit/>
          </a:bodyPr>
          <a:lstStyle/>
          <a:p>
            <a:r>
              <a:rPr lang="en-US" sz="2400" dirty="0"/>
              <a:t>In OMB Circular A-110 </a:t>
            </a:r>
            <a:r>
              <a:rPr lang="en-US" sz="2400" dirty="0">
                <a:solidFill>
                  <a:srgbClr val="FF0000"/>
                </a:solidFill>
              </a:rPr>
              <a:t>research data </a:t>
            </a:r>
            <a:r>
              <a:rPr lang="en-US" sz="2400" dirty="0"/>
              <a:t>is defined as “</a:t>
            </a:r>
            <a:r>
              <a:rPr lang="en-US" sz="2400" dirty="0">
                <a:solidFill>
                  <a:srgbClr val="FF0000"/>
                </a:solidFill>
              </a:rPr>
              <a:t>recorded factual material </a:t>
            </a:r>
            <a:r>
              <a:rPr lang="en-US" sz="2400" dirty="0"/>
              <a:t>commonly accepted in the scientific community as necessary to </a:t>
            </a:r>
            <a:r>
              <a:rPr lang="en-US" sz="2400" dirty="0">
                <a:solidFill>
                  <a:srgbClr val="FF0000"/>
                </a:solidFill>
              </a:rPr>
              <a:t>validate research findings</a:t>
            </a:r>
            <a:r>
              <a:rPr lang="en-US" sz="2400" dirty="0"/>
              <a:t>, but not any of the following:  preliminary analyses, drafts of scientific papers, plans for future research, peer reviews, or communications with colleagues.”</a:t>
            </a:r>
          </a:p>
        </p:txBody>
      </p:sp>
      <p:sp>
        <p:nvSpPr>
          <p:cNvPr id="2" name="TextBox 1"/>
          <p:cNvSpPr txBox="1"/>
          <p:nvPr/>
        </p:nvSpPr>
        <p:spPr>
          <a:xfrm>
            <a:off x="800100" y="4285673"/>
            <a:ext cx="5164812" cy="1569660"/>
          </a:xfrm>
          <a:prstGeom prst="rect">
            <a:avLst/>
          </a:prstGeom>
          <a:noFill/>
        </p:spPr>
        <p:txBody>
          <a:bodyPr wrap="none" rtlCol="0">
            <a:spAutoFit/>
          </a:bodyPr>
          <a:lstStyle/>
          <a:p>
            <a:r>
              <a:rPr lang="en-US" sz="2400" dirty="0" smtClean="0">
                <a:solidFill>
                  <a:srgbClr val="002060"/>
                </a:solidFill>
              </a:rPr>
              <a:t>Validating research findings may involve</a:t>
            </a:r>
          </a:p>
          <a:p>
            <a:pPr marL="285750" indent="-285750">
              <a:buFontTx/>
              <a:buChar char="-"/>
            </a:pPr>
            <a:r>
              <a:rPr lang="en-US" sz="2400" dirty="0" smtClean="0">
                <a:solidFill>
                  <a:srgbClr val="002060"/>
                </a:solidFill>
              </a:rPr>
              <a:t>Observations and measurements</a:t>
            </a:r>
          </a:p>
          <a:p>
            <a:pPr marL="285750" indent="-285750">
              <a:buFontTx/>
              <a:buChar char="-"/>
            </a:pPr>
            <a:r>
              <a:rPr lang="en-US" sz="2400" dirty="0" smtClean="0">
                <a:solidFill>
                  <a:srgbClr val="002060"/>
                </a:solidFill>
              </a:rPr>
              <a:t>Models, code and scripts</a:t>
            </a:r>
          </a:p>
          <a:p>
            <a:pPr marL="285750" indent="-285750">
              <a:buFontTx/>
              <a:buChar char="-"/>
            </a:pPr>
            <a:r>
              <a:rPr lang="en-US" sz="2400" dirty="0" smtClean="0">
                <a:solidFill>
                  <a:srgbClr val="002060"/>
                </a:solidFill>
              </a:rPr>
              <a:t>Simulation results</a:t>
            </a:r>
            <a:endParaRPr lang="en-US" sz="2400" dirty="0">
              <a:solidFill>
                <a:srgbClr val="002060"/>
              </a:solidFill>
            </a:endParaRPr>
          </a:p>
        </p:txBody>
      </p:sp>
      <p:sp>
        <p:nvSpPr>
          <p:cNvPr id="3" name="TextBox 2"/>
          <p:cNvSpPr txBox="1"/>
          <p:nvPr/>
        </p:nvSpPr>
        <p:spPr>
          <a:xfrm>
            <a:off x="4061691" y="6018002"/>
            <a:ext cx="4648200" cy="646331"/>
          </a:xfrm>
          <a:prstGeom prst="rect">
            <a:avLst/>
          </a:prstGeom>
          <a:noFill/>
        </p:spPr>
        <p:txBody>
          <a:bodyPr wrap="square" rtlCol="0">
            <a:spAutoFit/>
          </a:bodyPr>
          <a:lstStyle/>
          <a:p>
            <a:r>
              <a:rPr lang="en-US" dirty="0" smtClean="0">
                <a:solidFill>
                  <a:srgbClr val="0070C0"/>
                </a:solidFill>
              </a:rPr>
              <a:t>HydroShare resources need to accommodate all these types of “data”</a:t>
            </a:r>
            <a:endParaRPr lang="en-US" dirty="0">
              <a:solidFill>
                <a:srgbClr val="0070C0"/>
              </a:solidFill>
            </a:endParaRPr>
          </a:p>
        </p:txBody>
      </p:sp>
    </p:spTree>
    <p:extLst>
      <p:ext uri="{BB962C8B-B14F-4D97-AF65-F5344CB8AC3E}">
        <p14:creationId xmlns:p14="http://schemas.microsoft.com/office/powerpoint/2010/main" val="2479405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629307" y="252245"/>
            <a:ext cx="7885387" cy="1295400"/>
          </a:xfrm>
        </p:spPr>
        <p:txBody>
          <a:bodyPr>
            <a:noAutofit/>
          </a:bodyPr>
          <a:lstStyle/>
          <a:p>
            <a:pPr marL="0" indent="0">
              <a:buFontTx/>
              <a:buNone/>
            </a:pPr>
            <a:r>
              <a:rPr lang="en-US" sz="2800" b="1" dirty="0"/>
              <a:t>What proportion of your research time do you spend on preparing or preprocessing data into appropriate forms needed for research purposes?</a:t>
            </a:r>
          </a:p>
        </p:txBody>
      </p:sp>
      <p:sp>
        <p:nvSpPr>
          <p:cNvPr id="3" name="Rectangle 2"/>
          <p:cNvSpPr/>
          <p:nvPr/>
        </p:nvSpPr>
        <p:spPr>
          <a:xfrm>
            <a:off x="1087821" y="6396335"/>
            <a:ext cx="7031420" cy="461665"/>
          </a:xfrm>
          <a:prstGeom prst="rect">
            <a:avLst/>
          </a:prstGeom>
        </p:spPr>
        <p:txBody>
          <a:bodyPr wrap="square">
            <a:spAutoFit/>
          </a:bodyPr>
          <a:lstStyle/>
          <a:p>
            <a:r>
              <a:rPr lang="en-US" sz="2400" dirty="0">
                <a:solidFill>
                  <a:schemeClr val="bg1">
                    <a:lumMod val="50000"/>
                  </a:schemeClr>
                </a:solidFill>
                <a:hlinkClick r:id="rId3"/>
              </a:rPr>
              <a:t>http://</a:t>
            </a:r>
            <a:r>
              <a:rPr lang="en-US" sz="2400" dirty="0" smtClean="0">
                <a:solidFill>
                  <a:schemeClr val="bg1">
                    <a:lumMod val="50000"/>
                  </a:schemeClr>
                </a:solidFill>
                <a:hlinkClick r:id="rId3"/>
              </a:rPr>
              <a:t>his.cuahsi.org/documents/HISStatusSept15.pdf</a:t>
            </a:r>
            <a:r>
              <a:rPr lang="en-US" sz="2400" dirty="0" smtClean="0">
                <a:solidFill>
                  <a:schemeClr val="bg1">
                    <a:lumMod val="50000"/>
                  </a:schemeClr>
                </a:solidFill>
              </a:rPr>
              <a:t> </a:t>
            </a:r>
            <a:endParaRPr lang="en-US" sz="2400" dirty="0">
              <a:solidFill>
                <a:schemeClr val="bg1">
                  <a:lumMod val="50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81246479"/>
              </p:ext>
            </p:extLst>
          </p:nvPr>
        </p:nvGraphicFramePr>
        <p:xfrm>
          <a:off x="1545021" y="1708580"/>
          <a:ext cx="6866479" cy="49185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4161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 Repository Centric Paradigm for Modeling and Analysis</a:t>
            </a:r>
            <a:endParaRPr lang="en-US" dirty="0"/>
          </a:p>
        </p:txBody>
      </p:sp>
      <p:grpSp>
        <p:nvGrpSpPr>
          <p:cNvPr id="20" name="Group 19"/>
          <p:cNvGrpSpPr/>
          <p:nvPr/>
        </p:nvGrpSpPr>
        <p:grpSpPr>
          <a:xfrm>
            <a:off x="1539923" y="1691908"/>
            <a:ext cx="5820247" cy="3554653"/>
            <a:chOff x="1539923" y="1991708"/>
            <a:chExt cx="6064154" cy="3808589"/>
          </a:xfrm>
        </p:grpSpPr>
        <p:sp>
          <p:nvSpPr>
            <p:cNvPr id="6" name="Rectangle 5"/>
            <p:cNvSpPr/>
            <p:nvPr/>
          </p:nvSpPr>
          <p:spPr>
            <a:xfrm>
              <a:off x="6048233" y="2905242"/>
              <a:ext cx="1555844" cy="8751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Analysis Tools</a:t>
              </a:r>
            </a:p>
          </p:txBody>
        </p:sp>
        <p:sp>
          <p:nvSpPr>
            <p:cNvPr id="7" name="Rectangle 6"/>
            <p:cNvSpPr/>
            <p:nvPr/>
          </p:nvSpPr>
          <p:spPr>
            <a:xfrm>
              <a:off x="1539923" y="2905242"/>
              <a:ext cx="1555844" cy="8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Visualization  Tools</a:t>
              </a:r>
            </a:p>
          </p:txBody>
        </p:sp>
        <p:sp>
          <p:nvSpPr>
            <p:cNvPr id="8" name="Rectangle 7"/>
            <p:cNvSpPr/>
            <p:nvPr/>
          </p:nvSpPr>
          <p:spPr>
            <a:xfrm>
              <a:off x="1923198"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Data Loaders</a:t>
              </a:r>
            </a:p>
          </p:txBody>
        </p:sp>
        <p:sp>
          <p:nvSpPr>
            <p:cNvPr id="9" name="Rectangle 8"/>
            <p:cNvSpPr/>
            <p:nvPr/>
          </p:nvSpPr>
          <p:spPr>
            <a:xfrm>
              <a:off x="5664959"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Data Discovery Tools</a:t>
              </a:r>
            </a:p>
          </p:txBody>
        </p:sp>
        <p:sp>
          <p:nvSpPr>
            <p:cNvPr id="4" name="Oval 3"/>
            <p:cNvSpPr/>
            <p:nvPr/>
          </p:nvSpPr>
          <p:spPr>
            <a:xfrm>
              <a:off x="3896436" y="3581674"/>
              <a:ext cx="1351128" cy="129653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endParaRPr lang="en-US" dirty="0">
                <a:solidFill>
                  <a:schemeClr val="tx1"/>
                </a:solidFill>
                <a:latin typeface="Arial" pitchFamily="34" charset="0"/>
                <a:cs typeface="Arial" pitchFamily="34" charset="0"/>
              </a:endParaRPr>
            </a:p>
          </p:txBody>
        </p:sp>
        <p:sp>
          <p:nvSpPr>
            <p:cNvPr id="5" name="Rectangle 4"/>
            <p:cNvSpPr/>
            <p:nvPr/>
          </p:nvSpPr>
          <p:spPr>
            <a:xfrm>
              <a:off x="3794078" y="1991708"/>
              <a:ext cx="1555844" cy="7907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Models</a:t>
              </a:r>
            </a:p>
          </p:txBody>
        </p:sp>
        <p:sp>
          <p:nvSpPr>
            <p:cNvPr id="11" name="Left-Right Arrow 10"/>
            <p:cNvSpPr/>
            <p:nvPr/>
          </p:nvSpPr>
          <p:spPr>
            <a:xfrm rot="8982308">
              <a:off x="3397213" y="4643093"/>
              <a:ext cx="781862"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p:cNvSpPr/>
            <p:nvPr/>
          </p:nvSpPr>
          <p:spPr>
            <a:xfrm rot="2088723">
              <a:off x="4996057" y="4643093"/>
              <a:ext cx="827226"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rot="20168541">
              <a:off x="5187881" y="3679932"/>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rot="12189622">
              <a:off x="3092474" y="3683835"/>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p:cNvSpPr/>
            <p:nvPr/>
          </p:nvSpPr>
          <p:spPr>
            <a:xfrm rot="5400000">
              <a:off x="4159157" y="3006789"/>
              <a:ext cx="825687"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3805897" y="3455211"/>
            <a:ext cx="1358022" cy="646331"/>
          </a:xfrm>
          <a:prstGeom prst="rect">
            <a:avLst/>
          </a:prstGeom>
        </p:spPr>
        <p:txBody>
          <a:bodyPr wrap="square">
            <a:spAutoFit/>
          </a:bodyPr>
          <a:lstStyle/>
          <a:p>
            <a:pPr algn="ctr"/>
            <a:r>
              <a:rPr lang="en-US" dirty="0">
                <a:latin typeface="Arial" pitchFamily="34" charset="0"/>
                <a:cs typeface="Arial" pitchFamily="34" charset="0"/>
              </a:rPr>
              <a:t>Resource Repository</a:t>
            </a:r>
          </a:p>
        </p:txBody>
      </p:sp>
      <p:sp>
        <p:nvSpPr>
          <p:cNvPr id="17" name="TextBox 16"/>
          <p:cNvSpPr txBox="1"/>
          <p:nvPr/>
        </p:nvSpPr>
        <p:spPr>
          <a:xfrm>
            <a:off x="609600" y="5481131"/>
            <a:ext cx="8534400" cy="1200329"/>
          </a:xfrm>
          <a:prstGeom prst="rect">
            <a:avLst/>
          </a:prstGeom>
          <a:noFill/>
        </p:spPr>
        <p:txBody>
          <a:bodyPr wrap="square" rtlCol="0">
            <a:spAutoFit/>
          </a:bodyPr>
          <a:lstStyle/>
          <a:p>
            <a:pPr marL="342900" indent="-342900">
              <a:buFont typeface="Arial" pitchFamily="34" charset="0"/>
              <a:buChar char="•"/>
            </a:pPr>
            <a:r>
              <a:rPr lang="en-US" dirty="0" smtClean="0">
                <a:solidFill>
                  <a:schemeClr val="tx1"/>
                </a:solidFill>
              </a:rPr>
              <a:t>Each model  interacts with information in  the common data store</a:t>
            </a:r>
          </a:p>
          <a:p>
            <a:pPr marL="342900" indent="-342900">
              <a:buFont typeface="Arial" pitchFamily="34" charset="0"/>
              <a:buChar char="•"/>
            </a:pPr>
            <a:r>
              <a:rPr lang="en-US" dirty="0" smtClean="0">
                <a:solidFill>
                  <a:schemeClr val="tx1"/>
                </a:solidFill>
              </a:rPr>
              <a:t>The modeler does not need to be concerned with and can take advantage of standardized analysis, visualization loading and discovery tools </a:t>
            </a:r>
          </a:p>
          <a:p>
            <a:pPr marL="342900" indent="-342900">
              <a:buFont typeface="Arial" pitchFamily="34" charset="0"/>
              <a:buChar char="•"/>
            </a:pPr>
            <a:r>
              <a:rPr lang="en-US" dirty="0"/>
              <a:t>Enable multiple models to use common “best practice” </a:t>
            </a:r>
            <a:r>
              <a:rPr lang="en-US" dirty="0" smtClean="0"/>
              <a:t>tools</a:t>
            </a:r>
            <a:endParaRPr lang="en-US" dirty="0"/>
          </a:p>
        </p:txBody>
      </p:sp>
    </p:spTree>
    <p:extLst>
      <p:ext uri="{BB962C8B-B14F-4D97-AF65-F5344CB8AC3E}">
        <p14:creationId xmlns:p14="http://schemas.microsoft.com/office/powerpoint/2010/main" val="39115099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41" y="1"/>
            <a:ext cx="7886700" cy="959370"/>
          </a:xfrm>
        </p:spPr>
        <p:txBody>
          <a:bodyPr/>
          <a:lstStyle/>
          <a:p>
            <a:pPr algn="ctr"/>
            <a:r>
              <a:rPr lang="en-US" dirty="0" smtClean="0"/>
              <a:t>Resource Data Model</a:t>
            </a:r>
            <a:endParaRPr lang="en-US" dirty="0"/>
          </a:p>
        </p:txBody>
      </p:sp>
      <p:sp>
        <p:nvSpPr>
          <p:cNvPr id="6" name="TextBox 5"/>
          <p:cNvSpPr txBox="1"/>
          <p:nvPr/>
        </p:nvSpPr>
        <p:spPr>
          <a:xfrm>
            <a:off x="4258101" y="968993"/>
            <a:ext cx="4723907" cy="2862322"/>
          </a:xfrm>
          <a:prstGeom prst="rect">
            <a:avLst/>
          </a:prstGeom>
          <a:noFill/>
        </p:spPr>
        <p:txBody>
          <a:bodyPr wrap="square" rtlCol="0">
            <a:spAutoFit/>
          </a:bodyPr>
          <a:lstStyle/>
          <a:p>
            <a:pPr marL="285750" indent="-285750" defTabSz="457200">
              <a:buFont typeface="Arial" panose="020B0604020202020204" pitchFamily="34" charset="0"/>
              <a:buChar char="•"/>
            </a:pPr>
            <a:r>
              <a:rPr lang="en-US" sz="2000" kern="0" dirty="0">
                <a:solidFill>
                  <a:prstClr val="black"/>
                </a:solidFill>
              </a:rPr>
              <a:t>Open Archives Initiative – Object Reuse and Exchange (OAI-ORE) - </a:t>
            </a:r>
            <a:r>
              <a:rPr lang="en-US" sz="2000" kern="0" dirty="0" smtClean="0">
                <a:solidFill>
                  <a:prstClr val="black"/>
                </a:solidFill>
              </a:rPr>
              <a:t>standards </a:t>
            </a:r>
            <a:r>
              <a:rPr lang="en-US" sz="2000" kern="0" dirty="0">
                <a:solidFill>
                  <a:prstClr val="black"/>
                </a:solidFill>
              </a:rPr>
              <a:t>for the description and exchange of aggregations of Web resources</a:t>
            </a:r>
          </a:p>
          <a:p>
            <a:pPr marL="285750" indent="-285750" defTabSz="457200">
              <a:buFont typeface="Arial" panose="020B0604020202020204" pitchFamily="34" charset="0"/>
              <a:buChar char="•"/>
            </a:pPr>
            <a:r>
              <a:rPr lang="en-US" sz="2000" kern="0" dirty="0" err="1" smtClean="0">
                <a:solidFill>
                  <a:prstClr val="black"/>
                </a:solidFill>
              </a:rPr>
              <a:t>BagIt</a:t>
            </a:r>
            <a:r>
              <a:rPr lang="en-US" sz="2000" kern="0" dirty="0" smtClean="0">
                <a:solidFill>
                  <a:prstClr val="black"/>
                </a:solidFill>
              </a:rPr>
              <a:t> </a:t>
            </a:r>
            <a:r>
              <a:rPr lang="en-US" sz="2000" kern="0" dirty="0">
                <a:solidFill>
                  <a:prstClr val="black"/>
                </a:solidFill>
              </a:rPr>
              <a:t>– hierarchical file packaging format designed to support disk-based or network-based storage and transfer of generalized digital </a:t>
            </a:r>
            <a:r>
              <a:rPr lang="en-US" sz="2000" kern="0" dirty="0" smtClean="0">
                <a:solidFill>
                  <a:prstClr val="black"/>
                </a:solidFill>
              </a:rPr>
              <a:t>content</a:t>
            </a:r>
          </a:p>
          <a:p>
            <a:pPr marL="285750" indent="-285750" defTabSz="457200">
              <a:buFont typeface="Arial" panose="020B0604020202020204" pitchFamily="34" charset="0"/>
              <a:buChar char="•"/>
            </a:pPr>
            <a:r>
              <a:rPr lang="en-US" sz="2000" kern="0" dirty="0" smtClean="0">
                <a:solidFill>
                  <a:prstClr val="black"/>
                </a:solidFill>
              </a:rPr>
              <a:t>Compatible with </a:t>
            </a:r>
            <a:r>
              <a:rPr lang="en-US" sz="2000" kern="0" dirty="0" err="1" smtClean="0">
                <a:solidFill>
                  <a:prstClr val="black"/>
                </a:solidFill>
              </a:rPr>
              <a:t>DataOne</a:t>
            </a:r>
            <a:endParaRPr lang="en-US" sz="2000" kern="0" dirty="0">
              <a:solidFill>
                <a:prstClr val="black"/>
              </a:solidFill>
            </a:endParaRPr>
          </a:p>
        </p:txBody>
      </p:sp>
      <p:pic>
        <p:nvPicPr>
          <p:cNvPr id="4" name="Picture 3"/>
          <p:cNvPicPr>
            <a:picLocks noChangeAspect="1"/>
          </p:cNvPicPr>
          <p:nvPr/>
        </p:nvPicPr>
        <p:blipFill>
          <a:blip r:embed="rId2"/>
          <a:stretch>
            <a:fillRect/>
          </a:stretch>
        </p:blipFill>
        <p:spPr>
          <a:xfrm>
            <a:off x="232251" y="3831315"/>
            <a:ext cx="3923546" cy="2938521"/>
          </a:xfrm>
          <a:prstGeom prst="rect">
            <a:avLst/>
          </a:prstGeom>
        </p:spPr>
      </p:pic>
      <p:pic>
        <p:nvPicPr>
          <p:cNvPr id="5" name="Picture 4"/>
          <p:cNvPicPr>
            <a:picLocks noChangeAspect="1"/>
          </p:cNvPicPr>
          <p:nvPr/>
        </p:nvPicPr>
        <p:blipFill>
          <a:blip r:embed="rId3"/>
          <a:stretch>
            <a:fillRect/>
          </a:stretch>
        </p:blipFill>
        <p:spPr>
          <a:xfrm>
            <a:off x="232251" y="854438"/>
            <a:ext cx="3913668" cy="2931123"/>
          </a:xfrm>
          <a:prstGeom prst="rect">
            <a:avLst/>
          </a:prstGeom>
        </p:spPr>
      </p:pic>
      <p:pic>
        <p:nvPicPr>
          <p:cNvPr id="10" name="Picture 9"/>
          <p:cNvPicPr>
            <a:picLocks noChangeAspect="1"/>
          </p:cNvPicPr>
          <p:nvPr/>
        </p:nvPicPr>
        <p:blipFill>
          <a:blip r:embed="rId4"/>
          <a:stretch>
            <a:fillRect/>
          </a:stretch>
        </p:blipFill>
        <p:spPr>
          <a:xfrm>
            <a:off x="4586991" y="3831315"/>
            <a:ext cx="3927920" cy="2941796"/>
          </a:xfrm>
          <a:prstGeom prst="rect">
            <a:avLst/>
          </a:prstGeom>
        </p:spPr>
      </p:pic>
    </p:spTree>
    <p:extLst>
      <p:ext uri="{BB962C8B-B14F-4D97-AF65-F5344CB8AC3E}">
        <p14:creationId xmlns:p14="http://schemas.microsoft.com/office/powerpoint/2010/main" val="37535990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703263"/>
          </a:xfrm>
        </p:spPr>
        <p:txBody>
          <a:bodyPr>
            <a:normAutofit fontScale="90000"/>
          </a:bodyPr>
          <a:lstStyle/>
          <a:p>
            <a:r>
              <a:rPr lang="en-US" dirty="0" smtClean="0"/>
              <a:t>Types of data to support as resources</a:t>
            </a:r>
            <a:endParaRPr lang="en-US" dirty="0"/>
          </a:p>
        </p:txBody>
      </p:sp>
      <p:sp>
        <p:nvSpPr>
          <p:cNvPr id="4" name="Content Placeholder 3"/>
          <p:cNvSpPr>
            <a:spLocks noGrp="1"/>
          </p:cNvSpPr>
          <p:nvPr>
            <p:ph idx="4294967295"/>
          </p:nvPr>
        </p:nvSpPr>
        <p:spPr>
          <a:xfrm>
            <a:off x="0" y="832359"/>
            <a:ext cx="4556125" cy="6025641"/>
          </a:xfrm>
        </p:spPr>
        <p:txBody>
          <a:bodyPr vert="horz" lIns="91440" tIns="45720" rIns="91440" bIns="45720" rtlCol="0">
            <a:normAutofit fontScale="40000" lnSpcReduction="20000"/>
          </a:bodyPr>
          <a:lstStyle/>
          <a:p>
            <a:pPr marL="0" indent="0">
              <a:buNone/>
            </a:pPr>
            <a:r>
              <a:rPr lang="en-US" sz="8000" dirty="0" smtClean="0">
                <a:solidFill>
                  <a:srgbClr val="0070C0"/>
                </a:solidFill>
              </a:rPr>
              <a:t>Resource Types</a:t>
            </a:r>
            <a:endParaRPr lang="en-US" sz="8000" dirty="0">
              <a:solidFill>
                <a:srgbClr val="0070C0"/>
              </a:solidFill>
            </a:endParaRPr>
          </a:p>
          <a:p>
            <a:r>
              <a:rPr lang="en-US" sz="5000" dirty="0" smtClean="0"/>
              <a:t>Generic  </a:t>
            </a:r>
            <a:r>
              <a:rPr lang="en-US" sz="5000" dirty="0" smtClean="0">
                <a:sym typeface="Wingdings" panose="05000000000000000000" pitchFamily="2" charset="2"/>
              </a:rPr>
              <a:t></a:t>
            </a:r>
            <a:endParaRPr lang="en-US" sz="5000" dirty="0" smtClean="0"/>
          </a:p>
          <a:p>
            <a:r>
              <a:rPr lang="en-US" sz="5000" dirty="0" smtClean="0">
                <a:solidFill>
                  <a:srgbClr val="0070C0"/>
                </a:solidFill>
              </a:rPr>
              <a:t>Time Series (CUAHSI HIS)</a:t>
            </a:r>
            <a:endParaRPr lang="en-US" sz="5000" dirty="0">
              <a:solidFill>
                <a:srgbClr val="0070C0"/>
              </a:solidFill>
            </a:endParaRPr>
          </a:p>
          <a:p>
            <a:r>
              <a:rPr lang="en-US" sz="5000" dirty="0">
                <a:solidFill>
                  <a:srgbClr val="0070C0"/>
                </a:solidFill>
              </a:rPr>
              <a:t>Geographic feature set</a:t>
            </a:r>
          </a:p>
          <a:p>
            <a:r>
              <a:rPr lang="en-US" sz="5000" dirty="0">
                <a:solidFill>
                  <a:srgbClr val="0070C0"/>
                </a:solidFill>
              </a:rPr>
              <a:t>Geographic Raster</a:t>
            </a:r>
          </a:p>
          <a:p>
            <a:r>
              <a:rPr lang="en-US" sz="5000" dirty="0" smtClean="0">
                <a:solidFill>
                  <a:srgbClr val="0070C0"/>
                </a:solidFill>
              </a:rPr>
              <a:t>Referenced </a:t>
            </a:r>
            <a:r>
              <a:rPr lang="en-US" sz="5000" dirty="0">
                <a:solidFill>
                  <a:srgbClr val="0070C0"/>
                </a:solidFill>
              </a:rPr>
              <a:t>HIS time series</a:t>
            </a:r>
          </a:p>
          <a:p>
            <a:r>
              <a:rPr lang="en-US" sz="5000" dirty="0" smtClean="0">
                <a:solidFill>
                  <a:srgbClr val="0070C0"/>
                </a:solidFill>
              </a:rPr>
              <a:t>Multidimensional </a:t>
            </a:r>
            <a:r>
              <a:rPr lang="en-US" sz="5000" dirty="0">
                <a:solidFill>
                  <a:srgbClr val="0070C0"/>
                </a:solidFill>
              </a:rPr>
              <a:t>Space Time dataset</a:t>
            </a:r>
          </a:p>
          <a:p>
            <a:r>
              <a:rPr lang="en-US" sz="5000" dirty="0">
                <a:solidFill>
                  <a:srgbClr val="0070C0"/>
                </a:solidFill>
              </a:rPr>
              <a:t>River geometry</a:t>
            </a:r>
          </a:p>
          <a:p>
            <a:r>
              <a:rPr lang="en-US" sz="5000" dirty="0">
                <a:solidFill>
                  <a:srgbClr val="0070C0"/>
                </a:solidFill>
              </a:rPr>
              <a:t>Sample based observations (ODM2 and CZO)</a:t>
            </a:r>
          </a:p>
          <a:p>
            <a:r>
              <a:rPr lang="en-US" sz="5000" dirty="0">
                <a:solidFill>
                  <a:srgbClr val="0070C0"/>
                </a:solidFill>
              </a:rPr>
              <a:t>Documents</a:t>
            </a:r>
          </a:p>
          <a:p>
            <a:r>
              <a:rPr lang="en-US" sz="5000" dirty="0">
                <a:solidFill>
                  <a:srgbClr val="0070C0"/>
                </a:solidFill>
              </a:rPr>
              <a:t>Tabular </a:t>
            </a:r>
            <a:r>
              <a:rPr lang="en-US" sz="5000" dirty="0" smtClean="0">
                <a:solidFill>
                  <a:srgbClr val="0070C0"/>
                </a:solidFill>
              </a:rPr>
              <a:t>objects</a:t>
            </a:r>
          </a:p>
          <a:p>
            <a:r>
              <a:rPr lang="en-US" sz="5000" dirty="0" err="1" smtClean="0">
                <a:solidFill>
                  <a:srgbClr val="0070C0"/>
                </a:solidFill>
              </a:rPr>
              <a:t>HydroDesktop</a:t>
            </a:r>
            <a:r>
              <a:rPr lang="en-US" sz="5000" dirty="0" smtClean="0">
                <a:solidFill>
                  <a:srgbClr val="0070C0"/>
                </a:solidFill>
              </a:rPr>
              <a:t> Project package</a:t>
            </a:r>
            <a:endParaRPr lang="en-US" sz="5000" dirty="0">
              <a:solidFill>
                <a:srgbClr val="0070C0"/>
              </a:solidFill>
            </a:endParaRPr>
          </a:p>
          <a:p>
            <a:r>
              <a:rPr lang="en-US" sz="5000" dirty="0">
                <a:solidFill>
                  <a:srgbClr val="0070C0"/>
                </a:solidFill>
              </a:rPr>
              <a:t>Scripts</a:t>
            </a:r>
          </a:p>
          <a:p>
            <a:r>
              <a:rPr lang="en-US" sz="5000" dirty="0">
                <a:solidFill>
                  <a:srgbClr val="0070C0"/>
                </a:solidFill>
              </a:rPr>
              <a:t>Models</a:t>
            </a:r>
          </a:p>
          <a:p>
            <a:r>
              <a:rPr lang="en-US" sz="5000" dirty="0">
                <a:solidFill>
                  <a:srgbClr val="0070C0"/>
                </a:solidFill>
              </a:rPr>
              <a:t>Model Components</a:t>
            </a:r>
          </a:p>
          <a:p>
            <a:r>
              <a:rPr lang="en-US" sz="5000" dirty="0">
                <a:solidFill>
                  <a:srgbClr val="0070C0"/>
                </a:solidFill>
              </a:rPr>
              <a:t>Referenced data sets from other (non </a:t>
            </a:r>
            <a:r>
              <a:rPr lang="en-US" sz="5000" dirty="0" smtClean="0">
                <a:solidFill>
                  <a:srgbClr val="0070C0"/>
                </a:solidFill>
              </a:rPr>
              <a:t>HIS) sources. </a:t>
            </a:r>
            <a:endParaRPr lang="en-US" sz="3500" dirty="0">
              <a:solidFill>
                <a:srgbClr val="0070C0"/>
              </a:solidFill>
            </a:endParaRPr>
          </a:p>
          <a:p>
            <a:pPr marL="0" indent="0">
              <a:buNone/>
            </a:pPr>
            <a:endParaRPr lang="en-US" sz="3500" dirty="0">
              <a:solidFill>
                <a:srgbClr val="0070C0"/>
              </a:solidFill>
            </a:endParaRPr>
          </a:p>
        </p:txBody>
      </p:sp>
      <p:sp>
        <p:nvSpPr>
          <p:cNvPr id="5" name="Content Placeholder 2"/>
          <p:cNvSpPr txBox="1">
            <a:spLocks/>
          </p:cNvSpPr>
          <p:nvPr/>
        </p:nvSpPr>
        <p:spPr>
          <a:xfrm>
            <a:off x="4819428" y="832693"/>
            <a:ext cx="4141694"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500" dirty="0" smtClean="0">
                <a:solidFill>
                  <a:srgbClr val="7030A0"/>
                </a:solidFill>
              </a:rPr>
              <a:t>Tools</a:t>
            </a:r>
          </a:p>
          <a:p>
            <a:r>
              <a:rPr lang="en-US" sz="2400" dirty="0" smtClean="0">
                <a:solidFill>
                  <a:srgbClr val="7030A0"/>
                </a:solidFill>
              </a:rPr>
              <a:t>Uploaders to facilitate loading of resources</a:t>
            </a:r>
          </a:p>
          <a:p>
            <a:r>
              <a:rPr lang="en-US" sz="2400" dirty="0" smtClean="0">
                <a:solidFill>
                  <a:srgbClr val="7030A0"/>
                </a:solidFill>
              </a:rPr>
              <a:t>Viewers to visualize the resource</a:t>
            </a:r>
          </a:p>
          <a:p>
            <a:r>
              <a:rPr lang="en-US" sz="2400" dirty="0" smtClean="0">
                <a:solidFill>
                  <a:srgbClr val="7030A0"/>
                </a:solidFill>
              </a:rPr>
              <a:t>Exporters to download the resource</a:t>
            </a:r>
          </a:p>
          <a:p>
            <a:r>
              <a:rPr lang="en-US" sz="2400" dirty="0" smtClean="0">
                <a:solidFill>
                  <a:srgbClr val="7030A0"/>
                </a:solidFill>
              </a:rPr>
              <a:t>Best practice tools for hydrologic data preprocessing and analysis</a:t>
            </a:r>
          </a:p>
        </p:txBody>
      </p:sp>
      <p:sp>
        <p:nvSpPr>
          <p:cNvPr id="2" name="Rectangle 1"/>
          <p:cNvSpPr/>
          <p:nvPr/>
        </p:nvSpPr>
        <p:spPr>
          <a:xfrm>
            <a:off x="4969554" y="5095666"/>
            <a:ext cx="3991568" cy="1569660"/>
          </a:xfrm>
          <a:prstGeom prst="rect">
            <a:avLst/>
          </a:prstGeom>
        </p:spPr>
        <p:txBody>
          <a:bodyPr wrap="square">
            <a:spAutoFit/>
          </a:bodyPr>
          <a:lstStyle/>
          <a:p>
            <a:r>
              <a:rPr lang="en-US" sz="2400" dirty="0" smtClean="0">
                <a:solidFill>
                  <a:srgbClr val="FF0000"/>
                </a:solidFill>
              </a:rPr>
              <a:t>Resource Data Model.</a:t>
            </a:r>
          </a:p>
          <a:p>
            <a:pPr marL="342900" indent="-342900">
              <a:buFont typeface="Arial" panose="020B0604020202020204" pitchFamily="34" charset="0"/>
              <a:buChar char="•"/>
            </a:pPr>
            <a:r>
              <a:rPr lang="en-US" sz="2400" dirty="0" smtClean="0">
                <a:solidFill>
                  <a:srgbClr val="FF0000"/>
                </a:solidFill>
              </a:rPr>
              <a:t>Data and metadata content</a:t>
            </a:r>
          </a:p>
          <a:p>
            <a:pPr marL="342900" indent="-342900">
              <a:buFont typeface="Arial" panose="020B0604020202020204" pitchFamily="34" charset="0"/>
              <a:buChar char="•"/>
            </a:pPr>
            <a:r>
              <a:rPr lang="en-US" sz="2400" dirty="0" smtClean="0">
                <a:solidFill>
                  <a:srgbClr val="FF0000"/>
                </a:solidFill>
              </a:rPr>
              <a:t>Logical relationships</a:t>
            </a:r>
          </a:p>
          <a:p>
            <a:pPr marL="342900" indent="-342900">
              <a:buFont typeface="Arial" panose="020B0604020202020204" pitchFamily="34" charset="0"/>
              <a:buChar char="•"/>
            </a:pPr>
            <a:r>
              <a:rPr lang="en-US" sz="2400" dirty="0" smtClean="0">
                <a:solidFill>
                  <a:srgbClr val="FF0000"/>
                </a:solidFill>
              </a:rPr>
              <a:t>File formats</a:t>
            </a:r>
            <a:endParaRPr lang="en-US" sz="2400" dirty="0">
              <a:solidFill>
                <a:srgbClr val="FF0000"/>
              </a:solidFill>
            </a:endParaRPr>
          </a:p>
        </p:txBody>
      </p:sp>
    </p:spTree>
    <p:extLst>
      <p:ext uri="{BB962C8B-B14F-4D97-AF65-F5344CB8AC3E}">
        <p14:creationId xmlns:p14="http://schemas.microsoft.com/office/powerpoint/2010/main" val="31720651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397032"/>
            <a:ext cx="3799686" cy="1142431"/>
          </a:xfrm>
        </p:spPr>
        <p:txBody>
          <a:bodyPr>
            <a:noAutofit/>
          </a:bodyPr>
          <a:lstStyle/>
          <a:p>
            <a:r>
              <a:rPr lang="en-US" sz="2800" dirty="0" smtClean="0"/>
              <a:t>Multidimensional Space Time Resource Type</a:t>
            </a:r>
            <a:endParaRPr lang="en-US" sz="2800" dirty="0"/>
          </a:p>
        </p:txBody>
      </p:sp>
      <p:grpSp>
        <p:nvGrpSpPr>
          <p:cNvPr id="5" name="Group 4"/>
          <p:cNvGrpSpPr>
            <a:grpSpLocks noChangeAspect="1"/>
          </p:cNvGrpSpPr>
          <p:nvPr/>
        </p:nvGrpSpPr>
        <p:grpSpPr>
          <a:xfrm>
            <a:off x="6149187" y="3423719"/>
            <a:ext cx="2204719" cy="2519881"/>
            <a:chOff x="378077" y="1340330"/>
            <a:chExt cx="5181889" cy="5957045"/>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684" y="3716927"/>
              <a:ext cx="3915205"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390286" y="1340330"/>
              <a:ext cx="5169680" cy="4893069"/>
              <a:chOff x="2975910" y="1340330"/>
              <a:chExt cx="5169680" cy="4893069"/>
            </a:xfrm>
          </p:grpSpPr>
          <p:grpSp>
            <p:nvGrpSpPr>
              <p:cNvPr id="18" name="Group 17"/>
              <p:cNvGrpSpPr/>
              <p:nvPr/>
            </p:nvGrpSpPr>
            <p:grpSpPr>
              <a:xfrm>
                <a:off x="2975910" y="1340330"/>
                <a:ext cx="5169680" cy="2337935"/>
                <a:chOff x="378077" y="904013"/>
                <a:chExt cx="5169680" cy="2337935"/>
              </a:xfrm>
            </p:grpSpPr>
            <p:cxnSp>
              <p:nvCxnSpPr>
                <p:cNvPr id="49" name="Straight Connector 48"/>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975910" y="1766186"/>
                <a:ext cx="5169680" cy="2337935"/>
                <a:chOff x="378077" y="904013"/>
                <a:chExt cx="5169680" cy="2337935"/>
              </a:xfrm>
            </p:grpSpPr>
            <p:cxnSp>
              <p:nvCxnSpPr>
                <p:cNvPr id="45" name="Straight Connector 44"/>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2975910" y="2192042"/>
                <a:ext cx="5169680" cy="2337935"/>
                <a:chOff x="378077" y="904013"/>
                <a:chExt cx="5169680" cy="2337935"/>
              </a:xfrm>
            </p:grpSpPr>
            <p:cxnSp>
              <p:nvCxnSpPr>
                <p:cNvPr id="41" name="Straight Connector 40"/>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2975910" y="2617898"/>
                <a:ext cx="5169680" cy="2337935"/>
                <a:chOff x="378077" y="904013"/>
                <a:chExt cx="5169680" cy="2337935"/>
              </a:xfrm>
            </p:grpSpPr>
            <p:cxnSp>
              <p:nvCxnSpPr>
                <p:cNvPr id="37" name="Straight Connector 36"/>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2975910" y="3043754"/>
                <a:ext cx="5169680" cy="2337935"/>
                <a:chOff x="378077" y="904013"/>
                <a:chExt cx="5169680" cy="2337935"/>
              </a:xfrm>
            </p:grpSpPr>
            <p:cxnSp>
              <p:nvCxnSpPr>
                <p:cNvPr id="33" name="Straight Connector 32"/>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2975910" y="3469610"/>
                <a:ext cx="5169680" cy="2337935"/>
                <a:chOff x="378077" y="904013"/>
                <a:chExt cx="5169680" cy="2337935"/>
              </a:xfrm>
            </p:grpSpPr>
            <p:cxnSp>
              <p:nvCxnSpPr>
                <p:cNvPr id="29" name="Straight Connector 28"/>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975910" y="3895464"/>
                <a:ext cx="5169680" cy="2337935"/>
                <a:chOff x="378077" y="904013"/>
                <a:chExt cx="5169680" cy="2337935"/>
              </a:xfrm>
            </p:grpSpPr>
            <p:cxnSp>
              <p:nvCxnSpPr>
                <p:cNvPr id="25" name="Straight Connector 24"/>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12" name="Straight Arrow Connector 11"/>
            <p:cNvCxnSpPr/>
            <p:nvPr/>
          </p:nvCxnSpPr>
          <p:spPr>
            <a:xfrm flipV="1">
              <a:off x="1983514" y="5971434"/>
              <a:ext cx="2485121" cy="698224"/>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1971305" y="4291570"/>
              <a:ext cx="12209" cy="2416749"/>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638290" y="5539383"/>
              <a:ext cx="1333015" cy="1130275"/>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983589" y="6027107"/>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x</a:t>
              </a:r>
              <a:endParaRPr lang="en-US" sz="2400" b="1" dirty="0">
                <a:solidFill>
                  <a:srgbClr val="009900"/>
                </a:solidFill>
                <a:latin typeface="Arial" charset="0"/>
              </a:endParaRPr>
            </a:p>
          </p:txBody>
        </p:sp>
        <p:sp>
          <p:nvSpPr>
            <p:cNvPr id="16" name="TextBox 15"/>
            <p:cNvSpPr txBox="1"/>
            <p:nvPr/>
          </p:nvSpPr>
          <p:spPr>
            <a:xfrm>
              <a:off x="638290" y="5775866"/>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y</a:t>
              </a:r>
              <a:endParaRPr lang="en-US" sz="2400" b="1" dirty="0">
                <a:solidFill>
                  <a:srgbClr val="009900"/>
                </a:solidFill>
                <a:latin typeface="Arial" charset="0"/>
              </a:endParaRPr>
            </a:p>
          </p:txBody>
        </p:sp>
        <p:sp>
          <p:nvSpPr>
            <p:cNvPr id="17" name="TextBox 16"/>
            <p:cNvSpPr txBox="1"/>
            <p:nvPr/>
          </p:nvSpPr>
          <p:spPr>
            <a:xfrm>
              <a:off x="1344365" y="4435159"/>
              <a:ext cx="637102" cy="935279"/>
            </a:xfrm>
            <a:prstGeom prst="rect">
              <a:avLst/>
            </a:prstGeom>
            <a:noFill/>
            <a:ln>
              <a:noFill/>
            </a:ln>
          </p:spPr>
          <p:txBody>
            <a:bodyPr wrap="squar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t</a:t>
              </a:r>
              <a:endParaRPr lang="en-US" sz="2400" b="1" dirty="0">
                <a:solidFill>
                  <a:srgbClr val="009900"/>
                </a:solidFill>
                <a:latin typeface="Arial" charset="0"/>
              </a:endParaRPr>
            </a:p>
          </p:txBody>
        </p:sp>
      </p:grpSp>
      <p:grpSp>
        <p:nvGrpSpPr>
          <p:cNvPr id="53" name="Group 52"/>
          <p:cNvGrpSpPr>
            <a:grpSpLocks noChangeAspect="1"/>
          </p:cNvGrpSpPr>
          <p:nvPr/>
        </p:nvGrpSpPr>
        <p:grpSpPr>
          <a:xfrm>
            <a:off x="6149187" y="1600200"/>
            <a:ext cx="2177160" cy="2104093"/>
            <a:chOff x="309568" y="2467749"/>
            <a:chExt cx="3733930" cy="3608617"/>
          </a:xfrm>
        </p:grpSpPr>
        <p:pic>
          <p:nvPicPr>
            <p:cNvPr id="5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82525" y="3685591"/>
              <a:ext cx="2981325" cy="2390775"/>
            </a:xfrm>
            <a:prstGeom prst="rect">
              <a:avLst/>
            </a:prstGeom>
            <a:solidFill>
              <a:schemeClr val="bg1"/>
            </a:solidFill>
            <a:ln w="25400">
              <a:solidFill>
                <a:schemeClr val="tx1"/>
              </a:solidFill>
            </a:ln>
            <a:effectLst/>
            <a:scene3d>
              <a:camera prst="orthographicFront">
                <a:rot lat="18300000" lon="19200000" rev="3000000"/>
              </a:camera>
              <a:lightRig rig="threePt" dir="t"/>
            </a:scene3d>
          </p:spPr>
        </p:pic>
        <p:cxnSp>
          <p:nvCxnSpPr>
            <p:cNvPr id="55" name="Straight Connector 54"/>
            <p:cNvCxnSpPr/>
            <p:nvPr/>
          </p:nvCxnSpPr>
          <p:spPr>
            <a:xfrm>
              <a:off x="309568" y="3179825"/>
              <a:ext cx="1050203" cy="89711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2976795" y="2467749"/>
              <a:ext cx="0" cy="160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1359771" y="4064509"/>
              <a:ext cx="0" cy="160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309568" y="3201770"/>
              <a:ext cx="0" cy="160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4043498" y="3346178"/>
              <a:ext cx="0" cy="160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976795" y="2467749"/>
              <a:ext cx="1066703" cy="88574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309568" y="2467749"/>
              <a:ext cx="2667227" cy="73402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1639015" y="3135427"/>
              <a:ext cx="321469" cy="1749288"/>
              <a:chOff x="4740345" y="3123422"/>
              <a:chExt cx="321469" cy="1749288"/>
            </a:xfrm>
          </p:grpSpPr>
          <p:grpSp>
            <p:nvGrpSpPr>
              <p:cNvPr id="66" name="Group 65"/>
              <p:cNvGrpSpPr/>
              <p:nvPr/>
            </p:nvGrpSpPr>
            <p:grpSpPr>
              <a:xfrm>
                <a:off x="4740345" y="3127437"/>
                <a:ext cx="299828" cy="1738215"/>
                <a:chOff x="4740345" y="3127437"/>
                <a:chExt cx="299828" cy="1738215"/>
              </a:xfrm>
            </p:grpSpPr>
            <p:grpSp>
              <p:nvGrpSpPr>
                <p:cNvPr id="74" name="Group 73"/>
                <p:cNvGrpSpPr/>
                <p:nvPr/>
              </p:nvGrpSpPr>
              <p:grpSpPr>
                <a:xfrm>
                  <a:off x="4740345" y="3127437"/>
                  <a:ext cx="299828" cy="1661391"/>
                  <a:chOff x="5310171" y="3124754"/>
                  <a:chExt cx="299828" cy="1661391"/>
                </a:xfrm>
                <a:effectLst/>
              </p:grpSpPr>
              <p:sp>
                <p:nvSpPr>
                  <p:cNvPr id="76" name="Rectangle 75"/>
                  <p:cNvSpPr/>
                  <p:nvPr/>
                </p:nvSpPr>
                <p:spPr>
                  <a:xfrm>
                    <a:off x="5310171" y="3172488"/>
                    <a:ext cx="245789" cy="1591998"/>
                  </a:xfrm>
                  <a:prstGeom prst="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488" fontAlgn="base" hangingPunct="0">
                      <a:lnSpc>
                        <a:spcPct val="93000"/>
                      </a:lnSpc>
                      <a:spcBef>
                        <a:spcPct val="0"/>
                      </a:spcBef>
                      <a:spcAft>
                        <a:spcPct val="0"/>
                      </a:spcAft>
                      <a:buClr>
                        <a:srgbClr val="000000"/>
                      </a:buClr>
                      <a:buSzPct val="100000"/>
                      <a:buFont typeface="Times New Roman" pitchFamily="18" charset="0"/>
                      <a:buNone/>
                    </a:pPr>
                    <a:endParaRPr lang="en-US">
                      <a:solidFill>
                        <a:prstClr val="white"/>
                      </a:solidFill>
                    </a:endParaRPr>
                  </a:p>
                </p:txBody>
              </p:sp>
              <p:sp>
                <p:nvSpPr>
                  <p:cNvPr id="77" name="Rectangle 76"/>
                  <p:cNvSpPr/>
                  <p:nvPr/>
                </p:nvSpPr>
                <p:spPr>
                  <a:xfrm>
                    <a:off x="5364210" y="3221561"/>
                    <a:ext cx="245789" cy="1564584"/>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488" fontAlgn="base" hangingPunct="0">
                      <a:lnSpc>
                        <a:spcPct val="93000"/>
                      </a:lnSpc>
                      <a:spcBef>
                        <a:spcPct val="0"/>
                      </a:spcBef>
                      <a:spcAft>
                        <a:spcPct val="0"/>
                      </a:spcAft>
                      <a:buClr>
                        <a:srgbClr val="000000"/>
                      </a:buClr>
                      <a:buSzPct val="100000"/>
                      <a:buFont typeface="Times New Roman" pitchFamily="18" charset="0"/>
                      <a:buNone/>
                    </a:pPr>
                    <a:endParaRPr lang="en-US">
                      <a:solidFill>
                        <a:prstClr val="white"/>
                      </a:solidFill>
                    </a:endParaRPr>
                  </a:p>
                </p:txBody>
              </p:sp>
              <p:sp>
                <p:nvSpPr>
                  <p:cNvPr id="78" name="Freeform 77"/>
                  <p:cNvSpPr/>
                  <p:nvPr/>
                </p:nvSpPr>
                <p:spPr>
                  <a:xfrm>
                    <a:off x="5310171" y="3124754"/>
                    <a:ext cx="293370" cy="133350"/>
                  </a:xfrm>
                  <a:custGeom>
                    <a:avLst/>
                    <a:gdLst>
                      <a:gd name="connsiteX0" fmla="*/ 0 w 293370"/>
                      <a:gd name="connsiteY0" fmla="*/ 49530 h 133350"/>
                      <a:gd name="connsiteX1" fmla="*/ 198120 w 293370"/>
                      <a:gd name="connsiteY1" fmla="*/ 0 h 133350"/>
                      <a:gd name="connsiteX2" fmla="*/ 293370 w 293370"/>
                      <a:gd name="connsiteY2" fmla="*/ 87630 h 133350"/>
                      <a:gd name="connsiteX3" fmla="*/ 91440 w 29337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293370" h="133350">
                        <a:moveTo>
                          <a:pt x="0" y="49530"/>
                        </a:moveTo>
                        <a:lnTo>
                          <a:pt x="198120" y="0"/>
                        </a:lnTo>
                        <a:lnTo>
                          <a:pt x="293370" y="87630"/>
                        </a:lnTo>
                        <a:lnTo>
                          <a:pt x="91440" y="133350"/>
                        </a:lnTo>
                      </a:path>
                    </a:pathLst>
                  </a:cu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488" fontAlgn="base" hangingPunct="0">
                      <a:lnSpc>
                        <a:spcPct val="93000"/>
                      </a:lnSpc>
                      <a:spcBef>
                        <a:spcPct val="0"/>
                      </a:spcBef>
                      <a:spcAft>
                        <a:spcPct val="0"/>
                      </a:spcAft>
                      <a:buClr>
                        <a:srgbClr val="000000"/>
                      </a:buClr>
                      <a:buSzPct val="100000"/>
                      <a:buFont typeface="Times New Roman" pitchFamily="18" charset="0"/>
                      <a:buNone/>
                    </a:pPr>
                    <a:endParaRPr lang="en-US">
                      <a:solidFill>
                        <a:prstClr val="white"/>
                      </a:solidFill>
                    </a:endParaRPr>
                  </a:p>
                </p:txBody>
              </p:sp>
            </p:grpSp>
            <p:sp>
              <p:nvSpPr>
                <p:cNvPr id="75" name="Freeform 74"/>
                <p:cNvSpPr/>
                <p:nvPr/>
              </p:nvSpPr>
              <p:spPr>
                <a:xfrm>
                  <a:off x="4742696" y="4732302"/>
                  <a:ext cx="293370" cy="133350"/>
                </a:xfrm>
                <a:custGeom>
                  <a:avLst/>
                  <a:gdLst>
                    <a:gd name="connsiteX0" fmla="*/ 0 w 293370"/>
                    <a:gd name="connsiteY0" fmla="*/ 49530 h 133350"/>
                    <a:gd name="connsiteX1" fmla="*/ 198120 w 293370"/>
                    <a:gd name="connsiteY1" fmla="*/ 0 h 133350"/>
                    <a:gd name="connsiteX2" fmla="*/ 293370 w 293370"/>
                    <a:gd name="connsiteY2" fmla="*/ 87630 h 133350"/>
                    <a:gd name="connsiteX3" fmla="*/ 91440 w 29337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293370" h="133350">
                      <a:moveTo>
                        <a:pt x="0" y="49530"/>
                      </a:moveTo>
                      <a:lnTo>
                        <a:pt x="198120" y="0"/>
                      </a:lnTo>
                      <a:lnTo>
                        <a:pt x="293370" y="87630"/>
                      </a:lnTo>
                      <a:lnTo>
                        <a:pt x="91440" y="133350"/>
                      </a:lnTo>
                    </a:path>
                  </a:pathLst>
                </a:cu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488" fontAlgn="base" hangingPunct="0">
                    <a:lnSpc>
                      <a:spcPct val="93000"/>
                    </a:lnSpc>
                    <a:spcBef>
                      <a:spcPct val="0"/>
                    </a:spcBef>
                    <a:spcAft>
                      <a:spcPct val="0"/>
                    </a:spcAft>
                    <a:buClr>
                      <a:srgbClr val="000000"/>
                    </a:buClr>
                    <a:buSzPct val="100000"/>
                    <a:buFont typeface="Times New Roman" pitchFamily="18" charset="0"/>
                    <a:buNone/>
                  </a:pPr>
                  <a:endParaRPr lang="en-US">
                    <a:solidFill>
                      <a:prstClr val="white"/>
                    </a:solidFill>
                  </a:endParaRPr>
                </a:p>
              </p:txBody>
            </p:sp>
          </p:grpSp>
          <p:cxnSp>
            <p:nvCxnSpPr>
              <p:cNvPr id="67" name="Straight Connector 66"/>
              <p:cNvCxnSpPr/>
              <p:nvPr/>
            </p:nvCxnSpPr>
            <p:spPr>
              <a:xfrm flipV="1">
                <a:off x="4741314" y="3176957"/>
                <a:ext cx="0" cy="1609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4857139" y="3263522"/>
                <a:ext cx="0" cy="1609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046114" y="3203787"/>
                <a:ext cx="0" cy="1609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741314" y="3184771"/>
                <a:ext cx="115825" cy="9823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936084" y="3123422"/>
                <a:ext cx="115825" cy="9823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4741314" y="3127437"/>
                <a:ext cx="202390" cy="53662"/>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4859424" y="3218877"/>
                <a:ext cx="202390" cy="53662"/>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63" name="Straight Connector 62"/>
            <p:cNvCxnSpPr/>
            <p:nvPr/>
          </p:nvCxnSpPr>
          <p:spPr>
            <a:xfrm flipV="1">
              <a:off x="1359771" y="3353493"/>
              <a:ext cx="2683727" cy="71157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1759755" y="4822376"/>
              <a:ext cx="202390" cy="53662"/>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1631077" y="4780881"/>
              <a:ext cx="115825" cy="9823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80" name="Picture 79"/>
          <p:cNvPicPr>
            <a:picLocks noChangeAspect="1"/>
          </p:cNvPicPr>
          <p:nvPr/>
        </p:nvPicPr>
        <p:blipFill>
          <a:blip r:embed="rId5"/>
          <a:stretch>
            <a:fillRect/>
          </a:stretch>
        </p:blipFill>
        <p:spPr>
          <a:xfrm>
            <a:off x="340142" y="2156731"/>
            <a:ext cx="4268484" cy="2596754"/>
          </a:xfrm>
          <a:prstGeom prst="rect">
            <a:avLst/>
          </a:prstGeom>
        </p:spPr>
      </p:pic>
      <p:sp>
        <p:nvSpPr>
          <p:cNvPr id="81" name="Title 1"/>
          <p:cNvSpPr txBox="1">
            <a:spLocks/>
          </p:cNvSpPr>
          <p:nvPr/>
        </p:nvSpPr>
        <p:spPr>
          <a:xfrm>
            <a:off x="917758" y="397032"/>
            <a:ext cx="2971800" cy="1142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Time Series Resource Type</a:t>
            </a:r>
            <a:endParaRPr lang="en-US" sz="2800" dirty="0"/>
          </a:p>
        </p:txBody>
      </p:sp>
      <p:sp>
        <p:nvSpPr>
          <p:cNvPr id="90" name="Title 1"/>
          <p:cNvSpPr txBox="1">
            <a:spLocks/>
          </p:cNvSpPr>
          <p:nvPr/>
        </p:nvSpPr>
        <p:spPr>
          <a:xfrm>
            <a:off x="5704686" y="5638800"/>
            <a:ext cx="2971800" cy="1142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t>NetCDF</a:t>
            </a:r>
            <a:endParaRPr lang="en-US" sz="2800" dirty="0"/>
          </a:p>
        </p:txBody>
      </p:sp>
      <p:sp>
        <p:nvSpPr>
          <p:cNvPr id="91" name="Title 1"/>
          <p:cNvSpPr txBox="1">
            <a:spLocks/>
          </p:cNvSpPr>
          <p:nvPr/>
        </p:nvSpPr>
        <p:spPr>
          <a:xfrm>
            <a:off x="1200264" y="5212781"/>
            <a:ext cx="2971800" cy="1142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ODM/</a:t>
            </a:r>
            <a:r>
              <a:rPr lang="en-US" sz="2800" dirty="0" err="1" smtClean="0"/>
              <a:t>WaterML</a:t>
            </a:r>
            <a:endParaRPr lang="en-US" sz="2800" dirty="0"/>
          </a:p>
        </p:txBody>
      </p:sp>
    </p:spTree>
    <p:extLst>
      <p:ext uri="{BB962C8B-B14F-4D97-AF65-F5344CB8AC3E}">
        <p14:creationId xmlns:p14="http://schemas.microsoft.com/office/powerpoint/2010/main" val="25489471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1385647" y="396299"/>
            <a:ext cx="637270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700" dirty="0" smtClean="0">
                <a:solidFill>
                  <a:srgbClr val="009DD9"/>
                </a:solidFill>
              </a:rPr>
              <a:t>Representing River Geometry in HydroShare</a:t>
            </a:r>
            <a:endParaRPr lang="en-US" sz="2700" dirty="0">
              <a:solidFill>
                <a:srgbClr val="009DD9"/>
              </a:solidFill>
            </a:endParaRPr>
          </a:p>
        </p:txBody>
      </p:sp>
      <p:sp>
        <p:nvSpPr>
          <p:cNvPr id="12" name="Text Box 14"/>
          <p:cNvSpPr txBox="1">
            <a:spLocks noChangeArrowheads="1"/>
          </p:cNvSpPr>
          <p:nvPr/>
        </p:nvSpPr>
        <p:spPr bwMode="auto">
          <a:xfrm>
            <a:off x="4681370" y="6361127"/>
            <a:ext cx="36958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dirty="0">
                <a:solidFill>
                  <a:srgbClr val="009DD9"/>
                </a:solidFill>
              </a:rPr>
              <a:t>Hydraulic </a:t>
            </a:r>
            <a:r>
              <a:rPr lang="en-US" sz="2000" dirty="0" smtClean="0">
                <a:solidFill>
                  <a:srgbClr val="009DD9"/>
                </a:solidFill>
              </a:rPr>
              <a:t>Calculations</a:t>
            </a:r>
            <a:endParaRPr lang="en-US" sz="2000" dirty="0">
              <a:solidFill>
                <a:srgbClr val="009DD9"/>
              </a:solidFill>
            </a:endParaRPr>
          </a:p>
        </p:txBody>
      </p:sp>
      <p:pic>
        <p:nvPicPr>
          <p:cNvPr id="13"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2412" y="4635254"/>
            <a:ext cx="3213770" cy="145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4" t="26097" b="5768"/>
          <a:stretch/>
        </p:blipFill>
        <p:spPr bwMode="auto">
          <a:xfrm>
            <a:off x="533019" y="3709820"/>
            <a:ext cx="3762632" cy="148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065" t="31456" r="15526" b="31376"/>
          <a:stretch/>
        </p:blipFill>
        <p:spPr bwMode="auto">
          <a:xfrm>
            <a:off x="4449168" y="1251837"/>
            <a:ext cx="3845484" cy="254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7" t="22462"/>
          <a:stretch/>
        </p:blipFill>
        <p:spPr bwMode="auto">
          <a:xfrm>
            <a:off x="278678" y="1325523"/>
            <a:ext cx="3679130" cy="16498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7" name="Text Box 20"/>
          <p:cNvSpPr txBox="1">
            <a:spLocks noChangeArrowheads="1"/>
          </p:cNvSpPr>
          <p:nvPr/>
        </p:nvSpPr>
        <p:spPr bwMode="auto">
          <a:xfrm>
            <a:off x="1721629" y="1292558"/>
            <a:ext cx="7932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err="1" smtClean="0">
                <a:solidFill>
                  <a:srgbClr val="009DD9"/>
                </a:solidFill>
              </a:rPr>
              <a:t>LiDAR</a:t>
            </a:r>
            <a:endParaRPr lang="en-US" sz="2000" dirty="0">
              <a:solidFill>
                <a:srgbClr val="009DD9"/>
              </a:solidFill>
            </a:endParaRPr>
          </a:p>
        </p:txBody>
      </p:sp>
      <p:sp>
        <p:nvSpPr>
          <p:cNvPr id="18" name="Text Box 20"/>
          <p:cNvSpPr txBox="1">
            <a:spLocks noChangeArrowheads="1"/>
          </p:cNvSpPr>
          <p:nvPr/>
        </p:nvSpPr>
        <p:spPr bwMode="auto">
          <a:xfrm>
            <a:off x="1459527" y="5358201"/>
            <a:ext cx="16729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smtClean="0">
                <a:solidFill>
                  <a:srgbClr val="009DD9"/>
                </a:solidFill>
              </a:rPr>
              <a:t>Cross Sections</a:t>
            </a:r>
            <a:endParaRPr lang="en-US" sz="2000" dirty="0">
              <a:solidFill>
                <a:srgbClr val="009DD9"/>
              </a:solidFill>
            </a:endParaRPr>
          </a:p>
        </p:txBody>
      </p:sp>
      <p:sp>
        <p:nvSpPr>
          <p:cNvPr id="19" name="Text Box 20"/>
          <p:cNvSpPr txBox="1">
            <a:spLocks noChangeArrowheads="1"/>
          </p:cNvSpPr>
          <p:nvPr/>
        </p:nvSpPr>
        <p:spPr bwMode="auto">
          <a:xfrm>
            <a:off x="4295651" y="3943425"/>
            <a:ext cx="44914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smtClean="0">
                <a:solidFill>
                  <a:srgbClr val="009DD9"/>
                </a:solidFill>
              </a:rPr>
              <a:t>Cross Sections Attached to River Network</a:t>
            </a:r>
            <a:endParaRPr lang="en-US" sz="2000" dirty="0">
              <a:solidFill>
                <a:srgbClr val="009DD9"/>
              </a:solidFill>
            </a:endParaRPr>
          </a:p>
        </p:txBody>
      </p:sp>
      <p:sp>
        <p:nvSpPr>
          <p:cNvPr id="3" name="Down Arrow 2"/>
          <p:cNvSpPr/>
          <p:nvPr/>
        </p:nvSpPr>
        <p:spPr>
          <a:xfrm rot="13913427">
            <a:off x="3937840" y="3185064"/>
            <a:ext cx="387233" cy="92060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Down Arrow 20"/>
          <p:cNvSpPr/>
          <p:nvPr/>
        </p:nvSpPr>
        <p:spPr>
          <a:xfrm>
            <a:off x="2118243" y="3090882"/>
            <a:ext cx="387233" cy="92060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Curved Left Arrow 3"/>
          <p:cNvSpPr/>
          <p:nvPr/>
        </p:nvSpPr>
        <p:spPr>
          <a:xfrm>
            <a:off x="8375763" y="3302831"/>
            <a:ext cx="541061" cy="2183569"/>
          </a:xfrm>
          <a:prstGeom prst="curvedLeftArrow">
            <a:avLst>
              <a:gd name="adj1" fmla="val 35253"/>
              <a:gd name="adj2" fmla="val 93382"/>
              <a:gd name="adj3" fmla="val 300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01146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Models</a:t>
            </a:r>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sp>
        <p:nvSpPr>
          <p:cNvPr id="5" name="Content Placeholder 2"/>
          <p:cNvSpPr txBox="1">
            <a:spLocks/>
          </p:cNvSpPr>
          <p:nvPr/>
        </p:nvSpPr>
        <p:spPr>
          <a:xfrm>
            <a:off x="5564697" y="1795247"/>
            <a:ext cx="3446342" cy="437481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smtClean="0"/>
              <a:t>Model package</a:t>
            </a:r>
          </a:p>
          <a:p>
            <a:pPr lvl="1">
              <a:buFont typeface="Wingdings" charset="2"/>
              <a:buChar char="§"/>
            </a:pPr>
            <a:r>
              <a:rPr lang="en-US" sz="1400" smtClean="0"/>
              <a:t>Bundled components </a:t>
            </a:r>
          </a:p>
          <a:p>
            <a:pPr lvl="1">
              <a:buFont typeface="Wingdings" charset="2"/>
              <a:buChar char="§"/>
            </a:pPr>
            <a:r>
              <a:rPr lang="en-US" sz="1400" smtClean="0"/>
              <a:t>references existing resources</a:t>
            </a:r>
          </a:p>
          <a:p>
            <a:pPr lvl="1"/>
            <a:endParaRPr lang="en-US" sz="1400" smtClean="0"/>
          </a:p>
          <a:p>
            <a:r>
              <a:rPr lang="en-US" sz="1800" smtClean="0"/>
              <a:t>Model program</a:t>
            </a:r>
          </a:p>
          <a:p>
            <a:pPr lvl="1">
              <a:buFont typeface="Wingdings" charset="2"/>
              <a:buChar char="§"/>
            </a:pPr>
            <a:r>
              <a:rPr lang="en-US" sz="1400" smtClean="0"/>
              <a:t>executable entity</a:t>
            </a:r>
          </a:p>
          <a:p>
            <a:pPr lvl="1">
              <a:buFont typeface="Wingdings" charset="2"/>
              <a:buChar char="§"/>
            </a:pPr>
            <a:r>
              <a:rPr lang="en-US" sz="1400" smtClean="0"/>
              <a:t>may consist of submodules and other complex relationships</a:t>
            </a:r>
          </a:p>
          <a:p>
            <a:pPr lvl="1"/>
            <a:endParaRPr lang="en-US" sz="1400" smtClean="0"/>
          </a:p>
          <a:p>
            <a:r>
              <a:rPr lang="en-US" sz="1800" smtClean="0"/>
              <a:t>Model input</a:t>
            </a:r>
          </a:p>
          <a:p>
            <a:pPr lvl="1">
              <a:buFont typeface="Wingdings" charset="2"/>
              <a:buChar char="§"/>
            </a:pPr>
            <a:r>
              <a:rPr lang="en-US" sz="1400" smtClean="0"/>
              <a:t>input required by a program </a:t>
            </a:r>
          </a:p>
          <a:p>
            <a:pPr lvl="1">
              <a:buFont typeface="Wingdings" charset="2"/>
              <a:buChar char="§"/>
            </a:pPr>
            <a:r>
              <a:rPr lang="en-US" sz="1400" smtClean="0"/>
              <a:t>files, parameters, etc...</a:t>
            </a:r>
          </a:p>
          <a:p>
            <a:pPr lvl="1"/>
            <a:endParaRPr lang="en-US" sz="1400" smtClean="0"/>
          </a:p>
          <a:p>
            <a:r>
              <a:rPr lang="en-US" sz="1800" smtClean="0"/>
              <a:t>Model output</a:t>
            </a:r>
          </a:p>
          <a:p>
            <a:pPr lvl="1">
              <a:buFont typeface="Wingdings" charset="2"/>
              <a:buChar char="§"/>
            </a:pPr>
            <a:r>
              <a:rPr lang="en-US" sz="1400" smtClean="0"/>
              <a:t>outputs produced by a program</a:t>
            </a:r>
          </a:p>
          <a:p>
            <a:pPr lvl="1">
              <a:buFont typeface="Wingdings" charset="2"/>
              <a:buChar char="§"/>
            </a:pPr>
            <a:r>
              <a:rPr lang="en-US" sz="1400" smtClean="0"/>
              <a:t>files, plots, etc...</a:t>
            </a:r>
          </a:p>
          <a:p>
            <a:pPr marL="0" indent="0">
              <a:buFont typeface="Arial" pitchFamily="34" charset="0"/>
              <a:buNone/>
            </a:pPr>
            <a:endParaRPr lang="en-US" sz="1800" smtClean="0"/>
          </a:p>
          <a:p>
            <a:pPr lvl="1"/>
            <a:endParaRPr lang="en-US" sz="1600" dirty="0"/>
          </a:p>
        </p:txBody>
      </p:sp>
      <p:pic>
        <p:nvPicPr>
          <p:cNvPr id="6" name="Picture 5"/>
          <p:cNvPicPr>
            <a:picLocks noChangeAspect="1"/>
          </p:cNvPicPr>
          <p:nvPr/>
        </p:nvPicPr>
        <p:blipFill>
          <a:blip r:embed="rId2"/>
          <a:stretch>
            <a:fillRect/>
          </a:stretch>
        </p:blipFill>
        <p:spPr>
          <a:xfrm>
            <a:off x="-63500" y="1843515"/>
            <a:ext cx="5679812" cy="3998485"/>
          </a:xfrm>
          <a:prstGeom prst="rect">
            <a:avLst/>
          </a:prstGeom>
        </p:spPr>
      </p:pic>
    </p:spTree>
    <p:extLst>
      <p:ext uri="{BB962C8B-B14F-4D97-AF65-F5344CB8AC3E}">
        <p14:creationId xmlns:p14="http://schemas.microsoft.com/office/powerpoint/2010/main" val="39726410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Execution in HydroShare</a:t>
            </a:r>
            <a:endParaRPr lang="en-US" dirty="0"/>
          </a:p>
        </p:txBody>
      </p:sp>
      <p:sp>
        <p:nvSpPr>
          <p:cNvPr id="3" name="Rectangle 2"/>
          <p:cNvSpPr/>
          <p:nvPr/>
        </p:nvSpPr>
        <p:spPr>
          <a:xfrm>
            <a:off x="56404" y="4431644"/>
            <a:ext cx="2321351" cy="1148434"/>
          </a:xfrm>
          <a:prstGeom prst="rect">
            <a:avLst/>
          </a:prstGeom>
          <a:noFill/>
          <a:ln>
            <a:prstDash val="sysDash"/>
          </a:ln>
          <a:effectLst/>
        </p:spPr>
        <p:style>
          <a:lnRef idx="1">
            <a:schemeClr val="accent6"/>
          </a:lnRef>
          <a:fillRef idx="2">
            <a:schemeClr val="accent6"/>
          </a:fillRef>
          <a:effectRef idx="1">
            <a:schemeClr val="accent6"/>
          </a:effectRef>
          <a:fontRef idx="minor">
            <a:schemeClr val="dk1"/>
          </a:fontRef>
        </p:style>
        <p:txBody>
          <a:bodyPr rtlCol="0" anchor="t"/>
          <a:lstStyle/>
          <a:p>
            <a:r>
              <a:rPr lang="en-US" sz="1400" dirty="0">
                <a:solidFill>
                  <a:schemeClr val="accent6"/>
                </a:solidFill>
              </a:rPr>
              <a:t>Package</a:t>
            </a:r>
          </a:p>
        </p:txBody>
      </p:sp>
      <p:sp>
        <p:nvSpPr>
          <p:cNvPr id="4" name="Content Placeholder 2"/>
          <p:cNvSpPr txBox="1">
            <a:spLocks/>
          </p:cNvSpPr>
          <p:nvPr/>
        </p:nvSpPr>
        <p:spPr>
          <a:xfrm>
            <a:off x="457200" y="1684382"/>
            <a:ext cx="8229600" cy="16213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1400" smtClean="0"/>
              <a:t>Input and output Hydroshare resources</a:t>
            </a:r>
          </a:p>
          <a:p>
            <a:pPr>
              <a:buFont typeface="+mj-lt"/>
              <a:buAutoNum type="arabicPeriod"/>
            </a:pPr>
            <a:endParaRPr lang="en-US" sz="1400" smtClean="0"/>
          </a:p>
          <a:p>
            <a:pPr>
              <a:buFont typeface="+mj-lt"/>
              <a:buAutoNum type="arabicPeriod"/>
            </a:pPr>
            <a:r>
              <a:rPr lang="en-US" sz="1400" smtClean="0"/>
              <a:t>Link input, output, and program resources to create model packages </a:t>
            </a:r>
          </a:p>
          <a:p>
            <a:pPr>
              <a:buFont typeface="+mj-lt"/>
              <a:buAutoNum type="arabicPeriod"/>
            </a:pPr>
            <a:endParaRPr lang="en-US" sz="1400" smtClean="0"/>
          </a:p>
          <a:p>
            <a:pPr>
              <a:buFont typeface="+mj-lt"/>
              <a:buAutoNum type="arabicPeriod"/>
            </a:pPr>
            <a:r>
              <a:rPr lang="en-US" sz="1400" smtClean="0"/>
              <a:t>Execution of model package within the HydroShare environment to create "new" resources</a:t>
            </a:r>
            <a:endParaRPr lang="en-US" sz="1400" dirty="0"/>
          </a:p>
        </p:txBody>
      </p:sp>
      <p:sp>
        <p:nvSpPr>
          <p:cNvPr id="5" name="Rectangle 4"/>
          <p:cNvSpPr/>
          <p:nvPr/>
        </p:nvSpPr>
        <p:spPr>
          <a:xfrm>
            <a:off x="279431" y="4850477"/>
            <a:ext cx="863577"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Program</a:t>
            </a:r>
          </a:p>
        </p:txBody>
      </p:sp>
      <p:sp>
        <p:nvSpPr>
          <p:cNvPr id="6" name="Rectangle 5"/>
          <p:cNvSpPr/>
          <p:nvPr/>
        </p:nvSpPr>
        <p:spPr>
          <a:xfrm>
            <a:off x="1348860" y="4850477"/>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Input</a:t>
            </a:r>
          </a:p>
        </p:txBody>
      </p:sp>
      <p:sp>
        <p:nvSpPr>
          <p:cNvPr id="7" name="Rectangle 6"/>
          <p:cNvSpPr/>
          <p:nvPr/>
        </p:nvSpPr>
        <p:spPr>
          <a:xfrm>
            <a:off x="5911249" y="5200551"/>
            <a:ext cx="863577"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Program</a:t>
            </a:r>
          </a:p>
        </p:txBody>
      </p:sp>
      <p:sp>
        <p:nvSpPr>
          <p:cNvPr id="8" name="Rectangle 7"/>
          <p:cNvSpPr/>
          <p:nvPr/>
        </p:nvSpPr>
        <p:spPr>
          <a:xfrm>
            <a:off x="7265689" y="5200551"/>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Input</a:t>
            </a:r>
          </a:p>
        </p:txBody>
      </p:sp>
      <p:pic>
        <p:nvPicPr>
          <p:cNvPr id="9" name="Picture 8"/>
          <p:cNvPicPr>
            <a:picLocks noChangeAspect="1"/>
          </p:cNvPicPr>
          <p:nvPr/>
        </p:nvPicPr>
        <p:blipFill>
          <a:blip r:embed="rId2"/>
          <a:stretch>
            <a:fillRect/>
          </a:stretch>
        </p:blipFill>
        <p:spPr>
          <a:xfrm>
            <a:off x="3507169" y="3413807"/>
            <a:ext cx="1496589" cy="1120997"/>
          </a:xfrm>
          <a:prstGeom prst="rect">
            <a:avLst/>
          </a:prstGeom>
        </p:spPr>
      </p:pic>
      <p:cxnSp>
        <p:nvCxnSpPr>
          <p:cNvPr id="10" name="Elbow Connector 9"/>
          <p:cNvCxnSpPr>
            <a:stCxn id="3" idx="3"/>
            <a:endCxn id="9" idx="1"/>
          </p:cNvCxnSpPr>
          <p:nvPr/>
        </p:nvCxnSpPr>
        <p:spPr>
          <a:xfrm flipV="1">
            <a:off x="2377755" y="3974306"/>
            <a:ext cx="1129414" cy="1031555"/>
          </a:xfrm>
          <a:prstGeom prst="bentConnector3">
            <a:avLst>
              <a:gd name="adj1" fmla="val 50000"/>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769315" y="4781711"/>
            <a:ext cx="2540588" cy="1810484"/>
          </a:xfrm>
          <a:prstGeom prst="rect">
            <a:avLst/>
          </a:prstGeom>
          <a:noFill/>
          <a:ln>
            <a:prstDash val="sysDash"/>
          </a:ln>
          <a:effectLst/>
        </p:spPr>
        <p:style>
          <a:lnRef idx="1">
            <a:schemeClr val="accent6"/>
          </a:lnRef>
          <a:fillRef idx="2">
            <a:schemeClr val="accent6"/>
          </a:fillRef>
          <a:effectRef idx="1">
            <a:schemeClr val="accent6"/>
          </a:effectRef>
          <a:fontRef idx="minor">
            <a:schemeClr val="dk1"/>
          </a:fontRef>
        </p:style>
        <p:txBody>
          <a:bodyPr rtlCol="0" anchor="t"/>
          <a:lstStyle/>
          <a:p>
            <a:r>
              <a:rPr lang="en-US" sz="1400" dirty="0">
                <a:solidFill>
                  <a:schemeClr val="accent6"/>
                </a:solidFill>
              </a:rPr>
              <a:t>Package</a:t>
            </a:r>
          </a:p>
        </p:txBody>
      </p:sp>
      <p:sp>
        <p:nvSpPr>
          <p:cNvPr id="12" name="Rectangle 11"/>
          <p:cNvSpPr/>
          <p:nvPr/>
        </p:nvSpPr>
        <p:spPr>
          <a:xfrm>
            <a:off x="6566189" y="5964961"/>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Output</a:t>
            </a:r>
          </a:p>
        </p:txBody>
      </p:sp>
      <p:cxnSp>
        <p:nvCxnSpPr>
          <p:cNvPr id="13" name="Elbow Connector 12"/>
          <p:cNvCxnSpPr/>
          <p:nvPr/>
        </p:nvCxnSpPr>
        <p:spPr>
          <a:xfrm>
            <a:off x="5286903" y="3693037"/>
            <a:ext cx="2140918" cy="1"/>
          </a:xfrm>
          <a:prstGeom prst="bentConnector3">
            <a:avLst>
              <a:gd name="adj1" fmla="val 50000"/>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624507" y="4316228"/>
            <a:ext cx="630466" cy="230832"/>
          </a:xfrm>
          <a:prstGeom prst="rect">
            <a:avLst/>
          </a:prstGeom>
          <a:solidFill>
            <a:srgbClr val="FFFFFF"/>
          </a:solidFill>
        </p:spPr>
        <p:txBody>
          <a:bodyPr wrap="square" rtlCol="0">
            <a:spAutoFit/>
          </a:bodyPr>
          <a:lstStyle/>
          <a:p>
            <a:r>
              <a:rPr lang="en-US" sz="900" dirty="0"/>
              <a:t>EXECUTE</a:t>
            </a:r>
          </a:p>
        </p:txBody>
      </p:sp>
      <p:sp>
        <p:nvSpPr>
          <p:cNvPr id="15" name="Rectangle 14"/>
          <p:cNvSpPr/>
          <p:nvPr/>
        </p:nvSpPr>
        <p:spPr>
          <a:xfrm>
            <a:off x="7427821" y="3413807"/>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Output</a:t>
            </a:r>
          </a:p>
        </p:txBody>
      </p:sp>
      <p:cxnSp>
        <p:nvCxnSpPr>
          <p:cNvPr id="16" name="Elbow Connector 15"/>
          <p:cNvCxnSpPr>
            <a:endCxn id="11" idx="0"/>
          </p:cNvCxnSpPr>
          <p:nvPr/>
        </p:nvCxnSpPr>
        <p:spPr>
          <a:xfrm>
            <a:off x="5286903" y="3974306"/>
            <a:ext cx="1752706" cy="807405"/>
          </a:xfrm>
          <a:prstGeom prst="bentConnector2">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799923" y="3577621"/>
            <a:ext cx="974903" cy="230832"/>
          </a:xfrm>
          <a:prstGeom prst="rect">
            <a:avLst/>
          </a:prstGeom>
          <a:solidFill>
            <a:srgbClr val="FFFFFF"/>
          </a:solidFill>
        </p:spPr>
        <p:txBody>
          <a:bodyPr wrap="square" rtlCol="0">
            <a:spAutoFit/>
          </a:bodyPr>
          <a:lstStyle/>
          <a:p>
            <a:r>
              <a:rPr lang="en-US" sz="900" dirty="0"/>
              <a:t>CREATE OUTPUT</a:t>
            </a:r>
          </a:p>
        </p:txBody>
      </p:sp>
      <p:sp>
        <p:nvSpPr>
          <p:cNvPr id="18" name="TextBox 17"/>
          <p:cNvSpPr txBox="1"/>
          <p:nvPr/>
        </p:nvSpPr>
        <p:spPr>
          <a:xfrm>
            <a:off x="5769315" y="3833070"/>
            <a:ext cx="1005511" cy="230832"/>
          </a:xfrm>
          <a:prstGeom prst="rect">
            <a:avLst/>
          </a:prstGeom>
          <a:solidFill>
            <a:srgbClr val="FFFFFF"/>
          </a:solidFill>
        </p:spPr>
        <p:txBody>
          <a:bodyPr wrap="square" rtlCol="0">
            <a:spAutoFit/>
          </a:bodyPr>
          <a:lstStyle/>
          <a:p>
            <a:r>
              <a:rPr lang="en-US" sz="900" dirty="0"/>
              <a:t>CREATE PACKAGE</a:t>
            </a:r>
          </a:p>
        </p:txBody>
      </p:sp>
    </p:spTree>
    <p:extLst>
      <p:ext uri="{BB962C8B-B14F-4D97-AF65-F5344CB8AC3E}">
        <p14:creationId xmlns:p14="http://schemas.microsoft.com/office/powerpoint/2010/main" val="1455883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dirty="0" err="1" smtClean="0"/>
              <a:t>SWATShare</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850" b="1713"/>
          <a:stretch/>
        </p:blipFill>
        <p:spPr bwMode="auto">
          <a:xfrm>
            <a:off x="857250" y="685800"/>
            <a:ext cx="7524750" cy="550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6829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348" y="0"/>
            <a:ext cx="8718052" cy="584776"/>
          </a:xfrm>
          <a:prstGeom prst="rect">
            <a:avLst/>
          </a:prstGeom>
          <a:noFill/>
        </p:spPr>
        <p:txBody>
          <a:bodyPr wrap="none" rtlCol="0">
            <a:spAutoFit/>
          </a:bodyPr>
          <a:lstStyle/>
          <a:p>
            <a:r>
              <a:rPr lang="en-US" sz="3200" b="1" dirty="0" err="1" smtClean="0">
                <a:solidFill>
                  <a:prstClr val="black"/>
                </a:solidFill>
              </a:rPr>
              <a:t>RHESSys</a:t>
            </a:r>
            <a:r>
              <a:rPr lang="en-US" sz="3200" b="1" dirty="0" smtClean="0">
                <a:solidFill>
                  <a:prstClr val="black"/>
                </a:solidFill>
              </a:rPr>
              <a:t> ecohydrology data preparation workflow</a:t>
            </a:r>
            <a:endParaRPr lang="en-US" sz="3200" b="1" dirty="0">
              <a:solidFill>
                <a:prstClr val="black"/>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685800"/>
            <a:ext cx="5476891" cy="548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5400"/>
            <a:ext cx="3691223" cy="4495800"/>
          </a:xfrm>
          <a:prstGeom prst="rect">
            <a:avLst/>
          </a:prstGeom>
        </p:spPr>
      </p:pic>
      <p:sp>
        <p:nvSpPr>
          <p:cNvPr id="8" name="Right Arrow 7"/>
          <p:cNvSpPr/>
          <p:nvPr/>
        </p:nvSpPr>
        <p:spPr>
          <a:xfrm>
            <a:off x="3124200" y="6172200"/>
            <a:ext cx="2438400" cy="533400"/>
          </a:xfrm>
          <a:prstGeom prst="rightArrow">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1049579" y="6260068"/>
            <a:ext cx="1922221" cy="369332"/>
          </a:xfrm>
          <a:prstGeom prst="rect">
            <a:avLst/>
          </a:prstGeom>
          <a:noFill/>
        </p:spPr>
        <p:txBody>
          <a:bodyPr wrap="none" rtlCol="0">
            <a:spAutoFit/>
          </a:bodyPr>
          <a:lstStyle/>
          <a:p>
            <a:r>
              <a:rPr lang="en-US" dirty="0" smtClean="0">
                <a:solidFill>
                  <a:prstClr val="black"/>
                </a:solidFill>
              </a:rPr>
              <a:t>Manual workflows</a:t>
            </a:r>
            <a:endParaRPr lang="en-US" dirty="0">
              <a:solidFill>
                <a:prstClr val="black"/>
              </a:solidFill>
            </a:endParaRPr>
          </a:p>
        </p:txBody>
      </p:sp>
      <p:sp>
        <p:nvSpPr>
          <p:cNvPr id="10" name="TextBox 9"/>
          <p:cNvSpPr txBox="1"/>
          <p:nvPr/>
        </p:nvSpPr>
        <p:spPr>
          <a:xfrm>
            <a:off x="5638800" y="6260068"/>
            <a:ext cx="2191150" cy="369332"/>
          </a:xfrm>
          <a:prstGeom prst="rect">
            <a:avLst/>
          </a:prstGeom>
          <a:noFill/>
        </p:spPr>
        <p:txBody>
          <a:bodyPr wrap="none" rtlCol="0">
            <a:spAutoFit/>
          </a:bodyPr>
          <a:lstStyle/>
          <a:p>
            <a:r>
              <a:rPr lang="en-US" dirty="0" smtClean="0">
                <a:solidFill>
                  <a:prstClr val="black"/>
                </a:solidFill>
              </a:rPr>
              <a:t>Workflow framework</a:t>
            </a:r>
            <a:endParaRPr lang="en-US" dirty="0">
              <a:solidFill>
                <a:prstClr val="black"/>
              </a:solidFill>
            </a:endParaRPr>
          </a:p>
        </p:txBody>
      </p:sp>
      <p:grpSp>
        <p:nvGrpSpPr>
          <p:cNvPr id="5" name="Group 4"/>
          <p:cNvGrpSpPr/>
          <p:nvPr/>
        </p:nvGrpSpPr>
        <p:grpSpPr>
          <a:xfrm>
            <a:off x="5486400" y="762000"/>
            <a:ext cx="2057400" cy="5029200"/>
            <a:chOff x="5486400" y="762000"/>
            <a:chExt cx="2057400" cy="5029200"/>
          </a:xfrm>
        </p:grpSpPr>
        <p:sp>
          <p:nvSpPr>
            <p:cNvPr id="3" name="Rectangle 2"/>
            <p:cNvSpPr/>
            <p:nvPr/>
          </p:nvSpPr>
          <p:spPr>
            <a:xfrm>
              <a:off x="6705600" y="3505200"/>
              <a:ext cx="838200" cy="9144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486400" y="762000"/>
              <a:ext cx="914400" cy="18288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6705600" y="5334000"/>
              <a:ext cx="762000" cy="4572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p:cNvSpPr txBox="1"/>
          <p:nvPr/>
        </p:nvSpPr>
        <p:spPr>
          <a:xfrm>
            <a:off x="3364457" y="765412"/>
            <a:ext cx="1957885" cy="707886"/>
          </a:xfrm>
          <a:prstGeom prst="rect">
            <a:avLst/>
          </a:prstGeom>
          <a:noFill/>
        </p:spPr>
        <p:txBody>
          <a:bodyPr wrap="square" rtlCol="0">
            <a:spAutoFit/>
          </a:bodyPr>
          <a:lstStyle/>
          <a:p>
            <a:pPr algn="ctr"/>
            <a:r>
              <a:rPr lang="en-US" sz="2000" dirty="0" smtClean="0">
                <a:solidFill>
                  <a:srgbClr val="FF0000"/>
                </a:solidFill>
              </a:rPr>
              <a:t>Common across many models</a:t>
            </a:r>
            <a:endParaRPr lang="en-US" sz="2000" dirty="0">
              <a:solidFill>
                <a:srgbClr val="FF0000"/>
              </a:solidFill>
            </a:endParaRPr>
          </a:p>
        </p:txBody>
      </p:sp>
    </p:spTree>
    <p:custDataLst>
      <p:tags r:id="rId1"/>
    </p:custDataLst>
    <p:extLst>
      <p:ext uri="{BB962C8B-B14F-4D97-AF65-F5344CB8AC3E}">
        <p14:creationId xmlns:p14="http://schemas.microsoft.com/office/powerpoint/2010/main" val="2897574220"/>
      </p:ext>
    </p:extLst>
  </p:cSld>
  <p:clrMapOvr>
    <a:masterClrMapping/>
  </p:clrMapOvr>
  <mc:AlternateContent xmlns:mc="http://schemas.openxmlformats.org/markup-compatibility/2006" xmlns:p14="http://schemas.microsoft.com/office/powerpoint/2010/main">
    <mc:Choice Requires="p14">
      <p:transition spd="slow" p14:dur="2000" advTm="210142"/>
    </mc:Choice>
    <mc:Fallback xmlns="">
      <p:transition spd="slow" advTm="21014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509" y="1576778"/>
            <a:ext cx="8763000" cy="5143500"/>
          </a:xfrm>
          <a:prstGeom prst="rect">
            <a:avLst/>
          </a:prstGeom>
        </p:spPr>
      </p:pic>
      <p:sp>
        <p:nvSpPr>
          <p:cNvPr id="3" name="Title 2"/>
          <p:cNvSpPr>
            <a:spLocks noGrp="1"/>
          </p:cNvSpPr>
          <p:nvPr>
            <p:ph type="title"/>
          </p:nvPr>
        </p:nvSpPr>
        <p:spPr>
          <a:xfrm>
            <a:off x="457200" y="274638"/>
            <a:ext cx="8229600" cy="792162"/>
          </a:xfrm>
        </p:spPr>
        <p:txBody>
          <a:bodyPr/>
          <a:lstStyle/>
          <a:p>
            <a:r>
              <a:rPr lang="en-US" dirty="0" smtClean="0"/>
              <a:t>People and Organizations</a:t>
            </a:r>
            <a:endParaRPr lang="en-US" dirty="0"/>
          </a:p>
        </p:txBody>
      </p:sp>
      <p:sp>
        <p:nvSpPr>
          <p:cNvPr id="4" name="TextBox 3"/>
          <p:cNvSpPr txBox="1"/>
          <p:nvPr/>
        </p:nvSpPr>
        <p:spPr>
          <a:xfrm>
            <a:off x="6071016" y="959369"/>
            <a:ext cx="3072984" cy="2677656"/>
          </a:xfrm>
          <a:prstGeom prst="rect">
            <a:avLst/>
          </a:prstGeom>
          <a:noFill/>
        </p:spPr>
        <p:txBody>
          <a:bodyPr wrap="square" rtlCol="0">
            <a:spAutoFit/>
          </a:bodyPr>
          <a:lstStyle/>
          <a:p>
            <a:r>
              <a:rPr lang="en-US" sz="2400" dirty="0" smtClean="0">
                <a:solidFill>
                  <a:srgbClr val="7030A0"/>
                </a:solidFill>
              </a:rPr>
              <a:t>Used for</a:t>
            </a:r>
          </a:p>
          <a:p>
            <a:pPr marL="342900" indent="-342900">
              <a:buFont typeface="Arial" panose="020B0604020202020204" pitchFamily="34" charset="0"/>
              <a:buChar char="•"/>
            </a:pPr>
            <a:r>
              <a:rPr lang="en-US" sz="2400" dirty="0" smtClean="0">
                <a:solidFill>
                  <a:srgbClr val="7030A0"/>
                </a:solidFill>
              </a:rPr>
              <a:t>Resource Metadata</a:t>
            </a:r>
          </a:p>
          <a:p>
            <a:pPr marL="742950" lvl="1" indent="-285750">
              <a:buFont typeface="Arial" panose="020B0604020202020204" pitchFamily="34" charset="0"/>
              <a:buChar char="•"/>
            </a:pPr>
            <a:r>
              <a:rPr lang="en-US" sz="2400" dirty="0" smtClean="0">
                <a:solidFill>
                  <a:srgbClr val="7030A0"/>
                </a:solidFill>
              </a:rPr>
              <a:t>Creators</a:t>
            </a:r>
          </a:p>
          <a:p>
            <a:pPr marL="742950" lvl="1" indent="-285750">
              <a:buFont typeface="Arial" panose="020B0604020202020204" pitchFamily="34" charset="0"/>
              <a:buChar char="•"/>
            </a:pPr>
            <a:r>
              <a:rPr lang="en-US" sz="2400" dirty="0" smtClean="0">
                <a:solidFill>
                  <a:srgbClr val="7030A0"/>
                </a:solidFill>
              </a:rPr>
              <a:t>Contributors</a:t>
            </a:r>
          </a:p>
          <a:p>
            <a:pPr marL="342900" indent="-342900">
              <a:buFont typeface="Arial" panose="020B0604020202020204" pitchFamily="34" charset="0"/>
              <a:buChar char="•"/>
            </a:pPr>
            <a:r>
              <a:rPr lang="en-US" sz="2400" dirty="0" smtClean="0">
                <a:solidFill>
                  <a:srgbClr val="7030A0"/>
                </a:solidFill>
              </a:rPr>
              <a:t>System</a:t>
            </a:r>
          </a:p>
          <a:p>
            <a:pPr marL="742950" lvl="1" indent="-285750">
              <a:buFont typeface="Arial" panose="020B0604020202020204" pitchFamily="34" charset="0"/>
              <a:buChar char="•"/>
            </a:pPr>
            <a:r>
              <a:rPr lang="en-US" sz="2400" dirty="0" smtClean="0">
                <a:solidFill>
                  <a:srgbClr val="7030A0"/>
                </a:solidFill>
              </a:rPr>
              <a:t>Users</a:t>
            </a:r>
          </a:p>
          <a:p>
            <a:pPr marL="742950" lvl="1" indent="-285750">
              <a:buFont typeface="Arial" panose="020B0604020202020204" pitchFamily="34" charset="0"/>
              <a:buChar char="•"/>
            </a:pPr>
            <a:r>
              <a:rPr lang="en-US" sz="2400" dirty="0" smtClean="0">
                <a:solidFill>
                  <a:srgbClr val="7030A0"/>
                </a:solidFill>
              </a:rPr>
              <a:t>Access Control</a:t>
            </a:r>
            <a:endParaRPr lang="en-US" sz="2400" dirty="0">
              <a:solidFill>
                <a:srgbClr val="7030A0"/>
              </a:solidFill>
            </a:endParaRPr>
          </a:p>
        </p:txBody>
      </p:sp>
    </p:spTree>
    <p:extLst>
      <p:ext uri="{BB962C8B-B14F-4D97-AF65-F5344CB8AC3E}">
        <p14:creationId xmlns:p14="http://schemas.microsoft.com/office/powerpoint/2010/main" val="2073158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4" y="1"/>
            <a:ext cx="8972999" cy="694430"/>
          </a:xfrm>
        </p:spPr>
        <p:txBody>
          <a:bodyPr>
            <a:normAutofit/>
          </a:bodyPr>
          <a:lstStyle/>
          <a:p>
            <a:r>
              <a:rPr lang="en-US" sz="3200" dirty="0" smtClean="0">
                <a:solidFill>
                  <a:srgbClr val="FF0000"/>
                </a:solidFill>
                <a:latin typeface="+mn-lt"/>
                <a:ea typeface="+mn-ea"/>
                <a:cs typeface="+mn-cs"/>
              </a:rPr>
              <a:t>A digital divide</a:t>
            </a:r>
            <a:endParaRPr lang="en-US" sz="3200" dirty="0">
              <a:solidFill>
                <a:srgbClr val="FF0000"/>
              </a:solidFill>
              <a:latin typeface="+mn-lt"/>
              <a:ea typeface="+mn-ea"/>
              <a:cs typeface="+mn-cs"/>
            </a:endParaRPr>
          </a:p>
        </p:txBody>
      </p:sp>
      <p:grpSp>
        <p:nvGrpSpPr>
          <p:cNvPr id="3" name="Group 2"/>
          <p:cNvGrpSpPr/>
          <p:nvPr/>
        </p:nvGrpSpPr>
        <p:grpSpPr>
          <a:xfrm>
            <a:off x="466344" y="609580"/>
            <a:ext cx="8580329" cy="4997561"/>
            <a:chOff x="466344" y="1202716"/>
            <a:chExt cx="8580329" cy="5547446"/>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950523" y="1214904"/>
              <a:ext cx="1806777" cy="409970"/>
            </a:xfrm>
            <a:prstGeom prst="rect">
              <a:avLst/>
            </a:prstGeom>
            <a:noFill/>
            <a:ln>
              <a:noFill/>
            </a:ln>
          </p:spPr>
          <p:txBody>
            <a:bodyPr wrap="non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Big Data and HPC</a:t>
              </a:r>
              <a:endParaRPr lang="en-US" dirty="0">
                <a:solidFill>
                  <a:prstClr val="black"/>
                </a:solidFill>
                <a:latin typeface="Calibri"/>
                <a:ea typeface="+mn-ea"/>
                <a:cs typeface="+mn-cs"/>
              </a:endParaRPr>
            </a:p>
          </p:txBody>
        </p:sp>
        <p:sp>
          <p:nvSpPr>
            <p:cNvPr id="30" name="TextBox 29"/>
            <p:cNvSpPr txBox="1"/>
            <p:nvPr/>
          </p:nvSpPr>
          <p:spPr>
            <a:xfrm>
              <a:off x="1149096" y="1202716"/>
              <a:ext cx="2362200" cy="865237"/>
            </a:xfrm>
            <a:prstGeom prst="rect">
              <a:avLst/>
            </a:prstGeom>
            <a:noFill/>
            <a:ln>
              <a:noFill/>
            </a:ln>
          </p:spPr>
          <p:txBody>
            <a:bodyPr wrap="squar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Researchers</a:t>
              </a:r>
            </a:p>
            <a:p>
              <a:pPr marL="285750" indent="-285750" defTabSz="914400" fontAlgn="auto" hangingPunct="1">
                <a:lnSpc>
                  <a:spcPct val="100000"/>
                </a:lnSpc>
                <a:spcBef>
                  <a:spcPts val="0"/>
                </a:spcBef>
                <a:spcAft>
                  <a:spcPts val="0"/>
                </a:spcAft>
                <a:buClrTx/>
                <a:buSzTx/>
                <a:buFont typeface="Arial" pitchFamily="34" charset="0"/>
                <a:buChar char="•"/>
              </a:pPr>
              <a:r>
                <a:rPr lang="en-US" dirty="0" smtClean="0">
                  <a:solidFill>
                    <a:prstClr val="black"/>
                  </a:solidFill>
                  <a:latin typeface="Calibri"/>
                  <a:ea typeface="+mn-ea"/>
                  <a:cs typeface="+mn-cs"/>
                </a:rPr>
                <a:t>Experimentalists</a:t>
              </a:r>
            </a:p>
            <a:p>
              <a:pPr marL="285750" indent="-285750" defTabSz="914400" fontAlgn="auto" hangingPunct="1">
                <a:lnSpc>
                  <a:spcPct val="100000"/>
                </a:lnSpc>
                <a:spcBef>
                  <a:spcPts val="0"/>
                </a:spcBef>
                <a:spcAft>
                  <a:spcPts val="0"/>
                </a:spcAft>
                <a:buClrTx/>
                <a:buSzTx/>
                <a:buFont typeface="Arial" pitchFamily="34" charset="0"/>
                <a:buChar char="•"/>
              </a:pPr>
              <a:r>
                <a:rPr lang="en-US" dirty="0" smtClean="0">
                  <a:solidFill>
                    <a:prstClr val="black"/>
                  </a:solidFill>
                  <a:latin typeface="Calibri"/>
                  <a:ea typeface="+mn-ea"/>
                  <a:cs typeface="+mn-cs"/>
                </a:rPr>
                <a:t>Modelers</a:t>
              </a:r>
              <a:endParaRPr lang="en-US" dirty="0">
                <a:solidFill>
                  <a:prstClr val="black"/>
                </a:solidFill>
                <a:latin typeface="Calibri"/>
                <a:ea typeface="+mn-ea"/>
                <a:cs typeface="+mn-cs"/>
              </a:endParaRP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71" y="2187581"/>
              <a:ext cx="2738956" cy="1823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29806" y="4080319"/>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grpSp>
        <p:sp>
          <p:nvSpPr>
            <p:cNvPr id="10" name="TextBox 9"/>
            <p:cNvSpPr txBox="1"/>
            <p:nvPr/>
          </p:nvSpPr>
          <p:spPr>
            <a:xfrm>
              <a:off x="6450660" y="5042034"/>
              <a:ext cx="595035"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awk</a:t>
              </a:r>
              <a:endParaRPr lang="en-US" dirty="0">
                <a:solidFill>
                  <a:prstClr val="black"/>
                </a:solidFill>
                <a:latin typeface="Calibri"/>
                <a:ea typeface="+mn-ea"/>
                <a:cs typeface="+mn-cs"/>
              </a:endParaRPr>
            </a:p>
          </p:txBody>
        </p:sp>
        <p:sp>
          <p:nvSpPr>
            <p:cNvPr id="75" name="TextBox 74"/>
            <p:cNvSpPr txBox="1"/>
            <p:nvPr/>
          </p:nvSpPr>
          <p:spPr>
            <a:xfrm>
              <a:off x="5707634" y="4916788"/>
              <a:ext cx="646331"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grep</a:t>
              </a:r>
              <a:endParaRPr lang="en-US" dirty="0">
                <a:solidFill>
                  <a:prstClr val="black"/>
                </a:solidFill>
                <a:latin typeface="Calibri"/>
                <a:ea typeface="+mn-ea"/>
                <a:cs typeface="+mn-cs"/>
              </a:endParaRPr>
            </a:p>
          </p:txBody>
        </p:sp>
        <p:sp>
          <p:nvSpPr>
            <p:cNvPr id="76" name="TextBox 75"/>
            <p:cNvSpPr txBox="1"/>
            <p:nvPr/>
          </p:nvSpPr>
          <p:spPr>
            <a:xfrm>
              <a:off x="6870005" y="4133081"/>
              <a:ext cx="351378"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vi</a:t>
              </a:r>
              <a:endParaRPr lang="en-US" dirty="0">
                <a:solidFill>
                  <a:prstClr val="black"/>
                </a:solidFill>
                <a:latin typeface="Calibri"/>
                <a:ea typeface="+mn-ea"/>
                <a:cs typeface="+mn-cs"/>
              </a:endParaRPr>
            </a:p>
          </p:txBody>
        </p:sp>
        <p:sp>
          <p:nvSpPr>
            <p:cNvPr id="15" name="Rectangle 14"/>
            <p:cNvSpPr/>
            <p:nvPr/>
          </p:nvSpPr>
          <p:spPr>
            <a:xfrm>
              <a:off x="6153468" y="4566820"/>
              <a:ext cx="2634054" cy="349968"/>
            </a:xfrm>
            <a:prstGeom prst="rect">
              <a:avLst/>
            </a:prstGeom>
          </p:spPr>
          <p:txBody>
            <a:bodyPr wrap="none">
              <a:spAutoFit/>
            </a:bodyPr>
            <a:lstStyle/>
            <a:p>
              <a:pPr defTabSz="914400" fontAlgn="auto" hangingPunct="1">
                <a:lnSpc>
                  <a:spcPct val="100000"/>
                </a:lnSpc>
                <a:spcBef>
                  <a:spcPts val="0"/>
                </a:spcBef>
                <a:spcAft>
                  <a:spcPts val="0"/>
                </a:spcAft>
                <a:buClrTx/>
                <a:buSzTx/>
                <a:buFontTx/>
                <a:buNone/>
              </a:pPr>
              <a:r>
                <a:rPr lang="en-US" dirty="0">
                  <a:solidFill>
                    <a:prstClr val="black"/>
                  </a:solidFill>
                  <a:latin typeface="Calibri"/>
                  <a:ea typeface="+mn-ea"/>
                  <a:cs typeface="+mn-cs"/>
                </a:rPr>
                <a:t>#PBS -l </a:t>
              </a:r>
              <a:r>
                <a:rPr lang="en-US" dirty="0" smtClean="0">
                  <a:solidFill>
                    <a:prstClr val="black"/>
                  </a:solidFill>
                  <a:latin typeface="Calibri"/>
                  <a:ea typeface="+mn-ea"/>
                  <a:cs typeface="+mn-cs"/>
                </a:rPr>
                <a:t>nodes=4:ppn=8</a:t>
              </a:r>
              <a:endParaRPr lang="en-US" dirty="0">
                <a:solidFill>
                  <a:prstClr val="black"/>
                </a:solidFill>
                <a:latin typeface="Calibri"/>
                <a:ea typeface="+mn-ea"/>
                <a:cs typeface="+mn-cs"/>
              </a:endParaRPr>
            </a:p>
          </p:txBody>
        </p:sp>
        <p:sp>
          <p:nvSpPr>
            <p:cNvPr id="77" name="TextBox 76"/>
            <p:cNvSpPr txBox="1"/>
            <p:nvPr/>
          </p:nvSpPr>
          <p:spPr>
            <a:xfrm>
              <a:off x="7113194" y="4922936"/>
              <a:ext cx="1043876"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mpiexec</a:t>
              </a:r>
              <a:endParaRPr lang="en-US" dirty="0">
                <a:solidFill>
                  <a:prstClr val="black"/>
                </a:solidFill>
                <a:latin typeface="Calibri"/>
                <a:ea typeface="+mn-ea"/>
                <a:cs typeface="+mn-cs"/>
              </a:endParaRPr>
            </a:p>
          </p:txBody>
        </p:sp>
        <p:sp>
          <p:nvSpPr>
            <p:cNvPr id="78" name="TextBox 77"/>
            <p:cNvSpPr txBox="1"/>
            <p:nvPr/>
          </p:nvSpPr>
          <p:spPr>
            <a:xfrm>
              <a:off x="7718490" y="4011328"/>
              <a:ext cx="877163"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chmod</a:t>
              </a:r>
              <a:endParaRPr lang="en-US" dirty="0">
                <a:solidFill>
                  <a:prstClr val="black"/>
                </a:solidFill>
                <a:latin typeface="Calibri"/>
                <a:ea typeface="+mn-ea"/>
                <a:cs typeface="+mn-cs"/>
              </a:endParaRPr>
            </a:p>
          </p:txBody>
        </p:sp>
        <p:sp>
          <p:nvSpPr>
            <p:cNvPr id="16" name="Rectangle 15"/>
            <p:cNvSpPr/>
            <p:nvPr/>
          </p:nvSpPr>
          <p:spPr>
            <a:xfrm>
              <a:off x="5496878" y="4133081"/>
              <a:ext cx="1313180" cy="349968"/>
            </a:xfrm>
            <a:prstGeom prst="rect">
              <a:avLst/>
            </a:prstGeom>
          </p:spPr>
          <p:txBody>
            <a:bodyPr wrap="none">
              <a:spAutoFit/>
            </a:bodyPr>
            <a:lstStyle/>
            <a:p>
              <a:pPr defTabSz="914400" fontAlgn="auto" hangingPunct="1">
                <a:lnSpc>
                  <a:spcPct val="100000"/>
                </a:lnSpc>
                <a:spcBef>
                  <a:spcPts val="0"/>
                </a:spcBef>
                <a:spcAft>
                  <a:spcPts val="0"/>
                </a:spcAft>
                <a:buClrTx/>
                <a:buSzTx/>
                <a:buFontTx/>
                <a:buNone/>
              </a:pPr>
              <a:r>
                <a:rPr lang="en-US" dirty="0">
                  <a:solidFill>
                    <a:prstClr val="black"/>
                  </a:solidFill>
                  <a:latin typeface="Calibri"/>
                  <a:ea typeface="+mn-ea"/>
                  <a:cs typeface="+mn-cs"/>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619100"/>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466344" y="5102871"/>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0" y="5888959"/>
            <a:ext cx="9144000" cy="369332"/>
          </a:xfrm>
          <a:prstGeom prst="rect">
            <a:avLst/>
          </a:prstGeom>
        </p:spPr>
        <p:txBody>
          <a:bodyPr wrap="square">
            <a:spAutoFit/>
          </a:bodyPr>
          <a:lstStyle/>
          <a:p>
            <a:pPr algn="ctr"/>
            <a:r>
              <a:rPr lang="en-US" b="1" dirty="0"/>
              <a:t>Do you have the access or know how to take advantage of advanced computing capability?</a:t>
            </a:r>
            <a:endParaRPr lang="en-US" dirty="0"/>
          </a:p>
        </p:txBody>
      </p:sp>
      <p:sp>
        <p:nvSpPr>
          <p:cNvPr id="5" name="TextBox 4"/>
          <p:cNvSpPr txBox="1"/>
          <p:nvPr/>
        </p:nvSpPr>
        <p:spPr>
          <a:xfrm>
            <a:off x="4704701" y="6507061"/>
            <a:ext cx="4417684" cy="369332"/>
          </a:xfrm>
          <a:prstGeom prst="rect">
            <a:avLst/>
          </a:prstGeom>
          <a:noFill/>
        </p:spPr>
        <p:txBody>
          <a:bodyPr wrap="none" rtlCol="0">
            <a:spAutoFit/>
          </a:bodyPr>
          <a:lstStyle/>
          <a:p>
            <a:r>
              <a:rPr lang="en-US" dirty="0" smtClean="0">
                <a:solidFill>
                  <a:srgbClr val="FF0000"/>
                </a:solidFill>
              </a:rPr>
              <a:t>Gateways,  Web Interfaces, Software services</a:t>
            </a:r>
            <a:endParaRPr lang="en-US" dirty="0">
              <a:solidFill>
                <a:srgbClr val="FF0000"/>
              </a:solidFill>
            </a:endParaRPr>
          </a:p>
        </p:txBody>
      </p:sp>
    </p:spTree>
    <p:extLst>
      <p:ext uri="{BB962C8B-B14F-4D97-AF65-F5344CB8AC3E}">
        <p14:creationId xmlns:p14="http://schemas.microsoft.com/office/powerpoint/2010/main" val="41848490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346"/>
            <a:ext cx="8229600" cy="516151"/>
          </a:xfrm>
        </p:spPr>
        <p:txBody>
          <a:bodyPr>
            <a:normAutofit fontScale="90000"/>
          </a:bodyPr>
          <a:lstStyle/>
          <a:p>
            <a:r>
              <a:rPr lang="en-US" dirty="0" smtClean="0"/>
              <a:t>Architecture</a:t>
            </a:r>
            <a:endParaRPr lang="en-US" dirty="0"/>
          </a:p>
        </p:txBody>
      </p:sp>
      <p:sp>
        <p:nvSpPr>
          <p:cNvPr id="5" name="TextBox 4"/>
          <p:cNvSpPr txBox="1"/>
          <p:nvPr/>
        </p:nvSpPr>
        <p:spPr>
          <a:xfrm>
            <a:off x="4262001" y="668594"/>
            <a:ext cx="1981200" cy="552664"/>
          </a:xfrm>
          <a:prstGeom prst="rect">
            <a:avLst/>
          </a:prstGeom>
          <a:solidFill>
            <a:schemeClr val="accent3">
              <a:lumMod val="75000"/>
            </a:schemeClr>
          </a:solidFill>
          <a:scene3d>
            <a:camera prst="orthographicFront"/>
            <a:lightRig rig="threePt" dir="t"/>
          </a:scene3d>
          <a:sp3d>
            <a:bevelT/>
          </a:sp3d>
        </p:spPr>
        <p:txBody>
          <a:bodyPr wrap="none" tIns="91440" bIns="91440" rtlCol="0" anchor="ctr" anchorCtr="0">
            <a:noAutofit/>
          </a:bodyPr>
          <a:lstStyle/>
          <a:p>
            <a:pPr algn="ctr">
              <a:lnSpc>
                <a:spcPct val="80000"/>
              </a:lnSpc>
            </a:pPr>
            <a:r>
              <a:rPr lang="en-US" b="1" spc="-100" dirty="0">
                <a:solidFill>
                  <a:srgbClr val="C0504D">
                    <a:lumMod val="50000"/>
                  </a:srgbClr>
                </a:solidFill>
              </a:rPr>
              <a:t>Users</a:t>
            </a:r>
          </a:p>
        </p:txBody>
      </p:sp>
      <p:sp>
        <p:nvSpPr>
          <p:cNvPr id="6" name="TextBox 5"/>
          <p:cNvSpPr txBox="1"/>
          <p:nvPr/>
        </p:nvSpPr>
        <p:spPr>
          <a:xfrm>
            <a:off x="1837713" y="1504736"/>
            <a:ext cx="1927809" cy="552664"/>
          </a:xfrm>
          <a:prstGeom prst="rect">
            <a:avLst/>
          </a:prstGeom>
          <a:solidFill>
            <a:schemeClr val="accent2">
              <a:lumMod val="60000"/>
              <a:lumOff val="40000"/>
            </a:schemeClr>
          </a:solidFill>
          <a:scene3d>
            <a:camera prst="orthographicFront"/>
            <a:lightRig rig="threePt" dir="t"/>
          </a:scene3d>
          <a:sp3d>
            <a:bevelT/>
          </a:sp3d>
        </p:spPr>
        <p:txBody>
          <a:bodyPr wrap="none" tIns="91440" bIns="91440" rtlCol="0" anchor="ctr" anchorCtr="0">
            <a:noAutofit/>
          </a:bodyPr>
          <a:lstStyle/>
          <a:p>
            <a:pPr algn="ctr">
              <a:lnSpc>
                <a:spcPct val="80000"/>
              </a:lnSpc>
            </a:pPr>
            <a:r>
              <a:rPr lang="en-US" b="1" spc="-100" dirty="0">
                <a:solidFill>
                  <a:srgbClr val="C0504D">
                    <a:lumMod val="50000"/>
                  </a:srgbClr>
                </a:solidFill>
              </a:rPr>
              <a:t>Browser</a:t>
            </a:r>
          </a:p>
        </p:txBody>
      </p:sp>
      <p:sp>
        <p:nvSpPr>
          <p:cNvPr id="7" name="TextBox 6"/>
          <p:cNvSpPr txBox="1"/>
          <p:nvPr/>
        </p:nvSpPr>
        <p:spPr>
          <a:xfrm>
            <a:off x="4329680" y="1504736"/>
            <a:ext cx="1923046" cy="552664"/>
          </a:xfrm>
          <a:prstGeom prst="rect">
            <a:avLst/>
          </a:prstGeom>
          <a:solidFill>
            <a:schemeClr val="accent1">
              <a:lumMod val="40000"/>
              <a:lumOff val="60000"/>
            </a:schemeClr>
          </a:solidFill>
          <a:ln w="25400">
            <a:solidFill>
              <a:schemeClr val="tx2"/>
            </a:solidFill>
          </a:ln>
          <a:effectLst>
            <a:outerShdw blurRad="50800" dist="38100" dir="2700000" algn="tl" rotWithShape="0">
              <a:prstClr val="black">
                <a:alpha val="40000"/>
              </a:prstClr>
            </a:outerShdw>
            <a:softEdge rad="31750"/>
          </a:effectLst>
          <a:scene3d>
            <a:camera prst="orthographicFront"/>
            <a:lightRig rig="threePt" dir="t"/>
          </a:scene3d>
          <a:sp3d>
            <a:bevelT/>
          </a:sp3d>
        </p:spPr>
        <p:txBody>
          <a:bodyPr wrap="square" tIns="91440" bIns="91440" rtlCol="0" anchor="ctr" anchorCtr="0">
            <a:noAutofit/>
          </a:bodyPr>
          <a:lstStyle>
            <a:defPPr>
              <a:defRPr lang="en-US"/>
            </a:defPPr>
            <a:lvl1pPr algn="ctr">
              <a:lnSpc>
                <a:spcPct val="80000"/>
              </a:lnSpc>
              <a:defRPr b="1" spc="-100">
                <a:solidFill>
                  <a:srgbClr val="1F497D"/>
                </a:solidFill>
              </a:defRPr>
            </a:lvl1pPr>
          </a:lstStyle>
          <a:p>
            <a:r>
              <a:rPr lang="en-US" dirty="0"/>
              <a:t>Client (</a:t>
            </a:r>
            <a:r>
              <a:rPr lang="en-US" dirty="0" err="1"/>
              <a:t>HydroDesktop</a:t>
            </a:r>
            <a:r>
              <a:rPr lang="en-US" dirty="0"/>
              <a:t>)</a:t>
            </a:r>
          </a:p>
        </p:txBody>
      </p:sp>
      <p:sp>
        <p:nvSpPr>
          <p:cNvPr id="14" name="Rectangle 13"/>
          <p:cNvSpPr/>
          <p:nvPr/>
        </p:nvSpPr>
        <p:spPr>
          <a:xfrm>
            <a:off x="1683019" y="4518946"/>
            <a:ext cx="6629401" cy="2027839"/>
          </a:xfrm>
          <a:prstGeom prst="rect">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b="1" spc="-100" dirty="0">
              <a:solidFill>
                <a:srgbClr val="C0504D">
                  <a:lumMod val="50000"/>
                </a:srgbClr>
              </a:solidFill>
            </a:endParaRPr>
          </a:p>
        </p:txBody>
      </p:sp>
      <p:sp>
        <p:nvSpPr>
          <p:cNvPr id="15" name="TextBox 14"/>
          <p:cNvSpPr txBox="1"/>
          <p:nvPr/>
        </p:nvSpPr>
        <p:spPr>
          <a:xfrm>
            <a:off x="1735376" y="4555043"/>
            <a:ext cx="3757644" cy="369332"/>
          </a:xfrm>
          <a:prstGeom prst="rect">
            <a:avLst/>
          </a:prstGeom>
          <a:noFill/>
        </p:spPr>
        <p:txBody>
          <a:bodyPr wrap="square" rtlCol="0">
            <a:spAutoFit/>
          </a:bodyPr>
          <a:lstStyle/>
          <a:p>
            <a:r>
              <a:rPr lang="en-US" dirty="0" err="1">
                <a:solidFill>
                  <a:prstClr val="black"/>
                </a:solidFill>
              </a:rPr>
              <a:t>iRODS</a:t>
            </a:r>
            <a:r>
              <a:rPr lang="en-US" dirty="0">
                <a:solidFill>
                  <a:prstClr val="black"/>
                </a:solidFill>
              </a:rPr>
              <a:t> “Network File System”</a:t>
            </a:r>
          </a:p>
        </p:txBody>
      </p:sp>
      <p:sp>
        <p:nvSpPr>
          <p:cNvPr id="16" name="Rectangle 15"/>
          <p:cNvSpPr/>
          <p:nvPr/>
        </p:nvSpPr>
        <p:spPr>
          <a:xfrm>
            <a:off x="1762674" y="4961957"/>
            <a:ext cx="3193490" cy="1495248"/>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nSpc>
                <a:spcPct val="80000"/>
              </a:lnSpc>
              <a:spcBef>
                <a:spcPts val="200"/>
              </a:spcBef>
            </a:pPr>
            <a:r>
              <a:rPr lang="en-US" sz="1600" dirty="0">
                <a:solidFill>
                  <a:prstClr val="black"/>
                </a:solidFill>
              </a:rPr>
              <a:t>Content</a:t>
            </a:r>
          </a:p>
          <a:p>
            <a:pPr marL="285750" indent="-285750">
              <a:lnSpc>
                <a:spcPct val="80000"/>
              </a:lnSpc>
              <a:spcBef>
                <a:spcPts val="200"/>
              </a:spcBef>
              <a:buFont typeface="Arial" panose="020B0604020202020204" pitchFamily="34" charset="0"/>
              <a:buChar char="•"/>
            </a:pPr>
            <a:r>
              <a:rPr lang="en-US" sz="1600" dirty="0">
                <a:solidFill>
                  <a:prstClr val="black"/>
                </a:solidFill>
              </a:rPr>
              <a:t>Resource Files</a:t>
            </a:r>
          </a:p>
          <a:p>
            <a:pPr marL="285750" indent="-285750">
              <a:lnSpc>
                <a:spcPct val="80000"/>
              </a:lnSpc>
              <a:spcBef>
                <a:spcPts val="200"/>
              </a:spcBef>
              <a:buFont typeface="Arial" panose="020B0604020202020204" pitchFamily="34" charset="0"/>
              <a:buChar char="•"/>
            </a:pPr>
            <a:r>
              <a:rPr lang="en-US" sz="1600" dirty="0">
                <a:solidFill>
                  <a:prstClr val="black"/>
                </a:solidFill>
              </a:rPr>
              <a:t>Resource Science Metadata</a:t>
            </a:r>
          </a:p>
          <a:p>
            <a:pPr marL="285750" indent="-285750">
              <a:lnSpc>
                <a:spcPct val="80000"/>
              </a:lnSpc>
              <a:spcBef>
                <a:spcPts val="200"/>
              </a:spcBef>
              <a:buFont typeface="Arial" panose="020B0604020202020204" pitchFamily="34" charset="0"/>
              <a:buChar char="•"/>
            </a:pPr>
            <a:r>
              <a:rPr lang="en-US" sz="1600" dirty="0">
                <a:solidFill>
                  <a:prstClr val="black"/>
                </a:solidFill>
              </a:rPr>
              <a:t>User Accounts</a:t>
            </a:r>
          </a:p>
        </p:txBody>
      </p:sp>
      <p:sp>
        <p:nvSpPr>
          <p:cNvPr id="17" name="Rectangle 16"/>
          <p:cNvSpPr/>
          <p:nvPr/>
        </p:nvSpPr>
        <p:spPr>
          <a:xfrm>
            <a:off x="5039275" y="4960472"/>
            <a:ext cx="3193489" cy="1498218"/>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nSpc>
                <a:spcPct val="80000"/>
              </a:lnSpc>
              <a:spcBef>
                <a:spcPts val="200"/>
              </a:spcBef>
            </a:pPr>
            <a:r>
              <a:rPr lang="en-US" sz="1600" dirty="0">
                <a:solidFill>
                  <a:prstClr val="black"/>
                </a:solidFill>
              </a:rPr>
              <a:t>Functionality</a:t>
            </a:r>
          </a:p>
          <a:p>
            <a:pPr marL="285750" indent="-285750">
              <a:lnSpc>
                <a:spcPct val="80000"/>
              </a:lnSpc>
              <a:spcBef>
                <a:spcPts val="200"/>
              </a:spcBef>
              <a:buFont typeface="Arial" panose="020B0604020202020204" pitchFamily="34" charset="0"/>
              <a:buChar char="•"/>
            </a:pPr>
            <a:r>
              <a:rPr lang="en-US" sz="1600" dirty="0">
                <a:solidFill>
                  <a:prstClr val="black"/>
                </a:solidFill>
              </a:rPr>
              <a:t>Authentication and Authorization Infrastructure (AAI) for Access Control</a:t>
            </a:r>
          </a:p>
          <a:p>
            <a:pPr marL="285750" indent="-285750">
              <a:lnSpc>
                <a:spcPct val="80000"/>
              </a:lnSpc>
              <a:spcBef>
                <a:spcPts val="200"/>
              </a:spcBef>
              <a:buFont typeface="Arial" panose="020B0604020202020204" pitchFamily="34" charset="0"/>
              <a:buChar char="•"/>
            </a:pPr>
            <a:r>
              <a:rPr lang="en-US" sz="1600" dirty="0">
                <a:solidFill>
                  <a:prstClr val="black"/>
                </a:solidFill>
              </a:rPr>
              <a:t>Discovery </a:t>
            </a:r>
            <a:r>
              <a:rPr lang="en-US" sz="1600" dirty="0" smtClean="0">
                <a:solidFill>
                  <a:prstClr val="black"/>
                </a:solidFill>
              </a:rPr>
              <a:t>(</a:t>
            </a:r>
            <a:r>
              <a:rPr lang="en-US" sz="1600" dirty="0">
                <a:solidFill>
                  <a:prstClr val="black"/>
                </a:solidFill>
              </a:rPr>
              <a:t>using e.g. </a:t>
            </a:r>
            <a:r>
              <a:rPr lang="en-US" sz="1600" dirty="0" err="1">
                <a:solidFill>
                  <a:prstClr val="black"/>
                </a:solidFill>
              </a:rPr>
              <a:t>ElasticSearch</a:t>
            </a:r>
            <a:r>
              <a:rPr lang="en-US" sz="1600" dirty="0">
                <a:solidFill>
                  <a:prstClr val="black"/>
                </a:solidFill>
              </a:rPr>
              <a:t> via MSVC plugin</a:t>
            </a:r>
            <a:r>
              <a:rPr lang="en-US" sz="1600" dirty="0" smtClean="0">
                <a:solidFill>
                  <a:prstClr val="black"/>
                </a:solidFill>
              </a:rPr>
              <a:t>)</a:t>
            </a:r>
            <a:endParaRPr lang="en-US" sz="1600" dirty="0">
              <a:solidFill>
                <a:prstClr val="black"/>
              </a:solidFill>
            </a:endParaRPr>
          </a:p>
        </p:txBody>
      </p:sp>
      <p:sp>
        <p:nvSpPr>
          <p:cNvPr id="8" name="Rectangle 7"/>
          <p:cNvSpPr/>
          <p:nvPr/>
        </p:nvSpPr>
        <p:spPr>
          <a:xfrm>
            <a:off x="1825684" y="2469798"/>
            <a:ext cx="4657936" cy="1809781"/>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200" spc="-100" dirty="0">
              <a:solidFill>
                <a:prstClr val="white"/>
              </a:solidFill>
            </a:endParaRPr>
          </a:p>
        </p:txBody>
      </p:sp>
      <p:sp>
        <p:nvSpPr>
          <p:cNvPr id="18" name="TextBox 17"/>
          <p:cNvSpPr txBox="1"/>
          <p:nvPr/>
        </p:nvSpPr>
        <p:spPr>
          <a:xfrm>
            <a:off x="1980403" y="2230430"/>
            <a:ext cx="1330839" cy="82296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a:t>Web </a:t>
            </a:r>
            <a:r>
              <a:rPr lang="en-US" dirty="0" smtClean="0"/>
              <a:t>Tools</a:t>
            </a:r>
            <a:endParaRPr lang="en-US" dirty="0"/>
          </a:p>
        </p:txBody>
      </p:sp>
      <p:sp>
        <p:nvSpPr>
          <p:cNvPr id="19" name="TextBox 18"/>
          <p:cNvSpPr txBox="1"/>
          <p:nvPr/>
        </p:nvSpPr>
        <p:spPr>
          <a:xfrm>
            <a:off x="4930973" y="2230430"/>
            <a:ext cx="1330839" cy="82296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a:t>Web Services (HydroShare REST API)</a:t>
            </a:r>
          </a:p>
        </p:txBody>
      </p:sp>
      <p:sp>
        <p:nvSpPr>
          <p:cNvPr id="20" name="TextBox 19"/>
          <p:cNvSpPr txBox="1"/>
          <p:nvPr/>
        </p:nvSpPr>
        <p:spPr>
          <a:xfrm>
            <a:off x="1975781" y="3342037"/>
            <a:ext cx="4274565" cy="783305"/>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lnSpc>
                <a:spcPct val="80000"/>
              </a:lnSpc>
              <a:spcBef>
                <a:spcPts val="200"/>
              </a:spcBef>
            </a:pPr>
            <a:r>
              <a:rPr lang="en-US" sz="1600" b="1" dirty="0" err="1">
                <a:solidFill>
                  <a:srgbClr val="1F497D"/>
                </a:solidFill>
              </a:rPr>
              <a:t>Django</a:t>
            </a:r>
            <a:r>
              <a:rPr lang="en-US" sz="1600" b="1" dirty="0">
                <a:solidFill>
                  <a:srgbClr val="1F497D"/>
                </a:solidFill>
              </a:rPr>
              <a:t> web application framework</a:t>
            </a:r>
          </a:p>
        </p:txBody>
      </p:sp>
      <p:sp>
        <p:nvSpPr>
          <p:cNvPr id="21" name="TextBox 20"/>
          <p:cNvSpPr txBox="1"/>
          <p:nvPr/>
        </p:nvSpPr>
        <p:spPr>
          <a:xfrm>
            <a:off x="3455689" y="2232012"/>
            <a:ext cx="1330839" cy="819181"/>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1600" b="1" dirty="0">
                <a:solidFill>
                  <a:srgbClr val="1F497D"/>
                </a:solidFill>
              </a:rPr>
              <a:t>Web </a:t>
            </a:r>
            <a:r>
              <a:rPr lang="en-US" sz="1600" b="1" dirty="0" smtClean="0">
                <a:solidFill>
                  <a:srgbClr val="1F497D"/>
                </a:solidFill>
              </a:rPr>
              <a:t>Pages</a:t>
            </a:r>
            <a:endParaRPr lang="en-US" sz="1600" b="1" dirty="0">
              <a:solidFill>
                <a:srgbClr val="1F497D"/>
              </a:solidFill>
            </a:endParaRPr>
          </a:p>
        </p:txBody>
      </p:sp>
      <p:cxnSp>
        <p:nvCxnSpPr>
          <p:cNvPr id="26" name="Straight Connector 25"/>
          <p:cNvCxnSpPr>
            <a:stCxn id="8" idx="2"/>
            <a:endCxn id="14" idx="0"/>
          </p:cNvCxnSpPr>
          <p:nvPr/>
        </p:nvCxnSpPr>
        <p:spPr>
          <a:xfrm>
            <a:off x="4154652" y="4279579"/>
            <a:ext cx="843068" cy="239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 idx="2"/>
            <a:endCxn id="7" idx="0"/>
          </p:cNvCxnSpPr>
          <p:nvPr/>
        </p:nvCxnSpPr>
        <p:spPr>
          <a:xfrm>
            <a:off x="5252601" y="1221258"/>
            <a:ext cx="38602" cy="2834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6" idx="2"/>
            <a:endCxn id="18" idx="0"/>
          </p:cNvCxnSpPr>
          <p:nvPr/>
        </p:nvCxnSpPr>
        <p:spPr>
          <a:xfrm flipH="1">
            <a:off x="2645823" y="2057400"/>
            <a:ext cx="155795" cy="173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7" idx="2"/>
            <a:endCxn id="19" idx="0"/>
          </p:cNvCxnSpPr>
          <p:nvPr/>
        </p:nvCxnSpPr>
        <p:spPr>
          <a:xfrm>
            <a:off x="5291203" y="2057400"/>
            <a:ext cx="305190" cy="173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6" idx="0"/>
          </p:cNvCxnSpPr>
          <p:nvPr/>
        </p:nvCxnSpPr>
        <p:spPr>
          <a:xfrm flipH="1">
            <a:off x="2801618" y="1212544"/>
            <a:ext cx="1528062" cy="292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678398" y="4384267"/>
            <a:ext cx="1554366" cy="486822"/>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1600" dirty="0" err="1">
                <a:solidFill>
                  <a:prstClr val="black"/>
                </a:solidFill>
              </a:rPr>
              <a:t>iRODS</a:t>
            </a:r>
            <a:r>
              <a:rPr lang="en-US" sz="1600" dirty="0">
                <a:solidFill>
                  <a:prstClr val="black"/>
                </a:solidFill>
              </a:rPr>
              <a:t> Native REST API</a:t>
            </a:r>
          </a:p>
        </p:txBody>
      </p:sp>
      <p:sp>
        <p:nvSpPr>
          <p:cNvPr id="52" name="TextBox 51"/>
          <p:cNvSpPr txBox="1"/>
          <p:nvPr/>
        </p:nvSpPr>
        <p:spPr>
          <a:xfrm>
            <a:off x="6851467" y="1534192"/>
            <a:ext cx="1753890" cy="1145510"/>
          </a:xfrm>
          <a:prstGeom prst="rect">
            <a:avLst/>
          </a:prstGeom>
          <a:solidFill>
            <a:schemeClr val="accent2">
              <a:lumMod val="60000"/>
              <a:lumOff val="40000"/>
            </a:schemeClr>
          </a:solidFill>
          <a:scene3d>
            <a:camera prst="orthographicFront"/>
            <a:lightRig rig="threePt" dir="t"/>
          </a:scene3d>
          <a:sp3d>
            <a:bevelT/>
          </a:sp3d>
        </p:spPr>
        <p:txBody>
          <a:bodyPr wrap="square" tIns="91440" bIns="91440" rtlCol="0" anchor="ctr" anchorCtr="0">
            <a:noAutofit/>
          </a:bodyPr>
          <a:lstStyle>
            <a:defPPr>
              <a:defRPr lang="en-US"/>
            </a:defPPr>
            <a:lvl1pPr algn="ctr">
              <a:lnSpc>
                <a:spcPct val="80000"/>
              </a:lnSpc>
              <a:defRPr b="1" spc="-100">
                <a:solidFill>
                  <a:srgbClr val="C0504D">
                    <a:lumMod val="50000"/>
                  </a:srgbClr>
                </a:solidFill>
              </a:defRPr>
            </a:lvl1pPr>
          </a:lstStyle>
          <a:p>
            <a:r>
              <a:rPr lang="en-US" dirty="0"/>
              <a:t>3rd party clients, interoperable systems and web tools</a:t>
            </a:r>
          </a:p>
        </p:txBody>
      </p:sp>
      <p:cxnSp>
        <p:nvCxnSpPr>
          <p:cNvPr id="63" name="Straight Connector 62"/>
          <p:cNvCxnSpPr/>
          <p:nvPr/>
        </p:nvCxnSpPr>
        <p:spPr>
          <a:xfrm>
            <a:off x="3487418" y="2043306"/>
            <a:ext cx="393024"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2" idx="1"/>
          </p:cNvCxnSpPr>
          <p:nvPr/>
        </p:nvCxnSpPr>
        <p:spPr>
          <a:xfrm flipH="1">
            <a:off x="6252726" y="2106947"/>
            <a:ext cx="598741" cy="263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169420" y="2679702"/>
            <a:ext cx="0" cy="17045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52" idx="0"/>
          </p:cNvCxnSpPr>
          <p:nvPr/>
        </p:nvCxnSpPr>
        <p:spPr>
          <a:xfrm>
            <a:off x="6214124" y="1212544"/>
            <a:ext cx="1514288" cy="32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286569" y="2750035"/>
            <a:ext cx="1752600" cy="1384995"/>
          </a:xfrm>
          <a:prstGeom prst="rect">
            <a:avLst/>
          </a:prstGeom>
          <a:noFill/>
        </p:spPr>
        <p:txBody>
          <a:bodyPr wrap="square" rtlCol="0">
            <a:spAutoFit/>
          </a:bodyPr>
          <a:lstStyle/>
          <a:p>
            <a:r>
              <a:rPr lang="en-US" sz="1200" dirty="0">
                <a:solidFill>
                  <a:prstClr val="black"/>
                </a:solidFill>
              </a:rPr>
              <a:t>Connection point for partners</a:t>
            </a:r>
          </a:p>
          <a:p>
            <a:pPr marL="285750" indent="-285750">
              <a:buFont typeface="Arial" panose="020B0604020202020204" pitchFamily="34" charset="0"/>
              <a:buChar char="•"/>
            </a:pPr>
            <a:r>
              <a:rPr lang="en-US" sz="1200" dirty="0" err="1">
                <a:solidFill>
                  <a:prstClr val="black"/>
                </a:solidFill>
              </a:rPr>
              <a:t>BiG</a:t>
            </a:r>
            <a:r>
              <a:rPr lang="en-US" sz="1200" dirty="0">
                <a:solidFill>
                  <a:prstClr val="black"/>
                </a:solidFill>
              </a:rPr>
              <a:t> CZ SSI</a:t>
            </a:r>
          </a:p>
          <a:p>
            <a:pPr marL="285750" indent="-285750">
              <a:buFont typeface="Arial" panose="020B0604020202020204" pitchFamily="34" charset="0"/>
              <a:buChar char="•"/>
            </a:pPr>
            <a:r>
              <a:rPr lang="en-US" sz="1200" dirty="0">
                <a:solidFill>
                  <a:prstClr val="black"/>
                </a:solidFill>
              </a:rPr>
              <a:t>CI-WATER</a:t>
            </a:r>
          </a:p>
          <a:p>
            <a:pPr marL="285750" indent="-285750">
              <a:buFont typeface="Arial" panose="020B0604020202020204" pitchFamily="34" charset="0"/>
              <a:buChar char="•"/>
            </a:pPr>
            <a:r>
              <a:rPr lang="en-US" sz="1200" dirty="0">
                <a:solidFill>
                  <a:prstClr val="black"/>
                </a:solidFill>
              </a:rPr>
              <a:t>SEAD</a:t>
            </a:r>
          </a:p>
          <a:p>
            <a:pPr marL="285750" indent="-285750">
              <a:buFont typeface="Arial" panose="020B0604020202020204" pitchFamily="34" charset="0"/>
              <a:buChar char="•"/>
            </a:pPr>
            <a:r>
              <a:rPr lang="en-US" sz="1200" dirty="0" err="1" smtClean="0">
                <a:solidFill>
                  <a:prstClr val="black"/>
                </a:solidFill>
              </a:rPr>
              <a:t>CyberGIS</a:t>
            </a:r>
            <a:endParaRPr lang="en-US" sz="1200" dirty="0" smtClean="0">
              <a:solidFill>
                <a:prstClr val="black"/>
              </a:solidFill>
            </a:endParaRPr>
          </a:p>
          <a:p>
            <a:pPr marL="285750" indent="-285750">
              <a:buFont typeface="Arial" panose="020B0604020202020204" pitchFamily="34" charset="0"/>
              <a:buChar char="•"/>
            </a:pPr>
            <a:r>
              <a:rPr lang="en-US" sz="1200" dirty="0" smtClean="0">
                <a:solidFill>
                  <a:prstClr val="black"/>
                </a:solidFill>
              </a:rPr>
              <a:t>SESYNC GI Venture</a:t>
            </a:r>
            <a:endParaRPr lang="en-US" sz="1200" dirty="0">
              <a:solidFill>
                <a:prstClr val="black"/>
              </a:solidFill>
            </a:endParaRPr>
          </a:p>
        </p:txBody>
      </p:sp>
      <p:sp>
        <p:nvSpPr>
          <p:cNvPr id="28" name="TextBox 27"/>
          <p:cNvSpPr txBox="1"/>
          <p:nvPr/>
        </p:nvSpPr>
        <p:spPr>
          <a:xfrm>
            <a:off x="231376" y="2442201"/>
            <a:ext cx="1414205" cy="1217983"/>
          </a:xfrm>
          <a:prstGeom prst="rect">
            <a:avLst/>
          </a:prstGeom>
          <a:gradFill>
            <a:gsLst>
              <a:gs pos="0">
                <a:schemeClr val="tx2">
                  <a:lumMod val="20000"/>
                  <a:lumOff val="80000"/>
                </a:schemeClr>
              </a:gs>
              <a:gs pos="100000">
                <a:schemeClr val="tx2">
                  <a:lumMod val="5000"/>
                  <a:lumOff val="95000"/>
                </a:schemeClr>
              </a:gs>
            </a:gsLst>
          </a:gradFill>
          <a:ln w="28575">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Compute Engines (</a:t>
            </a:r>
            <a:r>
              <a:rPr lang="en-US" dirty="0" err="1" smtClean="0"/>
              <a:t>Docker</a:t>
            </a:r>
            <a:r>
              <a:rPr lang="en-US" dirty="0" smtClean="0"/>
              <a:t> or HPC)</a:t>
            </a:r>
            <a:endParaRPr lang="en-US" dirty="0"/>
          </a:p>
        </p:txBody>
      </p:sp>
      <p:cxnSp>
        <p:nvCxnSpPr>
          <p:cNvPr id="30" name="Straight Connector 29"/>
          <p:cNvCxnSpPr>
            <a:endCxn id="28" idx="3"/>
          </p:cNvCxnSpPr>
          <p:nvPr/>
        </p:nvCxnSpPr>
        <p:spPr>
          <a:xfrm flipH="1">
            <a:off x="1645581" y="3051192"/>
            <a:ext cx="15471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8" idx="2"/>
          </p:cNvCxnSpPr>
          <p:nvPr/>
        </p:nvCxnSpPr>
        <p:spPr>
          <a:xfrm flipH="1" flipV="1">
            <a:off x="938479" y="3660184"/>
            <a:ext cx="889325" cy="839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3493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a:stCxn id="8" idx="2"/>
            <a:endCxn id="9" idx="0"/>
          </p:cNvCxnSpPr>
          <p:nvPr/>
        </p:nvCxnSpPr>
        <p:spPr>
          <a:xfrm flipH="1">
            <a:off x="4329112" y="4390875"/>
            <a:ext cx="4763" cy="198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343400" y="3323897"/>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53000" y="2350717"/>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581400" y="24384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53000" y="18288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81400" y="18288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err="1" smtClean="0"/>
              <a:t>Django</a:t>
            </a:r>
            <a:r>
              <a:rPr lang="en-US" dirty="0" smtClean="0"/>
              <a:t> Web Application Architecture</a:t>
            </a:r>
            <a:endParaRPr lang="en-US" dirty="0"/>
          </a:p>
        </p:txBody>
      </p:sp>
      <p:sp>
        <p:nvSpPr>
          <p:cNvPr id="3" name="TextBox 2"/>
          <p:cNvSpPr txBox="1"/>
          <p:nvPr/>
        </p:nvSpPr>
        <p:spPr>
          <a:xfrm>
            <a:off x="2971800" y="1524000"/>
            <a:ext cx="2667000" cy="38100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a:t>Web Pages</a:t>
            </a:r>
          </a:p>
        </p:txBody>
      </p:sp>
      <p:sp>
        <p:nvSpPr>
          <p:cNvPr id="4" name="TextBox 3"/>
          <p:cNvSpPr txBox="1"/>
          <p:nvPr/>
        </p:nvSpPr>
        <p:spPr>
          <a:xfrm>
            <a:off x="2990850" y="2057400"/>
            <a:ext cx="1200150" cy="38100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Internal API</a:t>
            </a:r>
            <a:endParaRPr lang="en-US" dirty="0"/>
          </a:p>
        </p:txBody>
      </p:sp>
      <p:sp>
        <p:nvSpPr>
          <p:cNvPr id="5" name="TextBox 4"/>
          <p:cNvSpPr txBox="1"/>
          <p:nvPr/>
        </p:nvSpPr>
        <p:spPr>
          <a:xfrm>
            <a:off x="4429125" y="2057400"/>
            <a:ext cx="1200150" cy="38100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REST API</a:t>
            </a:r>
            <a:endParaRPr lang="en-US" dirty="0"/>
          </a:p>
        </p:txBody>
      </p:sp>
      <p:sp>
        <p:nvSpPr>
          <p:cNvPr id="6" name="TextBox 5"/>
          <p:cNvSpPr txBox="1"/>
          <p:nvPr/>
        </p:nvSpPr>
        <p:spPr>
          <a:xfrm>
            <a:off x="3000375" y="2655517"/>
            <a:ext cx="2667000" cy="82078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Model (Object classes specified in models.py)</a:t>
            </a:r>
            <a:endParaRPr lang="en-US" dirty="0"/>
          </a:p>
        </p:txBody>
      </p:sp>
      <p:sp>
        <p:nvSpPr>
          <p:cNvPr id="7" name="TextBox 6"/>
          <p:cNvSpPr txBox="1"/>
          <p:nvPr/>
        </p:nvSpPr>
        <p:spPr>
          <a:xfrm>
            <a:off x="5915025" y="2634509"/>
            <a:ext cx="259080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prstClr val="black"/>
                </a:solidFill>
              </a:rPr>
              <a:t>Single point of truth for the </a:t>
            </a:r>
            <a:r>
              <a:rPr lang="en-US" sz="1400" b="1" dirty="0">
                <a:solidFill>
                  <a:srgbClr val="FF0000"/>
                </a:solidFill>
              </a:rPr>
              <a:t>format</a:t>
            </a:r>
            <a:r>
              <a:rPr lang="en-US" sz="1400" dirty="0">
                <a:solidFill>
                  <a:prstClr val="black"/>
                </a:solidFill>
              </a:rPr>
              <a:t> of resource </a:t>
            </a:r>
            <a:r>
              <a:rPr lang="en-US" sz="1400" dirty="0" smtClean="0">
                <a:solidFill>
                  <a:prstClr val="black"/>
                </a:solidFill>
              </a:rPr>
              <a:t>types</a:t>
            </a:r>
          </a:p>
          <a:p>
            <a:pPr marL="285750" indent="-285750">
              <a:buFont typeface="Arial" panose="020B0604020202020204" pitchFamily="34" charset="0"/>
              <a:buChar char="•"/>
            </a:pPr>
            <a:r>
              <a:rPr lang="en-US" sz="1400" dirty="0" smtClean="0">
                <a:solidFill>
                  <a:prstClr val="black"/>
                </a:solidFill>
              </a:rPr>
              <a:t>Encodes resource </a:t>
            </a:r>
            <a:r>
              <a:rPr lang="en-US" sz="1400" b="1" dirty="0" smtClean="0">
                <a:solidFill>
                  <a:srgbClr val="FF0000"/>
                </a:solidFill>
              </a:rPr>
              <a:t>data model</a:t>
            </a:r>
            <a:endParaRPr lang="en-US" sz="1400" b="1" dirty="0">
              <a:solidFill>
                <a:srgbClr val="FF0000"/>
              </a:solidFill>
            </a:endParaRPr>
          </a:p>
        </p:txBody>
      </p:sp>
      <p:sp>
        <p:nvSpPr>
          <p:cNvPr id="8" name="TextBox 7"/>
          <p:cNvSpPr txBox="1"/>
          <p:nvPr/>
        </p:nvSpPr>
        <p:spPr>
          <a:xfrm>
            <a:off x="3000375" y="3657644"/>
            <a:ext cx="2667000" cy="733231"/>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Schema (SQL generated from models.py using </a:t>
            </a:r>
            <a:r>
              <a:rPr lang="en-US" dirty="0" err="1" smtClean="0"/>
              <a:t>Django</a:t>
            </a:r>
            <a:r>
              <a:rPr lang="en-US" dirty="0" smtClean="0"/>
              <a:t> manage.py)</a:t>
            </a:r>
            <a:endParaRPr lang="en-US" dirty="0"/>
          </a:p>
        </p:txBody>
      </p:sp>
      <p:sp>
        <p:nvSpPr>
          <p:cNvPr id="9" name="TextBox 8"/>
          <p:cNvSpPr txBox="1"/>
          <p:nvPr/>
        </p:nvSpPr>
        <p:spPr>
          <a:xfrm>
            <a:off x="2995612" y="4589069"/>
            <a:ext cx="2667000" cy="623391"/>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Database (</a:t>
            </a:r>
            <a:r>
              <a:rPr lang="en-US" dirty="0" err="1" smtClean="0"/>
              <a:t>Postgres</a:t>
            </a:r>
            <a:r>
              <a:rPr lang="en-US" dirty="0" smtClean="0"/>
              <a:t>)</a:t>
            </a:r>
            <a:endParaRPr lang="en-US" dirty="0"/>
          </a:p>
        </p:txBody>
      </p:sp>
      <p:sp>
        <p:nvSpPr>
          <p:cNvPr id="10" name="TextBox 9"/>
          <p:cNvSpPr txBox="1"/>
          <p:nvPr/>
        </p:nvSpPr>
        <p:spPr>
          <a:xfrm>
            <a:off x="5976937" y="4489972"/>
            <a:ext cx="2771775"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prstClr val="black"/>
                </a:solidFill>
              </a:rPr>
              <a:t>Single point of truth for system and social metadata</a:t>
            </a:r>
          </a:p>
          <a:p>
            <a:pPr marL="285750" indent="-285750">
              <a:buFont typeface="Arial" panose="020B0604020202020204" pitchFamily="34" charset="0"/>
              <a:buChar char="•"/>
            </a:pPr>
            <a:r>
              <a:rPr lang="en-US" sz="1400" dirty="0">
                <a:solidFill>
                  <a:prstClr val="black"/>
                </a:solidFill>
              </a:rPr>
              <a:t>Holds reflected science metadata</a:t>
            </a:r>
          </a:p>
        </p:txBody>
      </p:sp>
      <p:sp>
        <p:nvSpPr>
          <p:cNvPr id="11" name="TextBox 10"/>
          <p:cNvSpPr txBox="1"/>
          <p:nvPr/>
        </p:nvSpPr>
        <p:spPr>
          <a:xfrm>
            <a:off x="2995612" y="5562600"/>
            <a:ext cx="2667000" cy="874713"/>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err="1" smtClean="0"/>
              <a:t>iRODS</a:t>
            </a:r>
            <a:r>
              <a:rPr lang="en-US" dirty="0" smtClean="0"/>
              <a:t> (Resources, Users, Authentication and Authorization Infrastructure)</a:t>
            </a:r>
          </a:p>
        </p:txBody>
      </p:sp>
      <p:sp>
        <p:nvSpPr>
          <p:cNvPr id="12" name="TextBox 11"/>
          <p:cNvSpPr txBox="1"/>
          <p:nvPr/>
        </p:nvSpPr>
        <p:spPr>
          <a:xfrm>
            <a:off x="5915025" y="5584457"/>
            <a:ext cx="289560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prstClr val="black"/>
                </a:solidFill>
              </a:rPr>
              <a:t>Single point of truth for resources and their science metadata </a:t>
            </a:r>
            <a:endParaRPr lang="en-US" sz="1400" dirty="0">
              <a:solidFill>
                <a:prstClr val="black"/>
              </a:solidFill>
            </a:endParaRPr>
          </a:p>
        </p:txBody>
      </p:sp>
      <p:sp>
        <p:nvSpPr>
          <p:cNvPr id="17" name="TextBox 16"/>
          <p:cNvSpPr txBox="1"/>
          <p:nvPr/>
        </p:nvSpPr>
        <p:spPr>
          <a:xfrm rot="16200000">
            <a:off x="978278" y="4235032"/>
            <a:ext cx="2875754" cy="654094"/>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Reflector to validate and parse science metadata from </a:t>
            </a:r>
            <a:r>
              <a:rPr lang="en-US" dirty="0" err="1" smtClean="0"/>
              <a:t>iRODS</a:t>
            </a:r>
            <a:r>
              <a:rPr lang="en-US" dirty="0" smtClean="0"/>
              <a:t> into </a:t>
            </a:r>
            <a:r>
              <a:rPr lang="en-US" dirty="0" err="1" smtClean="0"/>
              <a:t>Django</a:t>
            </a:r>
            <a:endParaRPr lang="en-US" dirty="0"/>
          </a:p>
        </p:txBody>
      </p:sp>
      <p:sp>
        <p:nvSpPr>
          <p:cNvPr id="18" name="TextBox 17"/>
          <p:cNvSpPr txBox="1"/>
          <p:nvPr/>
        </p:nvSpPr>
        <p:spPr>
          <a:xfrm rot="16200000">
            <a:off x="-439215" y="4197545"/>
            <a:ext cx="3772271" cy="64620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Loader to generate science metadata from user entry based on Resource Model Schema</a:t>
            </a:r>
            <a:endParaRPr lang="en-US" dirty="0"/>
          </a:p>
        </p:txBody>
      </p:sp>
      <p:cxnSp>
        <p:nvCxnSpPr>
          <p:cNvPr id="20" name="Straight Arrow Connector 19"/>
          <p:cNvCxnSpPr/>
          <p:nvPr/>
        </p:nvCxnSpPr>
        <p:spPr>
          <a:xfrm>
            <a:off x="1770020" y="6248400"/>
            <a:ext cx="123035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770019" y="2855022"/>
            <a:ext cx="1220831" cy="105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743200" y="3297935"/>
            <a:ext cx="2476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743201" y="5775227"/>
            <a:ext cx="2571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9" idx="2"/>
            <a:endCxn id="11" idx="0"/>
          </p:cNvCxnSpPr>
          <p:nvPr/>
        </p:nvCxnSpPr>
        <p:spPr>
          <a:xfrm>
            <a:off x="4329112" y="5212460"/>
            <a:ext cx="0" cy="3501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3983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iRODS</a:t>
            </a:r>
            <a:endParaRPr lang="en-US" dirty="0"/>
          </a:p>
        </p:txBody>
      </p:sp>
      <p:sp>
        <p:nvSpPr>
          <p:cNvPr id="7" name="TextBox 6"/>
          <p:cNvSpPr txBox="1"/>
          <p:nvPr/>
        </p:nvSpPr>
        <p:spPr>
          <a:xfrm>
            <a:off x="298903" y="4376933"/>
            <a:ext cx="4353717" cy="2000548"/>
          </a:xfrm>
          <a:prstGeom prst="rect">
            <a:avLst/>
          </a:prstGeom>
          <a:noFill/>
        </p:spPr>
        <p:txBody>
          <a:bodyPr wrap="square" rtlCol="0">
            <a:spAutoFit/>
          </a:bodyPr>
          <a:lstStyle/>
          <a:p>
            <a:r>
              <a:rPr lang="en-US" sz="2400" dirty="0" err="1" smtClean="0">
                <a:solidFill>
                  <a:prstClr val="black"/>
                </a:solidFill>
              </a:rPr>
              <a:t>iRODS</a:t>
            </a:r>
            <a:r>
              <a:rPr lang="en-US" sz="2400" dirty="0" smtClean="0">
                <a:solidFill>
                  <a:prstClr val="black"/>
                </a:solidFill>
              </a:rPr>
              <a:t> </a:t>
            </a:r>
            <a:r>
              <a:rPr lang="en-US" sz="2400" dirty="0">
                <a:solidFill>
                  <a:prstClr val="black"/>
                </a:solidFill>
              </a:rPr>
              <a:t>in HydroShare</a:t>
            </a:r>
          </a:p>
          <a:p>
            <a:pPr marL="342900" indent="-342900">
              <a:buFont typeface="Arial" panose="020B0604020202020204" pitchFamily="34" charset="0"/>
              <a:buChar char="•"/>
            </a:pPr>
            <a:r>
              <a:rPr lang="en-US" sz="2000" dirty="0">
                <a:solidFill>
                  <a:prstClr val="black"/>
                </a:solidFill>
              </a:rPr>
              <a:t>Storage of HydroShare Resources Replicated across multiple institutions</a:t>
            </a:r>
          </a:p>
          <a:p>
            <a:pPr marL="342900" indent="-342900">
              <a:buFont typeface="Arial" panose="020B0604020202020204" pitchFamily="34" charset="0"/>
              <a:buChar char="•"/>
            </a:pPr>
            <a:r>
              <a:rPr lang="en-US" sz="2000" dirty="0">
                <a:solidFill>
                  <a:prstClr val="black"/>
                </a:solidFill>
              </a:rPr>
              <a:t>Access to Computation </a:t>
            </a:r>
          </a:p>
          <a:p>
            <a:pPr marL="342900" indent="-342900">
              <a:buFont typeface="Arial" panose="020B0604020202020204" pitchFamily="34" charset="0"/>
              <a:buChar char="•"/>
            </a:pPr>
            <a:r>
              <a:rPr lang="en-US" sz="2000" dirty="0">
                <a:solidFill>
                  <a:prstClr val="black"/>
                </a:solidFill>
              </a:rPr>
              <a:t>Access to Indexing for Discovery</a:t>
            </a:r>
          </a:p>
        </p:txBody>
      </p:sp>
      <p:sp>
        <p:nvSpPr>
          <p:cNvPr id="26" name="Rounded Rectangle 25"/>
          <p:cNvSpPr/>
          <p:nvPr/>
        </p:nvSpPr>
        <p:spPr>
          <a:xfrm>
            <a:off x="195309" y="3269596"/>
            <a:ext cx="4307419" cy="8727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28" name="TextBox 27"/>
          <p:cNvSpPr txBox="1"/>
          <p:nvPr/>
        </p:nvSpPr>
        <p:spPr>
          <a:xfrm>
            <a:off x="1408378" y="2537832"/>
            <a:ext cx="184731" cy="253916"/>
          </a:xfrm>
          <a:prstGeom prst="rect">
            <a:avLst/>
          </a:prstGeom>
          <a:noFill/>
        </p:spPr>
        <p:txBody>
          <a:bodyPr wrap="none" rtlCol="0">
            <a:spAutoFit/>
          </a:bodyPr>
          <a:lstStyle/>
          <a:p>
            <a:endParaRPr lang="en-US" sz="1050" dirty="0">
              <a:solidFill>
                <a:prstClr val="white"/>
              </a:solidFill>
            </a:endParaRPr>
          </a:p>
        </p:txBody>
      </p:sp>
      <p:sp>
        <p:nvSpPr>
          <p:cNvPr id="12" name="Rounded Rectangle 11"/>
          <p:cNvSpPr/>
          <p:nvPr/>
        </p:nvSpPr>
        <p:spPr>
          <a:xfrm>
            <a:off x="1026933" y="2346149"/>
            <a:ext cx="2644170" cy="357128"/>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solidFill>
                  <a:prstClr val="black"/>
                </a:solidFill>
              </a:rPr>
              <a:t>Client</a:t>
            </a:r>
          </a:p>
        </p:txBody>
      </p:sp>
      <p:sp>
        <p:nvSpPr>
          <p:cNvPr id="13" name="Rounded Rectangle 12"/>
          <p:cNvSpPr/>
          <p:nvPr/>
        </p:nvSpPr>
        <p:spPr>
          <a:xfrm>
            <a:off x="1026933" y="1866180"/>
            <a:ext cx="2624556" cy="377396"/>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black"/>
                </a:solidFill>
              </a:rPr>
              <a:t>Users</a:t>
            </a:r>
          </a:p>
        </p:txBody>
      </p:sp>
      <p:sp>
        <p:nvSpPr>
          <p:cNvPr id="10" name="TextBox 9"/>
          <p:cNvSpPr txBox="1"/>
          <p:nvPr/>
        </p:nvSpPr>
        <p:spPr>
          <a:xfrm>
            <a:off x="4652620" y="1417638"/>
            <a:ext cx="4192477" cy="4832092"/>
          </a:xfrm>
          <a:prstGeom prst="rect">
            <a:avLst/>
          </a:prstGeom>
          <a:noFill/>
        </p:spPr>
        <p:txBody>
          <a:bodyPr wrap="square" rtlCol="0">
            <a:spAutoFit/>
          </a:bodyPr>
          <a:lstStyle/>
          <a:p>
            <a:r>
              <a:rPr lang="en-US" sz="2400" dirty="0">
                <a:solidFill>
                  <a:prstClr val="black"/>
                </a:solidFill>
              </a:rPr>
              <a:t>Distributed Data Grid Middleware:</a:t>
            </a:r>
          </a:p>
          <a:p>
            <a:pPr marL="457200" indent="-457200">
              <a:buFont typeface="Arial" panose="020B0604020202020204" pitchFamily="34" charset="0"/>
              <a:buChar char="•"/>
            </a:pPr>
            <a:r>
              <a:rPr lang="en-US" sz="2000" dirty="0">
                <a:solidFill>
                  <a:prstClr val="black"/>
                </a:solidFill>
              </a:rPr>
              <a:t>Metadata Catalog holding virtual file system information and associated metadata</a:t>
            </a:r>
          </a:p>
          <a:p>
            <a:pPr marL="457200" indent="-457200">
              <a:buFont typeface="Arial" panose="020B0604020202020204" pitchFamily="34" charset="0"/>
              <a:buChar char="•"/>
            </a:pPr>
            <a:r>
              <a:rPr lang="en-US" sz="2000" dirty="0">
                <a:solidFill>
                  <a:prstClr val="black"/>
                </a:solidFill>
              </a:rPr>
              <a:t>Extensible number of ‘Resource Servers’ which may provide connectivity to storage resources</a:t>
            </a:r>
          </a:p>
          <a:p>
            <a:pPr marL="457200" indent="-457200">
              <a:buFont typeface="Arial" panose="020B0604020202020204" pitchFamily="34" charset="0"/>
              <a:buChar char="•"/>
            </a:pPr>
            <a:r>
              <a:rPr lang="en-US" sz="2000" dirty="0">
                <a:solidFill>
                  <a:prstClr val="black"/>
                </a:solidFill>
              </a:rPr>
              <a:t>Integrated Rule Engine for Policy Driven Data Management triggered by Data Management Activities</a:t>
            </a:r>
          </a:p>
          <a:p>
            <a:pPr marL="457200" indent="-457200">
              <a:buFont typeface="Arial" panose="020B0604020202020204" pitchFamily="34" charset="0"/>
              <a:buChar char="•"/>
            </a:pPr>
            <a:r>
              <a:rPr lang="en-US" sz="2000" dirty="0">
                <a:solidFill>
                  <a:prstClr val="black"/>
                </a:solidFill>
              </a:rPr>
              <a:t>Extensibility via Microservices (MSVC) – Plugins providing functionality to the Rule Engine</a:t>
            </a:r>
          </a:p>
        </p:txBody>
      </p:sp>
      <p:grpSp>
        <p:nvGrpSpPr>
          <p:cNvPr id="35" name="Group 34"/>
          <p:cNvGrpSpPr/>
          <p:nvPr/>
        </p:nvGrpSpPr>
        <p:grpSpPr>
          <a:xfrm>
            <a:off x="3477814" y="3410100"/>
            <a:ext cx="962123" cy="491758"/>
            <a:chOff x="458967" y="3490618"/>
            <a:chExt cx="1301692" cy="551948"/>
          </a:xfrm>
        </p:grpSpPr>
        <p:sp>
          <p:nvSpPr>
            <p:cNvPr id="36" name="Rounded Rectangle 35"/>
            <p:cNvSpPr/>
            <p:nvPr/>
          </p:nvSpPr>
          <p:spPr>
            <a:xfrm>
              <a:off x="576799" y="3490618"/>
              <a:ext cx="1066020" cy="5519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37" name="TextBox 36"/>
            <p:cNvSpPr txBox="1"/>
            <p:nvPr/>
          </p:nvSpPr>
          <p:spPr>
            <a:xfrm>
              <a:off x="458967" y="3607203"/>
              <a:ext cx="1301692" cy="345448"/>
            </a:xfrm>
            <a:prstGeom prst="rect">
              <a:avLst/>
            </a:prstGeom>
            <a:noFill/>
          </p:spPr>
          <p:txBody>
            <a:bodyPr wrap="none" rtlCol="0">
              <a:spAutoFit/>
            </a:bodyPr>
            <a:lstStyle/>
            <a:p>
              <a:pPr algn="ctr"/>
              <a:r>
                <a:rPr lang="en-US" sz="1400" dirty="0" smtClean="0">
                  <a:solidFill>
                    <a:prstClr val="black"/>
                  </a:solidFill>
                </a:rPr>
                <a:t>Messaging</a:t>
              </a:r>
              <a:endParaRPr lang="en-US" sz="1600" dirty="0">
                <a:solidFill>
                  <a:prstClr val="black"/>
                </a:solidFill>
              </a:endParaRPr>
            </a:p>
          </p:txBody>
        </p:sp>
      </p:grpSp>
      <p:grpSp>
        <p:nvGrpSpPr>
          <p:cNvPr id="38" name="Group 37"/>
          <p:cNvGrpSpPr/>
          <p:nvPr/>
        </p:nvGrpSpPr>
        <p:grpSpPr>
          <a:xfrm>
            <a:off x="254202" y="3410100"/>
            <a:ext cx="924292" cy="491758"/>
            <a:chOff x="484553" y="3490618"/>
            <a:chExt cx="1250509" cy="551948"/>
          </a:xfrm>
        </p:grpSpPr>
        <p:sp>
          <p:nvSpPr>
            <p:cNvPr id="39" name="Rounded Rectangle 38"/>
            <p:cNvSpPr/>
            <p:nvPr/>
          </p:nvSpPr>
          <p:spPr>
            <a:xfrm>
              <a:off x="576799" y="3490618"/>
              <a:ext cx="1066020" cy="5519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40" name="TextBox 39"/>
            <p:cNvSpPr txBox="1"/>
            <p:nvPr/>
          </p:nvSpPr>
          <p:spPr>
            <a:xfrm>
              <a:off x="484553" y="3607203"/>
              <a:ext cx="1250509" cy="345448"/>
            </a:xfrm>
            <a:prstGeom prst="rect">
              <a:avLst/>
            </a:prstGeom>
            <a:noFill/>
          </p:spPr>
          <p:txBody>
            <a:bodyPr wrap="none" rtlCol="0">
              <a:spAutoFit/>
            </a:bodyPr>
            <a:lstStyle/>
            <a:p>
              <a:pPr algn="ctr"/>
              <a:r>
                <a:rPr lang="en-US" sz="1400" dirty="0" smtClean="0">
                  <a:solidFill>
                    <a:prstClr val="black"/>
                  </a:solidFill>
                </a:rPr>
                <a:t>Resources</a:t>
              </a:r>
              <a:endParaRPr lang="en-US" sz="1600" dirty="0">
                <a:solidFill>
                  <a:prstClr val="black"/>
                </a:solidFill>
              </a:endParaRPr>
            </a:p>
          </p:txBody>
        </p:sp>
      </p:grpSp>
      <p:grpSp>
        <p:nvGrpSpPr>
          <p:cNvPr id="41" name="Group 40"/>
          <p:cNvGrpSpPr/>
          <p:nvPr/>
        </p:nvGrpSpPr>
        <p:grpSpPr>
          <a:xfrm>
            <a:off x="1284978" y="3410100"/>
            <a:ext cx="787930" cy="491758"/>
            <a:chOff x="576799" y="3490618"/>
            <a:chExt cx="1066020" cy="551948"/>
          </a:xfrm>
        </p:grpSpPr>
        <p:sp>
          <p:nvSpPr>
            <p:cNvPr id="42" name="Rounded Rectangle 41"/>
            <p:cNvSpPr/>
            <p:nvPr/>
          </p:nvSpPr>
          <p:spPr>
            <a:xfrm>
              <a:off x="576799" y="3490618"/>
              <a:ext cx="1066020" cy="5519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43" name="TextBox 42"/>
            <p:cNvSpPr txBox="1"/>
            <p:nvPr/>
          </p:nvSpPr>
          <p:spPr>
            <a:xfrm>
              <a:off x="614465" y="3607203"/>
              <a:ext cx="990691" cy="345448"/>
            </a:xfrm>
            <a:prstGeom prst="rect">
              <a:avLst/>
            </a:prstGeom>
            <a:noFill/>
          </p:spPr>
          <p:txBody>
            <a:bodyPr wrap="none" rtlCol="0">
              <a:spAutoFit/>
            </a:bodyPr>
            <a:lstStyle/>
            <a:p>
              <a:pPr algn="ctr"/>
              <a:r>
                <a:rPr lang="en-US" sz="1400" dirty="0" smtClean="0">
                  <a:solidFill>
                    <a:prstClr val="black"/>
                  </a:solidFill>
                </a:rPr>
                <a:t>Catalog</a:t>
              </a:r>
              <a:endParaRPr lang="en-US" sz="1600" dirty="0">
                <a:solidFill>
                  <a:prstClr val="black"/>
                </a:solidFill>
              </a:endParaRPr>
            </a:p>
          </p:txBody>
        </p:sp>
      </p:grpSp>
      <p:grpSp>
        <p:nvGrpSpPr>
          <p:cNvPr id="44" name="Group 43"/>
          <p:cNvGrpSpPr/>
          <p:nvPr/>
        </p:nvGrpSpPr>
        <p:grpSpPr>
          <a:xfrm>
            <a:off x="2247572" y="3421980"/>
            <a:ext cx="787930" cy="491758"/>
            <a:chOff x="576799" y="3490618"/>
            <a:chExt cx="1066020" cy="551948"/>
          </a:xfrm>
        </p:grpSpPr>
        <p:sp>
          <p:nvSpPr>
            <p:cNvPr id="45" name="Rounded Rectangle 44"/>
            <p:cNvSpPr/>
            <p:nvPr/>
          </p:nvSpPr>
          <p:spPr>
            <a:xfrm>
              <a:off x="576799" y="3490618"/>
              <a:ext cx="1066020" cy="5519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46" name="TextBox 45"/>
            <p:cNvSpPr txBox="1"/>
            <p:nvPr/>
          </p:nvSpPr>
          <p:spPr>
            <a:xfrm>
              <a:off x="692931" y="3607203"/>
              <a:ext cx="833760" cy="345448"/>
            </a:xfrm>
            <a:prstGeom prst="rect">
              <a:avLst/>
            </a:prstGeom>
            <a:noFill/>
          </p:spPr>
          <p:txBody>
            <a:bodyPr wrap="none" rtlCol="0">
              <a:spAutoFit/>
            </a:bodyPr>
            <a:lstStyle/>
            <a:p>
              <a:pPr algn="ctr"/>
              <a:r>
                <a:rPr lang="en-US" sz="1400" dirty="0" smtClean="0">
                  <a:solidFill>
                    <a:prstClr val="black"/>
                  </a:solidFill>
                </a:rPr>
                <a:t>MSVC</a:t>
              </a:r>
              <a:endParaRPr lang="en-US" sz="1600" dirty="0">
                <a:solidFill>
                  <a:prstClr val="black"/>
                </a:solidFill>
              </a:endParaRPr>
            </a:p>
          </p:txBody>
        </p:sp>
      </p:grpSp>
      <p:sp>
        <p:nvSpPr>
          <p:cNvPr id="47" name="TextBox 46"/>
          <p:cNvSpPr txBox="1"/>
          <p:nvPr/>
        </p:nvSpPr>
        <p:spPr>
          <a:xfrm>
            <a:off x="3197999" y="3480408"/>
            <a:ext cx="312905" cy="307777"/>
          </a:xfrm>
          <a:prstGeom prst="rect">
            <a:avLst/>
          </a:prstGeom>
          <a:noFill/>
        </p:spPr>
        <p:txBody>
          <a:bodyPr wrap="none" rtlCol="0">
            <a:spAutoFit/>
          </a:bodyPr>
          <a:lstStyle/>
          <a:p>
            <a:r>
              <a:rPr lang="en-US" sz="1400" b="1" dirty="0">
                <a:solidFill>
                  <a:prstClr val="black"/>
                </a:solidFill>
              </a:rPr>
              <a:t>…</a:t>
            </a:r>
          </a:p>
        </p:txBody>
      </p:sp>
      <p:sp>
        <p:nvSpPr>
          <p:cNvPr id="6" name="TextBox 5"/>
          <p:cNvSpPr txBox="1"/>
          <p:nvPr/>
        </p:nvSpPr>
        <p:spPr>
          <a:xfrm>
            <a:off x="2020196" y="3896501"/>
            <a:ext cx="569515" cy="276999"/>
          </a:xfrm>
          <a:prstGeom prst="rect">
            <a:avLst/>
          </a:prstGeom>
          <a:noFill/>
        </p:spPr>
        <p:txBody>
          <a:bodyPr wrap="none" rtlCol="0">
            <a:spAutoFit/>
          </a:bodyPr>
          <a:lstStyle/>
          <a:p>
            <a:r>
              <a:rPr lang="en-US" sz="1200" dirty="0" err="1" smtClean="0"/>
              <a:t>iRODS</a:t>
            </a:r>
            <a:endParaRPr lang="en-US" sz="1200" dirty="0"/>
          </a:p>
        </p:txBody>
      </p:sp>
      <p:sp>
        <p:nvSpPr>
          <p:cNvPr id="48" name="Rectangle 47"/>
          <p:cNvSpPr/>
          <p:nvPr/>
        </p:nvSpPr>
        <p:spPr>
          <a:xfrm>
            <a:off x="545663" y="3269596"/>
            <a:ext cx="341370" cy="14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544730" y="3270224"/>
            <a:ext cx="341370" cy="13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483160" y="3277953"/>
            <a:ext cx="341370" cy="132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794447" y="3277953"/>
            <a:ext cx="341370" cy="132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45663" y="3101367"/>
            <a:ext cx="3590154" cy="164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a:stCxn id="12" idx="2"/>
            <a:endCxn id="52" idx="0"/>
          </p:cNvCxnSpPr>
          <p:nvPr/>
        </p:nvCxnSpPr>
        <p:spPr>
          <a:xfrm flipH="1">
            <a:off x="2340740" y="2703277"/>
            <a:ext cx="8278" cy="39809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2013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smtClean="0"/>
              <a:t>Summary</a:t>
            </a:r>
            <a:endParaRPr lang="en-US" sz="3600" dirty="0"/>
          </a:p>
        </p:txBody>
      </p:sp>
      <p:sp>
        <p:nvSpPr>
          <p:cNvPr id="3" name="Content Placeholder 2"/>
          <p:cNvSpPr>
            <a:spLocks noGrp="1"/>
          </p:cNvSpPr>
          <p:nvPr>
            <p:ph idx="1"/>
          </p:nvPr>
        </p:nvSpPr>
        <p:spPr>
          <a:xfrm>
            <a:off x="457199" y="870158"/>
            <a:ext cx="8072203" cy="4262284"/>
          </a:xfrm>
        </p:spPr>
        <p:txBody>
          <a:bodyPr>
            <a:normAutofit fontScale="85000" lnSpcReduction="10000"/>
          </a:bodyPr>
          <a:lstStyle/>
          <a:p>
            <a:pPr marL="514350" indent="-514350">
              <a:buFont typeface="+mj-lt"/>
              <a:buAutoNum type="arabicPeriod"/>
            </a:pPr>
            <a:r>
              <a:rPr lang="en-US" dirty="0"/>
              <a:t>A new, </a:t>
            </a:r>
            <a:r>
              <a:rPr lang="en-US" dirty="0">
                <a:solidFill>
                  <a:srgbClr val="FF0000"/>
                </a:solidFill>
              </a:rPr>
              <a:t>web-based system </a:t>
            </a:r>
            <a:r>
              <a:rPr lang="en-US" dirty="0"/>
              <a:t>for advancing model and data sharing </a:t>
            </a:r>
            <a:endParaRPr lang="en-US" dirty="0" smtClean="0"/>
          </a:p>
          <a:p>
            <a:pPr marL="514350" indent="-514350">
              <a:buFont typeface="+mj-lt"/>
              <a:buAutoNum type="arabicPeriod"/>
            </a:pPr>
            <a:r>
              <a:rPr lang="en-US" dirty="0" smtClean="0">
                <a:solidFill>
                  <a:srgbClr val="FF0000"/>
                </a:solidFill>
              </a:rPr>
              <a:t>Sharing</a:t>
            </a:r>
            <a:r>
              <a:rPr lang="en-US" dirty="0" smtClean="0"/>
              <a:t> </a:t>
            </a:r>
            <a:r>
              <a:rPr lang="en-US" dirty="0"/>
              <a:t>features to </a:t>
            </a:r>
            <a:r>
              <a:rPr lang="en-US" dirty="0" err="1" smtClean="0"/>
              <a:t>HydroDesktop</a:t>
            </a:r>
            <a:r>
              <a:rPr lang="en-US" dirty="0" smtClean="0"/>
              <a:t> </a:t>
            </a:r>
            <a:endParaRPr lang="en-US" dirty="0"/>
          </a:p>
          <a:p>
            <a:pPr marL="514350" indent="-514350">
              <a:buFont typeface="+mj-lt"/>
              <a:buAutoNum type="arabicPeriod"/>
            </a:pPr>
            <a:r>
              <a:rPr lang="en-US" dirty="0"/>
              <a:t>Access </a:t>
            </a:r>
            <a:r>
              <a:rPr lang="en-US" dirty="0">
                <a:solidFill>
                  <a:srgbClr val="FF0000"/>
                </a:solidFill>
              </a:rPr>
              <a:t>more types of hydrologic data </a:t>
            </a:r>
            <a:r>
              <a:rPr lang="en-US" dirty="0"/>
              <a:t>using </a:t>
            </a:r>
            <a:r>
              <a:rPr lang="en-US" dirty="0">
                <a:solidFill>
                  <a:srgbClr val="FF0000"/>
                </a:solidFill>
              </a:rPr>
              <a:t>standards</a:t>
            </a:r>
            <a:r>
              <a:rPr lang="en-US" dirty="0"/>
              <a:t> compliant data formats and interfaces </a:t>
            </a:r>
            <a:endParaRPr lang="en-US" dirty="0" smtClean="0"/>
          </a:p>
          <a:p>
            <a:pPr marL="514350" indent="-514350">
              <a:buFont typeface="+mj-lt"/>
              <a:buAutoNum type="arabicPeriod"/>
            </a:pPr>
            <a:r>
              <a:rPr lang="en-US" dirty="0" smtClean="0"/>
              <a:t>Enhance </a:t>
            </a:r>
            <a:r>
              <a:rPr lang="en-US" dirty="0">
                <a:solidFill>
                  <a:srgbClr val="FF0000"/>
                </a:solidFill>
              </a:rPr>
              <a:t>catalog</a:t>
            </a:r>
            <a:r>
              <a:rPr lang="en-US" dirty="0"/>
              <a:t> functionality that broadens </a:t>
            </a:r>
            <a:r>
              <a:rPr lang="en-US" dirty="0">
                <a:solidFill>
                  <a:srgbClr val="FF0000"/>
                </a:solidFill>
              </a:rPr>
              <a:t>discovery</a:t>
            </a:r>
            <a:r>
              <a:rPr lang="en-US" dirty="0"/>
              <a:t> functionality to </a:t>
            </a:r>
            <a:r>
              <a:rPr lang="en-US" dirty="0">
                <a:solidFill>
                  <a:srgbClr val="FF0000"/>
                </a:solidFill>
              </a:rPr>
              <a:t>different data </a:t>
            </a:r>
            <a:r>
              <a:rPr lang="en-US" dirty="0" smtClean="0">
                <a:solidFill>
                  <a:srgbClr val="FF0000"/>
                </a:solidFill>
              </a:rPr>
              <a:t>types</a:t>
            </a:r>
            <a:endParaRPr lang="en-US" dirty="0"/>
          </a:p>
          <a:p>
            <a:pPr marL="514350" indent="-514350">
              <a:buFont typeface="+mj-lt"/>
              <a:buAutoNum type="arabicPeriod"/>
            </a:pPr>
            <a:r>
              <a:rPr lang="en-US" dirty="0" smtClean="0"/>
              <a:t>New </a:t>
            </a:r>
            <a:r>
              <a:rPr lang="en-US" dirty="0">
                <a:solidFill>
                  <a:srgbClr val="FF0000"/>
                </a:solidFill>
              </a:rPr>
              <a:t>model</a:t>
            </a:r>
            <a:r>
              <a:rPr lang="en-US" dirty="0"/>
              <a:t> </a:t>
            </a:r>
            <a:r>
              <a:rPr lang="en-US" dirty="0" smtClean="0"/>
              <a:t>sharing and discovery functionality</a:t>
            </a:r>
            <a:endParaRPr lang="en-US" dirty="0"/>
          </a:p>
          <a:p>
            <a:pPr marL="514350" indent="-514350">
              <a:buFont typeface="+mj-lt"/>
              <a:buAutoNum type="arabicPeriod"/>
            </a:pPr>
            <a:r>
              <a:rPr lang="en-US" dirty="0" smtClean="0"/>
              <a:t>Facilitate </a:t>
            </a:r>
            <a:r>
              <a:rPr lang="en-US" dirty="0"/>
              <a:t>and ease access to use of </a:t>
            </a:r>
            <a:r>
              <a:rPr lang="en-US" dirty="0">
                <a:solidFill>
                  <a:srgbClr val="FF0000"/>
                </a:solidFill>
              </a:rPr>
              <a:t>high performance </a:t>
            </a:r>
            <a:r>
              <a:rPr lang="en-US" dirty="0" smtClean="0">
                <a:solidFill>
                  <a:srgbClr val="FF0000"/>
                </a:solidFill>
              </a:rPr>
              <a:t>computing</a:t>
            </a:r>
          </a:p>
          <a:p>
            <a:endParaRPr lang="en-US" dirty="0"/>
          </a:p>
        </p:txBody>
      </p:sp>
      <p:sp>
        <p:nvSpPr>
          <p:cNvPr id="7" name="Rectangle 6"/>
          <p:cNvSpPr/>
          <p:nvPr/>
        </p:nvSpPr>
        <p:spPr>
          <a:xfrm>
            <a:off x="451250" y="4972242"/>
            <a:ext cx="5914103" cy="1837426"/>
          </a:xfrm>
          <a:prstGeom prst="rect">
            <a:avLst/>
          </a:prstGeom>
        </p:spPr>
        <p:txBody>
          <a:bodyPr wrap="square">
            <a:spAutoFit/>
          </a:bodyPr>
          <a:lstStyle/>
          <a:p>
            <a:pPr marL="514350" lvl="0" indent="-514350">
              <a:spcBef>
                <a:spcPct val="20000"/>
              </a:spcBef>
              <a:buFont typeface="+mj-lt"/>
              <a:buAutoNum type="arabicPeriod" startAt="7"/>
            </a:pPr>
            <a:r>
              <a:rPr lang="en-US" sz="2700" dirty="0"/>
              <a:t>New social media and </a:t>
            </a:r>
            <a:r>
              <a:rPr lang="en-US" sz="2700" dirty="0">
                <a:solidFill>
                  <a:srgbClr val="FF0000"/>
                </a:solidFill>
              </a:rPr>
              <a:t>collaboration</a:t>
            </a:r>
            <a:r>
              <a:rPr lang="en-US" sz="2700" dirty="0"/>
              <a:t> functionality</a:t>
            </a:r>
          </a:p>
          <a:p>
            <a:pPr marL="514350" lvl="0" indent="-514350">
              <a:spcBef>
                <a:spcPct val="20000"/>
              </a:spcBef>
              <a:buFont typeface="+mj-lt"/>
              <a:buAutoNum type="arabicPeriod" startAt="7"/>
            </a:pPr>
            <a:r>
              <a:rPr lang="en-US" sz="2700" dirty="0">
                <a:solidFill>
                  <a:srgbClr val="FF0000"/>
                </a:solidFill>
              </a:rPr>
              <a:t>Links</a:t>
            </a:r>
            <a:r>
              <a:rPr lang="en-US" sz="2700" dirty="0"/>
              <a:t> to other data and modeling systems </a:t>
            </a:r>
          </a:p>
        </p:txBody>
      </p:sp>
    </p:spTree>
    <p:extLst>
      <p:ext uri="{BB962C8B-B14F-4D97-AF65-F5344CB8AC3E}">
        <p14:creationId xmlns:p14="http://schemas.microsoft.com/office/powerpoint/2010/main" val="3992765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777" y="1345544"/>
            <a:ext cx="8229600" cy="3524348"/>
          </a:xfrm>
        </p:spPr>
        <p:txBody>
          <a:bodyPr>
            <a:normAutofit/>
          </a:bodyPr>
          <a:lstStyle/>
          <a:p>
            <a:pPr lvl="1"/>
            <a:r>
              <a:rPr lang="en-US" sz="2000" dirty="0" smtClean="0"/>
              <a:t>USU</a:t>
            </a:r>
          </a:p>
          <a:p>
            <a:pPr lvl="1"/>
            <a:r>
              <a:rPr lang="en-US" sz="2000" dirty="0" smtClean="0"/>
              <a:t>RENCI/UNC</a:t>
            </a:r>
          </a:p>
          <a:p>
            <a:pPr lvl="1"/>
            <a:r>
              <a:rPr lang="en-US" sz="2000" dirty="0" smtClean="0"/>
              <a:t>CUAHSI</a:t>
            </a:r>
            <a:endParaRPr lang="en-US" sz="2000" dirty="0"/>
          </a:p>
          <a:p>
            <a:pPr lvl="1"/>
            <a:r>
              <a:rPr lang="en-US" sz="2000" dirty="0" smtClean="0"/>
              <a:t>BYU</a:t>
            </a:r>
          </a:p>
          <a:p>
            <a:pPr lvl="1"/>
            <a:r>
              <a:rPr lang="en-US" sz="2000" dirty="0" smtClean="0"/>
              <a:t>Tufts</a:t>
            </a:r>
          </a:p>
          <a:p>
            <a:pPr lvl="1"/>
            <a:r>
              <a:rPr lang="en-US" sz="2000" dirty="0" smtClean="0"/>
              <a:t>UVA</a:t>
            </a:r>
          </a:p>
          <a:p>
            <a:pPr lvl="1"/>
            <a:r>
              <a:rPr lang="en-US" sz="2000" dirty="0" smtClean="0"/>
              <a:t>Texas </a:t>
            </a:r>
          </a:p>
          <a:p>
            <a:pPr lvl="1"/>
            <a:r>
              <a:rPr lang="en-US" sz="2000" dirty="0" smtClean="0"/>
              <a:t>Purdue</a:t>
            </a:r>
          </a:p>
          <a:p>
            <a:pPr lvl="1"/>
            <a:r>
              <a:rPr lang="en-US" sz="2000" dirty="0" smtClean="0"/>
              <a:t>SDSC</a:t>
            </a:r>
            <a:endParaRPr lang="en-US" sz="2000" dirty="0"/>
          </a:p>
        </p:txBody>
      </p:sp>
      <p:sp>
        <p:nvSpPr>
          <p:cNvPr id="4" name="Title 1"/>
          <p:cNvSpPr>
            <a:spLocks noGrp="1"/>
          </p:cNvSpPr>
          <p:nvPr>
            <p:ph type="title"/>
          </p:nvPr>
        </p:nvSpPr>
        <p:spPr>
          <a:xfrm>
            <a:off x="514821" y="1"/>
            <a:ext cx="8229600" cy="721114"/>
          </a:xfrm>
        </p:spPr>
        <p:txBody>
          <a:bodyPr>
            <a:normAutofit fontScale="90000"/>
          </a:bodyPr>
          <a:lstStyle/>
          <a:p>
            <a:r>
              <a:rPr lang="en-US" dirty="0" smtClean="0"/>
              <a:t>Thanks to a lot of people</a:t>
            </a:r>
            <a:endParaRPr lang="en-US" dirty="0"/>
          </a:p>
        </p:txBody>
      </p:sp>
      <p:sp>
        <p:nvSpPr>
          <p:cNvPr id="35" name="Rectangle 10"/>
          <p:cNvSpPr>
            <a:spLocks noChangeArrowheads="1"/>
          </p:cNvSpPr>
          <p:nvPr/>
        </p:nvSpPr>
        <p:spPr bwMode="auto">
          <a:xfrm>
            <a:off x="57621" y="5867400"/>
            <a:ext cx="9144000" cy="738664"/>
          </a:xfrm>
          <a:prstGeom prst="rect">
            <a:avLst/>
          </a:prstGeom>
          <a:noFill/>
          <a:ln w="9525">
            <a:noFill/>
            <a:miter lim="800000"/>
            <a:headEnd/>
            <a:tailEnd/>
          </a:ln>
        </p:spPr>
        <p:txBody>
          <a:bodyPr wrap="square">
            <a:spAutoFit/>
          </a:bodyPr>
          <a:lstStyle/>
          <a:p>
            <a:endParaRPr lang="en-US" dirty="0">
              <a:solidFill>
                <a:srgbClr val="1F497D"/>
              </a:solidFill>
            </a:endParaRPr>
          </a:p>
          <a:p>
            <a:pPr algn="ctr"/>
            <a:r>
              <a:rPr lang="en-US" sz="2400" dirty="0" smtClean="0">
                <a:solidFill>
                  <a:srgbClr val="1F497D"/>
                </a:solidFill>
                <a:hlinkClick r:id="rId3"/>
              </a:rPr>
              <a:t>http://hydroshare.cuahsi.org</a:t>
            </a:r>
            <a:r>
              <a:rPr lang="en-US" sz="2400" dirty="0" smtClean="0">
                <a:solidFill>
                  <a:srgbClr val="1F497D"/>
                </a:solidFill>
              </a:rPr>
              <a:t>  </a:t>
            </a:r>
            <a:endParaRPr lang="en-US" sz="2400" dirty="0">
              <a:solidFill>
                <a:srgbClr val="1F497D"/>
              </a:solidFill>
            </a:endParaRP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83" y="6154895"/>
            <a:ext cx="2277519" cy="462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949655"/>
            <a:ext cx="6521182" cy="4347029"/>
          </a:xfrm>
          <a:prstGeom prst="rect">
            <a:avLst/>
          </a:prstGeom>
        </p:spPr>
      </p:pic>
      <p:grpSp>
        <p:nvGrpSpPr>
          <p:cNvPr id="5" name="Group 4"/>
          <p:cNvGrpSpPr/>
          <p:nvPr/>
        </p:nvGrpSpPr>
        <p:grpSpPr>
          <a:xfrm>
            <a:off x="7186108" y="6119031"/>
            <a:ext cx="1890036" cy="574900"/>
            <a:chOff x="7186108" y="6206899"/>
            <a:chExt cx="1890036" cy="574900"/>
          </a:xfrm>
        </p:grpSpPr>
        <p:sp>
          <p:nvSpPr>
            <p:cNvPr id="12" name="Rectangle 10"/>
            <p:cNvSpPr>
              <a:spLocks noChangeArrowheads="1"/>
            </p:cNvSpPr>
            <p:nvPr/>
          </p:nvSpPr>
          <p:spPr bwMode="auto">
            <a:xfrm>
              <a:off x="7186108" y="6206899"/>
              <a:ext cx="1865430" cy="574900"/>
            </a:xfrm>
            <a:prstGeom prst="rect">
              <a:avLst/>
            </a:prstGeom>
            <a:solidFill>
              <a:schemeClr val="bg1"/>
            </a:solidFill>
            <a:ln w="25400" algn="ctr">
              <a:solidFill>
                <a:schemeClr val="tx1"/>
              </a:solidFill>
              <a:miter lim="800000"/>
              <a:headEnd/>
              <a:tailEnd/>
            </a:ln>
          </p:spPr>
          <p:txBody>
            <a:bodyPr wrap="none" anchor="ctr"/>
            <a:lstStyle/>
            <a:p>
              <a:endParaRPr lang="en-US" sz="1400">
                <a:solidFill>
                  <a:prstClr val="black"/>
                </a:solidFill>
              </a:endParaRPr>
            </a:p>
          </p:txBody>
        </p:sp>
        <p:pic>
          <p:nvPicPr>
            <p:cNvPr id="13" name="Picture 11" descr="nsf4c"/>
            <p:cNvPicPr>
              <a:picLocks noChangeAspect="1" noChangeArrowheads="1"/>
            </p:cNvPicPr>
            <p:nvPr/>
          </p:nvPicPr>
          <p:blipFill>
            <a:blip r:embed="rId6" cstate="print"/>
            <a:srcRect/>
            <a:stretch>
              <a:fillRect/>
            </a:stretch>
          </p:blipFill>
          <p:spPr bwMode="auto">
            <a:xfrm>
              <a:off x="7254920" y="6246497"/>
              <a:ext cx="550821" cy="495704"/>
            </a:xfrm>
            <a:prstGeom prst="rect">
              <a:avLst/>
            </a:prstGeom>
            <a:noFill/>
            <a:ln w="9525">
              <a:noFill/>
              <a:miter lim="800000"/>
              <a:headEnd/>
              <a:tailEnd/>
            </a:ln>
          </p:spPr>
        </p:pic>
        <p:sp>
          <p:nvSpPr>
            <p:cNvPr id="14" name="Text Box 12"/>
            <p:cNvSpPr txBox="1">
              <a:spLocks noChangeArrowheads="1"/>
            </p:cNvSpPr>
            <p:nvPr/>
          </p:nvSpPr>
          <p:spPr bwMode="auto">
            <a:xfrm>
              <a:off x="7830348" y="6242763"/>
              <a:ext cx="1245796" cy="503173"/>
            </a:xfrm>
            <a:prstGeom prst="rect">
              <a:avLst/>
            </a:prstGeom>
            <a:noFill/>
            <a:ln w="9525" algn="ctr">
              <a:noFill/>
              <a:miter lim="800000"/>
              <a:headEnd/>
              <a:tailEnd/>
            </a:ln>
          </p:spPr>
          <p:txBody>
            <a:bodyPr wrap="square">
              <a:spAutoFit/>
            </a:bodyPr>
            <a:lstStyle/>
            <a:p>
              <a:pPr defTabSz="4389438"/>
              <a:r>
                <a:rPr lang="en-US" sz="1400" dirty="0" smtClean="0">
                  <a:solidFill>
                    <a:prstClr val="black"/>
                  </a:solidFill>
                </a:rPr>
                <a:t>OCI-1148453 </a:t>
              </a:r>
            </a:p>
            <a:p>
              <a:pPr defTabSz="4389438"/>
              <a:r>
                <a:rPr lang="en-US" sz="1400" dirty="0" smtClean="0">
                  <a:solidFill>
                    <a:prstClr val="black"/>
                  </a:solidFill>
                </a:rPr>
                <a:t>OCI-1148090</a:t>
              </a:r>
              <a:endParaRPr lang="en-US" sz="1400" dirty="0">
                <a:solidFill>
                  <a:prstClr val="black"/>
                </a:solidFill>
              </a:endParaRPr>
            </a:p>
          </p:txBody>
        </p:sp>
      </p:grpSp>
    </p:spTree>
    <p:extLst>
      <p:ext uri="{BB962C8B-B14F-4D97-AF65-F5344CB8AC3E}">
        <p14:creationId xmlns:p14="http://schemas.microsoft.com/office/powerpoint/2010/main" val="2481574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1005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888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igure 5.1.  Conceptualization of the Water Cycle (Schematic 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410200" y="4267200"/>
            <a:ext cx="3102349"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1"/>
          <p:cNvSpPr txBox="1">
            <a:spLocks/>
          </p:cNvSpPr>
          <p:nvPr/>
        </p:nvSpPr>
        <p:spPr>
          <a:xfrm>
            <a:off x="457200" y="11748"/>
            <a:ext cx="8229600" cy="8264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What is CUAHSI?</a:t>
            </a:r>
            <a:endParaRPr lang="en-US" sz="3600" dirty="0"/>
          </a:p>
        </p:txBody>
      </p:sp>
      <p:grpSp>
        <p:nvGrpSpPr>
          <p:cNvPr id="12" name="Group 4"/>
          <p:cNvGrpSpPr>
            <a:grpSpLocks/>
          </p:cNvGrpSpPr>
          <p:nvPr/>
        </p:nvGrpSpPr>
        <p:grpSpPr bwMode="auto">
          <a:xfrm>
            <a:off x="152400" y="5861647"/>
            <a:ext cx="2263140" cy="907934"/>
            <a:chOff x="6461125" y="5759450"/>
            <a:chExt cx="2682875" cy="1076325"/>
          </a:xfrm>
        </p:grpSpPr>
        <p:sp>
          <p:nvSpPr>
            <p:cNvPr id="13" name="Rectangle 12"/>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sz="1600">
                <a:solidFill>
                  <a:prstClr val="black"/>
                </a:solidFill>
              </a:endParaRPr>
            </a:p>
          </p:txBody>
        </p:sp>
        <p:pic>
          <p:nvPicPr>
            <p:cNvPr id="14" name="Picture 13" descr="nsf4c"/>
            <p:cNvPicPr>
              <a:picLocks noChangeAspect="1" noChangeArrowheads="1"/>
            </p:cNvPicPr>
            <p:nvPr/>
          </p:nvPicPr>
          <p:blipFill>
            <a:blip r:embed="rId6" cstate="print"/>
            <a:srcRect/>
            <a:stretch>
              <a:fillRect/>
            </a:stretch>
          </p:blipFill>
          <p:spPr bwMode="auto">
            <a:xfrm>
              <a:off x="6484938" y="5827713"/>
              <a:ext cx="995362" cy="966787"/>
            </a:xfrm>
            <a:prstGeom prst="rect">
              <a:avLst/>
            </a:prstGeom>
            <a:noFill/>
            <a:ln w="9525">
              <a:noFill/>
              <a:miter lim="800000"/>
              <a:headEnd/>
              <a:tailEnd/>
            </a:ln>
          </p:spPr>
        </p:pic>
        <p:sp>
          <p:nvSpPr>
            <p:cNvPr id="15" name="Text Box 12"/>
            <p:cNvSpPr txBox="1">
              <a:spLocks noChangeArrowheads="1"/>
            </p:cNvSpPr>
            <p:nvPr/>
          </p:nvSpPr>
          <p:spPr bwMode="auto">
            <a:xfrm>
              <a:off x="7477125" y="5943598"/>
              <a:ext cx="1666875" cy="693231"/>
            </a:xfrm>
            <a:prstGeom prst="rect">
              <a:avLst/>
            </a:prstGeom>
            <a:noFill/>
            <a:ln w="9525" algn="ctr">
              <a:noFill/>
              <a:miter lim="800000"/>
              <a:headEnd/>
              <a:tailEnd/>
            </a:ln>
          </p:spPr>
          <p:txBody>
            <a:bodyPr>
              <a:spAutoFit/>
            </a:bodyPr>
            <a:lstStyle/>
            <a:p>
              <a:pPr defTabSz="4389438"/>
              <a:r>
                <a:rPr lang="en-US" sz="1600" dirty="0">
                  <a:solidFill>
                    <a:prstClr val="black"/>
                  </a:solidFill>
                </a:rPr>
                <a:t>Support</a:t>
              </a:r>
            </a:p>
            <a:p>
              <a:pPr defTabSz="4389438"/>
              <a:r>
                <a:rPr lang="en-US" sz="1600" dirty="0">
                  <a:solidFill>
                    <a:prstClr val="black"/>
                  </a:solidFill>
                </a:rPr>
                <a:t>EAR </a:t>
              </a:r>
              <a:r>
                <a:rPr lang="en-US" sz="1600" dirty="0" smtClean="0">
                  <a:solidFill>
                    <a:prstClr val="black"/>
                  </a:solidFill>
                </a:rPr>
                <a:t>0753521</a:t>
              </a:r>
              <a:endParaRPr lang="en-US" sz="1600" dirty="0">
                <a:solidFill>
                  <a:prstClr val="black"/>
                </a:solidFill>
              </a:endParaRPr>
            </a:p>
          </p:txBody>
        </p:sp>
      </p:grpSp>
      <p:sp>
        <p:nvSpPr>
          <p:cNvPr id="16" name="Text Box 3"/>
          <p:cNvSpPr txBox="1">
            <a:spLocks noChangeArrowheads="1"/>
          </p:cNvSpPr>
          <p:nvPr/>
        </p:nvSpPr>
        <p:spPr bwMode="auto">
          <a:xfrm>
            <a:off x="457200" y="2017216"/>
            <a:ext cx="4114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346075" eaLnBrk="1" hangingPunct="1"/>
            <a:r>
              <a:rPr lang="en-US" sz="2400" dirty="0" smtClean="0">
                <a:solidFill>
                  <a:srgbClr val="000000"/>
                </a:solidFill>
              </a:rPr>
              <a:t>(</a:t>
            </a:r>
            <a:r>
              <a:rPr lang="en-US" sz="2400" dirty="0">
                <a:solidFill>
                  <a:srgbClr val="000000"/>
                </a:solidFill>
              </a:rPr>
              <a:t>as of January 2013</a:t>
            </a:r>
            <a:r>
              <a:rPr lang="en-US" sz="2400" dirty="0" smtClean="0">
                <a:solidFill>
                  <a:srgbClr val="000000"/>
                </a:solidFill>
              </a:rPr>
              <a:t>)</a:t>
            </a:r>
          </a:p>
          <a:p>
            <a:pPr marL="342900" indent="-342900" eaLnBrk="1" hangingPunct="1">
              <a:buFont typeface="Arial" pitchFamily="34" charset="0"/>
              <a:buChar char="•"/>
            </a:pPr>
            <a:r>
              <a:rPr lang="en-US" sz="2400" dirty="0" smtClean="0">
                <a:solidFill>
                  <a:srgbClr val="000000"/>
                </a:solidFill>
              </a:rPr>
              <a:t>109 </a:t>
            </a:r>
            <a:r>
              <a:rPr lang="en-US" sz="2400" dirty="0">
                <a:solidFill>
                  <a:srgbClr val="000000"/>
                </a:solidFill>
              </a:rPr>
              <a:t>US University members</a:t>
            </a:r>
          </a:p>
          <a:p>
            <a:pPr marL="342900" indent="-342900" eaLnBrk="1" hangingPunct="1">
              <a:buFont typeface="Arial" pitchFamily="34" charset="0"/>
              <a:buChar char="•"/>
            </a:pPr>
            <a:r>
              <a:rPr lang="en-US" sz="2400" dirty="0" smtClean="0">
                <a:solidFill>
                  <a:srgbClr val="000000"/>
                </a:solidFill>
              </a:rPr>
              <a:t>7 affiliate </a:t>
            </a:r>
            <a:r>
              <a:rPr lang="en-US" sz="2400" dirty="0">
                <a:solidFill>
                  <a:srgbClr val="000000"/>
                </a:solidFill>
              </a:rPr>
              <a:t>members</a:t>
            </a:r>
          </a:p>
          <a:p>
            <a:pPr marL="342900" indent="-342900" eaLnBrk="1" hangingPunct="1">
              <a:buFont typeface="Arial" pitchFamily="34" charset="0"/>
              <a:buChar char="•"/>
            </a:pPr>
            <a:r>
              <a:rPr lang="en-US" sz="2400" dirty="0" smtClean="0">
                <a:solidFill>
                  <a:srgbClr val="000000"/>
                </a:solidFill>
              </a:rPr>
              <a:t>20 </a:t>
            </a:r>
            <a:r>
              <a:rPr lang="en-US" sz="2400" dirty="0">
                <a:solidFill>
                  <a:srgbClr val="000000"/>
                </a:solidFill>
              </a:rPr>
              <a:t>International affiliate </a:t>
            </a:r>
            <a:r>
              <a:rPr lang="en-US" sz="2400" dirty="0" smtClean="0">
                <a:solidFill>
                  <a:srgbClr val="000000"/>
                </a:solidFill>
              </a:rPr>
              <a:t>members</a:t>
            </a:r>
          </a:p>
          <a:p>
            <a:pPr marL="342900" indent="-342900" eaLnBrk="1" hangingPunct="1">
              <a:buFont typeface="Arial" pitchFamily="34" charset="0"/>
              <a:buChar char="•"/>
            </a:pPr>
            <a:r>
              <a:rPr lang="en-US" sz="2400" dirty="0" smtClean="0">
                <a:solidFill>
                  <a:srgbClr val="000000"/>
                </a:solidFill>
              </a:rPr>
              <a:t>3 corporate members</a:t>
            </a:r>
            <a:r>
              <a:rPr lang="en-US" sz="2400" dirty="0">
                <a:solidFill>
                  <a:srgbClr val="000000"/>
                </a:solidFill>
              </a:rPr>
              <a:t> </a:t>
            </a:r>
            <a:endParaRPr lang="en-US" sz="2400" dirty="0" smtClean="0">
              <a:solidFill>
                <a:srgbClr val="000000"/>
              </a:solidFill>
            </a:endParaRPr>
          </a:p>
          <a:p>
            <a:pPr marL="0" indent="339725" eaLnBrk="1" hangingPunct="1"/>
            <a:endParaRPr lang="en-US" sz="2400" dirty="0" smtClean="0">
              <a:solidFill>
                <a:srgbClr val="000000"/>
              </a:solidFill>
            </a:endParaRPr>
          </a:p>
          <a:p>
            <a:pPr marL="342900" indent="-342900" eaLnBrk="1" hangingPunct="1">
              <a:buFont typeface="Arial" pitchFamily="34" charset="0"/>
              <a:buChar char="•"/>
            </a:pPr>
            <a:r>
              <a:rPr lang="en-US" sz="2400" dirty="0" smtClean="0">
                <a:solidFill>
                  <a:srgbClr val="000000"/>
                </a:solidFill>
              </a:rPr>
              <a:t>provides  </a:t>
            </a:r>
            <a:r>
              <a:rPr lang="en-US" sz="2400" dirty="0">
                <a:solidFill>
                  <a:srgbClr val="000000"/>
                </a:solidFill>
              </a:rPr>
              <a:t>community and research support services to advance water research</a:t>
            </a:r>
            <a:endParaRPr lang="en-US" sz="2400" dirty="0" smtClean="0">
              <a:solidFill>
                <a:srgbClr val="000000"/>
              </a:solidFill>
            </a:endParaRPr>
          </a:p>
          <a:p>
            <a:pPr eaLnBrk="1" hangingPunct="1"/>
            <a:endParaRPr lang="en-US" sz="2400" dirty="0">
              <a:solidFill>
                <a:srgbClr val="000000"/>
              </a:solidFill>
            </a:endParaRPr>
          </a:p>
        </p:txBody>
      </p:sp>
    </p:spTree>
    <p:extLst>
      <p:ext uri="{BB962C8B-B14F-4D97-AF65-F5344CB8AC3E}">
        <p14:creationId xmlns:p14="http://schemas.microsoft.com/office/powerpoint/2010/main" val="48921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solidFill>
                  <a:prstClr val="black"/>
                </a:solidFill>
              </a:rPr>
              <a:t>HydroServer</a:t>
            </a:r>
            <a:r>
              <a:rPr lang="en-US" dirty="0" smtClean="0">
                <a:solidFill>
                  <a:prstClr val="black"/>
                </a:solidFill>
              </a:rPr>
              <a:t> – Data Publication</a:t>
            </a:r>
            <a:endParaRPr lang="en-US" dirty="0">
              <a:solidFill>
                <a:prstClr val="black"/>
              </a:solidFill>
            </a:endParaRPr>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solidFill>
                  <a:prstClr val="black"/>
                </a:solidFill>
              </a:rPr>
              <a:t>Lake Powell Inflow and Storage</a:t>
            </a:r>
            <a:endParaRPr lang="en-US" sz="1600" dirty="0">
              <a:solidFill>
                <a:prstClr val="black"/>
              </a:solidFill>
            </a:endParaRPr>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Data Access and Analysis</a:t>
            </a:r>
            <a:endParaRPr lang="en-US" dirty="0">
              <a:solidFill>
                <a:prstClr val="black"/>
              </a:solidFill>
            </a:endParaRPr>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Combining multiple data sources</a:t>
            </a:r>
            <a:endParaRPr lang="en-US" dirty="0">
              <a:solidFill>
                <a:prstClr val="black"/>
              </a:solidFill>
            </a:endParaRPr>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solidFill>
                  <a:prstClr val="black"/>
                </a:solidFill>
              </a:rPr>
              <a:t>HydroCatalog</a:t>
            </a:r>
            <a:endParaRPr lang="en-US" dirty="0">
              <a:solidFill>
                <a:prstClr val="black"/>
              </a:solidFill>
            </a:endParaRPr>
          </a:p>
          <a:p>
            <a:r>
              <a:rPr lang="en-US" dirty="0" smtClean="0">
                <a:solidFill>
                  <a:prstClr val="black"/>
                </a:solidFill>
              </a:rPr>
              <a:t>Data Discovery</a:t>
            </a:r>
            <a:endParaRPr lang="en-US" dirty="0">
              <a:solidFill>
                <a:prstClr val="black"/>
              </a:solidFill>
            </a:endParaRPr>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2953188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95" name="Text Box 59"/>
          <p:cNvSpPr txBox="1">
            <a:spLocks noChangeArrowheads="1"/>
          </p:cNvSpPr>
          <p:nvPr/>
        </p:nvSpPr>
        <p:spPr bwMode="auto">
          <a:xfrm>
            <a:off x="63353" y="6502423"/>
            <a:ext cx="4033796"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smtClean="0">
                <a:solidFill>
                  <a:srgbClr val="000000"/>
                </a:solidFill>
                <a:latin typeface="Calibri" pitchFamily="34" charset="0"/>
                <a:ea typeface="Arial Unicode MS" pitchFamily="34" charset="-128"/>
                <a:cs typeface="Arial Unicode MS" pitchFamily="34" charset="-128"/>
              </a:rPr>
              <a:t>Slide: Michael </a:t>
            </a:r>
            <a:r>
              <a:rPr lang="en-US" sz="1600" dirty="0" err="1" smtClean="0">
                <a:solidFill>
                  <a:srgbClr val="000000"/>
                </a:solidFill>
                <a:latin typeface="Calibri" pitchFamily="34" charset="0"/>
                <a:ea typeface="Arial Unicode MS" pitchFamily="34" charset="-128"/>
                <a:cs typeface="Arial Unicode MS" pitchFamily="34" charset="-128"/>
              </a:rPr>
              <a:t>Piasecki</a:t>
            </a:r>
            <a:r>
              <a:rPr lang="en-US" sz="1600" dirty="0" smtClean="0">
                <a:solidFill>
                  <a:srgbClr val="000000"/>
                </a:solidFill>
                <a:latin typeface="Calibri" pitchFamily="34" charset="0"/>
                <a:ea typeface="Arial Unicode MS" pitchFamily="34" charset="-128"/>
                <a:cs typeface="Arial Unicode MS" pitchFamily="34" charset="-128"/>
              </a:rPr>
              <a:t>, Drexel University</a:t>
            </a:r>
          </a:p>
        </p:txBody>
      </p:sp>
    </p:spTree>
    <p:extLst>
      <p:ext uri="{BB962C8B-B14F-4D97-AF65-F5344CB8AC3E}">
        <p14:creationId xmlns:p14="http://schemas.microsoft.com/office/powerpoint/2010/main" val="2499083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38450" y="122238"/>
            <a:ext cx="46482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dirty="0" smtClean="0">
                <a:solidFill>
                  <a:srgbClr val="000000"/>
                </a:solidFill>
                <a:latin typeface="Calibri" pitchFamily="34" charset="0"/>
              </a:rPr>
              <a:t>What CUAHSI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63353" y="6502423"/>
            <a:ext cx="4033796"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smtClean="0">
                <a:solidFill>
                  <a:srgbClr val="000000"/>
                </a:solidFill>
                <a:latin typeface="Calibri" pitchFamily="34" charset="0"/>
                <a:ea typeface="Arial Unicode MS" pitchFamily="34" charset="-128"/>
                <a:cs typeface="Arial Unicode MS" pitchFamily="34" charset="-128"/>
              </a:rPr>
              <a:t>Slide: Michael </a:t>
            </a:r>
            <a:r>
              <a:rPr lang="en-US" sz="1600" dirty="0" err="1" smtClean="0">
                <a:solidFill>
                  <a:srgbClr val="000000"/>
                </a:solidFill>
                <a:latin typeface="Calibri" pitchFamily="34" charset="0"/>
                <a:ea typeface="Arial Unicode MS" pitchFamily="34" charset="-128"/>
                <a:cs typeface="Arial Unicode MS" pitchFamily="34" charset="-128"/>
              </a:rPr>
              <a:t>Piasecki</a:t>
            </a:r>
            <a:r>
              <a:rPr lang="en-US" sz="1600" dirty="0" smtClean="0">
                <a:solidFill>
                  <a:srgbClr val="000000"/>
                </a:solidFill>
                <a:latin typeface="Calibri" pitchFamily="34" charset="0"/>
                <a:ea typeface="Arial Unicode MS" pitchFamily="34" charset="-128"/>
                <a:cs typeface="Arial Unicode MS" pitchFamily="34" charset="-128"/>
              </a:rPr>
              <a:t>, Drexel University</a:t>
            </a:r>
          </a:p>
        </p:txBody>
      </p:sp>
    </p:spTree>
    <p:extLst>
      <p:ext uri="{BB962C8B-B14F-4D97-AF65-F5344CB8AC3E}">
        <p14:creationId xmlns:p14="http://schemas.microsoft.com/office/powerpoint/2010/main" val="528091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ags/tag2.xml><?xml version="1.0" encoding="utf-8"?>
<p:tagLst xmlns:a="http://schemas.openxmlformats.org/drawingml/2006/main" xmlns:r="http://schemas.openxmlformats.org/officeDocument/2006/relationships" xmlns:p="http://schemas.openxmlformats.org/presentationml/2006/main">
  <p:tag name="TIMING" val="|10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2768</TotalTime>
  <Words>2941</Words>
  <Application>Microsoft Office PowerPoint</Application>
  <PresentationFormat>On-screen Show (4:3)</PresentationFormat>
  <Paragraphs>676</Paragraphs>
  <Slides>54</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54</vt:i4>
      </vt:variant>
    </vt:vector>
  </HeadingPairs>
  <TitlesOfParts>
    <vt:vector size="67" baseType="lpstr">
      <vt:lpstr>Arial Unicode MS</vt:lpstr>
      <vt:lpstr>Arial</vt:lpstr>
      <vt:lpstr>Calibri</vt:lpstr>
      <vt:lpstr>Helvetica</vt:lpstr>
      <vt:lpstr>Mona Lisa Recut</vt:lpstr>
      <vt:lpstr>Script MT Bold</vt:lpstr>
      <vt:lpstr>Tahoma</vt:lpstr>
      <vt:lpstr>Times New Roman</vt:lpstr>
      <vt:lpstr>Wingdings</vt:lpstr>
      <vt:lpstr>Office Theme</vt:lpstr>
      <vt:lpstr>9_Office Theme</vt:lpstr>
      <vt:lpstr>1_WATERS Network CD 2007 compressed-1</vt:lpstr>
      <vt:lpstr>1_Default Design</vt:lpstr>
      <vt:lpstr>HydroShare: Advancing Collaboration through Hydrologic Data and Model Sharing</vt:lpstr>
      <vt:lpstr>Outline</vt:lpstr>
      <vt:lpstr>Hydrologic Data Challenges</vt:lpstr>
      <vt:lpstr>PowerPoint Presentation</vt:lpstr>
      <vt:lpstr>A digital divide</vt:lpstr>
      <vt:lpstr>PowerPoint Presentation</vt:lpstr>
      <vt:lpstr>CUAHSI HIS</vt:lpstr>
      <vt:lpstr>PowerPoint Presentation</vt:lpstr>
      <vt:lpstr>PowerPoint Presentation</vt:lpstr>
      <vt:lpstr>CUAHSI Hydrologic Information System: A  Services-Oriented Architecture Based System for Sharing Hydrologic Data</vt:lpstr>
      <vt:lpstr>HydroDesktop</vt:lpstr>
      <vt:lpstr>PowerPoint Presentation</vt:lpstr>
      <vt:lpstr>Download and Plot the Data</vt:lpstr>
      <vt:lpstr>Perform an analysis using R</vt:lpstr>
      <vt:lpstr>The way that data is organized can enhance or inhibit the analysis that can be done</vt:lpstr>
      <vt:lpstr>Hydrologic Science</vt:lpstr>
      <vt:lpstr>Data models capture the complexity of natural systems</vt:lpstr>
      <vt:lpstr>What are the basic attributes to be associated with each single data value and how can these best be organized?</vt:lpstr>
      <vt:lpstr>Observations Data Model (ODM)</vt:lpstr>
      <vt:lpstr>Discharge, Stage, Concentration and Daily Average Example</vt:lpstr>
      <vt:lpstr>Site Attributes</vt:lpstr>
      <vt:lpstr>PowerPoint Presentation</vt:lpstr>
      <vt:lpstr>Importance of the Observations Data Model</vt:lpstr>
      <vt:lpstr>PowerPoint Presentation</vt:lpstr>
      <vt:lpstr>PowerPoint Presentation</vt:lpstr>
      <vt:lpstr>CUAHSI HIS:  A common window on water observations data for the United States unlike any that has existed before </vt:lpstr>
      <vt:lpstr>HydroShare</vt:lpstr>
      <vt:lpstr>What is (will) HydroShare (be)?</vt:lpstr>
      <vt:lpstr>CUAHSI HIS</vt:lpstr>
      <vt:lpstr>Collaborative data analysis and publication use case</vt:lpstr>
      <vt:lpstr>PowerPoint Presentation</vt:lpstr>
      <vt:lpstr>Collaborative data analysis and publication use case</vt:lpstr>
      <vt:lpstr>Collaborative data analysis and publication use case</vt:lpstr>
      <vt:lpstr>Collaborative Integrated Modeling Use Case</vt:lpstr>
      <vt:lpstr>PowerPoint Presentation</vt:lpstr>
      <vt:lpstr>PowerPoint Presentation</vt:lpstr>
      <vt:lpstr>PowerPoint Presentation</vt:lpstr>
      <vt:lpstr>Sharing and collaboration</vt:lpstr>
      <vt:lpstr>Definition of Data</vt:lpstr>
      <vt:lpstr>Resource Repository Centric Paradigm for Modeling and Analysis</vt:lpstr>
      <vt:lpstr>Resource Data Model</vt:lpstr>
      <vt:lpstr>Types of data to support as resources</vt:lpstr>
      <vt:lpstr>Multidimensional Space Time Resource Type</vt:lpstr>
      <vt:lpstr>PowerPoint Presentation</vt:lpstr>
      <vt:lpstr>Models</vt:lpstr>
      <vt:lpstr>Model Execution in HydroShare</vt:lpstr>
      <vt:lpstr>SWATShare</vt:lpstr>
      <vt:lpstr>PowerPoint Presentation</vt:lpstr>
      <vt:lpstr>People and Organizations</vt:lpstr>
      <vt:lpstr>Architecture</vt:lpstr>
      <vt:lpstr>Django Web Application Architecture</vt:lpstr>
      <vt:lpstr>iRODS</vt:lpstr>
      <vt:lpstr>Summary</vt:lpstr>
      <vt:lpstr>Thanks to a lot of people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dc:title>
  <dc:creator>David Tarboton</dc:creator>
  <cp:lastModifiedBy>David Tarboton</cp:lastModifiedBy>
  <cp:revision>204</cp:revision>
  <cp:lastPrinted>2011-08-09T07:57:20Z</cp:lastPrinted>
  <dcterms:created xsi:type="dcterms:W3CDTF">2010-05-18T21:41:05Z</dcterms:created>
  <dcterms:modified xsi:type="dcterms:W3CDTF">2014-11-04T15:57:33Z</dcterms:modified>
</cp:coreProperties>
</file>