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mp4" ContentType="video/unknown"/>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62" r:id="rId2"/>
    <p:sldId id="319" r:id="rId3"/>
    <p:sldId id="294" r:id="rId4"/>
    <p:sldId id="299" r:id="rId5"/>
    <p:sldId id="280" r:id="rId6"/>
    <p:sldId id="342" r:id="rId7"/>
    <p:sldId id="341" r:id="rId8"/>
    <p:sldId id="256" r:id="rId9"/>
    <p:sldId id="308" r:id="rId10"/>
    <p:sldId id="309" r:id="rId11"/>
    <p:sldId id="274" r:id="rId12"/>
    <p:sldId id="301" r:id="rId13"/>
    <p:sldId id="263" r:id="rId14"/>
    <p:sldId id="260" r:id="rId15"/>
    <p:sldId id="296" r:id="rId16"/>
    <p:sldId id="335" r:id="rId17"/>
    <p:sldId id="324" r:id="rId18"/>
    <p:sldId id="303" r:id="rId19"/>
    <p:sldId id="291" r:id="rId20"/>
    <p:sldId id="321" r:id="rId21"/>
    <p:sldId id="289" r:id="rId22"/>
    <p:sldId id="290" r:id="rId23"/>
    <p:sldId id="292" r:id="rId24"/>
    <p:sldId id="343" r:id="rId25"/>
    <p:sldId id="344" r:id="rId26"/>
    <p:sldId id="346" r:id="rId27"/>
    <p:sldId id="348" r:id="rId28"/>
    <p:sldId id="350" r:id="rId29"/>
    <p:sldId id="349" r:id="rId30"/>
    <p:sldId id="351" r:id="rId31"/>
    <p:sldId id="331" r:id="rId32"/>
    <p:sldId id="330" r:id="rId33"/>
    <p:sldId id="340" r:id="rId34"/>
    <p:sldId id="323" r:id="rId35"/>
    <p:sldId id="334" r:id="rId36"/>
    <p:sldId id="278" r:id="rId37"/>
    <p:sldId id="282" r:id="rId38"/>
    <p:sldId id="347"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BB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5" d="100"/>
          <a:sy n="105" d="100"/>
        </p:scale>
        <p:origin x="-1272" y="-1280"/>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464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F14575-A6AB-EC4A-85E9-B0F2D31EA925}" type="datetimeFigureOut">
              <a:rPr lang="en-US" smtClean="0"/>
              <a:t>11/11/14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34EA77-58AB-2A4A-9ACA-CA4A515ED225}" type="slidenum">
              <a:rPr lang="en-US" smtClean="0"/>
              <a:t>‹#›</a:t>
            </a:fld>
            <a:endParaRPr lang="en-US"/>
          </a:p>
        </p:txBody>
      </p:sp>
    </p:spTree>
    <p:extLst>
      <p:ext uri="{BB962C8B-B14F-4D97-AF65-F5344CB8AC3E}">
        <p14:creationId xmlns:p14="http://schemas.microsoft.com/office/powerpoint/2010/main" val="13236513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Placeholder 2"/>
          <p:cNvSpPr>
            <a:spLocks noGrp="1" noRot="1" noChangeAspect="1" noChangeArrowheads="1"/>
          </p:cNvSpPr>
          <p:nvPr>
            <p:ph type="sldImg"/>
          </p:nvPr>
        </p:nvSpPr>
        <p:spPr>
          <a:solidFill>
            <a:srgbClr val="FFFFFF"/>
          </a:solidFill>
          <a:ln/>
        </p:spPr>
      </p:sp>
      <p:sp>
        <p:nvSpPr>
          <p:cNvPr id="18434" name="Placeholder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 pieces have been implemented</a:t>
            </a:r>
            <a:r>
              <a:rPr lang="en-US" baseline="0" dirty="0" smtClean="0"/>
              <a:t> as </a:t>
            </a:r>
            <a:r>
              <a:rPr lang="en-US" baseline="0" dirty="0" err="1" smtClean="0"/>
              <a:t>iRODS</a:t>
            </a:r>
            <a:r>
              <a:rPr lang="en-US" baseline="0" dirty="0" smtClean="0"/>
              <a:t> rules.</a:t>
            </a:r>
          </a:p>
          <a:p>
            <a:endParaRPr lang="en-US" baseline="0" dirty="0" smtClean="0"/>
          </a:p>
          <a:p>
            <a:r>
              <a:rPr lang="en-US" baseline="0" dirty="0" smtClean="0"/>
              <a:t>Explain what </a:t>
            </a:r>
            <a:r>
              <a:rPr lang="en-US" baseline="0" dirty="0" err="1" smtClean="0"/>
              <a:t>iRODS</a:t>
            </a:r>
            <a:r>
              <a:rPr lang="en-US" baseline="0" dirty="0" smtClean="0"/>
              <a:t> is.</a:t>
            </a:r>
            <a:endParaRPr lang="en-US" dirty="0"/>
          </a:p>
        </p:txBody>
      </p:sp>
      <p:sp>
        <p:nvSpPr>
          <p:cNvPr id="4" name="Slide Number Placeholder 3"/>
          <p:cNvSpPr>
            <a:spLocks noGrp="1"/>
          </p:cNvSpPr>
          <p:nvPr>
            <p:ph type="sldNum" sz="quarter" idx="10"/>
          </p:nvPr>
        </p:nvSpPr>
        <p:spPr/>
        <p:txBody>
          <a:bodyPr/>
          <a:lstStyle/>
          <a:p>
            <a:fld id="{A57F494B-7E4D-4213-9C1A-EBC4EA7E0B79}" type="slidenum">
              <a:rPr lang="en-US" smtClean="0"/>
              <a:t>26</a:t>
            </a:fld>
            <a:endParaRPr lang="en-US"/>
          </a:p>
        </p:txBody>
      </p:sp>
    </p:spTree>
    <p:extLst>
      <p:ext uri="{BB962C8B-B14F-4D97-AF65-F5344CB8AC3E}">
        <p14:creationId xmlns:p14="http://schemas.microsoft.com/office/powerpoint/2010/main" val="305067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700">
                <a:solidFill>
                  <a:schemeClr val="tx1"/>
                </a:solidFill>
                <a:latin typeface="Arial" charset="0"/>
                <a:ea typeface="ＭＳ Ｐゴシック" charset="0"/>
                <a:cs typeface="ＭＳ Ｐゴシック" charset="0"/>
              </a:defRPr>
            </a:lvl1pPr>
            <a:lvl2pPr marL="729057" indent="-280406">
              <a:defRPr sz="2700">
                <a:solidFill>
                  <a:schemeClr val="tx1"/>
                </a:solidFill>
                <a:latin typeface="Arial" charset="0"/>
                <a:ea typeface="ＭＳ Ｐゴシック" charset="0"/>
              </a:defRPr>
            </a:lvl2pPr>
            <a:lvl3pPr marL="1121626" indent="-224325">
              <a:defRPr sz="2700">
                <a:solidFill>
                  <a:schemeClr val="tx1"/>
                </a:solidFill>
                <a:latin typeface="Arial" charset="0"/>
                <a:ea typeface="ＭＳ Ｐゴシック" charset="0"/>
              </a:defRPr>
            </a:lvl3pPr>
            <a:lvl4pPr marL="1570276" indent="-224325">
              <a:defRPr sz="2700">
                <a:solidFill>
                  <a:schemeClr val="tx1"/>
                </a:solidFill>
                <a:latin typeface="Arial" charset="0"/>
                <a:ea typeface="ＭＳ Ｐゴシック" charset="0"/>
              </a:defRPr>
            </a:lvl4pPr>
            <a:lvl5pPr marL="2018927" indent="-224325">
              <a:defRPr sz="2700">
                <a:solidFill>
                  <a:schemeClr val="tx1"/>
                </a:solidFill>
                <a:latin typeface="Arial" charset="0"/>
                <a:ea typeface="ＭＳ Ｐゴシック" charset="0"/>
              </a:defRPr>
            </a:lvl5pPr>
            <a:lvl6pPr marL="2467577" indent="-224325" eaLnBrk="0" fontAlgn="base" hangingPunct="0">
              <a:spcBef>
                <a:spcPct val="0"/>
              </a:spcBef>
              <a:spcAft>
                <a:spcPct val="0"/>
              </a:spcAft>
              <a:defRPr sz="2700">
                <a:solidFill>
                  <a:schemeClr val="tx1"/>
                </a:solidFill>
                <a:latin typeface="Arial" charset="0"/>
                <a:ea typeface="ＭＳ Ｐゴシック" charset="0"/>
              </a:defRPr>
            </a:lvl6pPr>
            <a:lvl7pPr marL="2916227" indent="-224325" eaLnBrk="0" fontAlgn="base" hangingPunct="0">
              <a:spcBef>
                <a:spcPct val="0"/>
              </a:spcBef>
              <a:spcAft>
                <a:spcPct val="0"/>
              </a:spcAft>
              <a:defRPr sz="2700">
                <a:solidFill>
                  <a:schemeClr val="tx1"/>
                </a:solidFill>
                <a:latin typeface="Arial" charset="0"/>
                <a:ea typeface="ＭＳ Ｐゴシック" charset="0"/>
              </a:defRPr>
            </a:lvl7pPr>
            <a:lvl8pPr marL="3364878" indent="-224325" eaLnBrk="0" fontAlgn="base" hangingPunct="0">
              <a:spcBef>
                <a:spcPct val="0"/>
              </a:spcBef>
              <a:spcAft>
                <a:spcPct val="0"/>
              </a:spcAft>
              <a:defRPr sz="2700">
                <a:solidFill>
                  <a:schemeClr val="tx1"/>
                </a:solidFill>
                <a:latin typeface="Arial" charset="0"/>
                <a:ea typeface="ＭＳ Ｐゴシック" charset="0"/>
              </a:defRPr>
            </a:lvl8pPr>
            <a:lvl9pPr marL="3813528" indent="-224325" eaLnBrk="0" fontAlgn="base" hangingPunct="0">
              <a:spcBef>
                <a:spcPct val="0"/>
              </a:spcBef>
              <a:spcAft>
                <a:spcPct val="0"/>
              </a:spcAft>
              <a:defRPr sz="2700">
                <a:solidFill>
                  <a:schemeClr val="tx1"/>
                </a:solidFill>
                <a:latin typeface="Arial" charset="0"/>
                <a:ea typeface="ＭＳ Ｐゴシック" charset="0"/>
              </a:defRPr>
            </a:lvl9pPr>
          </a:lstStyle>
          <a:p>
            <a:pPr>
              <a:defRPr/>
            </a:pPr>
            <a:fld id="{02E102FA-B846-5D41-A8CB-238A03B146FB}" type="slidenum">
              <a:rPr lang="en-US" sz="1200">
                <a:latin typeface="Times New Roman" charset="0"/>
              </a:rPr>
              <a:pPr>
                <a:defRPr/>
              </a:pPr>
              <a:t>9</a:t>
            </a:fld>
            <a:endParaRPr lang="en-US" sz="1200">
              <a:latin typeface="Times New Roman" charset="0"/>
            </a:endParaRPr>
          </a:p>
        </p:txBody>
      </p:sp>
      <p:sp>
        <p:nvSpPr>
          <p:cNvPr id="53250" name="Rectangle 2"/>
          <p:cNvSpPr>
            <a:spLocks noGrp="1" noRot="1" noChangeAspect="1" noChangeArrowheads="1" noTextEdit="1"/>
          </p:cNvSpPr>
          <p:nvPr>
            <p:ph type="sldImg"/>
          </p:nvPr>
        </p:nvSpPr>
        <p:spPr>
          <a:xfrm>
            <a:off x="1141413" y="685800"/>
            <a:ext cx="4572000" cy="3429000"/>
          </a:xfrm>
          <a:solidFill>
            <a:srgbClr val="FFFFFF"/>
          </a:solidFill>
          <a:ln/>
        </p:spPr>
      </p:sp>
      <p:sp>
        <p:nvSpPr>
          <p:cNvPr id="53251" name="Rectangle 3"/>
          <p:cNvSpPr>
            <a:spLocks noGrp="1" noChangeArrowheads="1"/>
          </p:cNvSpPr>
          <p:nvPr>
            <p:ph type="body" idx="1"/>
          </p:nvPr>
        </p:nvSpPr>
        <p:spPr>
          <a:xfrm>
            <a:off x="685800" y="4343400"/>
            <a:ext cx="5484813" cy="4114800"/>
          </a:xfrm>
          <a:solidFill>
            <a:srgbClr val="FFFFFF"/>
          </a:solidFill>
          <a:ln>
            <a:solidFill>
              <a:srgbClr val="000000"/>
            </a:solidFill>
          </a:ln>
        </p:spPr>
        <p:txBody>
          <a:bodyPr lIns="90583" tIns="45291" rIns="90583" bIns="45291"/>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80CA48-3F0B-4F46-B62B-205E80F49107}" type="slidenum">
              <a:rPr lang="en-US"/>
              <a:pPr>
                <a:defRPr/>
              </a:pPr>
              <a:t>10</a:t>
            </a:fld>
            <a:endParaRPr lang="en-US"/>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5C9443-F6CC-CB4E-BC58-73CE5CF5DC6F}" type="slidenum">
              <a:rPr lang="en-US"/>
              <a:pPr>
                <a:defRPr/>
              </a:pPr>
              <a:t>11</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Strata can be redefined any time</a:t>
            </a:r>
          </a:p>
        </p:txBody>
      </p:sp>
      <p:sp>
        <p:nvSpPr>
          <p:cNvPr id="4" name="Header Placeholder 3"/>
          <p:cNvSpPr>
            <a:spLocks noGrp="1"/>
          </p:cNvSpPr>
          <p:nvPr>
            <p:ph type="hdr" sz="quarter"/>
          </p:nvPr>
        </p:nvSpPr>
        <p:spPr/>
        <p:txBody>
          <a:bodyPr/>
          <a:lstStyle/>
          <a:p>
            <a:pPr>
              <a:defRPr/>
            </a:pPr>
            <a:endParaRPr lang="en-US" dirty="0"/>
          </a:p>
        </p:txBody>
      </p:sp>
      <p:sp>
        <p:nvSpPr>
          <p:cNvPr id="2970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D698BB-0F87-5D4C-8900-EA05B3A551C2}" type="slidenum">
              <a:rPr lang="en-US" sz="1200">
                <a:cs typeface="Arial" charset="0"/>
              </a:rPr>
              <a:pPr eaLnBrk="1" hangingPunct="1"/>
              <a:t>13</a:t>
            </a:fld>
            <a:endParaRPr lang="en-US" sz="120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38114E-03E5-B747-BB41-264806E62C9F}" type="slidenum">
              <a:rPr lang="en-US" sz="1200">
                <a:cs typeface="Arial" charset="0"/>
              </a:rPr>
              <a:pPr eaLnBrk="1" hangingPunct="1"/>
              <a:t>14</a:t>
            </a:fld>
            <a:endParaRPr lang="en-US" sz="120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34EA77-58AB-2A4A-9ACA-CA4A515ED225}" type="slidenum">
              <a:rPr lang="en-US" smtClean="0"/>
              <a:t>20</a:t>
            </a:fld>
            <a:endParaRPr lang="en-US"/>
          </a:p>
        </p:txBody>
      </p:sp>
    </p:spTree>
    <p:extLst>
      <p:ext uri="{BB962C8B-B14F-4D97-AF65-F5344CB8AC3E}">
        <p14:creationId xmlns:p14="http://schemas.microsoft.com/office/powerpoint/2010/main" val="180561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7F494B-7E4D-4213-9C1A-EBC4EA7E0B79}" type="slidenum">
              <a:rPr lang="en-US" smtClean="0"/>
              <a:t>24</a:t>
            </a:fld>
            <a:endParaRPr lang="en-US"/>
          </a:p>
        </p:txBody>
      </p:sp>
    </p:spTree>
    <p:extLst>
      <p:ext uri="{BB962C8B-B14F-4D97-AF65-F5344CB8AC3E}">
        <p14:creationId xmlns:p14="http://schemas.microsoft.com/office/powerpoint/2010/main" val="254731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6A4987-3F76-4B44-992E-1250AEA14596}" type="slidenum">
              <a:rPr lang="en-US" smtClean="0"/>
              <a:pPr/>
              <a:t>25</a:t>
            </a:fld>
            <a:endParaRPr lang="en-US" dirty="0"/>
          </a:p>
        </p:txBody>
      </p:sp>
    </p:spTree>
    <p:extLst>
      <p:ext uri="{BB962C8B-B14F-4D97-AF65-F5344CB8AC3E}">
        <p14:creationId xmlns:p14="http://schemas.microsoft.com/office/powerpoint/2010/main" val="1623330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B7AA7B-C58F-8F40-96A3-967DBFE0B697}"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92742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B7AA7B-C58F-8F40-96A3-967DBFE0B697}"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1312539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B7AA7B-C58F-8F40-96A3-967DBFE0B697}"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1623725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B7AA7B-C58F-8F40-96A3-967DBFE0B697}"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813729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B7AA7B-C58F-8F40-96A3-967DBFE0B697}"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342142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B7AA7B-C58F-8F40-96A3-967DBFE0B697}"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3423226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B7AA7B-C58F-8F40-96A3-967DBFE0B697}" type="datetimeFigureOut">
              <a:rPr lang="en-US" smtClean="0"/>
              <a:t>11/11/14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37464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B7AA7B-C58F-8F40-96A3-967DBFE0B697}" type="datetimeFigureOut">
              <a:rPr lang="en-US" smtClean="0"/>
              <a:t>11/11/14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67590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7AA7B-C58F-8F40-96A3-967DBFE0B697}" type="datetimeFigureOut">
              <a:rPr lang="en-US" smtClean="0"/>
              <a:t>11/11/14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84934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B7AA7B-C58F-8F40-96A3-967DBFE0B697}"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391231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B7AA7B-C58F-8F40-96A3-967DBFE0B697}"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ABEAC-5E8E-2445-ADFA-A93B88CC6F13}" type="slidenum">
              <a:rPr lang="en-US" smtClean="0"/>
              <a:t>‹#›</a:t>
            </a:fld>
            <a:endParaRPr lang="en-US"/>
          </a:p>
        </p:txBody>
      </p:sp>
    </p:spTree>
    <p:extLst>
      <p:ext uri="{BB962C8B-B14F-4D97-AF65-F5344CB8AC3E}">
        <p14:creationId xmlns:p14="http://schemas.microsoft.com/office/powerpoint/2010/main" val="40946130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7AA7B-C58F-8F40-96A3-967DBFE0B697}" type="datetimeFigureOut">
              <a:rPr lang="en-US" smtClean="0"/>
              <a:t>11/11/14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ABEAC-5E8E-2445-ADFA-A93B88CC6F13}" type="slidenum">
              <a:rPr lang="en-US" smtClean="0"/>
              <a:t>‹#›</a:t>
            </a:fld>
            <a:endParaRPr lang="en-US"/>
          </a:p>
        </p:txBody>
      </p:sp>
    </p:spTree>
    <p:extLst>
      <p:ext uri="{BB962C8B-B14F-4D97-AF65-F5344CB8AC3E}">
        <p14:creationId xmlns:p14="http://schemas.microsoft.com/office/powerpoint/2010/main" val="3443865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 Id="rId3" Type="http://schemas.openxmlformats.org/officeDocument/2006/relationships/image" Target="../media/image29.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g"/><Relationship Id="rId3"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38.emf"/><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jpg"/><Relationship Id="rId5" Type="http://schemas.openxmlformats.org/officeDocument/2006/relationships/image" Target="../media/image6.jpeg"/><Relationship Id="rId6"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tiff"/><Relationship Id="rId5" Type="http://schemas.openxmlformats.org/officeDocument/2006/relationships/image" Target="../media/image49.emf"/><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1.png"/><Relationship Id="rId5" Type="http://schemas.openxmlformats.org/officeDocument/2006/relationships/image" Target="../media/image52.png"/><Relationship Id="rId1" Type="http://schemas.microsoft.com/office/2007/relationships/media" Target="../media/media2.mp4"/><Relationship Id="rId2" Type="http://schemas.openxmlformats.org/officeDocument/2006/relationships/video" Target="../media/media2.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 Id="rId3"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0.png"/><Relationship Id="rId1" Type="http://schemas.microsoft.com/office/2007/relationships/media" Target="file://localhost/Users/lband/cwt/binghamton_lband/soil_moisture(4).mov" TargetMode="External"/><Relationship Id="rId2" Type="http://schemas.openxmlformats.org/officeDocument/2006/relationships/video" Target="file://localhost/Users/lband/cwt/binghamton_lband/soil_moisture(4).m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 Id="rId3"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gf3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819400"/>
            <a:ext cx="9131300" cy="9868499"/>
          </a:xfrm>
          <a:prstGeom prst="rect">
            <a:avLst/>
          </a:prstGeom>
          <a:noFill/>
          <a:extLst>
            <a:ext uri="{909E8E84-426E-40dd-AFC4-6F175D3DCCD1}">
              <a14:hiddenFill xmlns:a14="http://schemas.microsoft.com/office/drawing/2010/main">
                <a:solidFill>
                  <a:srgbClr val="FFFFFF"/>
                </a:solidFill>
              </a14:hiddenFill>
            </a:ext>
          </a:extLst>
        </p:spPr>
      </p:pic>
      <p:sp>
        <p:nvSpPr>
          <p:cNvPr id="124933" name="Text Box 5"/>
          <p:cNvSpPr txBox="1">
            <a:spLocks noChangeArrowheads="1"/>
          </p:cNvSpPr>
          <p:nvPr/>
        </p:nvSpPr>
        <p:spPr bwMode="auto">
          <a:xfrm>
            <a:off x="1295400" y="62484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9" name="Title 1"/>
          <p:cNvSpPr txBox="1">
            <a:spLocks/>
          </p:cNvSpPr>
          <p:nvPr/>
        </p:nvSpPr>
        <p:spPr bwMode="auto">
          <a:xfrm>
            <a:off x="384175" y="-440338"/>
            <a:ext cx="8337550" cy="2822576"/>
          </a:xfrm>
          <a:prstGeom prst="rect">
            <a:avLst/>
          </a:prstGeom>
          <a:solidFill>
            <a:schemeClr val="tx2">
              <a:lumMod val="50000"/>
              <a:lumOff val="50000"/>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nSpc>
                <a:spcPct val="120000"/>
              </a:lnSpc>
              <a:defRPr/>
            </a:pPr>
            <a:r>
              <a:rPr lang="en-US" b="1" dirty="0" smtClean="0">
                <a:solidFill>
                  <a:srgbClr val="FFFF00"/>
                </a:solidFill>
              </a:rPr>
              <a:t>Green Infrastructure, Groundwater</a:t>
            </a:r>
            <a:br>
              <a:rPr lang="en-US" b="1" dirty="0" smtClean="0">
                <a:solidFill>
                  <a:srgbClr val="FFFF00"/>
                </a:solidFill>
              </a:rPr>
            </a:br>
            <a:r>
              <a:rPr lang="en-US" b="1" dirty="0" smtClean="0">
                <a:solidFill>
                  <a:srgbClr val="FFFF00"/>
                </a:solidFill>
              </a:rPr>
              <a:t>and the Sustainable City</a:t>
            </a:r>
            <a:endParaRPr lang="en-US" b="1" dirty="0">
              <a:solidFill>
                <a:srgbClr val="FFFF00"/>
              </a:solidFill>
            </a:endParaRPr>
          </a:p>
        </p:txBody>
      </p:sp>
      <p:sp>
        <p:nvSpPr>
          <p:cNvPr id="2" name="TextBox 1"/>
          <p:cNvSpPr txBox="1"/>
          <p:nvPr/>
        </p:nvSpPr>
        <p:spPr>
          <a:xfrm>
            <a:off x="991809" y="3699128"/>
            <a:ext cx="7196667" cy="2308324"/>
          </a:xfrm>
          <a:prstGeom prst="rect">
            <a:avLst/>
          </a:prstGeom>
          <a:noFill/>
        </p:spPr>
        <p:txBody>
          <a:bodyPr wrap="square" rtlCol="0">
            <a:spAutoFit/>
          </a:bodyPr>
          <a:lstStyle/>
          <a:p>
            <a:pPr algn="ctr"/>
            <a:r>
              <a:rPr lang="en-US" sz="3600" b="1" dirty="0" smtClean="0">
                <a:solidFill>
                  <a:srgbClr val="FFFF00"/>
                </a:solidFill>
              </a:rPr>
              <a:t>Larry Band</a:t>
            </a:r>
          </a:p>
          <a:p>
            <a:pPr algn="ctr"/>
            <a:r>
              <a:rPr lang="en-US" sz="3600" b="1" dirty="0" smtClean="0">
                <a:solidFill>
                  <a:srgbClr val="FFFF00"/>
                </a:solidFill>
              </a:rPr>
              <a:t>University of North Carolina</a:t>
            </a:r>
          </a:p>
          <a:p>
            <a:pPr algn="ctr"/>
            <a:r>
              <a:rPr lang="en-US" sz="3600" b="1" dirty="0" smtClean="0">
                <a:solidFill>
                  <a:srgbClr val="FFFF00"/>
                </a:solidFill>
              </a:rPr>
              <a:t>Visiting Professor</a:t>
            </a:r>
          </a:p>
          <a:p>
            <a:pPr algn="ctr"/>
            <a:r>
              <a:rPr lang="en-US" sz="3600" b="1" dirty="0" smtClean="0">
                <a:solidFill>
                  <a:srgbClr val="FFFF00"/>
                </a:solidFill>
              </a:rPr>
              <a:t>Chinese Academy of Science</a:t>
            </a:r>
            <a:endParaRPr lang="en-US" sz="3600" b="1" dirty="0">
              <a:solidFill>
                <a:srgbClr val="FFFF00"/>
              </a:solidFill>
            </a:endParaRPr>
          </a:p>
        </p:txBody>
      </p:sp>
    </p:spTree>
    <p:extLst>
      <p:ext uri="{BB962C8B-B14F-4D97-AF65-F5344CB8AC3E}">
        <p14:creationId xmlns:p14="http://schemas.microsoft.com/office/powerpoint/2010/main" val="916200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152400"/>
            <a:ext cx="7772400" cy="1143000"/>
          </a:xfrm>
        </p:spPr>
        <p:txBody>
          <a:bodyPr/>
          <a:lstStyle/>
          <a:p>
            <a:pPr eaLnBrk="1" hangingPunct="1">
              <a:defRPr/>
            </a:pPr>
            <a:r>
              <a:rPr lang="en-US" sz="3200" smtClean="0">
                <a:cs typeface="+mj-cs"/>
              </a:rPr>
              <a:t>N load from catchments with forest loads and areas subtracted</a:t>
            </a:r>
          </a:p>
        </p:txBody>
      </p:sp>
      <p:pic>
        <p:nvPicPr>
          <p:cNvPr id="512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6362"/>
            <a:ext cx="7239000" cy="5481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7668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endParaRPr lang="en-AU" smtClean="0">
              <a:cs typeface="+mj-cs"/>
            </a:endParaRPr>
          </a:p>
        </p:txBody>
      </p:sp>
      <p:pic>
        <p:nvPicPr>
          <p:cNvPr id="36867" name="Picture 3" descr="br3-3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466538"/>
            <a:ext cx="8610600" cy="5508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6868" name="Picture 4" descr="baisman_hd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429000" y="2809875"/>
            <a:ext cx="5715000" cy="4048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869" name="Text Box 5"/>
          <p:cNvSpPr txBox="1">
            <a:spLocks noChangeArrowheads="1"/>
          </p:cNvSpPr>
          <p:nvPr/>
        </p:nvSpPr>
        <p:spPr bwMode="auto">
          <a:xfrm>
            <a:off x="6400800" y="134938"/>
            <a:ext cx="2743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800" dirty="0" err="1" smtClean="0">
                <a:solidFill>
                  <a:schemeClr val="tx2">
                    <a:lumMod val="60000"/>
                    <a:lumOff val="40000"/>
                  </a:schemeClr>
                </a:solidFill>
                <a:latin typeface="Times New Roman" charset="0"/>
                <a:cs typeface="+mn-cs"/>
              </a:rPr>
              <a:t>Baisman</a:t>
            </a:r>
            <a:r>
              <a:rPr lang="en-US" sz="2800" dirty="0" smtClean="0">
                <a:solidFill>
                  <a:schemeClr val="tx2">
                    <a:lumMod val="60000"/>
                    <a:lumOff val="40000"/>
                  </a:schemeClr>
                </a:solidFill>
                <a:latin typeface="Times New Roman" charset="0"/>
                <a:cs typeface="+mn-cs"/>
              </a:rPr>
              <a:t> Run:  </a:t>
            </a:r>
            <a:r>
              <a:rPr lang="en-US" sz="2800" dirty="0">
                <a:solidFill>
                  <a:schemeClr val="tx2">
                    <a:lumMod val="60000"/>
                    <a:lumOff val="40000"/>
                  </a:schemeClr>
                </a:solidFill>
                <a:latin typeface="Times New Roman" charset="0"/>
                <a:cs typeface="+mn-cs"/>
              </a:rPr>
              <a:t>Low density residential </a:t>
            </a:r>
            <a:r>
              <a:rPr lang="en-US" sz="2800" dirty="0" smtClean="0">
                <a:solidFill>
                  <a:schemeClr val="tx2">
                    <a:lumMod val="60000"/>
                    <a:lumOff val="40000"/>
                  </a:schemeClr>
                </a:solidFill>
                <a:latin typeface="Times New Roman" charset="0"/>
                <a:cs typeface="+mn-cs"/>
              </a:rPr>
              <a:t>catchment, </a:t>
            </a:r>
            <a:r>
              <a:rPr lang="en-US" sz="2800" dirty="0">
                <a:solidFill>
                  <a:schemeClr val="tx2">
                    <a:lumMod val="60000"/>
                    <a:lumOff val="40000"/>
                  </a:schemeClr>
                </a:solidFill>
                <a:latin typeface="Times New Roman" charset="0"/>
                <a:cs typeface="+mn-cs"/>
              </a:rPr>
              <a:t>lawns, streets, septic systems</a:t>
            </a:r>
          </a:p>
        </p:txBody>
      </p:sp>
    </p:spTree>
    <p:extLst>
      <p:ext uri="{BB962C8B-B14F-4D97-AF65-F5344CB8AC3E}">
        <p14:creationId xmlns:p14="http://schemas.microsoft.com/office/powerpoint/2010/main" val="1438797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95" y="-64022"/>
            <a:ext cx="8623905" cy="1143000"/>
          </a:xfrm>
        </p:spPr>
        <p:txBody>
          <a:bodyPr>
            <a:normAutofit fontScale="90000"/>
          </a:bodyPr>
          <a:lstStyle/>
          <a:p>
            <a:r>
              <a:rPr lang="en-US" dirty="0" smtClean="0"/>
              <a:t>Urban impervious hydrology – W263 buried streams, dense pipe network</a:t>
            </a:r>
            <a:endParaRPr lang="en-US" dirty="0"/>
          </a:p>
        </p:txBody>
      </p:sp>
      <p:pic>
        <p:nvPicPr>
          <p:cNvPr id="4" name="Content Placeholder 3" descr="burried_stream.tiff"/>
          <p:cNvPicPr>
            <a:picLocks noGrp="1" noChangeAspect="1"/>
          </p:cNvPicPr>
          <p:nvPr>
            <p:ph idx="1"/>
          </p:nvPr>
        </p:nvPicPr>
        <p:blipFill>
          <a:blip r:embed="rId2">
            <a:extLst>
              <a:ext uri="{28A0092B-C50C-407E-A947-70E740481C1C}">
                <a14:useLocalDpi xmlns:a14="http://schemas.microsoft.com/office/drawing/2010/main" val="0"/>
              </a:ext>
            </a:extLst>
          </a:blip>
          <a:srcRect t="13744" b="13744"/>
          <a:stretch>
            <a:fillRect/>
          </a:stretch>
        </p:blipFill>
        <p:spPr>
          <a:xfrm>
            <a:off x="50195" y="1322015"/>
            <a:ext cx="8922512" cy="4907038"/>
          </a:xfrm>
        </p:spPr>
      </p:pic>
      <p:sp>
        <p:nvSpPr>
          <p:cNvPr id="5" name="TextBox 4"/>
          <p:cNvSpPr txBox="1"/>
          <p:nvPr/>
        </p:nvSpPr>
        <p:spPr>
          <a:xfrm>
            <a:off x="5781523" y="6488668"/>
            <a:ext cx="4184953" cy="369332"/>
          </a:xfrm>
          <a:prstGeom prst="rect">
            <a:avLst/>
          </a:prstGeom>
          <a:noFill/>
        </p:spPr>
        <p:txBody>
          <a:bodyPr wrap="square" rtlCol="0">
            <a:spAutoFit/>
          </a:bodyPr>
          <a:lstStyle/>
          <a:p>
            <a:r>
              <a:rPr lang="en-US" dirty="0" smtClean="0"/>
              <a:t>Ken Belt, BES, USFS</a:t>
            </a:r>
            <a:endParaRPr lang="en-US" dirty="0"/>
          </a:p>
        </p:txBody>
      </p:sp>
    </p:spTree>
    <p:extLst>
      <p:ext uri="{BB962C8B-B14F-4D97-AF65-F5344CB8AC3E}">
        <p14:creationId xmlns:p14="http://schemas.microsoft.com/office/powerpoint/2010/main" val="22117811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1"/>
          <p:cNvSpPr txBox="1">
            <a:spLocks noChangeArrowheads="1"/>
          </p:cNvSpPr>
          <p:nvPr/>
        </p:nvSpPr>
        <p:spPr bwMode="auto">
          <a:xfrm>
            <a:off x="3352800" y="6005513"/>
            <a:ext cx="548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800"/>
              <a:t>(Courtesy of Janet Choate)</a:t>
            </a:r>
          </a:p>
        </p:txBody>
      </p:sp>
      <p:pic>
        <p:nvPicPr>
          <p:cNvPr id="28674" name="Picture 1" descr="lateral_gw.jpg"/>
          <p:cNvPicPr>
            <a:picLocks noChangeAspect="1"/>
          </p:cNvPicPr>
          <p:nvPr/>
        </p:nvPicPr>
        <p:blipFill>
          <a:blip r:embed="rId3">
            <a:extLst>
              <a:ext uri="{28A0092B-C50C-407E-A947-70E740481C1C}">
                <a14:useLocalDpi xmlns:a14="http://schemas.microsoft.com/office/drawing/2010/main" val="0"/>
              </a:ext>
            </a:extLst>
          </a:blip>
          <a:srcRect l="2377"/>
          <a:stretch>
            <a:fillRect/>
          </a:stretch>
        </p:blipFill>
        <p:spPr bwMode="auto">
          <a:xfrm>
            <a:off x="114300" y="3887788"/>
            <a:ext cx="4533900" cy="2514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5" name="Picture 1" descr="hydr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52525"/>
            <a:ext cx="4181475" cy="475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6" name="Title 8"/>
          <p:cNvSpPr txBox="1">
            <a:spLocks/>
          </p:cNvSpPr>
          <p:nvPr/>
        </p:nvSpPr>
        <p:spPr bwMode="auto">
          <a:xfrm>
            <a:off x="304800" y="90488"/>
            <a:ext cx="84582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003D00"/>
                </a:solidFill>
                <a:cs typeface="Arial" charset="0"/>
              </a:rPr>
              <a:t>RHESSys: </a:t>
            </a:r>
          </a:p>
          <a:p>
            <a:pPr eaLnBrk="1" hangingPunct="1"/>
            <a:r>
              <a:rPr lang="en-US" sz="2800">
                <a:solidFill>
                  <a:srgbClr val="003D00"/>
                </a:solidFill>
                <a:cs typeface="Arial" charset="0"/>
              </a:rPr>
              <a:t>Regional Hydro-Ecological Simulation System</a:t>
            </a:r>
          </a:p>
        </p:txBody>
      </p:sp>
      <p:pic>
        <p:nvPicPr>
          <p:cNvPr id="28677" name="Picture 1" descr="rh_process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813" y="1135063"/>
            <a:ext cx="44973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2486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est_urb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73" y="361612"/>
            <a:ext cx="8497263" cy="52420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Freeform 130"/>
          <p:cNvSpPr/>
          <p:nvPr/>
        </p:nvSpPr>
        <p:spPr>
          <a:xfrm>
            <a:off x="2197100" y="1331913"/>
            <a:ext cx="3328988" cy="2270125"/>
          </a:xfrm>
          <a:custGeom>
            <a:avLst/>
            <a:gdLst>
              <a:gd name="connsiteX0" fmla="*/ 0 w 3327918"/>
              <a:gd name="connsiteY0" fmla="*/ 2249714 h 2249714"/>
              <a:gd name="connsiteX1" fmla="*/ 321387 w 3327918"/>
              <a:gd name="connsiteY1" fmla="*/ 2177143 h 2249714"/>
              <a:gd name="connsiteX2" fmla="*/ 839755 w 3327918"/>
              <a:gd name="connsiteY2" fmla="*/ 1949061 h 2249714"/>
              <a:gd name="connsiteX3" fmla="*/ 1109306 w 3327918"/>
              <a:gd name="connsiteY3" fmla="*/ 1762449 h 2249714"/>
              <a:gd name="connsiteX4" fmla="*/ 1404775 w 3327918"/>
              <a:gd name="connsiteY4" fmla="*/ 1472163 h 2249714"/>
              <a:gd name="connsiteX5" fmla="*/ 1798734 w 3327918"/>
              <a:gd name="connsiteY5" fmla="*/ 1083388 h 2249714"/>
              <a:gd name="connsiteX6" fmla="*/ 2073469 w 3327918"/>
              <a:gd name="connsiteY6" fmla="*/ 881225 h 2249714"/>
              <a:gd name="connsiteX7" fmla="*/ 2265265 w 3327918"/>
              <a:gd name="connsiteY7" fmla="*/ 720531 h 2249714"/>
              <a:gd name="connsiteX8" fmla="*/ 2524449 w 3327918"/>
              <a:gd name="connsiteY8" fmla="*/ 570204 h 2249714"/>
              <a:gd name="connsiteX9" fmla="*/ 2819918 w 3327918"/>
              <a:gd name="connsiteY9" fmla="*/ 440612 h 2249714"/>
              <a:gd name="connsiteX10" fmla="*/ 3156857 w 3327918"/>
              <a:gd name="connsiteY10" fmla="*/ 368041 h 2249714"/>
              <a:gd name="connsiteX11" fmla="*/ 3327918 w 3327918"/>
              <a:gd name="connsiteY11" fmla="*/ 368041 h 2249714"/>
              <a:gd name="connsiteX12" fmla="*/ 3317551 w 3327918"/>
              <a:gd name="connsiteY12" fmla="*/ 0 h 2249714"/>
              <a:gd name="connsiteX13" fmla="*/ 3053183 w 3327918"/>
              <a:gd name="connsiteY13" fmla="*/ 57021 h 2249714"/>
              <a:gd name="connsiteX14" fmla="*/ 2959877 w 3327918"/>
              <a:gd name="connsiteY14" fmla="*/ 51837 h 2249714"/>
              <a:gd name="connsiteX15" fmla="*/ 2612571 w 3327918"/>
              <a:gd name="connsiteY15" fmla="*/ 191796 h 2249714"/>
              <a:gd name="connsiteX16" fmla="*/ 2400040 w 3327918"/>
              <a:gd name="connsiteY16" fmla="*/ 274735 h 2249714"/>
              <a:gd name="connsiteX17" fmla="*/ 2140857 w 3327918"/>
              <a:gd name="connsiteY17" fmla="*/ 414694 h 2249714"/>
              <a:gd name="connsiteX18" fmla="*/ 1985346 w 3327918"/>
              <a:gd name="connsiteY18" fmla="*/ 528735 h 2249714"/>
              <a:gd name="connsiteX19" fmla="*/ 1726163 w 3327918"/>
              <a:gd name="connsiteY19" fmla="*/ 725714 h 2249714"/>
              <a:gd name="connsiteX20" fmla="*/ 1544734 w 3327918"/>
              <a:gd name="connsiteY20" fmla="*/ 953796 h 2249714"/>
              <a:gd name="connsiteX21" fmla="*/ 1311469 w 3327918"/>
              <a:gd name="connsiteY21" fmla="*/ 1176694 h 2249714"/>
              <a:gd name="connsiteX22" fmla="*/ 1062653 w 3327918"/>
              <a:gd name="connsiteY22" fmla="*/ 1425510 h 2249714"/>
              <a:gd name="connsiteX23" fmla="*/ 834571 w 3327918"/>
              <a:gd name="connsiteY23" fmla="*/ 1663959 h 2249714"/>
              <a:gd name="connsiteX24" fmla="*/ 590938 w 3327918"/>
              <a:gd name="connsiteY24" fmla="*/ 1855755 h 2249714"/>
              <a:gd name="connsiteX25" fmla="*/ 362857 w 3327918"/>
              <a:gd name="connsiteY25" fmla="*/ 2057918 h 2249714"/>
              <a:gd name="connsiteX26" fmla="*/ 139959 w 3327918"/>
              <a:gd name="connsiteY26" fmla="*/ 2171959 h 2249714"/>
              <a:gd name="connsiteX27" fmla="*/ 36285 w 3327918"/>
              <a:gd name="connsiteY27" fmla="*/ 2171959 h 2249714"/>
              <a:gd name="connsiteX28" fmla="*/ 0 w 3327918"/>
              <a:gd name="connsiteY28" fmla="*/ 2249714 h 22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27918" h="2249714">
                <a:moveTo>
                  <a:pt x="0" y="2249714"/>
                </a:moveTo>
                <a:lnTo>
                  <a:pt x="321387" y="2177143"/>
                </a:lnTo>
                <a:lnTo>
                  <a:pt x="839755" y="1949061"/>
                </a:lnTo>
                <a:lnTo>
                  <a:pt x="1109306" y="1762449"/>
                </a:lnTo>
                <a:lnTo>
                  <a:pt x="1404775" y="1472163"/>
                </a:lnTo>
                <a:lnTo>
                  <a:pt x="1798734" y="1083388"/>
                </a:lnTo>
                <a:lnTo>
                  <a:pt x="2073469" y="881225"/>
                </a:lnTo>
                <a:lnTo>
                  <a:pt x="2265265" y="720531"/>
                </a:lnTo>
                <a:lnTo>
                  <a:pt x="2524449" y="570204"/>
                </a:lnTo>
                <a:lnTo>
                  <a:pt x="2819918" y="440612"/>
                </a:lnTo>
                <a:lnTo>
                  <a:pt x="3156857" y="368041"/>
                </a:lnTo>
                <a:lnTo>
                  <a:pt x="3327918" y="368041"/>
                </a:lnTo>
                <a:lnTo>
                  <a:pt x="3317551" y="0"/>
                </a:lnTo>
                <a:lnTo>
                  <a:pt x="3053183" y="57021"/>
                </a:lnTo>
                <a:lnTo>
                  <a:pt x="2959877" y="51837"/>
                </a:lnTo>
                <a:lnTo>
                  <a:pt x="2612571" y="191796"/>
                </a:lnTo>
                <a:lnTo>
                  <a:pt x="2400040" y="274735"/>
                </a:lnTo>
                <a:lnTo>
                  <a:pt x="2140857" y="414694"/>
                </a:lnTo>
                <a:lnTo>
                  <a:pt x="1985346" y="528735"/>
                </a:lnTo>
                <a:lnTo>
                  <a:pt x="1726163" y="725714"/>
                </a:lnTo>
                <a:lnTo>
                  <a:pt x="1544734" y="953796"/>
                </a:lnTo>
                <a:lnTo>
                  <a:pt x="1311469" y="1176694"/>
                </a:lnTo>
                <a:lnTo>
                  <a:pt x="1062653" y="1425510"/>
                </a:lnTo>
                <a:lnTo>
                  <a:pt x="834571" y="1663959"/>
                </a:lnTo>
                <a:lnTo>
                  <a:pt x="590938" y="1855755"/>
                </a:lnTo>
                <a:lnTo>
                  <a:pt x="362857" y="2057918"/>
                </a:lnTo>
                <a:lnTo>
                  <a:pt x="139959" y="2171959"/>
                </a:lnTo>
                <a:lnTo>
                  <a:pt x="36285" y="2171959"/>
                </a:lnTo>
                <a:lnTo>
                  <a:pt x="0" y="2249714"/>
                </a:lnTo>
                <a:close/>
              </a:path>
            </a:pathLst>
          </a:custGeom>
          <a:solidFill>
            <a:srgbClr val="DAC4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 name="Freeform 131"/>
          <p:cNvSpPr/>
          <p:nvPr/>
        </p:nvSpPr>
        <p:spPr>
          <a:xfrm>
            <a:off x="2166938" y="1684338"/>
            <a:ext cx="3354387" cy="1985962"/>
          </a:xfrm>
          <a:custGeom>
            <a:avLst/>
            <a:gdLst>
              <a:gd name="connsiteX0" fmla="*/ 10367 w 3353836"/>
              <a:gd name="connsiteY0" fmla="*/ 1928327 h 1985347"/>
              <a:gd name="connsiteX1" fmla="*/ 233265 w 3353836"/>
              <a:gd name="connsiteY1" fmla="*/ 1860939 h 1985347"/>
              <a:gd name="connsiteX2" fmla="*/ 414693 w 3353836"/>
              <a:gd name="connsiteY2" fmla="*/ 1783184 h 1985347"/>
              <a:gd name="connsiteX3" fmla="*/ 720530 w 3353836"/>
              <a:gd name="connsiteY3" fmla="*/ 1669143 h 1985347"/>
              <a:gd name="connsiteX4" fmla="*/ 948612 w 3353836"/>
              <a:gd name="connsiteY4" fmla="*/ 1524000 h 1985347"/>
              <a:gd name="connsiteX5" fmla="*/ 1145591 w 3353836"/>
              <a:gd name="connsiteY5" fmla="*/ 1378857 h 1985347"/>
              <a:gd name="connsiteX6" fmla="*/ 1290734 w 3353836"/>
              <a:gd name="connsiteY6" fmla="*/ 1259633 h 1985347"/>
              <a:gd name="connsiteX7" fmla="*/ 1477346 w 3353836"/>
              <a:gd name="connsiteY7" fmla="*/ 1098939 h 1985347"/>
              <a:gd name="connsiteX8" fmla="*/ 1570653 w 3353836"/>
              <a:gd name="connsiteY8" fmla="*/ 964163 h 1985347"/>
              <a:gd name="connsiteX9" fmla="*/ 1746897 w 3353836"/>
              <a:gd name="connsiteY9" fmla="*/ 844939 h 1985347"/>
              <a:gd name="connsiteX10" fmla="*/ 1855755 w 3353836"/>
              <a:gd name="connsiteY10" fmla="*/ 725714 h 1985347"/>
              <a:gd name="connsiteX11" fmla="*/ 2032000 w 3353836"/>
              <a:gd name="connsiteY11" fmla="*/ 585755 h 1985347"/>
              <a:gd name="connsiteX12" fmla="*/ 2218612 w 3353836"/>
              <a:gd name="connsiteY12" fmla="*/ 440612 h 1985347"/>
              <a:gd name="connsiteX13" fmla="*/ 2379306 w 3353836"/>
              <a:gd name="connsiteY13" fmla="*/ 362857 h 1985347"/>
              <a:gd name="connsiteX14" fmla="*/ 2540000 w 3353836"/>
              <a:gd name="connsiteY14" fmla="*/ 238449 h 1985347"/>
              <a:gd name="connsiteX15" fmla="*/ 2705877 w 3353836"/>
              <a:gd name="connsiteY15" fmla="*/ 155510 h 1985347"/>
              <a:gd name="connsiteX16" fmla="*/ 2861387 w 3353836"/>
              <a:gd name="connsiteY16" fmla="*/ 88123 h 1985347"/>
              <a:gd name="connsiteX17" fmla="*/ 3048000 w 3353836"/>
              <a:gd name="connsiteY17" fmla="*/ 31102 h 1985347"/>
              <a:gd name="connsiteX18" fmla="*/ 3276081 w 3353836"/>
              <a:gd name="connsiteY18" fmla="*/ 10368 h 1985347"/>
              <a:gd name="connsiteX19" fmla="*/ 3353836 w 3353836"/>
              <a:gd name="connsiteY19" fmla="*/ 0 h 1985347"/>
              <a:gd name="connsiteX20" fmla="*/ 3348653 w 3353836"/>
              <a:gd name="connsiteY20" fmla="*/ 1005633 h 1985347"/>
              <a:gd name="connsiteX21" fmla="*/ 0 w 3353836"/>
              <a:gd name="connsiteY21" fmla="*/ 1985347 h 1985347"/>
              <a:gd name="connsiteX22" fmla="*/ 10367 w 3353836"/>
              <a:gd name="connsiteY22" fmla="*/ 1928327 h 198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3836" h="1985347">
                <a:moveTo>
                  <a:pt x="10367" y="1928327"/>
                </a:moveTo>
                <a:lnTo>
                  <a:pt x="233265" y="1860939"/>
                </a:lnTo>
                <a:lnTo>
                  <a:pt x="414693" y="1783184"/>
                </a:lnTo>
                <a:lnTo>
                  <a:pt x="720530" y="1669143"/>
                </a:lnTo>
                <a:lnTo>
                  <a:pt x="948612" y="1524000"/>
                </a:lnTo>
                <a:lnTo>
                  <a:pt x="1145591" y="1378857"/>
                </a:lnTo>
                <a:lnTo>
                  <a:pt x="1290734" y="1259633"/>
                </a:lnTo>
                <a:lnTo>
                  <a:pt x="1477346" y="1098939"/>
                </a:lnTo>
                <a:lnTo>
                  <a:pt x="1570653" y="964163"/>
                </a:lnTo>
                <a:lnTo>
                  <a:pt x="1746897" y="844939"/>
                </a:lnTo>
                <a:lnTo>
                  <a:pt x="1855755" y="725714"/>
                </a:lnTo>
                <a:lnTo>
                  <a:pt x="2032000" y="585755"/>
                </a:lnTo>
                <a:lnTo>
                  <a:pt x="2218612" y="440612"/>
                </a:lnTo>
                <a:lnTo>
                  <a:pt x="2379306" y="362857"/>
                </a:lnTo>
                <a:lnTo>
                  <a:pt x="2540000" y="238449"/>
                </a:lnTo>
                <a:lnTo>
                  <a:pt x="2705877" y="155510"/>
                </a:lnTo>
                <a:lnTo>
                  <a:pt x="2861387" y="88123"/>
                </a:lnTo>
                <a:lnTo>
                  <a:pt x="3048000" y="31102"/>
                </a:lnTo>
                <a:lnTo>
                  <a:pt x="3276081" y="10368"/>
                </a:lnTo>
                <a:lnTo>
                  <a:pt x="3353836" y="0"/>
                </a:lnTo>
                <a:cubicBezTo>
                  <a:pt x="3352108" y="335211"/>
                  <a:pt x="3350381" y="670422"/>
                  <a:pt x="3348653" y="1005633"/>
                </a:cubicBezTo>
                <a:lnTo>
                  <a:pt x="0" y="1985347"/>
                </a:lnTo>
                <a:lnTo>
                  <a:pt x="10367" y="1928327"/>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915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4850" y="527050"/>
            <a:ext cx="47625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7" name="Group 13"/>
          <p:cNvGrpSpPr>
            <a:grpSpLocks/>
          </p:cNvGrpSpPr>
          <p:nvPr/>
        </p:nvGrpSpPr>
        <p:grpSpPr bwMode="auto">
          <a:xfrm>
            <a:off x="8696325" y="2317750"/>
            <a:ext cx="444500" cy="1666875"/>
            <a:chOff x="7249215" y="10351"/>
            <a:chExt cx="1111599" cy="6858000"/>
          </a:xfrm>
        </p:grpSpPr>
        <p:pic>
          <p:nvPicPr>
            <p:cNvPr id="49313"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9215" y="10351"/>
              <a:ext cx="11115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a:xfrm>
              <a:off x="7400075" y="696153"/>
              <a:ext cx="662991" cy="1881051"/>
            </a:xfrm>
            <a:custGeom>
              <a:avLst/>
              <a:gdLst>
                <a:gd name="connsiteX0" fmla="*/ 0 w 665825"/>
                <a:gd name="connsiteY0" fmla="*/ 8877 h 1882066"/>
                <a:gd name="connsiteX1" fmla="*/ 26633 w 665825"/>
                <a:gd name="connsiteY1" fmla="*/ 1882066 h 1882066"/>
                <a:gd name="connsiteX2" fmla="*/ 665825 w 665825"/>
                <a:gd name="connsiteY2" fmla="*/ 1882066 h 1882066"/>
                <a:gd name="connsiteX3" fmla="*/ 656947 w 665825"/>
                <a:gd name="connsiteY3" fmla="*/ 0 h 1882066"/>
                <a:gd name="connsiteX4" fmla="*/ 0 w 665825"/>
                <a:gd name="connsiteY4" fmla="*/ 8877 h 1882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25" h="1882066">
                  <a:moveTo>
                    <a:pt x="0" y="8877"/>
                  </a:moveTo>
                  <a:lnTo>
                    <a:pt x="26633" y="1882066"/>
                  </a:lnTo>
                  <a:lnTo>
                    <a:pt x="665825" y="1882066"/>
                  </a:lnTo>
                  <a:cubicBezTo>
                    <a:pt x="662866" y="1254711"/>
                    <a:pt x="659906" y="627355"/>
                    <a:pt x="656947" y="0"/>
                  </a:cubicBezTo>
                  <a:lnTo>
                    <a:pt x="0" y="8877"/>
                  </a:lnTo>
                  <a:close/>
                </a:path>
              </a:pathLst>
            </a:custGeom>
            <a:pattFill prst="pct5">
              <a:fgClr>
                <a:srgbClr val="996633"/>
              </a:fgClr>
              <a:bgClr>
                <a:srgbClr val="FFCC99"/>
              </a:bgClr>
            </a:patt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Freeform 16"/>
            <p:cNvSpPr/>
            <p:nvPr/>
          </p:nvSpPr>
          <p:spPr>
            <a:xfrm>
              <a:off x="8055126" y="369582"/>
              <a:ext cx="273929" cy="2207623"/>
            </a:xfrm>
            <a:custGeom>
              <a:avLst/>
              <a:gdLst>
                <a:gd name="connsiteX0" fmla="*/ 0 w 275208"/>
                <a:gd name="connsiteY0" fmla="*/ 328474 h 2210540"/>
                <a:gd name="connsiteX1" fmla="*/ 17756 w 275208"/>
                <a:gd name="connsiteY1" fmla="*/ 2210540 h 2210540"/>
                <a:gd name="connsiteX2" fmla="*/ 275208 w 275208"/>
                <a:gd name="connsiteY2" fmla="*/ 1935332 h 2210540"/>
                <a:gd name="connsiteX3" fmla="*/ 275208 w 275208"/>
                <a:gd name="connsiteY3" fmla="*/ 0 h 2210540"/>
                <a:gd name="connsiteX4" fmla="*/ 0 w 275208"/>
                <a:gd name="connsiteY4" fmla="*/ 328474 h 221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08" h="2210540">
                  <a:moveTo>
                    <a:pt x="0" y="328474"/>
                  </a:moveTo>
                  <a:lnTo>
                    <a:pt x="17756" y="2210540"/>
                  </a:lnTo>
                  <a:lnTo>
                    <a:pt x="275208" y="1935332"/>
                  </a:lnTo>
                  <a:lnTo>
                    <a:pt x="275208" y="0"/>
                  </a:lnTo>
                  <a:lnTo>
                    <a:pt x="0" y="328474"/>
                  </a:lnTo>
                  <a:close/>
                </a:path>
              </a:pathLst>
            </a:custGeom>
            <a:pattFill prst="pct10">
              <a:fgClr>
                <a:srgbClr val="996633"/>
              </a:fgClr>
              <a:bgClr>
                <a:srgbClr val="FFCC99"/>
              </a:bgClr>
            </a:patt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Freeform 17"/>
            <p:cNvSpPr/>
            <p:nvPr/>
          </p:nvSpPr>
          <p:spPr>
            <a:xfrm>
              <a:off x="7380226" y="382644"/>
              <a:ext cx="964708" cy="320038"/>
            </a:xfrm>
            <a:custGeom>
              <a:avLst/>
              <a:gdLst>
                <a:gd name="connsiteX0" fmla="*/ 0 w 914400"/>
                <a:gd name="connsiteY0" fmla="*/ 310719 h 319596"/>
                <a:gd name="connsiteX1" fmla="*/ 648070 w 914400"/>
                <a:gd name="connsiteY1" fmla="*/ 319596 h 319596"/>
                <a:gd name="connsiteX2" fmla="*/ 914400 w 914400"/>
                <a:gd name="connsiteY2" fmla="*/ 0 h 319596"/>
                <a:gd name="connsiteX3" fmla="*/ 372862 w 914400"/>
                <a:gd name="connsiteY3" fmla="*/ 26633 h 319596"/>
                <a:gd name="connsiteX4" fmla="*/ 0 w 914400"/>
                <a:gd name="connsiteY4" fmla="*/ 310719 h 319596"/>
                <a:gd name="connsiteX0" fmla="*/ 0 w 914400"/>
                <a:gd name="connsiteY0" fmla="*/ 310719 h 319596"/>
                <a:gd name="connsiteX1" fmla="*/ 648070 w 914400"/>
                <a:gd name="connsiteY1" fmla="*/ 319596 h 319596"/>
                <a:gd name="connsiteX2" fmla="*/ 914400 w 914400"/>
                <a:gd name="connsiteY2" fmla="*/ 0 h 319596"/>
                <a:gd name="connsiteX3" fmla="*/ 239697 w 914400"/>
                <a:gd name="connsiteY3" fmla="*/ 35511 h 319596"/>
                <a:gd name="connsiteX4" fmla="*/ 0 w 914400"/>
                <a:gd name="connsiteY4" fmla="*/ 310719 h 319596"/>
                <a:gd name="connsiteX0" fmla="*/ 0 w 914400"/>
                <a:gd name="connsiteY0" fmla="*/ 310719 h 319596"/>
                <a:gd name="connsiteX1" fmla="*/ 648070 w 914400"/>
                <a:gd name="connsiteY1" fmla="*/ 319596 h 319596"/>
                <a:gd name="connsiteX2" fmla="*/ 914400 w 914400"/>
                <a:gd name="connsiteY2" fmla="*/ 0 h 319596"/>
                <a:gd name="connsiteX3" fmla="*/ 248575 w 914400"/>
                <a:gd name="connsiteY3" fmla="*/ 17756 h 319596"/>
                <a:gd name="connsiteX4" fmla="*/ 0 w 914400"/>
                <a:gd name="connsiteY4" fmla="*/ 310719 h 319596"/>
                <a:gd name="connsiteX0" fmla="*/ 0 w 941033"/>
                <a:gd name="connsiteY0" fmla="*/ 301841 h 310718"/>
                <a:gd name="connsiteX1" fmla="*/ 648070 w 941033"/>
                <a:gd name="connsiteY1" fmla="*/ 310718 h 310718"/>
                <a:gd name="connsiteX2" fmla="*/ 941033 w 941033"/>
                <a:gd name="connsiteY2" fmla="*/ 0 h 310718"/>
                <a:gd name="connsiteX3" fmla="*/ 248575 w 941033"/>
                <a:gd name="connsiteY3" fmla="*/ 8878 h 310718"/>
                <a:gd name="connsiteX4" fmla="*/ 0 w 941033"/>
                <a:gd name="connsiteY4" fmla="*/ 301841 h 310718"/>
                <a:gd name="connsiteX0" fmla="*/ 0 w 941033"/>
                <a:gd name="connsiteY0" fmla="*/ 301841 h 310718"/>
                <a:gd name="connsiteX1" fmla="*/ 648070 w 941033"/>
                <a:gd name="connsiteY1" fmla="*/ 310718 h 310718"/>
                <a:gd name="connsiteX2" fmla="*/ 941033 w 941033"/>
                <a:gd name="connsiteY2" fmla="*/ 0 h 310718"/>
                <a:gd name="connsiteX3" fmla="*/ 292963 w 941033"/>
                <a:gd name="connsiteY3" fmla="*/ 8878 h 310718"/>
                <a:gd name="connsiteX4" fmla="*/ 0 w 941033"/>
                <a:gd name="connsiteY4" fmla="*/ 301841 h 310718"/>
                <a:gd name="connsiteX0" fmla="*/ 0 w 967666"/>
                <a:gd name="connsiteY0" fmla="*/ 319596 h 319596"/>
                <a:gd name="connsiteX1" fmla="*/ 674703 w 967666"/>
                <a:gd name="connsiteY1" fmla="*/ 310718 h 319596"/>
                <a:gd name="connsiteX2" fmla="*/ 967666 w 967666"/>
                <a:gd name="connsiteY2" fmla="*/ 0 h 319596"/>
                <a:gd name="connsiteX3" fmla="*/ 319596 w 967666"/>
                <a:gd name="connsiteY3" fmla="*/ 8878 h 319596"/>
                <a:gd name="connsiteX4" fmla="*/ 0 w 967666"/>
                <a:gd name="connsiteY4" fmla="*/ 319596 h 3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666" h="319596">
                  <a:moveTo>
                    <a:pt x="0" y="319596"/>
                  </a:moveTo>
                  <a:lnTo>
                    <a:pt x="674703" y="310718"/>
                  </a:lnTo>
                  <a:lnTo>
                    <a:pt x="967666" y="0"/>
                  </a:lnTo>
                  <a:lnTo>
                    <a:pt x="319596" y="8878"/>
                  </a:lnTo>
                  <a:lnTo>
                    <a:pt x="0" y="319596"/>
                  </a:lnTo>
                  <a:close/>
                </a:path>
              </a:pathLst>
            </a:cu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Freeform 18"/>
            <p:cNvSpPr/>
            <p:nvPr/>
          </p:nvSpPr>
          <p:spPr>
            <a:xfrm>
              <a:off x="7602546" y="382644"/>
              <a:ext cx="583588" cy="313509"/>
            </a:xfrm>
            <a:custGeom>
              <a:avLst/>
              <a:gdLst>
                <a:gd name="connsiteX0" fmla="*/ 585927 w 585927"/>
                <a:gd name="connsiteY0" fmla="*/ 0 h 310718"/>
                <a:gd name="connsiteX1" fmla="*/ 301841 w 585927"/>
                <a:gd name="connsiteY1" fmla="*/ 301841 h 310718"/>
                <a:gd name="connsiteX2" fmla="*/ 0 w 585927"/>
                <a:gd name="connsiteY2" fmla="*/ 310718 h 310718"/>
                <a:gd name="connsiteX3" fmla="*/ 284086 w 585927"/>
                <a:gd name="connsiteY3" fmla="*/ 0 h 310718"/>
                <a:gd name="connsiteX4" fmla="*/ 585927 w 585927"/>
                <a:gd name="connsiteY4" fmla="*/ 0 h 31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27" h="310718">
                  <a:moveTo>
                    <a:pt x="585927" y="0"/>
                  </a:moveTo>
                  <a:lnTo>
                    <a:pt x="301841" y="301841"/>
                  </a:lnTo>
                  <a:lnTo>
                    <a:pt x="0" y="310718"/>
                  </a:lnTo>
                  <a:lnTo>
                    <a:pt x="284086" y="0"/>
                  </a:lnTo>
                  <a:lnTo>
                    <a:pt x="585927"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53" name="Straight Connector 52"/>
          <p:cNvCxnSpPr/>
          <p:nvPr/>
        </p:nvCxnSpPr>
        <p:spPr>
          <a:xfrm flipH="1" flipV="1">
            <a:off x="2903538" y="3306763"/>
            <a:ext cx="125412" cy="119062"/>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722813" y="2181225"/>
            <a:ext cx="468312" cy="47307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490913" y="2747963"/>
            <a:ext cx="466725" cy="47148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398963" y="1989138"/>
            <a:ext cx="466725" cy="47148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784725" y="1878013"/>
            <a:ext cx="466725" cy="47148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197225" y="2813050"/>
            <a:ext cx="506413" cy="51435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013200" y="2524125"/>
            <a:ext cx="466725" cy="47148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3387725" y="2921000"/>
            <a:ext cx="315913" cy="21272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4540250" y="2319338"/>
            <a:ext cx="406400" cy="27305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4725988" y="2166938"/>
            <a:ext cx="577850" cy="385762"/>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flipV="1">
            <a:off x="3100388" y="3175000"/>
            <a:ext cx="196850" cy="1524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2628900" y="3446463"/>
            <a:ext cx="73025" cy="762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2960688" y="3133725"/>
            <a:ext cx="287337" cy="31273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flipV="1">
            <a:off x="4157663" y="2528888"/>
            <a:ext cx="388937" cy="26828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flipV="1">
            <a:off x="3808413" y="2768600"/>
            <a:ext cx="231775" cy="19685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flipV="1">
            <a:off x="4914900" y="1943100"/>
            <a:ext cx="576263" cy="385763"/>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2559050" y="3381375"/>
            <a:ext cx="174625" cy="19208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9175" name="Group 211"/>
          <p:cNvGrpSpPr>
            <a:grpSpLocks/>
          </p:cNvGrpSpPr>
          <p:nvPr/>
        </p:nvGrpSpPr>
        <p:grpSpPr bwMode="auto">
          <a:xfrm>
            <a:off x="2720975" y="1662113"/>
            <a:ext cx="2667000" cy="1758950"/>
            <a:chOff x="2720935" y="1661733"/>
            <a:chExt cx="2666268" cy="1759991"/>
          </a:xfrm>
        </p:grpSpPr>
        <p:sp>
          <p:nvSpPr>
            <p:cNvPr id="74" name="Freeform 73"/>
            <p:cNvSpPr/>
            <p:nvPr/>
          </p:nvSpPr>
          <p:spPr>
            <a:xfrm>
              <a:off x="4768248" y="1841226"/>
              <a:ext cx="61896" cy="49242"/>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Freeform 76"/>
            <p:cNvSpPr/>
            <p:nvPr/>
          </p:nvSpPr>
          <p:spPr>
            <a:xfrm>
              <a:off x="4506383" y="2006424"/>
              <a:ext cx="61895"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Freeform 78"/>
            <p:cNvSpPr/>
            <p:nvPr/>
          </p:nvSpPr>
          <p:spPr>
            <a:xfrm>
              <a:off x="5325308" y="1661733"/>
              <a:ext cx="61895"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Freeform 83"/>
            <p:cNvSpPr/>
            <p:nvPr/>
          </p:nvSpPr>
          <p:spPr>
            <a:xfrm>
              <a:off x="4063591" y="2327289"/>
              <a:ext cx="61896"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Freeform 86"/>
            <p:cNvSpPr/>
            <p:nvPr/>
          </p:nvSpPr>
          <p:spPr>
            <a:xfrm>
              <a:off x="3643020" y="2694219"/>
              <a:ext cx="61895"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 name="Freeform 97"/>
            <p:cNvSpPr/>
            <p:nvPr/>
          </p:nvSpPr>
          <p:spPr>
            <a:xfrm>
              <a:off x="3458920" y="2881655"/>
              <a:ext cx="60308"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Freeform 98"/>
            <p:cNvSpPr/>
            <p:nvPr/>
          </p:nvSpPr>
          <p:spPr>
            <a:xfrm>
              <a:off x="2720935" y="3374071"/>
              <a:ext cx="61896"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Freeform 99"/>
            <p:cNvSpPr/>
            <p:nvPr/>
          </p:nvSpPr>
          <p:spPr>
            <a:xfrm>
              <a:off x="3339890" y="2989668"/>
              <a:ext cx="60308" cy="4924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Freeform 103"/>
            <p:cNvSpPr/>
            <p:nvPr/>
          </p:nvSpPr>
          <p:spPr>
            <a:xfrm>
              <a:off x="3171661" y="3119920"/>
              <a:ext cx="61896" cy="4924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7" name="Freeform 106"/>
            <p:cNvSpPr/>
            <p:nvPr/>
          </p:nvSpPr>
          <p:spPr>
            <a:xfrm>
              <a:off x="2965343" y="3250173"/>
              <a:ext cx="61896"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 name="Freeform 112"/>
            <p:cNvSpPr/>
            <p:nvPr/>
          </p:nvSpPr>
          <p:spPr>
            <a:xfrm>
              <a:off x="2784418" y="3348656"/>
              <a:ext cx="61896"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Freeform 116"/>
            <p:cNvSpPr/>
            <p:nvPr/>
          </p:nvSpPr>
          <p:spPr>
            <a:xfrm>
              <a:off x="2866945" y="3308944"/>
              <a:ext cx="61896"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5" name="Freeform 24"/>
          <p:cNvSpPr/>
          <p:nvPr/>
        </p:nvSpPr>
        <p:spPr>
          <a:xfrm>
            <a:off x="2249488" y="1176338"/>
            <a:ext cx="3265487" cy="2370137"/>
          </a:xfrm>
          <a:custGeom>
            <a:avLst/>
            <a:gdLst>
              <a:gd name="connsiteX0" fmla="*/ 0 w 3265714"/>
              <a:gd name="connsiteY0" fmla="*/ 2304143 h 2331358"/>
              <a:gd name="connsiteX1" fmla="*/ 263071 w 3265714"/>
              <a:gd name="connsiteY1" fmla="*/ 2186215 h 2331358"/>
              <a:gd name="connsiteX2" fmla="*/ 517071 w 3265714"/>
              <a:gd name="connsiteY2" fmla="*/ 2004786 h 2331358"/>
              <a:gd name="connsiteX3" fmla="*/ 875393 w 3265714"/>
              <a:gd name="connsiteY3" fmla="*/ 1664608 h 2331358"/>
              <a:gd name="connsiteX4" fmla="*/ 1156607 w 3265714"/>
              <a:gd name="connsiteY4" fmla="*/ 1347108 h 2331358"/>
              <a:gd name="connsiteX5" fmla="*/ 1442357 w 3265714"/>
              <a:gd name="connsiteY5" fmla="*/ 1038679 h 2331358"/>
              <a:gd name="connsiteX6" fmla="*/ 1691821 w 3265714"/>
              <a:gd name="connsiteY6" fmla="*/ 798286 h 2331358"/>
              <a:gd name="connsiteX7" fmla="*/ 2081893 w 3265714"/>
              <a:gd name="connsiteY7" fmla="*/ 494393 h 2331358"/>
              <a:gd name="connsiteX8" fmla="*/ 2435679 w 3265714"/>
              <a:gd name="connsiteY8" fmla="*/ 258536 h 2331358"/>
              <a:gd name="connsiteX9" fmla="*/ 2771321 w 3265714"/>
              <a:gd name="connsiteY9" fmla="*/ 131536 h 2331358"/>
              <a:gd name="connsiteX10" fmla="*/ 3088821 w 3265714"/>
              <a:gd name="connsiteY10" fmla="*/ 36286 h 2331358"/>
              <a:gd name="connsiteX11" fmla="*/ 3261179 w 3265714"/>
              <a:gd name="connsiteY11" fmla="*/ 0 h 2331358"/>
              <a:gd name="connsiteX12" fmla="*/ 3265714 w 3265714"/>
              <a:gd name="connsiteY12" fmla="*/ 154215 h 2331358"/>
              <a:gd name="connsiteX13" fmla="*/ 2911929 w 3265714"/>
              <a:gd name="connsiteY13" fmla="*/ 222250 h 2331358"/>
              <a:gd name="connsiteX14" fmla="*/ 2667000 w 3265714"/>
              <a:gd name="connsiteY14" fmla="*/ 312965 h 2331358"/>
              <a:gd name="connsiteX15" fmla="*/ 2422071 w 3265714"/>
              <a:gd name="connsiteY15" fmla="*/ 394608 h 2331358"/>
              <a:gd name="connsiteX16" fmla="*/ 2018393 w 3265714"/>
              <a:gd name="connsiteY16" fmla="*/ 616858 h 2331358"/>
              <a:gd name="connsiteX17" fmla="*/ 1682750 w 3265714"/>
              <a:gd name="connsiteY17" fmla="*/ 902608 h 2331358"/>
              <a:gd name="connsiteX18" fmla="*/ 1079500 w 3265714"/>
              <a:gd name="connsiteY18" fmla="*/ 1533072 h 2331358"/>
              <a:gd name="connsiteX19" fmla="*/ 693964 w 3265714"/>
              <a:gd name="connsiteY19" fmla="*/ 1905000 h 2331358"/>
              <a:gd name="connsiteX20" fmla="*/ 358321 w 3265714"/>
              <a:gd name="connsiteY20" fmla="*/ 2172608 h 2331358"/>
              <a:gd name="connsiteX21" fmla="*/ 81643 w 3265714"/>
              <a:gd name="connsiteY21" fmla="*/ 2331358 h 2331358"/>
              <a:gd name="connsiteX22" fmla="*/ 0 w 3265714"/>
              <a:gd name="connsiteY22" fmla="*/ 2304143 h 23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65714" h="2331358">
                <a:moveTo>
                  <a:pt x="0" y="2304143"/>
                </a:moveTo>
                <a:lnTo>
                  <a:pt x="263071" y="2186215"/>
                </a:lnTo>
                <a:lnTo>
                  <a:pt x="517071" y="2004786"/>
                </a:lnTo>
                <a:lnTo>
                  <a:pt x="875393" y="1664608"/>
                </a:lnTo>
                <a:lnTo>
                  <a:pt x="1156607" y="1347108"/>
                </a:lnTo>
                <a:lnTo>
                  <a:pt x="1442357" y="1038679"/>
                </a:lnTo>
                <a:lnTo>
                  <a:pt x="1691821" y="798286"/>
                </a:lnTo>
                <a:lnTo>
                  <a:pt x="2081893" y="494393"/>
                </a:lnTo>
                <a:lnTo>
                  <a:pt x="2435679" y="258536"/>
                </a:lnTo>
                <a:lnTo>
                  <a:pt x="2771321" y="131536"/>
                </a:lnTo>
                <a:lnTo>
                  <a:pt x="3088821" y="36286"/>
                </a:lnTo>
                <a:lnTo>
                  <a:pt x="3261179" y="0"/>
                </a:lnTo>
                <a:lnTo>
                  <a:pt x="3265714" y="154215"/>
                </a:lnTo>
                <a:lnTo>
                  <a:pt x="2911929" y="222250"/>
                </a:lnTo>
                <a:lnTo>
                  <a:pt x="2667000" y="312965"/>
                </a:lnTo>
                <a:lnTo>
                  <a:pt x="2422071" y="394608"/>
                </a:lnTo>
                <a:lnTo>
                  <a:pt x="2018393" y="616858"/>
                </a:lnTo>
                <a:lnTo>
                  <a:pt x="1682750" y="902608"/>
                </a:lnTo>
                <a:lnTo>
                  <a:pt x="1079500" y="1533072"/>
                </a:lnTo>
                <a:lnTo>
                  <a:pt x="693964" y="1905000"/>
                </a:lnTo>
                <a:lnTo>
                  <a:pt x="358321" y="2172608"/>
                </a:lnTo>
                <a:lnTo>
                  <a:pt x="81643" y="2331358"/>
                </a:lnTo>
                <a:lnTo>
                  <a:pt x="0" y="2304143"/>
                </a:lnTo>
                <a:close/>
              </a:path>
            </a:pathLst>
          </a:cu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 name="Freeform 128"/>
          <p:cNvSpPr/>
          <p:nvPr/>
        </p:nvSpPr>
        <p:spPr>
          <a:xfrm>
            <a:off x="2241550" y="1598613"/>
            <a:ext cx="3286125" cy="1905000"/>
          </a:xfrm>
          <a:custGeom>
            <a:avLst/>
            <a:gdLst>
              <a:gd name="connsiteX0" fmla="*/ 0 w 3285037"/>
              <a:gd name="connsiteY0" fmla="*/ 1905045 h 1905045"/>
              <a:gd name="connsiteX1" fmla="*/ 200860 w 3285037"/>
              <a:gd name="connsiteY1" fmla="*/ 1879126 h 1905045"/>
              <a:gd name="connsiteX2" fmla="*/ 460035 w 3285037"/>
              <a:gd name="connsiteY2" fmla="*/ 1762491 h 1905045"/>
              <a:gd name="connsiteX3" fmla="*/ 868234 w 3285037"/>
              <a:gd name="connsiteY3" fmla="*/ 1522740 h 1905045"/>
              <a:gd name="connsiteX4" fmla="*/ 1321790 w 3285037"/>
              <a:gd name="connsiteY4" fmla="*/ 1146915 h 1905045"/>
              <a:gd name="connsiteX5" fmla="*/ 1593923 w 3285037"/>
              <a:gd name="connsiteY5" fmla="*/ 887725 h 1905045"/>
              <a:gd name="connsiteX6" fmla="*/ 1898453 w 3285037"/>
              <a:gd name="connsiteY6" fmla="*/ 628535 h 1905045"/>
              <a:gd name="connsiteX7" fmla="*/ 2157628 w 3285037"/>
              <a:gd name="connsiteY7" fmla="*/ 447103 h 1905045"/>
              <a:gd name="connsiteX8" fmla="*/ 2475116 w 3285037"/>
              <a:gd name="connsiteY8" fmla="*/ 252710 h 1905045"/>
              <a:gd name="connsiteX9" fmla="*/ 2766688 w 3285037"/>
              <a:gd name="connsiteY9" fmla="*/ 136075 h 1905045"/>
              <a:gd name="connsiteX10" fmla="*/ 3038821 w 3285037"/>
              <a:gd name="connsiteY10" fmla="*/ 38879 h 1905045"/>
              <a:gd name="connsiteX11" fmla="*/ 3285037 w 3285037"/>
              <a:gd name="connsiteY11" fmla="*/ 0 h 190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5037" h="1905045">
                <a:moveTo>
                  <a:pt x="0" y="1905045"/>
                </a:moveTo>
                <a:cubicBezTo>
                  <a:pt x="62094" y="1903965"/>
                  <a:pt x="124188" y="1902885"/>
                  <a:pt x="200860" y="1879126"/>
                </a:cubicBezTo>
                <a:cubicBezTo>
                  <a:pt x="277532" y="1855367"/>
                  <a:pt x="348806" y="1821889"/>
                  <a:pt x="460035" y="1762491"/>
                </a:cubicBezTo>
                <a:cubicBezTo>
                  <a:pt x="571264" y="1703093"/>
                  <a:pt x="724608" y="1625336"/>
                  <a:pt x="868234" y="1522740"/>
                </a:cubicBezTo>
                <a:cubicBezTo>
                  <a:pt x="1011860" y="1420144"/>
                  <a:pt x="1200842" y="1252751"/>
                  <a:pt x="1321790" y="1146915"/>
                </a:cubicBezTo>
                <a:cubicBezTo>
                  <a:pt x="1442738" y="1041079"/>
                  <a:pt x="1497813" y="974122"/>
                  <a:pt x="1593923" y="887725"/>
                </a:cubicBezTo>
                <a:cubicBezTo>
                  <a:pt x="1690034" y="801328"/>
                  <a:pt x="1804502" y="701972"/>
                  <a:pt x="1898453" y="628535"/>
                </a:cubicBezTo>
                <a:cubicBezTo>
                  <a:pt x="1992404" y="555098"/>
                  <a:pt x="2061518" y="509740"/>
                  <a:pt x="2157628" y="447103"/>
                </a:cubicBezTo>
                <a:cubicBezTo>
                  <a:pt x="2253738" y="384466"/>
                  <a:pt x="2373606" y="304548"/>
                  <a:pt x="2475116" y="252710"/>
                </a:cubicBezTo>
                <a:cubicBezTo>
                  <a:pt x="2576626" y="200872"/>
                  <a:pt x="2672737" y="171714"/>
                  <a:pt x="2766688" y="136075"/>
                </a:cubicBezTo>
                <a:cubicBezTo>
                  <a:pt x="2860639" y="100436"/>
                  <a:pt x="2952430" y="61558"/>
                  <a:pt x="3038821" y="38879"/>
                </a:cubicBezTo>
                <a:cubicBezTo>
                  <a:pt x="3125212" y="16200"/>
                  <a:pt x="3285037" y="0"/>
                  <a:pt x="3285037" y="0"/>
                </a:cubicBezTo>
              </a:path>
            </a:pathLst>
          </a:cu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Isosceles Triangle 21"/>
          <p:cNvSpPr/>
          <p:nvPr/>
        </p:nvSpPr>
        <p:spPr>
          <a:xfrm rot="10800000">
            <a:off x="5162550" y="1536700"/>
            <a:ext cx="144463" cy="104775"/>
          </a:xfrm>
          <a:prstGeom prst="triangle">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noFill/>
            </a:endParaRPr>
          </a:p>
        </p:txBody>
      </p:sp>
      <p:cxnSp>
        <p:nvCxnSpPr>
          <p:cNvPr id="134" name="Straight Arrow Connector 133"/>
          <p:cNvCxnSpPr/>
          <p:nvPr/>
        </p:nvCxnSpPr>
        <p:spPr>
          <a:xfrm>
            <a:off x="4779963" y="1476375"/>
            <a:ext cx="0" cy="269875"/>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a:off x="3930650" y="2039938"/>
            <a:ext cx="0" cy="268287"/>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3243263" y="2705100"/>
            <a:ext cx="0" cy="269875"/>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a:off x="4278313" y="2135188"/>
            <a:ext cx="319087" cy="193675"/>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3659188" y="2613025"/>
            <a:ext cx="290512" cy="239713"/>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5510213" y="695325"/>
            <a:ext cx="327025" cy="48101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510213" y="1897063"/>
            <a:ext cx="327025" cy="233362"/>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Freeform 165"/>
          <p:cNvSpPr/>
          <p:nvPr/>
        </p:nvSpPr>
        <p:spPr>
          <a:xfrm>
            <a:off x="5221288" y="3290888"/>
            <a:ext cx="3328987" cy="2228850"/>
          </a:xfrm>
          <a:custGeom>
            <a:avLst/>
            <a:gdLst>
              <a:gd name="connsiteX0" fmla="*/ 0 w 3327918"/>
              <a:gd name="connsiteY0" fmla="*/ 2249714 h 2249714"/>
              <a:gd name="connsiteX1" fmla="*/ 321387 w 3327918"/>
              <a:gd name="connsiteY1" fmla="*/ 2177143 h 2249714"/>
              <a:gd name="connsiteX2" fmla="*/ 839755 w 3327918"/>
              <a:gd name="connsiteY2" fmla="*/ 1949061 h 2249714"/>
              <a:gd name="connsiteX3" fmla="*/ 1109306 w 3327918"/>
              <a:gd name="connsiteY3" fmla="*/ 1762449 h 2249714"/>
              <a:gd name="connsiteX4" fmla="*/ 1404775 w 3327918"/>
              <a:gd name="connsiteY4" fmla="*/ 1472163 h 2249714"/>
              <a:gd name="connsiteX5" fmla="*/ 1798734 w 3327918"/>
              <a:gd name="connsiteY5" fmla="*/ 1083388 h 2249714"/>
              <a:gd name="connsiteX6" fmla="*/ 2073469 w 3327918"/>
              <a:gd name="connsiteY6" fmla="*/ 881225 h 2249714"/>
              <a:gd name="connsiteX7" fmla="*/ 2265265 w 3327918"/>
              <a:gd name="connsiteY7" fmla="*/ 720531 h 2249714"/>
              <a:gd name="connsiteX8" fmla="*/ 2524449 w 3327918"/>
              <a:gd name="connsiteY8" fmla="*/ 570204 h 2249714"/>
              <a:gd name="connsiteX9" fmla="*/ 2819918 w 3327918"/>
              <a:gd name="connsiteY9" fmla="*/ 440612 h 2249714"/>
              <a:gd name="connsiteX10" fmla="*/ 3156857 w 3327918"/>
              <a:gd name="connsiteY10" fmla="*/ 368041 h 2249714"/>
              <a:gd name="connsiteX11" fmla="*/ 3327918 w 3327918"/>
              <a:gd name="connsiteY11" fmla="*/ 368041 h 2249714"/>
              <a:gd name="connsiteX12" fmla="*/ 3317551 w 3327918"/>
              <a:gd name="connsiteY12" fmla="*/ 0 h 2249714"/>
              <a:gd name="connsiteX13" fmla="*/ 3053183 w 3327918"/>
              <a:gd name="connsiteY13" fmla="*/ 57021 h 2249714"/>
              <a:gd name="connsiteX14" fmla="*/ 2959877 w 3327918"/>
              <a:gd name="connsiteY14" fmla="*/ 51837 h 2249714"/>
              <a:gd name="connsiteX15" fmla="*/ 2612571 w 3327918"/>
              <a:gd name="connsiteY15" fmla="*/ 191796 h 2249714"/>
              <a:gd name="connsiteX16" fmla="*/ 2400040 w 3327918"/>
              <a:gd name="connsiteY16" fmla="*/ 274735 h 2249714"/>
              <a:gd name="connsiteX17" fmla="*/ 2140857 w 3327918"/>
              <a:gd name="connsiteY17" fmla="*/ 414694 h 2249714"/>
              <a:gd name="connsiteX18" fmla="*/ 1985346 w 3327918"/>
              <a:gd name="connsiteY18" fmla="*/ 528735 h 2249714"/>
              <a:gd name="connsiteX19" fmla="*/ 1726163 w 3327918"/>
              <a:gd name="connsiteY19" fmla="*/ 725714 h 2249714"/>
              <a:gd name="connsiteX20" fmla="*/ 1544734 w 3327918"/>
              <a:gd name="connsiteY20" fmla="*/ 953796 h 2249714"/>
              <a:gd name="connsiteX21" fmla="*/ 1311469 w 3327918"/>
              <a:gd name="connsiteY21" fmla="*/ 1176694 h 2249714"/>
              <a:gd name="connsiteX22" fmla="*/ 1062653 w 3327918"/>
              <a:gd name="connsiteY22" fmla="*/ 1425510 h 2249714"/>
              <a:gd name="connsiteX23" fmla="*/ 834571 w 3327918"/>
              <a:gd name="connsiteY23" fmla="*/ 1663959 h 2249714"/>
              <a:gd name="connsiteX24" fmla="*/ 590938 w 3327918"/>
              <a:gd name="connsiteY24" fmla="*/ 1855755 h 2249714"/>
              <a:gd name="connsiteX25" fmla="*/ 362857 w 3327918"/>
              <a:gd name="connsiteY25" fmla="*/ 2057918 h 2249714"/>
              <a:gd name="connsiteX26" fmla="*/ 139959 w 3327918"/>
              <a:gd name="connsiteY26" fmla="*/ 2171959 h 2249714"/>
              <a:gd name="connsiteX27" fmla="*/ 36285 w 3327918"/>
              <a:gd name="connsiteY27" fmla="*/ 2171959 h 2249714"/>
              <a:gd name="connsiteX28" fmla="*/ 0 w 3327918"/>
              <a:gd name="connsiteY28" fmla="*/ 2249714 h 22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27918" h="2249714">
                <a:moveTo>
                  <a:pt x="0" y="2249714"/>
                </a:moveTo>
                <a:lnTo>
                  <a:pt x="321387" y="2177143"/>
                </a:lnTo>
                <a:lnTo>
                  <a:pt x="839755" y="1949061"/>
                </a:lnTo>
                <a:lnTo>
                  <a:pt x="1109306" y="1762449"/>
                </a:lnTo>
                <a:lnTo>
                  <a:pt x="1404775" y="1472163"/>
                </a:lnTo>
                <a:lnTo>
                  <a:pt x="1798734" y="1083388"/>
                </a:lnTo>
                <a:lnTo>
                  <a:pt x="2073469" y="881225"/>
                </a:lnTo>
                <a:lnTo>
                  <a:pt x="2265265" y="720531"/>
                </a:lnTo>
                <a:lnTo>
                  <a:pt x="2524449" y="570204"/>
                </a:lnTo>
                <a:lnTo>
                  <a:pt x="2819918" y="440612"/>
                </a:lnTo>
                <a:lnTo>
                  <a:pt x="3156857" y="368041"/>
                </a:lnTo>
                <a:lnTo>
                  <a:pt x="3327918" y="368041"/>
                </a:lnTo>
                <a:lnTo>
                  <a:pt x="3317551" y="0"/>
                </a:lnTo>
                <a:lnTo>
                  <a:pt x="3053183" y="57021"/>
                </a:lnTo>
                <a:lnTo>
                  <a:pt x="2959877" y="51837"/>
                </a:lnTo>
                <a:lnTo>
                  <a:pt x="2612571" y="191796"/>
                </a:lnTo>
                <a:lnTo>
                  <a:pt x="2400040" y="274735"/>
                </a:lnTo>
                <a:lnTo>
                  <a:pt x="2140857" y="414694"/>
                </a:lnTo>
                <a:lnTo>
                  <a:pt x="1985346" y="528735"/>
                </a:lnTo>
                <a:lnTo>
                  <a:pt x="1726163" y="725714"/>
                </a:lnTo>
                <a:lnTo>
                  <a:pt x="1544734" y="953796"/>
                </a:lnTo>
                <a:lnTo>
                  <a:pt x="1311469" y="1176694"/>
                </a:lnTo>
                <a:lnTo>
                  <a:pt x="1062653" y="1425510"/>
                </a:lnTo>
                <a:lnTo>
                  <a:pt x="834571" y="1663959"/>
                </a:lnTo>
                <a:lnTo>
                  <a:pt x="590938" y="1855755"/>
                </a:lnTo>
                <a:lnTo>
                  <a:pt x="362857" y="2057918"/>
                </a:lnTo>
                <a:lnTo>
                  <a:pt x="139959" y="2171959"/>
                </a:lnTo>
                <a:lnTo>
                  <a:pt x="36285" y="2171959"/>
                </a:lnTo>
                <a:lnTo>
                  <a:pt x="0" y="2249714"/>
                </a:lnTo>
                <a:close/>
              </a:path>
            </a:pathLst>
          </a:custGeom>
          <a:solidFill>
            <a:srgbClr val="DAC4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7" name="Freeform 166"/>
          <p:cNvSpPr/>
          <p:nvPr/>
        </p:nvSpPr>
        <p:spPr>
          <a:xfrm>
            <a:off x="5178425" y="3568700"/>
            <a:ext cx="3367088" cy="2035175"/>
          </a:xfrm>
          <a:custGeom>
            <a:avLst/>
            <a:gdLst>
              <a:gd name="connsiteX0" fmla="*/ 10367 w 3353836"/>
              <a:gd name="connsiteY0" fmla="*/ 1928327 h 1985347"/>
              <a:gd name="connsiteX1" fmla="*/ 233265 w 3353836"/>
              <a:gd name="connsiteY1" fmla="*/ 1860939 h 1985347"/>
              <a:gd name="connsiteX2" fmla="*/ 414693 w 3353836"/>
              <a:gd name="connsiteY2" fmla="*/ 1783184 h 1985347"/>
              <a:gd name="connsiteX3" fmla="*/ 720530 w 3353836"/>
              <a:gd name="connsiteY3" fmla="*/ 1669143 h 1985347"/>
              <a:gd name="connsiteX4" fmla="*/ 948612 w 3353836"/>
              <a:gd name="connsiteY4" fmla="*/ 1524000 h 1985347"/>
              <a:gd name="connsiteX5" fmla="*/ 1145591 w 3353836"/>
              <a:gd name="connsiteY5" fmla="*/ 1378857 h 1985347"/>
              <a:gd name="connsiteX6" fmla="*/ 1290734 w 3353836"/>
              <a:gd name="connsiteY6" fmla="*/ 1259633 h 1985347"/>
              <a:gd name="connsiteX7" fmla="*/ 1477346 w 3353836"/>
              <a:gd name="connsiteY7" fmla="*/ 1098939 h 1985347"/>
              <a:gd name="connsiteX8" fmla="*/ 1570653 w 3353836"/>
              <a:gd name="connsiteY8" fmla="*/ 964163 h 1985347"/>
              <a:gd name="connsiteX9" fmla="*/ 1746897 w 3353836"/>
              <a:gd name="connsiteY9" fmla="*/ 844939 h 1985347"/>
              <a:gd name="connsiteX10" fmla="*/ 1855755 w 3353836"/>
              <a:gd name="connsiteY10" fmla="*/ 725714 h 1985347"/>
              <a:gd name="connsiteX11" fmla="*/ 2032000 w 3353836"/>
              <a:gd name="connsiteY11" fmla="*/ 585755 h 1985347"/>
              <a:gd name="connsiteX12" fmla="*/ 2218612 w 3353836"/>
              <a:gd name="connsiteY12" fmla="*/ 440612 h 1985347"/>
              <a:gd name="connsiteX13" fmla="*/ 2379306 w 3353836"/>
              <a:gd name="connsiteY13" fmla="*/ 362857 h 1985347"/>
              <a:gd name="connsiteX14" fmla="*/ 2540000 w 3353836"/>
              <a:gd name="connsiteY14" fmla="*/ 238449 h 1985347"/>
              <a:gd name="connsiteX15" fmla="*/ 2705877 w 3353836"/>
              <a:gd name="connsiteY15" fmla="*/ 155510 h 1985347"/>
              <a:gd name="connsiteX16" fmla="*/ 2861387 w 3353836"/>
              <a:gd name="connsiteY16" fmla="*/ 88123 h 1985347"/>
              <a:gd name="connsiteX17" fmla="*/ 3048000 w 3353836"/>
              <a:gd name="connsiteY17" fmla="*/ 31102 h 1985347"/>
              <a:gd name="connsiteX18" fmla="*/ 3276081 w 3353836"/>
              <a:gd name="connsiteY18" fmla="*/ 10368 h 1985347"/>
              <a:gd name="connsiteX19" fmla="*/ 3353836 w 3353836"/>
              <a:gd name="connsiteY19" fmla="*/ 0 h 1985347"/>
              <a:gd name="connsiteX20" fmla="*/ 3348653 w 3353836"/>
              <a:gd name="connsiteY20" fmla="*/ 1005633 h 1985347"/>
              <a:gd name="connsiteX21" fmla="*/ 0 w 3353836"/>
              <a:gd name="connsiteY21" fmla="*/ 1985347 h 1985347"/>
              <a:gd name="connsiteX22" fmla="*/ 10367 w 3353836"/>
              <a:gd name="connsiteY22" fmla="*/ 1928327 h 198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3836" h="1985347">
                <a:moveTo>
                  <a:pt x="10367" y="1928327"/>
                </a:moveTo>
                <a:lnTo>
                  <a:pt x="233265" y="1860939"/>
                </a:lnTo>
                <a:lnTo>
                  <a:pt x="414693" y="1783184"/>
                </a:lnTo>
                <a:lnTo>
                  <a:pt x="720530" y="1669143"/>
                </a:lnTo>
                <a:lnTo>
                  <a:pt x="948612" y="1524000"/>
                </a:lnTo>
                <a:lnTo>
                  <a:pt x="1145591" y="1378857"/>
                </a:lnTo>
                <a:lnTo>
                  <a:pt x="1290734" y="1259633"/>
                </a:lnTo>
                <a:lnTo>
                  <a:pt x="1477346" y="1098939"/>
                </a:lnTo>
                <a:lnTo>
                  <a:pt x="1570653" y="964163"/>
                </a:lnTo>
                <a:lnTo>
                  <a:pt x="1746897" y="844939"/>
                </a:lnTo>
                <a:lnTo>
                  <a:pt x="1855755" y="725714"/>
                </a:lnTo>
                <a:lnTo>
                  <a:pt x="2032000" y="585755"/>
                </a:lnTo>
                <a:lnTo>
                  <a:pt x="2218612" y="440612"/>
                </a:lnTo>
                <a:lnTo>
                  <a:pt x="2379306" y="362857"/>
                </a:lnTo>
                <a:lnTo>
                  <a:pt x="2540000" y="238449"/>
                </a:lnTo>
                <a:lnTo>
                  <a:pt x="2705877" y="155510"/>
                </a:lnTo>
                <a:lnTo>
                  <a:pt x="2861387" y="88123"/>
                </a:lnTo>
                <a:lnTo>
                  <a:pt x="3048000" y="31102"/>
                </a:lnTo>
                <a:lnTo>
                  <a:pt x="3276081" y="10368"/>
                </a:lnTo>
                <a:lnTo>
                  <a:pt x="3353836" y="0"/>
                </a:lnTo>
                <a:cubicBezTo>
                  <a:pt x="3352108" y="335211"/>
                  <a:pt x="3350381" y="670422"/>
                  <a:pt x="3348653" y="1005633"/>
                </a:cubicBezTo>
                <a:lnTo>
                  <a:pt x="0" y="1985347"/>
                </a:lnTo>
                <a:lnTo>
                  <a:pt x="10367" y="1928327"/>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8" name="Freeform 167"/>
          <p:cNvSpPr/>
          <p:nvPr/>
        </p:nvSpPr>
        <p:spPr>
          <a:xfrm>
            <a:off x="5273675" y="3143250"/>
            <a:ext cx="3265488" cy="2376488"/>
          </a:xfrm>
          <a:custGeom>
            <a:avLst/>
            <a:gdLst>
              <a:gd name="connsiteX0" fmla="*/ 0 w 3265714"/>
              <a:gd name="connsiteY0" fmla="*/ 2304143 h 2331358"/>
              <a:gd name="connsiteX1" fmla="*/ 263071 w 3265714"/>
              <a:gd name="connsiteY1" fmla="*/ 2186215 h 2331358"/>
              <a:gd name="connsiteX2" fmla="*/ 517071 w 3265714"/>
              <a:gd name="connsiteY2" fmla="*/ 2004786 h 2331358"/>
              <a:gd name="connsiteX3" fmla="*/ 875393 w 3265714"/>
              <a:gd name="connsiteY3" fmla="*/ 1664608 h 2331358"/>
              <a:gd name="connsiteX4" fmla="*/ 1156607 w 3265714"/>
              <a:gd name="connsiteY4" fmla="*/ 1347108 h 2331358"/>
              <a:gd name="connsiteX5" fmla="*/ 1442357 w 3265714"/>
              <a:gd name="connsiteY5" fmla="*/ 1038679 h 2331358"/>
              <a:gd name="connsiteX6" fmla="*/ 1691821 w 3265714"/>
              <a:gd name="connsiteY6" fmla="*/ 798286 h 2331358"/>
              <a:gd name="connsiteX7" fmla="*/ 2081893 w 3265714"/>
              <a:gd name="connsiteY7" fmla="*/ 494393 h 2331358"/>
              <a:gd name="connsiteX8" fmla="*/ 2435679 w 3265714"/>
              <a:gd name="connsiteY8" fmla="*/ 258536 h 2331358"/>
              <a:gd name="connsiteX9" fmla="*/ 2771321 w 3265714"/>
              <a:gd name="connsiteY9" fmla="*/ 131536 h 2331358"/>
              <a:gd name="connsiteX10" fmla="*/ 3088821 w 3265714"/>
              <a:gd name="connsiteY10" fmla="*/ 36286 h 2331358"/>
              <a:gd name="connsiteX11" fmla="*/ 3261179 w 3265714"/>
              <a:gd name="connsiteY11" fmla="*/ 0 h 2331358"/>
              <a:gd name="connsiteX12" fmla="*/ 3265714 w 3265714"/>
              <a:gd name="connsiteY12" fmla="*/ 154215 h 2331358"/>
              <a:gd name="connsiteX13" fmla="*/ 2911929 w 3265714"/>
              <a:gd name="connsiteY13" fmla="*/ 222250 h 2331358"/>
              <a:gd name="connsiteX14" fmla="*/ 2667000 w 3265714"/>
              <a:gd name="connsiteY14" fmla="*/ 312965 h 2331358"/>
              <a:gd name="connsiteX15" fmla="*/ 2422071 w 3265714"/>
              <a:gd name="connsiteY15" fmla="*/ 394608 h 2331358"/>
              <a:gd name="connsiteX16" fmla="*/ 2018393 w 3265714"/>
              <a:gd name="connsiteY16" fmla="*/ 616858 h 2331358"/>
              <a:gd name="connsiteX17" fmla="*/ 1682750 w 3265714"/>
              <a:gd name="connsiteY17" fmla="*/ 902608 h 2331358"/>
              <a:gd name="connsiteX18" fmla="*/ 1079500 w 3265714"/>
              <a:gd name="connsiteY18" fmla="*/ 1533072 h 2331358"/>
              <a:gd name="connsiteX19" fmla="*/ 693964 w 3265714"/>
              <a:gd name="connsiteY19" fmla="*/ 1905000 h 2331358"/>
              <a:gd name="connsiteX20" fmla="*/ 358321 w 3265714"/>
              <a:gd name="connsiteY20" fmla="*/ 2172608 h 2331358"/>
              <a:gd name="connsiteX21" fmla="*/ 81643 w 3265714"/>
              <a:gd name="connsiteY21" fmla="*/ 2331358 h 2331358"/>
              <a:gd name="connsiteX22" fmla="*/ 0 w 3265714"/>
              <a:gd name="connsiteY22" fmla="*/ 2304143 h 23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65714" h="2331358">
                <a:moveTo>
                  <a:pt x="0" y="2304143"/>
                </a:moveTo>
                <a:lnTo>
                  <a:pt x="263071" y="2186215"/>
                </a:lnTo>
                <a:lnTo>
                  <a:pt x="517071" y="2004786"/>
                </a:lnTo>
                <a:lnTo>
                  <a:pt x="875393" y="1664608"/>
                </a:lnTo>
                <a:lnTo>
                  <a:pt x="1156607" y="1347108"/>
                </a:lnTo>
                <a:lnTo>
                  <a:pt x="1442357" y="1038679"/>
                </a:lnTo>
                <a:lnTo>
                  <a:pt x="1691821" y="798286"/>
                </a:lnTo>
                <a:lnTo>
                  <a:pt x="2081893" y="494393"/>
                </a:lnTo>
                <a:lnTo>
                  <a:pt x="2435679" y="258536"/>
                </a:lnTo>
                <a:lnTo>
                  <a:pt x="2771321" y="131536"/>
                </a:lnTo>
                <a:lnTo>
                  <a:pt x="3088821" y="36286"/>
                </a:lnTo>
                <a:lnTo>
                  <a:pt x="3261179" y="0"/>
                </a:lnTo>
                <a:lnTo>
                  <a:pt x="3265714" y="154215"/>
                </a:lnTo>
                <a:lnTo>
                  <a:pt x="2911929" y="222250"/>
                </a:lnTo>
                <a:lnTo>
                  <a:pt x="2667000" y="312965"/>
                </a:lnTo>
                <a:lnTo>
                  <a:pt x="2422071" y="394608"/>
                </a:lnTo>
                <a:lnTo>
                  <a:pt x="2018393" y="616858"/>
                </a:lnTo>
                <a:lnTo>
                  <a:pt x="1682750" y="902608"/>
                </a:lnTo>
                <a:lnTo>
                  <a:pt x="1079500" y="1533072"/>
                </a:lnTo>
                <a:lnTo>
                  <a:pt x="693964" y="1905000"/>
                </a:lnTo>
                <a:lnTo>
                  <a:pt x="358321" y="2172608"/>
                </a:lnTo>
                <a:lnTo>
                  <a:pt x="81643" y="2331358"/>
                </a:lnTo>
                <a:lnTo>
                  <a:pt x="0" y="2304143"/>
                </a:lnTo>
                <a:close/>
              </a:path>
            </a:pathLst>
          </a:custGeom>
          <a:pattFill prst="pct5">
            <a:fgClr>
              <a:schemeClr val="tx1"/>
            </a:fgClr>
            <a:bgClr>
              <a:srgbClr val="FCD4A8"/>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9" name="Straight Connector 168"/>
          <p:cNvCxnSpPr/>
          <p:nvPr/>
        </p:nvCxnSpPr>
        <p:spPr>
          <a:xfrm>
            <a:off x="8526463" y="3743325"/>
            <a:ext cx="247650" cy="24447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68" idx="11"/>
            <a:endCxn id="16" idx="0"/>
          </p:cNvCxnSpPr>
          <p:nvPr/>
        </p:nvCxnSpPr>
        <p:spPr>
          <a:xfrm flipV="1">
            <a:off x="8534400" y="2486025"/>
            <a:ext cx="222250" cy="65722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V="1">
            <a:off x="7767638" y="4086225"/>
            <a:ext cx="468312" cy="47148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flipV="1">
            <a:off x="6535738" y="4652963"/>
            <a:ext cx="466725" cy="47148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V="1">
            <a:off x="7443788" y="3892550"/>
            <a:ext cx="466725" cy="47307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V="1">
            <a:off x="7829550" y="3783013"/>
            <a:ext cx="466725" cy="47148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V="1">
            <a:off x="6242050" y="4718050"/>
            <a:ext cx="506413" cy="51435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V="1">
            <a:off x="7129463" y="4481513"/>
            <a:ext cx="466725" cy="47148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flipV="1">
            <a:off x="6432550" y="4826000"/>
            <a:ext cx="315913" cy="21272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flipV="1">
            <a:off x="7202488" y="4418013"/>
            <a:ext cx="415925" cy="268287"/>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H="1" flipV="1">
            <a:off x="7531100" y="4276725"/>
            <a:ext cx="400050" cy="252413"/>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H="1" flipV="1">
            <a:off x="7770813" y="4071938"/>
            <a:ext cx="577850" cy="38417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flipV="1">
            <a:off x="6145213" y="5080000"/>
            <a:ext cx="196850" cy="1524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flipH="1" flipV="1">
            <a:off x="5673725" y="5351463"/>
            <a:ext cx="73025" cy="74612"/>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V="1">
            <a:off x="6005513" y="5038725"/>
            <a:ext cx="287337" cy="31273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H="1" flipV="1">
            <a:off x="6853238" y="4672013"/>
            <a:ext cx="420687" cy="3175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flipH="1" flipV="1">
            <a:off x="7959725" y="3848100"/>
            <a:ext cx="576263" cy="384175"/>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flipV="1">
            <a:off x="5603875" y="5286375"/>
            <a:ext cx="174625" cy="19050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9207" name="Group 209"/>
          <p:cNvGrpSpPr>
            <a:grpSpLocks/>
          </p:cNvGrpSpPr>
          <p:nvPr/>
        </p:nvGrpSpPr>
        <p:grpSpPr bwMode="auto">
          <a:xfrm>
            <a:off x="5313363" y="3521075"/>
            <a:ext cx="3214687" cy="1938338"/>
            <a:chOff x="2281352" y="1633925"/>
            <a:chExt cx="3214985" cy="1938515"/>
          </a:xfrm>
        </p:grpSpPr>
        <p:sp>
          <p:nvSpPr>
            <p:cNvPr id="70" name="Freeform 69"/>
            <p:cNvSpPr/>
            <p:nvPr/>
          </p:nvSpPr>
          <p:spPr>
            <a:xfrm>
              <a:off x="5027982" y="1729184"/>
              <a:ext cx="136538" cy="79382"/>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Freeform 70"/>
            <p:cNvSpPr/>
            <p:nvPr/>
          </p:nvSpPr>
          <p:spPr>
            <a:xfrm>
              <a:off x="5434419" y="1673617"/>
              <a:ext cx="6191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Freeform 74"/>
            <p:cNvSpPr/>
            <p:nvPr/>
          </p:nvSpPr>
          <p:spPr>
            <a:xfrm>
              <a:off x="4731091" y="1884773"/>
              <a:ext cx="61919" cy="49217"/>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Freeform 75"/>
            <p:cNvSpPr/>
            <p:nvPr/>
          </p:nvSpPr>
          <p:spPr>
            <a:xfrm>
              <a:off x="5148643" y="1664091"/>
              <a:ext cx="136538" cy="77794"/>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Freeform 77"/>
            <p:cNvSpPr/>
            <p:nvPr/>
          </p:nvSpPr>
          <p:spPr>
            <a:xfrm>
              <a:off x="4831113" y="1779988"/>
              <a:ext cx="136538" cy="77795"/>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Freeform 79"/>
            <p:cNvSpPr/>
            <p:nvPr/>
          </p:nvSpPr>
          <p:spPr>
            <a:xfrm>
              <a:off x="5339160" y="1633925"/>
              <a:ext cx="136538" cy="50805"/>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Freeform 80"/>
            <p:cNvSpPr/>
            <p:nvPr/>
          </p:nvSpPr>
          <p:spPr>
            <a:xfrm>
              <a:off x="4329417" y="2092755"/>
              <a:ext cx="6191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Freeform 81"/>
            <p:cNvSpPr/>
            <p:nvPr/>
          </p:nvSpPr>
          <p:spPr>
            <a:xfrm rot="20760360">
              <a:off x="4554863" y="1935578"/>
              <a:ext cx="136538"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Freeform 82"/>
            <p:cNvSpPr/>
            <p:nvPr/>
          </p:nvSpPr>
          <p:spPr>
            <a:xfrm flipV="1">
              <a:off x="4123023" y="2273746"/>
              <a:ext cx="46041" cy="4604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Freeform 84"/>
            <p:cNvSpPr/>
            <p:nvPr/>
          </p:nvSpPr>
          <p:spPr>
            <a:xfrm>
              <a:off x="3815019" y="2543646"/>
              <a:ext cx="6191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Freeform 85"/>
            <p:cNvSpPr/>
            <p:nvPr/>
          </p:nvSpPr>
          <p:spPr>
            <a:xfrm>
              <a:off x="3872174" y="2476965"/>
              <a:ext cx="6191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 name="Freeform 89"/>
            <p:cNvSpPr/>
            <p:nvPr/>
          </p:nvSpPr>
          <p:spPr>
            <a:xfrm rot="20760360">
              <a:off x="4402449" y="2048301"/>
              <a:ext cx="136538"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Freeform 92"/>
            <p:cNvSpPr/>
            <p:nvPr/>
          </p:nvSpPr>
          <p:spPr>
            <a:xfrm rot="20760360">
              <a:off x="3694358" y="2607152"/>
              <a:ext cx="138125"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Freeform 93"/>
            <p:cNvSpPr/>
            <p:nvPr/>
          </p:nvSpPr>
          <p:spPr>
            <a:xfrm rot="20760360">
              <a:off x="3932505" y="2384882"/>
              <a:ext cx="136538"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Freeform 95"/>
            <p:cNvSpPr/>
            <p:nvPr/>
          </p:nvSpPr>
          <p:spPr>
            <a:xfrm rot="20760360">
              <a:off x="3391117" y="2931031"/>
              <a:ext cx="136538"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Freeform 96"/>
            <p:cNvSpPr/>
            <p:nvPr/>
          </p:nvSpPr>
          <p:spPr>
            <a:xfrm>
              <a:off x="4210343" y="2203890"/>
              <a:ext cx="61919"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Freeform 102"/>
            <p:cNvSpPr/>
            <p:nvPr/>
          </p:nvSpPr>
          <p:spPr>
            <a:xfrm>
              <a:off x="3602274" y="2750040"/>
              <a:ext cx="6191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 name="Freeform 104"/>
            <p:cNvSpPr/>
            <p:nvPr/>
          </p:nvSpPr>
          <p:spPr>
            <a:xfrm>
              <a:off x="2662387" y="3404150"/>
              <a:ext cx="6191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 name="Freeform 105"/>
            <p:cNvSpPr/>
            <p:nvPr/>
          </p:nvSpPr>
          <p:spPr>
            <a:xfrm>
              <a:off x="4267498" y="2159436"/>
              <a:ext cx="60331" cy="49216"/>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Freeform 108"/>
            <p:cNvSpPr/>
            <p:nvPr/>
          </p:nvSpPr>
          <p:spPr>
            <a:xfrm rot="20760360">
              <a:off x="3038659" y="3183466"/>
              <a:ext cx="136538"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Freeform 111"/>
            <p:cNvSpPr/>
            <p:nvPr/>
          </p:nvSpPr>
          <p:spPr>
            <a:xfrm rot="20760360">
              <a:off x="2457580" y="3450191"/>
              <a:ext cx="136538"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 name="Freeform 113"/>
            <p:cNvSpPr/>
            <p:nvPr/>
          </p:nvSpPr>
          <p:spPr>
            <a:xfrm>
              <a:off x="3534005" y="2829422"/>
              <a:ext cx="61919" cy="49216"/>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Freeform 117"/>
            <p:cNvSpPr/>
            <p:nvPr/>
          </p:nvSpPr>
          <p:spPr>
            <a:xfrm>
              <a:off x="2367085" y="3507346"/>
              <a:ext cx="6191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 name="Freeform 118"/>
            <p:cNvSpPr/>
            <p:nvPr/>
          </p:nvSpPr>
          <p:spPr>
            <a:xfrm>
              <a:off x="2281352" y="3524811"/>
              <a:ext cx="6191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Freeform 101"/>
            <p:cNvSpPr/>
            <p:nvPr/>
          </p:nvSpPr>
          <p:spPr>
            <a:xfrm rot="20760360">
              <a:off x="3219651" y="3048517"/>
              <a:ext cx="136538"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2" name="Straight Arrow Connector 141"/>
            <p:cNvCxnSpPr>
              <a:stCxn id="132" idx="4"/>
            </p:cNvCxnSpPr>
            <p:nvPr/>
          </p:nvCxnSpPr>
          <p:spPr>
            <a:xfrm flipH="1">
              <a:off x="2748120" y="3208869"/>
              <a:ext cx="366746" cy="257198"/>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49208" name="Group 212"/>
          <p:cNvGrpSpPr>
            <a:grpSpLocks/>
          </p:cNvGrpSpPr>
          <p:nvPr/>
        </p:nvGrpSpPr>
        <p:grpSpPr bwMode="auto">
          <a:xfrm>
            <a:off x="5770563" y="3535363"/>
            <a:ext cx="2667000" cy="1758950"/>
            <a:chOff x="2720935" y="1661733"/>
            <a:chExt cx="2666268" cy="1759991"/>
          </a:xfrm>
        </p:grpSpPr>
        <p:sp>
          <p:nvSpPr>
            <p:cNvPr id="214" name="Freeform 213"/>
            <p:cNvSpPr/>
            <p:nvPr/>
          </p:nvSpPr>
          <p:spPr>
            <a:xfrm>
              <a:off x="4768248" y="1841226"/>
              <a:ext cx="61895" cy="49242"/>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 name="Freeform 214"/>
            <p:cNvSpPr/>
            <p:nvPr/>
          </p:nvSpPr>
          <p:spPr>
            <a:xfrm>
              <a:off x="4506382" y="2006424"/>
              <a:ext cx="61896"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6" name="Freeform 215"/>
            <p:cNvSpPr/>
            <p:nvPr/>
          </p:nvSpPr>
          <p:spPr>
            <a:xfrm>
              <a:off x="5325307" y="1661733"/>
              <a:ext cx="61896"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7" name="Freeform 216"/>
            <p:cNvSpPr/>
            <p:nvPr/>
          </p:nvSpPr>
          <p:spPr>
            <a:xfrm>
              <a:off x="4063591" y="2327289"/>
              <a:ext cx="61895"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8" name="Freeform 217"/>
            <p:cNvSpPr/>
            <p:nvPr/>
          </p:nvSpPr>
          <p:spPr>
            <a:xfrm>
              <a:off x="3643019" y="2694219"/>
              <a:ext cx="61896"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9" name="Freeform 218"/>
            <p:cNvSpPr/>
            <p:nvPr/>
          </p:nvSpPr>
          <p:spPr>
            <a:xfrm>
              <a:off x="3458919" y="2881655"/>
              <a:ext cx="60308"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0" name="Freeform 219"/>
            <p:cNvSpPr/>
            <p:nvPr/>
          </p:nvSpPr>
          <p:spPr>
            <a:xfrm>
              <a:off x="2720935" y="3374071"/>
              <a:ext cx="61895"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1" name="Freeform 220"/>
            <p:cNvSpPr/>
            <p:nvPr/>
          </p:nvSpPr>
          <p:spPr>
            <a:xfrm>
              <a:off x="3339890" y="2989668"/>
              <a:ext cx="60308" cy="4924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2" name="Freeform 221"/>
            <p:cNvSpPr/>
            <p:nvPr/>
          </p:nvSpPr>
          <p:spPr>
            <a:xfrm>
              <a:off x="3171661" y="3119920"/>
              <a:ext cx="61895" cy="4924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Freeform 222"/>
            <p:cNvSpPr/>
            <p:nvPr/>
          </p:nvSpPr>
          <p:spPr>
            <a:xfrm>
              <a:off x="2965343" y="3250173"/>
              <a:ext cx="61895"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Freeform 223"/>
            <p:cNvSpPr/>
            <p:nvPr/>
          </p:nvSpPr>
          <p:spPr>
            <a:xfrm>
              <a:off x="2784418" y="3348656"/>
              <a:ext cx="61895"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 name="Freeform 224"/>
            <p:cNvSpPr/>
            <p:nvPr/>
          </p:nvSpPr>
          <p:spPr>
            <a:xfrm>
              <a:off x="2866945" y="3308944"/>
              <a:ext cx="61895" cy="47653"/>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9209" name="Group 225"/>
          <p:cNvGrpSpPr>
            <a:grpSpLocks/>
          </p:cNvGrpSpPr>
          <p:nvPr/>
        </p:nvGrpSpPr>
        <p:grpSpPr bwMode="auto">
          <a:xfrm>
            <a:off x="2282825" y="1646238"/>
            <a:ext cx="3216275" cy="1938337"/>
            <a:chOff x="2281352" y="1633925"/>
            <a:chExt cx="3214985" cy="1938515"/>
          </a:xfrm>
        </p:grpSpPr>
        <p:sp>
          <p:nvSpPr>
            <p:cNvPr id="227" name="Freeform 226"/>
            <p:cNvSpPr/>
            <p:nvPr/>
          </p:nvSpPr>
          <p:spPr>
            <a:xfrm>
              <a:off x="5028213" y="1729184"/>
              <a:ext cx="136470" cy="79382"/>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Freeform 227"/>
            <p:cNvSpPr/>
            <p:nvPr/>
          </p:nvSpPr>
          <p:spPr>
            <a:xfrm>
              <a:off x="5434450" y="1673616"/>
              <a:ext cx="61887"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Freeform 228"/>
            <p:cNvSpPr/>
            <p:nvPr/>
          </p:nvSpPr>
          <p:spPr>
            <a:xfrm>
              <a:off x="4731469" y="1884773"/>
              <a:ext cx="61888" cy="49217"/>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0" name="Freeform 229"/>
            <p:cNvSpPr/>
            <p:nvPr/>
          </p:nvSpPr>
          <p:spPr>
            <a:xfrm>
              <a:off x="5147227" y="1664090"/>
              <a:ext cx="138058" cy="77795"/>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1" name="Freeform 230"/>
            <p:cNvSpPr/>
            <p:nvPr/>
          </p:nvSpPr>
          <p:spPr>
            <a:xfrm>
              <a:off x="4829854" y="1779988"/>
              <a:ext cx="136470" cy="77794"/>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Freeform 231"/>
            <p:cNvSpPr/>
            <p:nvPr/>
          </p:nvSpPr>
          <p:spPr>
            <a:xfrm>
              <a:off x="5339238" y="1633925"/>
              <a:ext cx="136470" cy="50805"/>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Freeform 232"/>
            <p:cNvSpPr/>
            <p:nvPr/>
          </p:nvSpPr>
          <p:spPr>
            <a:xfrm>
              <a:off x="4329993" y="2092754"/>
              <a:ext cx="61887"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Freeform 233"/>
            <p:cNvSpPr/>
            <p:nvPr/>
          </p:nvSpPr>
          <p:spPr>
            <a:xfrm rot="20760360">
              <a:off x="4555328" y="1935578"/>
              <a:ext cx="136470"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Freeform 234"/>
            <p:cNvSpPr/>
            <p:nvPr/>
          </p:nvSpPr>
          <p:spPr>
            <a:xfrm flipV="1">
              <a:off x="4123701" y="2273746"/>
              <a:ext cx="44432" cy="46042"/>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Freeform 235"/>
            <p:cNvSpPr/>
            <p:nvPr/>
          </p:nvSpPr>
          <p:spPr>
            <a:xfrm>
              <a:off x="3815849" y="2543646"/>
              <a:ext cx="61887"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Freeform 236"/>
            <p:cNvSpPr/>
            <p:nvPr/>
          </p:nvSpPr>
          <p:spPr>
            <a:xfrm>
              <a:off x="3872976" y="2476964"/>
              <a:ext cx="61887"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8" name="Freeform 237"/>
            <p:cNvSpPr/>
            <p:nvPr/>
          </p:nvSpPr>
          <p:spPr>
            <a:xfrm rot="20760360">
              <a:off x="4402989" y="2048300"/>
              <a:ext cx="136470"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Freeform 238"/>
            <p:cNvSpPr/>
            <p:nvPr/>
          </p:nvSpPr>
          <p:spPr>
            <a:xfrm rot="20760360">
              <a:off x="3695248" y="2607151"/>
              <a:ext cx="136470"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Freeform 239"/>
            <p:cNvSpPr/>
            <p:nvPr/>
          </p:nvSpPr>
          <p:spPr>
            <a:xfrm rot="20760360">
              <a:off x="3933277" y="2384881"/>
              <a:ext cx="136470"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Freeform 240"/>
            <p:cNvSpPr/>
            <p:nvPr/>
          </p:nvSpPr>
          <p:spPr>
            <a:xfrm rot="20760360">
              <a:off x="3390570" y="2931031"/>
              <a:ext cx="138057"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Freeform 241"/>
            <p:cNvSpPr/>
            <p:nvPr/>
          </p:nvSpPr>
          <p:spPr>
            <a:xfrm>
              <a:off x="4210978" y="2203889"/>
              <a:ext cx="60301"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Freeform 242"/>
            <p:cNvSpPr/>
            <p:nvPr/>
          </p:nvSpPr>
          <p:spPr>
            <a:xfrm>
              <a:off x="3603210" y="2750039"/>
              <a:ext cx="61887"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Freeform 243"/>
            <p:cNvSpPr/>
            <p:nvPr/>
          </p:nvSpPr>
          <p:spPr>
            <a:xfrm>
              <a:off x="2663787" y="3404150"/>
              <a:ext cx="60301"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Freeform 244"/>
            <p:cNvSpPr/>
            <p:nvPr/>
          </p:nvSpPr>
          <p:spPr>
            <a:xfrm>
              <a:off x="4266518" y="2159435"/>
              <a:ext cx="61887" cy="49218"/>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Freeform 245"/>
            <p:cNvSpPr/>
            <p:nvPr/>
          </p:nvSpPr>
          <p:spPr>
            <a:xfrm rot="20760360">
              <a:off x="3038286" y="3183467"/>
              <a:ext cx="136470"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Freeform 246"/>
            <p:cNvSpPr/>
            <p:nvPr/>
          </p:nvSpPr>
          <p:spPr>
            <a:xfrm rot="20760360">
              <a:off x="2457494" y="3450192"/>
              <a:ext cx="136470"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Freeform 247"/>
            <p:cNvSpPr/>
            <p:nvPr/>
          </p:nvSpPr>
          <p:spPr>
            <a:xfrm>
              <a:off x="3534974" y="2829422"/>
              <a:ext cx="60301" cy="49218"/>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Freeform 248"/>
            <p:cNvSpPr/>
            <p:nvPr/>
          </p:nvSpPr>
          <p:spPr>
            <a:xfrm>
              <a:off x="2367043" y="3507347"/>
              <a:ext cx="6188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Freeform 249"/>
            <p:cNvSpPr/>
            <p:nvPr/>
          </p:nvSpPr>
          <p:spPr>
            <a:xfrm>
              <a:off x="2281352" y="3524811"/>
              <a:ext cx="61888" cy="47629"/>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Freeform 250"/>
            <p:cNvSpPr/>
            <p:nvPr/>
          </p:nvSpPr>
          <p:spPr>
            <a:xfrm rot="20760360">
              <a:off x="3219189" y="3048517"/>
              <a:ext cx="136470" cy="60331"/>
            </a:xfrm>
            <a:custGeom>
              <a:avLst/>
              <a:gdLst>
                <a:gd name="connsiteX0" fmla="*/ 118597 w 136740"/>
                <a:gd name="connsiteY0" fmla="*/ 1124 h 78231"/>
                <a:gd name="connsiteX1" fmla="*/ 50562 w 136740"/>
                <a:gd name="connsiteY1" fmla="*/ 5659 h 78231"/>
                <a:gd name="connsiteX2" fmla="*/ 32419 w 136740"/>
                <a:gd name="connsiteY2" fmla="*/ 28338 h 78231"/>
                <a:gd name="connsiteX3" fmla="*/ 18812 w 136740"/>
                <a:gd name="connsiteY3" fmla="*/ 32874 h 78231"/>
                <a:gd name="connsiteX4" fmla="*/ 9740 w 136740"/>
                <a:gd name="connsiteY4" fmla="*/ 51017 h 78231"/>
                <a:gd name="connsiteX5" fmla="*/ 669 w 136740"/>
                <a:gd name="connsiteY5" fmla="*/ 64624 h 78231"/>
                <a:gd name="connsiteX6" fmla="*/ 23347 w 136740"/>
                <a:gd name="connsiteY6" fmla="*/ 69159 h 78231"/>
                <a:gd name="connsiteX7" fmla="*/ 77776 w 136740"/>
                <a:gd name="connsiteY7" fmla="*/ 78231 h 78231"/>
                <a:gd name="connsiteX8" fmla="*/ 91383 w 136740"/>
                <a:gd name="connsiteY8" fmla="*/ 73695 h 78231"/>
                <a:gd name="connsiteX9" fmla="*/ 100454 w 136740"/>
                <a:gd name="connsiteY9" fmla="*/ 32874 h 78231"/>
                <a:gd name="connsiteX10" fmla="*/ 123133 w 136740"/>
                <a:gd name="connsiteY10" fmla="*/ 28338 h 78231"/>
                <a:gd name="connsiteX11" fmla="*/ 136740 w 136740"/>
                <a:gd name="connsiteY11" fmla="*/ 23802 h 78231"/>
                <a:gd name="connsiteX12" fmla="*/ 118597 w 136740"/>
                <a:gd name="connsiteY12" fmla="*/ 1124 h 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40" h="78231">
                  <a:moveTo>
                    <a:pt x="118597" y="1124"/>
                  </a:moveTo>
                  <a:cubicBezTo>
                    <a:pt x="104234" y="-1900"/>
                    <a:pt x="72945" y="1709"/>
                    <a:pt x="50562" y="5659"/>
                  </a:cubicBezTo>
                  <a:cubicBezTo>
                    <a:pt x="44629" y="6706"/>
                    <a:pt x="34948" y="26315"/>
                    <a:pt x="32419" y="28338"/>
                  </a:cubicBezTo>
                  <a:cubicBezTo>
                    <a:pt x="28686" y="31325"/>
                    <a:pt x="23348" y="31362"/>
                    <a:pt x="18812" y="32874"/>
                  </a:cubicBezTo>
                  <a:cubicBezTo>
                    <a:pt x="15788" y="38922"/>
                    <a:pt x="13095" y="45146"/>
                    <a:pt x="9740" y="51017"/>
                  </a:cubicBezTo>
                  <a:cubicBezTo>
                    <a:pt x="7035" y="55750"/>
                    <a:pt x="-2602" y="60263"/>
                    <a:pt x="669" y="64624"/>
                  </a:cubicBezTo>
                  <a:cubicBezTo>
                    <a:pt x="5295" y="70791"/>
                    <a:pt x="15868" y="67289"/>
                    <a:pt x="23347" y="69159"/>
                  </a:cubicBezTo>
                  <a:cubicBezTo>
                    <a:pt x="65907" y="79799"/>
                    <a:pt x="-13514" y="68087"/>
                    <a:pt x="77776" y="78231"/>
                  </a:cubicBezTo>
                  <a:cubicBezTo>
                    <a:pt x="82312" y="76719"/>
                    <a:pt x="88396" y="77428"/>
                    <a:pt x="91383" y="73695"/>
                  </a:cubicBezTo>
                  <a:cubicBezTo>
                    <a:pt x="93744" y="70744"/>
                    <a:pt x="99699" y="33629"/>
                    <a:pt x="100454" y="32874"/>
                  </a:cubicBezTo>
                  <a:cubicBezTo>
                    <a:pt x="105905" y="27423"/>
                    <a:pt x="115654" y="30208"/>
                    <a:pt x="123133" y="28338"/>
                  </a:cubicBezTo>
                  <a:cubicBezTo>
                    <a:pt x="127771" y="27178"/>
                    <a:pt x="132204" y="25314"/>
                    <a:pt x="136740" y="23802"/>
                  </a:cubicBezTo>
                  <a:cubicBezTo>
                    <a:pt x="131776" y="-10941"/>
                    <a:pt x="132960" y="4148"/>
                    <a:pt x="118597" y="1124"/>
                  </a:cubicBezTo>
                  <a:close/>
                </a:path>
              </a:pathLst>
            </a:custGeom>
            <a:solidFill>
              <a:schemeClr val="bg1">
                <a:lumMod val="7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2" name="Straight Arrow Connector 251"/>
            <p:cNvCxnSpPr/>
            <p:nvPr/>
          </p:nvCxnSpPr>
          <p:spPr>
            <a:xfrm flipH="1">
              <a:off x="2747890" y="3208870"/>
              <a:ext cx="368152" cy="257199"/>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53" name="Freeform 252"/>
          <p:cNvSpPr/>
          <p:nvPr/>
        </p:nvSpPr>
        <p:spPr>
          <a:xfrm>
            <a:off x="5245100" y="3441700"/>
            <a:ext cx="3287713" cy="2036763"/>
          </a:xfrm>
          <a:custGeom>
            <a:avLst/>
            <a:gdLst>
              <a:gd name="connsiteX0" fmla="*/ 0 w 3285037"/>
              <a:gd name="connsiteY0" fmla="*/ 1905045 h 1905045"/>
              <a:gd name="connsiteX1" fmla="*/ 200860 w 3285037"/>
              <a:gd name="connsiteY1" fmla="*/ 1879126 h 1905045"/>
              <a:gd name="connsiteX2" fmla="*/ 460035 w 3285037"/>
              <a:gd name="connsiteY2" fmla="*/ 1762491 h 1905045"/>
              <a:gd name="connsiteX3" fmla="*/ 868234 w 3285037"/>
              <a:gd name="connsiteY3" fmla="*/ 1522740 h 1905045"/>
              <a:gd name="connsiteX4" fmla="*/ 1321790 w 3285037"/>
              <a:gd name="connsiteY4" fmla="*/ 1146915 h 1905045"/>
              <a:gd name="connsiteX5" fmla="*/ 1593923 w 3285037"/>
              <a:gd name="connsiteY5" fmla="*/ 887725 h 1905045"/>
              <a:gd name="connsiteX6" fmla="*/ 1898453 w 3285037"/>
              <a:gd name="connsiteY6" fmla="*/ 628535 h 1905045"/>
              <a:gd name="connsiteX7" fmla="*/ 2157628 w 3285037"/>
              <a:gd name="connsiteY7" fmla="*/ 447103 h 1905045"/>
              <a:gd name="connsiteX8" fmla="*/ 2475116 w 3285037"/>
              <a:gd name="connsiteY8" fmla="*/ 252710 h 1905045"/>
              <a:gd name="connsiteX9" fmla="*/ 2766688 w 3285037"/>
              <a:gd name="connsiteY9" fmla="*/ 136075 h 1905045"/>
              <a:gd name="connsiteX10" fmla="*/ 3038821 w 3285037"/>
              <a:gd name="connsiteY10" fmla="*/ 38879 h 1905045"/>
              <a:gd name="connsiteX11" fmla="*/ 3285037 w 3285037"/>
              <a:gd name="connsiteY11" fmla="*/ 0 h 190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5037" h="1905045">
                <a:moveTo>
                  <a:pt x="0" y="1905045"/>
                </a:moveTo>
                <a:cubicBezTo>
                  <a:pt x="62094" y="1903965"/>
                  <a:pt x="124188" y="1902885"/>
                  <a:pt x="200860" y="1879126"/>
                </a:cubicBezTo>
                <a:cubicBezTo>
                  <a:pt x="277532" y="1855367"/>
                  <a:pt x="348806" y="1821889"/>
                  <a:pt x="460035" y="1762491"/>
                </a:cubicBezTo>
                <a:cubicBezTo>
                  <a:pt x="571264" y="1703093"/>
                  <a:pt x="724608" y="1625336"/>
                  <a:pt x="868234" y="1522740"/>
                </a:cubicBezTo>
                <a:cubicBezTo>
                  <a:pt x="1011860" y="1420144"/>
                  <a:pt x="1200842" y="1252751"/>
                  <a:pt x="1321790" y="1146915"/>
                </a:cubicBezTo>
                <a:cubicBezTo>
                  <a:pt x="1442738" y="1041079"/>
                  <a:pt x="1497813" y="974122"/>
                  <a:pt x="1593923" y="887725"/>
                </a:cubicBezTo>
                <a:cubicBezTo>
                  <a:pt x="1690034" y="801328"/>
                  <a:pt x="1804502" y="701972"/>
                  <a:pt x="1898453" y="628535"/>
                </a:cubicBezTo>
                <a:cubicBezTo>
                  <a:pt x="1992404" y="555098"/>
                  <a:pt x="2061518" y="509740"/>
                  <a:pt x="2157628" y="447103"/>
                </a:cubicBezTo>
                <a:cubicBezTo>
                  <a:pt x="2253738" y="384466"/>
                  <a:pt x="2373606" y="304548"/>
                  <a:pt x="2475116" y="252710"/>
                </a:cubicBezTo>
                <a:cubicBezTo>
                  <a:pt x="2576626" y="200872"/>
                  <a:pt x="2672737" y="171714"/>
                  <a:pt x="2766688" y="136075"/>
                </a:cubicBezTo>
                <a:cubicBezTo>
                  <a:pt x="2860639" y="100436"/>
                  <a:pt x="2952430" y="61558"/>
                  <a:pt x="3038821" y="38879"/>
                </a:cubicBezTo>
                <a:cubicBezTo>
                  <a:pt x="3125212" y="16200"/>
                  <a:pt x="3285037" y="0"/>
                  <a:pt x="3285037" y="0"/>
                </a:cubicBezTo>
              </a:path>
            </a:pathLst>
          </a:cu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5" name="Isosceles Triangle 254"/>
          <p:cNvSpPr/>
          <p:nvPr/>
        </p:nvSpPr>
        <p:spPr>
          <a:xfrm rot="10800000">
            <a:off x="8148638" y="3375025"/>
            <a:ext cx="139700" cy="119063"/>
          </a:xfrm>
          <a:prstGeom prst="triangle">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Freeform 256"/>
          <p:cNvSpPr/>
          <p:nvPr/>
        </p:nvSpPr>
        <p:spPr>
          <a:xfrm>
            <a:off x="5178425" y="3670300"/>
            <a:ext cx="1778000" cy="1787525"/>
          </a:xfrm>
          <a:custGeom>
            <a:avLst/>
            <a:gdLst>
              <a:gd name="connsiteX0" fmla="*/ 0 w 1778000"/>
              <a:gd name="connsiteY0" fmla="*/ 1788367 h 1788367"/>
              <a:gd name="connsiteX1" fmla="*/ 554653 w 1778000"/>
              <a:gd name="connsiteY1" fmla="*/ 1596571 h 1788367"/>
              <a:gd name="connsiteX2" fmla="*/ 1778000 w 1778000"/>
              <a:gd name="connsiteY2" fmla="*/ 575387 h 1788367"/>
              <a:gd name="connsiteX3" fmla="*/ 1767632 w 1778000"/>
              <a:gd name="connsiteY3" fmla="*/ 0 h 1788367"/>
            </a:gdLst>
            <a:ahLst/>
            <a:cxnLst>
              <a:cxn ang="0">
                <a:pos x="connsiteX0" y="connsiteY0"/>
              </a:cxn>
              <a:cxn ang="0">
                <a:pos x="connsiteX1" y="connsiteY1"/>
              </a:cxn>
              <a:cxn ang="0">
                <a:pos x="connsiteX2" y="connsiteY2"/>
              </a:cxn>
              <a:cxn ang="0">
                <a:pos x="connsiteX3" y="connsiteY3"/>
              </a:cxn>
            </a:cxnLst>
            <a:rect l="l" t="t" r="r" b="b"/>
            <a:pathLst>
              <a:path w="1778000" h="1788367">
                <a:moveTo>
                  <a:pt x="0" y="1788367"/>
                </a:moveTo>
                <a:lnTo>
                  <a:pt x="554653" y="1596571"/>
                </a:lnTo>
                <a:lnTo>
                  <a:pt x="1778000" y="575387"/>
                </a:lnTo>
                <a:lnTo>
                  <a:pt x="1767632" y="0"/>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58" name="Straight Connector 257"/>
          <p:cNvCxnSpPr/>
          <p:nvPr/>
        </p:nvCxnSpPr>
        <p:spPr>
          <a:xfrm flipH="1" flipV="1">
            <a:off x="5997575" y="4441825"/>
            <a:ext cx="585788" cy="1254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flipH="1" flipV="1">
            <a:off x="5599113" y="4919663"/>
            <a:ext cx="403225" cy="13493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0" name="Freeform 269"/>
          <p:cNvSpPr/>
          <p:nvPr/>
        </p:nvSpPr>
        <p:spPr>
          <a:xfrm>
            <a:off x="6775450" y="3814763"/>
            <a:ext cx="155575" cy="265112"/>
          </a:xfrm>
          <a:custGeom>
            <a:avLst/>
            <a:gdLst>
              <a:gd name="connsiteX0" fmla="*/ 0 w 155510"/>
              <a:gd name="connsiteY0" fmla="*/ 20735 h 155510"/>
              <a:gd name="connsiteX1" fmla="*/ 0 w 155510"/>
              <a:gd name="connsiteY1" fmla="*/ 20735 h 155510"/>
              <a:gd name="connsiteX2" fmla="*/ 93306 w 155510"/>
              <a:gd name="connsiteY2" fmla="*/ 15551 h 155510"/>
              <a:gd name="connsiteX3" fmla="*/ 124408 w 155510"/>
              <a:gd name="connsiteY3" fmla="*/ 10367 h 155510"/>
              <a:gd name="connsiteX4" fmla="*/ 134776 w 155510"/>
              <a:gd name="connsiteY4" fmla="*/ 0 h 155510"/>
              <a:gd name="connsiteX5" fmla="*/ 145143 w 155510"/>
              <a:gd name="connsiteY5" fmla="*/ 31102 h 155510"/>
              <a:gd name="connsiteX6" fmla="*/ 155510 w 155510"/>
              <a:gd name="connsiteY6" fmla="*/ 67388 h 155510"/>
              <a:gd name="connsiteX7" fmla="*/ 139959 w 155510"/>
              <a:gd name="connsiteY7" fmla="*/ 98490 h 155510"/>
              <a:gd name="connsiteX8" fmla="*/ 134776 w 155510"/>
              <a:gd name="connsiteY8" fmla="*/ 114041 h 155510"/>
              <a:gd name="connsiteX9" fmla="*/ 119225 w 155510"/>
              <a:gd name="connsiteY9" fmla="*/ 119225 h 155510"/>
              <a:gd name="connsiteX10" fmla="*/ 108857 w 155510"/>
              <a:gd name="connsiteY10" fmla="*/ 129592 h 155510"/>
              <a:gd name="connsiteX11" fmla="*/ 77755 w 155510"/>
              <a:gd name="connsiteY11" fmla="*/ 139959 h 155510"/>
              <a:gd name="connsiteX12" fmla="*/ 51837 w 155510"/>
              <a:gd name="connsiteY12" fmla="*/ 155510 h 155510"/>
              <a:gd name="connsiteX13" fmla="*/ 36286 w 155510"/>
              <a:gd name="connsiteY13" fmla="*/ 150327 h 155510"/>
              <a:gd name="connsiteX14" fmla="*/ 20735 w 155510"/>
              <a:gd name="connsiteY14" fmla="*/ 119225 h 155510"/>
              <a:gd name="connsiteX15" fmla="*/ 10368 w 155510"/>
              <a:gd name="connsiteY15" fmla="*/ 103674 h 155510"/>
              <a:gd name="connsiteX16" fmla="*/ 0 w 155510"/>
              <a:gd name="connsiteY16" fmla="*/ 20735 h 15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510" h="155510">
                <a:moveTo>
                  <a:pt x="0" y="20735"/>
                </a:moveTo>
                <a:lnTo>
                  <a:pt x="0" y="20735"/>
                </a:lnTo>
                <a:cubicBezTo>
                  <a:pt x="31102" y="19007"/>
                  <a:pt x="62264" y="18138"/>
                  <a:pt x="93306" y="15551"/>
                </a:cubicBezTo>
                <a:cubicBezTo>
                  <a:pt x="103780" y="14678"/>
                  <a:pt x="114567" y="14057"/>
                  <a:pt x="124408" y="10367"/>
                </a:cubicBezTo>
                <a:cubicBezTo>
                  <a:pt x="128984" y="8651"/>
                  <a:pt x="131320" y="3456"/>
                  <a:pt x="134776" y="0"/>
                </a:cubicBezTo>
                <a:cubicBezTo>
                  <a:pt x="134776" y="0"/>
                  <a:pt x="142492" y="20500"/>
                  <a:pt x="145143" y="31102"/>
                </a:cubicBezTo>
                <a:cubicBezTo>
                  <a:pt x="151652" y="57138"/>
                  <a:pt x="148074" y="45078"/>
                  <a:pt x="155510" y="67388"/>
                </a:cubicBezTo>
                <a:cubicBezTo>
                  <a:pt x="142726" y="118530"/>
                  <a:pt x="159766" y="65479"/>
                  <a:pt x="139959" y="98490"/>
                </a:cubicBezTo>
                <a:cubicBezTo>
                  <a:pt x="137148" y="103175"/>
                  <a:pt x="138640" y="110177"/>
                  <a:pt x="134776" y="114041"/>
                </a:cubicBezTo>
                <a:cubicBezTo>
                  <a:pt x="130912" y="117905"/>
                  <a:pt x="124409" y="117497"/>
                  <a:pt x="119225" y="119225"/>
                </a:cubicBezTo>
                <a:cubicBezTo>
                  <a:pt x="115769" y="122681"/>
                  <a:pt x="113228" y="127406"/>
                  <a:pt x="108857" y="129592"/>
                </a:cubicBezTo>
                <a:cubicBezTo>
                  <a:pt x="99083" y="134479"/>
                  <a:pt x="77755" y="139959"/>
                  <a:pt x="77755" y="139959"/>
                </a:cubicBezTo>
                <a:cubicBezTo>
                  <a:pt x="69542" y="148173"/>
                  <a:pt x="65297" y="155510"/>
                  <a:pt x="51837" y="155510"/>
                </a:cubicBezTo>
                <a:cubicBezTo>
                  <a:pt x="46373" y="155510"/>
                  <a:pt x="41470" y="152055"/>
                  <a:pt x="36286" y="150327"/>
                </a:cubicBezTo>
                <a:cubicBezTo>
                  <a:pt x="6576" y="105760"/>
                  <a:pt x="42196" y="162147"/>
                  <a:pt x="20735" y="119225"/>
                </a:cubicBezTo>
                <a:cubicBezTo>
                  <a:pt x="17949" y="113653"/>
                  <a:pt x="10959" y="109876"/>
                  <a:pt x="10368" y="103674"/>
                </a:cubicBezTo>
                <a:cubicBezTo>
                  <a:pt x="7419" y="72712"/>
                  <a:pt x="1728" y="34558"/>
                  <a:pt x="0" y="2073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0" name="Straight Arrow Connector 259"/>
          <p:cNvCxnSpPr/>
          <p:nvPr/>
        </p:nvCxnSpPr>
        <p:spPr>
          <a:xfrm>
            <a:off x="7023100" y="3822700"/>
            <a:ext cx="7938" cy="304800"/>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0" name="Straight Arrow Connector 299"/>
          <p:cNvCxnSpPr/>
          <p:nvPr/>
        </p:nvCxnSpPr>
        <p:spPr>
          <a:xfrm flipH="1">
            <a:off x="7654925" y="3848100"/>
            <a:ext cx="319088" cy="193675"/>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1" name="Straight Arrow Connector 300"/>
          <p:cNvCxnSpPr/>
          <p:nvPr/>
        </p:nvCxnSpPr>
        <p:spPr>
          <a:xfrm flipH="1">
            <a:off x="6951663" y="4305300"/>
            <a:ext cx="292100" cy="239713"/>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3" name="Straight Arrow Connector 302"/>
          <p:cNvCxnSpPr/>
          <p:nvPr/>
        </p:nvCxnSpPr>
        <p:spPr>
          <a:xfrm>
            <a:off x="6189663" y="4610100"/>
            <a:ext cx="0" cy="268288"/>
          </a:xfrm>
          <a:prstGeom prst="straightConnector1">
            <a:avLst/>
          </a:prstGeom>
          <a:ln>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49220" name="TextBox 306"/>
          <p:cNvSpPr txBox="1">
            <a:spLocks noChangeArrowheads="1"/>
          </p:cNvSpPr>
          <p:nvPr/>
        </p:nvSpPr>
        <p:spPr bwMode="auto">
          <a:xfrm>
            <a:off x="6030913" y="3641725"/>
            <a:ext cx="1562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Lawn inputs</a:t>
            </a:r>
            <a:br>
              <a:rPr lang="en-US" sz="1200" b="1"/>
            </a:br>
            <a:r>
              <a:rPr lang="en-US" sz="1200"/>
              <a:t>fertilizer, </a:t>
            </a:r>
            <a:br>
              <a:rPr lang="en-US" sz="1200"/>
            </a:br>
            <a:r>
              <a:rPr lang="en-US" sz="1200"/>
              <a:t>pesticides</a:t>
            </a:r>
          </a:p>
        </p:txBody>
      </p:sp>
      <p:sp>
        <p:nvSpPr>
          <p:cNvPr id="49221" name="TextBox 307"/>
          <p:cNvSpPr txBox="1">
            <a:spLocks noChangeArrowheads="1"/>
          </p:cNvSpPr>
          <p:nvPr/>
        </p:nvSpPr>
        <p:spPr bwMode="auto">
          <a:xfrm>
            <a:off x="1482725" y="4357804"/>
            <a:ext cx="16351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Road inputs</a:t>
            </a:r>
          </a:p>
          <a:p>
            <a:pPr eaLnBrk="1" hangingPunct="1"/>
            <a:r>
              <a:rPr lang="en-US" sz="1200" dirty="0"/>
              <a:t>Car parts; Zn, Cd, Cu</a:t>
            </a:r>
            <a:br>
              <a:rPr lang="en-US" sz="1200" dirty="0"/>
            </a:br>
            <a:r>
              <a:rPr lang="en-US" sz="1200" dirty="0"/>
              <a:t>Emissions: N, legacy </a:t>
            </a:r>
            <a:r>
              <a:rPr lang="en-US" sz="1200" dirty="0" err="1"/>
              <a:t>Pb</a:t>
            </a:r>
            <a:r>
              <a:rPr lang="en-US" sz="1200" dirty="0"/>
              <a:t> </a:t>
            </a:r>
          </a:p>
          <a:p>
            <a:pPr eaLnBrk="1" hangingPunct="1"/>
            <a:r>
              <a:rPr lang="en-US" sz="1200" dirty="0"/>
              <a:t>Roads: PAHs, </a:t>
            </a:r>
            <a:r>
              <a:rPr lang="en-US" sz="1200" dirty="0" err="1"/>
              <a:t>Ca</a:t>
            </a:r>
            <a:r>
              <a:rPr lang="en-US" sz="1200" dirty="0"/>
              <a:t>, </a:t>
            </a:r>
            <a:r>
              <a:rPr lang="en-US" sz="1200" dirty="0" err="1"/>
              <a:t>NaCl</a:t>
            </a:r>
            <a:endParaRPr lang="en-US" sz="1200" dirty="0"/>
          </a:p>
          <a:p>
            <a:pPr eaLnBrk="1" hangingPunct="1"/>
            <a:endParaRPr lang="en-US" sz="1200" dirty="0"/>
          </a:p>
        </p:txBody>
      </p:sp>
      <p:sp>
        <p:nvSpPr>
          <p:cNvPr id="49222" name="TextBox 309"/>
          <p:cNvSpPr txBox="1">
            <a:spLocks noChangeArrowheads="1"/>
          </p:cNvSpPr>
          <p:nvPr/>
        </p:nvSpPr>
        <p:spPr bwMode="auto">
          <a:xfrm>
            <a:off x="5814718" y="5277000"/>
            <a:ext cx="33894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smtClean="0"/>
              <a:t>Leaky water supply, sewers, septic systems</a:t>
            </a:r>
            <a:endParaRPr lang="en-US" sz="1200" b="1" dirty="0"/>
          </a:p>
          <a:p>
            <a:pPr eaLnBrk="1" hangingPunct="1"/>
            <a:r>
              <a:rPr lang="en-US" sz="1200" dirty="0"/>
              <a:t>C,N, P from human waste;</a:t>
            </a:r>
          </a:p>
          <a:p>
            <a:pPr eaLnBrk="1" hangingPunct="1"/>
            <a:r>
              <a:rPr lang="en-US" sz="1200" dirty="0"/>
              <a:t>Pharmaceuticals and personal care products</a:t>
            </a:r>
          </a:p>
          <a:p>
            <a:pPr eaLnBrk="1" hangingPunct="1"/>
            <a:endParaRPr lang="en-US" sz="1200" dirty="0"/>
          </a:p>
        </p:txBody>
      </p:sp>
      <p:sp>
        <p:nvSpPr>
          <p:cNvPr id="49223" name="TextBox 310"/>
          <p:cNvSpPr txBox="1">
            <a:spLocks noChangeArrowheads="1"/>
          </p:cNvSpPr>
          <p:nvPr/>
        </p:nvSpPr>
        <p:spPr bwMode="auto">
          <a:xfrm>
            <a:off x="6070600" y="2384425"/>
            <a:ext cx="1265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Building inputs</a:t>
            </a:r>
          </a:p>
          <a:p>
            <a:pPr eaLnBrk="1" hangingPunct="1"/>
            <a:r>
              <a:rPr lang="en-US" sz="1200" dirty="0"/>
              <a:t>Roof: PHAs, Zn</a:t>
            </a:r>
          </a:p>
          <a:p>
            <a:pPr eaLnBrk="1" hangingPunct="1"/>
            <a:r>
              <a:rPr lang="en-US" sz="1200" dirty="0"/>
              <a:t>Paint: Legacy </a:t>
            </a:r>
            <a:r>
              <a:rPr lang="en-US" sz="1200" dirty="0" err="1"/>
              <a:t>Pb</a:t>
            </a:r>
            <a:endParaRPr lang="en-US" sz="1200" dirty="0"/>
          </a:p>
          <a:p>
            <a:pPr eaLnBrk="1" hangingPunct="1"/>
            <a:r>
              <a:rPr lang="en-US" sz="1200" dirty="0" err="1"/>
              <a:t>Ca</a:t>
            </a:r>
            <a:r>
              <a:rPr lang="en-US" sz="1200" dirty="0"/>
              <a:t> from concrete</a:t>
            </a:r>
          </a:p>
          <a:p>
            <a:pPr eaLnBrk="1" hangingPunct="1"/>
            <a:endParaRPr lang="en-US" sz="1200" dirty="0"/>
          </a:p>
        </p:txBody>
      </p:sp>
      <p:cxnSp>
        <p:nvCxnSpPr>
          <p:cNvPr id="313" name="Straight Arrow Connector 312"/>
          <p:cNvCxnSpPr/>
          <p:nvPr/>
        </p:nvCxnSpPr>
        <p:spPr>
          <a:xfrm>
            <a:off x="7078663" y="3313113"/>
            <a:ext cx="328612" cy="265112"/>
          </a:xfrm>
          <a:prstGeom prst="straightConnector1">
            <a:avLst/>
          </a:prstGeom>
          <a:ln>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5" name="Straight Arrow Connector 314"/>
          <p:cNvCxnSpPr/>
          <p:nvPr/>
        </p:nvCxnSpPr>
        <p:spPr>
          <a:xfrm>
            <a:off x="6794500" y="4014788"/>
            <a:ext cx="0" cy="284162"/>
          </a:xfrm>
          <a:prstGeom prst="straightConnector1">
            <a:avLst/>
          </a:prstGeom>
          <a:ln>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p:nvPr/>
        </p:nvCxnSpPr>
        <p:spPr>
          <a:xfrm flipH="1">
            <a:off x="4911725" y="4122738"/>
            <a:ext cx="142875" cy="246062"/>
          </a:xfrm>
          <a:prstGeom prst="straightConnector1">
            <a:avLst/>
          </a:prstGeom>
          <a:ln>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p:nvPr/>
        </p:nvCxnSpPr>
        <p:spPr>
          <a:xfrm>
            <a:off x="6367463" y="4706938"/>
            <a:ext cx="11112" cy="338137"/>
          </a:xfrm>
          <a:prstGeom prst="straightConnector1">
            <a:avLst/>
          </a:prstGeom>
          <a:ln>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49228" name="Rectangle 321"/>
          <p:cNvSpPr>
            <a:spLocks noChangeArrowheads="1"/>
          </p:cNvSpPr>
          <p:nvPr/>
        </p:nvSpPr>
        <p:spPr bwMode="auto">
          <a:xfrm rot="-1485579">
            <a:off x="7410450" y="3184525"/>
            <a:ext cx="1446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cs typeface="Arial" charset="0"/>
              </a:rPr>
              <a:t>Compacted fill</a:t>
            </a:r>
          </a:p>
        </p:txBody>
      </p:sp>
      <p:sp>
        <p:nvSpPr>
          <p:cNvPr id="49229" name="TextBox 330"/>
          <p:cNvSpPr txBox="1">
            <a:spLocks noChangeArrowheads="1"/>
          </p:cNvSpPr>
          <p:nvPr/>
        </p:nvSpPr>
        <p:spPr bwMode="auto">
          <a:xfrm rot="-834659">
            <a:off x="4822825" y="1235075"/>
            <a:ext cx="441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Soil</a:t>
            </a:r>
          </a:p>
        </p:txBody>
      </p:sp>
      <p:sp>
        <p:nvSpPr>
          <p:cNvPr id="49230" name="TextBox 331"/>
          <p:cNvSpPr txBox="1">
            <a:spLocks noChangeArrowheads="1"/>
          </p:cNvSpPr>
          <p:nvPr/>
        </p:nvSpPr>
        <p:spPr bwMode="auto">
          <a:xfrm rot="-2004344">
            <a:off x="3971925" y="1760538"/>
            <a:ext cx="790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Saprolite</a:t>
            </a:r>
          </a:p>
        </p:txBody>
      </p:sp>
      <p:sp>
        <p:nvSpPr>
          <p:cNvPr id="49231" name="TextBox 332"/>
          <p:cNvSpPr txBox="1">
            <a:spLocks noChangeArrowheads="1"/>
          </p:cNvSpPr>
          <p:nvPr/>
        </p:nvSpPr>
        <p:spPr bwMode="auto">
          <a:xfrm rot="-969463">
            <a:off x="4124325" y="2613025"/>
            <a:ext cx="1431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Fractured bedrock</a:t>
            </a:r>
          </a:p>
        </p:txBody>
      </p:sp>
      <p:sp>
        <p:nvSpPr>
          <p:cNvPr id="49232" name="TextBox 333"/>
          <p:cNvSpPr txBox="1">
            <a:spLocks noChangeArrowheads="1"/>
          </p:cNvSpPr>
          <p:nvPr/>
        </p:nvSpPr>
        <p:spPr bwMode="auto">
          <a:xfrm rot="-2086756">
            <a:off x="6948488" y="3697288"/>
            <a:ext cx="790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Saprolite</a:t>
            </a:r>
          </a:p>
        </p:txBody>
      </p:sp>
      <p:sp>
        <p:nvSpPr>
          <p:cNvPr id="49233" name="TextBox 334"/>
          <p:cNvSpPr txBox="1">
            <a:spLocks noChangeArrowheads="1"/>
          </p:cNvSpPr>
          <p:nvPr/>
        </p:nvSpPr>
        <p:spPr bwMode="auto">
          <a:xfrm rot="-1049309">
            <a:off x="7170738" y="4514850"/>
            <a:ext cx="1433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Fractured bedrock</a:t>
            </a:r>
          </a:p>
        </p:txBody>
      </p:sp>
      <p:sp>
        <p:nvSpPr>
          <p:cNvPr id="49234" name="TextBox 335"/>
          <p:cNvSpPr txBox="1">
            <a:spLocks noChangeArrowheads="1"/>
          </p:cNvSpPr>
          <p:nvPr/>
        </p:nvSpPr>
        <p:spPr bwMode="auto">
          <a:xfrm>
            <a:off x="447675" y="271463"/>
            <a:ext cx="2609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“Natural” critical zone</a:t>
            </a:r>
          </a:p>
        </p:txBody>
      </p:sp>
      <p:sp>
        <p:nvSpPr>
          <p:cNvPr id="49235" name="TextBox 336"/>
          <p:cNvSpPr txBox="1">
            <a:spLocks noChangeArrowheads="1"/>
          </p:cNvSpPr>
          <p:nvPr/>
        </p:nvSpPr>
        <p:spPr bwMode="auto">
          <a:xfrm>
            <a:off x="6445250" y="1889125"/>
            <a:ext cx="269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The urban critical zone</a:t>
            </a:r>
          </a:p>
        </p:txBody>
      </p:sp>
      <p:sp>
        <p:nvSpPr>
          <p:cNvPr id="49236" name="Rectangle 341"/>
          <p:cNvSpPr>
            <a:spLocks noChangeArrowheads="1"/>
          </p:cNvSpPr>
          <p:nvPr/>
        </p:nvSpPr>
        <p:spPr bwMode="auto">
          <a:xfrm>
            <a:off x="-17463" y="5769130"/>
            <a:ext cx="916146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400" dirty="0">
              <a:cs typeface="Arial" charset="0"/>
            </a:endParaRPr>
          </a:p>
          <a:p>
            <a:r>
              <a:rPr lang="en-US" dirty="0">
                <a:cs typeface="Arial" charset="0"/>
              </a:rPr>
              <a:t>Figure 1.   The natural and urban critical zones. In the urban critical zone, topsoil is replaced by compacted fill, sewers and other utilities pierce the subsurface creating preferential flow paths, and there are additional chemical inputs from the built environment.</a:t>
            </a:r>
          </a:p>
        </p:txBody>
      </p:sp>
      <p:sp>
        <p:nvSpPr>
          <p:cNvPr id="2" name="TextBox 1"/>
          <p:cNvSpPr txBox="1"/>
          <p:nvPr/>
        </p:nvSpPr>
        <p:spPr>
          <a:xfrm>
            <a:off x="6333133" y="60477"/>
            <a:ext cx="3297237" cy="646331"/>
          </a:xfrm>
          <a:prstGeom prst="rect">
            <a:avLst/>
          </a:prstGeom>
          <a:noFill/>
        </p:spPr>
        <p:txBody>
          <a:bodyPr wrap="square" rtlCol="0">
            <a:spAutoFit/>
          </a:bodyPr>
          <a:lstStyle/>
          <a:p>
            <a:r>
              <a:rPr lang="en-US" dirty="0" smtClean="0"/>
              <a:t>NSF Critical Zone Network 			</a:t>
            </a:r>
            <a:r>
              <a:rPr lang="en-US" dirty="0" err="1" smtClean="0"/>
              <a:t>criticalzone.org</a:t>
            </a:r>
            <a:endParaRPr lang="en-US" dirty="0"/>
          </a:p>
        </p:txBody>
      </p:sp>
    </p:spTree>
    <p:extLst>
      <p:ext uri="{BB962C8B-B14F-4D97-AF65-F5344CB8AC3E}">
        <p14:creationId xmlns:p14="http://schemas.microsoft.com/office/powerpoint/2010/main" val="2623279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81523" y="6488668"/>
            <a:ext cx="4184953" cy="369332"/>
          </a:xfrm>
          <a:prstGeom prst="rect">
            <a:avLst/>
          </a:prstGeom>
          <a:noFill/>
        </p:spPr>
        <p:txBody>
          <a:bodyPr wrap="square" rtlCol="0">
            <a:spAutoFit/>
          </a:bodyPr>
          <a:lstStyle/>
          <a:p>
            <a:r>
              <a:rPr lang="en-US" dirty="0" smtClean="0"/>
              <a:t>Ken Belt, BES, USFS</a:t>
            </a:r>
            <a:endParaRPr lang="en-US" dirty="0"/>
          </a:p>
        </p:txBody>
      </p:sp>
      <p:pic>
        <p:nvPicPr>
          <p:cNvPr id="6" name="Picture 5" descr="Kaushal_Belt_urban_kars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01" y="0"/>
            <a:ext cx="5381456" cy="6858000"/>
          </a:xfrm>
          <a:prstGeom prst="rect">
            <a:avLst/>
          </a:prstGeom>
        </p:spPr>
      </p:pic>
      <p:sp>
        <p:nvSpPr>
          <p:cNvPr id="2" name="Title 1"/>
          <p:cNvSpPr>
            <a:spLocks noGrp="1"/>
          </p:cNvSpPr>
          <p:nvPr>
            <p:ph type="title"/>
          </p:nvPr>
        </p:nvSpPr>
        <p:spPr>
          <a:xfrm>
            <a:off x="5128381" y="133047"/>
            <a:ext cx="4112381" cy="4826000"/>
          </a:xfrm>
        </p:spPr>
        <p:txBody>
          <a:bodyPr>
            <a:normAutofit fontScale="90000"/>
          </a:bodyPr>
          <a:lstStyle/>
          <a:p>
            <a:pPr algn="l"/>
            <a:r>
              <a:rPr lang="en-US" sz="2600" dirty="0" smtClean="0"/>
              <a:t>Sanitary paradigm: centralized treated supply, rapid removal of storm and waste water</a:t>
            </a:r>
            <a:br>
              <a:rPr lang="en-US" sz="2600" dirty="0" smtClean="0"/>
            </a:br>
            <a:r>
              <a:rPr lang="en-US" sz="2600" dirty="0"/>
              <a:t/>
            </a:r>
            <a:br>
              <a:rPr lang="en-US" sz="2600" dirty="0"/>
            </a:br>
            <a:r>
              <a:rPr lang="en-US" sz="2600" dirty="0" smtClean="0"/>
              <a:t>Dense pipe networks for supply distribution, drainage  </a:t>
            </a:r>
            <a:br>
              <a:rPr lang="en-US" sz="2600" dirty="0" smtClean="0"/>
            </a:br>
            <a:r>
              <a:rPr lang="en-US" sz="2600" dirty="0"/>
              <a:t/>
            </a:r>
            <a:br>
              <a:rPr lang="en-US" sz="2600" dirty="0"/>
            </a:br>
            <a:r>
              <a:rPr lang="en-US" sz="2600" dirty="0" smtClean="0"/>
              <a:t/>
            </a:r>
            <a:br>
              <a:rPr lang="en-US" sz="2600" dirty="0" smtClean="0"/>
            </a:br>
            <a:r>
              <a:rPr lang="en-US" sz="2600" dirty="0"/>
              <a:t/>
            </a:r>
            <a:br>
              <a:rPr lang="en-US" sz="2600" dirty="0"/>
            </a:br>
            <a:r>
              <a:rPr lang="en-US" sz="2600" dirty="0" smtClean="0"/>
              <a:t/>
            </a:r>
            <a:br>
              <a:rPr lang="en-US" sz="2600" dirty="0" smtClean="0"/>
            </a:br>
            <a:r>
              <a:rPr lang="en-US" sz="2600" dirty="0" smtClean="0"/>
              <a:t>some outdoor water use, more leakage</a:t>
            </a:r>
            <a:br>
              <a:rPr lang="en-US" sz="2600" dirty="0" smtClean="0"/>
            </a:br>
            <a:endParaRPr lang="en-US" sz="2600" dirty="0"/>
          </a:p>
        </p:txBody>
      </p:sp>
    </p:spTree>
    <p:extLst>
      <p:ext uri="{BB962C8B-B14F-4D97-AF65-F5344CB8AC3E}">
        <p14:creationId xmlns:p14="http://schemas.microsoft.com/office/powerpoint/2010/main" val="164585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88212"/>
            <a:ext cx="8732762" cy="1143000"/>
          </a:xfrm>
        </p:spPr>
        <p:txBody>
          <a:bodyPr>
            <a:normAutofit/>
          </a:bodyPr>
          <a:lstStyle/>
          <a:p>
            <a:r>
              <a:rPr lang="en-US" sz="2800" dirty="0" smtClean="0"/>
              <a:t>Loss of low order streams, expansion of drainage density</a:t>
            </a:r>
            <a:endParaRPr lang="en-US" sz="2800" dirty="0"/>
          </a:p>
        </p:txBody>
      </p:sp>
      <p:pic>
        <p:nvPicPr>
          <p:cNvPr id="4" name="Picture 3"/>
          <p:cNvPicPr>
            <a:picLocks noChangeAspect="1"/>
          </p:cNvPicPr>
          <p:nvPr/>
        </p:nvPicPr>
        <p:blipFill>
          <a:blip r:embed="rId2"/>
          <a:stretch>
            <a:fillRect/>
          </a:stretch>
        </p:blipFill>
        <p:spPr>
          <a:xfrm>
            <a:off x="311719" y="1669142"/>
            <a:ext cx="4344948" cy="4920513"/>
          </a:xfrm>
          <a:prstGeom prst="rect">
            <a:avLst/>
          </a:prstGeom>
        </p:spPr>
      </p:pic>
      <p:pic>
        <p:nvPicPr>
          <p:cNvPr id="8" name="Picture 7" descr="sewer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082" y="1067614"/>
            <a:ext cx="4748590" cy="5629958"/>
          </a:xfrm>
          <a:prstGeom prst="rect">
            <a:avLst/>
          </a:prstGeom>
        </p:spPr>
      </p:pic>
      <p:sp>
        <p:nvSpPr>
          <p:cNvPr id="9" name="TextBox 8"/>
          <p:cNvSpPr txBox="1"/>
          <p:nvPr/>
        </p:nvSpPr>
        <p:spPr>
          <a:xfrm>
            <a:off x="737810" y="6492895"/>
            <a:ext cx="3616476" cy="369332"/>
          </a:xfrm>
          <a:prstGeom prst="rect">
            <a:avLst/>
          </a:prstGeom>
          <a:noFill/>
        </p:spPr>
        <p:txBody>
          <a:bodyPr wrap="square" rtlCol="0">
            <a:spAutoFit/>
          </a:bodyPr>
          <a:lstStyle/>
          <a:p>
            <a:r>
              <a:rPr lang="en-US" dirty="0" err="1" smtClean="0"/>
              <a:t>Kaushal</a:t>
            </a:r>
            <a:r>
              <a:rPr lang="en-US" dirty="0" smtClean="0"/>
              <a:t> and Belt, 2012</a:t>
            </a:r>
            <a:endParaRPr lang="en-US" dirty="0"/>
          </a:p>
        </p:txBody>
      </p:sp>
    </p:spTree>
    <p:extLst>
      <p:ext uri="{BB962C8B-B14F-4D97-AF65-F5344CB8AC3E}">
        <p14:creationId xmlns:p14="http://schemas.microsoft.com/office/powerpoint/2010/main" val="23649086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1143000"/>
          </a:xfrm>
        </p:spPr>
        <p:txBody>
          <a:bodyPr>
            <a:normAutofit fontScale="90000"/>
          </a:bodyPr>
          <a:lstStyle/>
          <a:p>
            <a:r>
              <a:rPr lang="en-US" sz="2800" dirty="0" smtClean="0"/>
              <a:t>Current models use simple removal rates – no dynamics</a:t>
            </a:r>
            <a:br>
              <a:rPr lang="en-US" sz="2800" dirty="0" smtClean="0"/>
            </a:br>
            <a:r>
              <a:rPr lang="en-US" sz="2800" dirty="0"/>
              <a:t/>
            </a:r>
            <a:br>
              <a:rPr lang="en-US" sz="2800" dirty="0"/>
            </a:br>
            <a:r>
              <a:rPr lang="en-US" sz="2800" dirty="0" smtClean="0"/>
              <a:t>Chesapeake Bay Program Expert Committee </a:t>
            </a:r>
            <a:endParaRPr lang="en-US" sz="2800" dirty="0"/>
          </a:p>
        </p:txBody>
      </p:sp>
      <p:pic>
        <p:nvPicPr>
          <p:cNvPr id="4" name="Picture 3" descr="CBP_BMP_removal_rat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7371"/>
            <a:ext cx="9144000" cy="4193628"/>
          </a:xfrm>
          <a:prstGeom prst="rect">
            <a:avLst/>
          </a:prstGeom>
        </p:spPr>
      </p:pic>
    </p:spTree>
    <p:extLst>
      <p:ext uri="{BB962C8B-B14F-4D97-AF65-F5344CB8AC3E}">
        <p14:creationId xmlns:p14="http://schemas.microsoft.com/office/powerpoint/2010/main" val="19937468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4" y="-15642"/>
            <a:ext cx="8360229" cy="1143000"/>
          </a:xfrm>
        </p:spPr>
        <p:txBody>
          <a:bodyPr>
            <a:normAutofit fontScale="90000"/>
          </a:bodyPr>
          <a:lstStyle/>
          <a:p>
            <a:r>
              <a:rPr lang="en-US" dirty="0" smtClean="0"/>
              <a:t>Detention and infiltration paradigms</a:t>
            </a:r>
            <a:endParaRPr lang="en-US" dirty="0"/>
          </a:p>
        </p:txBody>
      </p:sp>
      <p:pic>
        <p:nvPicPr>
          <p:cNvPr id="4" name="Picture 3" descr="GF_SC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05" y="1127358"/>
            <a:ext cx="6617292" cy="5539619"/>
          </a:xfrm>
          <a:prstGeom prst="rect">
            <a:avLst/>
          </a:prstGeom>
        </p:spPr>
      </p:pic>
    </p:spTree>
    <p:extLst>
      <p:ext uri="{BB962C8B-B14F-4D97-AF65-F5344CB8AC3E}">
        <p14:creationId xmlns:p14="http://schemas.microsoft.com/office/powerpoint/2010/main" val="41426312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06" y="238353"/>
            <a:ext cx="8693008" cy="1143000"/>
          </a:xfrm>
        </p:spPr>
        <p:txBody>
          <a:bodyPr>
            <a:noAutofit/>
          </a:bodyPr>
          <a:lstStyle/>
          <a:p>
            <a:r>
              <a:rPr lang="en-US" sz="3600" dirty="0" smtClean="0"/>
              <a:t>Prairie pothole hydrogeology:  </a:t>
            </a:r>
            <a:br>
              <a:rPr lang="en-US" sz="3600" dirty="0" smtClean="0"/>
            </a:br>
            <a:r>
              <a:rPr lang="en-US" sz="3600" dirty="0" smtClean="0"/>
              <a:t>Depression focused recharge</a:t>
            </a:r>
            <a:endParaRPr lang="en-US" sz="3600" dirty="0"/>
          </a:p>
        </p:txBody>
      </p:sp>
      <p:pic>
        <p:nvPicPr>
          <p:cNvPr id="6" name="Content Placeholder 5" descr="sask_DFR.jpg"/>
          <p:cNvPicPr>
            <a:picLocks noGrp="1" noChangeAspect="1"/>
          </p:cNvPicPr>
          <p:nvPr>
            <p:ph sz="half" idx="1"/>
          </p:nvPr>
        </p:nvPicPr>
        <p:blipFill>
          <a:blip r:embed="rId2">
            <a:extLst>
              <a:ext uri="{28A0092B-C50C-407E-A947-70E740481C1C}">
                <a14:useLocalDpi xmlns:a14="http://schemas.microsoft.com/office/drawing/2010/main" val="0"/>
              </a:ext>
            </a:extLst>
          </a:blip>
          <a:srcRect l="20726" r="20726"/>
          <a:stretch>
            <a:fillRect/>
          </a:stretch>
        </p:blipFill>
        <p:spPr>
          <a:xfrm>
            <a:off x="160706" y="1600200"/>
            <a:ext cx="4238334" cy="4749800"/>
          </a:xfrm>
        </p:spPr>
      </p:pic>
      <p:pic>
        <p:nvPicPr>
          <p:cNvPr id="5" name="Content Placeholder 4" descr="prairie_pothole.tiff"/>
          <p:cNvPicPr>
            <a:picLocks noGrp="1" noChangeAspect="1"/>
          </p:cNvPicPr>
          <p:nvPr>
            <p:ph sz="half" idx="2"/>
          </p:nvPr>
        </p:nvPicPr>
        <p:blipFill>
          <a:blip r:embed="rId3">
            <a:extLst>
              <a:ext uri="{28A0092B-C50C-407E-A947-70E740481C1C}">
                <a14:useLocalDpi xmlns:a14="http://schemas.microsoft.com/office/drawing/2010/main" val="0"/>
              </a:ext>
            </a:extLst>
          </a:blip>
          <a:srcRect l="22791" r="22791"/>
          <a:stretch>
            <a:fillRect/>
          </a:stretch>
        </p:blipFill>
        <p:spPr>
          <a:xfrm>
            <a:off x="4708675" y="1600200"/>
            <a:ext cx="4362752" cy="4889232"/>
          </a:xfrm>
        </p:spPr>
      </p:pic>
      <p:cxnSp>
        <p:nvCxnSpPr>
          <p:cNvPr id="8" name="Straight Connector 7"/>
          <p:cNvCxnSpPr/>
          <p:nvPr/>
        </p:nvCxnSpPr>
        <p:spPr>
          <a:xfrm flipV="1">
            <a:off x="2201333" y="1947333"/>
            <a:ext cx="2507342" cy="2298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201333" y="4397829"/>
            <a:ext cx="2507342" cy="1952171"/>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076094" y="6489432"/>
            <a:ext cx="5067905" cy="353943"/>
          </a:xfrm>
          <a:prstGeom prst="rect">
            <a:avLst/>
          </a:prstGeom>
          <a:noFill/>
        </p:spPr>
        <p:txBody>
          <a:bodyPr wrap="square" rtlCol="0">
            <a:spAutoFit/>
          </a:bodyPr>
          <a:lstStyle/>
          <a:p>
            <a:r>
              <a:rPr lang="en-US" sz="1700" dirty="0"/>
              <a:t>v</a:t>
            </a:r>
            <a:r>
              <a:rPr lang="en-US" sz="1700" dirty="0" smtClean="0"/>
              <a:t>an der Kamp and Hayashi, 2009, Hydrogeology Journal</a:t>
            </a:r>
            <a:endParaRPr lang="en-US" sz="1700" dirty="0"/>
          </a:p>
        </p:txBody>
      </p:sp>
    </p:spTree>
    <p:extLst>
      <p:ext uri="{BB962C8B-B14F-4D97-AF65-F5344CB8AC3E}">
        <p14:creationId xmlns:p14="http://schemas.microsoft.com/office/powerpoint/2010/main" val="3968674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5" y="-3547"/>
            <a:ext cx="8229600" cy="1143000"/>
          </a:xfrm>
        </p:spPr>
        <p:txBody>
          <a:bodyPr>
            <a:normAutofit fontScale="90000"/>
          </a:bodyPr>
          <a:lstStyle/>
          <a:p>
            <a:r>
              <a:rPr lang="en-US" sz="3200" dirty="0" smtClean="0"/>
              <a:t>Baltimore City and County under consent decree to reduce N, P, sediment export to Chesapeake Bay</a:t>
            </a:r>
            <a:endParaRPr lang="en-US" sz="3200" dirty="0"/>
          </a:p>
        </p:txBody>
      </p:sp>
      <p:pic>
        <p:nvPicPr>
          <p:cNvPr id="4" name="Picture 3" descr="20070521aqua250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187" y="3023807"/>
            <a:ext cx="2469093" cy="3703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eslter_im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228" y="2092475"/>
            <a:ext cx="4382772" cy="4217533"/>
          </a:xfrm>
          <a:prstGeom prst="rect">
            <a:avLst/>
          </a:prstGeom>
        </p:spPr>
      </p:pic>
      <p:sp>
        <p:nvSpPr>
          <p:cNvPr id="6" name="Rectangle 5"/>
          <p:cNvSpPr/>
          <p:nvPr/>
        </p:nvSpPr>
        <p:spPr>
          <a:xfrm>
            <a:off x="2718403" y="3374569"/>
            <a:ext cx="423333" cy="435431"/>
          </a:xfrm>
          <a:prstGeom prst="rect">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altimore_usa_ma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0" y="1127358"/>
            <a:ext cx="2857500" cy="1905000"/>
          </a:xfrm>
          <a:prstGeom prst="rect">
            <a:avLst/>
          </a:prstGeom>
        </p:spPr>
      </p:pic>
      <p:cxnSp>
        <p:nvCxnSpPr>
          <p:cNvPr id="8" name="Straight Arrow Connector 7"/>
          <p:cNvCxnSpPr>
            <a:endCxn id="6" idx="0"/>
          </p:cNvCxnSpPr>
          <p:nvPr/>
        </p:nvCxnSpPr>
        <p:spPr>
          <a:xfrm>
            <a:off x="2515810" y="2092475"/>
            <a:ext cx="414260" cy="128209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41736" y="3664857"/>
            <a:ext cx="2180169" cy="48381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7096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974" y="141590"/>
            <a:ext cx="3459026" cy="3145291"/>
          </a:xfrm>
        </p:spPr>
        <p:txBody>
          <a:bodyPr>
            <a:normAutofit/>
          </a:bodyPr>
          <a:lstStyle/>
          <a:p>
            <a:pPr algn="l"/>
            <a:r>
              <a:rPr lang="en-US" sz="2800" dirty="0" smtClean="0"/>
              <a:t>Potential for SCM infrastructure to replace lost riparian ecosystem retention function</a:t>
            </a:r>
            <a:endParaRPr lang="en-US" sz="2800" dirty="0"/>
          </a:p>
        </p:txBody>
      </p:sp>
      <p:pic>
        <p:nvPicPr>
          <p:cNvPr id="5" name="Picture 4" descr="dry_detent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2" y="0"/>
            <a:ext cx="5590632" cy="6858000"/>
          </a:xfrm>
          <a:prstGeom prst="rect">
            <a:avLst/>
          </a:prstGeom>
        </p:spPr>
      </p:pic>
      <p:pic>
        <p:nvPicPr>
          <p:cNvPr id="6" name="Picture 5" descr="Riparian_SCM_Bettez.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974" y="3419928"/>
            <a:ext cx="3512813" cy="3438072"/>
          </a:xfrm>
          <a:prstGeom prst="rect">
            <a:avLst/>
          </a:prstGeom>
        </p:spPr>
      </p:pic>
    </p:spTree>
    <p:extLst>
      <p:ext uri="{BB962C8B-B14F-4D97-AF65-F5344CB8AC3E}">
        <p14:creationId xmlns:p14="http://schemas.microsoft.com/office/powerpoint/2010/main" val="35743828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8"/>
            <a:ext cx="8229600" cy="1143000"/>
          </a:xfrm>
        </p:spPr>
        <p:txBody>
          <a:bodyPr>
            <a:normAutofit/>
          </a:bodyPr>
          <a:lstStyle/>
          <a:p>
            <a:r>
              <a:rPr lang="en-US" sz="3200" dirty="0" smtClean="0"/>
              <a:t>Rain garden receiving parking lot runoff</a:t>
            </a:r>
            <a:endParaRPr lang="en-US" sz="3200" dirty="0"/>
          </a:p>
        </p:txBody>
      </p:sp>
      <p:pic>
        <p:nvPicPr>
          <p:cNvPr id="5" name="Picture 4" descr="rg_univ_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67" y="1260403"/>
            <a:ext cx="7282036" cy="5461527"/>
          </a:xfrm>
          <a:prstGeom prst="rect">
            <a:avLst/>
          </a:prstGeom>
        </p:spPr>
      </p:pic>
    </p:spTree>
    <p:extLst>
      <p:ext uri="{BB962C8B-B14F-4D97-AF65-F5344CB8AC3E}">
        <p14:creationId xmlns:p14="http://schemas.microsoft.com/office/powerpoint/2010/main" val="3303323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1"/>
            <a:ext cx="8229600" cy="1143000"/>
          </a:xfrm>
        </p:spPr>
        <p:txBody>
          <a:bodyPr>
            <a:normAutofit/>
          </a:bodyPr>
          <a:lstStyle/>
          <a:p>
            <a:r>
              <a:rPr lang="en-US" sz="3200" dirty="0" smtClean="0"/>
              <a:t>Urban rain garden stub outs: Impervious surface run-on infiltration and transpiration </a:t>
            </a:r>
            <a:endParaRPr lang="en-US" sz="3200" dirty="0"/>
          </a:p>
        </p:txBody>
      </p:sp>
      <p:pic>
        <p:nvPicPr>
          <p:cNvPr id="5" name="Content Placeholder 4" descr="WS264_raingarden.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pic>
        <p:nvPicPr>
          <p:cNvPr id="6" name="Picture 5" descr="WS263_stubout_ve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111" y="2165945"/>
            <a:ext cx="4525965" cy="3394474"/>
          </a:xfrm>
          <a:prstGeom prst="rect">
            <a:avLst/>
          </a:prstGeom>
        </p:spPr>
      </p:pic>
    </p:spTree>
    <p:extLst>
      <p:ext uri="{BB962C8B-B14F-4D97-AF65-F5344CB8AC3E}">
        <p14:creationId xmlns:p14="http://schemas.microsoft.com/office/powerpoint/2010/main" val="39926441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5lawn_swa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02" y="0"/>
            <a:ext cx="6120366" cy="6858000"/>
          </a:xfrm>
          <a:prstGeom prst="rect">
            <a:avLst/>
          </a:prstGeom>
        </p:spPr>
      </p:pic>
      <p:pic>
        <p:nvPicPr>
          <p:cNvPr id="7" name="Picture 6" descr="Slid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078" y="0"/>
            <a:ext cx="5319212" cy="3989409"/>
          </a:xfrm>
          <a:prstGeom prst="rect">
            <a:avLst/>
          </a:prstGeom>
        </p:spPr>
      </p:pic>
      <p:pic>
        <p:nvPicPr>
          <p:cNvPr id="8" name="Picture 7" descr="Slid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524" y="4371512"/>
            <a:ext cx="3561194" cy="2670895"/>
          </a:xfrm>
          <a:prstGeom prst="rect">
            <a:avLst/>
          </a:prstGeom>
        </p:spPr>
      </p:pic>
    </p:spTree>
    <p:extLst>
      <p:ext uri="{BB962C8B-B14F-4D97-AF65-F5344CB8AC3E}">
        <p14:creationId xmlns:p14="http://schemas.microsoft.com/office/powerpoint/2010/main" val="39232255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1587577"/>
            <a:ext cx="4190999" cy="4768773"/>
          </a:xfrm>
        </p:spPr>
        <p:txBody>
          <a:bodyPr>
            <a:normAutofit fontScale="92500" lnSpcReduction="10000"/>
          </a:bodyPr>
          <a:lstStyle/>
          <a:p>
            <a:pPr marL="0" indent="0">
              <a:buNone/>
            </a:pPr>
            <a:r>
              <a:rPr lang="en-US" dirty="0" smtClean="0">
                <a:latin typeface="Helvetica"/>
                <a:cs typeface="Helvetica"/>
              </a:rPr>
              <a:t>Ecohydrology models can improve understanding of residential stormwater management</a:t>
            </a:r>
          </a:p>
          <a:p>
            <a:pPr marL="0" indent="0">
              <a:buNone/>
            </a:pPr>
            <a:endParaRPr lang="en-US" sz="1400" dirty="0" smtClean="0">
              <a:latin typeface="Helvetica"/>
              <a:cs typeface="Helvetica"/>
            </a:endParaRPr>
          </a:p>
          <a:p>
            <a:pPr marL="0" indent="0">
              <a:buNone/>
            </a:pPr>
            <a:r>
              <a:rPr lang="en-US" sz="2600" dirty="0" smtClean="0">
                <a:latin typeface="Helvetica"/>
                <a:cs typeface="Helvetica"/>
              </a:rPr>
              <a:t>But these models are data hungry</a:t>
            </a:r>
          </a:p>
          <a:p>
            <a:pPr marL="0" indent="0">
              <a:buNone/>
            </a:pPr>
            <a:endParaRPr lang="en-US" sz="1400" dirty="0" smtClean="0">
              <a:latin typeface="Helvetica"/>
              <a:cs typeface="Helvetica"/>
            </a:endParaRPr>
          </a:p>
          <a:p>
            <a:pPr marL="0" indent="0">
              <a:buNone/>
            </a:pPr>
            <a:r>
              <a:rPr lang="en-US" sz="2600" dirty="0" smtClean="0">
                <a:latin typeface="Helvetica"/>
                <a:cs typeface="Helvetica"/>
              </a:rPr>
              <a:t>Data management is challenging</a:t>
            </a:r>
          </a:p>
          <a:p>
            <a:pPr marL="0" indent="0">
              <a:buNone/>
            </a:pPr>
            <a:endParaRPr lang="en-US" sz="1400" dirty="0" smtClean="0">
              <a:latin typeface="Helvetica"/>
              <a:cs typeface="Helvetica"/>
            </a:endParaRPr>
          </a:p>
          <a:p>
            <a:pPr marL="0" indent="0">
              <a:buNone/>
            </a:pPr>
            <a:r>
              <a:rPr lang="en-US" sz="2600" dirty="0" smtClean="0">
                <a:latin typeface="Helvetica"/>
                <a:cs typeface="Helvetica"/>
              </a:rPr>
              <a:t>Scientific reproducibility is difficult to achieve</a:t>
            </a:r>
            <a:endParaRPr lang="en-US" sz="2600" dirty="0">
              <a:latin typeface="Helvetica"/>
              <a:cs typeface="Helvetic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47002"/>
            <a:ext cx="5097279" cy="6208334"/>
          </a:xfrm>
          <a:prstGeom prst="rect">
            <a:avLst/>
          </a:prstGeom>
        </p:spPr>
      </p:pic>
      <p:sp>
        <p:nvSpPr>
          <p:cNvPr id="6" name="Slide Number Placeholder 2"/>
          <p:cNvSpPr>
            <a:spLocks noGrp="1"/>
          </p:cNvSpPr>
          <p:nvPr>
            <p:ph type="sldNum" sz="quarter" idx="12"/>
          </p:nvPr>
        </p:nvSpPr>
        <p:spPr>
          <a:xfrm>
            <a:off x="6553200" y="6356350"/>
            <a:ext cx="2133600" cy="365125"/>
          </a:xfrm>
        </p:spPr>
        <p:txBody>
          <a:bodyPr/>
          <a:lstStyle/>
          <a:p>
            <a:fld id="{3009B9F9-7CD3-DD46-B8DE-C5424D62E8EF}" type="slidenum">
              <a:rPr lang="en-US" smtClean="0"/>
              <a:t>24</a:t>
            </a:fld>
            <a:endParaRPr lang="en-US" dirty="0"/>
          </a:p>
        </p:txBody>
      </p:sp>
      <p:sp>
        <p:nvSpPr>
          <p:cNvPr id="5" name="TextBox 4"/>
          <p:cNvSpPr txBox="1"/>
          <p:nvPr/>
        </p:nvSpPr>
        <p:spPr>
          <a:xfrm>
            <a:off x="1" y="14659"/>
            <a:ext cx="9144000" cy="1323439"/>
          </a:xfrm>
          <a:prstGeom prst="rect">
            <a:avLst/>
          </a:prstGeom>
          <a:noFill/>
        </p:spPr>
        <p:txBody>
          <a:bodyPr wrap="square" rtlCol="0">
            <a:spAutoFit/>
          </a:bodyPr>
          <a:lstStyle/>
          <a:p>
            <a:r>
              <a:rPr lang="en-US" sz="4000" dirty="0" smtClean="0">
                <a:latin typeface="Helvetica Light"/>
                <a:cs typeface="Helvetica Light"/>
              </a:rPr>
              <a:t>Challenges of distributed </a:t>
            </a:r>
            <a:r>
              <a:rPr lang="en-US" sz="4000" dirty="0">
                <a:latin typeface="Helvetica Light"/>
                <a:cs typeface="Helvetica Light"/>
              </a:rPr>
              <a:t>ecohydrology </a:t>
            </a:r>
            <a:r>
              <a:rPr lang="en-US" sz="4000" dirty="0" smtClean="0">
                <a:latin typeface="Helvetica Light"/>
                <a:cs typeface="Helvetica Light"/>
              </a:rPr>
              <a:t>modeling</a:t>
            </a:r>
            <a:endParaRPr lang="en-US" sz="4000" dirty="0">
              <a:latin typeface="Helvetica Light"/>
              <a:cs typeface="Helvetica Light"/>
            </a:endParaRPr>
          </a:p>
        </p:txBody>
      </p:sp>
      <p:sp>
        <p:nvSpPr>
          <p:cNvPr id="4" name="TextBox 3"/>
          <p:cNvSpPr txBox="1"/>
          <p:nvPr/>
        </p:nvSpPr>
        <p:spPr>
          <a:xfrm>
            <a:off x="338667" y="6356350"/>
            <a:ext cx="2806095" cy="369332"/>
          </a:xfrm>
          <a:prstGeom prst="rect">
            <a:avLst/>
          </a:prstGeom>
          <a:noFill/>
        </p:spPr>
        <p:txBody>
          <a:bodyPr wrap="square" rtlCol="0">
            <a:spAutoFit/>
          </a:bodyPr>
          <a:lstStyle/>
          <a:p>
            <a:r>
              <a:rPr lang="en-US" dirty="0" smtClean="0"/>
              <a:t>Brian Miles, UNC</a:t>
            </a:r>
            <a:endParaRPr lang="en-US" dirty="0"/>
          </a:p>
        </p:txBody>
      </p:sp>
    </p:spTree>
    <p:extLst>
      <p:ext uri="{BB962C8B-B14F-4D97-AF65-F5344CB8AC3E}">
        <p14:creationId xmlns:p14="http://schemas.microsoft.com/office/powerpoint/2010/main" val="400931470"/>
      </p:ext>
    </p:extLst>
  </p:cSld>
  <p:clrMapOvr>
    <a:masterClrMapping/>
  </p:clrMapOvr>
  <mc:AlternateContent xmlns:mc="http://schemas.openxmlformats.org/markup-compatibility/2006" xmlns:p14="http://schemas.microsoft.com/office/powerpoint/2010/main">
    <mc:Choice Requires="p14">
      <p:transition spd="slow" p14:dur="2000" advTm="16963"/>
    </mc:Choice>
    <mc:Fallback xmlns="">
      <p:transition xmlns:p14="http://schemas.microsoft.com/office/powerpoint/2010/main" spd="slow" advTm="16963"/>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2360"/>
            <a:ext cx="9144000" cy="1077218"/>
          </a:xfrm>
          <a:prstGeom prst="rect">
            <a:avLst/>
          </a:prstGeom>
          <a:noFill/>
        </p:spPr>
        <p:txBody>
          <a:bodyPr wrap="square" rtlCol="0">
            <a:spAutoFit/>
          </a:bodyPr>
          <a:lstStyle/>
          <a:p>
            <a:r>
              <a:rPr lang="en-US" sz="3200" dirty="0" err="1">
                <a:latin typeface="Helvetica Light"/>
                <a:cs typeface="Helvetica Light"/>
              </a:rPr>
              <a:t>G</a:t>
            </a:r>
            <a:r>
              <a:rPr lang="en-US" sz="3200" dirty="0" err="1" smtClean="0">
                <a:latin typeface="Helvetica Light"/>
                <a:cs typeface="Helvetica Light"/>
              </a:rPr>
              <a:t>eoinformatics</a:t>
            </a:r>
            <a:r>
              <a:rPr lang="en-US" sz="3200" dirty="0" smtClean="0">
                <a:latin typeface="Helvetica Light"/>
                <a:cs typeface="Helvetica Light"/>
              </a:rPr>
              <a:t> driven ecohydrology approach to residential stormwater management</a:t>
            </a:r>
            <a:endParaRPr lang="en-US" sz="3200" dirty="0">
              <a:latin typeface="Helvetica Light"/>
              <a:cs typeface="Helvetica Light"/>
            </a:endParaRPr>
          </a:p>
        </p:txBody>
      </p:sp>
      <p:grpSp>
        <p:nvGrpSpPr>
          <p:cNvPr id="18" name="Group 17"/>
          <p:cNvGrpSpPr/>
          <p:nvPr/>
        </p:nvGrpSpPr>
        <p:grpSpPr>
          <a:xfrm>
            <a:off x="64118" y="2064600"/>
            <a:ext cx="8330500" cy="1448711"/>
            <a:chOff x="1407287" y="2215866"/>
            <a:chExt cx="8330500" cy="1448711"/>
          </a:xfrm>
        </p:grpSpPr>
        <p:pic>
          <p:nvPicPr>
            <p:cNvPr id="9" name="Picture 8" descr="W-bol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287" y="2215866"/>
              <a:ext cx="812800" cy="965200"/>
            </a:xfrm>
            <a:prstGeom prst="rect">
              <a:avLst/>
            </a:prstGeom>
          </p:spPr>
        </p:pic>
        <p:sp>
          <p:nvSpPr>
            <p:cNvPr id="14" name="TextBox 13"/>
            <p:cNvSpPr txBox="1"/>
            <p:nvPr/>
          </p:nvSpPr>
          <p:spPr>
            <a:xfrm>
              <a:off x="1872030" y="2556581"/>
              <a:ext cx="7865757" cy="1107996"/>
            </a:xfrm>
            <a:prstGeom prst="rect">
              <a:avLst/>
            </a:prstGeom>
            <a:noFill/>
          </p:spPr>
          <p:txBody>
            <a:bodyPr wrap="square" rtlCol="0">
              <a:spAutoFit/>
            </a:bodyPr>
            <a:lstStyle/>
            <a:p>
              <a:pPr algn="r"/>
              <a:r>
                <a:rPr lang="en-US" sz="2400" dirty="0">
                  <a:solidFill>
                    <a:srgbClr val="FF0000"/>
                  </a:solidFill>
                  <a:latin typeface="Helvetica"/>
                  <a:cs typeface="Helvetica"/>
                </a:rPr>
                <a:t>o</a:t>
              </a:r>
              <a:r>
                <a:rPr lang="en-US" sz="2400" dirty="0" smtClean="0">
                  <a:solidFill>
                    <a:srgbClr val="FF0000"/>
                  </a:solidFill>
                  <a:latin typeface="Helvetica"/>
                  <a:cs typeface="Helvetica"/>
                </a:rPr>
                <a:t>rkflow tools</a:t>
              </a:r>
              <a:r>
                <a:rPr lang="en-US" sz="2400" dirty="0" smtClean="0">
                  <a:latin typeface="Helvetica"/>
                  <a:cs typeface="Helvetica"/>
                </a:rPr>
                <a:t> to improve data management and scientific reproducibility</a:t>
              </a:r>
            </a:p>
            <a:p>
              <a:endParaRPr lang="en-US" dirty="0">
                <a:latin typeface="Helvetica"/>
                <a:cs typeface="Helvetica"/>
              </a:endParaRPr>
            </a:p>
          </p:txBody>
        </p:sp>
      </p:grpSp>
      <p:grpSp>
        <p:nvGrpSpPr>
          <p:cNvPr id="19" name="Group 18"/>
          <p:cNvGrpSpPr/>
          <p:nvPr/>
        </p:nvGrpSpPr>
        <p:grpSpPr>
          <a:xfrm>
            <a:off x="142713" y="3797038"/>
            <a:ext cx="8225913" cy="1164771"/>
            <a:chOff x="1450580" y="3386350"/>
            <a:chExt cx="8225913" cy="1164771"/>
          </a:xfrm>
        </p:grpSpPr>
        <p:pic>
          <p:nvPicPr>
            <p:cNvPr id="11" name="Picture 10" descr="C-bol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580" y="3386350"/>
              <a:ext cx="685800" cy="965200"/>
            </a:xfrm>
            <a:prstGeom prst="rect">
              <a:avLst/>
            </a:prstGeom>
          </p:spPr>
        </p:pic>
        <p:sp>
          <p:nvSpPr>
            <p:cNvPr id="15" name="TextBox 14"/>
            <p:cNvSpPr txBox="1"/>
            <p:nvPr/>
          </p:nvSpPr>
          <p:spPr>
            <a:xfrm>
              <a:off x="1826922" y="3720124"/>
              <a:ext cx="7849571" cy="830997"/>
            </a:xfrm>
            <a:prstGeom prst="rect">
              <a:avLst/>
            </a:prstGeom>
            <a:noFill/>
          </p:spPr>
          <p:txBody>
            <a:bodyPr wrap="square" rtlCol="0">
              <a:spAutoFit/>
            </a:bodyPr>
            <a:lstStyle/>
            <a:p>
              <a:pPr algn="r"/>
              <a:r>
                <a:rPr lang="en-US" sz="2400" dirty="0" smtClean="0">
                  <a:solidFill>
                    <a:srgbClr val="0000FF"/>
                  </a:solidFill>
                  <a:latin typeface="Helvetica"/>
                  <a:cs typeface="Helvetica"/>
                </a:rPr>
                <a:t>onnectivity</a:t>
              </a:r>
              <a:r>
                <a:rPr lang="en-US" sz="2400" dirty="0" smtClean="0">
                  <a:latin typeface="Helvetica"/>
                  <a:cs typeface="Helvetica"/>
                </a:rPr>
                <a:t> of residential rooftops to adjacent impervious surfaces</a:t>
              </a:r>
              <a:endParaRPr lang="en-US" dirty="0">
                <a:latin typeface="Helvetica"/>
                <a:cs typeface="Helvetica"/>
              </a:endParaRPr>
            </a:p>
          </p:txBody>
        </p:sp>
      </p:grpSp>
      <p:grpSp>
        <p:nvGrpSpPr>
          <p:cNvPr id="20" name="Group 19"/>
          <p:cNvGrpSpPr/>
          <p:nvPr/>
        </p:nvGrpSpPr>
        <p:grpSpPr>
          <a:xfrm>
            <a:off x="142713" y="4637084"/>
            <a:ext cx="5918084" cy="965200"/>
            <a:chOff x="1450580" y="4568005"/>
            <a:chExt cx="5918084" cy="96520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580" y="4568005"/>
              <a:ext cx="685800" cy="965200"/>
            </a:xfrm>
            <a:prstGeom prst="rect">
              <a:avLst/>
            </a:prstGeom>
          </p:spPr>
        </p:pic>
        <p:sp>
          <p:nvSpPr>
            <p:cNvPr id="16" name="TextBox 15"/>
            <p:cNvSpPr txBox="1"/>
            <p:nvPr/>
          </p:nvSpPr>
          <p:spPr>
            <a:xfrm>
              <a:off x="1931508" y="4897075"/>
              <a:ext cx="5437156" cy="461665"/>
            </a:xfrm>
            <a:prstGeom prst="rect">
              <a:avLst/>
            </a:prstGeom>
            <a:noFill/>
          </p:spPr>
          <p:txBody>
            <a:bodyPr wrap="none" rtlCol="0">
              <a:spAutoFit/>
            </a:bodyPr>
            <a:lstStyle/>
            <a:p>
              <a:r>
                <a:rPr lang="en-US" sz="2400" dirty="0" smtClean="0">
                  <a:solidFill>
                    <a:srgbClr val="008000"/>
                  </a:solidFill>
                  <a:latin typeface="Helvetica"/>
                  <a:cs typeface="Helvetica"/>
                </a:rPr>
                <a:t>ain gardens</a:t>
              </a:r>
              <a:r>
                <a:rPr lang="en-US" sz="2400" dirty="0" smtClean="0">
                  <a:latin typeface="Helvetica"/>
                  <a:cs typeface="Helvetica"/>
                </a:rPr>
                <a:t> built on residential parcels</a:t>
              </a:r>
              <a:endParaRPr lang="en-US" dirty="0">
                <a:latin typeface="Helvetica"/>
                <a:cs typeface="Helvetica"/>
              </a:endParaRPr>
            </a:p>
          </p:txBody>
        </p:sp>
      </p:grpSp>
      <p:sp>
        <p:nvSpPr>
          <p:cNvPr id="21" name="TextBox 20"/>
          <p:cNvSpPr txBox="1"/>
          <p:nvPr/>
        </p:nvSpPr>
        <p:spPr>
          <a:xfrm>
            <a:off x="64118" y="1541380"/>
            <a:ext cx="2100831" cy="523220"/>
          </a:xfrm>
          <a:prstGeom prst="rect">
            <a:avLst/>
          </a:prstGeom>
          <a:noFill/>
        </p:spPr>
        <p:txBody>
          <a:bodyPr wrap="none" rtlCol="0">
            <a:spAutoFit/>
          </a:bodyPr>
          <a:lstStyle/>
          <a:p>
            <a:r>
              <a:rPr lang="en-US" sz="2800" dirty="0" smtClean="0">
                <a:latin typeface="Helvetica"/>
                <a:cs typeface="Helvetica"/>
              </a:rPr>
              <a:t>Developing</a:t>
            </a:r>
            <a:r>
              <a:rPr lang="en-US" sz="2800" b="1" dirty="0" smtClean="0">
                <a:latin typeface="Helvetica"/>
                <a:cs typeface="Helvetica"/>
              </a:rPr>
              <a:t>:</a:t>
            </a:r>
            <a:endParaRPr lang="en-US" b="1" dirty="0">
              <a:latin typeface="Helvetica"/>
              <a:cs typeface="Helvetica"/>
            </a:endParaRPr>
          </a:p>
        </p:txBody>
      </p:sp>
      <p:sp>
        <p:nvSpPr>
          <p:cNvPr id="22" name="TextBox 21"/>
          <p:cNvSpPr txBox="1"/>
          <p:nvPr/>
        </p:nvSpPr>
        <p:spPr>
          <a:xfrm>
            <a:off x="-3889" y="3349236"/>
            <a:ext cx="4834727" cy="523220"/>
          </a:xfrm>
          <a:prstGeom prst="rect">
            <a:avLst/>
          </a:prstGeom>
          <a:noFill/>
        </p:spPr>
        <p:txBody>
          <a:bodyPr wrap="none" rtlCol="0">
            <a:spAutoFit/>
          </a:bodyPr>
          <a:lstStyle/>
          <a:p>
            <a:r>
              <a:rPr lang="en-US" sz="2800" dirty="0" smtClean="0">
                <a:latin typeface="Helvetica"/>
                <a:cs typeface="Helvetica"/>
              </a:rPr>
              <a:t>Using models to assess how:</a:t>
            </a:r>
            <a:endParaRPr lang="en-US" dirty="0">
              <a:latin typeface="Helvetica"/>
              <a:cs typeface="Helvetica"/>
            </a:endParaRPr>
          </a:p>
        </p:txBody>
      </p:sp>
      <p:sp>
        <p:nvSpPr>
          <p:cNvPr id="23" name="TextBox 22"/>
          <p:cNvSpPr txBox="1"/>
          <p:nvPr/>
        </p:nvSpPr>
        <p:spPr>
          <a:xfrm>
            <a:off x="64118" y="5616566"/>
            <a:ext cx="8885647" cy="954107"/>
          </a:xfrm>
          <a:prstGeom prst="rect">
            <a:avLst/>
          </a:prstGeom>
          <a:noFill/>
        </p:spPr>
        <p:txBody>
          <a:bodyPr wrap="square" rtlCol="0">
            <a:spAutoFit/>
          </a:bodyPr>
          <a:lstStyle/>
          <a:p>
            <a:r>
              <a:rPr lang="en-US" sz="2800" dirty="0" smtClean="0">
                <a:latin typeface="Helvetica"/>
                <a:cs typeface="Helvetica"/>
              </a:rPr>
              <a:t>affect stormwater fate and transport in urban ecosystems</a:t>
            </a:r>
            <a:endParaRPr lang="en-US" dirty="0">
              <a:latin typeface="Helvetica"/>
              <a:cs typeface="Helvetica"/>
            </a:endParaRPr>
          </a:p>
        </p:txBody>
      </p:sp>
      <p:sp>
        <p:nvSpPr>
          <p:cNvPr id="24" name="Slide Number Placeholder 2"/>
          <p:cNvSpPr>
            <a:spLocks noGrp="1"/>
          </p:cNvSpPr>
          <p:nvPr>
            <p:ph type="sldNum" sz="quarter" idx="12"/>
          </p:nvPr>
        </p:nvSpPr>
        <p:spPr>
          <a:xfrm>
            <a:off x="6553200" y="6356350"/>
            <a:ext cx="2133600" cy="365125"/>
          </a:xfrm>
        </p:spPr>
        <p:txBody>
          <a:bodyPr/>
          <a:lstStyle/>
          <a:p>
            <a:fld id="{3009B9F9-7CD3-DD46-B8DE-C5424D62E8EF}" type="slidenum">
              <a:rPr lang="en-US" smtClean="0"/>
              <a:t>25</a:t>
            </a:fld>
            <a:endParaRPr lang="en-US" dirty="0"/>
          </a:p>
        </p:txBody>
      </p:sp>
      <p:grpSp>
        <p:nvGrpSpPr>
          <p:cNvPr id="3" name="Group 2"/>
          <p:cNvGrpSpPr/>
          <p:nvPr/>
        </p:nvGrpSpPr>
        <p:grpSpPr>
          <a:xfrm>
            <a:off x="64118" y="2064600"/>
            <a:ext cx="8480118" cy="3551966"/>
            <a:chOff x="64118" y="2064600"/>
            <a:chExt cx="8480118" cy="3551966"/>
          </a:xfrm>
        </p:grpSpPr>
        <p:sp>
          <p:nvSpPr>
            <p:cNvPr id="2" name="Rectangle 1"/>
            <p:cNvSpPr/>
            <p:nvPr/>
          </p:nvSpPr>
          <p:spPr>
            <a:xfrm>
              <a:off x="64118" y="2064600"/>
              <a:ext cx="8480118" cy="128463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4118" y="4637084"/>
              <a:ext cx="6489082" cy="97948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41903049"/>
      </p:ext>
    </p:extLst>
  </p:cSld>
  <p:clrMapOvr>
    <a:masterClrMapping/>
  </p:clrMapOvr>
  <mc:AlternateContent xmlns:mc="http://schemas.openxmlformats.org/markup-compatibility/2006" xmlns:p14="http://schemas.microsoft.com/office/powerpoint/2010/main">
    <mc:Choice Requires="p14">
      <p:transition spd="slow" p14:dur="2000" advTm="61589"/>
    </mc:Choice>
    <mc:Fallback xmlns="">
      <p:transition xmlns:p14="http://schemas.microsoft.com/office/powerpoint/2010/main" spd="slow" advTm="615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698" y="858960"/>
            <a:ext cx="5086728" cy="548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1" y="1381980"/>
            <a:ext cx="3685081" cy="4495800"/>
          </a:xfrm>
          <a:prstGeom prst="rect">
            <a:avLst/>
          </a:prstGeom>
        </p:spPr>
      </p:pic>
      <p:sp>
        <p:nvSpPr>
          <p:cNvPr id="8" name="Right Arrow 7"/>
          <p:cNvSpPr/>
          <p:nvPr/>
        </p:nvSpPr>
        <p:spPr>
          <a:xfrm>
            <a:off x="2691263" y="125051"/>
            <a:ext cx="2438400" cy="533400"/>
          </a:xfrm>
          <a:prstGeom prst="rightArrow">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endParaRPr>
          </a:p>
        </p:txBody>
      </p:sp>
      <p:sp>
        <p:nvSpPr>
          <p:cNvPr id="9" name="TextBox 8"/>
          <p:cNvSpPr txBox="1"/>
          <p:nvPr/>
        </p:nvSpPr>
        <p:spPr>
          <a:xfrm>
            <a:off x="126295" y="124894"/>
            <a:ext cx="2695795" cy="461665"/>
          </a:xfrm>
          <a:prstGeom prst="rect">
            <a:avLst/>
          </a:prstGeom>
          <a:noFill/>
        </p:spPr>
        <p:txBody>
          <a:bodyPr wrap="none" rtlCol="0">
            <a:spAutoFit/>
          </a:bodyPr>
          <a:lstStyle/>
          <a:p>
            <a:r>
              <a:rPr lang="en-US" sz="2400" dirty="0" smtClean="0">
                <a:latin typeface="Helvetica Light"/>
                <a:cs typeface="Helvetica Light"/>
              </a:rPr>
              <a:t>Manual workflows</a:t>
            </a:r>
            <a:endParaRPr lang="en-US" sz="2400" dirty="0">
              <a:latin typeface="Helvetica Light"/>
              <a:cs typeface="Helvetica Light"/>
            </a:endParaRPr>
          </a:p>
        </p:txBody>
      </p:sp>
      <p:sp>
        <p:nvSpPr>
          <p:cNvPr id="10" name="TextBox 9"/>
          <p:cNvSpPr txBox="1"/>
          <p:nvPr/>
        </p:nvSpPr>
        <p:spPr>
          <a:xfrm>
            <a:off x="5205863" y="125051"/>
            <a:ext cx="2168579" cy="461665"/>
          </a:xfrm>
          <a:prstGeom prst="rect">
            <a:avLst/>
          </a:prstGeom>
          <a:noFill/>
        </p:spPr>
        <p:txBody>
          <a:bodyPr wrap="none" rtlCol="0">
            <a:spAutoFit/>
          </a:bodyPr>
          <a:lstStyle/>
          <a:p>
            <a:r>
              <a:rPr lang="en-US" sz="2400" dirty="0" smtClean="0">
                <a:latin typeface="Helvetica Light"/>
                <a:cs typeface="Helvetica Light"/>
              </a:rPr>
              <a:t>Workflow tools</a:t>
            </a:r>
            <a:endParaRPr lang="en-US" sz="2400" dirty="0">
              <a:latin typeface="Helvetica Light"/>
              <a:cs typeface="Helvetica Light"/>
            </a:endParaRPr>
          </a:p>
        </p:txBody>
      </p:sp>
      <p:grpSp>
        <p:nvGrpSpPr>
          <p:cNvPr id="7" name="Group 6"/>
          <p:cNvGrpSpPr/>
          <p:nvPr/>
        </p:nvGrpSpPr>
        <p:grpSpPr>
          <a:xfrm>
            <a:off x="7653958" y="-177031"/>
            <a:ext cx="1523969" cy="965200"/>
            <a:chOff x="3248570" y="4934768"/>
            <a:chExt cx="1523969" cy="965200"/>
          </a:xfrm>
        </p:grpSpPr>
        <p:pic>
          <p:nvPicPr>
            <p:cNvPr id="11" name="Picture 10" descr="W-bold.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570" y="4934768"/>
              <a:ext cx="812800" cy="965200"/>
            </a:xfrm>
            <a:prstGeom prst="rect">
              <a:avLst/>
            </a:prstGeom>
          </p:spPr>
        </p:pic>
        <p:sp>
          <p:nvSpPr>
            <p:cNvPr id="12" name="Rectangle 11"/>
            <p:cNvSpPr/>
            <p:nvPr/>
          </p:nvSpPr>
          <p:spPr>
            <a:xfrm>
              <a:off x="3538806" y="5118831"/>
              <a:ext cx="1233733" cy="646331"/>
            </a:xfrm>
            <a:prstGeom prst="rect">
              <a:avLst/>
            </a:prstGeom>
          </p:spPr>
          <p:txBody>
            <a:bodyPr wrap="square">
              <a:spAutoFit/>
            </a:bodyPr>
            <a:lstStyle/>
            <a:p>
              <a:pPr algn="r"/>
              <a:r>
                <a:rPr lang="en-US" dirty="0" smtClean="0">
                  <a:solidFill>
                    <a:srgbClr val="FF0000"/>
                  </a:solidFill>
                  <a:latin typeface="Helvetica"/>
                  <a:cs typeface="Helvetica"/>
                </a:rPr>
                <a:t>orkflow tools</a:t>
              </a:r>
              <a:endParaRPr lang="en-US" dirty="0">
                <a:latin typeface="Helvetica"/>
              </a:endParaRPr>
            </a:p>
          </p:txBody>
        </p:sp>
      </p:grpSp>
      <p:sp>
        <p:nvSpPr>
          <p:cNvPr id="13" name="Slide Number Placeholder 2"/>
          <p:cNvSpPr>
            <a:spLocks noGrp="1"/>
          </p:cNvSpPr>
          <p:nvPr>
            <p:ph type="sldNum" sz="quarter" idx="12"/>
          </p:nvPr>
        </p:nvSpPr>
        <p:spPr>
          <a:xfrm>
            <a:off x="6553200" y="6356350"/>
            <a:ext cx="2133600" cy="365125"/>
          </a:xfrm>
        </p:spPr>
        <p:txBody>
          <a:bodyPr/>
          <a:lstStyle/>
          <a:p>
            <a:fld id="{3009B9F9-7CD3-DD46-B8DE-C5424D62E8EF}" type="slidenum">
              <a:rPr lang="en-US" smtClean="0"/>
              <a:t>26</a:t>
            </a:fld>
            <a:endParaRPr lang="en-US" dirty="0"/>
          </a:p>
        </p:txBody>
      </p:sp>
    </p:spTree>
    <p:custDataLst>
      <p:tags r:id="rId1"/>
    </p:custDataLst>
    <p:extLst>
      <p:ext uri="{BB962C8B-B14F-4D97-AF65-F5344CB8AC3E}">
        <p14:creationId xmlns:p14="http://schemas.microsoft.com/office/powerpoint/2010/main" val="1238136946"/>
      </p:ext>
    </p:extLst>
  </p:cSld>
  <p:clrMapOvr>
    <a:masterClrMapping/>
  </p:clrMapOvr>
  <mc:AlternateContent xmlns:mc="http://schemas.openxmlformats.org/markup-compatibility/2006" xmlns:p14="http://schemas.microsoft.com/office/powerpoint/2010/main">
    <mc:Choice Requires="p14">
      <p:transition spd="slow" p14:dur="2000" advTm="54465"/>
    </mc:Choice>
    <mc:Fallback xmlns="">
      <p:transition xmlns:p14="http://schemas.microsoft.com/office/powerpoint/2010/main" spd="slow" advTm="54465"/>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miles:Dropbox:Dissertation:Figures:RHESSysWorkflowImpl-20130713.pdf"/>
          <p:cNvPicPr/>
          <p:nvPr/>
        </p:nvPicPr>
        <p:blipFill>
          <a:blip r:embed="rId2">
            <a:extLst>
              <a:ext uri="{28A0092B-C50C-407E-A947-70E740481C1C}">
                <a14:useLocalDpi xmlns:a14="http://schemas.microsoft.com/office/drawing/2010/main" val="0"/>
              </a:ext>
            </a:extLst>
          </a:blip>
          <a:srcRect/>
          <a:stretch>
            <a:fillRect/>
          </a:stretch>
        </p:blipFill>
        <p:spPr bwMode="auto">
          <a:xfrm>
            <a:off x="1832610" y="220980"/>
            <a:ext cx="5478780" cy="6416040"/>
          </a:xfrm>
          <a:prstGeom prst="rect">
            <a:avLst/>
          </a:prstGeom>
          <a:noFill/>
          <a:ln>
            <a:noFill/>
          </a:ln>
        </p:spPr>
      </p:pic>
      <p:sp>
        <p:nvSpPr>
          <p:cNvPr id="4" name="TextBox 3"/>
          <p:cNvSpPr txBox="1"/>
          <p:nvPr/>
        </p:nvSpPr>
        <p:spPr>
          <a:xfrm>
            <a:off x="338667" y="6356350"/>
            <a:ext cx="2806095" cy="369332"/>
          </a:xfrm>
          <a:prstGeom prst="rect">
            <a:avLst/>
          </a:prstGeom>
          <a:noFill/>
        </p:spPr>
        <p:txBody>
          <a:bodyPr wrap="square" rtlCol="0">
            <a:spAutoFit/>
          </a:bodyPr>
          <a:lstStyle/>
          <a:p>
            <a:r>
              <a:rPr lang="en-US" dirty="0" smtClean="0"/>
              <a:t>Brian Miles, UNC</a:t>
            </a:r>
            <a:endParaRPr lang="en-US" dirty="0"/>
          </a:p>
        </p:txBody>
      </p:sp>
    </p:spTree>
    <p:extLst>
      <p:ext uri="{BB962C8B-B14F-4D97-AF65-F5344CB8AC3E}">
        <p14:creationId xmlns:p14="http://schemas.microsoft.com/office/powerpoint/2010/main" val="130369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miles:Dropbox:Dissertation:Chapters:Chapter1:Figures:Figure7-EcohydroLibWorkflowExample-20140515.pdf"/>
          <p:cNvPicPr/>
          <p:nvPr/>
        </p:nvPicPr>
        <p:blipFill>
          <a:blip r:embed="rId2">
            <a:extLst>
              <a:ext uri="{28A0092B-C50C-407E-A947-70E740481C1C}">
                <a14:useLocalDpi xmlns:a14="http://schemas.microsoft.com/office/drawing/2010/main" val="0"/>
              </a:ext>
            </a:extLst>
          </a:blip>
          <a:srcRect/>
          <a:stretch>
            <a:fillRect/>
          </a:stretch>
        </p:blipFill>
        <p:spPr bwMode="auto">
          <a:xfrm>
            <a:off x="471715" y="641047"/>
            <a:ext cx="6652380" cy="5733144"/>
          </a:xfrm>
          <a:prstGeom prst="rect">
            <a:avLst/>
          </a:prstGeom>
          <a:noFill/>
          <a:ln>
            <a:noFill/>
          </a:ln>
        </p:spPr>
      </p:pic>
      <p:sp>
        <p:nvSpPr>
          <p:cNvPr id="3" name="TextBox 2"/>
          <p:cNvSpPr txBox="1"/>
          <p:nvPr/>
        </p:nvSpPr>
        <p:spPr>
          <a:xfrm>
            <a:off x="338667" y="6356350"/>
            <a:ext cx="2806095" cy="369332"/>
          </a:xfrm>
          <a:prstGeom prst="rect">
            <a:avLst/>
          </a:prstGeom>
          <a:noFill/>
        </p:spPr>
        <p:txBody>
          <a:bodyPr wrap="square" rtlCol="0">
            <a:spAutoFit/>
          </a:bodyPr>
          <a:lstStyle/>
          <a:p>
            <a:r>
              <a:rPr lang="en-US" dirty="0" smtClean="0"/>
              <a:t>Brian Miles, UNC</a:t>
            </a:r>
            <a:endParaRPr lang="en-US" dirty="0"/>
          </a:p>
        </p:txBody>
      </p:sp>
    </p:spTree>
    <p:extLst>
      <p:ext uri="{BB962C8B-B14F-4D97-AF65-F5344CB8AC3E}">
        <p14:creationId xmlns:p14="http://schemas.microsoft.com/office/powerpoint/2010/main" val="2722110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miles:Dropbox:Dissertation:CUAHSI-2013_Hydroinformatics:EcohydroLib-Architecture_20130713.pdf"/>
          <p:cNvPicPr/>
          <p:nvPr/>
        </p:nvPicPr>
        <p:blipFill>
          <a:blip r:embed="rId2">
            <a:extLst>
              <a:ext uri="{28A0092B-C50C-407E-A947-70E740481C1C}">
                <a14:useLocalDpi xmlns:a14="http://schemas.microsoft.com/office/drawing/2010/main" val="0"/>
              </a:ext>
            </a:extLst>
          </a:blip>
          <a:srcRect/>
          <a:stretch>
            <a:fillRect/>
          </a:stretch>
        </p:blipFill>
        <p:spPr bwMode="auto">
          <a:xfrm>
            <a:off x="761999" y="943429"/>
            <a:ext cx="7801429" cy="5297714"/>
          </a:xfrm>
          <a:prstGeom prst="rect">
            <a:avLst/>
          </a:prstGeom>
          <a:noFill/>
          <a:ln>
            <a:noFill/>
          </a:ln>
        </p:spPr>
      </p:pic>
      <p:sp>
        <p:nvSpPr>
          <p:cNvPr id="3" name="TextBox 2"/>
          <p:cNvSpPr txBox="1"/>
          <p:nvPr/>
        </p:nvSpPr>
        <p:spPr>
          <a:xfrm>
            <a:off x="338667" y="6356350"/>
            <a:ext cx="2806095" cy="369332"/>
          </a:xfrm>
          <a:prstGeom prst="rect">
            <a:avLst/>
          </a:prstGeom>
          <a:noFill/>
        </p:spPr>
        <p:txBody>
          <a:bodyPr wrap="square" rtlCol="0">
            <a:spAutoFit/>
          </a:bodyPr>
          <a:lstStyle/>
          <a:p>
            <a:r>
              <a:rPr lang="en-US" dirty="0" smtClean="0"/>
              <a:t>Brian Miles, UNC</a:t>
            </a:r>
            <a:endParaRPr lang="en-US" dirty="0"/>
          </a:p>
        </p:txBody>
      </p:sp>
    </p:spTree>
    <p:extLst>
      <p:ext uri="{BB962C8B-B14F-4D97-AF65-F5344CB8AC3E}">
        <p14:creationId xmlns:p14="http://schemas.microsoft.com/office/powerpoint/2010/main" val="24586344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2864" y="0"/>
            <a:ext cx="3511136" cy="2606271"/>
          </a:xfrm>
        </p:spPr>
        <p:txBody>
          <a:bodyPr>
            <a:normAutofit/>
          </a:bodyPr>
          <a:lstStyle/>
          <a:p>
            <a:pPr algn="l"/>
            <a:r>
              <a:rPr lang="en-US" sz="2800" dirty="0" smtClean="0">
                <a:solidFill>
                  <a:srgbClr val="3366FF"/>
                </a:solidFill>
              </a:rPr>
              <a:t>How can principles  derived from natural ecosystems be applied to urban ecosystems? </a:t>
            </a:r>
            <a:endParaRPr lang="en-US" sz="2800" dirty="0">
              <a:solidFill>
                <a:srgbClr val="3366FF"/>
              </a:solidFill>
            </a:endParaRPr>
          </a:p>
        </p:txBody>
      </p:sp>
      <p:pic>
        <p:nvPicPr>
          <p:cNvPr id="4" name="Picture 3" descr="dr5lawn_swa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02" y="12095"/>
            <a:ext cx="6120366" cy="6858000"/>
          </a:xfrm>
          <a:prstGeom prst="rect">
            <a:avLst/>
          </a:prstGeom>
        </p:spPr>
      </p:pic>
      <p:pic>
        <p:nvPicPr>
          <p:cNvPr id="5" name="Picture 4" descr="DSC01147.JPG"/>
          <p:cNvPicPr>
            <a:picLocks noChangeAspect="1"/>
          </p:cNvPicPr>
          <p:nvPr/>
        </p:nvPicPr>
        <p:blipFill>
          <a:blip r:embed="rId5" cstate="print">
            <a:lum bright="-25000" contrast="-26000"/>
          </a:blip>
          <a:stretch>
            <a:fillRect/>
          </a:stretch>
        </p:blipFill>
        <p:spPr>
          <a:xfrm>
            <a:off x="3475029" y="2606272"/>
            <a:ext cx="5668971" cy="4251728"/>
          </a:xfrm>
          <a:prstGeom prst="rect">
            <a:avLst/>
          </a:prstGeom>
        </p:spPr>
      </p:pic>
      <p:sp>
        <p:nvSpPr>
          <p:cNvPr id="6" name="TextBox 5"/>
          <p:cNvSpPr txBox="1"/>
          <p:nvPr/>
        </p:nvSpPr>
        <p:spPr>
          <a:xfrm>
            <a:off x="198422" y="66148"/>
            <a:ext cx="4854753" cy="523220"/>
          </a:xfrm>
          <a:prstGeom prst="rect">
            <a:avLst/>
          </a:prstGeom>
          <a:noFill/>
        </p:spPr>
        <p:txBody>
          <a:bodyPr wrap="square" rtlCol="0">
            <a:spAutoFit/>
          </a:bodyPr>
          <a:lstStyle/>
          <a:p>
            <a:r>
              <a:rPr lang="en-US" sz="2800" dirty="0" smtClean="0">
                <a:solidFill>
                  <a:srgbClr val="FFFF00"/>
                </a:solidFill>
              </a:rPr>
              <a:t>The Baltimore Ecosystem Study</a:t>
            </a:r>
            <a:endParaRPr lang="en-US" sz="2800" dirty="0">
              <a:solidFill>
                <a:srgbClr val="FFFF00"/>
              </a:solidFill>
            </a:endParaRPr>
          </a:p>
        </p:txBody>
      </p:sp>
      <p:sp>
        <p:nvSpPr>
          <p:cNvPr id="7" name="TextBox 6"/>
          <p:cNvSpPr txBox="1"/>
          <p:nvPr/>
        </p:nvSpPr>
        <p:spPr>
          <a:xfrm>
            <a:off x="3882754" y="2851279"/>
            <a:ext cx="4854753" cy="954107"/>
          </a:xfrm>
          <a:prstGeom prst="rect">
            <a:avLst/>
          </a:prstGeom>
          <a:noFill/>
        </p:spPr>
        <p:txBody>
          <a:bodyPr wrap="square" rtlCol="0">
            <a:spAutoFit/>
          </a:bodyPr>
          <a:lstStyle/>
          <a:p>
            <a:pPr algn="ctr"/>
            <a:r>
              <a:rPr lang="en-US" sz="2800" dirty="0" smtClean="0">
                <a:solidFill>
                  <a:srgbClr val="FFFF00"/>
                </a:solidFill>
              </a:rPr>
              <a:t>The </a:t>
            </a:r>
            <a:r>
              <a:rPr lang="en-US" sz="2800" dirty="0" err="1" smtClean="0">
                <a:solidFill>
                  <a:srgbClr val="FFFF00"/>
                </a:solidFill>
              </a:rPr>
              <a:t>Coweeta</a:t>
            </a:r>
            <a:r>
              <a:rPr lang="en-US" sz="2800" dirty="0" smtClean="0">
                <a:solidFill>
                  <a:srgbClr val="FFFF00"/>
                </a:solidFill>
              </a:rPr>
              <a:t> Hydrologic Lab</a:t>
            </a:r>
          </a:p>
          <a:p>
            <a:pPr algn="ctr"/>
            <a:r>
              <a:rPr lang="en-US" sz="2800" dirty="0" smtClean="0">
                <a:solidFill>
                  <a:srgbClr val="FFFF00"/>
                </a:solidFill>
              </a:rPr>
              <a:t>Otto, North Carolina</a:t>
            </a:r>
            <a:endParaRPr lang="en-US" sz="2800" dirty="0">
              <a:solidFill>
                <a:srgbClr val="FFFF00"/>
              </a:solidFill>
            </a:endParaRPr>
          </a:p>
        </p:txBody>
      </p:sp>
      <p:pic>
        <p:nvPicPr>
          <p:cNvPr id="8" name="DSCN090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9305" y="1345911"/>
            <a:ext cx="6252756" cy="4689567"/>
          </a:xfrm>
          <a:prstGeom prst="rect">
            <a:avLst/>
          </a:prstGeom>
        </p:spPr>
      </p:pic>
    </p:spTree>
    <p:extLst>
      <p:ext uri="{BB962C8B-B14F-4D97-AF65-F5344CB8AC3E}">
        <p14:creationId xmlns:p14="http://schemas.microsoft.com/office/powerpoint/2010/main" val="2463856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cintosh HD:Users:miles:Dropbox:Dissertation:Chapters:Chapter1:Figures:Figure7-step2_output.tiff"/>
          <p:cNvPicPr/>
          <p:nvPr/>
        </p:nvPicPr>
        <p:blipFill>
          <a:blip r:embed="rId2">
            <a:extLst>
              <a:ext uri="{28A0092B-C50C-407E-A947-70E740481C1C}">
                <a14:useLocalDpi xmlns:a14="http://schemas.microsoft.com/office/drawing/2010/main" val="0"/>
              </a:ext>
            </a:extLst>
          </a:blip>
          <a:srcRect/>
          <a:stretch>
            <a:fillRect/>
          </a:stretch>
        </p:blipFill>
        <p:spPr bwMode="auto">
          <a:xfrm>
            <a:off x="4983237" y="269838"/>
            <a:ext cx="4146247" cy="2743200"/>
          </a:xfrm>
          <a:prstGeom prst="rect">
            <a:avLst/>
          </a:prstGeom>
          <a:noFill/>
          <a:ln>
            <a:noFill/>
          </a:ln>
        </p:spPr>
      </p:pic>
      <p:pic>
        <p:nvPicPr>
          <p:cNvPr id="4" name="Picture 3" descr="Macintosh HD:Users:miles:Dropbox:Dissertation:Chapters:Chapter1:Figures:Figure8-step4_output.tiff"/>
          <p:cNvPicPr/>
          <p:nvPr/>
        </p:nvPicPr>
        <p:blipFill>
          <a:blip r:embed="rId3">
            <a:extLst>
              <a:ext uri="{28A0092B-C50C-407E-A947-70E740481C1C}">
                <a14:useLocalDpi xmlns:a14="http://schemas.microsoft.com/office/drawing/2010/main" val="0"/>
              </a:ext>
            </a:extLst>
          </a:blip>
          <a:srcRect/>
          <a:stretch>
            <a:fillRect/>
          </a:stretch>
        </p:blipFill>
        <p:spPr bwMode="auto">
          <a:xfrm>
            <a:off x="244324" y="3563938"/>
            <a:ext cx="4172857" cy="2835766"/>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bwMode="auto">
          <a:xfrm>
            <a:off x="4983238" y="3563938"/>
            <a:ext cx="4160762" cy="2835766"/>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bwMode="auto">
          <a:xfrm>
            <a:off x="244324" y="269838"/>
            <a:ext cx="4037390" cy="2608829"/>
          </a:xfrm>
          <a:prstGeom prst="rect">
            <a:avLst/>
          </a:prstGeom>
          <a:noFill/>
          <a:ln>
            <a:noFill/>
          </a:ln>
        </p:spPr>
      </p:pic>
      <p:sp>
        <p:nvSpPr>
          <p:cNvPr id="7" name="TextBox 6"/>
          <p:cNvSpPr txBox="1"/>
          <p:nvPr/>
        </p:nvSpPr>
        <p:spPr>
          <a:xfrm>
            <a:off x="338667" y="6356350"/>
            <a:ext cx="2806095" cy="369332"/>
          </a:xfrm>
          <a:prstGeom prst="rect">
            <a:avLst/>
          </a:prstGeom>
          <a:noFill/>
        </p:spPr>
        <p:txBody>
          <a:bodyPr wrap="square" rtlCol="0">
            <a:spAutoFit/>
          </a:bodyPr>
          <a:lstStyle/>
          <a:p>
            <a:r>
              <a:rPr lang="en-US" dirty="0" smtClean="0"/>
              <a:t>Brian Miles, UNC</a:t>
            </a:r>
            <a:endParaRPr lang="en-US" dirty="0"/>
          </a:p>
        </p:txBody>
      </p:sp>
    </p:spTree>
    <p:extLst>
      <p:ext uri="{BB962C8B-B14F-4D97-AF65-F5344CB8AC3E}">
        <p14:creationId xmlns:p14="http://schemas.microsoft.com/office/powerpoint/2010/main" val="38068136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3009B9F9-7CD3-DD46-B8DE-C5424D62E8EF}" type="slidenum">
              <a:rPr lang="en-US" smtClean="0"/>
              <a:t>31</a:t>
            </a:fld>
            <a:endParaRPr lang="en-US"/>
          </a:p>
        </p:txBody>
      </p:sp>
      <p:sp>
        <p:nvSpPr>
          <p:cNvPr id="4" name="TextBox 3"/>
          <p:cNvSpPr txBox="1"/>
          <p:nvPr/>
        </p:nvSpPr>
        <p:spPr>
          <a:xfrm>
            <a:off x="-10238" y="46888"/>
            <a:ext cx="5794175" cy="584776"/>
          </a:xfrm>
          <a:prstGeom prst="rect">
            <a:avLst/>
          </a:prstGeom>
          <a:noFill/>
        </p:spPr>
        <p:txBody>
          <a:bodyPr wrap="none" rtlCol="0">
            <a:spAutoFit/>
          </a:bodyPr>
          <a:lstStyle/>
          <a:p>
            <a:r>
              <a:rPr lang="en-US" sz="3200" dirty="0" smtClean="0">
                <a:latin typeface="Helvetica Light"/>
                <a:cs typeface="Helvetica Light"/>
              </a:rPr>
              <a:t>Dead Run 5 (DR5) watershed</a:t>
            </a:r>
            <a:endParaRPr lang="en-US" sz="3200" dirty="0">
              <a:latin typeface="Helvetica Light"/>
              <a:cs typeface="Helvetica Light"/>
            </a:endParaRPr>
          </a:p>
        </p:txBody>
      </p:sp>
      <p:graphicFrame>
        <p:nvGraphicFramePr>
          <p:cNvPr id="7" name="Table 6"/>
          <p:cNvGraphicFramePr>
            <a:graphicFrameLocks noGrp="1"/>
          </p:cNvGraphicFramePr>
          <p:nvPr>
            <p:extLst>
              <p:ext uri="{D42A27DB-BD31-4B8C-83A1-F6EECF244321}">
                <p14:modId xmlns:p14="http://schemas.microsoft.com/office/powerpoint/2010/main" val="465539224"/>
              </p:ext>
            </p:extLst>
          </p:nvPr>
        </p:nvGraphicFramePr>
        <p:xfrm>
          <a:off x="324284" y="4598396"/>
          <a:ext cx="3048000" cy="1483360"/>
        </p:xfrm>
        <a:graphic>
          <a:graphicData uri="http://schemas.openxmlformats.org/drawingml/2006/table">
            <a:tbl>
              <a:tblPr firstRow="1" bandRow="1">
                <a:tableStyleId>{073A0DAA-6AF3-43AB-8588-CEC1D06C72B9}</a:tableStyleId>
              </a:tblPr>
              <a:tblGrid>
                <a:gridCol w="1524000"/>
                <a:gridCol w="1524000"/>
              </a:tblGrid>
              <a:tr h="370840">
                <a:tc>
                  <a:txBody>
                    <a:bodyPr/>
                    <a:lstStyle/>
                    <a:p>
                      <a:r>
                        <a:rPr lang="en-US" dirty="0" err="1" smtClean="0">
                          <a:latin typeface="Helvetica"/>
                          <a:cs typeface="Helvetica"/>
                        </a:rPr>
                        <a:t>Landcover</a:t>
                      </a:r>
                      <a:endParaRPr lang="en-US" dirty="0">
                        <a:latin typeface="Helvetica"/>
                        <a:cs typeface="Helvetica"/>
                      </a:endParaRPr>
                    </a:p>
                  </a:txBody>
                  <a:tcPr/>
                </a:tc>
                <a:tc>
                  <a:txBody>
                    <a:bodyPr/>
                    <a:lstStyle/>
                    <a:p>
                      <a:r>
                        <a:rPr lang="en-US" dirty="0" smtClean="0">
                          <a:latin typeface="Helvetica"/>
                          <a:cs typeface="Helvetica"/>
                        </a:rPr>
                        <a:t>Area</a:t>
                      </a:r>
                      <a:r>
                        <a:rPr lang="en-US" baseline="0" dirty="0" smtClean="0">
                          <a:latin typeface="Helvetica"/>
                          <a:cs typeface="Helvetica"/>
                        </a:rPr>
                        <a:t> %</a:t>
                      </a:r>
                      <a:endParaRPr lang="en-US" dirty="0">
                        <a:latin typeface="Helvetica"/>
                        <a:cs typeface="Helvetica"/>
                      </a:endParaRPr>
                    </a:p>
                  </a:txBody>
                  <a:tcPr/>
                </a:tc>
              </a:tr>
              <a:tr h="370840">
                <a:tc>
                  <a:txBody>
                    <a:bodyPr/>
                    <a:lstStyle/>
                    <a:p>
                      <a:r>
                        <a:rPr lang="en-US" dirty="0" smtClean="0">
                          <a:latin typeface="Helvetica"/>
                          <a:cs typeface="Helvetica"/>
                        </a:rPr>
                        <a:t>Impervious</a:t>
                      </a:r>
                      <a:endParaRPr lang="en-US" dirty="0">
                        <a:latin typeface="Helvetica"/>
                        <a:cs typeface="Helvetica"/>
                      </a:endParaRPr>
                    </a:p>
                  </a:txBody>
                  <a:tcPr/>
                </a:tc>
                <a:tc>
                  <a:txBody>
                    <a:bodyPr/>
                    <a:lstStyle/>
                    <a:p>
                      <a:r>
                        <a:rPr lang="en-US" dirty="0" smtClean="0">
                          <a:latin typeface="Helvetica"/>
                          <a:cs typeface="Helvetica"/>
                        </a:rPr>
                        <a:t>41.8</a:t>
                      </a:r>
                      <a:endParaRPr lang="en-US" dirty="0">
                        <a:latin typeface="Helvetica"/>
                        <a:cs typeface="Helvetica"/>
                      </a:endParaRPr>
                    </a:p>
                  </a:txBody>
                  <a:tcPr/>
                </a:tc>
              </a:tr>
              <a:tr h="370840">
                <a:tc>
                  <a:txBody>
                    <a:bodyPr/>
                    <a:lstStyle/>
                    <a:p>
                      <a:r>
                        <a:rPr lang="en-US" dirty="0" smtClean="0">
                          <a:latin typeface="Helvetica"/>
                          <a:cs typeface="Helvetica"/>
                        </a:rPr>
                        <a:t>Tree</a:t>
                      </a:r>
                      <a:endParaRPr lang="en-US" dirty="0">
                        <a:latin typeface="Helvetica"/>
                        <a:cs typeface="Helvetica"/>
                      </a:endParaRPr>
                    </a:p>
                  </a:txBody>
                  <a:tcPr/>
                </a:tc>
                <a:tc>
                  <a:txBody>
                    <a:bodyPr/>
                    <a:lstStyle/>
                    <a:p>
                      <a:r>
                        <a:rPr lang="en-US" dirty="0" smtClean="0">
                          <a:latin typeface="Helvetica"/>
                          <a:cs typeface="Helvetica"/>
                        </a:rPr>
                        <a:t>31.2</a:t>
                      </a:r>
                      <a:endParaRPr lang="en-US" dirty="0">
                        <a:latin typeface="Helvetica"/>
                        <a:cs typeface="Helvetica"/>
                      </a:endParaRPr>
                    </a:p>
                  </a:txBody>
                  <a:tcPr/>
                </a:tc>
              </a:tr>
              <a:tr h="370840">
                <a:tc>
                  <a:txBody>
                    <a:bodyPr/>
                    <a:lstStyle/>
                    <a:p>
                      <a:r>
                        <a:rPr lang="en-US" dirty="0" smtClean="0">
                          <a:latin typeface="Helvetica"/>
                          <a:cs typeface="Helvetica"/>
                        </a:rPr>
                        <a:t>Lawn</a:t>
                      </a:r>
                      <a:endParaRPr lang="en-US" dirty="0">
                        <a:latin typeface="Helvetica"/>
                        <a:cs typeface="Helvetica"/>
                      </a:endParaRPr>
                    </a:p>
                  </a:txBody>
                  <a:tcPr/>
                </a:tc>
                <a:tc>
                  <a:txBody>
                    <a:bodyPr/>
                    <a:lstStyle/>
                    <a:p>
                      <a:r>
                        <a:rPr lang="en-US" dirty="0" smtClean="0">
                          <a:latin typeface="Helvetica"/>
                          <a:cs typeface="Helvetica"/>
                        </a:rPr>
                        <a:t>27.1</a:t>
                      </a:r>
                      <a:endParaRPr lang="en-US" dirty="0">
                        <a:latin typeface="Helvetica"/>
                        <a:cs typeface="Helvetica"/>
                      </a:endParaRPr>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55957217"/>
              </p:ext>
            </p:extLst>
          </p:nvPr>
        </p:nvGraphicFramePr>
        <p:xfrm>
          <a:off x="3810398" y="4598396"/>
          <a:ext cx="4809566" cy="1854200"/>
        </p:xfrm>
        <a:graphic>
          <a:graphicData uri="http://schemas.openxmlformats.org/drawingml/2006/table">
            <a:tbl>
              <a:tblPr firstRow="1" bandRow="1">
                <a:tableStyleId>{073A0DAA-6AF3-43AB-8588-CEC1D06C72B9}</a:tableStyleId>
              </a:tblPr>
              <a:tblGrid>
                <a:gridCol w="2404783"/>
                <a:gridCol w="2404783"/>
              </a:tblGrid>
              <a:tr h="370840">
                <a:tc>
                  <a:txBody>
                    <a:bodyPr/>
                    <a:lstStyle/>
                    <a:p>
                      <a:r>
                        <a:rPr lang="en-US" dirty="0" smtClean="0">
                          <a:latin typeface="Helvetica"/>
                          <a:cs typeface="Helvetica"/>
                        </a:rPr>
                        <a:t>Impervious cover</a:t>
                      </a:r>
                      <a:endParaRPr lang="en-US" dirty="0">
                        <a:latin typeface="Helvetica"/>
                        <a:cs typeface="Helvetica"/>
                      </a:endParaRPr>
                    </a:p>
                  </a:txBody>
                  <a:tcPr/>
                </a:tc>
                <a:tc>
                  <a:txBody>
                    <a:bodyPr/>
                    <a:lstStyle/>
                    <a:p>
                      <a:r>
                        <a:rPr lang="en-US" dirty="0" smtClean="0">
                          <a:latin typeface="Helvetica"/>
                          <a:cs typeface="Helvetica"/>
                        </a:rPr>
                        <a:t>% total area</a:t>
                      </a:r>
                      <a:endParaRPr lang="en-US" dirty="0">
                        <a:latin typeface="Helvetica"/>
                        <a:cs typeface="Helvetica"/>
                      </a:endParaRPr>
                    </a:p>
                  </a:txBody>
                  <a:tcPr/>
                </a:tc>
              </a:tr>
              <a:tr h="370840">
                <a:tc>
                  <a:txBody>
                    <a:bodyPr/>
                    <a:lstStyle/>
                    <a:p>
                      <a:r>
                        <a:rPr lang="en-US" dirty="0" smtClean="0">
                          <a:latin typeface="Helvetica"/>
                          <a:cs typeface="Helvetica"/>
                        </a:rPr>
                        <a:t>Other impervious</a:t>
                      </a:r>
                      <a:endParaRPr lang="en-US" dirty="0">
                        <a:latin typeface="Helvetica"/>
                        <a:cs typeface="Helvetica"/>
                      </a:endParaRPr>
                    </a:p>
                  </a:txBody>
                  <a:tcPr/>
                </a:tc>
                <a:tc>
                  <a:txBody>
                    <a:bodyPr/>
                    <a:lstStyle/>
                    <a:p>
                      <a:r>
                        <a:rPr lang="en-US" dirty="0" smtClean="0">
                          <a:latin typeface="Helvetica"/>
                          <a:cs typeface="Helvetica"/>
                        </a:rPr>
                        <a:t>15.2</a:t>
                      </a:r>
                      <a:endParaRPr lang="en-US" dirty="0">
                        <a:latin typeface="Helvetica"/>
                        <a:cs typeface="Helvetica"/>
                      </a:endParaRPr>
                    </a:p>
                  </a:txBody>
                  <a:tcPr/>
                </a:tc>
              </a:tr>
              <a:tr h="370840">
                <a:tc>
                  <a:txBody>
                    <a:bodyPr/>
                    <a:lstStyle/>
                    <a:p>
                      <a:r>
                        <a:rPr lang="en-US" dirty="0" smtClean="0">
                          <a:latin typeface="Helvetica"/>
                          <a:cs typeface="Helvetica"/>
                        </a:rPr>
                        <a:t>Roads</a:t>
                      </a:r>
                      <a:endParaRPr lang="en-US" dirty="0">
                        <a:latin typeface="Helvetica"/>
                        <a:cs typeface="Helvetica"/>
                      </a:endParaRPr>
                    </a:p>
                  </a:txBody>
                  <a:tcPr/>
                </a:tc>
                <a:tc>
                  <a:txBody>
                    <a:bodyPr/>
                    <a:lstStyle/>
                    <a:p>
                      <a:r>
                        <a:rPr lang="en-US" dirty="0" smtClean="0">
                          <a:latin typeface="Helvetica"/>
                          <a:cs typeface="Helvetica"/>
                        </a:rPr>
                        <a:t>15.0</a:t>
                      </a:r>
                      <a:endParaRPr lang="en-US" dirty="0">
                        <a:latin typeface="Helvetica"/>
                        <a:cs typeface="Helvetica"/>
                      </a:endParaRPr>
                    </a:p>
                  </a:txBody>
                  <a:tcPr/>
                </a:tc>
              </a:tr>
              <a:tr h="370840">
                <a:tc>
                  <a:txBody>
                    <a:bodyPr/>
                    <a:lstStyle/>
                    <a:p>
                      <a:r>
                        <a:rPr lang="en-US" dirty="0" smtClean="0">
                          <a:latin typeface="Helvetica"/>
                          <a:cs typeface="Helvetica"/>
                        </a:rPr>
                        <a:t>Residential roof</a:t>
                      </a:r>
                      <a:endParaRPr lang="en-US" dirty="0">
                        <a:latin typeface="Helvetica"/>
                        <a:cs typeface="Helvetica"/>
                      </a:endParaRPr>
                    </a:p>
                  </a:txBody>
                  <a:tcPr/>
                </a:tc>
                <a:tc>
                  <a:txBody>
                    <a:bodyPr/>
                    <a:lstStyle/>
                    <a:p>
                      <a:r>
                        <a:rPr lang="en-US" dirty="0" smtClean="0">
                          <a:latin typeface="Helvetica"/>
                          <a:cs typeface="Helvetica"/>
                        </a:rPr>
                        <a:t>6.4</a:t>
                      </a:r>
                      <a:endParaRPr lang="en-US" dirty="0">
                        <a:latin typeface="Helvetica"/>
                        <a:cs typeface="Helvetica"/>
                      </a:endParaRPr>
                    </a:p>
                  </a:txBody>
                  <a:tcPr/>
                </a:tc>
              </a:tr>
              <a:tr h="370840">
                <a:tc>
                  <a:txBody>
                    <a:bodyPr/>
                    <a:lstStyle/>
                    <a:p>
                      <a:r>
                        <a:rPr lang="en-US" dirty="0" smtClean="0">
                          <a:latin typeface="Helvetica"/>
                          <a:cs typeface="Helvetica"/>
                        </a:rPr>
                        <a:t>Non-residential roof</a:t>
                      </a:r>
                      <a:endParaRPr lang="en-US" dirty="0">
                        <a:latin typeface="Helvetica"/>
                        <a:cs typeface="Helvetica"/>
                      </a:endParaRPr>
                    </a:p>
                  </a:txBody>
                  <a:tcPr/>
                </a:tc>
                <a:tc>
                  <a:txBody>
                    <a:bodyPr/>
                    <a:lstStyle/>
                    <a:p>
                      <a:r>
                        <a:rPr lang="en-US" dirty="0" smtClean="0">
                          <a:latin typeface="Helvetica"/>
                          <a:cs typeface="Helvetica"/>
                        </a:rPr>
                        <a:t>5.2</a:t>
                      </a:r>
                      <a:endParaRPr lang="en-US" dirty="0">
                        <a:latin typeface="Helvetica"/>
                        <a:cs typeface="Helvetica"/>
                      </a:endParaRPr>
                    </a:p>
                  </a:txBody>
                  <a:tcPr/>
                </a:tc>
              </a:tr>
            </a:tbl>
          </a:graphicData>
        </a:graphic>
      </p:graphicFrame>
      <p:sp>
        <p:nvSpPr>
          <p:cNvPr id="10" name="Rectangle 9"/>
          <p:cNvSpPr/>
          <p:nvPr/>
        </p:nvSpPr>
        <p:spPr>
          <a:xfrm>
            <a:off x="3810398" y="5713298"/>
            <a:ext cx="4809566" cy="3435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477" y="489869"/>
            <a:ext cx="5478039" cy="4108528"/>
          </a:xfrm>
          <a:prstGeom prst="rect">
            <a:avLst/>
          </a:prstGeom>
        </p:spPr>
      </p:pic>
      <p:sp>
        <p:nvSpPr>
          <p:cNvPr id="12" name="TextBox 11"/>
          <p:cNvSpPr txBox="1"/>
          <p:nvPr/>
        </p:nvSpPr>
        <p:spPr>
          <a:xfrm>
            <a:off x="8574989" y="-17964"/>
            <a:ext cx="569011" cy="369332"/>
          </a:xfrm>
          <a:prstGeom prst="rect">
            <a:avLst/>
          </a:prstGeom>
          <a:noFill/>
        </p:spPr>
        <p:txBody>
          <a:bodyPr wrap="none" rtlCol="0">
            <a:spAutoFit/>
          </a:bodyPr>
          <a:lstStyle/>
          <a:p>
            <a:r>
              <a:rPr lang="en-US" dirty="0" smtClean="0"/>
              <a:t>DR5</a:t>
            </a:r>
            <a:endParaRPr lang="en-US" dirty="0"/>
          </a:p>
        </p:txBody>
      </p:sp>
      <p:sp>
        <p:nvSpPr>
          <p:cNvPr id="13" name="TextBox 12"/>
          <p:cNvSpPr txBox="1"/>
          <p:nvPr/>
        </p:nvSpPr>
        <p:spPr>
          <a:xfrm>
            <a:off x="338667" y="6356350"/>
            <a:ext cx="2806095" cy="369332"/>
          </a:xfrm>
          <a:prstGeom prst="rect">
            <a:avLst/>
          </a:prstGeom>
          <a:noFill/>
        </p:spPr>
        <p:txBody>
          <a:bodyPr wrap="square" rtlCol="0">
            <a:spAutoFit/>
          </a:bodyPr>
          <a:lstStyle/>
          <a:p>
            <a:r>
              <a:rPr lang="en-US" dirty="0" smtClean="0"/>
              <a:t>Brian Miles, UNC</a:t>
            </a:r>
            <a:endParaRPr lang="en-US" dirty="0"/>
          </a:p>
        </p:txBody>
      </p:sp>
    </p:spTree>
    <p:extLst>
      <p:ext uri="{BB962C8B-B14F-4D97-AF65-F5344CB8AC3E}">
        <p14:creationId xmlns:p14="http://schemas.microsoft.com/office/powerpoint/2010/main" val="1260171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tdef_z-res_disconn-hill60-SESS3_1698_720p_30f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6191" y="1121834"/>
            <a:ext cx="7486952" cy="5615214"/>
          </a:xfrm>
          <a:prstGeom prst="rect">
            <a:avLst/>
          </a:prstGeom>
        </p:spPr>
      </p:pic>
      <p:pic>
        <p:nvPicPr>
          <p:cNvPr id="3" name="Picture 2" descr="BasinWithHillslope1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832" y="2171972"/>
            <a:ext cx="2318927" cy="1722694"/>
          </a:xfrm>
          <a:prstGeom prst="rect">
            <a:avLst/>
          </a:prstGeom>
        </p:spPr>
      </p:pic>
      <p:sp>
        <p:nvSpPr>
          <p:cNvPr id="4" name="TextBox 3"/>
          <p:cNvSpPr txBox="1"/>
          <p:nvPr/>
        </p:nvSpPr>
        <p:spPr>
          <a:xfrm>
            <a:off x="0" y="-16712"/>
            <a:ext cx="9144000" cy="954107"/>
          </a:xfrm>
          <a:prstGeom prst="rect">
            <a:avLst/>
          </a:prstGeom>
          <a:noFill/>
        </p:spPr>
        <p:txBody>
          <a:bodyPr wrap="square" rtlCol="0">
            <a:spAutoFit/>
          </a:bodyPr>
          <a:lstStyle/>
          <a:p>
            <a:pPr algn="ctr"/>
            <a:r>
              <a:rPr lang="en-US" sz="2800" b="1" dirty="0" smtClean="0">
                <a:latin typeface="Helvetica"/>
                <a:cs typeface="Helvetica"/>
              </a:rPr>
              <a:t>Roof downspout disconnection to specified rain garden placement</a:t>
            </a:r>
            <a:endParaRPr lang="en-US" sz="2800" b="1" dirty="0">
              <a:latin typeface="Helvetica"/>
              <a:cs typeface="Helvetica"/>
            </a:endParaRPr>
          </a:p>
        </p:txBody>
      </p:sp>
    </p:spTree>
    <p:extLst>
      <p:ext uri="{BB962C8B-B14F-4D97-AF65-F5344CB8AC3E}">
        <p14:creationId xmlns:p14="http://schemas.microsoft.com/office/powerpoint/2010/main" val="37174851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SOF_comp.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81288"/>
            <a:ext cx="914400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p:cNvSpPr txBox="1">
            <a:spLocks noChangeArrowheads="1"/>
          </p:cNvSpPr>
          <p:nvPr/>
        </p:nvSpPr>
        <p:spPr bwMode="auto">
          <a:xfrm>
            <a:off x="350838" y="152400"/>
            <a:ext cx="86233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700"/>
              <a:t>Ecohydrologic model tracks distribution of moisture stores and flowpaths with enhanced run-on infiltration:  Green – increased saturation overland flow</a:t>
            </a:r>
            <a:endParaRPr lang="en-US" sz="2800"/>
          </a:p>
          <a:p>
            <a:pPr eaLnBrk="1" hangingPunct="1"/>
            <a:endParaRPr lang="en-US" sz="2700"/>
          </a:p>
          <a:p>
            <a:pPr eaLnBrk="1" hangingPunct="1"/>
            <a:r>
              <a:rPr lang="en-US" sz="2700"/>
              <a:t>Dead Run (Baltimore) shows significantly larger increase in saturation overland flow than S. Ellerbe Ck</a:t>
            </a:r>
          </a:p>
        </p:txBody>
      </p:sp>
    </p:spTree>
    <p:extLst>
      <p:ext uri="{BB962C8B-B14F-4D97-AF65-F5344CB8AC3E}">
        <p14:creationId xmlns:p14="http://schemas.microsoft.com/office/powerpoint/2010/main" val="152153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3009B9F9-7CD3-DD46-B8DE-C5424D62E8EF}" type="slidenum">
              <a:rPr lang="en-US" smtClean="0"/>
              <a:t>34</a:t>
            </a:fld>
            <a:endParaRPr lang="en-US"/>
          </a:p>
        </p:txBody>
      </p:sp>
      <p:sp>
        <p:nvSpPr>
          <p:cNvPr id="4" name="TextBox 3"/>
          <p:cNvSpPr txBox="1"/>
          <p:nvPr/>
        </p:nvSpPr>
        <p:spPr>
          <a:xfrm>
            <a:off x="0" y="74797"/>
            <a:ext cx="9144000" cy="1261884"/>
          </a:xfrm>
          <a:prstGeom prst="rect">
            <a:avLst/>
          </a:prstGeom>
          <a:noFill/>
        </p:spPr>
        <p:txBody>
          <a:bodyPr wrap="square" rtlCol="0">
            <a:spAutoFit/>
          </a:bodyPr>
          <a:lstStyle/>
          <a:p>
            <a:pPr algn="ctr"/>
            <a:r>
              <a:rPr lang="en-US" sz="2600" dirty="0" smtClean="0">
                <a:latin typeface="Helvetica"/>
                <a:cs typeface="Helvetica"/>
              </a:rPr>
              <a:t>Rooftop disconnection only: marginal decreases in peak flow, increases in </a:t>
            </a:r>
            <a:r>
              <a:rPr lang="en-US" sz="2600" dirty="0" err="1" smtClean="0">
                <a:latin typeface="Helvetica"/>
                <a:cs typeface="Helvetica"/>
              </a:rPr>
              <a:t>baseflow</a:t>
            </a:r>
            <a:r>
              <a:rPr lang="en-US" sz="2600" dirty="0" smtClean="0">
                <a:latin typeface="Helvetica"/>
                <a:cs typeface="Helvetica"/>
              </a:rPr>
              <a:t>   </a:t>
            </a:r>
          </a:p>
          <a:p>
            <a:pPr algn="ctr"/>
            <a:r>
              <a:rPr lang="en-US" sz="2400" dirty="0" smtClean="0">
                <a:latin typeface="Helvetica"/>
                <a:cs typeface="Helvetica"/>
              </a:rPr>
              <a:t>Needs to be coupled with soil/vegetation retrofit</a:t>
            </a:r>
            <a:endParaRPr lang="en-US" sz="2400" dirty="0">
              <a:latin typeface="Helvetica"/>
              <a:cs typeface="Helvetica"/>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88" y="4033915"/>
            <a:ext cx="7624673" cy="2836524"/>
          </a:xfrm>
          <a:prstGeom prst="rect">
            <a:avLst/>
          </a:prstGeom>
        </p:spPr>
      </p:pic>
      <p:sp>
        <p:nvSpPr>
          <p:cNvPr id="10" name="Oval 9"/>
          <p:cNvSpPr/>
          <p:nvPr/>
        </p:nvSpPr>
        <p:spPr>
          <a:xfrm>
            <a:off x="4957759" y="5421468"/>
            <a:ext cx="713026" cy="71295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56" y="1292469"/>
            <a:ext cx="7938014" cy="2848689"/>
          </a:xfrm>
          <a:prstGeom prst="rect">
            <a:avLst/>
          </a:prstGeom>
        </p:spPr>
      </p:pic>
      <p:sp>
        <p:nvSpPr>
          <p:cNvPr id="7" name="Oval 6"/>
          <p:cNvSpPr/>
          <p:nvPr/>
        </p:nvSpPr>
        <p:spPr>
          <a:xfrm>
            <a:off x="3938147" y="2321321"/>
            <a:ext cx="713026" cy="71295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867631" y="2321321"/>
            <a:ext cx="713026" cy="71295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512503" y="5471162"/>
            <a:ext cx="713026" cy="71295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841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04" y="188833"/>
            <a:ext cx="8686800" cy="615658"/>
          </a:xfrm>
        </p:spPr>
        <p:txBody>
          <a:bodyPr>
            <a:normAutofit fontScale="90000"/>
          </a:bodyPr>
          <a:lstStyle/>
          <a:p>
            <a:r>
              <a:rPr lang="en-US" dirty="0" smtClean="0"/>
              <a:t>Web service for rewiring urban drainage</a:t>
            </a:r>
            <a:endParaRPr lang="en-US" dirty="0"/>
          </a:p>
        </p:txBody>
      </p:sp>
      <p:pic>
        <p:nvPicPr>
          <p:cNvPr id="5" name="Picture 4" descr="flowtable_edito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96383"/>
          </a:xfrm>
          <a:prstGeom prst="rect">
            <a:avLst/>
          </a:prstGeom>
        </p:spPr>
      </p:pic>
      <p:sp>
        <p:nvSpPr>
          <p:cNvPr id="4" name="TextBox 3"/>
          <p:cNvSpPr txBox="1"/>
          <p:nvPr/>
        </p:nvSpPr>
        <p:spPr>
          <a:xfrm>
            <a:off x="6097609" y="6338510"/>
            <a:ext cx="2806095" cy="369332"/>
          </a:xfrm>
          <a:prstGeom prst="rect">
            <a:avLst/>
          </a:prstGeom>
          <a:noFill/>
        </p:spPr>
        <p:txBody>
          <a:bodyPr wrap="square" rtlCol="0">
            <a:spAutoFit/>
          </a:bodyPr>
          <a:lstStyle/>
          <a:p>
            <a:r>
              <a:rPr lang="en-US" dirty="0" smtClean="0"/>
              <a:t>Jeff Heard, UNC</a:t>
            </a:r>
            <a:endParaRPr lang="en-US" dirty="0"/>
          </a:p>
        </p:txBody>
      </p:sp>
    </p:spTree>
    <p:extLst>
      <p:ext uri="{BB962C8B-B14F-4D97-AF65-F5344CB8AC3E}">
        <p14:creationId xmlns:p14="http://schemas.microsoft.com/office/powerpoint/2010/main" val="21556753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92"/>
            <a:ext cx="8229600" cy="1143000"/>
          </a:xfrm>
        </p:spPr>
        <p:txBody>
          <a:bodyPr>
            <a:normAutofit/>
          </a:bodyPr>
          <a:lstStyle/>
          <a:p>
            <a:r>
              <a:rPr lang="en-US" sz="3200" dirty="0" smtClean="0"/>
              <a:t>Interactive GI design to incorporate residential input and predict urban ecosystem outcomes</a:t>
            </a:r>
            <a:endParaRPr lang="en-US" sz="3200" dirty="0"/>
          </a:p>
        </p:txBody>
      </p:sp>
      <p:sp>
        <p:nvSpPr>
          <p:cNvPr id="6" name="Right Arrow 5"/>
          <p:cNvSpPr/>
          <p:nvPr/>
        </p:nvSpPr>
        <p:spPr>
          <a:xfrm rot="2569895">
            <a:off x="5611989" y="2467743"/>
            <a:ext cx="1099341"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streetViewBlank.png"/>
          <p:cNvPicPr>
            <a:picLocks noGrp="1" noChangeAspect="1"/>
          </p:cNvPicPr>
          <p:nvPr>
            <p:ph idx="1"/>
          </p:nvPr>
        </p:nvPicPr>
        <p:blipFill>
          <a:blip r:embed="rId2">
            <a:extLst>
              <a:ext uri="{28A0092B-C50C-407E-A947-70E740481C1C}">
                <a14:useLocalDpi xmlns:a14="http://schemas.microsoft.com/office/drawing/2010/main" val="0"/>
              </a:ext>
            </a:extLst>
          </a:blip>
          <a:srcRect t="1581" b="1581"/>
          <a:stretch>
            <a:fillRect/>
          </a:stretch>
        </p:blipFill>
        <p:spPr>
          <a:xfrm>
            <a:off x="158293" y="955091"/>
            <a:ext cx="8108223" cy="4459211"/>
          </a:xfrm>
        </p:spPr>
      </p:pic>
      <p:pic>
        <p:nvPicPr>
          <p:cNvPr id="3" name="Picture 2" descr="streetViewRaingarde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1" y="2202837"/>
            <a:ext cx="7801194" cy="4419765"/>
          </a:xfrm>
          <a:prstGeom prst="rect">
            <a:avLst/>
          </a:prstGeom>
        </p:spPr>
      </p:pic>
      <p:sp>
        <p:nvSpPr>
          <p:cNvPr id="10" name="TextBox 9"/>
          <p:cNvSpPr txBox="1"/>
          <p:nvPr/>
        </p:nvSpPr>
        <p:spPr>
          <a:xfrm>
            <a:off x="839092" y="1778754"/>
            <a:ext cx="5584910" cy="1200328"/>
          </a:xfrm>
          <a:prstGeom prst="rect">
            <a:avLst/>
          </a:prstGeom>
          <a:noFill/>
        </p:spPr>
        <p:txBody>
          <a:bodyPr wrap="square" rtlCol="0">
            <a:spAutoFit/>
          </a:bodyPr>
          <a:lstStyle/>
          <a:p>
            <a:r>
              <a:rPr lang="en-US" sz="2400" b="1" dirty="0" smtClean="0">
                <a:solidFill>
                  <a:srgbClr val="FFFF00"/>
                </a:solidFill>
              </a:rPr>
              <a:t>Residential Preference</a:t>
            </a:r>
          </a:p>
          <a:p>
            <a:endParaRPr lang="en-US" sz="2400" b="1" dirty="0">
              <a:solidFill>
                <a:srgbClr val="FFFF00"/>
              </a:solidFill>
            </a:endParaRPr>
          </a:p>
          <a:p>
            <a:r>
              <a:rPr lang="en-US" sz="2400" b="1" dirty="0" smtClean="0">
                <a:solidFill>
                  <a:srgbClr val="FFFF00"/>
                </a:solidFill>
              </a:rPr>
              <a:t>Expected </a:t>
            </a:r>
            <a:r>
              <a:rPr lang="en-US" sz="2400" b="1" dirty="0" err="1" smtClean="0">
                <a:solidFill>
                  <a:srgbClr val="FFFF00"/>
                </a:solidFill>
              </a:rPr>
              <a:t>ecohydrology</a:t>
            </a:r>
            <a:r>
              <a:rPr lang="en-US" sz="2400" b="1" dirty="0">
                <a:solidFill>
                  <a:srgbClr val="FFFF00"/>
                </a:solidFill>
              </a:rPr>
              <a:t> </a:t>
            </a:r>
            <a:r>
              <a:rPr lang="en-US" sz="2400" b="1" dirty="0" smtClean="0">
                <a:solidFill>
                  <a:srgbClr val="FFFF00"/>
                </a:solidFill>
              </a:rPr>
              <a:t>outcomes</a:t>
            </a:r>
            <a:endParaRPr lang="en-US" sz="2400" b="1" dirty="0">
              <a:solidFill>
                <a:srgbClr val="FFFF00"/>
              </a:solidFill>
            </a:endParaRPr>
          </a:p>
        </p:txBody>
      </p:sp>
      <p:sp>
        <p:nvSpPr>
          <p:cNvPr id="4" name="TextBox 3"/>
          <p:cNvSpPr txBox="1"/>
          <p:nvPr/>
        </p:nvSpPr>
        <p:spPr>
          <a:xfrm>
            <a:off x="2590570" y="5950857"/>
            <a:ext cx="4158577" cy="369332"/>
          </a:xfrm>
          <a:prstGeom prst="rect">
            <a:avLst/>
          </a:prstGeom>
          <a:noFill/>
        </p:spPr>
        <p:txBody>
          <a:bodyPr wrap="square" rtlCol="0">
            <a:spAutoFit/>
          </a:bodyPr>
          <a:lstStyle/>
          <a:p>
            <a:r>
              <a:rPr lang="en-US" b="1" dirty="0" smtClean="0">
                <a:solidFill>
                  <a:srgbClr val="FFFF00"/>
                </a:solidFill>
              </a:rPr>
              <a:t>GI parameters -&gt; </a:t>
            </a:r>
            <a:r>
              <a:rPr lang="en-US" b="1" dirty="0" err="1" smtClean="0">
                <a:solidFill>
                  <a:srgbClr val="FFFF00"/>
                </a:solidFill>
              </a:rPr>
              <a:t>RHESSys</a:t>
            </a:r>
            <a:r>
              <a:rPr lang="en-US" b="1" dirty="0" smtClean="0">
                <a:solidFill>
                  <a:srgbClr val="FFFF00"/>
                </a:solidFill>
              </a:rPr>
              <a:t> models</a:t>
            </a:r>
            <a:endParaRPr lang="en-US" b="1" dirty="0">
              <a:solidFill>
                <a:srgbClr val="FFFF00"/>
              </a:solidFill>
            </a:endParaRPr>
          </a:p>
        </p:txBody>
      </p:sp>
    </p:spTree>
    <p:extLst>
      <p:ext uri="{BB962C8B-B14F-4D97-AF65-F5344CB8AC3E}">
        <p14:creationId xmlns:p14="http://schemas.microsoft.com/office/powerpoint/2010/main" val="657618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547" y="1160591"/>
            <a:ext cx="8801216" cy="5970866"/>
          </a:xfrm>
          <a:prstGeom prst="rect">
            <a:avLst/>
          </a:prstGeom>
          <a:noFill/>
        </p:spPr>
        <p:txBody>
          <a:bodyPr wrap="square" rtlCol="0">
            <a:spAutoFit/>
          </a:bodyPr>
          <a:lstStyle/>
          <a:p>
            <a:pPr marL="342900" indent="-342900">
              <a:buFont typeface="+mj-lt"/>
              <a:buAutoNum type="arabicPeriod"/>
            </a:pPr>
            <a:r>
              <a:rPr lang="en-US" sz="2600" dirty="0" smtClean="0"/>
              <a:t>GI system design for urban restoration and development</a:t>
            </a:r>
          </a:p>
          <a:p>
            <a:pPr lvl="1"/>
            <a:r>
              <a:rPr lang="en-US" sz="2600" dirty="0" smtClean="0"/>
              <a:t>very initial phase </a:t>
            </a:r>
          </a:p>
          <a:p>
            <a:pPr marL="971550" lvl="1" indent="-514350">
              <a:buAutoNum type="alphaLcPeriod"/>
            </a:pPr>
            <a:r>
              <a:rPr lang="en-US" sz="2600" dirty="0" smtClean="0"/>
              <a:t>Requires </a:t>
            </a:r>
            <a:r>
              <a:rPr lang="en-US" sz="2600" dirty="0" err="1" smtClean="0"/>
              <a:t>geohydrologic</a:t>
            </a:r>
            <a:r>
              <a:rPr lang="en-US" sz="2600" dirty="0" smtClean="0"/>
              <a:t> and social context</a:t>
            </a:r>
          </a:p>
          <a:p>
            <a:pPr marL="971550" lvl="1" indent="-514350">
              <a:buAutoNum type="alphaLcPeriod"/>
            </a:pPr>
            <a:r>
              <a:rPr lang="en-US" sz="2600" dirty="0" smtClean="0"/>
              <a:t>Integrated GI networks, not independent elements </a:t>
            </a:r>
          </a:p>
          <a:p>
            <a:pPr lvl="1"/>
            <a:endParaRPr lang="en-US" sz="2600" dirty="0"/>
          </a:p>
          <a:p>
            <a:pPr marL="342900" indent="-342900">
              <a:buFont typeface="+mj-lt"/>
              <a:buAutoNum type="arabicPeriod"/>
            </a:pPr>
            <a:r>
              <a:rPr lang="en-US" sz="2600" dirty="0" err="1"/>
              <a:t>E</a:t>
            </a:r>
            <a:r>
              <a:rPr lang="en-US" sz="2600" dirty="0" err="1" smtClean="0"/>
              <a:t>cohydrology</a:t>
            </a:r>
            <a:r>
              <a:rPr lang="en-US" sz="2600" dirty="0" smtClean="0"/>
              <a:t> models </a:t>
            </a:r>
            <a:r>
              <a:rPr lang="en-US" sz="2600" dirty="0"/>
              <a:t>for urban </a:t>
            </a:r>
            <a:r>
              <a:rPr lang="en-US" sz="2600" dirty="0" err="1"/>
              <a:t>stormwater</a:t>
            </a:r>
            <a:r>
              <a:rPr lang="en-US" sz="2600" dirty="0"/>
              <a:t> and </a:t>
            </a:r>
            <a:r>
              <a:rPr lang="en-US" sz="2600" dirty="0" smtClean="0"/>
              <a:t>other ecosystem services (urban heat island, aesthetics, habitat)</a:t>
            </a:r>
          </a:p>
          <a:p>
            <a:pPr marL="971550" lvl="1" indent="-514350">
              <a:buAutoNum type="alphaLcPeriod"/>
            </a:pPr>
            <a:r>
              <a:rPr lang="en-US" sz="2600" dirty="0" smtClean="0"/>
              <a:t>Coupled ecosystem dynamics</a:t>
            </a:r>
          </a:p>
          <a:p>
            <a:pPr marL="971550" lvl="1" indent="-514350">
              <a:buAutoNum type="alphaLcPeriod"/>
            </a:pPr>
            <a:r>
              <a:rPr lang="en-US" sz="2600" dirty="0" smtClean="0"/>
              <a:t>spatially distributed surface water and groundwater</a:t>
            </a:r>
            <a:endParaRPr lang="en-US" sz="2600" dirty="0"/>
          </a:p>
          <a:p>
            <a:pPr marL="514350" indent="-514350">
              <a:buFont typeface="+mj-lt"/>
              <a:buAutoNum type="alphaLcPeriod"/>
            </a:pPr>
            <a:endParaRPr lang="en-US" sz="2600" dirty="0"/>
          </a:p>
          <a:p>
            <a:pPr marL="342900" indent="-342900">
              <a:buFont typeface="+mj-lt"/>
              <a:buAutoNum type="arabicPeriod"/>
            </a:pPr>
            <a:r>
              <a:rPr lang="en-US" sz="2600" dirty="0"/>
              <a:t>Developing </a:t>
            </a:r>
            <a:r>
              <a:rPr lang="en-US" sz="2600" dirty="0" smtClean="0"/>
              <a:t>sustainable and effective GI requires </a:t>
            </a:r>
            <a:r>
              <a:rPr lang="en-US" sz="2600" b="1" dirty="0" smtClean="0"/>
              <a:t>improved </a:t>
            </a:r>
            <a:r>
              <a:rPr lang="en-US" sz="2600" b="1" dirty="0" err="1"/>
              <a:t>geoinformatics</a:t>
            </a:r>
            <a:r>
              <a:rPr lang="en-US" sz="2600" b="1" dirty="0"/>
              <a:t> </a:t>
            </a:r>
            <a:r>
              <a:rPr lang="en-US" sz="2600" dirty="0" smtClean="0"/>
              <a:t>to </a:t>
            </a:r>
            <a:r>
              <a:rPr lang="en-US" sz="2600" dirty="0"/>
              <a:t>advance </a:t>
            </a:r>
            <a:r>
              <a:rPr lang="en-US" sz="2600" dirty="0" smtClean="0"/>
              <a:t>models, </a:t>
            </a:r>
            <a:r>
              <a:rPr lang="en-US" sz="2600" dirty="0"/>
              <a:t>facilitate implementation, </a:t>
            </a:r>
            <a:r>
              <a:rPr lang="en-US" sz="2600" dirty="0" smtClean="0"/>
              <a:t>incorporate </a:t>
            </a:r>
            <a:r>
              <a:rPr lang="en-US" sz="2600" dirty="0"/>
              <a:t>community input </a:t>
            </a:r>
            <a:r>
              <a:rPr lang="en-US" sz="2600" dirty="0" smtClean="0"/>
              <a:t>into GI </a:t>
            </a:r>
            <a:r>
              <a:rPr lang="en-US" sz="2600" dirty="0"/>
              <a:t>design;</a:t>
            </a:r>
          </a:p>
          <a:p>
            <a:pPr marL="342900" indent="-342900">
              <a:buFont typeface="+mj-lt"/>
              <a:buAutoNum type="arabicPeriod"/>
            </a:pPr>
            <a:endParaRPr lang="en-US" sz="2600" dirty="0"/>
          </a:p>
          <a:p>
            <a:endParaRPr lang="en-US" dirty="0"/>
          </a:p>
        </p:txBody>
      </p:sp>
      <p:sp>
        <p:nvSpPr>
          <p:cNvPr id="3" name="TextBox 2"/>
          <p:cNvSpPr txBox="1"/>
          <p:nvPr/>
        </p:nvSpPr>
        <p:spPr>
          <a:xfrm>
            <a:off x="233926" y="161334"/>
            <a:ext cx="8555008" cy="584776"/>
          </a:xfrm>
          <a:prstGeom prst="rect">
            <a:avLst/>
          </a:prstGeom>
          <a:noFill/>
        </p:spPr>
        <p:txBody>
          <a:bodyPr wrap="square" rtlCol="0">
            <a:spAutoFit/>
          </a:bodyPr>
          <a:lstStyle/>
          <a:p>
            <a:r>
              <a:rPr lang="en-US" sz="3200" b="1" i="1" dirty="0" smtClean="0"/>
              <a:t>Summary statements:</a:t>
            </a:r>
            <a:endParaRPr lang="en-US" sz="3200" b="1" i="1" dirty="0"/>
          </a:p>
        </p:txBody>
      </p:sp>
    </p:spTree>
    <p:extLst>
      <p:ext uri="{BB962C8B-B14F-4D97-AF65-F5344CB8AC3E}">
        <p14:creationId xmlns:p14="http://schemas.microsoft.com/office/powerpoint/2010/main" val="14621205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762" y="1846053"/>
            <a:ext cx="8515048" cy="2800767"/>
          </a:xfrm>
          <a:prstGeom prst="rect">
            <a:avLst/>
          </a:prstGeom>
        </p:spPr>
        <p:txBody>
          <a:bodyPr wrap="square">
            <a:spAutoFit/>
          </a:bodyPr>
          <a:lstStyle/>
          <a:p>
            <a:r>
              <a:rPr lang="en-US" sz="2800" b="1" dirty="0"/>
              <a:t>Software </a:t>
            </a:r>
            <a:r>
              <a:rPr lang="en-US" sz="2800" b="1" dirty="0" smtClean="0"/>
              <a:t>availability – Brian Miles</a:t>
            </a:r>
          </a:p>
          <a:p>
            <a:endParaRPr lang="en-US" sz="2800" dirty="0"/>
          </a:p>
          <a:p>
            <a:r>
              <a:rPr lang="en-US" sz="2400" dirty="0"/>
              <a:t>https://</a:t>
            </a:r>
            <a:r>
              <a:rPr lang="en-US" sz="2400" dirty="0" err="1"/>
              <a:t>github.com</a:t>
            </a:r>
            <a:r>
              <a:rPr lang="en-US" sz="2400" dirty="0"/>
              <a:t>/</a:t>
            </a:r>
            <a:r>
              <a:rPr lang="en-US" sz="2400" dirty="0" err="1"/>
              <a:t>selimnairb</a:t>
            </a:r>
            <a:r>
              <a:rPr lang="en-US" sz="2400" dirty="0"/>
              <a:t>/</a:t>
            </a:r>
            <a:r>
              <a:rPr lang="en-US" sz="2400" dirty="0" err="1"/>
              <a:t>EcohydroLib</a:t>
            </a:r>
            <a:endParaRPr lang="en-US" sz="2400" dirty="0"/>
          </a:p>
          <a:p>
            <a:r>
              <a:rPr lang="en-US" sz="2400" dirty="0"/>
              <a:t>https://</a:t>
            </a:r>
            <a:r>
              <a:rPr lang="en-US" sz="2400" dirty="0" err="1"/>
              <a:t>github.com</a:t>
            </a:r>
            <a:r>
              <a:rPr lang="en-US" sz="2400" dirty="0"/>
              <a:t>/</a:t>
            </a:r>
            <a:r>
              <a:rPr lang="en-US" sz="2400" dirty="0" err="1"/>
              <a:t>selimnairb</a:t>
            </a:r>
            <a:r>
              <a:rPr lang="en-US" sz="2400" dirty="0"/>
              <a:t>/</a:t>
            </a:r>
            <a:r>
              <a:rPr lang="en-US" sz="2400" dirty="0" err="1"/>
              <a:t>RHESSysWorkflows</a:t>
            </a:r>
            <a:endParaRPr lang="en-US" sz="2400" dirty="0"/>
          </a:p>
          <a:p>
            <a:r>
              <a:rPr lang="en-US" sz="2400" dirty="0"/>
              <a:t>https://</a:t>
            </a:r>
            <a:r>
              <a:rPr lang="en-US" sz="2400" dirty="0" err="1"/>
              <a:t>github.com</a:t>
            </a:r>
            <a:r>
              <a:rPr lang="en-US" sz="2400" dirty="0"/>
              <a:t>/</a:t>
            </a:r>
            <a:r>
              <a:rPr lang="en-US" sz="2400" dirty="0" err="1"/>
              <a:t>selimnairb</a:t>
            </a:r>
            <a:r>
              <a:rPr lang="en-US" sz="2400" dirty="0"/>
              <a:t>/</a:t>
            </a:r>
            <a:r>
              <a:rPr lang="en-US" sz="2400" dirty="0" err="1"/>
              <a:t>RHESSysCalibrator</a:t>
            </a:r>
            <a:endParaRPr lang="en-US" sz="2400" dirty="0"/>
          </a:p>
          <a:p>
            <a:r>
              <a:rPr lang="en-US" sz="2400" dirty="0"/>
              <a:t>https://</a:t>
            </a:r>
            <a:r>
              <a:rPr lang="en-US" sz="2400" dirty="0" err="1"/>
              <a:t>github.com</a:t>
            </a:r>
            <a:r>
              <a:rPr lang="en-US" sz="2400" dirty="0"/>
              <a:t>/</a:t>
            </a:r>
            <a:r>
              <a:rPr lang="en-US" sz="2400" dirty="0" err="1"/>
              <a:t>RHESSys</a:t>
            </a:r>
            <a:r>
              <a:rPr lang="en-US" sz="2400" dirty="0"/>
              <a:t>/</a:t>
            </a:r>
            <a:r>
              <a:rPr lang="en-US" sz="2400" dirty="0" err="1"/>
              <a:t>RHESSys</a:t>
            </a:r>
            <a:endParaRPr lang="en-US" sz="2400" dirty="0"/>
          </a:p>
          <a:p>
            <a:r>
              <a:rPr lang="en-US" sz="2400" dirty="0"/>
              <a:t>http://</a:t>
            </a:r>
            <a:r>
              <a:rPr lang="en-US" sz="2400" dirty="0" err="1"/>
              <a:t>grass.osgeo.org</a:t>
            </a:r>
            <a:r>
              <a:rPr lang="en-US" sz="2400" dirty="0"/>
              <a:t>/grass64/manuals/</a:t>
            </a:r>
            <a:r>
              <a:rPr lang="en-US" sz="2400" dirty="0" err="1"/>
              <a:t>addons</a:t>
            </a:r>
            <a:r>
              <a:rPr lang="en-US" sz="2400" dirty="0"/>
              <a:t>/</a:t>
            </a:r>
            <a:r>
              <a:rPr lang="en-US" sz="2400" dirty="0" err="1"/>
              <a:t>r.findtheriver.html</a:t>
            </a:r>
            <a:endParaRPr lang="en-US" sz="2400" dirty="0"/>
          </a:p>
        </p:txBody>
      </p:sp>
    </p:spTree>
    <p:extLst>
      <p:ext uri="{BB962C8B-B14F-4D97-AF65-F5344CB8AC3E}">
        <p14:creationId xmlns:p14="http://schemas.microsoft.com/office/powerpoint/2010/main" val="177130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19" y="32735"/>
            <a:ext cx="8732761" cy="1143000"/>
          </a:xfrm>
        </p:spPr>
        <p:txBody>
          <a:bodyPr>
            <a:normAutofit fontScale="90000"/>
          </a:bodyPr>
          <a:lstStyle/>
          <a:p>
            <a:r>
              <a:rPr lang="en-US" sz="3200" dirty="0" smtClean="0"/>
              <a:t>New Urban Water Balance</a:t>
            </a:r>
            <a:br>
              <a:rPr lang="en-US" sz="3200" dirty="0" smtClean="0"/>
            </a:br>
            <a:r>
              <a:rPr lang="en-US" sz="3200" dirty="0" smtClean="0"/>
              <a:t>Piped supply/drainage augments inflow/outflow </a:t>
            </a:r>
            <a:br>
              <a:rPr lang="en-US" sz="3200" dirty="0" smtClean="0"/>
            </a:br>
            <a:r>
              <a:rPr lang="en-US" sz="3200" dirty="0" smtClean="0"/>
              <a:t>leaky pipes, irrigation, sewer </a:t>
            </a:r>
            <a:r>
              <a:rPr lang="en-US" sz="3200" dirty="0" err="1" smtClean="0"/>
              <a:t>inflow&amp;infiltration</a:t>
            </a:r>
            <a:r>
              <a:rPr lang="en-US" sz="3200" dirty="0" smtClean="0"/>
              <a:t> (I&amp;I) </a:t>
            </a:r>
            <a:endParaRPr lang="en-US" sz="3200" dirty="0"/>
          </a:p>
        </p:txBody>
      </p:sp>
      <p:pic>
        <p:nvPicPr>
          <p:cNvPr id="6" name="Picture 5" descr="Balt_I&amp;I.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286" y="1398457"/>
            <a:ext cx="7126514" cy="5053926"/>
          </a:xfrm>
          <a:prstGeom prst="rect">
            <a:avLst/>
          </a:prstGeom>
        </p:spPr>
      </p:pic>
      <p:sp>
        <p:nvSpPr>
          <p:cNvPr id="5" name="TextBox 4"/>
          <p:cNvSpPr txBox="1"/>
          <p:nvPr/>
        </p:nvSpPr>
        <p:spPr>
          <a:xfrm>
            <a:off x="4753427" y="6452383"/>
            <a:ext cx="4184953" cy="369332"/>
          </a:xfrm>
          <a:prstGeom prst="rect">
            <a:avLst/>
          </a:prstGeom>
          <a:noFill/>
        </p:spPr>
        <p:txBody>
          <a:bodyPr wrap="square" rtlCol="0">
            <a:spAutoFit/>
          </a:bodyPr>
          <a:lstStyle/>
          <a:p>
            <a:r>
              <a:rPr lang="en-US" dirty="0" err="1" smtClean="0"/>
              <a:t>Bhasker</a:t>
            </a:r>
            <a:r>
              <a:rPr lang="en-US" dirty="0" smtClean="0"/>
              <a:t> and Welty, 2012, </a:t>
            </a:r>
            <a:r>
              <a:rPr lang="en-US" dirty="0" err="1" smtClean="0"/>
              <a:t>Env</a:t>
            </a:r>
            <a:r>
              <a:rPr lang="en-US" dirty="0" smtClean="0"/>
              <a:t>. Eng. Sci. </a:t>
            </a:r>
            <a:endParaRPr lang="en-US" dirty="0"/>
          </a:p>
        </p:txBody>
      </p:sp>
      <p:sp>
        <p:nvSpPr>
          <p:cNvPr id="3" name="TextBox 2"/>
          <p:cNvSpPr txBox="1"/>
          <p:nvPr/>
        </p:nvSpPr>
        <p:spPr>
          <a:xfrm>
            <a:off x="7208761" y="4200285"/>
            <a:ext cx="1729619" cy="369332"/>
          </a:xfrm>
          <a:prstGeom prst="rect">
            <a:avLst/>
          </a:prstGeom>
          <a:solidFill>
            <a:srgbClr val="44BB4A"/>
          </a:solidFill>
          <a:ln>
            <a:solidFill>
              <a:srgbClr val="FFFF00"/>
            </a:solidFill>
          </a:ln>
        </p:spPr>
        <p:txBody>
          <a:bodyPr wrap="square" rtlCol="0">
            <a:spAutoFit/>
          </a:bodyPr>
          <a:lstStyle/>
          <a:p>
            <a:r>
              <a:rPr lang="en-US" dirty="0" smtClean="0">
                <a:solidFill>
                  <a:srgbClr val="FFFF00"/>
                </a:solidFill>
              </a:rPr>
              <a:t>GI opportunity?</a:t>
            </a:r>
            <a:endParaRPr lang="en-US" dirty="0">
              <a:solidFill>
                <a:srgbClr val="FFFF00"/>
              </a:solidFill>
            </a:endParaRPr>
          </a:p>
        </p:txBody>
      </p:sp>
    </p:spTree>
    <p:extLst>
      <p:ext uri="{BB962C8B-B14F-4D97-AF65-F5344CB8AC3E}">
        <p14:creationId xmlns:p14="http://schemas.microsoft.com/office/powerpoint/2010/main" val="907819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790"/>
            <a:ext cx="8229600" cy="1143000"/>
          </a:xfrm>
        </p:spPr>
        <p:txBody>
          <a:bodyPr>
            <a:normAutofit fontScale="90000"/>
          </a:bodyPr>
          <a:lstStyle/>
          <a:p>
            <a:r>
              <a:rPr lang="en-US" b="1" i="1" dirty="0"/>
              <a:t>Green Infrastructure (GI) </a:t>
            </a:r>
            <a:br>
              <a:rPr lang="en-US" b="1" i="1" dirty="0"/>
            </a:br>
            <a:endParaRPr lang="en-US" dirty="0"/>
          </a:p>
        </p:txBody>
      </p:sp>
      <p:sp>
        <p:nvSpPr>
          <p:cNvPr id="3" name="Content Placeholder 2"/>
          <p:cNvSpPr>
            <a:spLocks noGrp="1"/>
          </p:cNvSpPr>
          <p:nvPr>
            <p:ph idx="1"/>
          </p:nvPr>
        </p:nvSpPr>
        <p:spPr>
          <a:xfrm>
            <a:off x="139397" y="1350790"/>
            <a:ext cx="9004603" cy="4525963"/>
          </a:xfrm>
        </p:spPr>
        <p:txBody>
          <a:bodyPr>
            <a:noAutofit/>
          </a:bodyPr>
          <a:lstStyle/>
          <a:p>
            <a:r>
              <a:rPr lang="en-US" sz="2800" dirty="0"/>
              <a:t>N</a:t>
            </a:r>
            <a:r>
              <a:rPr lang="en-US" sz="2800" dirty="0" smtClean="0"/>
              <a:t>etwork of vegetated </a:t>
            </a:r>
            <a:r>
              <a:rPr lang="en-US" sz="2800" dirty="0"/>
              <a:t>features designed to provide specific ecosystem </a:t>
            </a:r>
            <a:r>
              <a:rPr lang="en-US" sz="2800" dirty="0" smtClean="0"/>
              <a:t>services by promoting infiltration </a:t>
            </a:r>
            <a:r>
              <a:rPr lang="en-US" sz="2800" i="1" dirty="0" smtClean="0"/>
              <a:t>and</a:t>
            </a:r>
            <a:r>
              <a:rPr lang="en-US" sz="2800" dirty="0" smtClean="0"/>
              <a:t> </a:t>
            </a:r>
            <a:r>
              <a:rPr lang="en-US" sz="2800" i="1" dirty="0" smtClean="0"/>
              <a:t>evapotranspiration</a:t>
            </a:r>
          </a:p>
          <a:p>
            <a:pPr lvl="1"/>
            <a:r>
              <a:rPr lang="en-US" sz="2400" dirty="0" err="1" smtClean="0"/>
              <a:t>stormwater</a:t>
            </a:r>
            <a:r>
              <a:rPr lang="en-US" sz="2400" dirty="0" smtClean="0"/>
              <a:t> </a:t>
            </a:r>
            <a:r>
              <a:rPr lang="en-US" sz="2400" dirty="0"/>
              <a:t>mitigation, nutrient retention, carbon sequestration </a:t>
            </a:r>
            <a:r>
              <a:rPr lang="en-US" sz="2400" dirty="0" smtClean="0"/>
              <a:t>micro</a:t>
            </a:r>
            <a:r>
              <a:rPr lang="en-US" sz="2400" dirty="0"/>
              <a:t>-climate modification </a:t>
            </a:r>
            <a:endParaRPr lang="en-US" sz="2400" dirty="0" smtClean="0"/>
          </a:p>
          <a:p>
            <a:pPr lvl="1"/>
            <a:r>
              <a:rPr lang="en-US" sz="2400" dirty="0" smtClean="0"/>
              <a:t>green </a:t>
            </a:r>
            <a:r>
              <a:rPr lang="en-US" sz="2400" dirty="0"/>
              <a:t>roofs, rain gardens, swale drains, constructed wetlands, </a:t>
            </a:r>
            <a:r>
              <a:rPr lang="en-US" sz="2400" dirty="0" smtClean="0"/>
              <a:t>expanded </a:t>
            </a:r>
            <a:r>
              <a:rPr lang="en-US" sz="2400" dirty="0"/>
              <a:t>or retained tree </a:t>
            </a:r>
            <a:r>
              <a:rPr lang="en-US" sz="2400" dirty="0" smtClean="0"/>
              <a:t>canopy, downspout disconnection,  …</a:t>
            </a:r>
          </a:p>
          <a:p>
            <a:pPr lvl="1"/>
            <a:r>
              <a:rPr lang="en-US" sz="2400" dirty="0"/>
              <a:t>alternative or complement to traditional (grey) infrastructure </a:t>
            </a:r>
            <a:endParaRPr lang="en-US" sz="2400" dirty="0" smtClean="0"/>
          </a:p>
          <a:p>
            <a:pPr lvl="1"/>
            <a:endParaRPr lang="en-US" sz="2400" dirty="0"/>
          </a:p>
          <a:p>
            <a:r>
              <a:rPr lang="en-US" sz="2800" dirty="0" smtClean="0"/>
              <a:t>What GI elements and network designs most closely enable </a:t>
            </a:r>
            <a:r>
              <a:rPr lang="en-US" sz="2800" dirty="0" err="1" smtClean="0"/>
              <a:t>ecohydrological</a:t>
            </a:r>
            <a:r>
              <a:rPr lang="en-US" sz="2800" dirty="0" smtClean="0"/>
              <a:t> processes that mitigate urban </a:t>
            </a:r>
            <a:r>
              <a:rPr lang="en-US" sz="2800" dirty="0" err="1" smtClean="0"/>
              <a:t>stormwater</a:t>
            </a:r>
            <a:r>
              <a:rPr lang="en-US" sz="2800" dirty="0" smtClean="0"/>
              <a:t> while providing community benefits? </a:t>
            </a:r>
            <a:endParaRPr lang="en-US" sz="2800" dirty="0"/>
          </a:p>
          <a:p>
            <a:pPr marL="457200" lvl="1" indent="0">
              <a:buNone/>
            </a:pPr>
            <a:endParaRPr lang="en-US" sz="2400" dirty="0" smtClean="0"/>
          </a:p>
        </p:txBody>
      </p:sp>
    </p:spTree>
    <p:extLst>
      <p:ext uri="{BB962C8B-B14F-4D97-AF65-F5344CB8AC3E}">
        <p14:creationId xmlns:p14="http://schemas.microsoft.com/office/powerpoint/2010/main" val="30871977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Dunn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778"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94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il_moisture(4).mov" descr="/Users/lband/cwt/binghamton_lband/soil_moisture(4).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228600"/>
            <a:ext cx="914400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610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238" y="-209202"/>
            <a:ext cx="8305981" cy="1470025"/>
          </a:xfrm>
        </p:spPr>
        <p:txBody>
          <a:bodyPr>
            <a:normAutofit fontScale="90000"/>
          </a:bodyPr>
          <a:lstStyle/>
          <a:p>
            <a:r>
              <a:rPr lang="en-US" sz="3200" dirty="0" smtClean="0"/>
              <a:t>GI appropriate over a range of urban development:</a:t>
            </a:r>
            <a:br>
              <a:rPr lang="en-US" sz="3200" dirty="0" smtClean="0"/>
            </a:br>
            <a:r>
              <a:rPr lang="en-US" sz="3200" dirty="0" smtClean="0"/>
              <a:t>urban form and cultural preferences</a:t>
            </a:r>
            <a:endParaRPr lang="en-US" sz="32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755922" y="994728"/>
            <a:ext cx="6533211" cy="5346095"/>
          </a:xfrm>
          <a:prstGeom prst="rect">
            <a:avLst/>
          </a:prstGeom>
          <a:noFill/>
          <a:ln>
            <a:noFill/>
          </a:ln>
        </p:spPr>
      </p:pic>
      <p:pic>
        <p:nvPicPr>
          <p:cNvPr id="5" name="Picture 4" descr="beslter_im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48" y="2704495"/>
            <a:ext cx="2815482" cy="2709333"/>
          </a:xfrm>
          <a:prstGeom prst="rect">
            <a:avLst/>
          </a:prstGeom>
        </p:spPr>
      </p:pic>
      <p:cxnSp>
        <p:nvCxnSpPr>
          <p:cNvPr id="6" name="Straight Connector 5"/>
          <p:cNvCxnSpPr/>
          <p:nvPr/>
        </p:nvCxnSpPr>
        <p:spPr>
          <a:xfrm flipV="1">
            <a:off x="1681238" y="2552096"/>
            <a:ext cx="1886857" cy="387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2017801" y="3870476"/>
            <a:ext cx="5142580" cy="9918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161143" y="4934857"/>
            <a:ext cx="2559352" cy="181429"/>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20381" y="1260823"/>
            <a:ext cx="1511905" cy="369332"/>
          </a:xfrm>
          <a:prstGeom prst="rect">
            <a:avLst/>
          </a:prstGeom>
          <a:noFill/>
        </p:spPr>
        <p:txBody>
          <a:bodyPr wrap="square" rtlCol="0">
            <a:spAutoFit/>
          </a:bodyPr>
          <a:lstStyle/>
          <a:p>
            <a:r>
              <a:rPr lang="en-US" dirty="0" err="1" smtClean="0"/>
              <a:t>Baisman</a:t>
            </a:r>
            <a:r>
              <a:rPr lang="en-US" dirty="0" smtClean="0"/>
              <a:t> Run</a:t>
            </a:r>
            <a:endParaRPr lang="en-US" dirty="0"/>
          </a:p>
        </p:txBody>
      </p:sp>
      <p:sp>
        <p:nvSpPr>
          <p:cNvPr id="14" name="TextBox 13"/>
          <p:cNvSpPr txBox="1"/>
          <p:nvPr/>
        </p:nvSpPr>
        <p:spPr>
          <a:xfrm>
            <a:off x="7022495" y="1630155"/>
            <a:ext cx="1511905" cy="369332"/>
          </a:xfrm>
          <a:prstGeom prst="rect">
            <a:avLst/>
          </a:prstGeom>
          <a:noFill/>
        </p:spPr>
        <p:txBody>
          <a:bodyPr wrap="square" rtlCol="0">
            <a:spAutoFit/>
          </a:bodyPr>
          <a:lstStyle/>
          <a:p>
            <a:r>
              <a:rPr lang="en-US" dirty="0" smtClean="0"/>
              <a:t>WS 263</a:t>
            </a:r>
            <a:endParaRPr lang="en-US" dirty="0"/>
          </a:p>
        </p:txBody>
      </p:sp>
      <p:sp>
        <p:nvSpPr>
          <p:cNvPr id="15" name="TextBox 14"/>
          <p:cNvSpPr txBox="1"/>
          <p:nvPr/>
        </p:nvSpPr>
        <p:spPr>
          <a:xfrm>
            <a:off x="3864428" y="6156157"/>
            <a:ext cx="1511905" cy="369332"/>
          </a:xfrm>
          <a:prstGeom prst="rect">
            <a:avLst/>
          </a:prstGeom>
          <a:noFill/>
        </p:spPr>
        <p:txBody>
          <a:bodyPr wrap="square" rtlCol="0">
            <a:spAutoFit/>
          </a:bodyPr>
          <a:lstStyle/>
          <a:p>
            <a:r>
              <a:rPr lang="en-US" dirty="0" smtClean="0"/>
              <a:t>Dead Run</a:t>
            </a:r>
            <a:endParaRPr lang="en-US" dirty="0"/>
          </a:p>
        </p:txBody>
      </p:sp>
    </p:spTree>
    <p:extLst>
      <p:ext uri="{BB962C8B-B14F-4D97-AF65-F5344CB8AC3E}">
        <p14:creationId xmlns:p14="http://schemas.microsoft.com/office/powerpoint/2010/main" val="23507212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458788"/>
            <a:ext cx="866933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98">
                <a:solidFill>
                  <a:srgbClr val="000000"/>
                </a:solidFill>
                <a:miter lim="800000"/>
                <a:headEnd/>
                <a:tailEnd/>
              </a14:hiddenLine>
            </a:ext>
          </a:extLst>
        </p:spPr>
      </p:pic>
      <p:sp>
        <p:nvSpPr>
          <p:cNvPr id="49154" name="Text Box 3"/>
          <p:cNvSpPr txBox="1">
            <a:spLocks noChangeArrowheads="1"/>
          </p:cNvSpPr>
          <p:nvPr/>
        </p:nvSpPr>
        <p:spPr bwMode="auto">
          <a:xfrm>
            <a:off x="1271588" y="4738688"/>
            <a:ext cx="695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forest</a:t>
            </a:r>
          </a:p>
        </p:txBody>
      </p:sp>
      <p:sp>
        <p:nvSpPr>
          <p:cNvPr id="49155" name="Text Box 4"/>
          <p:cNvSpPr txBox="1">
            <a:spLocks noChangeArrowheads="1"/>
          </p:cNvSpPr>
          <p:nvPr/>
        </p:nvSpPr>
        <p:spPr bwMode="auto">
          <a:xfrm>
            <a:off x="6134100" y="1422400"/>
            <a:ext cx="927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Medium density  suburban san sewer</a:t>
            </a:r>
          </a:p>
        </p:txBody>
      </p:sp>
      <p:sp>
        <p:nvSpPr>
          <p:cNvPr id="49156" name="Text Box 5"/>
          <p:cNvSpPr txBox="1">
            <a:spLocks noChangeArrowheads="1"/>
          </p:cNvSpPr>
          <p:nvPr/>
        </p:nvSpPr>
        <p:spPr bwMode="auto">
          <a:xfrm>
            <a:off x="2149475" y="2724150"/>
            <a:ext cx="873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Low density suburban septic</a:t>
            </a:r>
          </a:p>
        </p:txBody>
      </p:sp>
      <p:sp>
        <p:nvSpPr>
          <p:cNvPr id="49157" name="Text Box 7"/>
          <p:cNvSpPr txBox="1">
            <a:spLocks noChangeArrowheads="1"/>
          </p:cNvSpPr>
          <p:nvPr/>
        </p:nvSpPr>
        <p:spPr bwMode="auto">
          <a:xfrm>
            <a:off x="7159625" y="1887538"/>
            <a:ext cx="9810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Medium-hi density residential/commercial san sewer</a:t>
            </a:r>
          </a:p>
        </p:txBody>
      </p:sp>
    </p:spTree>
    <p:extLst>
      <p:ext uri="{BB962C8B-B14F-4D97-AF65-F5344CB8AC3E}">
        <p14:creationId xmlns:p14="http://schemas.microsoft.com/office/powerpoint/2010/main" val="331966606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12.2|22.4"/>
</p:tagLst>
</file>

<file path=ppt/tags/tag2.xml><?xml version="1.0" encoding="utf-8"?>
<p:tagLst xmlns:a="http://schemas.openxmlformats.org/drawingml/2006/main" xmlns:r="http://schemas.openxmlformats.org/officeDocument/2006/relationships" xmlns:p="http://schemas.openxmlformats.org/presentationml/2006/main">
  <p:tag name="TIMING" val="|10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4246</TotalTime>
  <Words>868</Words>
  <Application>Microsoft Macintosh PowerPoint</Application>
  <PresentationFormat>On-screen Show (4:3)</PresentationFormat>
  <Paragraphs>161</Paragraphs>
  <Slides>38</Slides>
  <Notes>10</Notes>
  <HiddenSlides>0</HiddenSlides>
  <MMClips>3</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Baltimore City and County under consent decree to reduce N, P, sediment export to Chesapeake Bay</vt:lpstr>
      <vt:lpstr>How can principles  derived from natural ecosystems be applied to urban ecosystems? </vt:lpstr>
      <vt:lpstr>New Urban Water Balance Piped supply/drainage augments inflow/outflow  leaky pipes, irrigation, sewer inflow&amp;infiltration (I&amp;I) </vt:lpstr>
      <vt:lpstr>Green Infrastructure (GI)  </vt:lpstr>
      <vt:lpstr>PowerPoint Presentation</vt:lpstr>
      <vt:lpstr>PowerPoint Presentation</vt:lpstr>
      <vt:lpstr>GI appropriate over a range of urban development: urban form and cultural preferences</vt:lpstr>
      <vt:lpstr>PowerPoint Presentation</vt:lpstr>
      <vt:lpstr>N load from catchments with forest loads and areas subtracted</vt:lpstr>
      <vt:lpstr>PowerPoint Presentation</vt:lpstr>
      <vt:lpstr>Urban impervious hydrology – W263 buried streams, dense pipe network</vt:lpstr>
      <vt:lpstr>PowerPoint Presentation</vt:lpstr>
      <vt:lpstr>PowerPoint Presentation</vt:lpstr>
      <vt:lpstr>Sanitary paradigm: centralized treated supply, rapid removal of storm and waste water  Dense pipe networks for supply distribution, drainage       some outdoor water use, more leakage </vt:lpstr>
      <vt:lpstr>Loss of low order streams, expansion of drainage density</vt:lpstr>
      <vt:lpstr>Current models use simple removal rates – no dynamics  Chesapeake Bay Program Expert Committee </vt:lpstr>
      <vt:lpstr>Detention and infiltration paradigms</vt:lpstr>
      <vt:lpstr>Prairie pothole hydrogeology:   Depression focused recharge</vt:lpstr>
      <vt:lpstr>Potential for SCM infrastructure to replace lost riparian ecosystem retention function</vt:lpstr>
      <vt:lpstr>Rain garden receiving parking lot runoff</vt:lpstr>
      <vt:lpstr>Urban rain garden stub outs: Impervious surface run-on infiltration and transpiration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service for rewiring urban drainage</vt:lpstr>
      <vt:lpstr>Interactive GI design to incorporate residential input and predict urban ecosystem outcomes</vt:lpstr>
      <vt:lpstr>PowerPoint Presentation</vt:lpstr>
      <vt:lpstr>PowerPoint Presentation</vt:lpstr>
    </vt:vector>
  </TitlesOfParts>
  <Company>UNC Chapel Hill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Lawrence Band</dc:creator>
  <cp:lastModifiedBy>Lawrence Band</cp:lastModifiedBy>
  <cp:revision>143</cp:revision>
  <dcterms:created xsi:type="dcterms:W3CDTF">2013-06-05T21:59:17Z</dcterms:created>
  <dcterms:modified xsi:type="dcterms:W3CDTF">2014-11-11T16:43:54Z</dcterms:modified>
</cp:coreProperties>
</file>