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3.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4.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5.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 id="2147483747" r:id="rId2"/>
    <p:sldMasterId id="2147483759" r:id="rId3"/>
    <p:sldMasterId id="2147483784" r:id="rId4"/>
    <p:sldMasterId id="2147483797" r:id="rId5"/>
    <p:sldMasterId id="2147483944" r:id="rId6"/>
    <p:sldMasterId id="2147483956" r:id="rId7"/>
    <p:sldMasterId id="2147483981" r:id="rId8"/>
    <p:sldMasterId id="2147483994" r:id="rId9"/>
    <p:sldMasterId id="2147484019" r:id="rId10"/>
    <p:sldMasterId id="2147484032" r:id="rId11"/>
    <p:sldMasterId id="2147484044" r:id="rId12"/>
    <p:sldMasterId id="2147484056" r:id="rId13"/>
    <p:sldMasterId id="2147484068" r:id="rId14"/>
    <p:sldMasterId id="2147484080" r:id="rId15"/>
    <p:sldMasterId id="2147484092" r:id="rId16"/>
  </p:sldMasterIdLst>
  <p:notesMasterIdLst>
    <p:notesMasterId r:id="rId67"/>
  </p:notesMasterIdLst>
  <p:handoutMasterIdLst>
    <p:handoutMasterId r:id="rId68"/>
  </p:handoutMasterIdLst>
  <p:sldIdLst>
    <p:sldId id="477" r:id="rId17"/>
    <p:sldId id="478" r:id="rId18"/>
    <p:sldId id="427" r:id="rId19"/>
    <p:sldId id="401" r:id="rId20"/>
    <p:sldId id="456" r:id="rId21"/>
    <p:sldId id="423" r:id="rId22"/>
    <p:sldId id="407" r:id="rId23"/>
    <p:sldId id="424" r:id="rId24"/>
    <p:sldId id="460" r:id="rId25"/>
    <p:sldId id="406" r:id="rId26"/>
    <p:sldId id="413" r:id="rId27"/>
    <p:sldId id="414" r:id="rId28"/>
    <p:sldId id="408" r:id="rId29"/>
    <p:sldId id="315" r:id="rId30"/>
    <p:sldId id="317" r:id="rId31"/>
    <p:sldId id="318" r:id="rId32"/>
    <p:sldId id="322" r:id="rId33"/>
    <p:sldId id="457" r:id="rId34"/>
    <p:sldId id="458" r:id="rId35"/>
    <p:sldId id="459" r:id="rId36"/>
    <p:sldId id="412" r:id="rId37"/>
    <p:sldId id="428" r:id="rId38"/>
    <p:sldId id="430" r:id="rId39"/>
    <p:sldId id="429" r:id="rId40"/>
    <p:sldId id="431" r:id="rId41"/>
    <p:sldId id="445" r:id="rId42"/>
    <p:sldId id="461" r:id="rId43"/>
    <p:sldId id="462" r:id="rId44"/>
    <p:sldId id="463" r:id="rId45"/>
    <p:sldId id="464" r:id="rId46"/>
    <p:sldId id="465" r:id="rId47"/>
    <p:sldId id="466" r:id="rId48"/>
    <p:sldId id="467" r:id="rId49"/>
    <p:sldId id="468" r:id="rId50"/>
    <p:sldId id="469" r:id="rId51"/>
    <p:sldId id="470" r:id="rId52"/>
    <p:sldId id="471" r:id="rId53"/>
    <p:sldId id="472" r:id="rId54"/>
    <p:sldId id="473" r:id="rId55"/>
    <p:sldId id="474" r:id="rId56"/>
    <p:sldId id="475" r:id="rId57"/>
    <p:sldId id="476" r:id="rId58"/>
    <p:sldId id="449" r:id="rId59"/>
    <p:sldId id="450" r:id="rId60"/>
    <p:sldId id="451" r:id="rId61"/>
    <p:sldId id="452" r:id="rId62"/>
    <p:sldId id="453" r:id="rId63"/>
    <p:sldId id="454" r:id="rId64"/>
    <p:sldId id="455" r:id="rId65"/>
    <p:sldId id="426" r:id="rId66"/>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140" y="8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61" Type="http://schemas.openxmlformats.org/officeDocument/2006/relationships/slide" Target="slides/slide45.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notesMaster" Target="notesMasters/notesMaster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image" Target="../media/image51.emf"/><Relationship Id="rId4" Type="http://schemas.openxmlformats.org/officeDocument/2006/relationships/image" Target="../media/image5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E6A3B2AB-F71E-438D-9FB2-206CC3539746}" type="datetimeFigureOut">
              <a:rPr lang="en-US" smtClean="0"/>
              <a:t>10/21/2014</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F321DEE1-ED32-4D02-8CB5-A81086F4BC67}" type="slidenum">
              <a:rPr lang="en-US" smtClean="0"/>
              <a:t>‹#›</a:t>
            </a:fld>
            <a:endParaRPr lang="en-US"/>
          </a:p>
        </p:txBody>
      </p:sp>
    </p:spTree>
    <p:extLst>
      <p:ext uri="{BB962C8B-B14F-4D97-AF65-F5344CB8AC3E}">
        <p14:creationId xmlns:p14="http://schemas.microsoft.com/office/powerpoint/2010/main" val="966894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F2777A61-350D-41FC-A99A-39AA319AD0C8}" type="datetimeFigureOut">
              <a:rPr lang="en-US" smtClean="0"/>
              <a:t>10/21/2014</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872236E8-2A52-4AD2-A925-B8F3647DFF8E}" type="slidenum">
              <a:rPr lang="en-US" smtClean="0"/>
              <a:t>‹#›</a:t>
            </a:fld>
            <a:endParaRPr lang="en-US"/>
          </a:p>
        </p:txBody>
      </p:sp>
    </p:spTree>
    <p:extLst>
      <p:ext uri="{BB962C8B-B14F-4D97-AF65-F5344CB8AC3E}">
        <p14:creationId xmlns:p14="http://schemas.microsoft.com/office/powerpoint/2010/main" val="380951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bg2"/>
                </a:solidFill>
                <a:latin typeface="Times New Roman" pitchFamily="18" charset="0"/>
              </a:defRPr>
            </a:lvl1pPr>
            <a:lvl2pPr marL="732000" indent="-281538">
              <a:defRPr kumimoji="1" sz="2000">
                <a:solidFill>
                  <a:schemeClr val="bg2"/>
                </a:solidFill>
                <a:latin typeface="Times New Roman" pitchFamily="18" charset="0"/>
              </a:defRPr>
            </a:lvl2pPr>
            <a:lvl3pPr marL="1126154" indent="-225231">
              <a:defRPr kumimoji="1" sz="2000">
                <a:solidFill>
                  <a:schemeClr val="bg2"/>
                </a:solidFill>
                <a:latin typeface="Times New Roman" pitchFamily="18" charset="0"/>
              </a:defRPr>
            </a:lvl3pPr>
            <a:lvl4pPr marL="1576615" indent="-225231">
              <a:defRPr kumimoji="1" sz="2000">
                <a:solidFill>
                  <a:schemeClr val="bg2"/>
                </a:solidFill>
                <a:latin typeface="Times New Roman" pitchFamily="18" charset="0"/>
              </a:defRPr>
            </a:lvl4pPr>
            <a:lvl5pPr marL="2027077" indent="-225231">
              <a:defRPr kumimoji="1" sz="2000">
                <a:solidFill>
                  <a:schemeClr val="bg2"/>
                </a:solidFill>
                <a:latin typeface="Times New Roman" pitchFamily="18" charset="0"/>
              </a:defRPr>
            </a:lvl5pPr>
            <a:lvl6pPr marL="2477538" indent="-225231" algn="ctr" eaLnBrk="0" fontAlgn="base" hangingPunct="0">
              <a:spcBef>
                <a:spcPct val="0"/>
              </a:spcBef>
              <a:spcAft>
                <a:spcPct val="0"/>
              </a:spcAft>
              <a:defRPr kumimoji="1" sz="2000">
                <a:solidFill>
                  <a:schemeClr val="bg2"/>
                </a:solidFill>
                <a:latin typeface="Times New Roman" pitchFamily="18" charset="0"/>
              </a:defRPr>
            </a:lvl6pPr>
            <a:lvl7pPr marL="2928000" indent="-225231" algn="ctr" eaLnBrk="0" fontAlgn="base" hangingPunct="0">
              <a:spcBef>
                <a:spcPct val="0"/>
              </a:spcBef>
              <a:spcAft>
                <a:spcPct val="0"/>
              </a:spcAft>
              <a:defRPr kumimoji="1" sz="2000">
                <a:solidFill>
                  <a:schemeClr val="bg2"/>
                </a:solidFill>
                <a:latin typeface="Times New Roman" pitchFamily="18" charset="0"/>
              </a:defRPr>
            </a:lvl7pPr>
            <a:lvl8pPr marL="3378461" indent="-225231" algn="ctr" eaLnBrk="0" fontAlgn="base" hangingPunct="0">
              <a:spcBef>
                <a:spcPct val="0"/>
              </a:spcBef>
              <a:spcAft>
                <a:spcPct val="0"/>
              </a:spcAft>
              <a:defRPr kumimoji="1" sz="2000">
                <a:solidFill>
                  <a:schemeClr val="bg2"/>
                </a:solidFill>
                <a:latin typeface="Times New Roman" pitchFamily="18" charset="0"/>
              </a:defRPr>
            </a:lvl8pPr>
            <a:lvl9pPr marL="3828923" indent="-225231" algn="ctr" eaLnBrk="0" fontAlgn="base" hangingPunct="0">
              <a:spcBef>
                <a:spcPct val="0"/>
              </a:spcBef>
              <a:spcAft>
                <a:spcPct val="0"/>
              </a:spcAft>
              <a:defRPr kumimoji="1" sz="2000">
                <a:solidFill>
                  <a:schemeClr val="bg2"/>
                </a:solidFill>
                <a:latin typeface="Times New Roman" pitchFamily="18" charset="0"/>
              </a:defRPr>
            </a:lvl9pPr>
          </a:lstStyle>
          <a:p>
            <a:fld id="{62BD6595-6DF6-4956-A6CC-ACCE821A987A}" type="datetime1">
              <a:rPr lang="en-US" sz="1000">
                <a:solidFill>
                  <a:srgbClr val="EEECE1"/>
                </a:solidFill>
              </a:rPr>
              <a:pPr/>
              <a:t>10/21/2014</a:t>
            </a:fld>
            <a:endParaRPr lang="en-US" sz="1000">
              <a:solidFill>
                <a:srgbClr val="EEECE1"/>
              </a:solidFill>
            </a:endParaRPr>
          </a:p>
        </p:txBody>
      </p:sp>
      <p:sp>
        <p:nvSpPr>
          <p:cNvPr id="14643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bg2"/>
                </a:solidFill>
                <a:latin typeface="Times New Roman" pitchFamily="18" charset="0"/>
              </a:defRPr>
            </a:lvl1pPr>
            <a:lvl2pPr marL="732000" indent="-281538">
              <a:defRPr kumimoji="1" sz="2000">
                <a:solidFill>
                  <a:schemeClr val="bg2"/>
                </a:solidFill>
                <a:latin typeface="Times New Roman" pitchFamily="18" charset="0"/>
              </a:defRPr>
            </a:lvl2pPr>
            <a:lvl3pPr marL="1126154" indent="-225231">
              <a:defRPr kumimoji="1" sz="2000">
                <a:solidFill>
                  <a:schemeClr val="bg2"/>
                </a:solidFill>
                <a:latin typeface="Times New Roman" pitchFamily="18" charset="0"/>
              </a:defRPr>
            </a:lvl3pPr>
            <a:lvl4pPr marL="1576615" indent="-225231">
              <a:defRPr kumimoji="1" sz="2000">
                <a:solidFill>
                  <a:schemeClr val="bg2"/>
                </a:solidFill>
                <a:latin typeface="Times New Roman" pitchFamily="18" charset="0"/>
              </a:defRPr>
            </a:lvl4pPr>
            <a:lvl5pPr marL="2027077" indent="-225231">
              <a:defRPr kumimoji="1" sz="2000">
                <a:solidFill>
                  <a:schemeClr val="bg2"/>
                </a:solidFill>
                <a:latin typeface="Times New Roman" pitchFamily="18" charset="0"/>
              </a:defRPr>
            </a:lvl5pPr>
            <a:lvl6pPr marL="2477538" indent="-225231" algn="ctr" eaLnBrk="0" fontAlgn="base" hangingPunct="0">
              <a:spcBef>
                <a:spcPct val="0"/>
              </a:spcBef>
              <a:spcAft>
                <a:spcPct val="0"/>
              </a:spcAft>
              <a:defRPr kumimoji="1" sz="2000">
                <a:solidFill>
                  <a:schemeClr val="bg2"/>
                </a:solidFill>
                <a:latin typeface="Times New Roman" pitchFamily="18" charset="0"/>
              </a:defRPr>
            </a:lvl6pPr>
            <a:lvl7pPr marL="2928000" indent="-225231" algn="ctr" eaLnBrk="0" fontAlgn="base" hangingPunct="0">
              <a:spcBef>
                <a:spcPct val="0"/>
              </a:spcBef>
              <a:spcAft>
                <a:spcPct val="0"/>
              </a:spcAft>
              <a:defRPr kumimoji="1" sz="2000">
                <a:solidFill>
                  <a:schemeClr val="bg2"/>
                </a:solidFill>
                <a:latin typeface="Times New Roman" pitchFamily="18" charset="0"/>
              </a:defRPr>
            </a:lvl7pPr>
            <a:lvl8pPr marL="3378461" indent="-225231" algn="ctr" eaLnBrk="0" fontAlgn="base" hangingPunct="0">
              <a:spcBef>
                <a:spcPct val="0"/>
              </a:spcBef>
              <a:spcAft>
                <a:spcPct val="0"/>
              </a:spcAft>
              <a:defRPr kumimoji="1" sz="2000">
                <a:solidFill>
                  <a:schemeClr val="bg2"/>
                </a:solidFill>
                <a:latin typeface="Times New Roman" pitchFamily="18" charset="0"/>
              </a:defRPr>
            </a:lvl8pPr>
            <a:lvl9pPr marL="3828923" indent="-225231" algn="ctr" eaLnBrk="0" fontAlgn="base" hangingPunct="0">
              <a:spcBef>
                <a:spcPct val="0"/>
              </a:spcBef>
              <a:spcAft>
                <a:spcPct val="0"/>
              </a:spcAft>
              <a:defRPr kumimoji="1" sz="2000">
                <a:solidFill>
                  <a:schemeClr val="bg2"/>
                </a:solidFill>
                <a:latin typeface="Times New Roman" pitchFamily="18" charset="0"/>
              </a:defRPr>
            </a:lvl9pPr>
          </a:lstStyle>
          <a:p>
            <a:fld id="{610447C9-EB66-4932-BE6E-723C8C027004}" type="slidenum">
              <a:rPr lang="en-US" sz="1000">
                <a:solidFill>
                  <a:srgbClr val="EEECE1"/>
                </a:solidFill>
              </a:rPr>
              <a:pPr/>
              <a:t>5</a:t>
            </a:fld>
            <a:endParaRPr lang="en-US" sz="1000">
              <a:solidFill>
                <a:srgbClr val="EEECE1"/>
              </a:solidFill>
            </a:endParaRPr>
          </a:p>
        </p:txBody>
      </p:sp>
      <p:sp>
        <p:nvSpPr>
          <p:cNvPr id="146436" name="Rectangle 2"/>
          <p:cNvSpPr>
            <a:spLocks noGrp="1" noRot="1" noChangeAspect="1" noChangeArrowheads="1" noTextEdit="1"/>
          </p:cNvSpPr>
          <p:nvPr>
            <p:ph type="sldImg"/>
          </p:nvPr>
        </p:nvSpPr>
        <p:spPr>
          <a:xfrm>
            <a:off x="1277938" y="666750"/>
            <a:ext cx="4548187" cy="3411538"/>
          </a:xfrm>
          <a:ln/>
        </p:spPr>
      </p:sp>
      <p:sp>
        <p:nvSpPr>
          <p:cNvPr id="146437" name="Rectangle 3"/>
          <p:cNvSpPr>
            <a:spLocks noGrp="1" noChangeArrowheads="1"/>
          </p:cNvSpPr>
          <p:nvPr>
            <p:ph type="body" idx="1"/>
          </p:nvPr>
        </p:nvSpPr>
        <p:spPr>
          <a:xfrm>
            <a:off x="963266" y="4316398"/>
            <a:ext cx="5140625" cy="40281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58" tIns="46279" rIns="92558" bIns="46279"/>
          <a:lstStyle/>
          <a:p>
            <a:endParaRPr lang="en-US" dirty="0" smtClean="0">
              <a:latin typeface="Arial" pitchFamily="34" charset="0"/>
            </a:endParaRPr>
          </a:p>
        </p:txBody>
      </p:sp>
    </p:spTree>
    <p:extLst>
      <p:ext uri="{BB962C8B-B14F-4D97-AF65-F5344CB8AC3E}">
        <p14:creationId xmlns:p14="http://schemas.microsoft.com/office/powerpoint/2010/main" val="4280983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A9C70F4B-C21C-4555-A668-40C79F926BF0}" type="datetime1">
              <a:rPr lang="en-US">
                <a:solidFill>
                  <a:srgbClr val="EEECE1"/>
                </a:solidFill>
              </a:rPr>
              <a:pPr/>
              <a:t>10/21/2014</a:t>
            </a:fld>
            <a:endParaRPr lang="en-US">
              <a:solidFill>
                <a:srgbClr val="EEECE1"/>
              </a:solidFill>
            </a:endParaRPr>
          </a:p>
        </p:txBody>
      </p:sp>
      <p:sp>
        <p:nvSpPr>
          <p:cNvPr id="7" name="Rectangle 13"/>
          <p:cNvSpPr>
            <a:spLocks noGrp="1" noChangeArrowheads="1"/>
          </p:cNvSpPr>
          <p:nvPr>
            <p:ph type="sldNum" sz="quarter" idx="5"/>
          </p:nvPr>
        </p:nvSpPr>
        <p:spPr>
          <a:ln/>
        </p:spPr>
        <p:txBody>
          <a:bodyPr/>
          <a:lstStyle/>
          <a:p>
            <a:fld id="{18E9FEB6-C25A-4DE2-9158-0D3C1995627C}" type="slidenum">
              <a:rPr lang="en-US">
                <a:solidFill>
                  <a:srgbClr val="EEECE1"/>
                </a:solidFill>
              </a:rPr>
              <a:pPr/>
              <a:t>14</a:t>
            </a:fld>
            <a:endParaRPr lang="en-US">
              <a:solidFill>
                <a:srgbClr val="EEECE1"/>
              </a:solidFill>
            </a:endParaRPr>
          </a:p>
        </p:txBody>
      </p:sp>
      <p:sp>
        <p:nvSpPr>
          <p:cNvPr id="788482" name="Rectangle 2"/>
          <p:cNvSpPr>
            <a:spLocks noGrp="1" noRot="1" noChangeAspect="1" noChangeArrowheads="1" noTextEdit="1"/>
          </p:cNvSpPr>
          <p:nvPr>
            <p:ph type="sldImg"/>
          </p:nvPr>
        </p:nvSpPr>
        <p:spPr>
          <a:xfrm>
            <a:off x="1158875" y="690563"/>
            <a:ext cx="4705350" cy="3530600"/>
          </a:xfrm>
          <a:ln/>
        </p:spPr>
      </p:sp>
      <p:sp>
        <p:nvSpPr>
          <p:cNvPr id="788483" name="Rectangle 3"/>
          <p:cNvSpPr>
            <a:spLocks noGrp="1" noChangeArrowheads="1"/>
          </p:cNvSpPr>
          <p:nvPr>
            <p:ph type="body" idx="1"/>
          </p:nvPr>
        </p:nvSpPr>
        <p:spPr>
          <a:xfrm>
            <a:off x="935991" y="4453036"/>
            <a:ext cx="5147945" cy="4146316"/>
          </a:xfrm>
        </p:spPr>
        <p:txBody>
          <a:bodyPr/>
          <a:lstStyle/>
          <a:p>
            <a:endParaRPr lang="en-US"/>
          </a:p>
        </p:txBody>
      </p:sp>
    </p:spTree>
    <p:extLst>
      <p:ext uri="{BB962C8B-B14F-4D97-AF65-F5344CB8AC3E}">
        <p14:creationId xmlns:p14="http://schemas.microsoft.com/office/powerpoint/2010/main" val="2429811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125">
              <a:defRPr sz="2400">
                <a:solidFill>
                  <a:schemeClr val="tx1"/>
                </a:solidFill>
                <a:latin typeface="Times New Roman" pitchFamily="18" charset="0"/>
              </a:defRPr>
            </a:lvl1pPr>
            <a:lvl2pPr marL="750715" indent="-288736" defTabSz="911125">
              <a:defRPr sz="2400">
                <a:solidFill>
                  <a:schemeClr val="tx1"/>
                </a:solidFill>
                <a:latin typeface="Times New Roman" pitchFamily="18" charset="0"/>
              </a:defRPr>
            </a:lvl2pPr>
            <a:lvl3pPr marL="1154947" indent="-230990" defTabSz="911125">
              <a:defRPr sz="2400">
                <a:solidFill>
                  <a:schemeClr val="tx1"/>
                </a:solidFill>
                <a:latin typeface="Times New Roman" pitchFamily="18" charset="0"/>
              </a:defRPr>
            </a:lvl3pPr>
            <a:lvl4pPr marL="1616925" indent="-230990" defTabSz="911125">
              <a:defRPr sz="2400">
                <a:solidFill>
                  <a:schemeClr val="tx1"/>
                </a:solidFill>
                <a:latin typeface="Times New Roman" pitchFamily="18" charset="0"/>
              </a:defRPr>
            </a:lvl4pPr>
            <a:lvl5pPr marL="2078903" indent="-230990" defTabSz="911125">
              <a:defRPr sz="2400">
                <a:solidFill>
                  <a:schemeClr val="tx1"/>
                </a:solidFill>
                <a:latin typeface="Times New Roman" pitchFamily="18" charset="0"/>
              </a:defRPr>
            </a:lvl5pPr>
            <a:lvl6pPr marL="2540884" indent="-230990" defTabSz="911125" eaLnBrk="0" fontAlgn="base" hangingPunct="0">
              <a:spcBef>
                <a:spcPct val="0"/>
              </a:spcBef>
              <a:spcAft>
                <a:spcPct val="0"/>
              </a:spcAft>
              <a:defRPr sz="2400">
                <a:solidFill>
                  <a:schemeClr val="tx1"/>
                </a:solidFill>
                <a:latin typeface="Times New Roman" pitchFamily="18" charset="0"/>
              </a:defRPr>
            </a:lvl6pPr>
            <a:lvl7pPr marL="3002861" indent="-230990" defTabSz="911125" eaLnBrk="0" fontAlgn="base" hangingPunct="0">
              <a:spcBef>
                <a:spcPct val="0"/>
              </a:spcBef>
              <a:spcAft>
                <a:spcPct val="0"/>
              </a:spcAft>
              <a:defRPr sz="2400">
                <a:solidFill>
                  <a:schemeClr val="tx1"/>
                </a:solidFill>
                <a:latin typeface="Times New Roman" pitchFamily="18" charset="0"/>
              </a:defRPr>
            </a:lvl7pPr>
            <a:lvl8pPr marL="3464840" indent="-230990" defTabSz="911125" eaLnBrk="0" fontAlgn="base" hangingPunct="0">
              <a:spcBef>
                <a:spcPct val="0"/>
              </a:spcBef>
              <a:spcAft>
                <a:spcPct val="0"/>
              </a:spcAft>
              <a:defRPr sz="2400">
                <a:solidFill>
                  <a:schemeClr val="tx1"/>
                </a:solidFill>
                <a:latin typeface="Times New Roman" pitchFamily="18" charset="0"/>
              </a:defRPr>
            </a:lvl8pPr>
            <a:lvl9pPr marL="3926818" indent="-230990" defTabSz="911125" eaLnBrk="0" fontAlgn="base" hangingPunct="0">
              <a:spcBef>
                <a:spcPct val="0"/>
              </a:spcBef>
              <a:spcAft>
                <a:spcPct val="0"/>
              </a:spcAft>
              <a:defRPr sz="2400">
                <a:solidFill>
                  <a:schemeClr val="tx1"/>
                </a:solidFill>
                <a:latin typeface="Times New Roman" pitchFamily="18" charset="0"/>
              </a:defRPr>
            </a:lvl9pPr>
          </a:lstStyle>
          <a:p>
            <a:fld id="{C54646A0-9AC9-4F3E-9865-E0B163907088}" type="slidenum">
              <a:rPr lang="en-US" sz="1100">
                <a:solidFill>
                  <a:prstClr val="black"/>
                </a:solidFill>
              </a:rPr>
              <a:pPr/>
              <a:t>15</a:t>
            </a:fld>
            <a:endParaRPr lang="en-US" sz="1100">
              <a:solidFill>
                <a:prstClr val="black"/>
              </a:solidFill>
            </a:endParaRPr>
          </a:p>
        </p:txBody>
      </p:sp>
      <p:sp>
        <p:nvSpPr>
          <p:cNvPr id="104451" name="Rectangle 2"/>
          <p:cNvSpPr>
            <a:spLocks noGrp="1" noRot="1" noChangeAspect="1" noChangeArrowheads="1" noTextEdit="1"/>
          </p:cNvSpPr>
          <p:nvPr>
            <p:ph type="sldImg"/>
          </p:nvPr>
        </p:nvSpPr>
        <p:spPr>
          <a:xfrm>
            <a:off x="1158875" y="692150"/>
            <a:ext cx="4705350" cy="3530600"/>
          </a:xfrm>
          <a:ln/>
        </p:spPr>
      </p:sp>
      <p:sp>
        <p:nvSpPr>
          <p:cNvPr id="104452" name="Rectangle 3"/>
          <p:cNvSpPr>
            <a:spLocks noGrp="1" noChangeArrowheads="1"/>
          </p:cNvSpPr>
          <p:nvPr>
            <p:ph type="body" idx="1"/>
          </p:nvPr>
        </p:nvSpPr>
        <p:spPr>
          <a:xfrm>
            <a:off x="935991" y="4452732"/>
            <a:ext cx="5147945" cy="41460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848731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r>
              <a:rPr lang="en-US" smtClean="0">
                <a:latin typeface="Arial" pitchFamily="34" charset="0"/>
              </a:rPr>
              <a:t>This slide shows how the terrain flow field is represented.  Early DEM work used a single flow direction model, D8.  In 1997 I published the Dinfinity method that proportions flow from each grid cell among downslope neighbors.  This, at the expense of some dispersion, allows a better approximation of flow across surfaces.</a:t>
            </a:r>
          </a:p>
        </p:txBody>
      </p:sp>
      <p:sp>
        <p:nvSpPr>
          <p:cNvPr id="145412" name="Slide Number Placeholder 3"/>
          <p:cNvSpPr>
            <a:spLocks noGrp="1"/>
          </p:cNvSpPr>
          <p:nvPr>
            <p:ph type="sldNum" sz="quarter" idx="5"/>
          </p:nvPr>
        </p:nvSpPr>
        <p:spPr>
          <a:noFill/>
        </p:spPr>
        <p:txBody>
          <a:bodyPr/>
          <a:lstStyle/>
          <a:p>
            <a:fld id="{B52FD5D7-F40D-40FF-89F8-4EC34253181F}" type="slidenum">
              <a:rPr lang="en-US" smtClean="0">
                <a:solidFill>
                  <a:srgbClr val="000000"/>
                </a:solidFill>
              </a:rPr>
              <a:pPr/>
              <a:t>20</a:t>
            </a:fld>
            <a:endParaRPr lang="en-US" smtClean="0">
              <a:solidFill>
                <a:srgbClr val="000000"/>
              </a:solidFill>
            </a:endParaRPr>
          </a:p>
        </p:txBody>
      </p:sp>
    </p:spTree>
    <p:extLst>
      <p:ext uri="{BB962C8B-B14F-4D97-AF65-F5344CB8AC3E}">
        <p14:creationId xmlns:p14="http://schemas.microsoft.com/office/powerpoint/2010/main" val="399131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Figure 2 illustrates the evaluation of infiltration capacity limited runoff generation with run on according to (5). Inputs are the r and c values indicated, with the proportional flow directions indicated by the arrows. Grid cells A and B on the left have no dependencies so may be immediately evaluated and using min(r-c,0) result in q=3 and 0 for grid cells A and B respectively.  With these evaluated, the unevaluated dependencies of grid cell C become 0, so equation (5) can be evaluated for grid cell C.  The inflow is q</a:t>
            </a:r>
            <a:r>
              <a:rPr lang="en-US" baseline="-25000" smtClean="0">
                <a:latin typeface="Arial" pitchFamily="34" charset="0"/>
              </a:rPr>
              <a:t>in</a:t>
            </a:r>
            <a:r>
              <a:rPr lang="en-US" smtClean="0">
                <a:latin typeface="Arial" pitchFamily="34" charset="0"/>
              </a:rPr>
              <a:t>=0.6 x 3 = 1.8 from grid cell B.  Then q=min(5-6+1.8,0)=0.8.  Now all dependencies of D have been evaluated.  Inflows from cells A, B, and C, accounting for the proportions are 3 x 0.4 + 0.8 = 2, so the runoff from D is q=min(4-5+2,0)=2.</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100">
                <a:solidFill>
                  <a:schemeClr val="bg2"/>
                </a:solidFill>
                <a:latin typeface="Times New Roman" pitchFamily="18" charset="0"/>
              </a:defRPr>
            </a:lvl1pPr>
            <a:lvl2pPr marL="769770" indent="-296066">
              <a:defRPr kumimoji="1" sz="2100">
                <a:solidFill>
                  <a:schemeClr val="bg2"/>
                </a:solidFill>
                <a:latin typeface="Times New Roman" pitchFamily="18" charset="0"/>
              </a:defRPr>
            </a:lvl2pPr>
            <a:lvl3pPr marL="1184262" indent="-236852">
              <a:defRPr kumimoji="1" sz="2100">
                <a:solidFill>
                  <a:schemeClr val="bg2"/>
                </a:solidFill>
                <a:latin typeface="Times New Roman" pitchFamily="18" charset="0"/>
              </a:defRPr>
            </a:lvl3pPr>
            <a:lvl4pPr marL="1657967" indent="-236852">
              <a:defRPr kumimoji="1" sz="2100">
                <a:solidFill>
                  <a:schemeClr val="bg2"/>
                </a:solidFill>
                <a:latin typeface="Times New Roman" pitchFamily="18" charset="0"/>
              </a:defRPr>
            </a:lvl4pPr>
            <a:lvl5pPr marL="2131672" indent="-236852">
              <a:defRPr kumimoji="1" sz="2100">
                <a:solidFill>
                  <a:schemeClr val="bg2"/>
                </a:solidFill>
                <a:latin typeface="Times New Roman" pitchFamily="18" charset="0"/>
              </a:defRPr>
            </a:lvl5pPr>
            <a:lvl6pPr marL="2605377" indent="-236852" algn="ctr" eaLnBrk="0" fontAlgn="base" hangingPunct="0">
              <a:spcBef>
                <a:spcPct val="0"/>
              </a:spcBef>
              <a:spcAft>
                <a:spcPct val="0"/>
              </a:spcAft>
              <a:defRPr kumimoji="1" sz="2100">
                <a:solidFill>
                  <a:schemeClr val="bg2"/>
                </a:solidFill>
                <a:latin typeface="Times New Roman" pitchFamily="18" charset="0"/>
              </a:defRPr>
            </a:lvl6pPr>
            <a:lvl7pPr marL="3079082" indent="-236852" algn="ctr" eaLnBrk="0" fontAlgn="base" hangingPunct="0">
              <a:spcBef>
                <a:spcPct val="0"/>
              </a:spcBef>
              <a:spcAft>
                <a:spcPct val="0"/>
              </a:spcAft>
              <a:defRPr kumimoji="1" sz="2100">
                <a:solidFill>
                  <a:schemeClr val="bg2"/>
                </a:solidFill>
                <a:latin typeface="Times New Roman" pitchFamily="18" charset="0"/>
              </a:defRPr>
            </a:lvl7pPr>
            <a:lvl8pPr marL="3552787" indent="-236852" algn="ctr" eaLnBrk="0" fontAlgn="base" hangingPunct="0">
              <a:spcBef>
                <a:spcPct val="0"/>
              </a:spcBef>
              <a:spcAft>
                <a:spcPct val="0"/>
              </a:spcAft>
              <a:defRPr kumimoji="1" sz="2100">
                <a:solidFill>
                  <a:schemeClr val="bg2"/>
                </a:solidFill>
                <a:latin typeface="Times New Roman" pitchFamily="18" charset="0"/>
              </a:defRPr>
            </a:lvl8pPr>
            <a:lvl9pPr marL="4026492" indent="-236852" algn="ctr" eaLnBrk="0" fontAlgn="base" hangingPunct="0">
              <a:spcBef>
                <a:spcPct val="0"/>
              </a:spcBef>
              <a:spcAft>
                <a:spcPct val="0"/>
              </a:spcAft>
              <a:defRPr kumimoji="1" sz="2100">
                <a:solidFill>
                  <a:schemeClr val="bg2"/>
                </a:solidFill>
                <a:latin typeface="Times New Roman" pitchFamily="18" charset="0"/>
              </a:defRPr>
            </a:lvl9pPr>
          </a:lstStyle>
          <a:p>
            <a:fld id="{05F799ED-6608-4FB8-A4B6-7836E4B705EB}" type="slidenum">
              <a:rPr kumimoji="0" lang="en-US" sz="1200">
                <a:solidFill>
                  <a:srgbClr val="000000"/>
                </a:solidFill>
              </a:rPr>
              <a:pPr/>
              <a:t>28</a:t>
            </a:fld>
            <a:endParaRPr kumimoji="0" lang="en-US" sz="1200">
              <a:solidFill>
                <a:srgbClr val="000000"/>
              </a:solidFill>
            </a:endParaRPr>
          </a:p>
        </p:txBody>
      </p:sp>
    </p:spTree>
    <p:extLst>
      <p:ext uri="{BB962C8B-B14F-4D97-AF65-F5344CB8AC3E}">
        <p14:creationId xmlns:p14="http://schemas.microsoft.com/office/powerpoint/2010/main" val="3019697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9F32644-903F-4E4A-95FE-62581509F478}"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1013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ADCEE20B-4775-44A8-B8BF-DFD011681E87}"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085403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1973F9-422E-457B-9F92-077D34CBCE65}" type="datetimeFigureOut">
              <a:rPr lang="en-US" smtClean="0">
                <a:solidFill>
                  <a:prstClr val="black">
                    <a:tint val="75000"/>
                  </a:prstClr>
                </a:solidFill>
              </a:rPr>
              <a:pPr/>
              <a:t>10/21/2014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727118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solidFill>
                  <a:prstClr val="black">
                    <a:tint val="75000"/>
                  </a:prstClr>
                </a:solidFill>
              </a:rPr>
              <a:pPr/>
              <a:t>10/21/2014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15179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solidFill>
                  <a:prstClr val="black">
                    <a:tint val="75000"/>
                  </a:prstClr>
                </a:solidFill>
              </a:rPr>
              <a:pPr/>
              <a:t>10/21/2014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47357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1500188" y="1708150"/>
            <a:ext cx="7646987" cy="0"/>
          </a:xfrm>
          <a:prstGeom prst="line">
            <a:avLst/>
          </a:prstGeom>
          <a:noFill/>
          <a:ln w="12700" cap="sq">
            <a:solidFill>
              <a:schemeClr val="bg2"/>
            </a:solidFill>
            <a:round/>
            <a:headEnd type="none" w="sm" len="sm"/>
            <a:tailEnd type="none" w="sm" len="sm"/>
          </a:ln>
          <a:effectLst/>
        </p:spPr>
        <p:txBody>
          <a:bodyPr/>
          <a:lstStyle/>
          <a:p>
            <a:pPr algn="ctr" eaLnBrk="0" fontAlgn="base" hangingPunct="0">
              <a:spcBef>
                <a:spcPct val="0"/>
              </a:spcBef>
              <a:spcAft>
                <a:spcPct val="0"/>
              </a:spcAft>
              <a:defRPr/>
            </a:pPr>
            <a:endParaRPr kumimoji="1" lang="en-US" sz="2000">
              <a:solidFill>
                <a:srgbClr val="010000"/>
              </a:solidFill>
              <a:latin typeface="Times New Roman" pitchFamily="18" charset="0"/>
            </a:endParaRPr>
          </a:p>
        </p:txBody>
      </p:sp>
      <p:sp>
        <p:nvSpPr>
          <p:cNvPr id="5" name="Arc 3"/>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algn="ctr" eaLnBrk="0" fontAlgn="base" hangingPunct="0">
              <a:spcBef>
                <a:spcPct val="0"/>
              </a:spcBef>
              <a:spcAft>
                <a:spcPct val="0"/>
              </a:spcAft>
              <a:defRPr/>
            </a:pPr>
            <a:endParaRPr kumimoji="1" lang="en-US" sz="2000">
              <a:solidFill>
                <a:srgbClr val="010000"/>
              </a:solidFill>
              <a:latin typeface="Times New Roman" pitchFamily="18" charset="0"/>
            </a:endParaRPr>
          </a:p>
        </p:txBody>
      </p:sp>
      <p:sp>
        <p:nvSpPr>
          <p:cNvPr id="3076" name="Rectangle 4"/>
          <p:cNvSpPr>
            <a:spLocks noGrp="1" noChangeArrowheads="1"/>
          </p:cNvSpPr>
          <p:nvPr>
            <p:ph type="ctrTitle" sz="quarter"/>
          </p:nvPr>
        </p:nvSpPr>
        <p:spPr>
          <a:xfrm>
            <a:off x="2590800" y="781050"/>
            <a:ext cx="6248400" cy="1143000"/>
          </a:xfrm>
        </p:spPr>
        <p:txBody>
          <a:bodyPr anchor="b"/>
          <a:lstStyle>
            <a:lvl1pPr>
              <a:defRPr sz="6600"/>
            </a:lvl1pPr>
          </a:lstStyle>
          <a:p>
            <a:r>
              <a:rPr lang="en-US"/>
              <a:t>Click to edit Master title style</a:t>
            </a:r>
          </a:p>
        </p:txBody>
      </p:sp>
      <p:sp>
        <p:nvSpPr>
          <p:cNvPr id="3077" name="Rectangle 5"/>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r>
              <a:rPr lang="en-US"/>
              <a:t>Click to edit Master subtitle style</a:t>
            </a:r>
          </a:p>
        </p:txBody>
      </p:sp>
      <p:sp>
        <p:nvSpPr>
          <p:cNvPr id="6" name="Rectangle 11"/>
          <p:cNvSpPr>
            <a:spLocks noGrp="1" noChangeArrowheads="1"/>
          </p:cNvSpPr>
          <p:nvPr>
            <p:ph type="dt" sz="quarter" idx="10"/>
          </p:nvPr>
        </p:nvSpPr>
        <p:spPr>
          <a:xfrm>
            <a:off x="152400" y="5486400"/>
            <a:ext cx="1905000" cy="304800"/>
          </a:xfrm>
        </p:spPr>
        <p:txBody>
          <a:bodyPr/>
          <a:lstStyle>
            <a:lvl1pPr>
              <a:defRPr/>
            </a:lvl1pPr>
          </a:lstStyle>
          <a:p>
            <a:pPr>
              <a:defRPr/>
            </a:pPr>
            <a:endParaRPr lang="en-US">
              <a:solidFill>
                <a:srgbClr val="009999"/>
              </a:solidFill>
            </a:endParaRPr>
          </a:p>
        </p:txBody>
      </p:sp>
      <p:sp>
        <p:nvSpPr>
          <p:cNvPr id="7" name="Rectangle 12"/>
          <p:cNvSpPr>
            <a:spLocks noGrp="1" noChangeArrowheads="1"/>
          </p:cNvSpPr>
          <p:nvPr>
            <p:ph type="ftr" sz="quarter" idx="11"/>
          </p:nvPr>
        </p:nvSpPr>
        <p:spPr>
          <a:xfrm>
            <a:off x="152400" y="5791200"/>
            <a:ext cx="2667000" cy="304800"/>
          </a:xfrm>
        </p:spPr>
        <p:txBody>
          <a:bodyPr/>
          <a:lstStyle>
            <a:lvl1pPr>
              <a:defRPr/>
            </a:lvl1pPr>
          </a:lstStyle>
          <a:p>
            <a:pPr>
              <a:defRPr/>
            </a:pPr>
            <a:endParaRPr lang="en-US">
              <a:solidFill>
                <a:srgbClr val="009999"/>
              </a:solidFill>
            </a:endParaRPr>
          </a:p>
        </p:txBody>
      </p:sp>
      <p:sp>
        <p:nvSpPr>
          <p:cNvPr id="8" name="Rectangle 13"/>
          <p:cNvSpPr>
            <a:spLocks noGrp="1" noChangeArrowheads="1"/>
          </p:cNvSpPr>
          <p:nvPr>
            <p:ph type="sldNum" sz="quarter" idx="12"/>
          </p:nvPr>
        </p:nvSpPr>
        <p:spPr/>
        <p:txBody>
          <a:bodyPr/>
          <a:lstStyle>
            <a:lvl1pPr>
              <a:defRPr/>
            </a:lvl1pPr>
          </a:lstStyle>
          <a:p>
            <a:pPr>
              <a:defRPr/>
            </a:pPr>
            <a:fld id="{ED7C69DF-8213-4E61-9C08-DD36EA1294B0}" type="slidenum">
              <a:rPr lang="en-US">
                <a:solidFill>
                  <a:srgbClr val="009999"/>
                </a:solidFill>
              </a:rPr>
              <a:pPr>
                <a:defRPr/>
              </a:pPr>
              <a:t>‹#›</a:t>
            </a:fld>
            <a:endParaRPr lang="en-US">
              <a:solidFill>
                <a:srgbClr val="009999"/>
              </a:solidFill>
            </a:endParaRPr>
          </a:p>
        </p:txBody>
      </p:sp>
    </p:spTree>
    <p:extLst>
      <p:ext uri="{BB962C8B-B14F-4D97-AF65-F5344CB8AC3E}">
        <p14:creationId xmlns:p14="http://schemas.microsoft.com/office/powerpoint/2010/main" val="29080521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9999"/>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9999"/>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5AF24D36-3FF1-48C0-9C93-7B269DB3930C}" type="slidenum">
              <a:rPr lang="en-US">
                <a:solidFill>
                  <a:srgbClr val="009999"/>
                </a:solidFill>
              </a:rPr>
              <a:pPr>
                <a:defRPr/>
              </a:pPr>
              <a:t>‹#›</a:t>
            </a:fld>
            <a:endParaRPr lang="en-US">
              <a:solidFill>
                <a:srgbClr val="009999"/>
              </a:solidFill>
            </a:endParaRPr>
          </a:p>
        </p:txBody>
      </p:sp>
    </p:spTree>
    <p:extLst>
      <p:ext uri="{BB962C8B-B14F-4D97-AF65-F5344CB8AC3E}">
        <p14:creationId xmlns:p14="http://schemas.microsoft.com/office/powerpoint/2010/main" val="56365382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9999"/>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9999"/>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084F4EED-21AC-4D4C-9568-FC3011CFBD84}" type="slidenum">
              <a:rPr lang="en-US">
                <a:solidFill>
                  <a:srgbClr val="009999"/>
                </a:solidFill>
              </a:rPr>
              <a:pPr>
                <a:defRPr/>
              </a:pPr>
              <a:t>‹#›</a:t>
            </a:fld>
            <a:endParaRPr lang="en-US">
              <a:solidFill>
                <a:srgbClr val="009999"/>
              </a:solidFill>
            </a:endParaRPr>
          </a:p>
        </p:txBody>
      </p:sp>
    </p:spTree>
    <p:extLst>
      <p:ext uri="{BB962C8B-B14F-4D97-AF65-F5344CB8AC3E}">
        <p14:creationId xmlns:p14="http://schemas.microsoft.com/office/powerpoint/2010/main" val="330371377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9999"/>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9999"/>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0FB8FDC8-E121-4700-9247-A90AC5B5B80E}" type="slidenum">
              <a:rPr lang="en-US">
                <a:solidFill>
                  <a:srgbClr val="009999"/>
                </a:solidFill>
              </a:rPr>
              <a:pPr>
                <a:defRPr/>
              </a:pPr>
              <a:t>‹#›</a:t>
            </a:fld>
            <a:endParaRPr lang="en-US">
              <a:solidFill>
                <a:srgbClr val="009999"/>
              </a:solidFill>
            </a:endParaRPr>
          </a:p>
        </p:txBody>
      </p:sp>
    </p:spTree>
    <p:extLst>
      <p:ext uri="{BB962C8B-B14F-4D97-AF65-F5344CB8AC3E}">
        <p14:creationId xmlns:p14="http://schemas.microsoft.com/office/powerpoint/2010/main" val="332391184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solidFill>
                <a:srgbClr val="009999"/>
              </a:solidFill>
            </a:endParaRPr>
          </a:p>
        </p:txBody>
      </p:sp>
      <p:sp>
        <p:nvSpPr>
          <p:cNvPr id="8" name="Rectangle 11"/>
          <p:cNvSpPr>
            <a:spLocks noGrp="1" noChangeArrowheads="1"/>
          </p:cNvSpPr>
          <p:nvPr>
            <p:ph type="ftr" sz="quarter" idx="11"/>
          </p:nvPr>
        </p:nvSpPr>
        <p:spPr>
          <a:ln/>
        </p:spPr>
        <p:txBody>
          <a:bodyPr/>
          <a:lstStyle>
            <a:lvl1pPr>
              <a:defRPr/>
            </a:lvl1pPr>
          </a:lstStyle>
          <a:p>
            <a:pPr>
              <a:defRPr/>
            </a:pPr>
            <a:endParaRPr lang="en-US">
              <a:solidFill>
                <a:srgbClr val="009999"/>
              </a:solidFill>
            </a:endParaRPr>
          </a:p>
        </p:txBody>
      </p:sp>
      <p:sp>
        <p:nvSpPr>
          <p:cNvPr id="9" name="Rectangle 12"/>
          <p:cNvSpPr>
            <a:spLocks noGrp="1" noChangeArrowheads="1"/>
          </p:cNvSpPr>
          <p:nvPr>
            <p:ph type="sldNum" sz="quarter" idx="12"/>
          </p:nvPr>
        </p:nvSpPr>
        <p:spPr>
          <a:ln/>
        </p:spPr>
        <p:txBody>
          <a:bodyPr/>
          <a:lstStyle>
            <a:lvl1pPr>
              <a:defRPr/>
            </a:lvl1pPr>
          </a:lstStyle>
          <a:p>
            <a:pPr>
              <a:defRPr/>
            </a:pPr>
            <a:fld id="{BCA90293-F80F-4072-81F6-664873906BBB}" type="slidenum">
              <a:rPr lang="en-US">
                <a:solidFill>
                  <a:srgbClr val="009999"/>
                </a:solidFill>
              </a:rPr>
              <a:pPr>
                <a:defRPr/>
              </a:pPr>
              <a:t>‹#›</a:t>
            </a:fld>
            <a:endParaRPr lang="en-US">
              <a:solidFill>
                <a:srgbClr val="009999"/>
              </a:solidFill>
            </a:endParaRPr>
          </a:p>
        </p:txBody>
      </p:sp>
    </p:spTree>
    <p:extLst>
      <p:ext uri="{BB962C8B-B14F-4D97-AF65-F5344CB8AC3E}">
        <p14:creationId xmlns:p14="http://schemas.microsoft.com/office/powerpoint/2010/main" val="11594067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solidFill>
                <a:srgbClr val="009999"/>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a:solidFill>
                <a:srgbClr val="009999"/>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3B10C861-A044-466F-BD55-7EF20549DC7A}" type="slidenum">
              <a:rPr lang="en-US">
                <a:solidFill>
                  <a:srgbClr val="009999"/>
                </a:solidFill>
              </a:rPr>
              <a:pPr>
                <a:defRPr/>
              </a:pPr>
              <a:t>‹#›</a:t>
            </a:fld>
            <a:endParaRPr lang="en-US">
              <a:solidFill>
                <a:srgbClr val="009999"/>
              </a:solidFill>
            </a:endParaRPr>
          </a:p>
        </p:txBody>
      </p:sp>
    </p:spTree>
    <p:extLst>
      <p:ext uri="{BB962C8B-B14F-4D97-AF65-F5344CB8AC3E}">
        <p14:creationId xmlns:p14="http://schemas.microsoft.com/office/powerpoint/2010/main" val="290817597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solidFill>
                <a:srgbClr val="009999"/>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en-US">
              <a:solidFill>
                <a:srgbClr val="009999"/>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3BF1E5B8-16E8-4B52-BDA7-D2443BBFB41B}" type="slidenum">
              <a:rPr lang="en-US">
                <a:solidFill>
                  <a:srgbClr val="009999"/>
                </a:solidFill>
              </a:rPr>
              <a:pPr>
                <a:defRPr/>
              </a:pPr>
              <a:t>‹#›</a:t>
            </a:fld>
            <a:endParaRPr lang="en-US">
              <a:solidFill>
                <a:srgbClr val="009999"/>
              </a:solidFill>
            </a:endParaRPr>
          </a:p>
        </p:txBody>
      </p:sp>
    </p:spTree>
    <p:extLst>
      <p:ext uri="{BB962C8B-B14F-4D97-AF65-F5344CB8AC3E}">
        <p14:creationId xmlns:p14="http://schemas.microsoft.com/office/powerpoint/2010/main" val="3374750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23003697-9D52-46EE-9C12-BB94691C0139}"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942198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9999"/>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9999"/>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E3620690-B28C-4D98-8768-DF2CEB824300}" type="slidenum">
              <a:rPr lang="en-US">
                <a:solidFill>
                  <a:srgbClr val="009999"/>
                </a:solidFill>
              </a:rPr>
              <a:pPr>
                <a:defRPr/>
              </a:pPr>
              <a:t>‹#›</a:t>
            </a:fld>
            <a:endParaRPr lang="en-US">
              <a:solidFill>
                <a:srgbClr val="009999"/>
              </a:solidFill>
            </a:endParaRPr>
          </a:p>
        </p:txBody>
      </p:sp>
    </p:spTree>
    <p:extLst>
      <p:ext uri="{BB962C8B-B14F-4D97-AF65-F5344CB8AC3E}">
        <p14:creationId xmlns:p14="http://schemas.microsoft.com/office/powerpoint/2010/main" val="41830333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9999"/>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9999"/>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C9FA6CA9-6A14-4B61-A432-55061E966C96}" type="slidenum">
              <a:rPr lang="en-US">
                <a:solidFill>
                  <a:srgbClr val="009999"/>
                </a:solidFill>
              </a:rPr>
              <a:pPr>
                <a:defRPr/>
              </a:pPr>
              <a:t>‹#›</a:t>
            </a:fld>
            <a:endParaRPr lang="en-US">
              <a:solidFill>
                <a:srgbClr val="009999"/>
              </a:solidFill>
            </a:endParaRPr>
          </a:p>
        </p:txBody>
      </p:sp>
    </p:spTree>
    <p:extLst>
      <p:ext uri="{BB962C8B-B14F-4D97-AF65-F5344CB8AC3E}">
        <p14:creationId xmlns:p14="http://schemas.microsoft.com/office/powerpoint/2010/main" val="16138560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9999"/>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9999"/>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307CF40F-6704-4874-B53F-95046B0AE85F}" type="slidenum">
              <a:rPr lang="en-US">
                <a:solidFill>
                  <a:srgbClr val="009999"/>
                </a:solidFill>
              </a:rPr>
              <a:pPr>
                <a:defRPr/>
              </a:pPr>
              <a:t>‹#›</a:t>
            </a:fld>
            <a:endParaRPr lang="en-US">
              <a:solidFill>
                <a:srgbClr val="009999"/>
              </a:solidFill>
            </a:endParaRPr>
          </a:p>
        </p:txBody>
      </p:sp>
    </p:spTree>
    <p:extLst>
      <p:ext uri="{BB962C8B-B14F-4D97-AF65-F5344CB8AC3E}">
        <p14:creationId xmlns:p14="http://schemas.microsoft.com/office/powerpoint/2010/main" val="36891257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9999"/>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9999"/>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96F789C8-3CF7-4E16-BF85-7B9AE49BB9D5}" type="slidenum">
              <a:rPr lang="en-US">
                <a:solidFill>
                  <a:srgbClr val="009999"/>
                </a:solidFill>
              </a:rPr>
              <a:pPr>
                <a:defRPr/>
              </a:pPr>
              <a:t>‹#›</a:t>
            </a:fld>
            <a:endParaRPr lang="en-US">
              <a:solidFill>
                <a:srgbClr val="009999"/>
              </a:solidFill>
            </a:endParaRPr>
          </a:p>
        </p:txBody>
      </p:sp>
    </p:spTree>
    <p:extLst>
      <p:ext uri="{BB962C8B-B14F-4D97-AF65-F5344CB8AC3E}">
        <p14:creationId xmlns:p14="http://schemas.microsoft.com/office/powerpoint/2010/main" val="28911845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162811209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D6887C-62D0-48F1-B82A-83FAF052ED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9885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4FC070-B467-43E3-9A17-5D6B6FE54E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40115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62859A-E27E-4DA5-BFCB-35B2A558AE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107403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76E140-C2A3-445F-A18B-433E6537ED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158281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AD8CF13-C028-4BD1-8EC6-DC58AE7A7A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8476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spcBef>
                <a:spcPct val="0"/>
              </a:spcBef>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spcBef>
                <a:spcPct val="0"/>
              </a:spcBef>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spcBef>
                <a:spcPct val="0"/>
              </a:spcBef>
            </a:pPr>
            <a:fld id="{C47237C1-02FA-4C82-874C-A527A268E637}" type="slidenum">
              <a:rPr lang="en-US">
                <a:solidFill>
                  <a:srgbClr val="000000"/>
                </a:solidFill>
              </a:rPr>
              <a:pPr>
                <a:spcBef>
                  <a:spcPct val="0"/>
                </a:spcBef>
              </a:pPr>
              <a:t>‹#›</a:t>
            </a:fld>
            <a:endParaRPr lang="en-US">
              <a:solidFill>
                <a:srgbClr val="000000"/>
              </a:solidFill>
            </a:endParaRPr>
          </a:p>
        </p:txBody>
      </p:sp>
    </p:spTree>
    <p:extLst>
      <p:ext uri="{BB962C8B-B14F-4D97-AF65-F5344CB8AC3E}">
        <p14:creationId xmlns:p14="http://schemas.microsoft.com/office/powerpoint/2010/main" val="46898942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C111587-4BE9-40C5-87A7-D929C17C33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765595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BE31D5D-6584-4844-9950-C7DE075F3A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611953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1169BA-E5DF-4B2E-9052-53266410BD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70820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9FA3811-5361-46A8-AED6-9CED58D233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225270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6E56FB-3DC7-4D8E-BB33-50E1A23423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802601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722249-2E5E-497F-8274-67454987DE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370737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AEB91050-C7C0-4F0E-AE76-5017E5CAD71A}" type="datetimeFigureOut">
              <a:rPr lang="en-US"/>
              <a:pPr>
                <a:defRPr/>
              </a:pPr>
              <a:t>10/21/2014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336B6C08-1014-4804-98DA-C6841F1FD5A7}" type="slidenum">
              <a:rPr lang="en-US"/>
              <a:pPr>
                <a:defRPr/>
              </a:pPr>
              <a:t>‹#›</a:t>
            </a:fld>
            <a:endParaRPr lang="en-US"/>
          </a:p>
        </p:txBody>
      </p:sp>
    </p:spTree>
    <p:extLst>
      <p:ext uri="{BB962C8B-B14F-4D97-AF65-F5344CB8AC3E}">
        <p14:creationId xmlns:p14="http://schemas.microsoft.com/office/powerpoint/2010/main" val="290046118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EC39FBF3-7379-4D07-A86B-CFED45D8C355}" type="datetimeFigureOut">
              <a:rPr lang="en-US"/>
              <a:pPr>
                <a:defRPr/>
              </a:pPr>
              <a:t>10/21/2014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DA583FA3-17A9-4ADD-B426-068CED24DB26}" type="slidenum">
              <a:rPr lang="en-US"/>
              <a:pPr>
                <a:defRPr/>
              </a:pPr>
              <a:t>‹#›</a:t>
            </a:fld>
            <a:endParaRPr lang="en-US"/>
          </a:p>
        </p:txBody>
      </p:sp>
    </p:spTree>
    <p:extLst>
      <p:ext uri="{BB962C8B-B14F-4D97-AF65-F5344CB8AC3E}">
        <p14:creationId xmlns:p14="http://schemas.microsoft.com/office/powerpoint/2010/main" val="51061778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7BB1BDE6-9D36-4068-B93C-81722D8ECA56}" type="datetimeFigureOut">
              <a:rPr lang="en-US"/>
              <a:pPr>
                <a:defRPr/>
              </a:pPr>
              <a:t>10/21/2014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23EDA325-9BDD-4947-A13E-77255B08D052}" type="slidenum">
              <a:rPr lang="en-US"/>
              <a:pPr>
                <a:defRPr/>
              </a:pPr>
              <a:t>‹#›</a:t>
            </a:fld>
            <a:endParaRPr lang="en-US"/>
          </a:p>
        </p:txBody>
      </p:sp>
    </p:spTree>
    <p:extLst>
      <p:ext uri="{BB962C8B-B14F-4D97-AF65-F5344CB8AC3E}">
        <p14:creationId xmlns:p14="http://schemas.microsoft.com/office/powerpoint/2010/main" val="238344566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1BA391D9-D4CD-4142-B372-9D64348345F0}" type="datetimeFigureOut">
              <a:rPr lang="en-US"/>
              <a:pPr>
                <a:defRPr/>
              </a:pPr>
              <a:t>10/21/2014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C85657BA-E26B-493B-8DC5-6E450714DC6A}" type="slidenum">
              <a:rPr lang="en-US"/>
              <a:pPr>
                <a:defRPr/>
              </a:pPr>
              <a:t>‹#›</a:t>
            </a:fld>
            <a:endParaRPr lang="en-US"/>
          </a:p>
        </p:txBody>
      </p:sp>
    </p:spTree>
    <p:extLst>
      <p:ext uri="{BB962C8B-B14F-4D97-AF65-F5344CB8AC3E}">
        <p14:creationId xmlns:p14="http://schemas.microsoft.com/office/powerpoint/2010/main" val="854487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spcBef>
                <a:spcPct val="0"/>
              </a:spcBef>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spcBef>
                <a:spcPct val="0"/>
              </a:spcBef>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spcBef>
                <a:spcPct val="0"/>
              </a:spcBef>
            </a:pPr>
            <a:fld id="{E0F67FDE-A842-4DF9-AFA0-6C0282BF2D5D}" type="slidenum">
              <a:rPr lang="en-US">
                <a:solidFill>
                  <a:srgbClr val="000000"/>
                </a:solidFill>
              </a:rPr>
              <a:pPr>
                <a:spcBef>
                  <a:spcPct val="0"/>
                </a:spcBef>
              </a:pPr>
              <a:t>‹#›</a:t>
            </a:fld>
            <a:endParaRPr lang="en-US">
              <a:solidFill>
                <a:srgbClr val="000000"/>
              </a:solidFill>
            </a:endParaRPr>
          </a:p>
        </p:txBody>
      </p:sp>
    </p:spTree>
    <p:extLst>
      <p:ext uri="{BB962C8B-B14F-4D97-AF65-F5344CB8AC3E}">
        <p14:creationId xmlns:p14="http://schemas.microsoft.com/office/powerpoint/2010/main" val="36840434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157A4EC4-599E-4181-89D8-93C1E20B6620}" type="datetimeFigureOut">
              <a:rPr lang="en-US"/>
              <a:pPr>
                <a:defRPr/>
              </a:pPr>
              <a:t>10/21/2014</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ACDC055A-A395-4276-945B-84DAFC2A1CC3}" type="slidenum">
              <a:rPr lang="en-US"/>
              <a:pPr>
                <a:defRPr/>
              </a:pPr>
              <a:t>‹#›</a:t>
            </a:fld>
            <a:endParaRPr lang="en-US"/>
          </a:p>
        </p:txBody>
      </p:sp>
    </p:spTree>
    <p:extLst>
      <p:ext uri="{BB962C8B-B14F-4D97-AF65-F5344CB8AC3E}">
        <p14:creationId xmlns:p14="http://schemas.microsoft.com/office/powerpoint/2010/main" val="127621404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FD2A6DA9-54EA-4B99-A55A-B3D1B3DF8031}" type="datetimeFigureOut">
              <a:rPr lang="en-US"/>
              <a:pPr>
                <a:defRPr/>
              </a:pPr>
              <a:t>10/21/2014</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BE98AC09-DB6E-488B-A95C-23C3863D934A}" type="slidenum">
              <a:rPr lang="en-US"/>
              <a:pPr>
                <a:defRPr/>
              </a:pPr>
              <a:t>‹#›</a:t>
            </a:fld>
            <a:endParaRPr lang="en-US"/>
          </a:p>
        </p:txBody>
      </p:sp>
    </p:spTree>
    <p:extLst>
      <p:ext uri="{BB962C8B-B14F-4D97-AF65-F5344CB8AC3E}">
        <p14:creationId xmlns:p14="http://schemas.microsoft.com/office/powerpoint/2010/main" val="184320494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7C5370EE-27F7-4C6D-9C51-93F207FCBF8F}" type="datetimeFigureOut">
              <a:rPr lang="en-US"/>
              <a:pPr>
                <a:defRPr/>
              </a:pPr>
              <a:t>10/21/2014</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F98BBF9D-2B9F-4131-B092-360B33036B45}" type="slidenum">
              <a:rPr lang="en-US"/>
              <a:pPr>
                <a:defRPr/>
              </a:pPr>
              <a:t>‹#›</a:t>
            </a:fld>
            <a:endParaRPr lang="en-US"/>
          </a:p>
        </p:txBody>
      </p:sp>
    </p:spTree>
    <p:extLst>
      <p:ext uri="{BB962C8B-B14F-4D97-AF65-F5344CB8AC3E}">
        <p14:creationId xmlns:p14="http://schemas.microsoft.com/office/powerpoint/2010/main" val="40160658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3F31120C-952C-48DE-B8ED-AB02C56D2E1A}" type="datetimeFigureOut">
              <a:rPr lang="en-US"/>
              <a:pPr>
                <a:defRPr/>
              </a:pPr>
              <a:t>10/21/2014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3A09FCAF-0844-41E9-9BDD-9B390A502ECC}" type="slidenum">
              <a:rPr lang="en-US"/>
              <a:pPr>
                <a:defRPr/>
              </a:pPr>
              <a:t>‹#›</a:t>
            </a:fld>
            <a:endParaRPr lang="en-US"/>
          </a:p>
        </p:txBody>
      </p:sp>
    </p:spTree>
    <p:extLst>
      <p:ext uri="{BB962C8B-B14F-4D97-AF65-F5344CB8AC3E}">
        <p14:creationId xmlns:p14="http://schemas.microsoft.com/office/powerpoint/2010/main" val="416430393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52FF2202-9237-4797-A0DF-52DCAF48883E}" type="datetimeFigureOut">
              <a:rPr lang="en-US"/>
              <a:pPr>
                <a:defRPr/>
              </a:pPr>
              <a:t>10/21/2014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76A96600-7FE4-421A-BBD0-05B51453554E}" type="slidenum">
              <a:rPr lang="en-US"/>
              <a:pPr>
                <a:defRPr/>
              </a:pPr>
              <a:t>‹#›</a:t>
            </a:fld>
            <a:endParaRPr lang="en-US"/>
          </a:p>
        </p:txBody>
      </p:sp>
    </p:spTree>
    <p:extLst>
      <p:ext uri="{BB962C8B-B14F-4D97-AF65-F5344CB8AC3E}">
        <p14:creationId xmlns:p14="http://schemas.microsoft.com/office/powerpoint/2010/main" val="247766523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EAD934C2-1930-4719-BB4A-005818BFBDBF}" type="datetimeFigureOut">
              <a:rPr lang="en-US"/>
              <a:pPr>
                <a:defRPr/>
              </a:pPr>
              <a:t>10/21/2014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A7AE3C35-B954-445E-A43D-281700FD5A74}" type="slidenum">
              <a:rPr lang="en-US"/>
              <a:pPr>
                <a:defRPr/>
              </a:pPr>
              <a:t>‹#›</a:t>
            </a:fld>
            <a:endParaRPr lang="en-US"/>
          </a:p>
        </p:txBody>
      </p:sp>
    </p:spTree>
    <p:extLst>
      <p:ext uri="{BB962C8B-B14F-4D97-AF65-F5344CB8AC3E}">
        <p14:creationId xmlns:p14="http://schemas.microsoft.com/office/powerpoint/2010/main" val="171141955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0CDD37FA-4C77-4301-AD07-7F83CCC79339}" type="datetimeFigureOut">
              <a:rPr lang="en-US"/>
              <a:pPr>
                <a:defRPr/>
              </a:pPr>
              <a:t>10/21/2014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5DED57F8-68E0-4306-8DFA-B87A465BBA74}" type="slidenum">
              <a:rPr lang="en-US"/>
              <a:pPr>
                <a:defRPr/>
              </a:pPr>
              <a:t>‹#›</a:t>
            </a:fld>
            <a:endParaRPr lang="en-US"/>
          </a:p>
        </p:txBody>
      </p:sp>
    </p:spTree>
    <p:extLst>
      <p:ext uri="{BB962C8B-B14F-4D97-AF65-F5344CB8AC3E}">
        <p14:creationId xmlns:p14="http://schemas.microsoft.com/office/powerpoint/2010/main" val="274304471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73F0B6-33CB-465C-95D4-F2B08C259848}" type="slidenum">
              <a:rPr lang="en-US"/>
              <a:pPr>
                <a:defRPr/>
              </a:pPr>
              <a:t>‹#›</a:t>
            </a:fld>
            <a:endParaRPr lang="en-US"/>
          </a:p>
        </p:txBody>
      </p:sp>
    </p:spTree>
    <p:extLst>
      <p:ext uri="{BB962C8B-B14F-4D97-AF65-F5344CB8AC3E}">
        <p14:creationId xmlns:p14="http://schemas.microsoft.com/office/powerpoint/2010/main" val="262648789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9D1D9D-F012-473D-B20D-C96975E1139F}" type="slidenum">
              <a:rPr lang="en-US"/>
              <a:pPr>
                <a:defRPr/>
              </a:pPr>
              <a:t>‹#›</a:t>
            </a:fld>
            <a:endParaRPr lang="en-US"/>
          </a:p>
        </p:txBody>
      </p:sp>
    </p:spTree>
    <p:extLst>
      <p:ext uri="{BB962C8B-B14F-4D97-AF65-F5344CB8AC3E}">
        <p14:creationId xmlns:p14="http://schemas.microsoft.com/office/powerpoint/2010/main" val="209710943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C4E5EC-361A-4747-BBB3-4D932AB5E9FD}" type="slidenum">
              <a:rPr lang="en-US"/>
              <a:pPr>
                <a:defRPr/>
              </a:pPr>
              <a:t>‹#›</a:t>
            </a:fld>
            <a:endParaRPr lang="en-US"/>
          </a:p>
        </p:txBody>
      </p:sp>
    </p:spTree>
    <p:extLst>
      <p:ext uri="{BB962C8B-B14F-4D97-AF65-F5344CB8AC3E}">
        <p14:creationId xmlns:p14="http://schemas.microsoft.com/office/powerpoint/2010/main" val="1261678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spcBef>
                <a:spcPct val="0"/>
              </a:spcBef>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spcBef>
                <a:spcPct val="0"/>
              </a:spcBef>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spcBef>
                <a:spcPct val="0"/>
              </a:spcBef>
            </a:pPr>
            <a:fld id="{234FE065-9469-43D9-A838-11E06213251D}" type="slidenum">
              <a:rPr lang="en-US">
                <a:solidFill>
                  <a:srgbClr val="000000"/>
                </a:solidFill>
              </a:rPr>
              <a:pPr>
                <a:spcBef>
                  <a:spcPct val="0"/>
                </a:spcBef>
              </a:pPr>
              <a:t>‹#›</a:t>
            </a:fld>
            <a:endParaRPr lang="en-US">
              <a:solidFill>
                <a:srgbClr val="000000"/>
              </a:solidFill>
            </a:endParaRPr>
          </a:p>
        </p:txBody>
      </p:sp>
    </p:spTree>
    <p:extLst>
      <p:ext uri="{BB962C8B-B14F-4D97-AF65-F5344CB8AC3E}">
        <p14:creationId xmlns:p14="http://schemas.microsoft.com/office/powerpoint/2010/main" val="53737618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81EE58-B87C-423B-B60C-9E77A6929ACE}" type="slidenum">
              <a:rPr lang="en-US"/>
              <a:pPr>
                <a:defRPr/>
              </a:pPr>
              <a:t>‹#›</a:t>
            </a:fld>
            <a:endParaRPr lang="en-US"/>
          </a:p>
        </p:txBody>
      </p:sp>
    </p:spTree>
    <p:extLst>
      <p:ext uri="{BB962C8B-B14F-4D97-AF65-F5344CB8AC3E}">
        <p14:creationId xmlns:p14="http://schemas.microsoft.com/office/powerpoint/2010/main" val="121160042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8ADC100-59A7-4856-8705-8CF1B05430C7}" type="slidenum">
              <a:rPr lang="en-US"/>
              <a:pPr>
                <a:defRPr/>
              </a:pPr>
              <a:t>‹#›</a:t>
            </a:fld>
            <a:endParaRPr lang="en-US"/>
          </a:p>
        </p:txBody>
      </p:sp>
    </p:spTree>
    <p:extLst>
      <p:ext uri="{BB962C8B-B14F-4D97-AF65-F5344CB8AC3E}">
        <p14:creationId xmlns:p14="http://schemas.microsoft.com/office/powerpoint/2010/main" val="361126165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6D85C20-31B2-46BE-BF3B-9A8BB7C4969B}" type="slidenum">
              <a:rPr lang="en-US"/>
              <a:pPr>
                <a:defRPr/>
              </a:pPr>
              <a:t>‹#›</a:t>
            </a:fld>
            <a:endParaRPr lang="en-US"/>
          </a:p>
        </p:txBody>
      </p:sp>
    </p:spTree>
    <p:extLst>
      <p:ext uri="{BB962C8B-B14F-4D97-AF65-F5344CB8AC3E}">
        <p14:creationId xmlns:p14="http://schemas.microsoft.com/office/powerpoint/2010/main" val="107110423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02BF320-B230-4FBD-848A-2B74F67FBAEF}" type="slidenum">
              <a:rPr lang="en-US"/>
              <a:pPr>
                <a:defRPr/>
              </a:pPr>
              <a:t>‹#›</a:t>
            </a:fld>
            <a:endParaRPr lang="en-US"/>
          </a:p>
        </p:txBody>
      </p:sp>
    </p:spTree>
    <p:extLst>
      <p:ext uri="{BB962C8B-B14F-4D97-AF65-F5344CB8AC3E}">
        <p14:creationId xmlns:p14="http://schemas.microsoft.com/office/powerpoint/2010/main" val="326571268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1BF37A-7185-43E7-9A80-06DD1714F857}" type="slidenum">
              <a:rPr lang="en-US"/>
              <a:pPr>
                <a:defRPr/>
              </a:pPr>
              <a:t>‹#›</a:t>
            </a:fld>
            <a:endParaRPr lang="en-US"/>
          </a:p>
        </p:txBody>
      </p:sp>
    </p:spTree>
    <p:extLst>
      <p:ext uri="{BB962C8B-B14F-4D97-AF65-F5344CB8AC3E}">
        <p14:creationId xmlns:p14="http://schemas.microsoft.com/office/powerpoint/2010/main" val="346072341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8E6395-9B0D-4FD5-AB7C-01216FA1ECBE}" type="slidenum">
              <a:rPr lang="en-US"/>
              <a:pPr>
                <a:defRPr/>
              </a:pPr>
              <a:t>‹#›</a:t>
            </a:fld>
            <a:endParaRPr lang="en-US"/>
          </a:p>
        </p:txBody>
      </p:sp>
    </p:spTree>
    <p:extLst>
      <p:ext uri="{BB962C8B-B14F-4D97-AF65-F5344CB8AC3E}">
        <p14:creationId xmlns:p14="http://schemas.microsoft.com/office/powerpoint/2010/main" val="273995876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668749-CCF4-4B2B-A984-A5F9D67F7EFC}" type="slidenum">
              <a:rPr lang="en-US"/>
              <a:pPr>
                <a:defRPr/>
              </a:pPr>
              <a:t>‹#›</a:t>
            </a:fld>
            <a:endParaRPr lang="en-US"/>
          </a:p>
        </p:txBody>
      </p:sp>
    </p:spTree>
    <p:extLst>
      <p:ext uri="{BB962C8B-B14F-4D97-AF65-F5344CB8AC3E}">
        <p14:creationId xmlns:p14="http://schemas.microsoft.com/office/powerpoint/2010/main" val="147032419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E80A14-36E3-4937-8524-93641A5C4AE6}" type="slidenum">
              <a:rPr lang="en-US"/>
              <a:pPr>
                <a:defRPr/>
              </a:pPr>
              <a:t>‹#›</a:t>
            </a:fld>
            <a:endParaRPr lang="en-US"/>
          </a:p>
        </p:txBody>
      </p:sp>
    </p:spTree>
    <p:extLst>
      <p:ext uri="{BB962C8B-B14F-4D97-AF65-F5344CB8AC3E}">
        <p14:creationId xmlns:p14="http://schemas.microsoft.com/office/powerpoint/2010/main" val="71145238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FC12A2-C685-40A7-A130-648FFCD2AAD4}" type="slidenum">
              <a:rPr lang="en-US"/>
              <a:pPr>
                <a:defRPr/>
              </a:pPr>
              <a:t>‹#›</a:t>
            </a:fld>
            <a:endParaRPr lang="en-US"/>
          </a:p>
        </p:txBody>
      </p:sp>
    </p:spTree>
    <p:extLst>
      <p:ext uri="{BB962C8B-B14F-4D97-AF65-F5344CB8AC3E}">
        <p14:creationId xmlns:p14="http://schemas.microsoft.com/office/powerpoint/2010/main" val="176635357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3C156F-DD17-44DF-8E98-F4975DD9331D}" type="slidenum">
              <a:rPr lang="en-US"/>
              <a:pPr>
                <a:defRPr/>
              </a:pPr>
              <a:t>‹#›</a:t>
            </a:fld>
            <a:endParaRPr lang="en-US"/>
          </a:p>
        </p:txBody>
      </p:sp>
    </p:spTree>
    <p:extLst>
      <p:ext uri="{BB962C8B-B14F-4D97-AF65-F5344CB8AC3E}">
        <p14:creationId xmlns:p14="http://schemas.microsoft.com/office/powerpoint/2010/main" val="749637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spcBef>
                <a:spcPct val="0"/>
              </a:spcBef>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spcBef>
                <a:spcPct val="0"/>
              </a:spcBef>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spcBef>
                <a:spcPct val="0"/>
              </a:spcBef>
            </a:pPr>
            <a:fld id="{7D3BE9F7-F045-4331-8680-F5B97C2EFFE5}" type="slidenum">
              <a:rPr lang="en-US">
                <a:solidFill>
                  <a:srgbClr val="000000"/>
                </a:solidFill>
              </a:rPr>
              <a:pPr>
                <a:spcBef>
                  <a:spcPct val="0"/>
                </a:spcBef>
              </a:pPr>
              <a:t>‹#›</a:t>
            </a:fld>
            <a:endParaRPr lang="en-US">
              <a:solidFill>
                <a:srgbClr val="000000"/>
              </a:solidFill>
            </a:endParaRPr>
          </a:p>
        </p:txBody>
      </p:sp>
    </p:spTree>
    <p:extLst>
      <p:ext uri="{BB962C8B-B14F-4D97-AF65-F5344CB8AC3E}">
        <p14:creationId xmlns:p14="http://schemas.microsoft.com/office/powerpoint/2010/main" val="30237799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013D85-9DB2-4F22-A917-4E5937C21798}" type="slidenum">
              <a:rPr lang="en-US"/>
              <a:pPr>
                <a:defRPr/>
              </a:pPr>
              <a:t>‹#›</a:t>
            </a:fld>
            <a:endParaRPr lang="en-US"/>
          </a:p>
        </p:txBody>
      </p:sp>
    </p:spTree>
    <p:extLst>
      <p:ext uri="{BB962C8B-B14F-4D97-AF65-F5344CB8AC3E}">
        <p14:creationId xmlns:p14="http://schemas.microsoft.com/office/powerpoint/2010/main" val="248930998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835603-23D6-49B6-81B9-1CD8163E333D}" type="slidenum">
              <a:rPr lang="en-US"/>
              <a:pPr>
                <a:defRPr/>
              </a:pPr>
              <a:t>‹#›</a:t>
            </a:fld>
            <a:endParaRPr lang="en-US"/>
          </a:p>
        </p:txBody>
      </p:sp>
    </p:spTree>
    <p:extLst>
      <p:ext uri="{BB962C8B-B14F-4D97-AF65-F5344CB8AC3E}">
        <p14:creationId xmlns:p14="http://schemas.microsoft.com/office/powerpoint/2010/main" val="60724590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9864D33-5B59-4F91-8632-52540E4600C5}" type="slidenum">
              <a:rPr lang="en-US"/>
              <a:pPr>
                <a:defRPr/>
              </a:pPr>
              <a:t>‹#›</a:t>
            </a:fld>
            <a:endParaRPr lang="en-US"/>
          </a:p>
        </p:txBody>
      </p:sp>
    </p:spTree>
    <p:extLst>
      <p:ext uri="{BB962C8B-B14F-4D97-AF65-F5344CB8AC3E}">
        <p14:creationId xmlns:p14="http://schemas.microsoft.com/office/powerpoint/2010/main" val="286053596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6D13AC6-8B83-49C4-B83F-D1D467FC51AA}" type="slidenum">
              <a:rPr lang="en-US"/>
              <a:pPr>
                <a:defRPr/>
              </a:pPr>
              <a:t>‹#›</a:t>
            </a:fld>
            <a:endParaRPr lang="en-US"/>
          </a:p>
        </p:txBody>
      </p:sp>
    </p:spTree>
    <p:extLst>
      <p:ext uri="{BB962C8B-B14F-4D97-AF65-F5344CB8AC3E}">
        <p14:creationId xmlns:p14="http://schemas.microsoft.com/office/powerpoint/2010/main" val="176304838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AF890A8-D83B-4F38-A112-0D31589F6207}" type="slidenum">
              <a:rPr lang="en-US"/>
              <a:pPr>
                <a:defRPr/>
              </a:pPr>
              <a:t>‹#›</a:t>
            </a:fld>
            <a:endParaRPr lang="en-US"/>
          </a:p>
        </p:txBody>
      </p:sp>
    </p:spTree>
    <p:extLst>
      <p:ext uri="{BB962C8B-B14F-4D97-AF65-F5344CB8AC3E}">
        <p14:creationId xmlns:p14="http://schemas.microsoft.com/office/powerpoint/2010/main" val="280114437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E57A52-BD6C-4F2D-BE90-49A6B49D0BD7}" type="slidenum">
              <a:rPr lang="en-US"/>
              <a:pPr>
                <a:defRPr/>
              </a:pPr>
              <a:t>‹#›</a:t>
            </a:fld>
            <a:endParaRPr lang="en-US"/>
          </a:p>
        </p:txBody>
      </p:sp>
    </p:spTree>
    <p:extLst>
      <p:ext uri="{BB962C8B-B14F-4D97-AF65-F5344CB8AC3E}">
        <p14:creationId xmlns:p14="http://schemas.microsoft.com/office/powerpoint/2010/main" val="178410127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789DBA-0D5A-4676-8D89-8F7BA2BF553E}" type="slidenum">
              <a:rPr lang="en-US"/>
              <a:pPr>
                <a:defRPr/>
              </a:pPr>
              <a:t>‹#›</a:t>
            </a:fld>
            <a:endParaRPr lang="en-US"/>
          </a:p>
        </p:txBody>
      </p:sp>
    </p:spTree>
    <p:extLst>
      <p:ext uri="{BB962C8B-B14F-4D97-AF65-F5344CB8AC3E}">
        <p14:creationId xmlns:p14="http://schemas.microsoft.com/office/powerpoint/2010/main" val="366519196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916C72-4820-4047-8167-DCD4B72E7226}" type="slidenum">
              <a:rPr lang="en-US"/>
              <a:pPr>
                <a:defRPr/>
              </a:pPr>
              <a:t>‹#›</a:t>
            </a:fld>
            <a:endParaRPr lang="en-US"/>
          </a:p>
        </p:txBody>
      </p:sp>
    </p:spTree>
    <p:extLst>
      <p:ext uri="{BB962C8B-B14F-4D97-AF65-F5344CB8AC3E}">
        <p14:creationId xmlns:p14="http://schemas.microsoft.com/office/powerpoint/2010/main" val="119800182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09A70B-EA9F-4B50-94A9-7DCD7D2F9E2E}" type="slidenum">
              <a:rPr lang="en-US"/>
              <a:pPr>
                <a:defRPr/>
              </a:pPr>
              <a:t>‹#›</a:t>
            </a:fld>
            <a:endParaRPr lang="en-US"/>
          </a:p>
        </p:txBody>
      </p:sp>
    </p:spTree>
    <p:extLst>
      <p:ext uri="{BB962C8B-B14F-4D97-AF65-F5344CB8AC3E}">
        <p14:creationId xmlns:p14="http://schemas.microsoft.com/office/powerpoint/2010/main" val="417498544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94914" name="Line 2"/>
          <p:cNvSpPr>
            <a:spLocks noChangeShapeType="1"/>
          </p:cNvSpPr>
          <p:nvPr/>
        </p:nvSpPr>
        <p:spPr bwMode="auto">
          <a:xfrm>
            <a:off x="1500188" y="1708150"/>
            <a:ext cx="7646987"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smtClean="0">
              <a:solidFill>
                <a:srgbClr val="009999"/>
              </a:solidFill>
              <a:latin typeface="Times New Roman" panose="02020603050405020304" pitchFamily="18" charset="0"/>
            </a:endParaRPr>
          </a:p>
        </p:txBody>
      </p:sp>
      <p:sp>
        <p:nvSpPr>
          <p:cNvPr id="294915" name="Arc 3"/>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smtClean="0">
              <a:solidFill>
                <a:srgbClr val="009999"/>
              </a:solidFill>
              <a:latin typeface="Times New Roman" panose="02020603050405020304" pitchFamily="18" charset="0"/>
            </a:endParaRPr>
          </a:p>
        </p:txBody>
      </p:sp>
      <p:sp>
        <p:nvSpPr>
          <p:cNvPr id="294916" name="Rectangle 4"/>
          <p:cNvSpPr>
            <a:spLocks noGrp="1" noChangeArrowheads="1"/>
          </p:cNvSpPr>
          <p:nvPr>
            <p:ph type="ctrTitle" sz="quarter"/>
          </p:nvPr>
        </p:nvSpPr>
        <p:spPr>
          <a:xfrm>
            <a:off x="2590800" y="781050"/>
            <a:ext cx="6248400" cy="1143000"/>
          </a:xfrm>
        </p:spPr>
        <p:txBody>
          <a:bodyPr anchor="b"/>
          <a:lstStyle>
            <a:lvl1pPr>
              <a:defRPr sz="6600"/>
            </a:lvl1pPr>
          </a:lstStyle>
          <a:p>
            <a:pPr lvl="0"/>
            <a:r>
              <a:rPr lang="en-US" altLang="en-US" noProof="0" smtClean="0"/>
              <a:t>Click to edit Master title style</a:t>
            </a:r>
          </a:p>
        </p:txBody>
      </p:sp>
      <p:sp>
        <p:nvSpPr>
          <p:cNvPr id="294917" name="Rectangle 5"/>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pPr lvl="0"/>
            <a:r>
              <a:rPr lang="en-US" altLang="en-US" noProof="0" smtClean="0"/>
              <a:t>Click to edit Master subtitle style</a:t>
            </a:r>
          </a:p>
        </p:txBody>
      </p:sp>
      <p:sp>
        <p:nvSpPr>
          <p:cNvPr id="294918" name="Rectangle 6"/>
          <p:cNvSpPr>
            <a:spLocks noGrp="1" noChangeArrowheads="1"/>
          </p:cNvSpPr>
          <p:nvPr>
            <p:ph type="dt" sz="quarter" idx="2"/>
          </p:nvPr>
        </p:nvSpPr>
        <p:spPr>
          <a:xfrm>
            <a:off x="152400" y="5486400"/>
            <a:ext cx="1905000" cy="304800"/>
          </a:xfrm>
        </p:spPr>
        <p:txBody>
          <a:bodyPr/>
          <a:lstStyle>
            <a:lvl1pPr>
              <a:defRPr/>
            </a:lvl1pPr>
          </a:lstStyle>
          <a:p>
            <a:endParaRPr lang="en-US" altLang="en-US">
              <a:solidFill>
                <a:srgbClr val="009999"/>
              </a:solidFill>
            </a:endParaRPr>
          </a:p>
        </p:txBody>
      </p:sp>
      <p:sp>
        <p:nvSpPr>
          <p:cNvPr id="294919" name="Rectangle 7"/>
          <p:cNvSpPr>
            <a:spLocks noGrp="1" noChangeArrowheads="1"/>
          </p:cNvSpPr>
          <p:nvPr>
            <p:ph type="ftr" sz="quarter" idx="3"/>
          </p:nvPr>
        </p:nvSpPr>
        <p:spPr>
          <a:xfrm>
            <a:off x="152400" y="5791200"/>
            <a:ext cx="2667000" cy="304800"/>
          </a:xfrm>
        </p:spPr>
        <p:txBody>
          <a:bodyPr/>
          <a:lstStyle>
            <a:lvl1pPr>
              <a:defRPr/>
            </a:lvl1pPr>
          </a:lstStyle>
          <a:p>
            <a:endParaRPr lang="en-US" altLang="en-US">
              <a:solidFill>
                <a:srgbClr val="009999"/>
              </a:solidFill>
            </a:endParaRPr>
          </a:p>
        </p:txBody>
      </p:sp>
      <p:sp>
        <p:nvSpPr>
          <p:cNvPr id="294920" name="Rectangle 8"/>
          <p:cNvSpPr>
            <a:spLocks noGrp="1" noChangeArrowheads="1"/>
          </p:cNvSpPr>
          <p:nvPr>
            <p:ph type="sldNum" sz="quarter" idx="4"/>
          </p:nvPr>
        </p:nvSpPr>
        <p:spPr/>
        <p:txBody>
          <a:bodyPr/>
          <a:lstStyle>
            <a:lvl1pPr>
              <a:defRPr/>
            </a:lvl1pPr>
          </a:lstStyle>
          <a:p>
            <a:fld id="{7E6FC80B-4882-469A-9B83-EA33AFF175E5}" type="slidenum">
              <a:rPr lang="en-US" altLang="en-US">
                <a:solidFill>
                  <a:srgbClr val="009999"/>
                </a:solidFill>
              </a:rPr>
              <a:pPr/>
              <a:t>‹#›</a:t>
            </a:fld>
            <a:endParaRPr lang="en-US" altLang="en-US">
              <a:solidFill>
                <a:srgbClr val="009999"/>
              </a:solidFill>
            </a:endParaRPr>
          </a:p>
        </p:txBody>
      </p:sp>
    </p:spTree>
    <p:extLst>
      <p:ext uri="{BB962C8B-B14F-4D97-AF65-F5344CB8AC3E}">
        <p14:creationId xmlns:p14="http://schemas.microsoft.com/office/powerpoint/2010/main" val="3890731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spcBef>
                <a:spcPct val="0"/>
              </a:spcBef>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spcBef>
                <a:spcPct val="0"/>
              </a:spcBef>
            </a:pPr>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spcBef>
                <a:spcPct val="0"/>
              </a:spcBef>
            </a:pPr>
            <a:fld id="{20EB62A0-EAF7-4BF0-ACE1-AC234436700B}" type="slidenum">
              <a:rPr lang="en-US">
                <a:solidFill>
                  <a:srgbClr val="000000"/>
                </a:solidFill>
              </a:rPr>
              <a:pPr>
                <a:spcBef>
                  <a:spcPct val="0"/>
                </a:spcBef>
              </a:pPr>
              <a:t>‹#›</a:t>
            </a:fld>
            <a:endParaRPr lang="en-US">
              <a:solidFill>
                <a:srgbClr val="000000"/>
              </a:solidFill>
            </a:endParaRPr>
          </a:p>
        </p:txBody>
      </p:sp>
    </p:spTree>
    <p:extLst>
      <p:ext uri="{BB962C8B-B14F-4D97-AF65-F5344CB8AC3E}">
        <p14:creationId xmlns:p14="http://schemas.microsoft.com/office/powerpoint/2010/main" val="396364489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9999"/>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9999"/>
              </a:solidFill>
            </a:endParaRPr>
          </a:p>
        </p:txBody>
      </p:sp>
      <p:sp>
        <p:nvSpPr>
          <p:cNvPr id="6" name="Slide Number Placeholder 5"/>
          <p:cNvSpPr>
            <a:spLocks noGrp="1"/>
          </p:cNvSpPr>
          <p:nvPr>
            <p:ph type="sldNum" sz="quarter" idx="12"/>
          </p:nvPr>
        </p:nvSpPr>
        <p:spPr/>
        <p:txBody>
          <a:bodyPr/>
          <a:lstStyle>
            <a:lvl1pPr>
              <a:defRPr/>
            </a:lvl1pPr>
          </a:lstStyle>
          <a:p>
            <a:fld id="{411E04C8-5288-4A7C-912B-50DDFBCF6BAD}" type="slidenum">
              <a:rPr lang="en-US" altLang="en-US">
                <a:solidFill>
                  <a:srgbClr val="009999"/>
                </a:solidFill>
              </a:rPr>
              <a:pPr/>
              <a:t>‹#›</a:t>
            </a:fld>
            <a:endParaRPr lang="en-US" altLang="en-US">
              <a:solidFill>
                <a:srgbClr val="009999"/>
              </a:solidFill>
            </a:endParaRPr>
          </a:p>
        </p:txBody>
      </p:sp>
    </p:spTree>
    <p:extLst>
      <p:ext uri="{BB962C8B-B14F-4D97-AF65-F5344CB8AC3E}">
        <p14:creationId xmlns:p14="http://schemas.microsoft.com/office/powerpoint/2010/main" val="266444300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9999"/>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9999"/>
              </a:solidFill>
            </a:endParaRPr>
          </a:p>
        </p:txBody>
      </p:sp>
      <p:sp>
        <p:nvSpPr>
          <p:cNvPr id="6" name="Slide Number Placeholder 5"/>
          <p:cNvSpPr>
            <a:spLocks noGrp="1"/>
          </p:cNvSpPr>
          <p:nvPr>
            <p:ph type="sldNum" sz="quarter" idx="12"/>
          </p:nvPr>
        </p:nvSpPr>
        <p:spPr/>
        <p:txBody>
          <a:bodyPr/>
          <a:lstStyle>
            <a:lvl1pPr>
              <a:defRPr/>
            </a:lvl1pPr>
          </a:lstStyle>
          <a:p>
            <a:fld id="{C8262314-42D2-40C4-A693-92F9F66C3C1D}" type="slidenum">
              <a:rPr lang="en-US" altLang="en-US">
                <a:solidFill>
                  <a:srgbClr val="009999"/>
                </a:solidFill>
              </a:rPr>
              <a:pPr/>
              <a:t>‹#›</a:t>
            </a:fld>
            <a:endParaRPr lang="en-US" altLang="en-US">
              <a:solidFill>
                <a:srgbClr val="009999"/>
              </a:solidFill>
            </a:endParaRPr>
          </a:p>
        </p:txBody>
      </p:sp>
    </p:spTree>
    <p:extLst>
      <p:ext uri="{BB962C8B-B14F-4D97-AF65-F5344CB8AC3E}">
        <p14:creationId xmlns:p14="http://schemas.microsoft.com/office/powerpoint/2010/main" val="267581756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194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36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9999"/>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9999"/>
              </a:solidFill>
            </a:endParaRPr>
          </a:p>
        </p:txBody>
      </p:sp>
      <p:sp>
        <p:nvSpPr>
          <p:cNvPr id="7" name="Slide Number Placeholder 6"/>
          <p:cNvSpPr>
            <a:spLocks noGrp="1"/>
          </p:cNvSpPr>
          <p:nvPr>
            <p:ph type="sldNum" sz="quarter" idx="12"/>
          </p:nvPr>
        </p:nvSpPr>
        <p:spPr/>
        <p:txBody>
          <a:bodyPr/>
          <a:lstStyle>
            <a:lvl1pPr>
              <a:defRPr/>
            </a:lvl1pPr>
          </a:lstStyle>
          <a:p>
            <a:fld id="{14396DBF-739B-468B-A822-4E9D008C2ACD}" type="slidenum">
              <a:rPr lang="en-US" altLang="en-US">
                <a:solidFill>
                  <a:srgbClr val="009999"/>
                </a:solidFill>
              </a:rPr>
              <a:pPr/>
              <a:t>‹#›</a:t>
            </a:fld>
            <a:endParaRPr lang="en-US" altLang="en-US">
              <a:solidFill>
                <a:srgbClr val="009999"/>
              </a:solidFill>
            </a:endParaRPr>
          </a:p>
        </p:txBody>
      </p:sp>
    </p:spTree>
    <p:extLst>
      <p:ext uri="{BB962C8B-B14F-4D97-AF65-F5344CB8AC3E}">
        <p14:creationId xmlns:p14="http://schemas.microsoft.com/office/powerpoint/2010/main" val="312293781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9999"/>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9999"/>
              </a:solidFill>
            </a:endParaRPr>
          </a:p>
        </p:txBody>
      </p:sp>
      <p:sp>
        <p:nvSpPr>
          <p:cNvPr id="9" name="Slide Number Placeholder 8"/>
          <p:cNvSpPr>
            <a:spLocks noGrp="1"/>
          </p:cNvSpPr>
          <p:nvPr>
            <p:ph type="sldNum" sz="quarter" idx="12"/>
          </p:nvPr>
        </p:nvSpPr>
        <p:spPr/>
        <p:txBody>
          <a:bodyPr/>
          <a:lstStyle>
            <a:lvl1pPr>
              <a:defRPr/>
            </a:lvl1pPr>
          </a:lstStyle>
          <a:p>
            <a:fld id="{7F71F96F-D3B8-4B00-9E63-BDE9AB91502E}" type="slidenum">
              <a:rPr lang="en-US" altLang="en-US">
                <a:solidFill>
                  <a:srgbClr val="009999"/>
                </a:solidFill>
              </a:rPr>
              <a:pPr/>
              <a:t>‹#›</a:t>
            </a:fld>
            <a:endParaRPr lang="en-US" altLang="en-US">
              <a:solidFill>
                <a:srgbClr val="009999"/>
              </a:solidFill>
            </a:endParaRPr>
          </a:p>
        </p:txBody>
      </p:sp>
    </p:spTree>
    <p:extLst>
      <p:ext uri="{BB962C8B-B14F-4D97-AF65-F5344CB8AC3E}">
        <p14:creationId xmlns:p14="http://schemas.microsoft.com/office/powerpoint/2010/main" val="39332114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9999"/>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9999"/>
              </a:solidFill>
            </a:endParaRPr>
          </a:p>
        </p:txBody>
      </p:sp>
      <p:sp>
        <p:nvSpPr>
          <p:cNvPr id="5" name="Slide Number Placeholder 4"/>
          <p:cNvSpPr>
            <a:spLocks noGrp="1"/>
          </p:cNvSpPr>
          <p:nvPr>
            <p:ph type="sldNum" sz="quarter" idx="12"/>
          </p:nvPr>
        </p:nvSpPr>
        <p:spPr/>
        <p:txBody>
          <a:bodyPr/>
          <a:lstStyle>
            <a:lvl1pPr>
              <a:defRPr/>
            </a:lvl1pPr>
          </a:lstStyle>
          <a:p>
            <a:fld id="{5927E938-A5BE-4175-99BE-04497A548837}" type="slidenum">
              <a:rPr lang="en-US" altLang="en-US">
                <a:solidFill>
                  <a:srgbClr val="009999"/>
                </a:solidFill>
              </a:rPr>
              <a:pPr/>
              <a:t>‹#›</a:t>
            </a:fld>
            <a:endParaRPr lang="en-US" altLang="en-US">
              <a:solidFill>
                <a:srgbClr val="009999"/>
              </a:solidFill>
            </a:endParaRPr>
          </a:p>
        </p:txBody>
      </p:sp>
    </p:spTree>
    <p:extLst>
      <p:ext uri="{BB962C8B-B14F-4D97-AF65-F5344CB8AC3E}">
        <p14:creationId xmlns:p14="http://schemas.microsoft.com/office/powerpoint/2010/main" val="268395583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9999"/>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9999"/>
              </a:solidFill>
            </a:endParaRPr>
          </a:p>
        </p:txBody>
      </p:sp>
      <p:sp>
        <p:nvSpPr>
          <p:cNvPr id="4" name="Slide Number Placeholder 3"/>
          <p:cNvSpPr>
            <a:spLocks noGrp="1"/>
          </p:cNvSpPr>
          <p:nvPr>
            <p:ph type="sldNum" sz="quarter" idx="12"/>
          </p:nvPr>
        </p:nvSpPr>
        <p:spPr/>
        <p:txBody>
          <a:bodyPr/>
          <a:lstStyle>
            <a:lvl1pPr>
              <a:defRPr/>
            </a:lvl1pPr>
          </a:lstStyle>
          <a:p>
            <a:fld id="{60795C94-96D1-4CF9-8B4D-E0E1C2C93917}" type="slidenum">
              <a:rPr lang="en-US" altLang="en-US">
                <a:solidFill>
                  <a:srgbClr val="009999"/>
                </a:solidFill>
              </a:rPr>
              <a:pPr/>
              <a:t>‹#›</a:t>
            </a:fld>
            <a:endParaRPr lang="en-US" altLang="en-US">
              <a:solidFill>
                <a:srgbClr val="009999"/>
              </a:solidFill>
            </a:endParaRPr>
          </a:p>
        </p:txBody>
      </p:sp>
    </p:spTree>
    <p:extLst>
      <p:ext uri="{BB962C8B-B14F-4D97-AF65-F5344CB8AC3E}">
        <p14:creationId xmlns:p14="http://schemas.microsoft.com/office/powerpoint/2010/main" val="413539193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9999"/>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9999"/>
              </a:solidFill>
            </a:endParaRPr>
          </a:p>
        </p:txBody>
      </p:sp>
      <p:sp>
        <p:nvSpPr>
          <p:cNvPr id="7" name="Slide Number Placeholder 6"/>
          <p:cNvSpPr>
            <a:spLocks noGrp="1"/>
          </p:cNvSpPr>
          <p:nvPr>
            <p:ph type="sldNum" sz="quarter" idx="12"/>
          </p:nvPr>
        </p:nvSpPr>
        <p:spPr/>
        <p:txBody>
          <a:bodyPr/>
          <a:lstStyle>
            <a:lvl1pPr>
              <a:defRPr/>
            </a:lvl1pPr>
          </a:lstStyle>
          <a:p>
            <a:fld id="{EABAD53A-9D77-4C12-BDFD-5E6D1DFBFB47}" type="slidenum">
              <a:rPr lang="en-US" altLang="en-US">
                <a:solidFill>
                  <a:srgbClr val="009999"/>
                </a:solidFill>
              </a:rPr>
              <a:pPr/>
              <a:t>‹#›</a:t>
            </a:fld>
            <a:endParaRPr lang="en-US" altLang="en-US">
              <a:solidFill>
                <a:srgbClr val="009999"/>
              </a:solidFill>
            </a:endParaRPr>
          </a:p>
        </p:txBody>
      </p:sp>
    </p:spTree>
    <p:extLst>
      <p:ext uri="{BB962C8B-B14F-4D97-AF65-F5344CB8AC3E}">
        <p14:creationId xmlns:p14="http://schemas.microsoft.com/office/powerpoint/2010/main" val="297200105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9999"/>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9999"/>
              </a:solidFill>
            </a:endParaRPr>
          </a:p>
        </p:txBody>
      </p:sp>
      <p:sp>
        <p:nvSpPr>
          <p:cNvPr id="7" name="Slide Number Placeholder 6"/>
          <p:cNvSpPr>
            <a:spLocks noGrp="1"/>
          </p:cNvSpPr>
          <p:nvPr>
            <p:ph type="sldNum" sz="quarter" idx="12"/>
          </p:nvPr>
        </p:nvSpPr>
        <p:spPr/>
        <p:txBody>
          <a:bodyPr/>
          <a:lstStyle>
            <a:lvl1pPr>
              <a:defRPr/>
            </a:lvl1pPr>
          </a:lstStyle>
          <a:p>
            <a:fld id="{0DCACC7B-5044-46B8-AE53-276BC3F89F25}" type="slidenum">
              <a:rPr lang="en-US" altLang="en-US">
                <a:solidFill>
                  <a:srgbClr val="009999"/>
                </a:solidFill>
              </a:rPr>
              <a:pPr/>
              <a:t>‹#›</a:t>
            </a:fld>
            <a:endParaRPr lang="en-US" altLang="en-US">
              <a:solidFill>
                <a:srgbClr val="009999"/>
              </a:solidFill>
            </a:endParaRPr>
          </a:p>
        </p:txBody>
      </p:sp>
    </p:spTree>
    <p:extLst>
      <p:ext uri="{BB962C8B-B14F-4D97-AF65-F5344CB8AC3E}">
        <p14:creationId xmlns:p14="http://schemas.microsoft.com/office/powerpoint/2010/main" val="333256079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9999"/>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9999"/>
              </a:solidFill>
            </a:endParaRPr>
          </a:p>
        </p:txBody>
      </p:sp>
      <p:sp>
        <p:nvSpPr>
          <p:cNvPr id="6" name="Slide Number Placeholder 5"/>
          <p:cNvSpPr>
            <a:spLocks noGrp="1"/>
          </p:cNvSpPr>
          <p:nvPr>
            <p:ph type="sldNum" sz="quarter" idx="12"/>
          </p:nvPr>
        </p:nvSpPr>
        <p:spPr/>
        <p:txBody>
          <a:bodyPr/>
          <a:lstStyle>
            <a:lvl1pPr>
              <a:defRPr/>
            </a:lvl1pPr>
          </a:lstStyle>
          <a:p>
            <a:fld id="{A7F872A6-C97E-4E47-A566-201CA73E6065}" type="slidenum">
              <a:rPr lang="en-US" altLang="en-US">
                <a:solidFill>
                  <a:srgbClr val="009999"/>
                </a:solidFill>
              </a:rPr>
              <a:pPr/>
              <a:t>‹#›</a:t>
            </a:fld>
            <a:endParaRPr lang="en-US" altLang="en-US">
              <a:solidFill>
                <a:srgbClr val="009999"/>
              </a:solidFill>
            </a:endParaRPr>
          </a:p>
        </p:txBody>
      </p:sp>
    </p:spTree>
    <p:extLst>
      <p:ext uri="{BB962C8B-B14F-4D97-AF65-F5344CB8AC3E}">
        <p14:creationId xmlns:p14="http://schemas.microsoft.com/office/powerpoint/2010/main" val="215340014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9999"/>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9999"/>
              </a:solidFill>
            </a:endParaRPr>
          </a:p>
        </p:txBody>
      </p:sp>
      <p:sp>
        <p:nvSpPr>
          <p:cNvPr id="6" name="Slide Number Placeholder 5"/>
          <p:cNvSpPr>
            <a:spLocks noGrp="1"/>
          </p:cNvSpPr>
          <p:nvPr>
            <p:ph type="sldNum" sz="quarter" idx="12"/>
          </p:nvPr>
        </p:nvSpPr>
        <p:spPr/>
        <p:txBody>
          <a:bodyPr/>
          <a:lstStyle>
            <a:lvl1pPr>
              <a:defRPr/>
            </a:lvl1pPr>
          </a:lstStyle>
          <a:p>
            <a:fld id="{9741648C-F349-4E0E-A02E-128AF906A2E5}" type="slidenum">
              <a:rPr lang="en-US" altLang="en-US">
                <a:solidFill>
                  <a:srgbClr val="009999"/>
                </a:solidFill>
              </a:rPr>
              <a:pPr/>
              <a:t>‹#›</a:t>
            </a:fld>
            <a:endParaRPr lang="en-US" altLang="en-US">
              <a:solidFill>
                <a:srgbClr val="009999"/>
              </a:solidFill>
            </a:endParaRPr>
          </a:p>
        </p:txBody>
      </p:sp>
    </p:spTree>
    <p:extLst>
      <p:ext uri="{BB962C8B-B14F-4D97-AF65-F5344CB8AC3E}">
        <p14:creationId xmlns:p14="http://schemas.microsoft.com/office/powerpoint/2010/main" val="2320242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spcBef>
                <a:spcPct val="0"/>
              </a:spcBef>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spcBef>
                <a:spcPct val="0"/>
              </a:spcBef>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spcBef>
                <a:spcPct val="0"/>
              </a:spcBef>
            </a:pPr>
            <a:fld id="{B3C4D159-5FD3-4B43-B655-9991320BC247}" type="slidenum">
              <a:rPr lang="en-US">
                <a:solidFill>
                  <a:srgbClr val="000000"/>
                </a:solidFill>
              </a:rPr>
              <a:pPr>
                <a:spcBef>
                  <a:spcPct val="0"/>
                </a:spcBef>
              </a:pPr>
              <a:t>‹#›</a:t>
            </a:fld>
            <a:endParaRPr lang="en-US">
              <a:solidFill>
                <a:srgbClr val="000000"/>
              </a:solidFill>
            </a:endParaRPr>
          </a:p>
        </p:txBody>
      </p:sp>
    </p:spTree>
    <p:extLst>
      <p:ext uri="{BB962C8B-B14F-4D97-AF65-F5344CB8AC3E}">
        <p14:creationId xmlns:p14="http://schemas.microsoft.com/office/powerpoint/2010/main" val="77028172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88866" name="Group 2"/>
          <p:cNvGrpSpPr>
            <a:grpSpLocks/>
          </p:cNvGrpSpPr>
          <p:nvPr/>
        </p:nvGrpSpPr>
        <p:grpSpPr bwMode="auto">
          <a:xfrm>
            <a:off x="0" y="0"/>
            <a:ext cx="9144000" cy="6858000"/>
            <a:chOff x="0" y="0"/>
            <a:chExt cx="5760" cy="4320"/>
          </a:xfrm>
        </p:grpSpPr>
        <p:sp>
          <p:nvSpPr>
            <p:cNvPr id="1188867"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z="2400" smtClean="0">
                <a:solidFill>
                  <a:srgbClr val="000000"/>
                </a:solidFill>
                <a:latin typeface="Times New Roman" panose="02020603050405020304" pitchFamily="18" charset="0"/>
              </a:endParaRPr>
            </a:p>
          </p:txBody>
        </p:sp>
        <p:sp>
          <p:nvSpPr>
            <p:cNvPr id="1188868"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sz="2400" smtClean="0">
                <a:solidFill>
                  <a:srgbClr val="000000"/>
                </a:solidFill>
                <a:latin typeface="Times New Roman" panose="02020603050405020304" pitchFamily="18" charset="0"/>
              </a:endParaRPr>
            </a:p>
          </p:txBody>
        </p:sp>
        <p:grpSp>
          <p:nvGrpSpPr>
            <p:cNvPr id="1188869" name="Group 5"/>
            <p:cNvGrpSpPr>
              <a:grpSpLocks/>
            </p:cNvGrpSpPr>
            <p:nvPr/>
          </p:nvGrpSpPr>
          <p:grpSpPr bwMode="auto">
            <a:xfrm>
              <a:off x="0" y="672"/>
              <a:ext cx="1806" cy="1989"/>
              <a:chOff x="0" y="672"/>
              <a:chExt cx="1806" cy="1989"/>
            </a:xfrm>
          </p:grpSpPr>
          <p:sp>
            <p:nvSpPr>
              <p:cNvPr id="1188870"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sz="2400" smtClean="0">
                  <a:solidFill>
                    <a:srgbClr val="000000"/>
                  </a:solidFill>
                  <a:latin typeface="Times New Roman" panose="02020603050405020304" pitchFamily="18" charset="0"/>
                </a:endParaRPr>
              </a:p>
            </p:txBody>
          </p:sp>
          <p:sp>
            <p:nvSpPr>
              <p:cNvPr id="1188871"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sz="2400" smtClean="0">
                  <a:solidFill>
                    <a:srgbClr val="000000"/>
                  </a:solidFill>
                  <a:latin typeface="Times New Roman" panose="02020603050405020304" pitchFamily="18" charset="0"/>
                </a:endParaRPr>
              </a:p>
            </p:txBody>
          </p:sp>
          <p:sp>
            <p:nvSpPr>
              <p:cNvPr id="1188872"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sz="2400" smtClean="0">
                  <a:solidFill>
                    <a:srgbClr val="000000"/>
                  </a:solidFill>
                  <a:latin typeface="Times New Roman" panose="02020603050405020304" pitchFamily="18" charset="0"/>
                </a:endParaRPr>
              </a:p>
            </p:txBody>
          </p:sp>
          <p:sp>
            <p:nvSpPr>
              <p:cNvPr id="1188873"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sz="2400" smtClean="0">
                  <a:solidFill>
                    <a:srgbClr val="000000"/>
                  </a:solidFill>
                  <a:latin typeface="Times New Roman" panose="02020603050405020304" pitchFamily="18" charset="0"/>
                </a:endParaRPr>
              </a:p>
            </p:txBody>
          </p:sp>
          <p:sp>
            <p:nvSpPr>
              <p:cNvPr id="1188874"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sz="2400" smtClean="0">
                  <a:solidFill>
                    <a:srgbClr val="000000"/>
                  </a:solidFill>
                  <a:latin typeface="Times New Roman" panose="02020603050405020304" pitchFamily="18" charset="0"/>
                </a:endParaRPr>
              </a:p>
            </p:txBody>
          </p:sp>
          <p:sp>
            <p:nvSpPr>
              <p:cNvPr id="1188875"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sz="2400" smtClean="0">
                  <a:solidFill>
                    <a:srgbClr val="000000"/>
                  </a:solidFill>
                  <a:latin typeface="Times New Roman" panose="02020603050405020304" pitchFamily="18" charset="0"/>
                </a:endParaRPr>
              </a:p>
            </p:txBody>
          </p:sp>
          <p:sp>
            <p:nvSpPr>
              <p:cNvPr id="1188876"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sz="2400" smtClean="0">
                  <a:solidFill>
                    <a:srgbClr val="000000"/>
                  </a:solidFill>
                  <a:latin typeface="Times New Roman" panose="02020603050405020304" pitchFamily="18" charset="0"/>
                </a:endParaRPr>
              </a:p>
            </p:txBody>
          </p:sp>
          <p:sp>
            <p:nvSpPr>
              <p:cNvPr id="1188877"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sz="2400" smtClean="0">
                  <a:solidFill>
                    <a:srgbClr val="000000"/>
                  </a:solidFill>
                  <a:latin typeface="Times New Roman" panose="02020603050405020304" pitchFamily="18" charset="0"/>
                </a:endParaRPr>
              </a:p>
            </p:txBody>
          </p:sp>
          <p:sp>
            <p:nvSpPr>
              <p:cNvPr id="1188878"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sz="2400" smtClean="0">
                  <a:solidFill>
                    <a:srgbClr val="000000"/>
                  </a:solidFill>
                  <a:latin typeface="Times New Roman" panose="02020603050405020304" pitchFamily="18" charset="0"/>
                </a:endParaRPr>
              </a:p>
            </p:txBody>
          </p:sp>
          <p:sp>
            <p:nvSpPr>
              <p:cNvPr id="1188879"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sz="2400" smtClean="0">
                  <a:solidFill>
                    <a:srgbClr val="000000"/>
                  </a:solidFill>
                  <a:latin typeface="Times New Roman" panose="02020603050405020304" pitchFamily="18" charset="0"/>
                </a:endParaRPr>
              </a:p>
            </p:txBody>
          </p:sp>
        </p:grpSp>
      </p:grpSp>
      <p:sp>
        <p:nvSpPr>
          <p:cNvPr id="1188880" name="Rectangle 16"/>
          <p:cNvSpPr>
            <a:spLocks noGrp="1" noChangeArrowheads="1"/>
          </p:cNvSpPr>
          <p:nvPr>
            <p:ph type="dt" sz="half" idx="2"/>
          </p:nvPr>
        </p:nvSpPr>
        <p:spPr>
          <a:xfrm>
            <a:off x="457200" y="6248400"/>
            <a:ext cx="2133600" cy="457200"/>
          </a:xfrm>
        </p:spPr>
        <p:txBody>
          <a:bodyPr/>
          <a:lstStyle>
            <a:lvl1pPr>
              <a:defRPr/>
            </a:lvl1pPr>
          </a:lstStyle>
          <a:p>
            <a:endParaRPr lang="en-US" altLang="en-US">
              <a:solidFill>
                <a:srgbClr val="000000"/>
              </a:solidFill>
            </a:endParaRPr>
          </a:p>
        </p:txBody>
      </p:sp>
      <p:sp>
        <p:nvSpPr>
          <p:cNvPr id="1188881" name="Rectangle 17"/>
          <p:cNvSpPr>
            <a:spLocks noGrp="1" noChangeArrowheads="1"/>
          </p:cNvSpPr>
          <p:nvPr>
            <p:ph type="ftr" sz="quarter" idx="3"/>
          </p:nvPr>
        </p:nvSpPr>
        <p:spPr/>
        <p:txBody>
          <a:bodyPr/>
          <a:lstStyle>
            <a:lvl1pPr>
              <a:defRPr/>
            </a:lvl1pPr>
          </a:lstStyle>
          <a:p>
            <a:endParaRPr lang="en-US" altLang="en-US">
              <a:solidFill>
                <a:srgbClr val="000000"/>
              </a:solidFill>
            </a:endParaRPr>
          </a:p>
        </p:txBody>
      </p:sp>
      <p:sp>
        <p:nvSpPr>
          <p:cNvPr id="1188882" name="Rectangle 18"/>
          <p:cNvSpPr>
            <a:spLocks noGrp="1" noChangeArrowheads="1"/>
          </p:cNvSpPr>
          <p:nvPr>
            <p:ph type="sldNum" sz="quarter" idx="4"/>
          </p:nvPr>
        </p:nvSpPr>
        <p:spPr/>
        <p:txBody>
          <a:bodyPr/>
          <a:lstStyle>
            <a:lvl1pPr>
              <a:defRPr/>
            </a:lvl1pPr>
          </a:lstStyle>
          <a:p>
            <a:fld id="{8863800B-D82D-4EE5-A853-BA725C87CC6D}" type="slidenum">
              <a:rPr lang="en-US" altLang="en-US">
                <a:solidFill>
                  <a:srgbClr val="000000"/>
                </a:solidFill>
              </a:rPr>
              <a:pPr/>
              <a:t>‹#›</a:t>
            </a:fld>
            <a:endParaRPr lang="en-US" altLang="en-US">
              <a:solidFill>
                <a:srgbClr val="000000"/>
              </a:solidFill>
            </a:endParaRPr>
          </a:p>
        </p:txBody>
      </p:sp>
      <p:sp>
        <p:nvSpPr>
          <p:cNvPr id="1188883"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US" altLang="en-US" noProof="0" smtClean="0"/>
              <a:t>Click to edit Master title style</a:t>
            </a:r>
          </a:p>
        </p:txBody>
      </p:sp>
      <p:sp>
        <p:nvSpPr>
          <p:cNvPr id="1188884" name="Rectangle 20"/>
          <p:cNvSpPr>
            <a:spLocks noGrp="1" noChangeArrowheads="1"/>
          </p:cNvSpPr>
          <p:nvPr>
            <p:ph type="subTitle" idx="1"/>
          </p:nvPr>
        </p:nvSpPr>
        <p:spPr>
          <a:xfrm>
            <a:off x="2971800" y="4267200"/>
            <a:ext cx="6019800" cy="1752600"/>
          </a:xfrm>
        </p:spPr>
        <p:txBody>
          <a:bodyPr/>
          <a:lstStyle>
            <a:lvl1pPr marL="0" indent="0">
              <a:buFont typeface="Wingdings" panose="05000000000000000000" pitchFamily="2" charset="2"/>
              <a:buNone/>
              <a:defRPr sz="3400"/>
            </a:lvl1pPr>
          </a:lstStyle>
          <a:p>
            <a:pPr lvl="0"/>
            <a:r>
              <a:rPr lang="en-US" altLang="en-US" noProof="0" smtClean="0"/>
              <a:t>Click to edit Master subtitle style</a:t>
            </a:r>
          </a:p>
        </p:txBody>
      </p:sp>
    </p:spTree>
    <p:extLst>
      <p:ext uri="{BB962C8B-B14F-4D97-AF65-F5344CB8AC3E}">
        <p14:creationId xmlns:p14="http://schemas.microsoft.com/office/powerpoint/2010/main" val="409797727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92DFE982-FF5D-4BA4-BAE7-5A646EE4F647}" type="slidenum">
              <a:rPr lang="en-US" altLang="en-US">
                <a:solidFill>
                  <a:srgbClr val="000000"/>
                </a:solidFill>
              </a:rPr>
              <a:pPr/>
              <a:t>‹#›</a:t>
            </a:fld>
            <a:endParaRPr lang="en-US" altLang="en-US">
              <a:solidFill>
                <a:srgbClr val="000000"/>
              </a:solidFill>
            </a:endParaRPr>
          </a:p>
        </p:txBody>
      </p:sp>
      <p:sp>
        <p:nvSpPr>
          <p:cNvPr id="6" name="Date Placeholder 5"/>
          <p:cNvSpPr>
            <a:spLocks noGrp="1"/>
          </p:cNvSpPr>
          <p:nvPr>
            <p:ph type="dt" sz="half" idx="12"/>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277742671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3EB297B1-8773-44F1-96A6-57CDC6F5BC9B}" type="slidenum">
              <a:rPr lang="en-US" altLang="en-US">
                <a:solidFill>
                  <a:srgbClr val="000000"/>
                </a:solidFill>
              </a:rPr>
              <a:pPr/>
              <a:t>‹#›</a:t>
            </a:fld>
            <a:endParaRPr lang="en-US" altLang="en-US">
              <a:solidFill>
                <a:srgbClr val="000000"/>
              </a:solidFill>
            </a:endParaRPr>
          </a:p>
        </p:txBody>
      </p:sp>
      <p:sp>
        <p:nvSpPr>
          <p:cNvPr id="6" name="Date Placeholder 5"/>
          <p:cNvSpPr>
            <a:spLocks noGrp="1"/>
          </p:cNvSpPr>
          <p:nvPr>
            <p:ph type="dt" sz="half" idx="12"/>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144218288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D59C2679-4148-4399-AF51-F5BCAC28C93B}" type="slidenum">
              <a:rPr lang="en-US" altLang="en-US">
                <a:solidFill>
                  <a:srgbClr val="000000"/>
                </a:solidFill>
              </a:rPr>
              <a:pPr/>
              <a:t>‹#›</a:t>
            </a:fld>
            <a:endParaRPr lang="en-US" altLang="en-US">
              <a:solidFill>
                <a:srgbClr val="000000"/>
              </a:solidFill>
            </a:endParaRPr>
          </a:p>
        </p:txBody>
      </p:sp>
      <p:sp>
        <p:nvSpPr>
          <p:cNvPr id="7" name="Date Placeholder 6"/>
          <p:cNvSpPr>
            <a:spLocks noGrp="1"/>
          </p:cNvSpPr>
          <p:nvPr>
            <p:ph type="dt" sz="half" idx="12"/>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2598114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1"/>
          </p:nvPr>
        </p:nvSpPr>
        <p:spPr/>
        <p:txBody>
          <a:bodyPr/>
          <a:lstStyle>
            <a:lvl1pPr>
              <a:defRPr/>
            </a:lvl1pPr>
          </a:lstStyle>
          <a:p>
            <a:fld id="{C60A2E4D-86A6-43EC-B19C-41C18E95CD0C}" type="slidenum">
              <a:rPr lang="en-US" altLang="en-US">
                <a:solidFill>
                  <a:srgbClr val="000000"/>
                </a:solidFill>
              </a:rPr>
              <a:pPr/>
              <a:t>‹#›</a:t>
            </a:fld>
            <a:endParaRPr lang="en-US" altLang="en-US">
              <a:solidFill>
                <a:srgbClr val="000000"/>
              </a:solidFill>
            </a:endParaRPr>
          </a:p>
        </p:txBody>
      </p:sp>
      <p:sp>
        <p:nvSpPr>
          <p:cNvPr id="9" name="Date Placeholder 8"/>
          <p:cNvSpPr>
            <a:spLocks noGrp="1"/>
          </p:cNvSpPr>
          <p:nvPr>
            <p:ph type="dt" sz="half" idx="12"/>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16615412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1"/>
          </p:nvPr>
        </p:nvSpPr>
        <p:spPr/>
        <p:txBody>
          <a:bodyPr/>
          <a:lstStyle>
            <a:lvl1pPr>
              <a:defRPr/>
            </a:lvl1pPr>
          </a:lstStyle>
          <a:p>
            <a:fld id="{C554C880-DAA8-4E38-8457-FAFBC0A33EEA}" type="slidenum">
              <a:rPr lang="en-US" altLang="en-US">
                <a:solidFill>
                  <a:srgbClr val="000000"/>
                </a:solidFill>
              </a:rPr>
              <a:pPr/>
              <a:t>‹#›</a:t>
            </a:fld>
            <a:endParaRPr lang="en-US" altLang="en-US">
              <a:solidFill>
                <a:srgbClr val="000000"/>
              </a:solidFill>
            </a:endParaRPr>
          </a:p>
        </p:txBody>
      </p:sp>
      <p:sp>
        <p:nvSpPr>
          <p:cNvPr id="5" name="Date Placeholder 4"/>
          <p:cNvSpPr>
            <a:spLocks noGrp="1"/>
          </p:cNvSpPr>
          <p:nvPr>
            <p:ph type="dt" sz="half" idx="12"/>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57138319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a:solidFill>
                <a:srgbClr val="000000"/>
              </a:solidFill>
            </a:endParaRPr>
          </a:p>
        </p:txBody>
      </p:sp>
      <p:sp>
        <p:nvSpPr>
          <p:cNvPr id="3" name="Slide Number Placeholder 2"/>
          <p:cNvSpPr>
            <a:spLocks noGrp="1"/>
          </p:cNvSpPr>
          <p:nvPr>
            <p:ph type="sldNum" sz="quarter" idx="11"/>
          </p:nvPr>
        </p:nvSpPr>
        <p:spPr/>
        <p:txBody>
          <a:bodyPr/>
          <a:lstStyle>
            <a:lvl1pPr>
              <a:defRPr/>
            </a:lvl1pPr>
          </a:lstStyle>
          <a:p>
            <a:fld id="{1A0FA072-AEE6-4030-A524-78BD0D0D169D}" type="slidenum">
              <a:rPr lang="en-US" altLang="en-US">
                <a:solidFill>
                  <a:srgbClr val="000000"/>
                </a:solidFill>
              </a:rPr>
              <a:pPr/>
              <a:t>‹#›</a:t>
            </a:fld>
            <a:endParaRPr lang="en-US" altLang="en-US">
              <a:solidFill>
                <a:srgbClr val="000000"/>
              </a:solidFill>
            </a:endParaRPr>
          </a:p>
        </p:txBody>
      </p:sp>
      <p:sp>
        <p:nvSpPr>
          <p:cNvPr id="4" name="Date Placeholder 3"/>
          <p:cNvSpPr>
            <a:spLocks noGrp="1"/>
          </p:cNvSpPr>
          <p:nvPr>
            <p:ph type="dt" sz="half" idx="12"/>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202165937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DD3F525A-C18A-4495-92D6-293FFEC32879}" type="slidenum">
              <a:rPr lang="en-US" altLang="en-US">
                <a:solidFill>
                  <a:srgbClr val="000000"/>
                </a:solidFill>
              </a:rPr>
              <a:pPr/>
              <a:t>‹#›</a:t>
            </a:fld>
            <a:endParaRPr lang="en-US" altLang="en-US">
              <a:solidFill>
                <a:srgbClr val="000000"/>
              </a:solidFill>
            </a:endParaRPr>
          </a:p>
        </p:txBody>
      </p:sp>
      <p:sp>
        <p:nvSpPr>
          <p:cNvPr id="7" name="Date Placeholder 6"/>
          <p:cNvSpPr>
            <a:spLocks noGrp="1"/>
          </p:cNvSpPr>
          <p:nvPr>
            <p:ph type="dt" sz="half" idx="12"/>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209949414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B581D4BB-91DA-4E76-A187-9A7195F67C86}" type="slidenum">
              <a:rPr lang="en-US" altLang="en-US">
                <a:solidFill>
                  <a:srgbClr val="000000"/>
                </a:solidFill>
              </a:rPr>
              <a:pPr/>
              <a:t>‹#›</a:t>
            </a:fld>
            <a:endParaRPr lang="en-US" altLang="en-US">
              <a:solidFill>
                <a:srgbClr val="000000"/>
              </a:solidFill>
            </a:endParaRPr>
          </a:p>
        </p:txBody>
      </p:sp>
      <p:sp>
        <p:nvSpPr>
          <p:cNvPr id="7" name="Date Placeholder 6"/>
          <p:cNvSpPr>
            <a:spLocks noGrp="1"/>
          </p:cNvSpPr>
          <p:nvPr>
            <p:ph type="dt" sz="half" idx="12"/>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234210396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C236F7F7-8BB4-461A-A109-208C30137E18}" type="slidenum">
              <a:rPr lang="en-US" altLang="en-US">
                <a:solidFill>
                  <a:srgbClr val="000000"/>
                </a:solidFill>
              </a:rPr>
              <a:pPr/>
              <a:t>‹#›</a:t>
            </a:fld>
            <a:endParaRPr lang="en-US" altLang="en-US">
              <a:solidFill>
                <a:srgbClr val="000000"/>
              </a:solidFill>
            </a:endParaRPr>
          </a:p>
        </p:txBody>
      </p:sp>
      <p:sp>
        <p:nvSpPr>
          <p:cNvPr id="6" name="Date Placeholder 5"/>
          <p:cNvSpPr>
            <a:spLocks noGrp="1"/>
          </p:cNvSpPr>
          <p:nvPr>
            <p:ph type="dt" sz="half" idx="12"/>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95096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spcBef>
                <a:spcPct val="0"/>
              </a:spcBef>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spcBef>
                <a:spcPct val="0"/>
              </a:spcBef>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spcBef>
                <a:spcPct val="0"/>
              </a:spcBef>
            </a:pPr>
            <a:fld id="{49DB472C-EAAF-4082-9DE9-B85375533293}" type="slidenum">
              <a:rPr lang="en-US">
                <a:solidFill>
                  <a:srgbClr val="000000"/>
                </a:solidFill>
              </a:rPr>
              <a:pPr>
                <a:spcBef>
                  <a:spcPct val="0"/>
                </a:spcBef>
              </a:pPr>
              <a:t>‹#›</a:t>
            </a:fld>
            <a:endParaRPr lang="en-US">
              <a:solidFill>
                <a:srgbClr val="000000"/>
              </a:solidFill>
            </a:endParaRPr>
          </a:p>
        </p:txBody>
      </p:sp>
    </p:spTree>
    <p:extLst>
      <p:ext uri="{BB962C8B-B14F-4D97-AF65-F5344CB8AC3E}">
        <p14:creationId xmlns:p14="http://schemas.microsoft.com/office/powerpoint/2010/main" val="205350193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7F8BC73F-3010-4357-946D-D62411157ACF}" type="slidenum">
              <a:rPr lang="en-US" altLang="en-US">
                <a:solidFill>
                  <a:srgbClr val="000000"/>
                </a:solidFill>
              </a:rPr>
              <a:pPr/>
              <a:t>‹#›</a:t>
            </a:fld>
            <a:endParaRPr lang="en-US" altLang="en-US">
              <a:solidFill>
                <a:srgbClr val="000000"/>
              </a:solidFill>
            </a:endParaRPr>
          </a:p>
        </p:txBody>
      </p:sp>
      <p:sp>
        <p:nvSpPr>
          <p:cNvPr id="6" name="Date Placeholder 5"/>
          <p:cNvSpPr>
            <a:spLocks noGrp="1"/>
          </p:cNvSpPr>
          <p:nvPr>
            <p:ph type="dt" sz="half" idx="12"/>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396375258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3124200" y="6248400"/>
            <a:ext cx="28956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1"/>
          </p:nvPr>
        </p:nvSpPr>
        <p:spPr>
          <a:xfrm>
            <a:off x="6553200" y="6248400"/>
            <a:ext cx="2133600" cy="457200"/>
          </a:xfrm>
        </p:spPr>
        <p:txBody>
          <a:bodyPr/>
          <a:lstStyle>
            <a:lvl1pPr>
              <a:defRPr/>
            </a:lvl1pPr>
          </a:lstStyle>
          <a:p>
            <a:fld id="{33FEA45C-02C2-44D3-9DA2-336A8FAA5858}" type="slidenum">
              <a:rPr lang="en-US" altLang="en-US">
                <a:solidFill>
                  <a:srgbClr val="000000"/>
                </a:solidFill>
              </a:rPr>
              <a:pPr/>
              <a:t>‹#›</a:t>
            </a:fld>
            <a:endParaRPr lang="en-US" altLang="en-US">
              <a:solidFill>
                <a:srgbClr val="000000"/>
              </a:solidFill>
            </a:endParaRPr>
          </a:p>
        </p:txBody>
      </p:sp>
      <p:sp>
        <p:nvSpPr>
          <p:cNvPr id="8" name="Date Placeholder 7"/>
          <p:cNvSpPr>
            <a:spLocks noGrp="1"/>
          </p:cNvSpPr>
          <p:nvPr>
            <p:ph type="dt" sz="half" idx="12"/>
          </p:nvPr>
        </p:nvSpPr>
        <p:spPr>
          <a:xfrm>
            <a:off x="457200" y="6245225"/>
            <a:ext cx="2133600" cy="476250"/>
          </a:xfrm>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2378581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spcBef>
                <a:spcPct val="0"/>
              </a:spcBef>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spcBef>
                <a:spcPct val="0"/>
              </a:spcBef>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spcBef>
                <a:spcPct val="0"/>
              </a:spcBef>
            </a:pPr>
            <a:fld id="{C38890DD-DE9A-4DAB-8ED8-E96745E0B559}" type="slidenum">
              <a:rPr lang="en-US">
                <a:solidFill>
                  <a:srgbClr val="000000"/>
                </a:solidFill>
              </a:rPr>
              <a:pPr>
                <a:spcBef>
                  <a:spcPct val="0"/>
                </a:spcBef>
              </a:pPr>
              <a:t>‹#›</a:t>
            </a:fld>
            <a:endParaRPr lang="en-US">
              <a:solidFill>
                <a:srgbClr val="000000"/>
              </a:solidFill>
            </a:endParaRPr>
          </a:p>
        </p:txBody>
      </p:sp>
    </p:spTree>
    <p:extLst>
      <p:ext uri="{BB962C8B-B14F-4D97-AF65-F5344CB8AC3E}">
        <p14:creationId xmlns:p14="http://schemas.microsoft.com/office/powerpoint/2010/main" val="2791030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1FFFD9B-7827-49DA-A5E9-98A14444BA16}"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00822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spcBef>
                <a:spcPct val="0"/>
              </a:spcBef>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spcBef>
                <a:spcPct val="0"/>
              </a:spcBef>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spcBef>
                <a:spcPct val="0"/>
              </a:spcBef>
            </a:pPr>
            <a:fld id="{3505F041-CA11-42DF-B66F-567069CFBD30}" type="slidenum">
              <a:rPr lang="en-US">
                <a:solidFill>
                  <a:srgbClr val="000000"/>
                </a:solidFill>
              </a:rPr>
              <a:pPr>
                <a:spcBef>
                  <a:spcPct val="0"/>
                </a:spcBef>
              </a:pPr>
              <a:t>‹#›</a:t>
            </a:fld>
            <a:endParaRPr lang="en-US">
              <a:solidFill>
                <a:srgbClr val="000000"/>
              </a:solidFill>
            </a:endParaRPr>
          </a:p>
        </p:txBody>
      </p:sp>
    </p:spTree>
    <p:extLst>
      <p:ext uri="{BB962C8B-B14F-4D97-AF65-F5344CB8AC3E}">
        <p14:creationId xmlns:p14="http://schemas.microsoft.com/office/powerpoint/2010/main" val="2256919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spcBef>
                <a:spcPct val="0"/>
              </a:spcBef>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spcBef>
                <a:spcPct val="0"/>
              </a:spcBef>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spcBef>
                <a:spcPct val="0"/>
              </a:spcBef>
            </a:pPr>
            <a:fld id="{070C55E8-C923-45F3-86E3-FFCBEC092635}" type="slidenum">
              <a:rPr lang="en-US">
                <a:solidFill>
                  <a:srgbClr val="000000"/>
                </a:solidFill>
              </a:rPr>
              <a:pPr>
                <a:spcBef>
                  <a:spcPct val="0"/>
                </a:spcBef>
              </a:pPr>
              <a:t>‹#›</a:t>
            </a:fld>
            <a:endParaRPr lang="en-US">
              <a:solidFill>
                <a:srgbClr val="000000"/>
              </a:solidFill>
            </a:endParaRPr>
          </a:p>
        </p:txBody>
      </p:sp>
    </p:spTree>
    <p:extLst>
      <p:ext uri="{BB962C8B-B14F-4D97-AF65-F5344CB8AC3E}">
        <p14:creationId xmlns:p14="http://schemas.microsoft.com/office/powerpoint/2010/main" val="2894264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spcBef>
                <a:spcPct val="0"/>
              </a:spcBef>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spcBef>
                <a:spcPct val="0"/>
              </a:spcBef>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spcBef>
                <a:spcPct val="0"/>
              </a:spcBef>
            </a:pPr>
            <a:fld id="{81D99F9D-0517-46EA-9D01-AE0FF90B6C45}" type="slidenum">
              <a:rPr lang="en-US">
                <a:solidFill>
                  <a:srgbClr val="000000"/>
                </a:solidFill>
              </a:rPr>
              <a:pPr>
                <a:spcBef>
                  <a:spcPct val="0"/>
                </a:spcBef>
              </a:pPr>
              <a:t>‹#›</a:t>
            </a:fld>
            <a:endParaRPr lang="en-US">
              <a:solidFill>
                <a:srgbClr val="000000"/>
              </a:solidFill>
            </a:endParaRPr>
          </a:p>
        </p:txBody>
      </p:sp>
    </p:spTree>
    <p:extLst>
      <p:ext uri="{BB962C8B-B14F-4D97-AF65-F5344CB8AC3E}">
        <p14:creationId xmlns:p14="http://schemas.microsoft.com/office/powerpoint/2010/main" val="18137669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64F90D02-7F26-4289-914D-49C60E27BF37}" type="datetimeFigureOut">
              <a:rPr lang="en-US"/>
              <a:pPr>
                <a:defRPr/>
              </a:pPr>
              <a:t>10/21/2014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EBCB8F11-B682-4CAE-ACB1-F1411DA9347B}" type="slidenum">
              <a:rPr lang="en-US"/>
              <a:pPr>
                <a:defRPr/>
              </a:pPr>
              <a:t>‹#›</a:t>
            </a:fld>
            <a:endParaRPr lang="en-US"/>
          </a:p>
        </p:txBody>
      </p:sp>
    </p:spTree>
    <p:extLst>
      <p:ext uri="{BB962C8B-B14F-4D97-AF65-F5344CB8AC3E}">
        <p14:creationId xmlns:p14="http://schemas.microsoft.com/office/powerpoint/2010/main" val="28429696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C86F506E-802E-4FA5-97D8-B6137318DB87}" type="datetimeFigureOut">
              <a:rPr lang="en-US"/>
              <a:pPr>
                <a:defRPr/>
              </a:pPr>
              <a:t>10/21/2014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E3A39AC6-3801-4C11-A57A-424D15AEB4A9}" type="slidenum">
              <a:rPr lang="en-US"/>
              <a:pPr>
                <a:defRPr/>
              </a:pPr>
              <a:t>‹#›</a:t>
            </a:fld>
            <a:endParaRPr lang="en-US"/>
          </a:p>
        </p:txBody>
      </p:sp>
    </p:spTree>
    <p:extLst>
      <p:ext uri="{BB962C8B-B14F-4D97-AF65-F5344CB8AC3E}">
        <p14:creationId xmlns:p14="http://schemas.microsoft.com/office/powerpoint/2010/main" val="2552902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2CA63F41-0712-4E7F-9EB7-22FB2BC5A98B}" type="datetimeFigureOut">
              <a:rPr lang="en-US"/>
              <a:pPr>
                <a:defRPr/>
              </a:pPr>
              <a:t>10/21/2014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640575EA-7AB0-45AF-82DE-A7D9EA9E30A0}" type="slidenum">
              <a:rPr lang="en-US"/>
              <a:pPr>
                <a:defRPr/>
              </a:pPr>
              <a:t>‹#›</a:t>
            </a:fld>
            <a:endParaRPr lang="en-US"/>
          </a:p>
        </p:txBody>
      </p:sp>
    </p:spTree>
    <p:extLst>
      <p:ext uri="{BB962C8B-B14F-4D97-AF65-F5344CB8AC3E}">
        <p14:creationId xmlns:p14="http://schemas.microsoft.com/office/powerpoint/2010/main" val="12144393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D30424A5-A18A-4F36-B80B-8CBE1E5B414C}" type="datetimeFigureOut">
              <a:rPr lang="en-US"/>
              <a:pPr>
                <a:defRPr/>
              </a:pPr>
              <a:t>10/21/2014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08114A35-AA7A-4C06-B4F3-471D4232A994}" type="slidenum">
              <a:rPr lang="en-US"/>
              <a:pPr>
                <a:defRPr/>
              </a:pPr>
              <a:t>‹#›</a:t>
            </a:fld>
            <a:endParaRPr lang="en-US"/>
          </a:p>
        </p:txBody>
      </p:sp>
    </p:spTree>
    <p:extLst>
      <p:ext uri="{BB962C8B-B14F-4D97-AF65-F5344CB8AC3E}">
        <p14:creationId xmlns:p14="http://schemas.microsoft.com/office/powerpoint/2010/main" val="34993972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BC05F0CF-BE64-44F2-9B60-EF299AC42D27}" type="datetimeFigureOut">
              <a:rPr lang="en-US"/>
              <a:pPr>
                <a:defRPr/>
              </a:pPr>
              <a:t>10/21/2014</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4B624A97-5C56-4D86-B176-35351C9E9152}" type="slidenum">
              <a:rPr lang="en-US"/>
              <a:pPr>
                <a:defRPr/>
              </a:pPr>
              <a:t>‹#›</a:t>
            </a:fld>
            <a:endParaRPr lang="en-US"/>
          </a:p>
        </p:txBody>
      </p:sp>
    </p:spTree>
    <p:extLst>
      <p:ext uri="{BB962C8B-B14F-4D97-AF65-F5344CB8AC3E}">
        <p14:creationId xmlns:p14="http://schemas.microsoft.com/office/powerpoint/2010/main" val="13103875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31AE7260-A510-449E-A7C8-1D6007237D3E}" type="datetimeFigureOut">
              <a:rPr lang="en-US"/>
              <a:pPr>
                <a:defRPr/>
              </a:pPr>
              <a:t>10/21/2014</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B95B07C5-46EC-449F-97E8-BB248B60B44E}" type="slidenum">
              <a:rPr lang="en-US"/>
              <a:pPr>
                <a:defRPr/>
              </a:pPr>
              <a:t>‹#›</a:t>
            </a:fld>
            <a:endParaRPr lang="en-US"/>
          </a:p>
        </p:txBody>
      </p:sp>
    </p:spTree>
    <p:extLst>
      <p:ext uri="{BB962C8B-B14F-4D97-AF65-F5344CB8AC3E}">
        <p14:creationId xmlns:p14="http://schemas.microsoft.com/office/powerpoint/2010/main" val="5584792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8AF4DBAB-F734-417C-B76D-577819441DD6}" type="datetimeFigureOut">
              <a:rPr lang="en-US"/>
              <a:pPr>
                <a:defRPr/>
              </a:pPr>
              <a:t>10/21/2014</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EC44C406-4648-4632-9C12-CD6D5EAD5054}" type="slidenum">
              <a:rPr lang="en-US"/>
              <a:pPr>
                <a:defRPr/>
              </a:pPr>
              <a:t>‹#›</a:t>
            </a:fld>
            <a:endParaRPr lang="en-US"/>
          </a:p>
        </p:txBody>
      </p:sp>
    </p:spTree>
    <p:extLst>
      <p:ext uri="{BB962C8B-B14F-4D97-AF65-F5344CB8AC3E}">
        <p14:creationId xmlns:p14="http://schemas.microsoft.com/office/powerpoint/2010/main" val="2024925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610F8166-6E67-435C-9740-6CD1459207E9}"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81941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F9DE5A71-F2A7-4098-AA0C-43CA3AFBC897}" type="datetimeFigureOut">
              <a:rPr lang="en-US"/>
              <a:pPr>
                <a:defRPr/>
              </a:pPr>
              <a:t>10/21/2014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7AADCB2C-72AA-47CE-B89C-B487B1C17C81}" type="slidenum">
              <a:rPr lang="en-US"/>
              <a:pPr>
                <a:defRPr/>
              </a:pPr>
              <a:t>‹#›</a:t>
            </a:fld>
            <a:endParaRPr lang="en-US"/>
          </a:p>
        </p:txBody>
      </p:sp>
    </p:spTree>
    <p:extLst>
      <p:ext uri="{BB962C8B-B14F-4D97-AF65-F5344CB8AC3E}">
        <p14:creationId xmlns:p14="http://schemas.microsoft.com/office/powerpoint/2010/main" val="2119579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F979A021-4764-4A62-B7E5-05EE9D4128C1}" type="datetimeFigureOut">
              <a:rPr lang="en-US"/>
              <a:pPr>
                <a:defRPr/>
              </a:pPr>
              <a:t>10/21/2014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8E23B843-503A-42E8-9D69-6A763816D7DC}" type="slidenum">
              <a:rPr lang="en-US"/>
              <a:pPr>
                <a:defRPr/>
              </a:pPr>
              <a:t>‹#›</a:t>
            </a:fld>
            <a:endParaRPr lang="en-US"/>
          </a:p>
        </p:txBody>
      </p:sp>
    </p:spTree>
    <p:extLst>
      <p:ext uri="{BB962C8B-B14F-4D97-AF65-F5344CB8AC3E}">
        <p14:creationId xmlns:p14="http://schemas.microsoft.com/office/powerpoint/2010/main" val="18684333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5C0D4677-67C8-41EB-9942-6FD8A81846EC}" type="datetimeFigureOut">
              <a:rPr lang="en-US"/>
              <a:pPr>
                <a:defRPr/>
              </a:pPr>
              <a:t>10/21/2014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45730DF8-BFC3-4C59-9422-A918A3FA165B}" type="slidenum">
              <a:rPr lang="en-US"/>
              <a:pPr>
                <a:defRPr/>
              </a:pPr>
              <a:t>‹#›</a:t>
            </a:fld>
            <a:endParaRPr lang="en-US"/>
          </a:p>
        </p:txBody>
      </p:sp>
    </p:spTree>
    <p:extLst>
      <p:ext uri="{BB962C8B-B14F-4D97-AF65-F5344CB8AC3E}">
        <p14:creationId xmlns:p14="http://schemas.microsoft.com/office/powerpoint/2010/main" val="38668034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B226E2EC-E0A4-4118-8E48-28BF7431B1C5}" type="datetimeFigureOut">
              <a:rPr lang="en-US"/>
              <a:pPr>
                <a:defRPr/>
              </a:pPr>
              <a:t>10/21/2014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93E82B22-76D0-4E9D-998D-44C3A6BFED64}" type="slidenum">
              <a:rPr lang="en-US"/>
              <a:pPr>
                <a:defRPr/>
              </a:pPr>
              <a:t>‹#›</a:t>
            </a:fld>
            <a:endParaRPr lang="en-US"/>
          </a:p>
        </p:txBody>
      </p:sp>
    </p:spTree>
    <p:extLst>
      <p:ext uri="{BB962C8B-B14F-4D97-AF65-F5344CB8AC3E}">
        <p14:creationId xmlns:p14="http://schemas.microsoft.com/office/powerpoint/2010/main" val="15447150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39B697-D163-4E1C-A8A1-5331287B0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3028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8E2A50-FFBF-4A2D-BCBD-BF496AFDFB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60126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B40BC-5303-4D7D-9538-7CB7F5DC20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36890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188432-2CA8-40FB-A645-26AF293379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449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27B292A-5977-45B1-BC90-C2812D822E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89458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C6813D1-51E1-4876-9BC1-C8EAEEF3EB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9486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F0335BAC-D573-47F2-BBB9-4A68ADEC0391}"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2393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CEE37D1-193B-40FF-B861-A5720C25E3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94015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D7D1D8-E4AE-405B-A459-AC273EF4D3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25467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A730BD-8A35-467E-81FF-A8D990D957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15455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A33A33-7A28-43D9-8841-860BC39E85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17900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F4223E-84D0-4BE3-AB8B-EAE727DCDD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99968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09BBFF2-ECAF-4EAF-8721-5DE1F6BE56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48650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0A0C477-950E-481C-9B63-C27B2C346D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986567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C0C3FF2-0C03-4D81-862B-EB78A63FA6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695765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6B3EBE7-8EDB-46E6-B770-28A5049D2E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37968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11803A5-8669-4E83-9931-56C3CB5A0B3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31552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a:defRPr/>
            </a:pPr>
            <a:fld id="{993BEB47-7487-4E06-9088-5F5C480086A4}"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4933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0712BF0-9D25-4693-AB5F-AA96111B151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48971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833ED0E-010B-4135-A3AD-33E3767370A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344956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DB8D568-8C80-4857-8C13-6445CEB8A97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176235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263E0CA-8255-4570-BA51-64E9E1BAE36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844961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E059F06-2BFE-4701-92C7-76A315120EA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78682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F95E18D-26A4-4AB9-9F1B-37AE1B6A927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06276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61348B-1BD2-4162-87E9-E7EEC688F44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648870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B4AD2A69-682A-4BB9-A0FB-EB567EA91938}" type="datetimeFigureOut">
              <a:rPr lang="en-US"/>
              <a:pPr>
                <a:defRPr/>
              </a:pPr>
              <a:t>10/21/2014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107F3C57-9906-4069-87EB-45A6A4ADD320}" type="slidenum">
              <a:rPr lang="en-US"/>
              <a:pPr>
                <a:defRPr/>
              </a:pPr>
              <a:t>‹#›</a:t>
            </a:fld>
            <a:endParaRPr lang="en-US"/>
          </a:p>
        </p:txBody>
      </p:sp>
    </p:spTree>
    <p:extLst>
      <p:ext uri="{BB962C8B-B14F-4D97-AF65-F5344CB8AC3E}">
        <p14:creationId xmlns:p14="http://schemas.microsoft.com/office/powerpoint/2010/main" val="26741056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0027DB23-79D9-4EC4-A054-AEDCD5F262D6}" type="datetimeFigureOut">
              <a:rPr lang="en-US"/>
              <a:pPr>
                <a:defRPr/>
              </a:pPr>
              <a:t>10/21/2014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1EC3F221-B2B1-4237-97FB-B77AA8659051}" type="slidenum">
              <a:rPr lang="en-US"/>
              <a:pPr>
                <a:defRPr/>
              </a:pPr>
              <a:t>‹#›</a:t>
            </a:fld>
            <a:endParaRPr lang="en-US"/>
          </a:p>
        </p:txBody>
      </p:sp>
    </p:spTree>
    <p:extLst>
      <p:ext uri="{BB962C8B-B14F-4D97-AF65-F5344CB8AC3E}">
        <p14:creationId xmlns:p14="http://schemas.microsoft.com/office/powerpoint/2010/main" val="28057184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7ADAB90A-51BD-45B1-B214-90BE6947F3C0}" type="datetimeFigureOut">
              <a:rPr lang="en-US"/>
              <a:pPr>
                <a:defRPr/>
              </a:pPr>
              <a:t>10/21/2014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BDC47A4C-CD7D-4744-97A0-C19F9AFD983D}" type="slidenum">
              <a:rPr lang="en-US"/>
              <a:pPr>
                <a:defRPr/>
              </a:pPr>
              <a:t>‹#›</a:t>
            </a:fld>
            <a:endParaRPr lang="en-US"/>
          </a:p>
        </p:txBody>
      </p:sp>
    </p:spTree>
    <p:extLst>
      <p:ext uri="{BB962C8B-B14F-4D97-AF65-F5344CB8AC3E}">
        <p14:creationId xmlns:p14="http://schemas.microsoft.com/office/powerpoint/2010/main" val="1000591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A3658977-BFA5-447F-AD8C-1EFAC735A21D}"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88736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47CA82A7-152A-4B85-93EF-084FAAD6E47A}" type="datetimeFigureOut">
              <a:rPr lang="en-US"/>
              <a:pPr>
                <a:defRPr/>
              </a:pPr>
              <a:t>10/21/2014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1A26CDC4-1C81-4778-8407-A27E23D917EF}" type="slidenum">
              <a:rPr lang="en-US"/>
              <a:pPr>
                <a:defRPr/>
              </a:pPr>
              <a:t>‹#›</a:t>
            </a:fld>
            <a:endParaRPr lang="en-US"/>
          </a:p>
        </p:txBody>
      </p:sp>
    </p:spTree>
    <p:extLst>
      <p:ext uri="{BB962C8B-B14F-4D97-AF65-F5344CB8AC3E}">
        <p14:creationId xmlns:p14="http://schemas.microsoft.com/office/powerpoint/2010/main" val="41102060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AFD23C4C-9348-4BCF-A20B-FF7150D4448F}" type="datetimeFigureOut">
              <a:rPr lang="en-US"/>
              <a:pPr>
                <a:defRPr/>
              </a:pPr>
              <a:t>10/21/2014</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34313A05-DD3A-401A-9189-943FBC24A10D}" type="slidenum">
              <a:rPr lang="en-US"/>
              <a:pPr>
                <a:defRPr/>
              </a:pPr>
              <a:t>‹#›</a:t>
            </a:fld>
            <a:endParaRPr lang="en-US"/>
          </a:p>
        </p:txBody>
      </p:sp>
    </p:spTree>
    <p:extLst>
      <p:ext uri="{BB962C8B-B14F-4D97-AF65-F5344CB8AC3E}">
        <p14:creationId xmlns:p14="http://schemas.microsoft.com/office/powerpoint/2010/main" val="24980808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5F281F32-20E7-4C07-8C45-E99A932214EF}" type="datetimeFigureOut">
              <a:rPr lang="en-US"/>
              <a:pPr>
                <a:defRPr/>
              </a:pPr>
              <a:t>10/21/2014</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0FD7BF3C-ADF1-4ED3-8F6B-0BB8084D1A35}" type="slidenum">
              <a:rPr lang="en-US"/>
              <a:pPr>
                <a:defRPr/>
              </a:pPr>
              <a:t>‹#›</a:t>
            </a:fld>
            <a:endParaRPr lang="en-US"/>
          </a:p>
        </p:txBody>
      </p:sp>
    </p:spTree>
    <p:extLst>
      <p:ext uri="{BB962C8B-B14F-4D97-AF65-F5344CB8AC3E}">
        <p14:creationId xmlns:p14="http://schemas.microsoft.com/office/powerpoint/2010/main" val="1906620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751B8116-4DE3-4CC6-B841-AF2A24ED033D}" type="datetimeFigureOut">
              <a:rPr lang="en-US"/>
              <a:pPr>
                <a:defRPr/>
              </a:pPr>
              <a:t>10/21/2014</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03F9792E-0F3F-4DE5-B8F8-3BB6B1556FF8}" type="slidenum">
              <a:rPr lang="en-US"/>
              <a:pPr>
                <a:defRPr/>
              </a:pPr>
              <a:t>‹#›</a:t>
            </a:fld>
            <a:endParaRPr lang="en-US"/>
          </a:p>
        </p:txBody>
      </p:sp>
    </p:spTree>
    <p:extLst>
      <p:ext uri="{BB962C8B-B14F-4D97-AF65-F5344CB8AC3E}">
        <p14:creationId xmlns:p14="http://schemas.microsoft.com/office/powerpoint/2010/main" val="1565303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363EFE56-F203-4205-AD14-518B0D3CBA25}" type="datetimeFigureOut">
              <a:rPr lang="en-US"/>
              <a:pPr>
                <a:defRPr/>
              </a:pPr>
              <a:t>10/21/2014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9B5E682E-6F69-4FE7-93A5-3D02F6BDC518}" type="slidenum">
              <a:rPr lang="en-US"/>
              <a:pPr>
                <a:defRPr/>
              </a:pPr>
              <a:t>‹#›</a:t>
            </a:fld>
            <a:endParaRPr lang="en-US"/>
          </a:p>
        </p:txBody>
      </p:sp>
    </p:spTree>
    <p:extLst>
      <p:ext uri="{BB962C8B-B14F-4D97-AF65-F5344CB8AC3E}">
        <p14:creationId xmlns:p14="http://schemas.microsoft.com/office/powerpoint/2010/main" val="20465874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37DB5EE5-5FCC-4BBC-A6E3-35F9F35D26BA}" type="datetimeFigureOut">
              <a:rPr lang="en-US"/>
              <a:pPr>
                <a:defRPr/>
              </a:pPr>
              <a:t>10/21/2014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7503A8D0-246C-4532-8425-EE717B94B5A7}" type="slidenum">
              <a:rPr lang="en-US"/>
              <a:pPr>
                <a:defRPr/>
              </a:pPr>
              <a:t>‹#›</a:t>
            </a:fld>
            <a:endParaRPr lang="en-US"/>
          </a:p>
        </p:txBody>
      </p:sp>
    </p:spTree>
    <p:extLst>
      <p:ext uri="{BB962C8B-B14F-4D97-AF65-F5344CB8AC3E}">
        <p14:creationId xmlns:p14="http://schemas.microsoft.com/office/powerpoint/2010/main" val="16596925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E7BE792B-E6C7-4E84-9A71-2A5A1DD80B3C}" type="datetimeFigureOut">
              <a:rPr lang="en-US"/>
              <a:pPr>
                <a:defRPr/>
              </a:pPr>
              <a:t>10/21/2014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32DDE2F4-064F-431D-9474-15BC066E73AE}" type="slidenum">
              <a:rPr lang="en-US"/>
              <a:pPr>
                <a:defRPr/>
              </a:pPr>
              <a:t>‹#›</a:t>
            </a:fld>
            <a:endParaRPr lang="en-US"/>
          </a:p>
        </p:txBody>
      </p:sp>
    </p:spTree>
    <p:extLst>
      <p:ext uri="{BB962C8B-B14F-4D97-AF65-F5344CB8AC3E}">
        <p14:creationId xmlns:p14="http://schemas.microsoft.com/office/powerpoint/2010/main" val="5384078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ECF03241-1811-465F-B002-48525EE34ADF}" type="datetimeFigureOut">
              <a:rPr lang="en-US"/>
              <a:pPr>
                <a:defRPr/>
              </a:pPr>
              <a:t>10/21/2014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9BBAE25C-9236-4A48-AC3D-DC7E21859770}" type="slidenum">
              <a:rPr lang="en-US"/>
              <a:pPr>
                <a:defRPr/>
              </a:pPr>
              <a:t>‹#›</a:t>
            </a:fld>
            <a:endParaRPr lang="en-US"/>
          </a:p>
        </p:txBody>
      </p:sp>
    </p:spTree>
    <p:extLst>
      <p:ext uri="{BB962C8B-B14F-4D97-AF65-F5344CB8AC3E}">
        <p14:creationId xmlns:p14="http://schemas.microsoft.com/office/powerpoint/2010/main" val="7616155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1500188" y="1708150"/>
            <a:ext cx="7646987" cy="0"/>
          </a:xfrm>
          <a:prstGeom prst="line">
            <a:avLst/>
          </a:prstGeom>
          <a:noFill/>
          <a:ln w="12700" cap="sq">
            <a:solidFill>
              <a:schemeClr val="bg2"/>
            </a:solidFill>
            <a:round/>
            <a:headEnd type="none" w="sm" len="sm"/>
            <a:tailEnd type="none" w="sm" len="sm"/>
          </a:ln>
          <a:effectLst/>
        </p:spPr>
        <p:txBody>
          <a:bodyPr/>
          <a:lstStyle/>
          <a:p>
            <a:pPr eaLnBrk="0" fontAlgn="base" hangingPunct="0">
              <a:spcBef>
                <a:spcPct val="0"/>
              </a:spcBef>
              <a:spcAft>
                <a:spcPct val="0"/>
              </a:spcAft>
              <a:defRPr/>
            </a:pPr>
            <a:endParaRPr kumimoji="1" lang="en-US" sz="2400">
              <a:solidFill>
                <a:srgbClr val="009999"/>
              </a:solidFill>
              <a:latin typeface="Times New Roman" pitchFamily="18" charset="0"/>
            </a:endParaRPr>
          </a:p>
        </p:txBody>
      </p:sp>
      <p:sp>
        <p:nvSpPr>
          <p:cNvPr id="5" name="Arc 3"/>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eaLnBrk="0" fontAlgn="base" hangingPunct="0">
              <a:spcBef>
                <a:spcPct val="0"/>
              </a:spcBef>
              <a:spcAft>
                <a:spcPct val="0"/>
              </a:spcAft>
              <a:defRPr/>
            </a:pPr>
            <a:endParaRPr kumimoji="1" lang="en-US" sz="2400">
              <a:solidFill>
                <a:srgbClr val="009999"/>
              </a:solidFill>
              <a:latin typeface="Times New Roman" pitchFamily="18" charset="0"/>
            </a:endParaRPr>
          </a:p>
        </p:txBody>
      </p:sp>
      <p:sp>
        <p:nvSpPr>
          <p:cNvPr id="317444" name="Rectangle 4"/>
          <p:cNvSpPr>
            <a:spLocks noGrp="1" noChangeArrowheads="1"/>
          </p:cNvSpPr>
          <p:nvPr>
            <p:ph type="ctrTitle" sz="quarter"/>
          </p:nvPr>
        </p:nvSpPr>
        <p:spPr>
          <a:xfrm>
            <a:off x="2590800" y="781050"/>
            <a:ext cx="6248400" cy="1143000"/>
          </a:xfrm>
        </p:spPr>
        <p:txBody>
          <a:bodyPr anchor="b"/>
          <a:lstStyle>
            <a:lvl1pPr>
              <a:defRPr sz="6600"/>
            </a:lvl1pPr>
          </a:lstStyle>
          <a:p>
            <a:r>
              <a:rPr lang="en-US"/>
              <a:t>Click to edit Master title style</a:t>
            </a:r>
          </a:p>
        </p:txBody>
      </p:sp>
      <p:sp>
        <p:nvSpPr>
          <p:cNvPr id="317445" name="Rectangle 5"/>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r>
              <a:rPr lang="en-US"/>
              <a:t>Click to edit Master subtitle style</a:t>
            </a:r>
          </a:p>
        </p:txBody>
      </p:sp>
      <p:sp>
        <p:nvSpPr>
          <p:cNvPr id="6" name="Rectangle 6"/>
          <p:cNvSpPr>
            <a:spLocks noGrp="1" noChangeArrowheads="1"/>
          </p:cNvSpPr>
          <p:nvPr>
            <p:ph type="dt" sz="quarter" idx="10"/>
          </p:nvPr>
        </p:nvSpPr>
        <p:spPr>
          <a:xfrm>
            <a:off x="152400" y="5486400"/>
            <a:ext cx="1905000" cy="304800"/>
          </a:xfrm>
        </p:spPr>
        <p:txBody>
          <a:bodyPr/>
          <a:lstStyle>
            <a:lvl1pPr>
              <a:defRPr/>
            </a:lvl1pPr>
          </a:lstStyle>
          <a:p>
            <a:pPr>
              <a:defRPr/>
            </a:pPr>
            <a:endParaRPr lang="en-US"/>
          </a:p>
        </p:txBody>
      </p:sp>
      <p:sp>
        <p:nvSpPr>
          <p:cNvPr id="7" name="Rectangle 7"/>
          <p:cNvSpPr>
            <a:spLocks noGrp="1" noChangeArrowheads="1"/>
          </p:cNvSpPr>
          <p:nvPr>
            <p:ph type="ftr" sz="quarter" idx="11"/>
          </p:nvPr>
        </p:nvSpPr>
        <p:spPr>
          <a:xfrm>
            <a:off x="152400" y="5791200"/>
            <a:ext cx="2667000" cy="304800"/>
          </a:xfrm>
        </p:spPr>
        <p:txBody>
          <a:bodyPr/>
          <a:lstStyle>
            <a:lvl1pPr>
              <a:defRPr/>
            </a:lvl1pPr>
          </a:lstStyle>
          <a:p>
            <a:pPr>
              <a:defRPr/>
            </a:pPr>
            <a:endParaRPr lang="en-US"/>
          </a:p>
        </p:txBody>
      </p:sp>
      <p:sp>
        <p:nvSpPr>
          <p:cNvPr id="8" name="Rectangle 8"/>
          <p:cNvSpPr>
            <a:spLocks noGrp="1" noChangeArrowheads="1"/>
          </p:cNvSpPr>
          <p:nvPr>
            <p:ph type="sldNum" sz="quarter" idx="12"/>
          </p:nvPr>
        </p:nvSpPr>
        <p:spPr/>
        <p:txBody>
          <a:bodyPr/>
          <a:lstStyle>
            <a:lvl1pPr>
              <a:defRPr/>
            </a:lvl1pPr>
          </a:lstStyle>
          <a:p>
            <a:pPr>
              <a:defRPr/>
            </a:pPr>
            <a:fld id="{1D24A9CC-A59A-4C6F-A0F6-C2D9918CA3F0}" type="slidenum">
              <a:rPr lang="en-US"/>
              <a:pPr>
                <a:defRPr/>
              </a:pPr>
              <a:t>‹#›</a:t>
            </a:fld>
            <a:endParaRPr lang="en-US"/>
          </a:p>
        </p:txBody>
      </p:sp>
    </p:spTree>
    <p:extLst>
      <p:ext uri="{BB962C8B-B14F-4D97-AF65-F5344CB8AC3E}">
        <p14:creationId xmlns:p14="http://schemas.microsoft.com/office/powerpoint/2010/main" val="18864609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D062351-EBA6-4890-B79B-3CA8F199B830}" type="slidenum">
              <a:rPr lang="en-US"/>
              <a:pPr>
                <a:defRPr/>
              </a:pPr>
              <a:t>‹#›</a:t>
            </a:fld>
            <a:endParaRPr lang="en-US"/>
          </a:p>
        </p:txBody>
      </p:sp>
    </p:spTree>
    <p:extLst>
      <p:ext uri="{BB962C8B-B14F-4D97-AF65-F5344CB8AC3E}">
        <p14:creationId xmlns:p14="http://schemas.microsoft.com/office/powerpoint/2010/main" val="1139807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fld id="{55D0DFC2-5272-4BA4-8A18-D6E8C53F4D5D}"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65872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C40055FE-1138-4462-A37B-FD6ECB9E380F}" type="slidenum">
              <a:rPr lang="en-US"/>
              <a:pPr>
                <a:defRPr/>
              </a:pPr>
              <a:t>‹#›</a:t>
            </a:fld>
            <a:endParaRPr lang="en-US"/>
          </a:p>
        </p:txBody>
      </p:sp>
    </p:spTree>
    <p:extLst>
      <p:ext uri="{BB962C8B-B14F-4D97-AF65-F5344CB8AC3E}">
        <p14:creationId xmlns:p14="http://schemas.microsoft.com/office/powerpoint/2010/main" val="1897121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9F00E8B9-8E6E-4078-9064-4520B1C944BB}" type="slidenum">
              <a:rPr lang="en-US"/>
              <a:pPr>
                <a:defRPr/>
              </a:pPr>
              <a:t>‹#›</a:t>
            </a:fld>
            <a:endParaRPr lang="en-US"/>
          </a:p>
        </p:txBody>
      </p:sp>
    </p:spTree>
    <p:extLst>
      <p:ext uri="{BB962C8B-B14F-4D97-AF65-F5344CB8AC3E}">
        <p14:creationId xmlns:p14="http://schemas.microsoft.com/office/powerpoint/2010/main" val="229040980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7AD12A8F-4E50-49C9-9189-4743B2A575DA}" type="slidenum">
              <a:rPr lang="en-US"/>
              <a:pPr>
                <a:defRPr/>
              </a:pPr>
              <a:t>‹#›</a:t>
            </a:fld>
            <a:endParaRPr lang="en-US"/>
          </a:p>
        </p:txBody>
      </p:sp>
    </p:spTree>
    <p:extLst>
      <p:ext uri="{BB962C8B-B14F-4D97-AF65-F5344CB8AC3E}">
        <p14:creationId xmlns:p14="http://schemas.microsoft.com/office/powerpoint/2010/main" val="32137051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45D8A100-5D99-49FF-90B9-F09DF450F772}" type="slidenum">
              <a:rPr lang="en-US"/>
              <a:pPr>
                <a:defRPr/>
              </a:pPr>
              <a:t>‹#›</a:t>
            </a:fld>
            <a:endParaRPr lang="en-US"/>
          </a:p>
        </p:txBody>
      </p:sp>
    </p:spTree>
    <p:extLst>
      <p:ext uri="{BB962C8B-B14F-4D97-AF65-F5344CB8AC3E}">
        <p14:creationId xmlns:p14="http://schemas.microsoft.com/office/powerpoint/2010/main" val="36667045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3BDCEDD9-4AD1-4B7B-85FC-0E428EEF0C10}" type="slidenum">
              <a:rPr lang="en-US"/>
              <a:pPr>
                <a:defRPr/>
              </a:pPr>
              <a:t>‹#›</a:t>
            </a:fld>
            <a:endParaRPr lang="en-US"/>
          </a:p>
        </p:txBody>
      </p:sp>
    </p:spTree>
    <p:extLst>
      <p:ext uri="{BB962C8B-B14F-4D97-AF65-F5344CB8AC3E}">
        <p14:creationId xmlns:p14="http://schemas.microsoft.com/office/powerpoint/2010/main" val="36496719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B5815AB-860D-4163-9E19-169121729497}" type="slidenum">
              <a:rPr lang="en-US"/>
              <a:pPr>
                <a:defRPr/>
              </a:pPr>
              <a:t>‹#›</a:t>
            </a:fld>
            <a:endParaRPr lang="en-US"/>
          </a:p>
        </p:txBody>
      </p:sp>
    </p:spTree>
    <p:extLst>
      <p:ext uri="{BB962C8B-B14F-4D97-AF65-F5344CB8AC3E}">
        <p14:creationId xmlns:p14="http://schemas.microsoft.com/office/powerpoint/2010/main" val="22968390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917382C-54A8-4293-B6A2-270597564BFD}" type="slidenum">
              <a:rPr lang="en-US"/>
              <a:pPr>
                <a:defRPr/>
              </a:pPr>
              <a:t>‹#›</a:t>
            </a:fld>
            <a:endParaRPr lang="en-US"/>
          </a:p>
        </p:txBody>
      </p:sp>
    </p:spTree>
    <p:extLst>
      <p:ext uri="{BB962C8B-B14F-4D97-AF65-F5344CB8AC3E}">
        <p14:creationId xmlns:p14="http://schemas.microsoft.com/office/powerpoint/2010/main" val="3635593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3553D49-28F9-419F-8235-6444723FABED}" type="slidenum">
              <a:rPr lang="en-US"/>
              <a:pPr>
                <a:defRPr/>
              </a:pPr>
              <a:t>‹#›</a:t>
            </a:fld>
            <a:endParaRPr lang="en-US"/>
          </a:p>
        </p:txBody>
      </p:sp>
    </p:spTree>
    <p:extLst>
      <p:ext uri="{BB962C8B-B14F-4D97-AF65-F5344CB8AC3E}">
        <p14:creationId xmlns:p14="http://schemas.microsoft.com/office/powerpoint/2010/main" val="32672394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73348E2-038C-47E3-B82E-201CE205A7C7}" type="slidenum">
              <a:rPr lang="en-US"/>
              <a:pPr>
                <a:defRPr/>
              </a:pPr>
              <a:t>‹#›</a:t>
            </a:fld>
            <a:endParaRPr lang="en-US"/>
          </a:p>
        </p:txBody>
      </p:sp>
    </p:spTree>
    <p:extLst>
      <p:ext uri="{BB962C8B-B14F-4D97-AF65-F5344CB8AC3E}">
        <p14:creationId xmlns:p14="http://schemas.microsoft.com/office/powerpoint/2010/main" val="24663724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1118507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227B05F0-9FE7-495D-8034-4BA8751FD166}"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27202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A5FFF0-6EEC-4001-B346-1462353988BB}" type="datetimeFigureOut">
              <a:rPr lang="en-US" smtClean="0">
                <a:solidFill>
                  <a:prstClr val="black">
                    <a:tint val="75000"/>
                  </a:prstClr>
                </a:solidFill>
              </a:rPr>
              <a:pPr/>
              <a:t>10/21/2014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8290F2-F3BE-4FA3-A394-440DFD08E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039167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A5FFF0-6EEC-4001-B346-1462353988BB}" type="datetimeFigureOut">
              <a:rPr lang="en-US" smtClean="0">
                <a:solidFill>
                  <a:prstClr val="black">
                    <a:tint val="75000"/>
                  </a:prstClr>
                </a:solidFill>
              </a:rPr>
              <a:pPr/>
              <a:t>10/21/2014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8290F2-F3BE-4FA3-A394-440DFD08E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7526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A5FFF0-6EEC-4001-B346-1462353988BB}" type="datetimeFigureOut">
              <a:rPr lang="en-US" smtClean="0">
                <a:solidFill>
                  <a:prstClr val="black">
                    <a:tint val="75000"/>
                  </a:prstClr>
                </a:solidFill>
              </a:rPr>
              <a:pPr/>
              <a:t>10/21/2014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8290F2-F3BE-4FA3-A394-440DFD08E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34624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A5FFF0-6EEC-4001-B346-1462353988BB}" type="datetimeFigureOut">
              <a:rPr lang="en-US" smtClean="0">
                <a:solidFill>
                  <a:prstClr val="black">
                    <a:tint val="75000"/>
                  </a:prstClr>
                </a:solidFill>
              </a:rPr>
              <a:pPr/>
              <a:t>10/21/2014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8290F2-F3BE-4FA3-A394-440DFD08E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179269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A5FFF0-6EEC-4001-B346-1462353988BB}" type="datetimeFigureOut">
              <a:rPr lang="en-US" smtClean="0">
                <a:solidFill>
                  <a:prstClr val="black">
                    <a:tint val="75000"/>
                  </a:prstClr>
                </a:solidFill>
              </a:rPr>
              <a:pPr/>
              <a:t>10/21/2014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48290F2-F3BE-4FA3-A394-440DFD08E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25710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A5FFF0-6EEC-4001-B346-1462353988BB}" type="datetimeFigureOut">
              <a:rPr lang="en-US" smtClean="0">
                <a:solidFill>
                  <a:prstClr val="black">
                    <a:tint val="75000"/>
                  </a:prstClr>
                </a:solidFill>
              </a:rPr>
              <a:pPr/>
              <a:t>10/21/2014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48290F2-F3BE-4FA3-A394-440DFD08E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72446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A5FFF0-6EEC-4001-B346-1462353988BB}" type="datetimeFigureOut">
              <a:rPr lang="en-US" smtClean="0">
                <a:solidFill>
                  <a:prstClr val="black">
                    <a:tint val="75000"/>
                  </a:prstClr>
                </a:solidFill>
              </a:rPr>
              <a:pPr/>
              <a:t>10/21/2014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48290F2-F3BE-4FA3-A394-440DFD08E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28424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A5FFF0-6EEC-4001-B346-1462353988BB}" type="datetimeFigureOut">
              <a:rPr lang="en-US" smtClean="0">
                <a:solidFill>
                  <a:prstClr val="black">
                    <a:tint val="75000"/>
                  </a:prstClr>
                </a:solidFill>
              </a:rPr>
              <a:pPr/>
              <a:t>10/21/2014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8290F2-F3BE-4FA3-A394-440DFD08E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04932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A5FFF0-6EEC-4001-B346-1462353988BB}" type="datetimeFigureOut">
              <a:rPr lang="en-US" smtClean="0">
                <a:solidFill>
                  <a:prstClr val="black">
                    <a:tint val="75000"/>
                  </a:prstClr>
                </a:solidFill>
              </a:rPr>
              <a:pPr/>
              <a:t>10/21/2014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8290F2-F3BE-4FA3-A394-440DFD08E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75677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A5FFF0-6EEC-4001-B346-1462353988BB}" type="datetimeFigureOut">
              <a:rPr lang="en-US" smtClean="0">
                <a:solidFill>
                  <a:prstClr val="black">
                    <a:tint val="75000"/>
                  </a:prstClr>
                </a:solidFill>
              </a:rPr>
              <a:pPr/>
              <a:t>10/21/2014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8290F2-F3BE-4FA3-A394-440DFD08E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812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688D826F-633D-4A70-8C40-63FE7CD005E7}"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98457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A5FFF0-6EEC-4001-B346-1462353988BB}" type="datetimeFigureOut">
              <a:rPr lang="en-US" smtClean="0">
                <a:solidFill>
                  <a:prstClr val="black">
                    <a:tint val="75000"/>
                  </a:prstClr>
                </a:solidFill>
              </a:rPr>
              <a:pPr/>
              <a:t>10/21/2014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8290F2-F3BE-4FA3-A394-440DFD08E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19872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1AC36E0-011A-4381-9929-180A1C7D03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010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solidFill>
                  <a:prstClr val="black">
                    <a:tint val="75000"/>
                  </a:prstClr>
                </a:solidFill>
              </a:rPr>
              <a:pPr/>
              <a:t>10/21/2014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17567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solidFill>
                  <a:prstClr val="black">
                    <a:tint val="75000"/>
                  </a:prstClr>
                </a:solidFill>
              </a:rPr>
              <a:pPr/>
              <a:t>10/21/2014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2476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1973F9-422E-457B-9F92-077D34CBCE65}" type="datetimeFigureOut">
              <a:rPr lang="en-US" smtClean="0">
                <a:solidFill>
                  <a:prstClr val="black">
                    <a:tint val="75000"/>
                  </a:prstClr>
                </a:solidFill>
              </a:rPr>
              <a:pPr/>
              <a:t>10/21/2014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45520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1973F9-422E-457B-9F92-077D34CBCE65}" type="datetimeFigureOut">
              <a:rPr lang="en-US" smtClean="0">
                <a:solidFill>
                  <a:prstClr val="black">
                    <a:tint val="75000"/>
                  </a:prstClr>
                </a:solidFill>
              </a:rPr>
              <a:pPr/>
              <a:t>10/21/2014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21262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1973F9-422E-457B-9F92-077D34CBCE65}" type="datetimeFigureOut">
              <a:rPr lang="en-US" smtClean="0">
                <a:solidFill>
                  <a:prstClr val="black">
                    <a:tint val="75000"/>
                  </a:prstClr>
                </a:solidFill>
              </a:rPr>
              <a:pPr/>
              <a:t>10/21/2014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546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1973F9-422E-457B-9F92-077D34CBCE65}" type="datetimeFigureOut">
              <a:rPr lang="en-US" smtClean="0">
                <a:solidFill>
                  <a:prstClr val="black">
                    <a:tint val="75000"/>
                  </a:prstClr>
                </a:solidFill>
              </a:rPr>
              <a:pPr/>
              <a:t>10/21/2014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3491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1973F9-422E-457B-9F92-077D34CBCE65}" type="datetimeFigureOut">
              <a:rPr lang="en-US" smtClean="0">
                <a:solidFill>
                  <a:prstClr val="black">
                    <a:tint val="75000"/>
                  </a:prstClr>
                </a:solidFill>
              </a:rPr>
              <a:pPr/>
              <a:t>10/21/2014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81650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1973F9-422E-457B-9F92-077D34CBCE65}" type="datetimeFigureOut">
              <a:rPr lang="en-US" smtClean="0">
                <a:solidFill>
                  <a:prstClr val="black">
                    <a:tint val="75000"/>
                  </a:prstClr>
                </a:solidFill>
              </a:rPr>
              <a:pPr/>
              <a:t>10/21/2014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7794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theme" Target="../theme/theme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3.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5.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4.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6.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theme" Target="../theme/theme15.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theme" Target="../theme/theme16.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srgbClr val="009999"/>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srgbClr val="009999"/>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1D9CA12D-85FE-451D-B8DF-882CB3A2EC4C}" type="slidenum">
              <a:rPr lang="en-US" smtClean="0">
                <a:solidFill>
                  <a:srgbClr val="009999"/>
                </a:solidFill>
              </a:rPr>
              <a:pPr eaLnBrk="0" fontAlgn="base" hangingPunct="0">
                <a:spcBef>
                  <a:spcPct val="0"/>
                </a:spcBef>
                <a:spcAft>
                  <a:spcPct val="0"/>
                </a:spcAft>
                <a:defRPr/>
              </a:pPr>
              <a:t>‹#›</a:t>
            </a:fld>
            <a:endParaRPr lang="en-US">
              <a:solidFill>
                <a:srgbClr val="009999"/>
              </a:solidFill>
            </a:endParaRPr>
          </a:p>
        </p:txBody>
      </p:sp>
    </p:spTree>
    <p:extLst>
      <p:ext uri="{BB962C8B-B14F-4D97-AF65-F5344CB8AC3E}">
        <p14:creationId xmlns:p14="http://schemas.microsoft.com/office/powerpoint/2010/main" val="414287720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rc 2"/>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algn="ctr" eaLnBrk="0" fontAlgn="base" hangingPunct="0">
              <a:spcBef>
                <a:spcPct val="0"/>
              </a:spcBef>
              <a:spcAft>
                <a:spcPct val="0"/>
              </a:spcAft>
              <a:defRPr/>
            </a:pPr>
            <a:endParaRPr kumimoji="1" lang="en-US" sz="2000">
              <a:solidFill>
                <a:srgbClr val="010000"/>
              </a:solidFill>
              <a:latin typeface="Times New Roman" pitchFamily="18" charset="0"/>
            </a:endParaRPr>
          </a:p>
        </p:txBody>
      </p:sp>
      <p:sp>
        <p:nvSpPr>
          <p:cNvPr id="10243" name="Rectangle 3"/>
          <p:cNvSpPr>
            <a:spLocks noGrp="1" noChangeArrowheads="1"/>
          </p:cNvSpPr>
          <p:nvPr>
            <p:ph type="title"/>
          </p:nvPr>
        </p:nvSpPr>
        <p:spPr bwMode="auto">
          <a:xfrm>
            <a:off x="2819400" y="609600"/>
            <a:ext cx="60960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44" name="Rectangle 4"/>
          <p:cNvSpPr>
            <a:spLocks noGrp="1" noChangeArrowheads="1"/>
          </p:cNvSpPr>
          <p:nvPr>
            <p:ph type="body" idx="1"/>
          </p:nvPr>
        </p:nvSpPr>
        <p:spPr bwMode="auto">
          <a:xfrm>
            <a:off x="2819400" y="1981200"/>
            <a:ext cx="60960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Grp="1" noChangeArrowheads="1"/>
          </p:cNvSpPr>
          <p:nvPr>
            <p:ph type="dt" sz="half" idx="2"/>
          </p:nvPr>
        </p:nvSpPr>
        <p:spPr bwMode="auto">
          <a:xfrm>
            <a:off x="152400" y="55626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kumimoji="0" sz="1400">
                <a:solidFill>
                  <a:schemeClr val="folHlink"/>
                </a:solidFill>
                <a:latin typeface="+mn-lt"/>
              </a:defRPr>
            </a:lvl1pPr>
          </a:lstStyle>
          <a:p>
            <a:pPr eaLnBrk="0" fontAlgn="base" hangingPunct="0">
              <a:spcBef>
                <a:spcPct val="0"/>
              </a:spcBef>
              <a:spcAft>
                <a:spcPct val="0"/>
              </a:spcAft>
              <a:defRPr/>
            </a:pPr>
            <a:endParaRPr lang="en-US">
              <a:solidFill>
                <a:srgbClr val="009999"/>
              </a:solidFill>
            </a:endParaRPr>
          </a:p>
        </p:txBody>
      </p:sp>
      <p:sp>
        <p:nvSpPr>
          <p:cNvPr id="1035" name="Rectangle 11"/>
          <p:cNvSpPr>
            <a:spLocks noGrp="1" noChangeArrowheads="1"/>
          </p:cNvSpPr>
          <p:nvPr>
            <p:ph type="ftr" sz="quarter" idx="3"/>
          </p:nvPr>
        </p:nvSpPr>
        <p:spPr bwMode="auto">
          <a:xfrm>
            <a:off x="152400" y="5867400"/>
            <a:ext cx="25908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400">
                <a:solidFill>
                  <a:schemeClr val="folHlink"/>
                </a:solidFill>
                <a:latin typeface="+mn-lt"/>
              </a:defRPr>
            </a:lvl1pPr>
          </a:lstStyle>
          <a:p>
            <a:pPr algn="ctr" eaLnBrk="0" fontAlgn="base" hangingPunct="0">
              <a:spcBef>
                <a:spcPct val="0"/>
              </a:spcBef>
              <a:spcAft>
                <a:spcPct val="0"/>
              </a:spcAft>
              <a:defRPr/>
            </a:pPr>
            <a:endParaRPr lang="en-US">
              <a:solidFill>
                <a:srgbClr val="009999"/>
              </a:solidFill>
            </a:endParaRPr>
          </a:p>
        </p:txBody>
      </p:sp>
      <p:sp>
        <p:nvSpPr>
          <p:cNvPr id="1036" name="Rectangle 12"/>
          <p:cNvSpPr>
            <a:spLocks noGrp="1" noChangeArrowheads="1"/>
          </p:cNvSpPr>
          <p:nvPr>
            <p:ph type="sldNum" sz="quarter" idx="4"/>
          </p:nvPr>
        </p:nvSpPr>
        <p:spPr bwMode="auto">
          <a:xfrm>
            <a:off x="152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400">
                <a:solidFill>
                  <a:schemeClr val="folHlink"/>
                </a:solidFill>
                <a:latin typeface="+mn-lt"/>
              </a:defRPr>
            </a:lvl1pPr>
          </a:lstStyle>
          <a:p>
            <a:pPr eaLnBrk="0" fontAlgn="base" hangingPunct="0">
              <a:spcBef>
                <a:spcPct val="0"/>
              </a:spcBef>
              <a:spcAft>
                <a:spcPct val="0"/>
              </a:spcAft>
              <a:defRPr/>
            </a:pPr>
            <a:fld id="{1D9CA12D-85FE-451D-B8DF-882CB3A2EC4C}" type="slidenum">
              <a:rPr lang="en-US">
                <a:solidFill>
                  <a:srgbClr val="009999"/>
                </a:solidFill>
              </a:rPr>
              <a:pPr eaLnBrk="0" fontAlgn="base" hangingPunct="0">
                <a:spcBef>
                  <a:spcPct val="0"/>
                </a:spcBef>
                <a:spcAft>
                  <a:spcPct val="0"/>
                </a:spcAft>
                <a:defRPr/>
              </a:pPr>
              <a:t>‹#›</a:t>
            </a:fld>
            <a:endParaRPr lang="en-US">
              <a:solidFill>
                <a:srgbClr val="009999"/>
              </a:solidFill>
            </a:endParaRPr>
          </a:p>
        </p:txBody>
      </p:sp>
      <p:sp>
        <p:nvSpPr>
          <p:cNvPr id="1037" name="Line 13"/>
          <p:cNvSpPr>
            <a:spLocks noChangeShapeType="1"/>
          </p:cNvSpPr>
          <p:nvPr/>
        </p:nvSpPr>
        <p:spPr bwMode="auto">
          <a:xfrm>
            <a:off x="1497013" y="1371600"/>
            <a:ext cx="7646987" cy="0"/>
          </a:xfrm>
          <a:prstGeom prst="line">
            <a:avLst/>
          </a:prstGeom>
          <a:noFill/>
          <a:ln w="12700" cap="sq">
            <a:solidFill>
              <a:schemeClr val="bg2"/>
            </a:solidFill>
            <a:round/>
            <a:headEnd type="none" w="sm" len="sm"/>
            <a:tailEnd type="none" w="sm" len="sm"/>
          </a:ln>
          <a:effectLst/>
        </p:spPr>
        <p:txBody>
          <a:bodyPr/>
          <a:lstStyle/>
          <a:p>
            <a:pPr algn="ctr" eaLnBrk="0" fontAlgn="base" hangingPunct="0">
              <a:spcBef>
                <a:spcPct val="0"/>
              </a:spcBef>
              <a:spcAft>
                <a:spcPct val="0"/>
              </a:spcAft>
              <a:defRPr/>
            </a:pPr>
            <a:endParaRPr kumimoji="1" lang="en-US" sz="2000">
              <a:solidFill>
                <a:srgbClr val="010000"/>
              </a:solidFill>
              <a:latin typeface="Times New Roman" pitchFamily="18" charset="0"/>
            </a:endParaRPr>
          </a:p>
        </p:txBody>
      </p:sp>
    </p:spTree>
    <p:extLst>
      <p:ext uri="{BB962C8B-B14F-4D97-AF65-F5344CB8AC3E}">
        <p14:creationId xmlns:p14="http://schemas.microsoft.com/office/powerpoint/2010/main" val="3959956600"/>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 id="2147484031" r:id="rId12"/>
  </p:sldLayoutIdLst>
  <p:txStyles>
    <p:titleStyle>
      <a:lvl1pPr algn="l" rtl="0" eaLnBrk="0" fontAlgn="base" hangingPunct="0">
        <a:lnSpc>
          <a:spcPct val="70000"/>
        </a:lnSpc>
        <a:spcBef>
          <a:spcPct val="0"/>
        </a:spcBef>
        <a:spcAft>
          <a:spcPct val="0"/>
        </a:spcAft>
        <a:defRPr kumimoji="1" sz="4800" b="1">
          <a:solidFill>
            <a:schemeClr val="tx2"/>
          </a:solidFill>
          <a:latin typeface="+mj-lt"/>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Narrow" pitchFamily="34" charset="0"/>
        </a:defRPr>
      </a:lvl2pPr>
      <a:lvl3pPr algn="l" rtl="0" eaLnBrk="0" fontAlgn="base" hangingPunct="0">
        <a:lnSpc>
          <a:spcPct val="70000"/>
        </a:lnSpc>
        <a:spcBef>
          <a:spcPct val="0"/>
        </a:spcBef>
        <a:spcAft>
          <a:spcPct val="0"/>
        </a:spcAft>
        <a:defRPr kumimoji="1" sz="4800" b="1">
          <a:solidFill>
            <a:schemeClr val="tx2"/>
          </a:solidFill>
          <a:latin typeface="Arial Narrow" pitchFamily="34" charset="0"/>
        </a:defRPr>
      </a:lvl3pPr>
      <a:lvl4pPr algn="l" rtl="0" eaLnBrk="0" fontAlgn="base" hangingPunct="0">
        <a:lnSpc>
          <a:spcPct val="70000"/>
        </a:lnSpc>
        <a:spcBef>
          <a:spcPct val="0"/>
        </a:spcBef>
        <a:spcAft>
          <a:spcPct val="0"/>
        </a:spcAft>
        <a:defRPr kumimoji="1" sz="4800" b="1">
          <a:solidFill>
            <a:schemeClr val="tx2"/>
          </a:solidFill>
          <a:latin typeface="Arial Narrow" pitchFamily="34" charset="0"/>
        </a:defRPr>
      </a:lvl4pPr>
      <a:lvl5pPr algn="l" rtl="0" eaLnBrk="0" fontAlgn="base" hangingPunct="0">
        <a:lnSpc>
          <a:spcPct val="70000"/>
        </a:lnSpc>
        <a:spcBef>
          <a:spcPct val="0"/>
        </a:spcBef>
        <a:spcAft>
          <a:spcPct val="0"/>
        </a:spcAft>
        <a:defRPr kumimoji="1" sz="4800" b="1">
          <a:solidFill>
            <a:schemeClr val="tx2"/>
          </a:solidFill>
          <a:latin typeface="Arial Narrow" pitchFamily="34" charset="0"/>
        </a:defRPr>
      </a:lvl5pPr>
      <a:lvl6pPr marL="457200" algn="l" rtl="0" eaLnBrk="0" fontAlgn="base" hangingPunct="0">
        <a:lnSpc>
          <a:spcPct val="70000"/>
        </a:lnSpc>
        <a:spcBef>
          <a:spcPct val="0"/>
        </a:spcBef>
        <a:spcAft>
          <a:spcPct val="0"/>
        </a:spcAft>
        <a:defRPr kumimoji="1" sz="4800" b="1">
          <a:solidFill>
            <a:schemeClr val="tx2"/>
          </a:solidFill>
          <a:latin typeface="Arial Narrow" pitchFamily="34" charset="0"/>
        </a:defRPr>
      </a:lvl6pPr>
      <a:lvl7pPr marL="914400" algn="l" rtl="0" eaLnBrk="0" fontAlgn="base" hangingPunct="0">
        <a:lnSpc>
          <a:spcPct val="70000"/>
        </a:lnSpc>
        <a:spcBef>
          <a:spcPct val="0"/>
        </a:spcBef>
        <a:spcAft>
          <a:spcPct val="0"/>
        </a:spcAft>
        <a:defRPr kumimoji="1" sz="4800" b="1">
          <a:solidFill>
            <a:schemeClr val="tx2"/>
          </a:solidFill>
          <a:latin typeface="Arial Narrow" pitchFamily="34" charset="0"/>
        </a:defRPr>
      </a:lvl7pPr>
      <a:lvl8pPr marL="1371600" algn="l" rtl="0" eaLnBrk="0" fontAlgn="base" hangingPunct="0">
        <a:lnSpc>
          <a:spcPct val="70000"/>
        </a:lnSpc>
        <a:spcBef>
          <a:spcPct val="0"/>
        </a:spcBef>
        <a:spcAft>
          <a:spcPct val="0"/>
        </a:spcAft>
        <a:defRPr kumimoji="1" sz="4800" b="1">
          <a:solidFill>
            <a:schemeClr val="tx2"/>
          </a:solidFill>
          <a:latin typeface="Arial Narrow" pitchFamily="34" charset="0"/>
        </a:defRPr>
      </a:lvl8pPr>
      <a:lvl9pPr marL="1828800" algn="l" rtl="0" eaLnBrk="0" fontAlgn="base" hangingPunct="0">
        <a:lnSpc>
          <a:spcPct val="70000"/>
        </a:lnSpc>
        <a:spcBef>
          <a:spcPct val="0"/>
        </a:spcBef>
        <a:spcAft>
          <a:spcPct val="0"/>
        </a:spcAft>
        <a:defRPr kumimoji="1"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73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kumimoji="0" sz="1400">
                <a:solidFill>
                  <a:schemeClr val="tx1"/>
                </a:solidFill>
              </a:defRPr>
            </a:lvl1pPr>
          </a:lstStyle>
          <a:p>
            <a:pPr eaLnBrk="0" fontAlgn="base" hangingPunct="0">
              <a:spcBef>
                <a:spcPct val="0"/>
              </a:spcBef>
              <a:spcAft>
                <a:spcPct val="0"/>
              </a:spcAft>
              <a:defRPr/>
            </a:pPr>
            <a:endParaRPr lang="en-US">
              <a:solidFill>
                <a:srgbClr val="000000"/>
              </a:solidFill>
            </a:endParaRPr>
          </a:p>
        </p:txBody>
      </p:sp>
      <p:sp>
        <p:nvSpPr>
          <p:cNvPr id="6973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solidFill>
                  <a:schemeClr val="tx1"/>
                </a:solidFill>
              </a:defRPr>
            </a:lvl1pPr>
          </a:lstStyle>
          <a:p>
            <a:pPr algn="ctr" eaLnBrk="0" fontAlgn="base" hangingPunct="0">
              <a:spcBef>
                <a:spcPct val="0"/>
              </a:spcBef>
              <a:spcAft>
                <a:spcPct val="0"/>
              </a:spcAft>
              <a:defRPr/>
            </a:pPr>
            <a:endParaRPr lang="en-US">
              <a:solidFill>
                <a:srgbClr val="000000"/>
              </a:solidFill>
            </a:endParaRPr>
          </a:p>
        </p:txBody>
      </p:sp>
      <p:sp>
        <p:nvSpPr>
          <p:cNvPr id="6973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solidFill>
                  <a:schemeClr val="tx1"/>
                </a:solidFill>
              </a:defRPr>
            </a:lvl1pPr>
          </a:lstStyle>
          <a:p>
            <a:pPr eaLnBrk="0" fontAlgn="base" hangingPunct="0">
              <a:spcBef>
                <a:spcPct val="0"/>
              </a:spcBef>
              <a:spcAft>
                <a:spcPct val="0"/>
              </a:spcAft>
              <a:defRPr/>
            </a:pPr>
            <a:fld id="{2DC9039F-B1EB-4EC9-8D31-55DE7FCD183D}" type="slidenum">
              <a:rPr lang="en-US">
                <a:solidFill>
                  <a:srgbClr val="000000"/>
                </a:solidFill>
              </a:rPr>
              <a:pPr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71408447"/>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prstClr val="black">
                    <a:tint val="75000"/>
                  </a:prstClr>
                </a:solidFill>
                <a:latin typeface="Calibri"/>
              </a:defRPr>
            </a:lvl1pPr>
          </a:lstStyle>
          <a:p>
            <a:pPr>
              <a:defRPr/>
            </a:pPr>
            <a:fld id="{26DD6136-E873-4DDB-9B3B-3FF0ADCB774B}" type="datetimeFigureOut">
              <a:rPr lang="en-US"/>
              <a:pPr>
                <a:defRPr/>
              </a:pPr>
              <a:t>10/21/2014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0" sz="1200">
                <a:solidFill>
                  <a:prstClr val="black">
                    <a:tint val="75000"/>
                  </a:prstClr>
                </a:solidFill>
                <a:latin typeface="Calibri"/>
              </a:defRPr>
            </a:lvl1pPr>
          </a:lstStyle>
          <a:p>
            <a:pPr>
              <a:defRPr/>
            </a:pPr>
            <a:fld id="{56AC8D97-7B3D-4332-8379-AF103D2A0DA2}" type="slidenum">
              <a:rPr lang="en-US"/>
              <a:pPr>
                <a:defRPr/>
              </a:pPr>
              <a:t>‹#›</a:t>
            </a:fld>
            <a:endParaRPr lang="en-US"/>
          </a:p>
        </p:txBody>
      </p:sp>
    </p:spTree>
    <p:extLst>
      <p:ext uri="{BB962C8B-B14F-4D97-AF65-F5344CB8AC3E}">
        <p14:creationId xmlns:p14="http://schemas.microsoft.com/office/powerpoint/2010/main" val="3188867486"/>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5235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kumimoji="0" sz="1400">
                <a:solidFill>
                  <a:srgbClr val="000000"/>
                </a:solidFill>
              </a:defRPr>
            </a:lvl1pPr>
          </a:lstStyle>
          <a:p>
            <a:pPr eaLnBrk="0" fontAlgn="base" hangingPunct="0">
              <a:spcBef>
                <a:spcPct val="0"/>
              </a:spcBef>
              <a:spcAft>
                <a:spcPct val="0"/>
              </a:spcAft>
              <a:defRPr/>
            </a:pPr>
            <a:endParaRPr lang="en-US"/>
          </a:p>
        </p:txBody>
      </p:sp>
      <p:sp>
        <p:nvSpPr>
          <p:cNvPr id="125235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solidFill>
                  <a:srgbClr val="000000"/>
                </a:solidFill>
              </a:defRPr>
            </a:lvl1pPr>
          </a:lstStyle>
          <a:p>
            <a:pPr algn="ctr" eaLnBrk="0" fontAlgn="base" hangingPunct="0">
              <a:spcBef>
                <a:spcPct val="0"/>
              </a:spcBef>
              <a:spcAft>
                <a:spcPct val="0"/>
              </a:spcAft>
              <a:defRPr/>
            </a:pPr>
            <a:endParaRPr lang="en-US"/>
          </a:p>
        </p:txBody>
      </p:sp>
      <p:sp>
        <p:nvSpPr>
          <p:cNvPr id="125235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solidFill>
                  <a:srgbClr val="000000"/>
                </a:solidFill>
              </a:defRPr>
            </a:lvl1pPr>
          </a:lstStyle>
          <a:p>
            <a:pPr eaLnBrk="0" fontAlgn="base" hangingPunct="0">
              <a:spcBef>
                <a:spcPct val="0"/>
              </a:spcBef>
              <a:spcAft>
                <a:spcPct val="0"/>
              </a:spcAft>
              <a:defRPr/>
            </a:pPr>
            <a:fld id="{DACF0F6A-E7B7-446A-AC75-51F0E628AC47}" type="slidenum">
              <a:rPr lang="en-US"/>
              <a:pPr eaLnBrk="0" fontAlgn="base" hangingPunct="0">
                <a:spcBef>
                  <a:spcPct val="0"/>
                </a:spcBef>
                <a:spcAft>
                  <a:spcPct val="0"/>
                </a:spcAft>
                <a:defRPr/>
              </a:pPr>
              <a:t>‹#›</a:t>
            </a:fld>
            <a:endParaRPr lang="en-US"/>
          </a:p>
        </p:txBody>
      </p:sp>
    </p:spTree>
    <p:extLst>
      <p:ext uri="{BB962C8B-B14F-4D97-AF65-F5344CB8AC3E}">
        <p14:creationId xmlns:p14="http://schemas.microsoft.com/office/powerpoint/2010/main" val="722632076"/>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6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73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kumimoji="0" sz="1400">
                <a:solidFill>
                  <a:srgbClr val="000000"/>
                </a:solidFill>
              </a:defRPr>
            </a:lvl1pPr>
          </a:lstStyle>
          <a:p>
            <a:pPr eaLnBrk="0" fontAlgn="base" hangingPunct="0">
              <a:spcBef>
                <a:spcPct val="0"/>
              </a:spcBef>
              <a:spcAft>
                <a:spcPct val="0"/>
              </a:spcAft>
              <a:defRPr/>
            </a:pPr>
            <a:endParaRPr lang="en-US"/>
          </a:p>
        </p:txBody>
      </p:sp>
      <p:sp>
        <p:nvSpPr>
          <p:cNvPr id="6973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solidFill>
                  <a:srgbClr val="000000"/>
                </a:solidFill>
              </a:defRPr>
            </a:lvl1pPr>
          </a:lstStyle>
          <a:p>
            <a:pPr algn="ctr" eaLnBrk="0" fontAlgn="base" hangingPunct="0">
              <a:spcBef>
                <a:spcPct val="0"/>
              </a:spcBef>
              <a:spcAft>
                <a:spcPct val="0"/>
              </a:spcAft>
              <a:defRPr/>
            </a:pPr>
            <a:endParaRPr lang="en-US"/>
          </a:p>
        </p:txBody>
      </p:sp>
      <p:sp>
        <p:nvSpPr>
          <p:cNvPr id="6973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solidFill>
                  <a:srgbClr val="000000"/>
                </a:solidFill>
              </a:defRPr>
            </a:lvl1pPr>
          </a:lstStyle>
          <a:p>
            <a:pPr eaLnBrk="0" fontAlgn="base" hangingPunct="0">
              <a:spcBef>
                <a:spcPct val="0"/>
              </a:spcBef>
              <a:spcAft>
                <a:spcPct val="0"/>
              </a:spcAft>
              <a:defRPr/>
            </a:pPr>
            <a:fld id="{C56695F1-5870-47A3-8D88-52CDF7F4AD7B}" type="slidenum">
              <a:rPr lang="en-US"/>
              <a:pPr eaLnBrk="0" fontAlgn="base" hangingPunct="0">
                <a:spcBef>
                  <a:spcPct val="0"/>
                </a:spcBef>
                <a:spcAft>
                  <a:spcPct val="0"/>
                </a:spcAft>
                <a:defRPr/>
              </a:pPr>
              <a:t>‹#›</a:t>
            </a:fld>
            <a:endParaRPr lang="en-US"/>
          </a:p>
        </p:txBody>
      </p:sp>
    </p:spTree>
    <p:extLst>
      <p:ext uri="{BB962C8B-B14F-4D97-AF65-F5344CB8AC3E}">
        <p14:creationId xmlns:p14="http://schemas.microsoft.com/office/powerpoint/2010/main" val="537756972"/>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3890" name="Arc 2"/>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smtClean="0">
              <a:solidFill>
                <a:srgbClr val="009999"/>
              </a:solidFill>
              <a:latin typeface="Times New Roman" panose="02020603050405020304" pitchFamily="18" charset="0"/>
            </a:endParaRPr>
          </a:p>
        </p:txBody>
      </p:sp>
      <p:sp>
        <p:nvSpPr>
          <p:cNvPr id="293891" name="Rectangle 3"/>
          <p:cNvSpPr>
            <a:spLocks noGrp="1" noChangeArrowheads="1"/>
          </p:cNvSpPr>
          <p:nvPr>
            <p:ph type="title"/>
          </p:nvPr>
        </p:nvSpPr>
        <p:spPr bwMode="auto">
          <a:xfrm>
            <a:off x="2819400" y="609600"/>
            <a:ext cx="609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293892" name="Rectangle 4"/>
          <p:cNvSpPr>
            <a:spLocks noGrp="1" noChangeArrowheads="1"/>
          </p:cNvSpPr>
          <p:nvPr>
            <p:ph type="body" idx="1"/>
          </p:nvPr>
        </p:nvSpPr>
        <p:spPr bwMode="auto">
          <a:xfrm>
            <a:off x="2819400" y="1981200"/>
            <a:ext cx="6096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93893" name="Rectangle 5"/>
          <p:cNvSpPr>
            <a:spLocks noGrp="1" noChangeArrowheads="1"/>
          </p:cNvSpPr>
          <p:nvPr>
            <p:ph type="dt" sz="half" idx="2"/>
          </p:nvPr>
        </p:nvSpPr>
        <p:spPr bwMode="auto">
          <a:xfrm>
            <a:off x="152400" y="5562600"/>
            <a:ext cx="19050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solidFill>
                  <a:schemeClr val="folHlink"/>
                </a:solidFill>
                <a:latin typeface="+mn-lt"/>
              </a:defRPr>
            </a:lvl1pPr>
          </a:lstStyle>
          <a:p>
            <a:pPr eaLnBrk="0" fontAlgn="base" hangingPunct="0">
              <a:spcBef>
                <a:spcPct val="0"/>
              </a:spcBef>
              <a:spcAft>
                <a:spcPct val="0"/>
              </a:spcAft>
            </a:pPr>
            <a:endParaRPr lang="en-US" altLang="en-US" smtClean="0">
              <a:solidFill>
                <a:srgbClr val="009999"/>
              </a:solidFill>
            </a:endParaRPr>
          </a:p>
        </p:txBody>
      </p:sp>
      <p:sp>
        <p:nvSpPr>
          <p:cNvPr id="293894" name="Rectangle 6"/>
          <p:cNvSpPr>
            <a:spLocks noGrp="1" noChangeArrowheads="1"/>
          </p:cNvSpPr>
          <p:nvPr>
            <p:ph type="ftr" sz="quarter" idx="3"/>
          </p:nvPr>
        </p:nvSpPr>
        <p:spPr bwMode="auto">
          <a:xfrm>
            <a:off x="152400" y="5867400"/>
            <a:ext cx="25908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solidFill>
                  <a:schemeClr val="folHlink"/>
                </a:solidFill>
                <a:latin typeface="+mn-lt"/>
              </a:defRPr>
            </a:lvl1pPr>
          </a:lstStyle>
          <a:p>
            <a:pPr eaLnBrk="0" fontAlgn="base" hangingPunct="0">
              <a:spcBef>
                <a:spcPct val="0"/>
              </a:spcBef>
              <a:spcAft>
                <a:spcPct val="0"/>
              </a:spcAft>
            </a:pPr>
            <a:endParaRPr lang="en-US" altLang="en-US" smtClean="0">
              <a:solidFill>
                <a:srgbClr val="009999"/>
              </a:solidFill>
            </a:endParaRPr>
          </a:p>
        </p:txBody>
      </p:sp>
      <p:sp>
        <p:nvSpPr>
          <p:cNvPr id="293895" name="Rectangle 7"/>
          <p:cNvSpPr>
            <a:spLocks noGrp="1" noChangeArrowheads="1"/>
          </p:cNvSpPr>
          <p:nvPr>
            <p:ph type="sldNum" sz="quarter" idx="4"/>
          </p:nvPr>
        </p:nvSpPr>
        <p:spPr bwMode="auto">
          <a:xfrm>
            <a:off x="152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solidFill>
                  <a:schemeClr val="folHlink"/>
                </a:solidFill>
                <a:latin typeface="+mn-lt"/>
              </a:defRPr>
            </a:lvl1pPr>
          </a:lstStyle>
          <a:p>
            <a:pPr eaLnBrk="0" fontAlgn="base" hangingPunct="0">
              <a:spcBef>
                <a:spcPct val="0"/>
              </a:spcBef>
              <a:spcAft>
                <a:spcPct val="0"/>
              </a:spcAft>
            </a:pPr>
            <a:fld id="{6A501A8E-8A4F-4F31-A1D7-BC66E8B14C91}" type="slidenum">
              <a:rPr lang="en-US" altLang="en-US" smtClean="0">
                <a:solidFill>
                  <a:srgbClr val="009999"/>
                </a:solidFill>
              </a:rPr>
              <a:pPr eaLnBrk="0" fontAlgn="base" hangingPunct="0">
                <a:spcBef>
                  <a:spcPct val="0"/>
                </a:spcBef>
                <a:spcAft>
                  <a:spcPct val="0"/>
                </a:spcAft>
              </a:pPr>
              <a:t>‹#›</a:t>
            </a:fld>
            <a:endParaRPr lang="en-US" altLang="en-US" smtClean="0">
              <a:solidFill>
                <a:srgbClr val="009999"/>
              </a:solidFill>
            </a:endParaRPr>
          </a:p>
        </p:txBody>
      </p:sp>
      <p:sp>
        <p:nvSpPr>
          <p:cNvPr id="293896" name="Line 8"/>
          <p:cNvSpPr>
            <a:spLocks noChangeShapeType="1"/>
          </p:cNvSpPr>
          <p:nvPr/>
        </p:nvSpPr>
        <p:spPr bwMode="auto">
          <a:xfrm>
            <a:off x="1497013" y="1371600"/>
            <a:ext cx="7646987"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smtClean="0">
              <a:solidFill>
                <a:srgbClr val="009999"/>
              </a:solidFill>
              <a:latin typeface="Times New Roman" panose="02020603050405020304" pitchFamily="18" charset="0"/>
            </a:endParaRPr>
          </a:p>
        </p:txBody>
      </p:sp>
    </p:spTree>
    <p:extLst>
      <p:ext uri="{BB962C8B-B14F-4D97-AF65-F5344CB8AC3E}">
        <p14:creationId xmlns:p14="http://schemas.microsoft.com/office/powerpoint/2010/main" val="1156930003"/>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l" rtl="0" fontAlgn="base">
        <a:lnSpc>
          <a:spcPct val="70000"/>
        </a:lnSpc>
        <a:spcBef>
          <a:spcPct val="0"/>
        </a:spcBef>
        <a:spcAft>
          <a:spcPct val="0"/>
        </a:spcAft>
        <a:defRPr kumimoji="1" sz="4800" b="1" kern="1200">
          <a:solidFill>
            <a:schemeClr val="tx2"/>
          </a:solidFill>
          <a:latin typeface="+mj-lt"/>
          <a:ea typeface="+mj-ea"/>
          <a:cs typeface="+mj-cs"/>
        </a:defRPr>
      </a:lvl1pPr>
      <a:lvl2pPr algn="l" rtl="0" fontAlgn="base">
        <a:lnSpc>
          <a:spcPct val="70000"/>
        </a:lnSpc>
        <a:spcBef>
          <a:spcPct val="0"/>
        </a:spcBef>
        <a:spcAft>
          <a:spcPct val="0"/>
        </a:spcAft>
        <a:defRPr kumimoji="1" sz="4800" b="1">
          <a:solidFill>
            <a:schemeClr val="tx2"/>
          </a:solidFill>
          <a:latin typeface="Arial Narrow" panose="020B0606020202030204" pitchFamily="34" charset="0"/>
        </a:defRPr>
      </a:lvl2pPr>
      <a:lvl3pPr algn="l" rtl="0" fontAlgn="base">
        <a:lnSpc>
          <a:spcPct val="70000"/>
        </a:lnSpc>
        <a:spcBef>
          <a:spcPct val="0"/>
        </a:spcBef>
        <a:spcAft>
          <a:spcPct val="0"/>
        </a:spcAft>
        <a:defRPr kumimoji="1" sz="4800" b="1">
          <a:solidFill>
            <a:schemeClr val="tx2"/>
          </a:solidFill>
          <a:latin typeface="Arial Narrow" panose="020B0606020202030204" pitchFamily="34" charset="0"/>
        </a:defRPr>
      </a:lvl3pPr>
      <a:lvl4pPr algn="l" rtl="0" fontAlgn="base">
        <a:lnSpc>
          <a:spcPct val="70000"/>
        </a:lnSpc>
        <a:spcBef>
          <a:spcPct val="0"/>
        </a:spcBef>
        <a:spcAft>
          <a:spcPct val="0"/>
        </a:spcAft>
        <a:defRPr kumimoji="1" sz="4800" b="1">
          <a:solidFill>
            <a:schemeClr val="tx2"/>
          </a:solidFill>
          <a:latin typeface="Arial Narrow" panose="020B0606020202030204" pitchFamily="34" charset="0"/>
        </a:defRPr>
      </a:lvl4pPr>
      <a:lvl5pPr algn="l" rtl="0" fontAlgn="base">
        <a:lnSpc>
          <a:spcPct val="70000"/>
        </a:lnSpc>
        <a:spcBef>
          <a:spcPct val="0"/>
        </a:spcBef>
        <a:spcAft>
          <a:spcPct val="0"/>
        </a:spcAft>
        <a:defRPr kumimoji="1" sz="4800" b="1">
          <a:solidFill>
            <a:schemeClr val="tx2"/>
          </a:solidFill>
          <a:latin typeface="Arial Narrow" panose="020B0606020202030204" pitchFamily="34" charset="0"/>
        </a:defRPr>
      </a:lvl5pPr>
      <a:lvl6pPr marL="457200" algn="l" rtl="0" fontAlgn="base">
        <a:lnSpc>
          <a:spcPct val="70000"/>
        </a:lnSpc>
        <a:spcBef>
          <a:spcPct val="0"/>
        </a:spcBef>
        <a:spcAft>
          <a:spcPct val="0"/>
        </a:spcAft>
        <a:defRPr kumimoji="1" sz="4800" b="1">
          <a:solidFill>
            <a:schemeClr val="tx2"/>
          </a:solidFill>
          <a:latin typeface="Arial Narrow" panose="020B0606020202030204" pitchFamily="34" charset="0"/>
        </a:defRPr>
      </a:lvl6pPr>
      <a:lvl7pPr marL="914400" algn="l" rtl="0" fontAlgn="base">
        <a:lnSpc>
          <a:spcPct val="70000"/>
        </a:lnSpc>
        <a:spcBef>
          <a:spcPct val="0"/>
        </a:spcBef>
        <a:spcAft>
          <a:spcPct val="0"/>
        </a:spcAft>
        <a:defRPr kumimoji="1" sz="4800" b="1">
          <a:solidFill>
            <a:schemeClr val="tx2"/>
          </a:solidFill>
          <a:latin typeface="Arial Narrow" panose="020B0606020202030204" pitchFamily="34" charset="0"/>
        </a:defRPr>
      </a:lvl7pPr>
      <a:lvl8pPr marL="1371600" algn="l" rtl="0" fontAlgn="base">
        <a:lnSpc>
          <a:spcPct val="70000"/>
        </a:lnSpc>
        <a:spcBef>
          <a:spcPct val="0"/>
        </a:spcBef>
        <a:spcAft>
          <a:spcPct val="0"/>
        </a:spcAft>
        <a:defRPr kumimoji="1" sz="4800" b="1">
          <a:solidFill>
            <a:schemeClr val="tx2"/>
          </a:solidFill>
          <a:latin typeface="Arial Narrow" panose="020B0606020202030204" pitchFamily="34" charset="0"/>
        </a:defRPr>
      </a:lvl8pPr>
      <a:lvl9pPr marL="1828800" algn="l" rtl="0" fontAlgn="base">
        <a:lnSpc>
          <a:spcPct val="70000"/>
        </a:lnSpc>
        <a:spcBef>
          <a:spcPct val="0"/>
        </a:spcBef>
        <a:spcAft>
          <a:spcPct val="0"/>
        </a:spcAft>
        <a:defRPr kumimoji="1" sz="4800" b="1">
          <a:solidFill>
            <a:schemeClr val="tx2"/>
          </a:solidFill>
          <a:latin typeface="Arial Narrow" panose="020B0606020202030204" pitchFamily="34" charset="0"/>
        </a:defRPr>
      </a:lvl9pPr>
    </p:titleStyle>
    <p:bodyStyle>
      <a:lvl1pPr marL="342900" indent="-342900" algn="l" rtl="0" fontAlgn="base">
        <a:spcBef>
          <a:spcPct val="20000"/>
        </a:spcBef>
        <a:spcAft>
          <a:spcPct val="0"/>
        </a:spcAft>
        <a:buClr>
          <a:schemeClr val="hlink"/>
        </a:buClr>
        <a:buSzPct val="50000"/>
        <a:buFont typeface="Monotype Sorts" pitchFamily="2" charset="2"/>
        <a:buChar char="n"/>
        <a:defRPr kumimoji="1" sz="2800" kern="12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Monotype Sorts" pitchFamily="2" charset="2"/>
        <a:buChar char="u"/>
        <a:defRPr kumimoji="1" sz="2600" kern="1200">
          <a:solidFill>
            <a:schemeClr val="tx1"/>
          </a:solidFill>
          <a:latin typeface="+mn-lt"/>
          <a:ea typeface="+mn-ea"/>
          <a:cs typeface="+mn-cs"/>
        </a:defRPr>
      </a:lvl2pPr>
      <a:lvl3pPr marL="1143000" indent="-228600" algn="l" rtl="0" fontAlgn="base">
        <a:spcBef>
          <a:spcPct val="20000"/>
        </a:spcBef>
        <a:spcAft>
          <a:spcPct val="0"/>
        </a:spcAft>
        <a:buClr>
          <a:schemeClr val="hlink"/>
        </a:buClr>
        <a:buSzPct val="65000"/>
        <a:buFont typeface="Monotype Sorts" pitchFamily="2" charset="2"/>
        <a:buChar char="F"/>
        <a:defRPr kumimoji="1" sz="2400" kern="1200">
          <a:solidFill>
            <a:schemeClr val="tx1"/>
          </a:solidFill>
          <a:latin typeface="+mn-lt"/>
          <a:ea typeface="+mn-ea"/>
          <a:cs typeface="+mn-cs"/>
        </a:defRPr>
      </a:lvl3pPr>
      <a:lvl4pPr marL="1600200" indent="-228600" algn="l" rtl="0" fontAlgn="base">
        <a:spcBef>
          <a:spcPct val="20000"/>
        </a:spcBef>
        <a:spcAft>
          <a:spcPct val="0"/>
        </a:spcAft>
        <a:buClr>
          <a:schemeClr val="tx2"/>
        </a:buClr>
        <a:buSzPct val="10000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lr>
          <a:schemeClr val="hlink"/>
        </a:buClr>
        <a:buSzPct val="10000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42"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kumimoji="0" sz="1200">
                <a:solidFill>
                  <a:schemeClr val="tx1"/>
                </a:solidFill>
                <a:latin typeface="+mn-lt"/>
              </a:defRPr>
            </a:lvl1pPr>
          </a:lstStyle>
          <a:p>
            <a:pPr algn="ctr" fontAlgn="base">
              <a:spcBef>
                <a:spcPct val="0"/>
              </a:spcBef>
              <a:spcAft>
                <a:spcPct val="0"/>
              </a:spcAft>
            </a:pPr>
            <a:endParaRPr lang="en-US" altLang="en-US" smtClean="0">
              <a:solidFill>
                <a:srgbClr val="000000"/>
              </a:solidFill>
            </a:endParaRPr>
          </a:p>
        </p:txBody>
      </p:sp>
      <p:sp>
        <p:nvSpPr>
          <p:cNvPr id="1187843"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kumimoji="0" sz="1200">
                <a:solidFill>
                  <a:schemeClr val="tx1"/>
                </a:solidFill>
                <a:latin typeface="Arial Black" panose="020B0A04020102020204" pitchFamily="34" charset="0"/>
              </a:defRPr>
            </a:lvl1pPr>
          </a:lstStyle>
          <a:p>
            <a:pPr fontAlgn="base">
              <a:spcBef>
                <a:spcPct val="0"/>
              </a:spcBef>
              <a:spcAft>
                <a:spcPct val="0"/>
              </a:spcAft>
            </a:pPr>
            <a:fld id="{A09997CF-4D8E-41A5-9A74-7127C6A0CC9C}"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grpSp>
        <p:nvGrpSpPr>
          <p:cNvPr id="1187844" name="Group 4"/>
          <p:cNvGrpSpPr>
            <a:grpSpLocks/>
          </p:cNvGrpSpPr>
          <p:nvPr/>
        </p:nvGrpSpPr>
        <p:grpSpPr bwMode="auto">
          <a:xfrm>
            <a:off x="0" y="0"/>
            <a:ext cx="9144000" cy="546100"/>
            <a:chOff x="0" y="0"/>
            <a:chExt cx="5760" cy="344"/>
          </a:xfrm>
        </p:grpSpPr>
        <p:sp>
          <p:nvSpPr>
            <p:cNvPr id="1187845"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z="2400" smtClean="0">
                <a:solidFill>
                  <a:srgbClr val="000000"/>
                </a:solidFill>
                <a:latin typeface="Times New Roman" panose="02020603050405020304" pitchFamily="18" charset="0"/>
              </a:endParaRPr>
            </a:p>
          </p:txBody>
        </p:sp>
        <p:sp>
          <p:nvSpPr>
            <p:cNvPr id="1187846"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sz="2400" smtClean="0">
                <a:solidFill>
                  <a:srgbClr val="000000"/>
                </a:solidFill>
                <a:latin typeface="Times New Roman" panose="02020603050405020304" pitchFamily="18" charset="0"/>
              </a:endParaRPr>
            </a:p>
          </p:txBody>
        </p:sp>
        <p:sp>
          <p:nvSpPr>
            <p:cNvPr id="1187847"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smtClean="0">
                <a:solidFill>
                  <a:srgbClr val="666699"/>
                </a:solidFill>
              </a:endParaRPr>
            </a:p>
          </p:txBody>
        </p:sp>
        <p:sp>
          <p:nvSpPr>
            <p:cNvPr id="1187848"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smtClean="0">
                <a:solidFill>
                  <a:srgbClr val="666699"/>
                </a:solidFill>
              </a:endParaRPr>
            </a:p>
          </p:txBody>
        </p:sp>
        <p:sp>
          <p:nvSpPr>
            <p:cNvPr id="1187849"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smtClean="0">
                <a:solidFill>
                  <a:srgbClr val="9999CC"/>
                </a:solidFill>
              </a:endParaRPr>
            </a:p>
          </p:txBody>
        </p:sp>
        <p:sp>
          <p:nvSpPr>
            <p:cNvPr id="1187850"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smtClean="0">
                <a:solidFill>
                  <a:srgbClr val="666699"/>
                </a:solidFill>
              </a:endParaRPr>
            </a:p>
          </p:txBody>
        </p:sp>
        <p:sp>
          <p:nvSpPr>
            <p:cNvPr id="1187851"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sz="2400" smtClean="0">
                <a:solidFill>
                  <a:srgbClr val="000000"/>
                </a:solidFill>
                <a:latin typeface="Times New Roman" panose="02020603050405020304" pitchFamily="18" charset="0"/>
              </a:endParaRPr>
            </a:p>
          </p:txBody>
        </p:sp>
        <p:sp>
          <p:nvSpPr>
            <p:cNvPr id="1187852"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smtClean="0">
                <a:solidFill>
                  <a:srgbClr val="9999CC"/>
                </a:solidFill>
              </a:endParaRPr>
            </a:p>
          </p:txBody>
        </p:sp>
        <p:sp>
          <p:nvSpPr>
            <p:cNvPr id="1187853"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smtClean="0">
                <a:solidFill>
                  <a:srgbClr val="9999CC"/>
                </a:solidFill>
              </a:endParaRPr>
            </a:p>
          </p:txBody>
        </p:sp>
      </p:grpSp>
      <p:sp>
        <p:nvSpPr>
          <p:cNvPr id="1187854"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87855"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87856"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kumimoji="0" sz="1200">
                <a:solidFill>
                  <a:schemeClr val="tx1"/>
                </a:solidFill>
                <a:latin typeface="+mn-lt"/>
              </a:defRPr>
            </a:lvl1pPr>
          </a:lstStyle>
          <a:p>
            <a:pPr fontAlgn="base">
              <a:spcBef>
                <a:spcPct val="0"/>
              </a:spcBef>
              <a:spcAft>
                <a:spcPct val="0"/>
              </a:spcAft>
            </a:pPr>
            <a:endParaRPr lang="en-US" altLang="en-US" smtClean="0">
              <a:solidFill>
                <a:srgbClr val="000000"/>
              </a:solidFill>
            </a:endParaRPr>
          </a:p>
        </p:txBody>
      </p:sp>
    </p:spTree>
    <p:extLst>
      <p:ext uri="{BB962C8B-B14F-4D97-AF65-F5344CB8AC3E}">
        <p14:creationId xmlns:p14="http://schemas.microsoft.com/office/powerpoint/2010/main" val="1742213320"/>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 id="2147484104" r:id="rId12"/>
  </p:sldLayoutIdLst>
  <p:txStyles>
    <p:title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101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101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buFontTx/>
              <a:buChar char="•"/>
            </a:pPr>
            <a:endParaRPr lang="en-US">
              <a:solidFill>
                <a:srgbClr val="000000"/>
              </a:solidFill>
            </a:endParaRPr>
          </a:p>
        </p:txBody>
      </p:sp>
      <p:sp>
        <p:nvSpPr>
          <p:cNvPr id="1710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buFontTx/>
              <a:buChar char="•"/>
            </a:pPr>
            <a:endParaRPr lang="en-US">
              <a:solidFill>
                <a:srgbClr val="000000"/>
              </a:solidFill>
            </a:endParaRPr>
          </a:p>
        </p:txBody>
      </p:sp>
      <p:sp>
        <p:nvSpPr>
          <p:cNvPr id="17101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buFontTx/>
              <a:buChar char="•"/>
            </a:pPr>
            <a:fld id="{9B309720-9F9F-4764-AFD3-F38CD64A3521}" type="slidenum">
              <a:rPr lang="en-US">
                <a:solidFill>
                  <a:srgbClr val="000000"/>
                </a:solidFill>
              </a:rPr>
              <a:pPr fontAlgn="base">
                <a:spcBef>
                  <a:spcPct val="0"/>
                </a:spcBef>
                <a:spcAft>
                  <a:spcPct val="0"/>
                </a:spcAft>
                <a:buFontTx/>
                <a:buChar char="•"/>
              </a:pPr>
              <a:t>‹#›</a:t>
            </a:fld>
            <a:endParaRPr lang="en-US">
              <a:solidFill>
                <a:srgbClr val="000000"/>
              </a:solidFill>
            </a:endParaRPr>
          </a:p>
        </p:txBody>
      </p:sp>
    </p:spTree>
    <p:extLst>
      <p:ext uri="{BB962C8B-B14F-4D97-AF65-F5344CB8AC3E}">
        <p14:creationId xmlns:p14="http://schemas.microsoft.com/office/powerpoint/2010/main" val="3062198687"/>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Arial" pitchFamily="34" charset="0"/>
        </a:defRPr>
      </a:lvl2pPr>
      <a:lvl3pPr algn="ctr" rtl="0" fontAlgn="base">
        <a:spcBef>
          <a:spcPct val="0"/>
        </a:spcBef>
        <a:spcAft>
          <a:spcPct val="0"/>
        </a:spcAft>
        <a:defRPr sz="4400">
          <a:solidFill>
            <a:schemeClr val="tx2"/>
          </a:solidFill>
          <a:latin typeface="Times New Roman" pitchFamily="18" charset="0"/>
          <a:cs typeface="Arial" pitchFamily="34" charset="0"/>
        </a:defRPr>
      </a:lvl3pPr>
      <a:lvl4pPr algn="ctr" rtl="0" fontAlgn="base">
        <a:spcBef>
          <a:spcPct val="0"/>
        </a:spcBef>
        <a:spcAft>
          <a:spcPct val="0"/>
        </a:spcAft>
        <a:defRPr sz="4400">
          <a:solidFill>
            <a:schemeClr val="tx2"/>
          </a:solidFill>
          <a:latin typeface="Times New Roman" pitchFamily="18" charset="0"/>
          <a:cs typeface="Arial" pitchFamily="34" charset="0"/>
        </a:defRPr>
      </a:lvl4pPr>
      <a:lvl5pPr algn="ctr" rtl="0" fontAlgn="base">
        <a:spcBef>
          <a:spcPct val="0"/>
        </a:spcBef>
        <a:spcAft>
          <a:spcPct val="0"/>
        </a:spcAft>
        <a:defRPr sz="4400">
          <a:solidFill>
            <a:schemeClr val="tx2"/>
          </a:solidFill>
          <a:latin typeface="Times New Roman" pitchFamily="18" charset="0"/>
          <a:cs typeface="Arial" pitchFamily="34" charset="0"/>
        </a:defRPr>
      </a:lvl5pPr>
      <a:lvl6pPr marL="457200" algn="ctr" rtl="0" fontAlgn="base">
        <a:spcBef>
          <a:spcPct val="0"/>
        </a:spcBef>
        <a:spcAft>
          <a:spcPct val="0"/>
        </a:spcAft>
        <a:defRPr sz="4400">
          <a:solidFill>
            <a:schemeClr val="tx2"/>
          </a:solidFill>
          <a:latin typeface="Times New Roman" pitchFamily="18" charset="0"/>
          <a:cs typeface="Arial" pitchFamily="34" charset="0"/>
        </a:defRPr>
      </a:lvl6pPr>
      <a:lvl7pPr marL="914400" algn="ctr" rtl="0" fontAlgn="base">
        <a:spcBef>
          <a:spcPct val="0"/>
        </a:spcBef>
        <a:spcAft>
          <a:spcPct val="0"/>
        </a:spcAft>
        <a:defRPr sz="4400">
          <a:solidFill>
            <a:schemeClr val="tx2"/>
          </a:solidFill>
          <a:latin typeface="Times New Roman" pitchFamily="18" charset="0"/>
          <a:cs typeface="Arial" pitchFamily="34" charset="0"/>
        </a:defRPr>
      </a:lvl7pPr>
      <a:lvl8pPr marL="1371600" algn="ctr" rtl="0" fontAlgn="base">
        <a:spcBef>
          <a:spcPct val="0"/>
        </a:spcBef>
        <a:spcAft>
          <a:spcPct val="0"/>
        </a:spcAft>
        <a:defRPr sz="4400">
          <a:solidFill>
            <a:schemeClr val="tx2"/>
          </a:solidFill>
          <a:latin typeface="Times New Roman" pitchFamily="18" charset="0"/>
          <a:cs typeface="Arial" pitchFamily="34" charset="0"/>
        </a:defRPr>
      </a:lvl8pPr>
      <a:lvl9pPr marL="1828800" algn="ctr" rtl="0" fontAlgn="base">
        <a:spcBef>
          <a:spcPct val="0"/>
        </a:spcBef>
        <a:spcAft>
          <a:spcPct val="0"/>
        </a:spcAft>
        <a:defRPr sz="4400">
          <a:solidFill>
            <a:schemeClr val="tx2"/>
          </a:solidFill>
          <a:latin typeface="Times New Roman" pitchFamily="18"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6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6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prstClr val="black">
                    <a:tint val="75000"/>
                  </a:prstClr>
                </a:solidFill>
                <a:latin typeface="Calibri"/>
              </a:defRPr>
            </a:lvl1pPr>
          </a:lstStyle>
          <a:p>
            <a:pPr>
              <a:defRPr/>
            </a:pPr>
            <a:fld id="{ADF80D47-083C-43B8-8D53-255D6F11C194}" type="datetimeFigureOut">
              <a:rPr lang="en-US"/>
              <a:pPr>
                <a:defRPr/>
              </a:pPr>
              <a:t>10/21/2014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0" sz="1200">
                <a:solidFill>
                  <a:prstClr val="black">
                    <a:tint val="75000"/>
                  </a:prstClr>
                </a:solidFill>
                <a:latin typeface="Calibri"/>
              </a:defRPr>
            </a:lvl1pPr>
          </a:lstStyle>
          <a:p>
            <a:pPr>
              <a:defRPr/>
            </a:pPr>
            <a:fld id="{C05944C1-67F9-423A-978D-F22C275BECC2}" type="slidenum">
              <a:rPr lang="en-US"/>
              <a:pPr>
                <a:defRPr/>
              </a:pPr>
              <a:t>‹#›</a:t>
            </a:fld>
            <a:endParaRPr lang="en-US"/>
          </a:p>
        </p:txBody>
      </p:sp>
    </p:spTree>
    <p:extLst>
      <p:ext uri="{BB962C8B-B14F-4D97-AF65-F5344CB8AC3E}">
        <p14:creationId xmlns:p14="http://schemas.microsoft.com/office/powerpoint/2010/main" val="1418548659"/>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37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en-US">
              <a:solidFill>
                <a:srgbClr val="000000"/>
              </a:solidFill>
            </a:endParaRPr>
          </a:p>
        </p:txBody>
      </p:sp>
      <p:sp>
        <p:nvSpPr>
          <p:cNvPr id="4137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US">
              <a:solidFill>
                <a:srgbClr val="000000"/>
              </a:solidFill>
            </a:endParaRPr>
          </a:p>
        </p:txBody>
      </p:sp>
      <p:sp>
        <p:nvSpPr>
          <p:cNvPr id="4137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B77C2562-8582-4A28-AC65-3E2283E588CF}" type="slidenum">
              <a:rPr lang="en-US">
                <a:solidFill>
                  <a:srgbClr val="000000"/>
                </a:solidFill>
              </a:rPr>
              <a:pPr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74048255"/>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734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9734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734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kumimoji="0" sz="1400">
                <a:solidFill>
                  <a:schemeClr val="tx1"/>
                </a:solidFill>
              </a:defRPr>
            </a:lvl1pPr>
          </a:lstStyle>
          <a:p>
            <a:pPr eaLnBrk="0" fontAlgn="base" hangingPunct="0">
              <a:spcBef>
                <a:spcPct val="0"/>
              </a:spcBef>
              <a:spcAft>
                <a:spcPct val="0"/>
              </a:spcAft>
            </a:pPr>
            <a:endParaRPr lang="en-US" smtClean="0">
              <a:solidFill>
                <a:srgbClr val="000000"/>
              </a:solidFill>
            </a:endParaRPr>
          </a:p>
        </p:txBody>
      </p:sp>
      <p:sp>
        <p:nvSpPr>
          <p:cNvPr id="69734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400">
                <a:solidFill>
                  <a:schemeClr val="tx1"/>
                </a:solidFill>
              </a:defRPr>
            </a:lvl1pPr>
          </a:lstStyle>
          <a:p>
            <a:pPr algn="ctr" eaLnBrk="0" fontAlgn="base" hangingPunct="0">
              <a:spcBef>
                <a:spcPct val="0"/>
              </a:spcBef>
              <a:spcAft>
                <a:spcPct val="0"/>
              </a:spcAft>
            </a:pPr>
            <a:endParaRPr lang="en-US" smtClean="0">
              <a:solidFill>
                <a:srgbClr val="000000"/>
              </a:solidFill>
            </a:endParaRPr>
          </a:p>
        </p:txBody>
      </p:sp>
      <p:sp>
        <p:nvSpPr>
          <p:cNvPr id="69735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400">
                <a:solidFill>
                  <a:schemeClr val="tx1"/>
                </a:solidFill>
              </a:defRPr>
            </a:lvl1pPr>
          </a:lstStyle>
          <a:p>
            <a:pPr eaLnBrk="0" fontAlgn="base" hangingPunct="0">
              <a:spcBef>
                <a:spcPct val="0"/>
              </a:spcBef>
              <a:spcAft>
                <a:spcPct val="0"/>
              </a:spcAft>
            </a:pPr>
            <a:fld id="{55B4CF68-9B67-4161-9A26-408C559E51B7}" type="slidenum">
              <a:rPr lang="en-US" smtClean="0">
                <a:solidFill>
                  <a:srgbClr val="000000"/>
                </a:solidFill>
              </a:rPr>
              <a:pPr eaLnBrk="0" fontAlgn="base" hangingPunct="0">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2861823277"/>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Arial" pitchFamily="34" charset="0"/>
        </a:defRPr>
      </a:lvl2pPr>
      <a:lvl3pPr algn="ctr" rtl="0" fontAlgn="base">
        <a:spcBef>
          <a:spcPct val="0"/>
        </a:spcBef>
        <a:spcAft>
          <a:spcPct val="0"/>
        </a:spcAft>
        <a:defRPr sz="4400">
          <a:solidFill>
            <a:schemeClr val="tx2"/>
          </a:solidFill>
          <a:latin typeface="Times New Roman" pitchFamily="18" charset="0"/>
          <a:cs typeface="Arial" pitchFamily="34" charset="0"/>
        </a:defRPr>
      </a:lvl3pPr>
      <a:lvl4pPr algn="ctr" rtl="0" fontAlgn="base">
        <a:spcBef>
          <a:spcPct val="0"/>
        </a:spcBef>
        <a:spcAft>
          <a:spcPct val="0"/>
        </a:spcAft>
        <a:defRPr sz="4400">
          <a:solidFill>
            <a:schemeClr val="tx2"/>
          </a:solidFill>
          <a:latin typeface="Times New Roman" pitchFamily="18" charset="0"/>
          <a:cs typeface="Arial" pitchFamily="34" charset="0"/>
        </a:defRPr>
      </a:lvl4pPr>
      <a:lvl5pPr algn="ctr" rtl="0" fontAlgn="base">
        <a:spcBef>
          <a:spcPct val="0"/>
        </a:spcBef>
        <a:spcAft>
          <a:spcPct val="0"/>
        </a:spcAft>
        <a:defRPr sz="4400">
          <a:solidFill>
            <a:schemeClr val="tx2"/>
          </a:solidFill>
          <a:latin typeface="Times New Roman" pitchFamily="18" charset="0"/>
          <a:cs typeface="Arial" pitchFamily="34" charset="0"/>
        </a:defRPr>
      </a:lvl5pPr>
      <a:lvl6pPr marL="457200" algn="ctr" rtl="0" fontAlgn="base">
        <a:spcBef>
          <a:spcPct val="0"/>
        </a:spcBef>
        <a:spcAft>
          <a:spcPct val="0"/>
        </a:spcAft>
        <a:defRPr sz="4400">
          <a:solidFill>
            <a:schemeClr val="tx2"/>
          </a:solidFill>
          <a:latin typeface="Times New Roman" pitchFamily="18" charset="0"/>
          <a:cs typeface="Arial" pitchFamily="34" charset="0"/>
        </a:defRPr>
      </a:lvl6pPr>
      <a:lvl7pPr marL="914400" algn="ctr" rtl="0" fontAlgn="base">
        <a:spcBef>
          <a:spcPct val="0"/>
        </a:spcBef>
        <a:spcAft>
          <a:spcPct val="0"/>
        </a:spcAft>
        <a:defRPr sz="4400">
          <a:solidFill>
            <a:schemeClr val="tx2"/>
          </a:solidFill>
          <a:latin typeface="Times New Roman" pitchFamily="18" charset="0"/>
          <a:cs typeface="Arial" pitchFamily="34" charset="0"/>
        </a:defRPr>
      </a:lvl7pPr>
      <a:lvl8pPr marL="1371600" algn="ctr" rtl="0" fontAlgn="base">
        <a:spcBef>
          <a:spcPct val="0"/>
        </a:spcBef>
        <a:spcAft>
          <a:spcPct val="0"/>
        </a:spcAft>
        <a:defRPr sz="4400">
          <a:solidFill>
            <a:schemeClr val="tx2"/>
          </a:solidFill>
          <a:latin typeface="Times New Roman" pitchFamily="18" charset="0"/>
          <a:cs typeface="Arial" pitchFamily="34" charset="0"/>
        </a:defRPr>
      </a:lvl8pPr>
      <a:lvl9pPr marL="1828800" algn="ctr" rtl="0" fontAlgn="base">
        <a:spcBef>
          <a:spcPct val="0"/>
        </a:spcBef>
        <a:spcAft>
          <a:spcPct val="0"/>
        </a:spcAft>
        <a:defRPr sz="4400">
          <a:solidFill>
            <a:schemeClr val="tx2"/>
          </a:solidFill>
          <a:latin typeface="Times New Roman" pitchFamily="18"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9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89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prstClr val="black">
                    <a:tint val="75000"/>
                  </a:prstClr>
                </a:solidFill>
                <a:latin typeface="Calibri"/>
              </a:defRPr>
            </a:lvl1pPr>
          </a:lstStyle>
          <a:p>
            <a:pPr>
              <a:defRPr/>
            </a:pPr>
            <a:fld id="{B45A6457-424D-4829-AC8F-E2BBAE86EFF8}" type="datetimeFigureOut">
              <a:rPr lang="en-US"/>
              <a:pPr>
                <a:defRPr/>
              </a:pPr>
              <a:t>10/21/2014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0" sz="1200">
                <a:solidFill>
                  <a:prstClr val="black">
                    <a:tint val="75000"/>
                  </a:prstClr>
                </a:solidFill>
                <a:latin typeface="Calibri"/>
              </a:defRPr>
            </a:lvl1pPr>
          </a:lstStyle>
          <a:p>
            <a:pPr>
              <a:defRPr/>
            </a:pPr>
            <a:fld id="{296FB3FC-647D-42D9-BBE5-F9F33694B093}" type="slidenum">
              <a:rPr lang="en-US"/>
              <a:pPr>
                <a:defRPr/>
              </a:pPr>
              <a:t>‹#›</a:t>
            </a:fld>
            <a:endParaRPr lang="en-US"/>
          </a:p>
        </p:txBody>
      </p:sp>
    </p:spTree>
    <p:extLst>
      <p:ext uri="{BB962C8B-B14F-4D97-AF65-F5344CB8AC3E}">
        <p14:creationId xmlns:p14="http://schemas.microsoft.com/office/powerpoint/2010/main" val="795749600"/>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6418" name="Arc 2"/>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eaLnBrk="0" fontAlgn="base" hangingPunct="0">
              <a:spcBef>
                <a:spcPct val="0"/>
              </a:spcBef>
              <a:spcAft>
                <a:spcPct val="0"/>
              </a:spcAft>
              <a:defRPr/>
            </a:pPr>
            <a:endParaRPr kumimoji="1" lang="en-US" sz="2400">
              <a:solidFill>
                <a:srgbClr val="009999"/>
              </a:solidFill>
              <a:latin typeface="Times New Roman" pitchFamily="18" charset="0"/>
            </a:endParaRPr>
          </a:p>
        </p:txBody>
      </p:sp>
      <p:sp>
        <p:nvSpPr>
          <p:cNvPr id="50179" name="Rectangle 3"/>
          <p:cNvSpPr>
            <a:spLocks noGrp="1" noChangeArrowheads="1"/>
          </p:cNvSpPr>
          <p:nvPr>
            <p:ph type="title"/>
          </p:nvPr>
        </p:nvSpPr>
        <p:spPr bwMode="auto">
          <a:xfrm>
            <a:off x="2819400" y="609600"/>
            <a:ext cx="60960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50180" name="Rectangle 4"/>
          <p:cNvSpPr>
            <a:spLocks noGrp="1" noChangeArrowheads="1"/>
          </p:cNvSpPr>
          <p:nvPr>
            <p:ph type="body" idx="1"/>
          </p:nvPr>
        </p:nvSpPr>
        <p:spPr bwMode="auto">
          <a:xfrm>
            <a:off x="2819400" y="1981200"/>
            <a:ext cx="60960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6421" name="Rectangle 5"/>
          <p:cNvSpPr>
            <a:spLocks noGrp="1" noChangeArrowheads="1"/>
          </p:cNvSpPr>
          <p:nvPr>
            <p:ph type="dt" sz="half" idx="2"/>
          </p:nvPr>
        </p:nvSpPr>
        <p:spPr bwMode="auto">
          <a:xfrm>
            <a:off x="152400" y="55626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a:solidFill>
                  <a:srgbClr val="009999"/>
                </a:solidFill>
                <a:latin typeface="+mn-lt"/>
              </a:defRPr>
            </a:lvl1pPr>
          </a:lstStyle>
          <a:p>
            <a:pPr eaLnBrk="0" fontAlgn="base" hangingPunct="0">
              <a:spcBef>
                <a:spcPct val="0"/>
              </a:spcBef>
              <a:spcAft>
                <a:spcPct val="0"/>
              </a:spcAft>
              <a:defRPr/>
            </a:pPr>
            <a:endParaRPr kumimoji="1" lang="en-US"/>
          </a:p>
        </p:txBody>
      </p:sp>
      <p:sp>
        <p:nvSpPr>
          <p:cNvPr id="316422" name="Rectangle 6"/>
          <p:cNvSpPr>
            <a:spLocks noGrp="1" noChangeArrowheads="1"/>
          </p:cNvSpPr>
          <p:nvPr>
            <p:ph type="ftr" sz="quarter" idx="3"/>
          </p:nvPr>
        </p:nvSpPr>
        <p:spPr bwMode="auto">
          <a:xfrm>
            <a:off x="152400" y="5867400"/>
            <a:ext cx="25908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9999"/>
                </a:solidFill>
                <a:latin typeface="+mn-lt"/>
              </a:defRPr>
            </a:lvl1pPr>
          </a:lstStyle>
          <a:p>
            <a:pPr eaLnBrk="0" fontAlgn="base" hangingPunct="0">
              <a:spcBef>
                <a:spcPct val="0"/>
              </a:spcBef>
              <a:spcAft>
                <a:spcPct val="0"/>
              </a:spcAft>
              <a:defRPr/>
            </a:pPr>
            <a:endParaRPr kumimoji="1" lang="en-US"/>
          </a:p>
        </p:txBody>
      </p:sp>
      <p:sp>
        <p:nvSpPr>
          <p:cNvPr id="316423" name="Rectangle 7"/>
          <p:cNvSpPr>
            <a:spLocks noGrp="1" noChangeArrowheads="1"/>
          </p:cNvSpPr>
          <p:nvPr>
            <p:ph type="sldNum" sz="quarter" idx="4"/>
          </p:nvPr>
        </p:nvSpPr>
        <p:spPr bwMode="auto">
          <a:xfrm>
            <a:off x="152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9999"/>
                </a:solidFill>
                <a:latin typeface="+mn-lt"/>
              </a:defRPr>
            </a:lvl1pPr>
          </a:lstStyle>
          <a:p>
            <a:pPr eaLnBrk="0" fontAlgn="base" hangingPunct="0">
              <a:spcBef>
                <a:spcPct val="0"/>
              </a:spcBef>
              <a:spcAft>
                <a:spcPct val="0"/>
              </a:spcAft>
              <a:defRPr/>
            </a:pPr>
            <a:fld id="{E676B17A-0D60-4267-B34A-8759EE8F3BF7}" type="slidenum">
              <a:rPr kumimoji="1" lang="en-US"/>
              <a:pPr eaLnBrk="0" fontAlgn="base" hangingPunct="0">
                <a:spcBef>
                  <a:spcPct val="0"/>
                </a:spcBef>
                <a:spcAft>
                  <a:spcPct val="0"/>
                </a:spcAft>
                <a:defRPr/>
              </a:pPr>
              <a:t>‹#›</a:t>
            </a:fld>
            <a:endParaRPr kumimoji="1" lang="en-US"/>
          </a:p>
        </p:txBody>
      </p:sp>
      <p:sp>
        <p:nvSpPr>
          <p:cNvPr id="316424" name="Line 8"/>
          <p:cNvSpPr>
            <a:spLocks noChangeShapeType="1"/>
          </p:cNvSpPr>
          <p:nvPr/>
        </p:nvSpPr>
        <p:spPr bwMode="auto">
          <a:xfrm>
            <a:off x="1497013" y="1371600"/>
            <a:ext cx="7646987" cy="0"/>
          </a:xfrm>
          <a:prstGeom prst="line">
            <a:avLst/>
          </a:prstGeom>
          <a:noFill/>
          <a:ln w="12700" cap="sq">
            <a:solidFill>
              <a:schemeClr val="bg2"/>
            </a:solidFill>
            <a:round/>
            <a:headEnd type="none" w="sm" len="sm"/>
            <a:tailEnd type="none" w="sm" len="sm"/>
          </a:ln>
          <a:effectLst/>
        </p:spPr>
        <p:txBody>
          <a:bodyPr/>
          <a:lstStyle/>
          <a:p>
            <a:pPr eaLnBrk="0" fontAlgn="base" hangingPunct="0">
              <a:spcBef>
                <a:spcPct val="0"/>
              </a:spcBef>
              <a:spcAft>
                <a:spcPct val="0"/>
              </a:spcAft>
              <a:defRPr/>
            </a:pPr>
            <a:endParaRPr kumimoji="1" lang="en-US" sz="2400">
              <a:solidFill>
                <a:srgbClr val="009999"/>
              </a:solidFill>
              <a:latin typeface="Times New Roman" pitchFamily="18" charset="0"/>
            </a:endParaRPr>
          </a:p>
        </p:txBody>
      </p:sp>
    </p:spTree>
    <p:extLst>
      <p:ext uri="{BB962C8B-B14F-4D97-AF65-F5344CB8AC3E}">
        <p14:creationId xmlns:p14="http://schemas.microsoft.com/office/powerpoint/2010/main" val="1925495094"/>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Lst>
  <p:txStyles>
    <p:titleStyle>
      <a:lvl1pPr algn="l" rtl="0" eaLnBrk="0" fontAlgn="base" hangingPunct="0">
        <a:lnSpc>
          <a:spcPct val="70000"/>
        </a:lnSpc>
        <a:spcBef>
          <a:spcPct val="0"/>
        </a:spcBef>
        <a:spcAft>
          <a:spcPct val="0"/>
        </a:spcAft>
        <a:defRPr kumimoji="1" sz="4800" b="1">
          <a:solidFill>
            <a:schemeClr val="tx2"/>
          </a:solidFill>
          <a:latin typeface="+mj-lt"/>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Narrow" pitchFamily="34" charset="0"/>
        </a:defRPr>
      </a:lvl2pPr>
      <a:lvl3pPr algn="l" rtl="0" eaLnBrk="0" fontAlgn="base" hangingPunct="0">
        <a:lnSpc>
          <a:spcPct val="70000"/>
        </a:lnSpc>
        <a:spcBef>
          <a:spcPct val="0"/>
        </a:spcBef>
        <a:spcAft>
          <a:spcPct val="0"/>
        </a:spcAft>
        <a:defRPr kumimoji="1" sz="4800" b="1">
          <a:solidFill>
            <a:schemeClr val="tx2"/>
          </a:solidFill>
          <a:latin typeface="Arial Narrow" pitchFamily="34" charset="0"/>
        </a:defRPr>
      </a:lvl3pPr>
      <a:lvl4pPr algn="l" rtl="0" eaLnBrk="0" fontAlgn="base" hangingPunct="0">
        <a:lnSpc>
          <a:spcPct val="70000"/>
        </a:lnSpc>
        <a:spcBef>
          <a:spcPct val="0"/>
        </a:spcBef>
        <a:spcAft>
          <a:spcPct val="0"/>
        </a:spcAft>
        <a:defRPr kumimoji="1" sz="4800" b="1">
          <a:solidFill>
            <a:schemeClr val="tx2"/>
          </a:solidFill>
          <a:latin typeface="Arial Narrow" pitchFamily="34" charset="0"/>
        </a:defRPr>
      </a:lvl4pPr>
      <a:lvl5pPr algn="l" rtl="0" eaLnBrk="0" fontAlgn="base" hangingPunct="0">
        <a:lnSpc>
          <a:spcPct val="70000"/>
        </a:lnSpc>
        <a:spcBef>
          <a:spcPct val="0"/>
        </a:spcBef>
        <a:spcAft>
          <a:spcPct val="0"/>
        </a:spcAft>
        <a:defRPr kumimoji="1" sz="4800" b="1">
          <a:solidFill>
            <a:schemeClr val="tx2"/>
          </a:solidFill>
          <a:latin typeface="Arial Narrow" pitchFamily="34" charset="0"/>
        </a:defRPr>
      </a:lvl5pPr>
      <a:lvl6pPr marL="457200" algn="l" rtl="0" eaLnBrk="0" fontAlgn="base" hangingPunct="0">
        <a:lnSpc>
          <a:spcPct val="70000"/>
        </a:lnSpc>
        <a:spcBef>
          <a:spcPct val="0"/>
        </a:spcBef>
        <a:spcAft>
          <a:spcPct val="0"/>
        </a:spcAft>
        <a:defRPr kumimoji="1" sz="4800" b="1">
          <a:solidFill>
            <a:schemeClr val="tx2"/>
          </a:solidFill>
          <a:latin typeface="Arial Narrow" pitchFamily="34" charset="0"/>
        </a:defRPr>
      </a:lvl6pPr>
      <a:lvl7pPr marL="914400" algn="l" rtl="0" eaLnBrk="0" fontAlgn="base" hangingPunct="0">
        <a:lnSpc>
          <a:spcPct val="70000"/>
        </a:lnSpc>
        <a:spcBef>
          <a:spcPct val="0"/>
        </a:spcBef>
        <a:spcAft>
          <a:spcPct val="0"/>
        </a:spcAft>
        <a:defRPr kumimoji="1" sz="4800" b="1">
          <a:solidFill>
            <a:schemeClr val="tx2"/>
          </a:solidFill>
          <a:latin typeface="Arial Narrow" pitchFamily="34" charset="0"/>
        </a:defRPr>
      </a:lvl7pPr>
      <a:lvl8pPr marL="1371600" algn="l" rtl="0" eaLnBrk="0" fontAlgn="base" hangingPunct="0">
        <a:lnSpc>
          <a:spcPct val="70000"/>
        </a:lnSpc>
        <a:spcBef>
          <a:spcPct val="0"/>
        </a:spcBef>
        <a:spcAft>
          <a:spcPct val="0"/>
        </a:spcAft>
        <a:defRPr kumimoji="1" sz="4800" b="1">
          <a:solidFill>
            <a:schemeClr val="tx2"/>
          </a:solidFill>
          <a:latin typeface="Arial Narrow" pitchFamily="34" charset="0"/>
        </a:defRPr>
      </a:lvl8pPr>
      <a:lvl9pPr marL="1828800" algn="l" rtl="0" eaLnBrk="0" fontAlgn="base" hangingPunct="0">
        <a:lnSpc>
          <a:spcPct val="70000"/>
        </a:lnSpc>
        <a:spcBef>
          <a:spcPct val="0"/>
        </a:spcBef>
        <a:spcAft>
          <a:spcPct val="0"/>
        </a:spcAft>
        <a:defRPr kumimoji="1"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A5FFF0-6EEC-4001-B346-1462353988BB}" type="datetimeFigureOut">
              <a:rPr lang="en-US" smtClean="0">
                <a:solidFill>
                  <a:prstClr val="black">
                    <a:tint val="75000"/>
                  </a:prstClr>
                </a:solidFill>
              </a:rPr>
              <a:pPr/>
              <a:t>10/21/2014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290F2-F3BE-4FA3-A394-440DFD08E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4772155"/>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401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1973F9-422E-457B-9F92-077D34CBCE65}" type="datetimeFigureOut">
              <a:rPr lang="en-US" smtClean="0">
                <a:solidFill>
                  <a:prstClr val="black">
                    <a:tint val="75000"/>
                  </a:prstClr>
                </a:solidFill>
              </a:rPr>
              <a:pPr/>
              <a:t>10/21/2014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2170903"/>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8.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slideLayout" Target="../slideLayouts/slideLayout52.xml"/><Relationship Id="rId7" Type="http://schemas.openxmlformats.org/officeDocument/2006/relationships/oleObject" Target="../embeddings/oleObject2.bin"/><Relationship Id="rId2" Type="http://schemas.openxmlformats.org/officeDocument/2006/relationships/vmlDrawing" Target="../drawings/vmlDrawing1.vml"/><Relationship Id="rId1" Type="http://schemas.openxmlformats.org/officeDocument/2006/relationships/themeOverride" Target="../theme/themeOverride2.xml"/><Relationship Id="rId6" Type="http://schemas.openxmlformats.org/officeDocument/2006/relationships/image" Target="../media/image18.wmf"/><Relationship Id="rId5" Type="http://schemas.openxmlformats.org/officeDocument/2006/relationships/oleObject" Target="../embeddings/oleObject1.bin"/><Relationship Id="rId4"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hemeOverride" Target="../theme/themeOverr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4.xml"/><Relationship Id="rId7" Type="http://schemas.openxmlformats.org/officeDocument/2006/relationships/image" Target="../media/image26.png"/><Relationship Id="rId2" Type="http://schemas.openxmlformats.org/officeDocument/2006/relationships/slideLayout" Target="../slideLayouts/slideLayout91.xml"/><Relationship Id="rId1" Type="http://schemas.openxmlformats.org/officeDocument/2006/relationships/vmlDrawing" Target="../drawings/vmlDrawing2.vml"/><Relationship Id="rId6" Type="http://schemas.openxmlformats.org/officeDocument/2006/relationships/image" Target="../media/image24.wmf"/><Relationship Id="rId5" Type="http://schemas.openxmlformats.org/officeDocument/2006/relationships/oleObject" Target="../embeddings/oleObject3.bin"/><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3.xml"/><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81.xml"/><Relationship Id="rId1" Type="http://schemas.openxmlformats.org/officeDocument/2006/relationships/vmlDrawing" Target="../drawings/vmlDrawing3.vml"/><Relationship Id="rId6" Type="http://schemas.openxmlformats.org/officeDocument/2006/relationships/image" Target="../media/image25.png"/><Relationship Id="rId5" Type="http://schemas.openxmlformats.org/officeDocument/2006/relationships/image" Target="../media/image32.wmf"/><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3" Type="http://schemas.openxmlformats.org/officeDocument/2006/relationships/hyperlink" Target="http://resources.arcgis.com/en/help/main/10.2/#/What_is_ModelBuilder/002w00000001000000/" TargetMode="External"/><Relationship Id="rId2" Type="http://schemas.openxmlformats.org/officeDocument/2006/relationships/image" Target="../media/image35.png"/><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93.xml"/><Relationship Id="rId1" Type="http://schemas.openxmlformats.org/officeDocument/2006/relationships/vmlDrawing" Target="../drawings/vmlDrawing4.vml"/><Relationship Id="rId6" Type="http://schemas.openxmlformats.org/officeDocument/2006/relationships/image" Target="../media/image37.wmf"/><Relationship Id="rId5" Type="http://schemas.openxmlformats.org/officeDocument/2006/relationships/oleObject" Target="../embeddings/oleObject6.bin"/><Relationship Id="rId4" Type="http://schemas.openxmlformats.org/officeDocument/2006/relationships/image" Target="../media/image36.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16.xml"/><Relationship Id="rId1" Type="http://schemas.openxmlformats.org/officeDocument/2006/relationships/vmlDrawing" Target="../drawings/vmlDrawing5.vml"/><Relationship Id="rId4" Type="http://schemas.openxmlformats.org/officeDocument/2006/relationships/image" Target="../media/image38.w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8.wmf"/><Relationship Id="rId2" Type="http://schemas.openxmlformats.org/officeDocument/2006/relationships/slideLayout" Target="../slideLayouts/slideLayout131.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40.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121.xml"/><Relationship Id="rId1" Type="http://schemas.openxmlformats.org/officeDocument/2006/relationships/vmlDrawing" Target="../drawings/vmlDrawing7.vml"/><Relationship Id="rId5" Type="http://schemas.openxmlformats.org/officeDocument/2006/relationships/image" Target="../media/image41.emf"/><Relationship Id="rId4" Type="http://schemas.openxmlformats.org/officeDocument/2006/relationships/oleObject" Target="../embeddings/oleObject9.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38.xml"/><Relationship Id="rId1" Type="http://schemas.openxmlformats.org/officeDocument/2006/relationships/vmlDrawing" Target="../drawings/vmlDrawing8.vml"/><Relationship Id="rId6" Type="http://schemas.openxmlformats.org/officeDocument/2006/relationships/image" Target="../media/image44.wmf"/><Relationship Id="rId5" Type="http://schemas.openxmlformats.org/officeDocument/2006/relationships/oleObject" Target="../embeddings/oleObject11.bin"/><Relationship Id="rId4" Type="http://schemas.openxmlformats.org/officeDocument/2006/relationships/image" Target="../media/image43.emf"/></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138.xml"/><Relationship Id="rId1" Type="http://schemas.openxmlformats.org/officeDocument/2006/relationships/vmlDrawing" Target="../drawings/vmlDrawing9.vml"/><Relationship Id="rId5" Type="http://schemas.openxmlformats.org/officeDocument/2006/relationships/image" Target="../media/image45.wmf"/><Relationship Id="rId4" Type="http://schemas.openxmlformats.org/officeDocument/2006/relationships/oleObject" Target="../embeddings/oleObject12.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34.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image" Target="../media/image49.png"/><Relationship Id="rId7" Type="http://schemas.openxmlformats.org/officeDocument/2006/relationships/oleObject" Target="../embeddings/oleObject14.bin"/><Relationship Id="rId2" Type="http://schemas.openxmlformats.org/officeDocument/2006/relationships/slideLayout" Target="../slideLayouts/slideLayout160.xml"/><Relationship Id="rId1" Type="http://schemas.openxmlformats.org/officeDocument/2006/relationships/vmlDrawing" Target="../drawings/vmlDrawing10.vml"/><Relationship Id="rId6" Type="http://schemas.openxmlformats.org/officeDocument/2006/relationships/image" Target="../media/image47.wmf"/><Relationship Id="rId5" Type="http://schemas.openxmlformats.org/officeDocument/2006/relationships/oleObject" Target="../embeddings/oleObject13.bin"/><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55.png"/><Relationship Id="rId7" Type="http://schemas.openxmlformats.org/officeDocument/2006/relationships/image" Target="../media/image52.emf"/><Relationship Id="rId2" Type="http://schemas.openxmlformats.org/officeDocument/2006/relationships/slideLayout" Target="../slideLayouts/slideLayout175.xml"/><Relationship Id="rId1" Type="http://schemas.openxmlformats.org/officeDocument/2006/relationships/vmlDrawing" Target="../drawings/vmlDrawing11.vml"/><Relationship Id="rId6" Type="http://schemas.openxmlformats.org/officeDocument/2006/relationships/oleObject" Target="../embeddings/oleObject16.bin"/><Relationship Id="rId11" Type="http://schemas.openxmlformats.org/officeDocument/2006/relationships/image" Target="../media/image54.emf"/><Relationship Id="rId5" Type="http://schemas.openxmlformats.org/officeDocument/2006/relationships/image" Target="../media/image51.e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53.emf"/></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81.xml"/><Relationship Id="rId6" Type="http://schemas.openxmlformats.org/officeDocument/2006/relationships/image" Target="../media/image60.png"/><Relationship Id="rId5" Type="http://schemas.openxmlformats.org/officeDocument/2006/relationships/image" Target="../media/image59.wmf"/><Relationship Id="rId4" Type="http://schemas.openxmlformats.org/officeDocument/2006/relationships/image" Target="../media/image58.wmf"/></Relationships>
</file>

<file path=ppt/slides/_rels/slide37.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image" Target="../media/image62.wmf"/><Relationship Id="rId7" Type="http://schemas.openxmlformats.org/officeDocument/2006/relationships/image" Target="../media/image64.wmf"/><Relationship Id="rId2" Type="http://schemas.openxmlformats.org/officeDocument/2006/relationships/image" Target="../media/image61.wmf"/><Relationship Id="rId1" Type="http://schemas.openxmlformats.org/officeDocument/2006/relationships/slideLayout" Target="../slideLayouts/slideLayout171.xml"/><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63.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75.xml"/><Relationship Id="rId1" Type="http://schemas.openxmlformats.org/officeDocument/2006/relationships/vmlDrawing" Target="../drawings/vmlDrawing12.vml"/><Relationship Id="rId4" Type="http://schemas.openxmlformats.org/officeDocument/2006/relationships/image" Target="../media/image66.emf"/></Relationships>
</file>

<file path=ppt/slides/_rels/slide3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7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76.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0.bin"/><Relationship Id="rId7" Type="http://schemas.openxmlformats.org/officeDocument/2006/relationships/image" Target="../media/image72.png"/><Relationship Id="rId2" Type="http://schemas.openxmlformats.org/officeDocument/2006/relationships/slideLayout" Target="../slideLayouts/slideLayout176.xml"/><Relationship Id="rId1" Type="http://schemas.openxmlformats.org/officeDocument/2006/relationships/vmlDrawing" Target="../drawings/vmlDrawing13.v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wmf"/></Relationships>
</file>

<file path=ppt/slides/_rels/slide4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76.xml"/></Relationships>
</file>

<file path=ppt/slides/_rels/slide4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9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81.xml"/></Relationships>
</file>

<file path=ppt/slides/_rels/slide4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81.xml"/></Relationships>
</file>

<file path=ppt/slides/_rels/slide4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3" Type="http://schemas.openxmlformats.org/officeDocument/2006/relationships/hyperlink" Target="http://hydrology.usu.edu/taudem/" TargetMode="External"/><Relationship Id="rId2" Type="http://schemas.openxmlformats.org/officeDocument/2006/relationships/notesSlide" Target="../notesSlides/notesSlide1.xml"/><Relationship Id="rId1" Type="http://schemas.openxmlformats.org/officeDocument/2006/relationships/slideLayout" Target="../slideLayouts/slideLayout8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hyperlink" Target="http://www.neng.usu.edu/cee/faculty/dtarb/96wr03137.pdf" TargetMode="External"/><Relationship Id="rId2" Type="http://schemas.openxmlformats.org/officeDocument/2006/relationships/hyperlink" Target="http://www.neng.usu.edu/cee/faculty/dtarb/hp91.pdf" TargetMode="External"/><Relationship Id="rId1" Type="http://schemas.openxmlformats.org/officeDocument/2006/relationships/slideLayout" Target="../slideLayouts/slideLayout57.xml"/><Relationship Id="rId4" Type="http://schemas.openxmlformats.org/officeDocument/2006/relationships/hyperlink" Target="http://www.mssanz.org.au/modsim09/F4/tarboton_F4.pd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9.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hydrology.usu.edu/taudem/taudem5/help/GridDefinitionsAndNamingConventions.htm"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501733" y="945573"/>
            <a:ext cx="8337467" cy="5836227"/>
          </a:xfrm>
          <a:prstGeom prst="rect">
            <a:avLst/>
          </a:prstGeom>
          <a:noFill/>
          <a:ln>
            <a:noFill/>
          </a:ln>
        </p:spPr>
      </p:pic>
      <p:sp>
        <p:nvSpPr>
          <p:cNvPr id="17" name="Rectangle 16"/>
          <p:cNvSpPr/>
          <p:nvPr/>
        </p:nvSpPr>
        <p:spPr>
          <a:xfrm>
            <a:off x="609600" y="4735430"/>
            <a:ext cx="8049491" cy="1977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2847" y="178058"/>
            <a:ext cx="8229600" cy="647700"/>
          </a:xfrm>
        </p:spPr>
        <p:txBody>
          <a:bodyPr/>
          <a:lstStyle/>
          <a:p>
            <a:r>
              <a:rPr lang="en-US" dirty="0" smtClean="0"/>
              <a:t>Bug in Flow Direction in Ex3 data</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024072143"/>
              </p:ext>
            </p:extLst>
          </p:nvPr>
        </p:nvGraphicFramePr>
        <p:xfrm>
          <a:off x="879764" y="4779005"/>
          <a:ext cx="3657600" cy="1173480"/>
        </p:xfrm>
        <a:graphic>
          <a:graphicData uri="http://schemas.openxmlformats.org/drawingml/2006/table">
            <a:tbl>
              <a:tblPr firstRow="1" firstCol="1" bandRow="1"/>
              <a:tblGrid>
                <a:gridCol w="731520"/>
                <a:gridCol w="731520"/>
                <a:gridCol w="731520"/>
                <a:gridCol w="731520"/>
                <a:gridCol w="731520"/>
              </a:tblGrid>
              <a:tr h="350520">
                <a:tc>
                  <a:txBody>
                    <a:bodyPr/>
                    <a:lstStyle/>
                    <a:p>
                      <a:pPr marL="0" marR="0">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45.4</a:t>
                      </a:r>
                      <a:endParaRPr lang="en-US" sz="1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46.1</a:t>
                      </a:r>
                      <a:endParaRPr lang="en-US" sz="1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48.6</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47.7</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46.1</a:t>
                      </a:r>
                      <a:endParaRPr lang="en-US" sz="1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46.4   B</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47.9</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47.4</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45.1</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45.8</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46.8   A</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48.6</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47.6</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47.5</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a:t>
                      </a:r>
                      <a:endParaRPr lang="en-US" sz="1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47.7</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50.6</a:t>
                      </a:r>
                      <a:endParaRPr lang="en-US"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48.3</a:t>
                      </a:r>
                      <a:endParaRPr lang="en-US" sz="1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2"/>
          <p:cNvSpPr>
            <a:spLocks noChangeArrowheads="1"/>
          </p:cNvSpPr>
          <p:nvPr/>
        </p:nvSpPr>
        <p:spPr bwMode="auto">
          <a:xfrm>
            <a:off x="838200" y="4495800"/>
            <a:ext cx="2133600" cy="261610"/>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Grid cell size 10m</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cxnSp>
        <p:nvCxnSpPr>
          <p:cNvPr id="11" name="Straight Arrow Connector 10"/>
          <p:cNvCxnSpPr/>
          <p:nvPr/>
        </p:nvCxnSpPr>
        <p:spPr>
          <a:xfrm flipH="1">
            <a:off x="5105400" y="8737600"/>
            <a:ext cx="219075" cy="1047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Rectangle 5"/>
          <p:cNvSpPr>
            <a:spLocks noChangeArrowheads="1"/>
          </p:cNvSpPr>
          <p:nvPr/>
        </p:nvSpPr>
        <p:spPr bwMode="auto">
          <a:xfrm>
            <a:off x="4742449" y="4757410"/>
            <a:ext cx="391664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1400" dirty="0">
                <a:latin typeface="Calibri" panose="020F0502020204030204" pitchFamily="34" charset="0"/>
                <a:ea typeface="Calibri" panose="020F0502020204030204" pitchFamily="34" charset="0"/>
                <a:cs typeface="Times New Roman" panose="02020603050405020304" pitchFamily="18" charset="0"/>
              </a:rPr>
              <a:t>For D8 slope at B </a:t>
            </a:r>
            <a:r>
              <a:rPr lang="en-US" altLang="en-US" sz="1400" dirty="0" smtClean="0">
                <a:latin typeface="Calibri" panose="020F0502020204030204" pitchFamily="34" charset="0"/>
                <a:ea typeface="Calibri" panose="020F0502020204030204" pitchFamily="34" charset="0"/>
                <a:cs typeface="Times New Roman" panose="02020603050405020304" pitchFamily="18" charset="0"/>
              </a:rPr>
              <a:t>t</a:t>
            </a:r>
            <a:r>
              <a:rPr kumimoji="0" lang="en-US"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 percentage drop in direction 8 (indicated with arrow) should be </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(46.4-45.8)/(SQRT(2)*10)=0.0424 = 4.24%  </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fact that the ArcGIS function is reporting 3.33% is a bug</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cxnSp>
        <p:nvCxnSpPr>
          <p:cNvPr id="14" name="Straight Arrow Connector 13"/>
          <p:cNvCxnSpPr/>
          <p:nvPr/>
        </p:nvCxnSpPr>
        <p:spPr>
          <a:xfrm flipH="1">
            <a:off x="2057400" y="5312405"/>
            <a:ext cx="457200" cy="1906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865694" y="6103612"/>
            <a:ext cx="7363905" cy="584775"/>
          </a:xfrm>
          <a:prstGeom prst="rect">
            <a:avLst/>
          </a:prstGeom>
        </p:spPr>
        <p:txBody>
          <a:bodyPr wrap="square">
            <a:spAutoFit/>
          </a:bodyPr>
          <a:lstStyle/>
          <a:p>
            <a:pPr algn="ctr"/>
            <a:r>
              <a:rPr lang="en-US" sz="1600" dirty="0" smtClean="0">
                <a:solidFill>
                  <a:srgbClr val="FF0000"/>
                </a:solidFill>
              </a:rPr>
              <a:t>Important to know what is going on under the hood and check.  As a software user </a:t>
            </a:r>
            <a:r>
              <a:rPr lang="en-US" sz="1600" dirty="0" smtClean="0">
                <a:solidFill>
                  <a:srgbClr val="FF0000"/>
                </a:solidFill>
              </a:rPr>
              <a:t>you (not the manufacturer) </a:t>
            </a:r>
            <a:r>
              <a:rPr lang="en-US" sz="1600" dirty="0" smtClean="0">
                <a:solidFill>
                  <a:srgbClr val="FF0000"/>
                </a:solidFill>
              </a:rPr>
              <a:t>are responsible for the </a:t>
            </a:r>
            <a:r>
              <a:rPr lang="en-US" sz="1600" dirty="0" smtClean="0">
                <a:solidFill>
                  <a:srgbClr val="FF0000"/>
                </a:solidFill>
              </a:rPr>
              <a:t>results.  </a:t>
            </a:r>
            <a:endParaRPr lang="en-US" sz="1600" dirty="0">
              <a:solidFill>
                <a:srgbClr val="FF0000"/>
              </a:solidFill>
            </a:endParaRPr>
          </a:p>
        </p:txBody>
      </p:sp>
    </p:spTree>
    <p:extLst>
      <p:ext uri="{BB962C8B-B14F-4D97-AF65-F5344CB8AC3E}">
        <p14:creationId xmlns:p14="http://schemas.microsoft.com/office/powerpoint/2010/main" val="4236873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195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392" y="3334871"/>
            <a:ext cx="9153392" cy="3523129"/>
          </a:xfrm>
          <a:prstGeom prst="rect">
            <a:avLst/>
          </a:prstGeom>
          <a:noFill/>
          <a:ln w="9525" cap="flat" cmpd="sng">
            <a:noFill/>
            <a:prstDash val="solid"/>
            <a:miter lim="800000"/>
            <a:headEnd/>
            <a:tailEnd/>
          </a:ln>
        </p:spPr>
      </p:pic>
      <p:sp>
        <p:nvSpPr>
          <p:cNvPr id="2" name="Title 1"/>
          <p:cNvSpPr>
            <a:spLocks noGrp="1"/>
          </p:cNvSpPr>
          <p:nvPr>
            <p:ph type="title"/>
          </p:nvPr>
        </p:nvSpPr>
        <p:spPr>
          <a:xfrm>
            <a:off x="785308" y="193644"/>
            <a:ext cx="8173122" cy="1143000"/>
          </a:xfrm>
        </p:spPr>
        <p:txBody>
          <a:bodyPr/>
          <a:lstStyle/>
          <a:p>
            <a:r>
              <a:rPr lang="en-US" sz="4000" dirty="0" smtClean="0"/>
              <a:t>Illustrative Use Case: Delineation of channels and watersheds using a constant support area threshold</a:t>
            </a:r>
          </a:p>
        </p:txBody>
      </p:sp>
      <p:sp>
        <p:nvSpPr>
          <p:cNvPr id="3" name="Content Placeholder 2"/>
          <p:cNvSpPr>
            <a:spLocks noGrp="1"/>
          </p:cNvSpPr>
          <p:nvPr>
            <p:ph sz="half" idx="1"/>
          </p:nvPr>
        </p:nvSpPr>
        <p:spPr>
          <a:xfrm>
            <a:off x="1465724" y="1375223"/>
            <a:ext cx="4746812" cy="2820260"/>
          </a:xfrm>
        </p:spPr>
        <p:txBody>
          <a:bodyPr/>
          <a:lstStyle/>
          <a:p>
            <a:pPr>
              <a:spcAft>
                <a:spcPts val="1200"/>
              </a:spcAft>
              <a:buNone/>
            </a:pPr>
            <a:r>
              <a:rPr lang="en-US" sz="2800" dirty="0" smtClean="0"/>
              <a:t>Steps</a:t>
            </a:r>
          </a:p>
          <a:p>
            <a:r>
              <a:rPr lang="en-US" sz="2000" dirty="0" smtClean="0"/>
              <a:t>Pit Remove </a:t>
            </a:r>
          </a:p>
          <a:p>
            <a:r>
              <a:rPr lang="en-US" sz="2000" dirty="0" smtClean="0"/>
              <a:t>D8 Flow Directions</a:t>
            </a:r>
          </a:p>
          <a:p>
            <a:r>
              <a:rPr lang="en-US" sz="2000" dirty="0" smtClean="0"/>
              <a:t>D8 Contributing Area</a:t>
            </a:r>
          </a:p>
          <a:p>
            <a:r>
              <a:rPr lang="en-US" sz="2000" dirty="0" smtClean="0"/>
              <a:t>Stream Definition by Threshold</a:t>
            </a:r>
          </a:p>
          <a:p>
            <a:r>
              <a:rPr lang="en-US" sz="2000" dirty="0" smtClean="0"/>
              <a:t>Stream Reach and Watershed</a:t>
            </a:r>
          </a:p>
        </p:txBody>
      </p:sp>
    </p:spTree>
    <p:extLst>
      <p:ext uri="{BB962C8B-B14F-4D97-AF65-F5344CB8AC3E}">
        <p14:creationId xmlns:p14="http://schemas.microsoft.com/office/powerpoint/2010/main" val="3120698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5027" name="Picture 3"/>
          <p:cNvPicPr>
            <a:picLocks noChangeAspect="1" noChangeArrowheads="1"/>
          </p:cNvPicPr>
          <p:nvPr/>
        </p:nvPicPr>
        <p:blipFill>
          <a:blip r:embed="rId2" cstate="print"/>
          <a:srcRect/>
          <a:stretch>
            <a:fillRect/>
          </a:stretch>
        </p:blipFill>
        <p:spPr bwMode="auto">
          <a:xfrm>
            <a:off x="3307975" y="1429436"/>
            <a:ext cx="5730969" cy="5428563"/>
          </a:xfrm>
          <a:prstGeom prst="rect">
            <a:avLst/>
          </a:prstGeom>
          <a:noFill/>
          <a:ln w="9525" cap="flat" cmpd="sng">
            <a:noFill/>
            <a:prstDash val="solid"/>
            <a:miter lim="800000"/>
            <a:headEnd/>
            <a:tailEnd/>
          </a:ln>
        </p:spPr>
      </p:pic>
      <p:sp>
        <p:nvSpPr>
          <p:cNvPr id="2" name="Title 1"/>
          <p:cNvSpPr>
            <a:spLocks noGrp="1"/>
          </p:cNvSpPr>
          <p:nvPr>
            <p:ph type="title"/>
          </p:nvPr>
        </p:nvSpPr>
        <p:spPr>
          <a:xfrm>
            <a:off x="2819400" y="448236"/>
            <a:ext cx="6096000" cy="1143000"/>
          </a:xfrm>
        </p:spPr>
        <p:txBody>
          <a:bodyPr/>
          <a:lstStyle/>
          <a:p>
            <a:r>
              <a:rPr lang="en-US" dirty="0" smtClean="0"/>
              <a:t>D8 Contributing Area</a:t>
            </a:r>
            <a:endParaRPr lang="en-US" dirty="0"/>
          </a:p>
        </p:txBody>
      </p:sp>
      <p:pic>
        <p:nvPicPr>
          <p:cNvPr id="385026" name="Picture 2"/>
          <p:cNvPicPr>
            <a:picLocks noChangeAspect="1" noChangeArrowheads="1"/>
          </p:cNvPicPr>
          <p:nvPr/>
        </p:nvPicPr>
        <p:blipFill>
          <a:blip r:embed="rId3" cstate="print"/>
          <a:srcRect/>
          <a:stretch>
            <a:fillRect/>
          </a:stretch>
        </p:blipFill>
        <p:spPr bwMode="auto">
          <a:xfrm>
            <a:off x="0" y="2062444"/>
            <a:ext cx="5600700" cy="3028950"/>
          </a:xfrm>
          <a:prstGeom prst="rect">
            <a:avLst/>
          </a:prstGeom>
          <a:noFill/>
          <a:ln w="9525" cap="flat" cmpd="sng">
            <a:noFill/>
            <a:prstDash val="solid"/>
            <a:miter lim="800000"/>
            <a:headEnd/>
            <a:tailEnd/>
          </a:ln>
        </p:spPr>
      </p:pic>
    </p:spTree>
    <p:extLst>
      <p:ext uri="{BB962C8B-B14F-4D97-AF65-F5344CB8AC3E}">
        <p14:creationId xmlns:p14="http://schemas.microsoft.com/office/powerpoint/2010/main" val="356811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6051" name="Picture 3"/>
          <p:cNvPicPr>
            <a:picLocks noChangeAspect="1" noChangeArrowheads="1"/>
          </p:cNvPicPr>
          <p:nvPr/>
        </p:nvPicPr>
        <p:blipFill>
          <a:blip r:embed="rId2" cstate="print"/>
          <a:srcRect t="11400"/>
          <a:stretch>
            <a:fillRect/>
          </a:stretch>
        </p:blipFill>
        <p:spPr bwMode="auto">
          <a:xfrm>
            <a:off x="2869547" y="1519518"/>
            <a:ext cx="6274453" cy="5338482"/>
          </a:xfrm>
          <a:prstGeom prst="rect">
            <a:avLst/>
          </a:prstGeom>
          <a:noFill/>
          <a:ln w="9525" cap="flat" cmpd="sng">
            <a:noFill/>
            <a:prstDash val="solid"/>
            <a:miter lim="800000"/>
            <a:headEnd/>
            <a:tailEnd/>
          </a:ln>
        </p:spPr>
      </p:pic>
      <p:sp>
        <p:nvSpPr>
          <p:cNvPr id="2" name="Title 1"/>
          <p:cNvSpPr>
            <a:spLocks noGrp="1"/>
          </p:cNvSpPr>
          <p:nvPr>
            <p:ph type="title"/>
          </p:nvPr>
        </p:nvSpPr>
        <p:spPr>
          <a:xfrm>
            <a:off x="1048870" y="327213"/>
            <a:ext cx="8068235" cy="1143000"/>
          </a:xfrm>
        </p:spPr>
        <p:txBody>
          <a:bodyPr/>
          <a:lstStyle/>
          <a:p>
            <a:r>
              <a:rPr lang="en-US" dirty="0" smtClean="0"/>
              <a:t>Stream Definition by Threshold</a:t>
            </a:r>
            <a:endParaRPr lang="en-US" dirty="0"/>
          </a:p>
        </p:txBody>
      </p:sp>
      <p:pic>
        <p:nvPicPr>
          <p:cNvPr id="386050" name="Picture 2"/>
          <p:cNvPicPr>
            <a:picLocks noChangeAspect="1" noChangeArrowheads="1"/>
          </p:cNvPicPr>
          <p:nvPr/>
        </p:nvPicPr>
        <p:blipFill>
          <a:blip r:embed="rId3" cstate="print"/>
          <a:srcRect/>
          <a:stretch>
            <a:fillRect/>
          </a:stretch>
        </p:blipFill>
        <p:spPr bwMode="auto">
          <a:xfrm>
            <a:off x="0" y="2233893"/>
            <a:ext cx="5600700" cy="3600450"/>
          </a:xfrm>
          <a:prstGeom prst="rect">
            <a:avLst/>
          </a:prstGeom>
          <a:noFill/>
          <a:ln w="9525" cap="flat" cmpd="sng">
            <a:noFill/>
            <a:prstDash val="solid"/>
            <a:miter lim="800000"/>
            <a:headEnd/>
            <a:tailEnd/>
          </a:ln>
        </p:spPr>
      </p:pic>
    </p:spTree>
    <p:extLst>
      <p:ext uri="{BB962C8B-B14F-4D97-AF65-F5344CB8AC3E}">
        <p14:creationId xmlns:p14="http://schemas.microsoft.com/office/powerpoint/2010/main" val="12403337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179294"/>
            <a:ext cx="6096000" cy="1143000"/>
          </a:xfrm>
        </p:spPr>
        <p:txBody>
          <a:bodyPr/>
          <a:lstStyle/>
          <a:p>
            <a:r>
              <a:rPr lang="en-US" dirty="0" smtClean="0"/>
              <a:t>Stream Reach and Watershed</a:t>
            </a:r>
            <a:endParaRPr lang="en-US" dirty="0"/>
          </a:p>
        </p:txBody>
      </p:sp>
      <p:pic>
        <p:nvPicPr>
          <p:cNvPr id="387074" name="Picture 2"/>
          <p:cNvPicPr>
            <a:picLocks noChangeAspect="1" noChangeArrowheads="1"/>
          </p:cNvPicPr>
          <p:nvPr/>
        </p:nvPicPr>
        <p:blipFill>
          <a:blip r:embed="rId2" cstate="print"/>
          <a:srcRect/>
          <a:stretch>
            <a:fillRect/>
          </a:stretch>
        </p:blipFill>
        <p:spPr bwMode="auto">
          <a:xfrm>
            <a:off x="0" y="1461246"/>
            <a:ext cx="5600700" cy="5334000"/>
          </a:xfrm>
          <a:prstGeom prst="rect">
            <a:avLst/>
          </a:prstGeom>
          <a:noFill/>
          <a:ln w="9525" cap="flat" cmpd="sng">
            <a:noFill/>
            <a:prstDash val="solid"/>
            <a:miter lim="800000"/>
            <a:headEnd/>
            <a:tailEnd/>
          </a:ln>
        </p:spPr>
      </p:pic>
      <p:pic>
        <p:nvPicPr>
          <p:cNvPr id="387075" name="Picture 3"/>
          <p:cNvPicPr>
            <a:picLocks noChangeAspect="1" noChangeArrowheads="1"/>
          </p:cNvPicPr>
          <p:nvPr/>
        </p:nvPicPr>
        <p:blipFill>
          <a:blip r:embed="rId3" cstate="print"/>
          <a:srcRect/>
          <a:stretch>
            <a:fillRect/>
          </a:stretch>
        </p:blipFill>
        <p:spPr bwMode="auto">
          <a:xfrm>
            <a:off x="5715000" y="1408502"/>
            <a:ext cx="3334871" cy="5449497"/>
          </a:xfrm>
          <a:prstGeom prst="rect">
            <a:avLst/>
          </a:prstGeom>
          <a:noFill/>
          <a:ln w="9525" cap="flat" cmpd="sng">
            <a:noFill/>
            <a:prstDash val="solid"/>
            <a:miter lim="800000"/>
            <a:headEnd/>
            <a:tailEnd/>
          </a:ln>
        </p:spPr>
      </p:pic>
    </p:spTree>
    <p:extLst>
      <p:ext uri="{BB962C8B-B14F-4D97-AF65-F5344CB8AC3E}">
        <p14:creationId xmlns:p14="http://schemas.microsoft.com/office/powerpoint/2010/main" val="2124288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1615708" y="1389166"/>
            <a:ext cx="2432001" cy="2993127"/>
            <a:chOff x="2286000" y="1473200"/>
            <a:chExt cx="2589213" cy="3494088"/>
          </a:xfrm>
        </p:grpSpPr>
        <p:grpSp>
          <p:nvGrpSpPr>
            <p:cNvPr id="46" name="Group 12"/>
            <p:cNvGrpSpPr>
              <a:grpSpLocks/>
            </p:cNvGrpSpPr>
            <p:nvPr/>
          </p:nvGrpSpPr>
          <p:grpSpPr bwMode="auto">
            <a:xfrm>
              <a:off x="2286000" y="2139950"/>
              <a:ext cx="2589213" cy="2827338"/>
              <a:chOff x="1877" y="1152"/>
              <a:chExt cx="775" cy="749"/>
            </a:xfrm>
          </p:grpSpPr>
          <p:sp>
            <p:nvSpPr>
              <p:cNvPr id="53" name="Rectangle 13"/>
              <p:cNvSpPr>
                <a:spLocks noChangeArrowheads="1"/>
              </p:cNvSpPr>
              <p:nvPr/>
            </p:nvSpPr>
            <p:spPr bwMode="auto">
              <a:xfrm>
                <a:off x="1877" y="1152"/>
                <a:ext cx="259" cy="249"/>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b="1">
                    <a:solidFill>
                      <a:srgbClr val="000000"/>
                    </a:solidFill>
                  </a:rPr>
                  <a:t>80</a:t>
                </a:r>
              </a:p>
            </p:txBody>
          </p:sp>
          <p:sp>
            <p:nvSpPr>
              <p:cNvPr id="54" name="Rectangle 14"/>
              <p:cNvSpPr>
                <a:spLocks noChangeArrowheads="1"/>
              </p:cNvSpPr>
              <p:nvPr/>
            </p:nvSpPr>
            <p:spPr bwMode="auto">
              <a:xfrm>
                <a:off x="2136" y="1152"/>
                <a:ext cx="258" cy="249"/>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b="1">
                    <a:solidFill>
                      <a:srgbClr val="000000"/>
                    </a:solidFill>
                  </a:rPr>
                  <a:t>74</a:t>
                </a:r>
              </a:p>
            </p:txBody>
          </p:sp>
          <p:sp>
            <p:nvSpPr>
              <p:cNvPr id="55" name="Rectangle 15"/>
              <p:cNvSpPr>
                <a:spLocks noChangeArrowheads="1"/>
              </p:cNvSpPr>
              <p:nvPr/>
            </p:nvSpPr>
            <p:spPr bwMode="auto">
              <a:xfrm>
                <a:off x="2394" y="1152"/>
                <a:ext cx="258" cy="249"/>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b="1">
                    <a:solidFill>
                      <a:srgbClr val="000000"/>
                    </a:solidFill>
                  </a:rPr>
                  <a:t>63</a:t>
                </a:r>
              </a:p>
            </p:txBody>
          </p:sp>
          <p:sp>
            <p:nvSpPr>
              <p:cNvPr id="56" name="Rectangle 16"/>
              <p:cNvSpPr>
                <a:spLocks noChangeArrowheads="1"/>
              </p:cNvSpPr>
              <p:nvPr/>
            </p:nvSpPr>
            <p:spPr bwMode="auto">
              <a:xfrm>
                <a:off x="1877" y="1401"/>
                <a:ext cx="259"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b="1">
                    <a:solidFill>
                      <a:srgbClr val="000000"/>
                    </a:solidFill>
                  </a:rPr>
                  <a:t>69</a:t>
                </a:r>
              </a:p>
            </p:txBody>
          </p:sp>
          <p:sp>
            <p:nvSpPr>
              <p:cNvPr id="57" name="Rectangle 17"/>
              <p:cNvSpPr>
                <a:spLocks noChangeArrowheads="1"/>
              </p:cNvSpPr>
              <p:nvPr/>
            </p:nvSpPr>
            <p:spPr bwMode="auto">
              <a:xfrm>
                <a:off x="2136" y="140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b="1">
                    <a:solidFill>
                      <a:srgbClr val="000000"/>
                    </a:solidFill>
                  </a:rPr>
                  <a:t>67</a:t>
                </a:r>
              </a:p>
            </p:txBody>
          </p:sp>
          <p:sp>
            <p:nvSpPr>
              <p:cNvPr id="58" name="Rectangle 18"/>
              <p:cNvSpPr>
                <a:spLocks noChangeArrowheads="1"/>
              </p:cNvSpPr>
              <p:nvPr/>
            </p:nvSpPr>
            <p:spPr bwMode="auto">
              <a:xfrm>
                <a:off x="2394" y="140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b="1">
                    <a:solidFill>
                      <a:srgbClr val="000000"/>
                    </a:solidFill>
                  </a:rPr>
                  <a:t>56</a:t>
                </a:r>
              </a:p>
            </p:txBody>
          </p:sp>
          <p:sp>
            <p:nvSpPr>
              <p:cNvPr id="59" name="Rectangle 19"/>
              <p:cNvSpPr>
                <a:spLocks noChangeArrowheads="1"/>
              </p:cNvSpPr>
              <p:nvPr/>
            </p:nvSpPr>
            <p:spPr bwMode="auto">
              <a:xfrm>
                <a:off x="1877" y="1651"/>
                <a:ext cx="259"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b="1">
                    <a:solidFill>
                      <a:srgbClr val="000000"/>
                    </a:solidFill>
                  </a:rPr>
                  <a:t>60</a:t>
                </a:r>
              </a:p>
            </p:txBody>
          </p:sp>
          <p:sp>
            <p:nvSpPr>
              <p:cNvPr id="60" name="Rectangle 20"/>
              <p:cNvSpPr>
                <a:spLocks noChangeArrowheads="1"/>
              </p:cNvSpPr>
              <p:nvPr/>
            </p:nvSpPr>
            <p:spPr bwMode="auto">
              <a:xfrm>
                <a:off x="2136" y="165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b="1">
                    <a:solidFill>
                      <a:srgbClr val="000000"/>
                    </a:solidFill>
                  </a:rPr>
                  <a:t>52</a:t>
                </a:r>
              </a:p>
            </p:txBody>
          </p:sp>
          <p:sp>
            <p:nvSpPr>
              <p:cNvPr id="61" name="Rectangle 21"/>
              <p:cNvSpPr>
                <a:spLocks noChangeArrowheads="1"/>
              </p:cNvSpPr>
              <p:nvPr/>
            </p:nvSpPr>
            <p:spPr bwMode="auto">
              <a:xfrm>
                <a:off x="2394" y="165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b="1">
                    <a:solidFill>
                      <a:srgbClr val="000000"/>
                    </a:solidFill>
                  </a:rPr>
                  <a:t>48</a:t>
                </a:r>
              </a:p>
            </p:txBody>
          </p:sp>
        </p:grpSp>
        <p:sp>
          <p:nvSpPr>
            <p:cNvPr id="47" name="Line 22"/>
            <p:cNvSpPr>
              <a:spLocks noChangeShapeType="1"/>
            </p:cNvSpPr>
            <p:nvPr/>
          </p:nvSpPr>
          <p:spPr bwMode="auto">
            <a:xfrm>
              <a:off x="2287588" y="1866900"/>
              <a:ext cx="0" cy="188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endParaRPr>
            </a:p>
          </p:txBody>
        </p:sp>
        <p:sp>
          <p:nvSpPr>
            <p:cNvPr id="48" name="Line 23"/>
            <p:cNvSpPr>
              <a:spLocks noChangeShapeType="1"/>
            </p:cNvSpPr>
            <p:nvPr/>
          </p:nvSpPr>
          <p:spPr bwMode="auto">
            <a:xfrm>
              <a:off x="3135313" y="1863725"/>
              <a:ext cx="4762" cy="195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endParaRPr>
            </a:p>
          </p:txBody>
        </p:sp>
        <p:sp>
          <p:nvSpPr>
            <p:cNvPr id="49" name="Line 24"/>
            <p:cNvSpPr>
              <a:spLocks noChangeShapeType="1"/>
            </p:cNvSpPr>
            <p:nvPr/>
          </p:nvSpPr>
          <p:spPr bwMode="auto">
            <a:xfrm>
              <a:off x="2949575" y="1957388"/>
              <a:ext cx="1889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endParaRPr>
            </a:p>
          </p:txBody>
        </p:sp>
        <p:sp>
          <p:nvSpPr>
            <p:cNvPr id="50" name="Text Box 25"/>
            <p:cNvSpPr txBox="1">
              <a:spLocks noChangeArrowheads="1"/>
            </p:cNvSpPr>
            <p:nvPr/>
          </p:nvSpPr>
          <p:spPr bwMode="auto">
            <a:xfrm>
              <a:off x="2543175" y="1473200"/>
              <a:ext cx="53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sz="2800">
                  <a:solidFill>
                    <a:srgbClr val="000000"/>
                  </a:solidFill>
                </a:rPr>
                <a:t>30</a:t>
              </a:r>
            </a:p>
          </p:txBody>
        </p:sp>
        <p:sp>
          <p:nvSpPr>
            <p:cNvPr id="51" name="Line 26"/>
            <p:cNvSpPr>
              <a:spLocks noChangeShapeType="1"/>
            </p:cNvSpPr>
            <p:nvPr/>
          </p:nvSpPr>
          <p:spPr bwMode="auto">
            <a:xfrm flipH="1">
              <a:off x="2286000" y="1957388"/>
              <a:ext cx="1857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endParaRPr>
            </a:p>
          </p:txBody>
        </p:sp>
      </p:grpSp>
      <p:grpSp>
        <p:nvGrpSpPr>
          <p:cNvPr id="787458" name="Group 2"/>
          <p:cNvGrpSpPr>
            <a:grpSpLocks/>
          </p:cNvGrpSpPr>
          <p:nvPr/>
        </p:nvGrpSpPr>
        <p:grpSpPr bwMode="auto">
          <a:xfrm>
            <a:off x="5381625" y="2013839"/>
            <a:ext cx="2424112" cy="2420937"/>
            <a:chOff x="2261" y="1517"/>
            <a:chExt cx="1149" cy="1094"/>
          </a:xfrm>
        </p:grpSpPr>
        <p:sp>
          <p:nvSpPr>
            <p:cNvPr id="787459" name="Rectangle 3"/>
            <p:cNvSpPr>
              <a:spLocks noChangeArrowheads="1"/>
            </p:cNvSpPr>
            <p:nvPr/>
          </p:nvSpPr>
          <p:spPr bwMode="auto">
            <a:xfrm>
              <a:off x="2261" y="1517"/>
              <a:ext cx="383" cy="364"/>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800" b="1" smtClean="0">
                  <a:solidFill>
                    <a:srgbClr val="000000"/>
                  </a:solidFill>
                </a:rPr>
                <a:t>4</a:t>
              </a:r>
            </a:p>
          </p:txBody>
        </p:sp>
        <p:sp>
          <p:nvSpPr>
            <p:cNvPr id="787460" name="Rectangle 4"/>
            <p:cNvSpPr>
              <a:spLocks noChangeArrowheads="1"/>
            </p:cNvSpPr>
            <p:nvPr/>
          </p:nvSpPr>
          <p:spPr bwMode="auto">
            <a:xfrm>
              <a:off x="2261" y="1881"/>
              <a:ext cx="383" cy="36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800" b="1" smtClean="0">
                  <a:solidFill>
                    <a:srgbClr val="000000"/>
                  </a:solidFill>
                </a:rPr>
                <a:t>5</a:t>
              </a:r>
            </a:p>
          </p:txBody>
        </p:sp>
        <p:sp>
          <p:nvSpPr>
            <p:cNvPr id="787461" name="Rectangle 5"/>
            <p:cNvSpPr>
              <a:spLocks noChangeArrowheads="1"/>
            </p:cNvSpPr>
            <p:nvPr/>
          </p:nvSpPr>
          <p:spPr bwMode="auto">
            <a:xfrm>
              <a:off x="2261" y="2247"/>
              <a:ext cx="383" cy="364"/>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800" b="1" smtClean="0">
                  <a:solidFill>
                    <a:srgbClr val="000000"/>
                  </a:solidFill>
                </a:rPr>
                <a:t>6</a:t>
              </a:r>
            </a:p>
          </p:txBody>
        </p:sp>
        <p:sp>
          <p:nvSpPr>
            <p:cNvPr id="787462" name="Rectangle 6"/>
            <p:cNvSpPr>
              <a:spLocks noChangeArrowheads="1"/>
            </p:cNvSpPr>
            <p:nvPr/>
          </p:nvSpPr>
          <p:spPr bwMode="auto">
            <a:xfrm>
              <a:off x="2644" y="1517"/>
              <a:ext cx="383" cy="364"/>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800" b="1" smtClean="0">
                  <a:solidFill>
                    <a:srgbClr val="000000"/>
                  </a:solidFill>
                </a:rPr>
                <a:t> 3</a:t>
              </a:r>
            </a:p>
          </p:txBody>
        </p:sp>
        <p:sp>
          <p:nvSpPr>
            <p:cNvPr id="787463" name="Rectangle 7"/>
            <p:cNvSpPr>
              <a:spLocks noChangeArrowheads="1"/>
            </p:cNvSpPr>
            <p:nvPr/>
          </p:nvSpPr>
          <p:spPr bwMode="auto">
            <a:xfrm>
              <a:off x="2644" y="1881"/>
              <a:ext cx="383" cy="36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2800" b="1" smtClean="0">
                <a:solidFill>
                  <a:srgbClr val="000000"/>
                </a:solidFill>
              </a:endParaRPr>
            </a:p>
          </p:txBody>
        </p:sp>
        <p:sp>
          <p:nvSpPr>
            <p:cNvPr id="787464" name="Rectangle 8"/>
            <p:cNvSpPr>
              <a:spLocks noChangeArrowheads="1"/>
            </p:cNvSpPr>
            <p:nvPr/>
          </p:nvSpPr>
          <p:spPr bwMode="auto">
            <a:xfrm>
              <a:off x="2644" y="2247"/>
              <a:ext cx="383" cy="364"/>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800" b="1" smtClean="0">
                  <a:solidFill>
                    <a:srgbClr val="000000"/>
                  </a:solidFill>
                </a:rPr>
                <a:t>7</a:t>
              </a:r>
            </a:p>
          </p:txBody>
        </p:sp>
        <p:grpSp>
          <p:nvGrpSpPr>
            <p:cNvPr id="787465" name="Group 9"/>
            <p:cNvGrpSpPr>
              <a:grpSpLocks/>
            </p:cNvGrpSpPr>
            <p:nvPr/>
          </p:nvGrpSpPr>
          <p:grpSpPr bwMode="auto">
            <a:xfrm>
              <a:off x="3027" y="1517"/>
              <a:ext cx="383" cy="1094"/>
              <a:chOff x="3027" y="1517"/>
              <a:chExt cx="383" cy="1094"/>
            </a:xfrm>
          </p:grpSpPr>
          <p:sp>
            <p:nvSpPr>
              <p:cNvPr id="787466" name="Rectangle 10"/>
              <p:cNvSpPr>
                <a:spLocks noChangeArrowheads="1"/>
              </p:cNvSpPr>
              <p:nvPr/>
            </p:nvSpPr>
            <p:spPr bwMode="auto">
              <a:xfrm>
                <a:off x="3027" y="1517"/>
                <a:ext cx="383" cy="364"/>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800" b="1" smtClean="0">
                    <a:solidFill>
                      <a:srgbClr val="000000"/>
                    </a:solidFill>
                  </a:rPr>
                  <a:t> 2</a:t>
                </a:r>
              </a:p>
            </p:txBody>
          </p:sp>
          <p:sp>
            <p:nvSpPr>
              <p:cNvPr id="787467" name="Rectangle 11"/>
              <p:cNvSpPr>
                <a:spLocks noChangeArrowheads="1"/>
              </p:cNvSpPr>
              <p:nvPr/>
            </p:nvSpPr>
            <p:spPr bwMode="auto">
              <a:xfrm>
                <a:off x="3027" y="1881"/>
                <a:ext cx="383" cy="36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800" b="1" smtClean="0">
                    <a:solidFill>
                      <a:srgbClr val="000000"/>
                    </a:solidFill>
                  </a:rPr>
                  <a:t>1</a:t>
                </a:r>
              </a:p>
            </p:txBody>
          </p:sp>
          <p:sp>
            <p:nvSpPr>
              <p:cNvPr id="787468" name="Rectangle 12"/>
              <p:cNvSpPr>
                <a:spLocks noChangeArrowheads="1"/>
              </p:cNvSpPr>
              <p:nvPr/>
            </p:nvSpPr>
            <p:spPr bwMode="auto">
              <a:xfrm>
                <a:off x="3027" y="2247"/>
                <a:ext cx="383" cy="364"/>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800" b="1" smtClean="0">
                    <a:solidFill>
                      <a:srgbClr val="000000"/>
                    </a:solidFill>
                  </a:rPr>
                  <a:t>8</a:t>
                </a:r>
              </a:p>
            </p:txBody>
          </p:sp>
        </p:grpSp>
        <p:sp>
          <p:nvSpPr>
            <p:cNvPr id="787469" name="Line 13"/>
            <p:cNvSpPr>
              <a:spLocks noChangeShapeType="1"/>
            </p:cNvSpPr>
            <p:nvPr/>
          </p:nvSpPr>
          <p:spPr bwMode="auto">
            <a:xfrm rot="-5400000">
              <a:off x="2746" y="1898"/>
              <a:ext cx="20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787470" name="Line 14"/>
            <p:cNvSpPr>
              <a:spLocks noChangeShapeType="1"/>
            </p:cNvSpPr>
            <p:nvPr/>
          </p:nvSpPr>
          <p:spPr bwMode="auto">
            <a:xfrm rot="5400000" flipV="1">
              <a:off x="2884" y="2108"/>
              <a:ext cx="194" cy="201"/>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787471" name="Line 15"/>
            <p:cNvSpPr>
              <a:spLocks noChangeShapeType="1"/>
            </p:cNvSpPr>
            <p:nvPr/>
          </p:nvSpPr>
          <p:spPr bwMode="auto">
            <a:xfrm rot="-5400000">
              <a:off x="2881" y="1810"/>
              <a:ext cx="202" cy="20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787472" name="Line 16"/>
            <p:cNvSpPr>
              <a:spLocks noChangeShapeType="1"/>
            </p:cNvSpPr>
            <p:nvPr/>
          </p:nvSpPr>
          <p:spPr bwMode="auto">
            <a:xfrm rot="-5400000" flipH="1" flipV="1">
              <a:off x="2571" y="2101"/>
              <a:ext cx="210" cy="21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787473" name="Line 17"/>
            <p:cNvSpPr>
              <a:spLocks noChangeShapeType="1"/>
            </p:cNvSpPr>
            <p:nvPr/>
          </p:nvSpPr>
          <p:spPr bwMode="auto">
            <a:xfrm rot="5400000" flipV="1">
              <a:off x="2741" y="2220"/>
              <a:ext cx="20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787474" name="Line 18"/>
            <p:cNvSpPr>
              <a:spLocks noChangeShapeType="1"/>
            </p:cNvSpPr>
            <p:nvPr/>
          </p:nvSpPr>
          <p:spPr bwMode="auto">
            <a:xfrm rot="-10800000">
              <a:off x="2561" y="2071"/>
              <a:ext cx="20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787475" name="Line 19"/>
            <p:cNvSpPr>
              <a:spLocks noChangeShapeType="1"/>
            </p:cNvSpPr>
            <p:nvPr/>
          </p:nvSpPr>
          <p:spPr bwMode="auto">
            <a:xfrm rot="10800000" flipH="1">
              <a:off x="2907" y="2065"/>
              <a:ext cx="20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787476" name="Line 20"/>
            <p:cNvSpPr>
              <a:spLocks noChangeShapeType="1"/>
            </p:cNvSpPr>
            <p:nvPr/>
          </p:nvSpPr>
          <p:spPr bwMode="auto">
            <a:xfrm rot="5400000" flipH="1">
              <a:off x="2570" y="1818"/>
              <a:ext cx="210" cy="209"/>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grpSp>
      <p:sp>
        <p:nvSpPr>
          <p:cNvPr id="787477" name="Text Box 21"/>
          <p:cNvSpPr txBox="1">
            <a:spLocks noChangeArrowheads="1"/>
          </p:cNvSpPr>
          <p:nvPr/>
        </p:nvSpPr>
        <p:spPr bwMode="auto">
          <a:xfrm>
            <a:off x="1375933" y="142316"/>
            <a:ext cx="639213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4800" dirty="0" smtClean="0">
                <a:solidFill>
                  <a:srgbClr val="000000"/>
                </a:solidFill>
                <a:latin typeface="Calibri" pitchFamily="34" charset="0"/>
                <a:cs typeface="Calibri" pitchFamily="34" charset="0"/>
              </a:rPr>
              <a:t>D8 Flow Direction Model</a:t>
            </a:r>
          </a:p>
          <a:p>
            <a:pPr eaLnBrk="0" fontAlgn="base" hangingPunct="0">
              <a:spcBef>
                <a:spcPct val="0"/>
              </a:spcBef>
              <a:spcAft>
                <a:spcPct val="0"/>
              </a:spcAft>
            </a:pPr>
            <a:r>
              <a:rPr lang="en-US" sz="3600" dirty="0">
                <a:solidFill>
                  <a:srgbClr val="000000"/>
                </a:solidFill>
                <a:latin typeface="Calibri" pitchFamily="34" charset="0"/>
                <a:cs typeface="Calibri" pitchFamily="34" charset="0"/>
              </a:rPr>
              <a:t> </a:t>
            </a:r>
            <a:r>
              <a:rPr lang="en-US" sz="3600" dirty="0" smtClean="0">
                <a:solidFill>
                  <a:srgbClr val="000000"/>
                </a:solidFill>
                <a:latin typeface="Calibri" pitchFamily="34" charset="0"/>
                <a:cs typeface="Calibri" pitchFamily="34" charset="0"/>
              </a:rPr>
              <a:t>  - Direction of steepest descent</a:t>
            </a:r>
            <a:endParaRPr lang="en-US" sz="2000" dirty="0" smtClean="0">
              <a:solidFill>
                <a:srgbClr val="000000"/>
              </a:solidFill>
              <a:latin typeface="Calibri" pitchFamily="34" charset="0"/>
              <a:cs typeface="Calibri" pitchFamily="34" charset="0"/>
            </a:endParaRPr>
          </a:p>
        </p:txBody>
      </p:sp>
      <p:graphicFrame>
        <p:nvGraphicFramePr>
          <p:cNvPr id="787478" name="Object 22"/>
          <p:cNvGraphicFramePr>
            <a:graphicFrameLocks noChangeAspect="1"/>
          </p:cNvGraphicFramePr>
          <p:nvPr>
            <p:extLst>
              <p:ext uri="{D42A27DB-BD31-4B8C-83A1-F6EECF244321}">
                <p14:modId xmlns:p14="http://schemas.microsoft.com/office/powerpoint/2010/main" val="403567274"/>
              </p:ext>
            </p:extLst>
          </p:nvPr>
        </p:nvGraphicFramePr>
        <p:xfrm>
          <a:off x="1708893" y="5709481"/>
          <a:ext cx="1865312" cy="842962"/>
        </p:xfrm>
        <a:graphic>
          <a:graphicData uri="http://schemas.openxmlformats.org/presentationml/2006/ole">
            <mc:AlternateContent xmlns:mc="http://schemas.openxmlformats.org/markup-compatibility/2006">
              <mc:Choice xmlns:v="urn:schemas-microsoft-com:vml" Requires="v">
                <p:oleObj spid="_x0000_s12326" name="Equation" r:id="rId5" imgW="927000" imgH="419040" progId="Equation.3">
                  <p:embed/>
                </p:oleObj>
              </mc:Choice>
              <mc:Fallback>
                <p:oleObj name="Equation" r:id="rId5" imgW="927000" imgH="419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8893" y="5709481"/>
                        <a:ext cx="1865312" cy="84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87479" name="Object 23"/>
          <p:cNvGraphicFramePr>
            <a:graphicFrameLocks noChangeAspect="1"/>
          </p:cNvGraphicFramePr>
          <p:nvPr>
            <p:extLst>
              <p:ext uri="{D42A27DB-BD31-4B8C-83A1-F6EECF244321}">
                <p14:modId xmlns:p14="http://schemas.microsoft.com/office/powerpoint/2010/main" val="2805140942"/>
              </p:ext>
            </p:extLst>
          </p:nvPr>
        </p:nvGraphicFramePr>
        <p:xfrm>
          <a:off x="1702543" y="4693481"/>
          <a:ext cx="1855787" cy="784225"/>
        </p:xfrm>
        <a:graphic>
          <a:graphicData uri="http://schemas.openxmlformats.org/presentationml/2006/ole">
            <mc:AlternateContent xmlns:mc="http://schemas.openxmlformats.org/markup-compatibility/2006">
              <mc:Choice xmlns:v="urn:schemas-microsoft-com:vml" Requires="v">
                <p:oleObj spid="_x0000_s12327" name="Equation" r:id="rId7" imgW="927000" imgH="393480" progId="Equation.3">
                  <p:embed/>
                </p:oleObj>
              </mc:Choice>
              <mc:Fallback>
                <p:oleObj name="Equation" r:id="rId7" imgW="927000" imgH="393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02543" y="4693481"/>
                        <a:ext cx="1855787"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87480" name="Text Box 24"/>
          <p:cNvSpPr txBox="1">
            <a:spLocks noChangeArrowheads="1"/>
          </p:cNvSpPr>
          <p:nvPr/>
        </p:nvSpPr>
        <p:spPr bwMode="auto">
          <a:xfrm>
            <a:off x="4710112" y="4878997"/>
            <a:ext cx="46196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2400" dirty="0" smtClean="0">
                <a:solidFill>
                  <a:srgbClr val="000000"/>
                </a:solidFill>
                <a:latin typeface="Calibri" pitchFamily="34" charset="0"/>
                <a:cs typeface="Calibri" pitchFamily="34" charset="0"/>
              </a:rPr>
              <a:t>Slope = Drop/Distance</a:t>
            </a:r>
          </a:p>
          <a:p>
            <a:pPr eaLnBrk="0" fontAlgn="base" hangingPunct="0">
              <a:spcBef>
                <a:spcPct val="0"/>
              </a:spcBef>
              <a:spcAft>
                <a:spcPct val="0"/>
              </a:spcAft>
            </a:pPr>
            <a:endParaRPr lang="en-US" sz="2400" dirty="0" smtClean="0">
              <a:solidFill>
                <a:srgbClr val="000000"/>
              </a:solidFill>
              <a:latin typeface="Calibri" pitchFamily="34" charset="0"/>
              <a:cs typeface="Calibri" pitchFamily="34" charset="0"/>
            </a:endParaRPr>
          </a:p>
          <a:p>
            <a:pPr eaLnBrk="0" fontAlgn="base" hangingPunct="0">
              <a:spcBef>
                <a:spcPct val="0"/>
              </a:spcBef>
              <a:spcAft>
                <a:spcPct val="0"/>
              </a:spcAft>
            </a:pPr>
            <a:r>
              <a:rPr lang="en-US" sz="2400" dirty="0" smtClean="0">
                <a:solidFill>
                  <a:srgbClr val="000000"/>
                </a:solidFill>
                <a:latin typeface="Calibri" pitchFamily="34" charset="0"/>
                <a:cs typeface="Calibri" pitchFamily="34" charset="0"/>
              </a:rPr>
              <a:t>Steepest down slope direction</a:t>
            </a:r>
          </a:p>
        </p:txBody>
      </p:sp>
      <p:sp>
        <p:nvSpPr>
          <p:cNvPr id="787481" name="Rectangle 25"/>
          <p:cNvSpPr>
            <a:spLocks noChangeArrowheads="1"/>
          </p:cNvSpPr>
          <p:nvPr/>
        </p:nvSpPr>
        <p:spPr bwMode="auto">
          <a:xfrm>
            <a:off x="1653330" y="4649031"/>
            <a:ext cx="1951038" cy="866775"/>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43" name="Line 41"/>
          <p:cNvSpPr>
            <a:spLocks noChangeShapeType="1"/>
          </p:cNvSpPr>
          <p:nvPr/>
        </p:nvSpPr>
        <p:spPr bwMode="auto">
          <a:xfrm>
            <a:off x="3082271" y="3393593"/>
            <a:ext cx="414634" cy="464847"/>
          </a:xfrm>
          <a:prstGeom prst="line">
            <a:avLst/>
          </a:prstGeom>
          <a:noFill/>
          <a:ln w="57150">
            <a:solidFill>
              <a:schemeClr val="accent2"/>
            </a:solidFill>
            <a:prstDash val="sysDot"/>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44" name="Line 42"/>
          <p:cNvSpPr>
            <a:spLocks noChangeShapeType="1"/>
          </p:cNvSpPr>
          <p:nvPr/>
        </p:nvSpPr>
        <p:spPr bwMode="auto">
          <a:xfrm>
            <a:off x="2868698" y="3383905"/>
            <a:ext cx="0" cy="520738"/>
          </a:xfrm>
          <a:prstGeom prst="line">
            <a:avLst/>
          </a:prstGeom>
          <a:noFill/>
          <a:ln w="57150">
            <a:solidFill>
              <a:schemeClr val="accent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Tree>
    <p:extLst>
      <p:ext uri="{BB962C8B-B14F-4D97-AF65-F5344CB8AC3E}">
        <p14:creationId xmlns:p14="http://schemas.microsoft.com/office/powerpoint/2010/main" val="14271744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7346" name="Group 84"/>
          <p:cNvGrpSpPr>
            <a:grpSpLocks/>
          </p:cNvGrpSpPr>
          <p:nvPr/>
        </p:nvGrpSpPr>
        <p:grpSpPr bwMode="auto">
          <a:xfrm>
            <a:off x="350838" y="1385888"/>
            <a:ext cx="3878262" cy="3743325"/>
            <a:chOff x="3456" y="1536"/>
            <a:chExt cx="1963" cy="1926"/>
          </a:xfrm>
        </p:grpSpPr>
        <p:grpSp>
          <p:nvGrpSpPr>
            <p:cNvPr id="57427" name="Group 85"/>
            <p:cNvGrpSpPr>
              <a:grpSpLocks/>
            </p:cNvGrpSpPr>
            <p:nvPr/>
          </p:nvGrpSpPr>
          <p:grpSpPr bwMode="auto">
            <a:xfrm>
              <a:off x="3456" y="1536"/>
              <a:ext cx="1963" cy="1926"/>
              <a:chOff x="1877" y="1152"/>
              <a:chExt cx="1971" cy="1776"/>
            </a:xfrm>
          </p:grpSpPr>
          <p:sp>
            <p:nvSpPr>
              <p:cNvPr id="57453" name="Rectangle 86"/>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54" name="Rectangle 87"/>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55" name="Rectangle 88"/>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56" name="Rectangle 89"/>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57" name="Rectangle 90"/>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58" name="Rectangle 91"/>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59" name="Rectangle 92"/>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60" name="Rectangle 93"/>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61" name="Rectangle 94"/>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62" name="Rectangle 95"/>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63" name="Rectangle 96"/>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64" name="Rectangle 97"/>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65" name="Rectangle 98"/>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66" name="Rectangle 99"/>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67" name="Rectangle 100"/>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68" name="Rectangle 101"/>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69" name="Rectangle 102"/>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70" name="Rectangle 103"/>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71" name="Rectangle 104"/>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72" name="Rectangle 105"/>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73" name="Rectangle 106"/>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74" name="Rectangle 107"/>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75" name="Rectangle 108"/>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76" name="Rectangle 109"/>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77" name="Rectangle 110"/>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grpSp>
        <p:sp>
          <p:nvSpPr>
            <p:cNvPr id="57428" name="Text Box 111"/>
            <p:cNvSpPr txBox="1">
              <a:spLocks noChangeArrowheads="1"/>
            </p:cNvSpPr>
            <p:nvPr/>
          </p:nvSpPr>
          <p:spPr bwMode="auto">
            <a:xfrm>
              <a:off x="3560" y="1536"/>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smtClean="0">
                  <a:solidFill>
                    <a:srgbClr val="000099"/>
                  </a:solidFill>
                </a:rPr>
                <a:t>1</a:t>
              </a:r>
            </a:p>
          </p:txBody>
        </p:sp>
        <p:sp>
          <p:nvSpPr>
            <p:cNvPr id="57429" name="Text Box 112"/>
            <p:cNvSpPr txBox="1">
              <a:spLocks noChangeArrowheads="1"/>
            </p:cNvSpPr>
            <p:nvPr/>
          </p:nvSpPr>
          <p:spPr bwMode="auto">
            <a:xfrm>
              <a:off x="3974" y="1536"/>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smtClean="0">
                  <a:solidFill>
                    <a:srgbClr val="000099"/>
                  </a:solidFill>
                </a:rPr>
                <a:t>1</a:t>
              </a:r>
            </a:p>
          </p:txBody>
        </p:sp>
        <p:sp>
          <p:nvSpPr>
            <p:cNvPr id="57430" name="Text Box 113"/>
            <p:cNvSpPr txBox="1">
              <a:spLocks noChangeArrowheads="1"/>
            </p:cNvSpPr>
            <p:nvPr/>
          </p:nvSpPr>
          <p:spPr bwMode="auto">
            <a:xfrm>
              <a:off x="5117" y="1549"/>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smtClean="0">
                  <a:solidFill>
                    <a:srgbClr val="000099"/>
                  </a:solidFill>
                </a:rPr>
                <a:t>1</a:t>
              </a:r>
            </a:p>
          </p:txBody>
        </p:sp>
        <p:sp>
          <p:nvSpPr>
            <p:cNvPr id="57431" name="Text Box 114"/>
            <p:cNvSpPr txBox="1">
              <a:spLocks noChangeArrowheads="1"/>
            </p:cNvSpPr>
            <p:nvPr/>
          </p:nvSpPr>
          <p:spPr bwMode="auto">
            <a:xfrm>
              <a:off x="4338" y="1536"/>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smtClean="0">
                  <a:solidFill>
                    <a:srgbClr val="000099"/>
                  </a:solidFill>
                </a:rPr>
                <a:t>1</a:t>
              </a:r>
            </a:p>
          </p:txBody>
        </p:sp>
        <p:sp>
          <p:nvSpPr>
            <p:cNvPr id="57432" name="Text Box 115"/>
            <p:cNvSpPr txBox="1">
              <a:spLocks noChangeArrowheads="1"/>
            </p:cNvSpPr>
            <p:nvPr/>
          </p:nvSpPr>
          <p:spPr bwMode="auto">
            <a:xfrm>
              <a:off x="4728" y="1536"/>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smtClean="0">
                  <a:solidFill>
                    <a:srgbClr val="000099"/>
                  </a:solidFill>
                </a:rPr>
                <a:t>1</a:t>
              </a:r>
            </a:p>
          </p:txBody>
        </p:sp>
        <p:sp>
          <p:nvSpPr>
            <p:cNvPr id="57433" name="Text Box 116"/>
            <p:cNvSpPr txBox="1">
              <a:spLocks noChangeArrowheads="1"/>
            </p:cNvSpPr>
            <p:nvPr/>
          </p:nvSpPr>
          <p:spPr bwMode="auto">
            <a:xfrm>
              <a:off x="3560" y="1907"/>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smtClean="0">
                  <a:solidFill>
                    <a:srgbClr val="000099"/>
                  </a:solidFill>
                </a:rPr>
                <a:t>1</a:t>
              </a:r>
            </a:p>
          </p:txBody>
        </p:sp>
        <p:sp>
          <p:nvSpPr>
            <p:cNvPr id="57434" name="Text Box 117"/>
            <p:cNvSpPr txBox="1">
              <a:spLocks noChangeArrowheads="1"/>
            </p:cNvSpPr>
            <p:nvPr/>
          </p:nvSpPr>
          <p:spPr bwMode="auto">
            <a:xfrm>
              <a:off x="3548" y="2289"/>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smtClean="0">
                  <a:solidFill>
                    <a:srgbClr val="000099"/>
                  </a:solidFill>
                </a:rPr>
                <a:t>1</a:t>
              </a:r>
            </a:p>
          </p:txBody>
        </p:sp>
        <p:sp>
          <p:nvSpPr>
            <p:cNvPr id="57435" name="Text Box 118"/>
            <p:cNvSpPr txBox="1">
              <a:spLocks noChangeArrowheads="1"/>
            </p:cNvSpPr>
            <p:nvPr/>
          </p:nvSpPr>
          <p:spPr bwMode="auto">
            <a:xfrm>
              <a:off x="3548" y="2672"/>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smtClean="0">
                  <a:solidFill>
                    <a:srgbClr val="000099"/>
                  </a:solidFill>
                </a:rPr>
                <a:t>2</a:t>
              </a:r>
            </a:p>
          </p:txBody>
        </p:sp>
        <p:sp>
          <p:nvSpPr>
            <p:cNvPr id="57436" name="Text Box 119"/>
            <p:cNvSpPr txBox="1">
              <a:spLocks noChangeArrowheads="1"/>
            </p:cNvSpPr>
            <p:nvPr/>
          </p:nvSpPr>
          <p:spPr bwMode="auto">
            <a:xfrm>
              <a:off x="3536" y="3055"/>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smtClean="0">
                  <a:solidFill>
                    <a:srgbClr val="000099"/>
                  </a:solidFill>
                </a:rPr>
                <a:t>1</a:t>
              </a:r>
            </a:p>
          </p:txBody>
        </p:sp>
        <p:sp>
          <p:nvSpPr>
            <p:cNvPr id="57437" name="Text Box 120"/>
            <p:cNvSpPr txBox="1">
              <a:spLocks noChangeArrowheads="1"/>
            </p:cNvSpPr>
            <p:nvPr/>
          </p:nvSpPr>
          <p:spPr bwMode="auto">
            <a:xfrm>
              <a:off x="3949" y="2289"/>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smtClean="0">
                  <a:solidFill>
                    <a:srgbClr val="000099"/>
                  </a:solidFill>
                </a:rPr>
                <a:t>1</a:t>
              </a:r>
            </a:p>
          </p:txBody>
        </p:sp>
        <p:sp>
          <p:nvSpPr>
            <p:cNvPr id="57438" name="Text Box 121"/>
            <p:cNvSpPr txBox="1">
              <a:spLocks noChangeArrowheads="1"/>
            </p:cNvSpPr>
            <p:nvPr/>
          </p:nvSpPr>
          <p:spPr bwMode="auto">
            <a:xfrm>
              <a:off x="3937" y="2672"/>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smtClean="0">
                  <a:solidFill>
                    <a:srgbClr val="000099"/>
                  </a:solidFill>
                </a:rPr>
                <a:t>1</a:t>
              </a:r>
            </a:p>
          </p:txBody>
        </p:sp>
        <p:sp>
          <p:nvSpPr>
            <p:cNvPr id="57439" name="Text Box 122"/>
            <p:cNvSpPr txBox="1">
              <a:spLocks noChangeArrowheads="1"/>
            </p:cNvSpPr>
            <p:nvPr/>
          </p:nvSpPr>
          <p:spPr bwMode="auto">
            <a:xfrm>
              <a:off x="5117" y="1919"/>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smtClean="0">
                  <a:solidFill>
                    <a:srgbClr val="000099"/>
                  </a:solidFill>
                </a:rPr>
                <a:t>1</a:t>
              </a:r>
            </a:p>
          </p:txBody>
        </p:sp>
        <p:sp>
          <p:nvSpPr>
            <p:cNvPr id="57440" name="Text Box 123"/>
            <p:cNvSpPr txBox="1">
              <a:spLocks noChangeArrowheads="1"/>
            </p:cNvSpPr>
            <p:nvPr/>
          </p:nvSpPr>
          <p:spPr bwMode="auto">
            <a:xfrm>
              <a:off x="5117" y="2672"/>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smtClean="0">
                  <a:solidFill>
                    <a:srgbClr val="000099"/>
                  </a:solidFill>
                </a:rPr>
                <a:t>1</a:t>
              </a:r>
            </a:p>
          </p:txBody>
        </p:sp>
        <p:sp>
          <p:nvSpPr>
            <p:cNvPr id="57441" name="Text Box 124"/>
            <p:cNvSpPr txBox="1">
              <a:spLocks noChangeArrowheads="1"/>
            </p:cNvSpPr>
            <p:nvPr/>
          </p:nvSpPr>
          <p:spPr bwMode="auto">
            <a:xfrm>
              <a:off x="4728" y="2277"/>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smtClean="0">
                  <a:solidFill>
                    <a:srgbClr val="000099"/>
                  </a:solidFill>
                </a:rPr>
                <a:t>1</a:t>
              </a:r>
            </a:p>
          </p:txBody>
        </p:sp>
        <p:sp>
          <p:nvSpPr>
            <p:cNvPr id="57442" name="Text Box 125"/>
            <p:cNvSpPr txBox="1">
              <a:spLocks noChangeArrowheads="1"/>
            </p:cNvSpPr>
            <p:nvPr/>
          </p:nvSpPr>
          <p:spPr bwMode="auto">
            <a:xfrm>
              <a:off x="3937" y="1907"/>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smtClean="0">
                  <a:solidFill>
                    <a:srgbClr val="000099"/>
                  </a:solidFill>
                </a:rPr>
                <a:t>3</a:t>
              </a:r>
            </a:p>
          </p:txBody>
        </p:sp>
        <p:sp>
          <p:nvSpPr>
            <p:cNvPr id="57443" name="Text Box 126"/>
            <p:cNvSpPr txBox="1">
              <a:spLocks noChangeArrowheads="1"/>
            </p:cNvSpPr>
            <p:nvPr/>
          </p:nvSpPr>
          <p:spPr bwMode="auto">
            <a:xfrm>
              <a:off x="4338" y="1907"/>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smtClean="0">
                  <a:solidFill>
                    <a:srgbClr val="000099"/>
                  </a:solidFill>
                </a:rPr>
                <a:t>3</a:t>
              </a:r>
            </a:p>
          </p:txBody>
        </p:sp>
        <p:sp>
          <p:nvSpPr>
            <p:cNvPr id="57444" name="Text Box 127"/>
            <p:cNvSpPr txBox="1">
              <a:spLocks noChangeArrowheads="1"/>
            </p:cNvSpPr>
            <p:nvPr/>
          </p:nvSpPr>
          <p:spPr bwMode="auto">
            <a:xfrm>
              <a:off x="4728" y="1907"/>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smtClean="0">
                  <a:solidFill>
                    <a:srgbClr val="000099"/>
                  </a:solidFill>
                </a:rPr>
                <a:t>3</a:t>
              </a:r>
            </a:p>
          </p:txBody>
        </p:sp>
        <p:sp>
          <p:nvSpPr>
            <p:cNvPr id="57445" name="Text Box 128"/>
            <p:cNvSpPr txBox="1">
              <a:spLocks noChangeArrowheads="1"/>
            </p:cNvSpPr>
            <p:nvPr/>
          </p:nvSpPr>
          <p:spPr bwMode="auto">
            <a:xfrm>
              <a:off x="4326" y="2289"/>
              <a:ext cx="24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smtClean="0">
                  <a:solidFill>
                    <a:srgbClr val="000099"/>
                  </a:solidFill>
                </a:rPr>
                <a:t>11</a:t>
              </a:r>
            </a:p>
          </p:txBody>
        </p:sp>
        <p:sp>
          <p:nvSpPr>
            <p:cNvPr id="57446" name="Text Box 129"/>
            <p:cNvSpPr txBox="1">
              <a:spLocks noChangeArrowheads="1"/>
            </p:cNvSpPr>
            <p:nvPr/>
          </p:nvSpPr>
          <p:spPr bwMode="auto">
            <a:xfrm>
              <a:off x="5117" y="2277"/>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smtClean="0">
                  <a:solidFill>
                    <a:srgbClr val="000099"/>
                  </a:solidFill>
                </a:rPr>
                <a:t>2</a:t>
              </a:r>
            </a:p>
          </p:txBody>
        </p:sp>
        <p:sp>
          <p:nvSpPr>
            <p:cNvPr id="57447" name="Text Box 130"/>
            <p:cNvSpPr txBox="1">
              <a:spLocks noChangeArrowheads="1"/>
            </p:cNvSpPr>
            <p:nvPr/>
          </p:nvSpPr>
          <p:spPr bwMode="auto">
            <a:xfrm>
              <a:off x="4338" y="2684"/>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smtClean="0">
                  <a:solidFill>
                    <a:srgbClr val="000099"/>
                  </a:solidFill>
                </a:rPr>
                <a:t>1</a:t>
              </a:r>
            </a:p>
          </p:txBody>
        </p:sp>
        <p:sp>
          <p:nvSpPr>
            <p:cNvPr id="57448" name="Text Box 131"/>
            <p:cNvSpPr txBox="1">
              <a:spLocks noChangeArrowheads="1"/>
            </p:cNvSpPr>
            <p:nvPr/>
          </p:nvSpPr>
          <p:spPr bwMode="auto">
            <a:xfrm>
              <a:off x="5129" y="3042"/>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smtClean="0">
                  <a:solidFill>
                    <a:srgbClr val="000099"/>
                  </a:solidFill>
                </a:rPr>
                <a:t>2</a:t>
              </a:r>
            </a:p>
          </p:txBody>
        </p:sp>
        <p:sp>
          <p:nvSpPr>
            <p:cNvPr id="57449" name="Text Box 132"/>
            <p:cNvSpPr txBox="1">
              <a:spLocks noChangeArrowheads="1"/>
            </p:cNvSpPr>
            <p:nvPr/>
          </p:nvSpPr>
          <p:spPr bwMode="auto">
            <a:xfrm>
              <a:off x="3925" y="3055"/>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smtClean="0">
                  <a:solidFill>
                    <a:srgbClr val="000099"/>
                  </a:solidFill>
                </a:rPr>
                <a:t>5</a:t>
              </a:r>
            </a:p>
          </p:txBody>
        </p:sp>
        <p:sp>
          <p:nvSpPr>
            <p:cNvPr id="57450" name="Text Box 133"/>
            <p:cNvSpPr txBox="1">
              <a:spLocks noChangeArrowheads="1"/>
            </p:cNvSpPr>
            <p:nvPr/>
          </p:nvSpPr>
          <p:spPr bwMode="auto">
            <a:xfrm>
              <a:off x="4691" y="2684"/>
              <a:ext cx="249"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smtClean="0">
                  <a:solidFill>
                    <a:srgbClr val="000099"/>
                  </a:solidFill>
                </a:rPr>
                <a:t>15</a:t>
              </a:r>
            </a:p>
          </p:txBody>
        </p:sp>
        <p:sp>
          <p:nvSpPr>
            <p:cNvPr id="57451" name="Text Box 134"/>
            <p:cNvSpPr txBox="1">
              <a:spLocks noChangeArrowheads="1"/>
            </p:cNvSpPr>
            <p:nvPr/>
          </p:nvSpPr>
          <p:spPr bwMode="auto">
            <a:xfrm>
              <a:off x="4691" y="3055"/>
              <a:ext cx="249"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smtClean="0">
                  <a:solidFill>
                    <a:srgbClr val="000099"/>
                  </a:solidFill>
                </a:rPr>
                <a:t>20</a:t>
              </a:r>
            </a:p>
          </p:txBody>
        </p:sp>
        <p:sp>
          <p:nvSpPr>
            <p:cNvPr id="57452" name="Text Box 135"/>
            <p:cNvSpPr txBox="1">
              <a:spLocks noChangeArrowheads="1"/>
            </p:cNvSpPr>
            <p:nvPr/>
          </p:nvSpPr>
          <p:spPr bwMode="auto">
            <a:xfrm>
              <a:off x="4338" y="3055"/>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smtClean="0">
                  <a:solidFill>
                    <a:srgbClr val="000099"/>
                  </a:solidFill>
                </a:rPr>
                <a:t>2</a:t>
              </a:r>
            </a:p>
          </p:txBody>
        </p:sp>
      </p:grpSp>
      <p:sp>
        <p:nvSpPr>
          <p:cNvPr id="57347" name="Rectangle 136"/>
          <p:cNvSpPr>
            <a:spLocks noChangeArrowheads="1"/>
          </p:cNvSpPr>
          <p:nvPr/>
        </p:nvSpPr>
        <p:spPr bwMode="auto">
          <a:xfrm>
            <a:off x="508000" y="5546725"/>
            <a:ext cx="79883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r>
              <a:rPr lang="en-US" sz="2800" dirty="0">
                <a:solidFill>
                  <a:srgbClr val="000099"/>
                </a:solidFill>
                <a:latin typeface="Calibri" pitchFamily="34" charset="0"/>
                <a:cs typeface="Calibri" pitchFamily="34" charset="0"/>
              </a:rPr>
              <a:t>The area draining each grid cell includes the grid cell </a:t>
            </a:r>
            <a:r>
              <a:rPr lang="en-US" sz="2800" dirty="0" smtClean="0">
                <a:solidFill>
                  <a:srgbClr val="000099"/>
                </a:solidFill>
                <a:latin typeface="Calibri" pitchFamily="34" charset="0"/>
                <a:cs typeface="Calibri" pitchFamily="34" charset="0"/>
              </a:rPr>
              <a:t>itself.</a:t>
            </a:r>
            <a:endParaRPr lang="en-US" sz="2800" dirty="0">
              <a:solidFill>
                <a:srgbClr val="000099"/>
              </a:solidFill>
              <a:latin typeface="Calibri" pitchFamily="34" charset="0"/>
              <a:cs typeface="Calibri" pitchFamily="34" charset="0"/>
            </a:endParaRPr>
          </a:p>
        </p:txBody>
      </p:sp>
      <p:grpSp>
        <p:nvGrpSpPr>
          <p:cNvPr id="57348" name="Group 137"/>
          <p:cNvGrpSpPr>
            <a:grpSpLocks/>
          </p:cNvGrpSpPr>
          <p:nvPr/>
        </p:nvGrpSpPr>
        <p:grpSpPr bwMode="auto">
          <a:xfrm>
            <a:off x="4786313" y="1400175"/>
            <a:ext cx="3821112" cy="3984625"/>
            <a:chOff x="4786313" y="1565275"/>
            <a:chExt cx="3821112" cy="3984625"/>
          </a:xfrm>
        </p:grpSpPr>
        <p:grpSp>
          <p:nvGrpSpPr>
            <p:cNvPr id="57350" name="Group 5"/>
            <p:cNvGrpSpPr>
              <a:grpSpLocks/>
            </p:cNvGrpSpPr>
            <p:nvPr/>
          </p:nvGrpSpPr>
          <p:grpSpPr bwMode="auto">
            <a:xfrm>
              <a:off x="4792663" y="1565275"/>
              <a:ext cx="3814762" cy="3744373"/>
              <a:chOff x="1877" y="1152"/>
              <a:chExt cx="1971" cy="1776"/>
            </a:xfrm>
          </p:grpSpPr>
          <p:sp>
            <p:nvSpPr>
              <p:cNvPr id="57402" name="Rectangle 6"/>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03" name="Rectangle 7"/>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04" name="Rectangle 8"/>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05" name="Rectangle 9"/>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06" name="Rectangle 10"/>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07" name="Rectangle 11"/>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08" name="Rectangle 12"/>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09" name="Rectangle 13"/>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10" name="Rectangle 14"/>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11" name="Rectangle 15"/>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12" name="Rectangle 16"/>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13" name="Rectangle 17"/>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14" name="Rectangle 18"/>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15" name="Rectangle 19"/>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16" name="Rectangle 20"/>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17" name="Rectangle 21"/>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18" name="Rectangle 22"/>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19" name="Rectangle 23"/>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20" name="Rectangle 24"/>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21" name="Rectangle 25"/>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22" name="Rectangle 26"/>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23" name="Rectangle 27"/>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24" name="Rectangle 28"/>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25" name="Rectangle 29"/>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sp>
            <p:nvSpPr>
              <p:cNvPr id="57426" name="Rectangle 30"/>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smtClean="0">
                  <a:solidFill>
                    <a:srgbClr val="000099"/>
                  </a:solidFill>
                </a:endParaRPr>
              </a:p>
            </p:txBody>
          </p:sp>
        </p:grpSp>
        <p:sp>
          <p:nvSpPr>
            <p:cNvPr id="57351" name="Line 31"/>
            <p:cNvSpPr>
              <a:spLocks noChangeShapeType="1"/>
            </p:cNvSpPr>
            <p:nvPr/>
          </p:nvSpPr>
          <p:spPr bwMode="auto">
            <a:xfrm rot="-177988">
              <a:off x="5271355" y="1832302"/>
              <a:ext cx="2130475" cy="240023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7352" name="Line 32"/>
            <p:cNvSpPr>
              <a:spLocks noChangeShapeType="1"/>
            </p:cNvSpPr>
            <p:nvPr/>
          </p:nvSpPr>
          <p:spPr bwMode="auto">
            <a:xfrm>
              <a:off x="5959844" y="1952314"/>
              <a:ext cx="747587" cy="76807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7353" name="Line 33"/>
            <p:cNvSpPr>
              <a:spLocks noChangeShapeType="1"/>
            </p:cNvSpPr>
            <p:nvPr/>
          </p:nvSpPr>
          <p:spPr bwMode="auto">
            <a:xfrm flipH="1">
              <a:off x="5168900" y="3443462"/>
              <a:ext cx="7899" cy="72213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7354" name="Line 34"/>
            <p:cNvSpPr>
              <a:spLocks noChangeShapeType="1"/>
            </p:cNvSpPr>
            <p:nvPr/>
          </p:nvSpPr>
          <p:spPr bwMode="auto">
            <a:xfrm>
              <a:off x="7428425" y="4919609"/>
              <a:ext cx="26476" cy="63029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7355" name="Line 35"/>
            <p:cNvSpPr>
              <a:spLocks noChangeShapeType="1"/>
            </p:cNvSpPr>
            <p:nvPr/>
          </p:nvSpPr>
          <p:spPr bwMode="auto">
            <a:xfrm>
              <a:off x="5170889" y="4169535"/>
              <a:ext cx="765316" cy="77707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7356" name="Line 36"/>
            <p:cNvSpPr>
              <a:spLocks noChangeShapeType="1"/>
            </p:cNvSpPr>
            <p:nvPr/>
          </p:nvSpPr>
          <p:spPr bwMode="auto">
            <a:xfrm rot="2592605" flipV="1">
              <a:off x="5283175" y="4670585"/>
              <a:ext cx="555519" cy="52805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7357" name="Line 37"/>
            <p:cNvSpPr>
              <a:spLocks noChangeShapeType="1"/>
            </p:cNvSpPr>
            <p:nvPr/>
          </p:nvSpPr>
          <p:spPr bwMode="auto">
            <a:xfrm rot="2592605" flipV="1">
              <a:off x="6793123" y="4658583"/>
              <a:ext cx="531880" cy="51905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7358" name="Line 38"/>
            <p:cNvSpPr>
              <a:spLocks noChangeShapeType="1"/>
            </p:cNvSpPr>
            <p:nvPr/>
          </p:nvSpPr>
          <p:spPr bwMode="auto">
            <a:xfrm rot="2592605" flipV="1">
              <a:off x="5818155" y="5202970"/>
              <a:ext cx="853368" cy="2942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7359" name="Line 39"/>
            <p:cNvSpPr>
              <a:spLocks noChangeShapeType="1"/>
            </p:cNvSpPr>
            <p:nvPr/>
          </p:nvSpPr>
          <p:spPr bwMode="auto">
            <a:xfrm rot="2592605">
              <a:off x="5676474" y="4294236"/>
              <a:ext cx="512928" cy="51487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7360" name="Line 40"/>
            <p:cNvSpPr>
              <a:spLocks noChangeShapeType="1"/>
            </p:cNvSpPr>
            <p:nvPr/>
          </p:nvSpPr>
          <p:spPr bwMode="auto">
            <a:xfrm rot="2592605" flipV="1">
              <a:off x="6015987" y="3149433"/>
              <a:ext cx="576203" cy="54905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7361" name="Line 41"/>
            <p:cNvSpPr>
              <a:spLocks noChangeShapeType="1"/>
            </p:cNvSpPr>
            <p:nvPr/>
          </p:nvSpPr>
          <p:spPr bwMode="auto">
            <a:xfrm rot="2592605" flipV="1">
              <a:off x="5300904" y="2429361"/>
              <a:ext cx="561429" cy="52805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7362" name="Line 42"/>
            <p:cNvSpPr>
              <a:spLocks noChangeShapeType="1"/>
            </p:cNvSpPr>
            <p:nvPr/>
          </p:nvSpPr>
          <p:spPr bwMode="auto">
            <a:xfrm rot="2807395">
              <a:off x="6419561" y="2088209"/>
              <a:ext cx="555055" cy="50528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7363" name="Line 43"/>
            <p:cNvSpPr>
              <a:spLocks noChangeShapeType="1"/>
            </p:cNvSpPr>
            <p:nvPr/>
          </p:nvSpPr>
          <p:spPr bwMode="auto">
            <a:xfrm rot="2807395">
              <a:off x="6440495" y="2823033"/>
              <a:ext cx="522052" cy="47278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7364" name="Line 44"/>
            <p:cNvSpPr>
              <a:spLocks noChangeShapeType="1"/>
            </p:cNvSpPr>
            <p:nvPr/>
          </p:nvSpPr>
          <p:spPr bwMode="auto">
            <a:xfrm rot="2807395">
              <a:off x="7926646" y="4278496"/>
              <a:ext cx="543054" cy="51415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7365" name="Line 45"/>
            <p:cNvSpPr>
              <a:spLocks noChangeShapeType="1"/>
            </p:cNvSpPr>
            <p:nvPr/>
          </p:nvSpPr>
          <p:spPr bwMode="auto">
            <a:xfrm rot="2807395">
              <a:off x="6416607" y="4302407"/>
              <a:ext cx="555055" cy="50233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7366" name="Line 46"/>
            <p:cNvSpPr>
              <a:spLocks noChangeShapeType="1"/>
            </p:cNvSpPr>
            <p:nvPr/>
          </p:nvSpPr>
          <p:spPr bwMode="auto">
            <a:xfrm rot="2807395">
              <a:off x="7203016" y="2081823"/>
              <a:ext cx="501050" cy="45505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7367" name="Line 47"/>
            <p:cNvSpPr>
              <a:spLocks noChangeShapeType="1"/>
            </p:cNvSpPr>
            <p:nvPr/>
          </p:nvSpPr>
          <p:spPr bwMode="auto">
            <a:xfrm rot="2807395">
              <a:off x="7187992" y="3552310"/>
              <a:ext cx="534053" cy="49937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7368" name="Line 48"/>
            <p:cNvSpPr>
              <a:spLocks noChangeShapeType="1"/>
            </p:cNvSpPr>
            <p:nvPr/>
          </p:nvSpPr>
          <p:spPr bwMode="auto">
            <a:xfrm rot="8207395">
              <a:off x="7552530" y="4661584"/>
              <a:ext cx="543700" cy="52505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7369" name="Line 49"/>
            <p:cNvSpPr>
              <a:spLocks noChangeShapeType="1"/>
            </p:cNvSpPr>
            <p:nvPr/>
          </p:nvSpPr>
          <p:spPr bwMode="auto">
            <a:xfrm rot="2807395">
              <a:off x="7956081" y="2802349"/>
              <a:ext cx="558056" cy="51415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7370" name="Line 50"/>
            <p:cNvSpPr>
              <a:spLocks noChangeShapeType="1"/>
            </p:cNvSpPr>
            <p:nvPr/>
          </p:nvSpPr>
          <p:spPr bwMode="auto">
            <a:xfrm flipH="1">
              <a:off x="6689702" y="2639382"/>
              <a:ext cx="765316" cy="77707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7371" name="Line 51"/>
            <p:cNvSpPr>
              <a:spLocks noChangeShapeType="1"/>
            </p:cNvSpPr>
            <p:nvPr/>
          </p:nvSpPr>
          <p:spPr bwMode="auto">
            <a:xfrm flipH="1">
              <a:off x="7457973" y="1910309"/>
              <a:ext cx="738722" cy="75007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7372" name="Line 52"/>
            <p:cNvSpPr>
              <a:spLocks noChangeShapeType="1"/>
            </p:cNvSpPr>
            <p:nvPr/>
          </p:nvSpPr>
          <p:spPr bwMode="auto">
            <a:xfrm flipH="1">
              <a:off x="7478657" y="3419460"/>
              <a:ext cx="756452" cy="75907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7373" name="Line 53"/>
            <p:cNvSpPr>
              <a:spLocks noChangeShapeType="1"/>
            </p:cNvSpPr>
            <p:nvPr/>
          </p:nvSpPr>
          <p:spPr bwMode="auto">
            <a:xfrm rot="2807395">
              <a:off x="7187992" y="4290383"/>
              <a:ext cx="534053" cy="49937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57374" name="Text Box 54"/>
            <p:cNvSpPr txBox="1">
              <a:spLocks noChangeArrowheads="1"/>
            </p:cNvSpPr>
            <p:nvPr/>
          </p:nvSpPr>
          <p:spPr bwMode="auto">
            <a:xfrm>
              <a:off x="5527675" y="1597025"/>
              <a:ext cx="411162"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99"/>
                  </a:solidFill>
                </a:rPr>
                <a:t>1</a:t>
              </a:r>
            </a:p>
          </p:txBody>
        </p:sp>
        <p:sp>
          <p:nvSpPr>
            <p:cNvPr id="57375" name="Text Box 55"/>
            <p:cNvSpPr txBox="1">
              <a:spLocks noChangeArrowheads="1"/>
            </p:cNvSpPr>
            <p:nvPr/>
          </p:nvSpPr>
          <p:spPr bwMode="auto">
            <a:xfrm>
              <a:off x="7399338" y="1597025"/>
              <a:ext cx="33655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99"/>
                  </a:solidFill>
                </a:rPr>
                <a:t>1</a:t>
              </a:r>
            </a:p>
          </p:txBody>
        </p:sp>
        <p:sp>
          <p:nvSpPr>
            <p:cNvPr id="57376" name="Text Box 56"/>
            <p:cNvSpPr txBox="1">
              <a:spLocks noChangeArrowheads="1"/>
            </p:cNvSpPr>
            <p:nvPr/>
          </p:nvSpPr>
          <p:spPr bwMode="auto">
            <a:xfrm>
              <a:off x="8147050" y="1597025"/>
              <a:ext cx="33655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99"/>
                  </a:solidFill>
                </a:rPr>
                <a:t>1</a:t>
              </a:r>
            </a:p>
          </p:txBody>
        </p:sp>
        <p:sp>
          <p:nvSpPr>
            <p:cNvPr id="57377" name="Text Box 57"/>
            <p:cNvSpPr txBox="1">
              <a:spLocks noChangeArrowheads="1"/>
            </p:cNvSpPr>
            <p:nvPr/>
          </p:nvSpPr>
          <p:spPr bwMode="auto">
            <a:xfrm>
              <a:off x="6280150" y="1597025"/>
              <a:ext cx="33655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99"/>
                  </a:solidFill>
                </a:rPr>
                <a:t>1</a:t>
              </a:r>
            </a:p>
          </p:txBody>
        </p:sp>
        <p:sp>
          <p:nvSpPr>
            <p:cNvPr id="57378" name="Text Box 58"/>
            <p:cNvSpPr txBox="1">
              <a:spLocks noChangeArrowheads="1"/>
            </p:cNvSpPr>
            <p:nvPr/>
          </p:nvSpPr>
          <p:spPr bwMode="auto">
            <a:xfrm>
              <a:off x="4786313" y="1597025"/>
              <a:ext cx="33655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99"/>
                  </a:solidFill>
                </a:rPr>
                <a:t>1</a:t>
              </a:r>
            </a:p>
          </p:txBody>
        </p:sp>
        <p:sp>
          <p:nvSpPr>
            <p:cNvPr id="57379" name="Text Box 59"/>
            <p:cNvSpPr txBox="1">
              <a:spLocks noChangeArrowheads="1"/>
            </p:cNvSpPr>
            <p:nvPr/>
          </p:nvSpPr>
          <p:spPr bwMode="auto">
            <a:xfrm>
              <a:off x="8147050" y="37433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99"/>
                  </a:solidFill>
                </a:rPr>
                <a:t>1</a:t>
              </a:r>
            </a:p>
          </p:txBody>
        </p:sp>
        <p:sp>
          <p:nvSpPr>
            <p:cNvPr id="57380" name="Text Box 60"/>
            <p:cNvSpPr txBox="1">
              <a:spLocks noChangeArrowheads="1"/>
            </p:cNvSpPr>
            <p:nvPr/>
          </p:nvSpPr>
          <p:spPr bwMode="auto">
            <a:xfrm>
              <a:off x="4786313" y="45831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99"/>
                  </a:solidFill>
                </a:rPr>
                <a:t>1</a:t>
              </a:r>
            </a:p>
          </p:txBody>
        </p:sp>
        <p:sp>
          <p:nvSpPr>
            <p:cNvPr id="57381" name="Text Box 61"/>
            <p:cNvSpPr txBox="1">
              <a:spLocks noChangeArrowheads="1"/>
            </p:cNvSpPr>
            <p:nvPr/>
          </p:nvSpPr>
          <p:spPr bwMode="auto">
            <a:xfrm>
              <a:off x="4786313" y="3836988"/>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99"/>
                  </a:solidFill>
                </a:rPr>
                <a:t>2</a:t>
              </a:r>
            </a:p>
          </p:txBody>
        </p:sp>
        <p:sp>
          <p:nvSpPr>
            <p:cNvPr id="57382" name="Text Box 62"/>
            <p:cNvSpPr txBox="1">
              <a:spLocks noChangeArrowheads="1"/>
            </p:cNvSpPr>
            <p:nvPr/>
          </p:nvSpPr>
          <p:spPr bwMode="auto">
            <a:xfrm>
              <a:off x="4786313" y="31829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99"/>
                  </a:solidFill>
                </a:rPr>
                <a:t>1</a:t>
              </a:r>
            </a:p>
          </p:txBody>
        </p:sp>
        <p:sp>
          <p:nvSpPr>
            <p:cNvPr id="57383" name="Text Box 63"/>
            <p:cNvSpPr txBox="1">
              <a:spLocks noChangeArrowheads="1"/>
            </p:cNvSpPr>
            <p:nvPr/>
          </p:nvSpPr>
          <p:spPr bwMode="auto">
            <a:xfrm>
              <a:off x="4786313" y="23431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99"/>
                  </a:solidFill>
                </a:rPr>
                <a:t>1</a:t>
              </a:r>
            </a:p>
          </p:txBody>
        </p:sp>
        <p:sp>
          <p:nvSpPr>
            <p:cNvPr id="57384" name="Text Box 64"/>
            <p:cNvSpPr txBox="1">
              <a:spLocks noChangeArrowheads="1"/>
            </p:cNvSpPr>
            <p:nvPr/>
          </p:nvSpPr>
          <p:spPr bwMode="auto">
            <a:xfrm>
              <a:off x="5532438" y="30892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99"/>
                  </a:solidFill>
                </a:rPr>
                <a:t>1</a:t>
              </a:r>
            </a:p>
          </p:txBody>
        </p:sp>
        <p:sp>
          <p:nvSpPr>
            <p:cNvPr id="57385" name="Text Box 65"/>
            <p:cNvSpPr txBox="1">
              <a:spLocks noChangeArrowheads="1"/>
            </p:cNvSpPr>
            <p:nvPr/>
          </p:nvSpPr>
          <p:spPr bwMode="auto">
            <a:xfrm>
              <a:off x="5532438" y="39290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99"/>
                  </a:solidFill>
                </a:rPr>
                <a:t>1</a:t>
              </a:r>
            </a:p>
          </p:txBody>
        </p:sp>
        <p:sp>
          <p:nvSpPr>
            <p:cNvPr id="57386" name="Text Box 66"/>
            <p:cNvSpPr txBox="1">
              <a:spLocks noChangeArrowheads="1"/>
            </p:cNvSpPr>
            <p:nvPr/>
          </p:nvSpPr>
          <p:spPr bwMode="auto">
            <a:xfrm>
              <a:off x="7369175" y="3057525"/>
              <a:ext cx="334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99"/>
                  </a:solidFill>
                </a:rPr>
                <a:t>1</a:t>
              </a:r>
            </a:p>
          </p:txBody>
        </p:sp>
        <p:sp>
          <p:nvSpPr>
            <p:cNvPr id="57387" name="Text Box 67"/>
            <p:cNvSpPr txBox="1">
              <a:spLocks noChangeArrowheads="1"/>
            </p:cNvSpPr>
            <p:nvPr/>
          </p:nvSpPr>
          <p:spPr bwMode="auto">
            <a:xfrm>
              <a:off x="8147050" y="22494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99"/>
                  </a:solidFill>
                </a:rPr>
                <a:t>1</a:t>
              </a:r>
            </a:p>
          </p:txBody>
        </p:sp>
        <p:sp>
          <p:nvSpPr>
            <p:cNvPr id="57388" name="Text Box 68"/>
            <p:cNvSpPr txBox="1">
              <a:spLocks noChangeArrowheads="1"/>
            </p:cNvSpPr>
            <p:nvPr/>
          </p:nvSpPr>
          <p:spPr bwMode="auto">
            <a:xfrm>
              <a:off x="5813425" y="2249488"/>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99"/>
                  </a:solidFill>
                </a:rPr>
                <a:t>3</a:t>
              </a:r>
            </a:p>
          </p:txBody>
        </p:sp>
        <p:sp>
          <p:nvSpPr>
            <p:cNvPr id="57389" name="Text Box 69"/>
            <p:cNvSpPr txBox="1">
              <a:spLocks noChangeArrowheads="1"/>
            </p:cNvSpPr>
            <p:nvPr/>
          </p:nvSpPr>
          <p:spPr bwMode="auto">
            <a:xfrm>
              <a:off x="6653213" y="22494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99"/>
                  </a:solidFill>
                </a:rPr>
                <a:t>3</a:t>
              </a:r>
            </a:p>
          </p:txBody>
        </p:sp>
        <p:sp>
          <p:nvSpPr>
            <p:cNvPr id="57390" name="Text Box 70"/>
            <p:cNvSpPr txBox="1">
              <a:spLocks noChangeArrowheads="1"/>
            </p:cNvSpPr>
            <p:nvPr/>
          </p:nvSpPr>
          <p:spPr bwMode="auto">
            <a:xfrm>
              <a:off x="7396163" y="23637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99"/>
                  </a:solidFill>
                </a:rPr>
                <a:t>3</a:t>
              </a:r>
            </a:p>
          </p:txBody>
        </p:sp>
        <p:sp>
          <p:nvSpPr>
            <p:cNvPr id="57391" name="Text Box 71"/>
            <p:cNvSpPr txBox="1">
              <a:spLocks noChangeArrowheads="1"/>
            </p:cNvSpPr>
            <p:nvPr/>
          </p:nvSpPr>
          <p:spPr bwMode="auto">
            <a:xfrm>
              <a:off x="6280150" y="32766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99"/>
                  </a:solidFill>
                </a:rPr>
                <a:t>11</a:t>
              </a:r>
            </a:p>
          </p:txBody>
        </p:sp>
        <p:sp>
          <p:nvSpPr>
            <p:cNvPr id="57392" name="Text Box 72"/>
            <p:cNvSpPr txBox="1">
              <a:spLocks noChangeArrowheads="1"/>
            </p:cNvSpPr>
            <p:nvPr/>
          </p:nvSpPr>
          <p:spPr bwMode="auto">
            <a:xfrm>
              <a:off x="8175625" y="31337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99"/>
                  </a:solidFill>
                </a:rPr>
                <a:t>2</a:t>
              </a:r>
            </a:p>
          </p:txBody>
        </p:sp>
        <p:sp>
          <p:nvSpPr>
            <p:cNvPr id="57393" name="Text Box 73"/>
            <p:cNvSpPr txBox="1">
              <a:spLocks noChangeArrowheads="1"/>
            </p:cNvSpPr>
            <p:nvPr/>
          </p:nvSpPr>
          <p:spPr bwMode="auto">
            <a:xfrm>
              <a:off x="6653213" y="3836988"/>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99"/>
                  </a:solidFill>
                </a:rPr>
                <a:t>1</a:t>
              </a:r>
            </a:p>
          </p:txBody>
        </p:sp>
        <p:sp>
          <p:nvSpPr>
            <p:cNvPr id="57394" name="Text Box 74"/>
            <p:cNvSpPr txBox="1">
              <a:spLocks noChangeArrowheads="1"/>
            </p:cNvSpPr>
            <p:nvPr/>
          </p:nvSpPr>
          <p:spPr bwMode="auto">
            <a:xfrm>
              <a:off x="5907088" y="4489450"/>
              <a:ext cx="411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99"/>
                  </a:solidFill>
                </a:rPr>
                <a:t>5</a:t>
              </a:r>
            </a:p>
          </p:txBody>
        </p:sp>
        <p:sp>
          <p:nvSpPr>
            <p:cNvPr id="57395" name="Text Box 75"/>
            <p:cNvSpPr txBox="1">
              <a:spLocks noChangeArrowheads="1"/>
            </p:cNvSpPr>
            <p:nvPr/>
          </p:nvSpPr>
          <p:spPr bwMode="auto">
            <a:xfrm>
              <a:off x="8151813" y="46466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99"/>
                  </a:solidFill>
                </a:rPr>
                <a:t>2</a:t>
              </a:r>
            </a:p>
          </p:txBody>
        </p:sp>
        <p:sp>
          <p:nvSpPr>
            <p:cNvPr id="57398" name="Text Box 82"/>
            <p:cNvSpPr txBox="1">
              <a:spLocks noChangeArrowheads="1"/>
            </p:cNvSpPr>
            <p:nvPr/>
          </p:nvSpPr>
          <p:spPr bwMode="auto">
            <a:xfrm>
              <a:off x="6746875" y="45275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99"/>
                  </a:solidFill>
                </a:rPr>
                <a:t>2</a:t>
              </a:r>
            </a:p>
          </p:txBody>
        </p:sp>
        <p:sp>
          <p:nvSpPr>
            <p:cNvPr id="57399" name="Text Box 83"/>
            <p:cNvSpPr txBox="1">
              <a:spLocks noChangeArrowheads="1"/>
            </p:cNvSpPr>
            <p:nvPr/>
          </p:nvSpPr>
          <p:spPr bwMode="auto">
            <a:xfrm>
              <a:off x="7016750" y="4851400"/>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dirty="0" smtClean="0">
                  <a:solidFill>
                    <a:srgbClr val="000099"/>
                  </a:solidFill>
                </a:rPr>
                <a:t>20</a:t>
              </a:r>
            </a:p>
          </p:txBody>
        </p:sp>
        <p:sp>
          <p:nvSpPr>
            <p:cNvPr id="57401" name="Text Box 81"/>
            <p:cNvSpPr txBox="1">
              <a:spLocks noChangeArrowheads="1"/>
            </p:cNvSpPr>
            <p:nvPr/>
          </p:nvSpPr>
          <p:spPr bwMode="auto">
            <a:xfrm>
              <a:off x="7307263" y="40227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mtClean="0">
                  <a:solidFill>
                    <a:srgbClr val="000099"/>
                  </a:solidFill>
                </a:rPr>
                <a:t>15</a:t>
              </a:r>
            </a:p>
          </p:txBody>
        </p:sp>
      </p:grpSp>
      <p:sp>
        <p:nvSpPr>
          <p:cNvPr id="57349" name="Rectangle 139"/>
          <p:cNvSpPr>
            <a:spLocks noChangeArrowheads="1"/>
          </p:cNvSpPr>
          <p:nvPr/>
        </p:nvSpPr>
        <p:spPr bwMode="auto">
          <a:xfrm>
            <a:off x="431572" y="392113"/>
            <a:ext cx="82808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4000" dirty="0" smtClean="0">
                <a:solidFill>
                  <a:srgbClr val="000000"/>
                </a:solidFill>
                <a:latin typeface="Calibri" pitchFamily="34" charset="0"/>
                <a:cs typeface="Calibri" pitchFamily="34" charset="0"/>
              </a:rPr>
              <a:t>Contributing Area (Flow Accumulation)</a:t>
            </a:r>
          </a:p>
        </p:txBody>
      </p:sp>
    </p:spTree>
    <p:extLst>
      <p:ext uri="{BB962C8B-B14F-4D97-AF65-F5344CB8AC3E}">
        <p14:creationId xmlns:p14="http://schemas.microsoft.com/office/powerpoint/2010/main" val="14113469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4" name="Group 130"/>
          <p:cNvGrpSpPr>
            <a:grpSpLocks/>
          </p:cNvGrpSpPr>
          <p:nvPr/>
        </p:nvGrpSpPr>
        <p:grpSpPr bwMode="auto">
          <a:xfrm>
            <a:off x="787400" y="2787010"/>
            <a:ext cx="3116263" cy="3057525"/>
            <a:chOff x="5486400" y="2438400"/>
            <a:chExt cx="3116263" cy="3057525"/>
          </a:xfrm>
        </p:grpSpPr>
        <p:grpSp>
          <p:nvGrpSpPr>
            <p:cNvPr id="69719" name="Group 77"/>
            <p:cNvGrpSpPr>
              <a:grpSpLocks/>
            </p:cNvGrpSpPr>
            <p:nvPr/>
          </p:nvGrpSpPr>
          <p:grpSpPr bwMode="auto">
            <a:xfrm>
              <a:off x="5486400" y="2438400"/>
              <a:ext cx="3116263" cy="3057525"/>
              <a:chOff x="1877" y="1152"/>
              <a:chExt cx="1971" cy="1776"/>
            </a:xfrm>
          </p:grpSpPr>
          <p:sp>
            <p:nvSpPr>
              <p:cNvPr id="69745" name="Rectangle 78"/>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46" name="Rectangle 79"/>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47" name="Rectangle 80"/>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48" name="Rectangle 81"/>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49" name="Rectangle 82"/>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50" name="Rectangle 83"/>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51" name="Rectangle 84"/>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52" name="Rectangle 85"/>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53" name="Rectangle 86"/>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54" name="Rectangle 87"/>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55" name="Rectangle 88"/>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56" name="Rectangle 89"/>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57" name="Rectangle 90"/>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58" name="Rectangle 91"/>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59" name="Rectangle 92"/>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60" name="Rectangle 93"/>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61" name="Rectangle 94"/>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62" name="Rectangle 95"/>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63" name="Rectangle 96"/>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64" name="Rectangle 97"/>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65" name="Rectangle 98"/>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66" name="Rectangle 99"/>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67" name="Rectangle 100"/>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68" name="Rectangle 101"/>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69" name="Rectangle 102"/>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grpSp>
        <p:sp>
          <p:nvSpPr>
            <p:cNvPr id="69720" name="Text Box 103"/>
            <p:cNvSpPr txBox="1">
              <a:spLocks noChangeArrowheads="1"/>
            </p:cNvSpPr>
            <p:nvPr/>
          </p:nvSpPr>
          <p:spPr bwMode="auto">
            <a:xfrm>
              <a:off x="5651500" y="2438400"/>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dirty="0" smtClean="0">
                  <a:solidFill>
                    <a:srgbClr val="3333CC"/>
                  </a:solidFill>
                  <a:latin typeface="Calibri" pitchFamily="34" charset="0"/>
                  <a:cs typeface="Calibri" pitchFamily="34" charset="0"/>
                </a:rPr>
                <a:t>1</a:t>
              </a:r>
              <a:endParaRPr lang="en-US" b="1" dirty="0">
                <a:solidFill>
                  <a:srgbClr val="000000"/>
                </a:solidFill>
                <a:latin typeface="Calibri" pitchFamily="34" charset="0"/>
                <a:cs typeface="Calibri" pitchFamily="34" charset="0"/>
              </a:endParaRPr>
            </a:p>
          </p:txBody>
        </p:sp>
        <p:sp>
          <p:nvSpPr>
            <p:cNvPr id="69721" name="Text Box 104"/>
            <p:cNvSpPr txBox="1">
              <a:spLocks noChangeArrowheads="1"/>
            </p:cNvSpPr>
            <p:nvPr/>
          </p:nvSpPr>
          <p:spPr bwMode="auto">
            <a:xfrm>
              <a:off x="6308725" y="2438400"/>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dirty="0" smtClean="0">
                  <a:solidFill>
                    <a:srgbClr val="3333CC"/>
                  </a:solidFill>
                  <a:latin typeface="Calibri" pitchFamily="34" charset="0"/>
                  <a:cs typeface="Calibri" pitchFamily="34" charset="0"/>
                </a:rPr>
                <a:t>1</a:t>
              </a:r>
              <a:endParaRPr lang="en-US" b="1" dirty="0">
                <a:solidFill>
                  <a:srgbClr val="000000"/>
                </a:solidFill>
                <a:latin typeface="Calibri" pitchFamily="34" charset="0"/>
                <a:cs typeface="Calibri" pitchFamily="34" charset="0"/>
              </a:endParaRPr>
            </a:p>
          </p:txBody>
        </p:sp>
        <p:sp>
          <p:nvSpPr>
            <p:cNvPr id="69722" name="Text Box 105"/>
            <p:cNvSpPr txBox="1">
              <a:spLocks noChangeArrowheads="1"/>
            </p:cNvSpPr>
            <p:nvPr/>
          </p:nvSpPr>
          <p:spPr bwMode="auto">
            <a:xfrm>
              <a:off x="8123238" y="2459038"/>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dirty="0" smtClean="0">
                  <a:solidFill>
                    <a:srgbClr val="3333CC"/>
                  </a:solidFill>
                  <a:latin typeface="Calibri" pitchFamily="34" charset="0"/>
                  <a:cs typeface="Calibri" pitchFamily="34" charset="0"/>
                </a:rPr>
                <a:t>1</a:t>
              </a:r>
              <a:endParaRPr lang="en-US" b="1" dirty="0">
                <a:solidFill>
                  <a:srgbClr val="000000"/>
                </a:solidFill>
                <a:latin typeface="Calibri" pitchFamily="34" charset="0"/>
                <a:cs typeface="Calibri" pitchFamily="34" charset="0"/>
              </a:endParaRPr>
            </a:p>
          </p:txBody>
        </p:sp>
        <p:sp>
          <p:nvSpPr>
            <p:cNvPr id="69723" name="Text Box 106"/>
            <p:cNvSpPr txBox="1">
              <a:spLocks noChangeArrowheads="1"/>
            </p:cNvSpPr>
            <p:nvPr/>
          </p:nvSpPr>
          <p:spPr bwMode="auto">
            <a:xfrm>
              <a:off x="6886575" y="2438400"/>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dirty="0" smtClean="0">
                  <a:solidFill>
                    <a:srgbClr val="3333CC"/>
                  </a:solidFill>
                  <a:latin typeface="Calibri" pitchFamily="34" charset="0"/>
                  <a:cs typeface="Calibri" pitchFamily="34" charset="0"/>
                </a:rPr>
                <a:t>1</a:t>
              </a:r>
              <a:endParaRPr lang="en-US" b="1" dirty="0">
                <a:solidFill>
                  <a:srgbClr val="000000"/>
                </a:solidFill>
                <a:latin typeface="Calibri" pitchFamily="34" charset="0"/>
                <a:cs typeface="Calibri" pitchFamily="34" charset="0"/>
              </a:endParaRPr>
            </a:p>
          </p:txBody>
        </p:sp>
        <p:sp>
          <p:nvSpPr>
            <p:cNvPr id="69724" name="Text Box 107"/>
            <p:cNvSpPr txBox="1">
              <a:spLocks noChangeArrowheads="1"/>
            </p:cNvSpPr>
            <p:nvPr/>
          </p:nvSpPr>
          <p:spPr bwMode="auto">
            <a:xfrm>
              <a:off x="7505700" y="2438400"/>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dirty="0" smtClean="0">
                  <a:solidFill>
                    <a:srgbClr val="3333CC"/>
                  </a:solidFill>
                  <a:latin typeface="Calibri" pitchFamily="34" charset="0"/>
                  <a:cs typeface="Calibri" pitchFamily="34" charset="0"/>
                </a:rPr>
                <a:t>1</a:t>
              </a:r>
              <a:endParaRPr lang="en-US" b="1" dirty="0">
                <a:solidFill>
                  <a:srgbClr val="000000"/>
                </a:solidFill>
                <a:latin typeface="Calibri" pitchFamily="34" charset="0"/>
                <a:cs typeface="Calibri" pitchFamily="34" charset="0"/>
              </a:endParaRPr>
            </a:p>
          </p:txBody>
        </p:sp>
        <p:sp>
          <p:nvSpPr>
            <p:cNvPr id="69725" name="Text Box 108"/>
            <p:cNvSpPr txBox="1">
              <a:spLocks noChangeArrowheads="1"/>
            </p:cNvSpPr>
            <p:nvPr/>
          </p:nvSpPr>
          <p:spPr bwMode="auto">
            <a:xfrm>
              <a:off x="5651500" y="3027363"/>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dirty="0" smtClean="0">
                  <a:solidFill>
                    <a:srgbClr val="3333CC"/>
                  </a:solidFill>
                  <a:latin typeface="Calibri" pitchFamily="34" charset="0"/>
                  <a:cs typeface="Calibri" pitchFamily="34" charset="0"/>
                </a:rPr>
                <a:t>1</a:t>
              </a:r>
              <a:endParaRPr lang="en-US" b="1" dirty="0">
                <a:solidFill>
                  <a:srgbClr val="000000"/>
                </a:solidFill>
                <a:latin typeface="Calibri" pitchFamily="34" charset="0"/>
                <a:cs typeface="Calibri" pitchFamily="34" charset="0"/>
              </a:endParaRPr>
            </a:p>
          </p:txBody>
        </p:sp>
        <p:sp>
          <p:nvSpPr>
            <p:cNvPr id="69726" name="Text Box 109"/>
            <p:cNvSpPr txBox="1">
              <a:spLocks noChangeArrowheads="1"/>
            </p:cNvSpPr>
            <p:nvPr/>
          </p:nvSpPr>
          <p:spPr bwMode="auto">
            <a:xfrm>
              <a:off x="5632450" y="3633788"/>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dirty="0" smtClean="0">
                  <a:solidFill>
                    <a:srgbClr val="3333CC"/>
                  </a:solidFill>
                  <a:latin typeface="Calibri" pitchFamily="34" charset="0"/>
                  <a:cs typeface="Calibri" pitchFamily="34" charset="0"/>
                </a:rPr>
                <a:t>1</a:t>
              </a:r>
              <a:endParaRPr lang="en-US" b="1" dirty="0">
                <a:solidFill>
                  <a:srgbClr val="000000"/>
                </a:solidFill>
                <a:latin typeface="Calibri" pitchFamily="34" charset="0"/>
                <a:cs typeface="Calibri" pitchFamily="34" charset="0"/>
              </a:endParaRPr>
            </a:p>
          </p:txBody>
        </p:sp>
        <p:sp>
          <p:nvSpPr>
            <p:cNvPr id="69727" name="Text Box 110"/>
            <p:cNvSpPr txBox="1">
              <a:spLocks noChangeArrowheads="1"/>
            </p:cNvSpPr>
            <p:nvPr/>
          </p:nvSpPr>
          <p:spPr bwMode="auto">
            <a:xfrm>
              <a:off x="5632450" y="4241800"/>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dirty="0" smtClean="0">
                  <a:solidFill>
                    <a:srgbClr val="3333CC"/>
                  </a:solidFill>
                  <a:latin typeface="Calibri" pitchFamily="34" charset="0"/>
                  <a:cs typeface="Calibri" pitchFamily="34" charset="0"/>
                </a:rPr>
                <a:t>2</a:t>
              </a:r>
              <a:endParaRPr lang="en-US" b="1" dirty="0">
                <a:solidFill>
                  <a:srgbClr val="000000"/>
                </a:solidFill>
                <a:latin typeface="Calibri" pitchFamily="34" charset="0"/>
                <a:cs typeface="Calibri" pitchFamily="34" charset="0"/>
              </a:endParaRPr>
            </a:p>
          </p:txBody>
        </p:sp>
        <p:sp>
          <p:nvSpPr>
            <p:cNvPr id="69728" name="Text Box 111"/>
            <p:cNvSpPr txBox="1">
              <a:spLocks noChangeArrowheads="1"/>
            </p:cNvSpPr>
            <p:nvPr/>
          </p:nvSpPr>
          <p:spPr bwMode="auto">
            <a:xfrm>
              <a:off x="5613400" y="4849813"/>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dirty="0" smtClean="0">
                  <a:solidFill>
                    <a:srgbClr val="3333CC"/>
                  </a:solidFill>
                  <a:latin typeface="Calibri" pitchFamily="34" charset="0"/>
                  <a:cs typeface="Calibri" pitchFamily="34" charset="0"/>
                </a:rPr>
                <a:t>1</a:t>
              </a:r>
              <a:endParaRPr lang="en-US" b="1" dirty="0">
                <a:solidFill>
                  <a:srgbClr val="000000"/>
                </a:solidFill>
                <a:latin typeface="Calibri" pitchFamily="34" charset="0"/>
                <a:cs typeface="Calibri" pitchFamily="34" charset="0"/>
              </a:endParaRPr>
            </a:p>
          </p:txBody>
        </p:sp>
        <p:sp>
          <p:nvSpPr>
            <p:cNvPr id="69729" name="Text Box 112"/>
            <p:cNvSpPr txBox="1">
              <a:spLocks noChangeArrowheads="1"/>
            </p:cNvSpPr>
            <p:nvPr/>
          </p:nvSpPr>
          <p:spPr bwMode="auto">
            <a:xfrm>
              <a:off x="6269038" y="3633788"/>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dirty="0" smtClean="0">
                  <a:solidFill>
                    <a:srgbClr val="3333CC"/>
                  </a:solidFill>
                  <a:latin typeface="Calibri" pitchFamily="34" charset="0"/>
                  <a:cs typeface="Calibri" pitchFamily="34" charset="0"/>
                </a:rPr>
                <a:t>1</a:t>
              </a:r>
              <a:endParaRPr lang="en-US" b="1" dirty="0">
                <a:solidFill>
                  <a:srgbClr val="000000"/>
                </a:solidFill>
                <a:latin typeface="Calibri" pitchFamily="34" charset="0"/>
                <a:cs typeface="Calibri" pitchFamily="34" charset="0"/>
              </a:endParaRPr>
            </a:p>
          </p:txBody>
        </p:sp>
        <p:sp>
          <p:nvSpPr>
            <p:cNvPr id="69730" name="Text Box 113"/>
            <p:cNvSpPr txBox="1">
              <a:spLocks noChangeArrowheads="1"/>
            </p:cNvSpPr>
            <p:nvPr/>
          </p:nvSpPr>
          <p:spPr bwMode="auto">
            <a:xfrm>
              <a:off x="6249988" y="4241800"/>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dirty="0" smtClean="0">
                  <a:solidFill>
                    <a:srgbClr val="3333CC"/>
                  </a:solidFill>
                  <a:latin typeface="Calibri" pitchFamily="34" charset="0"/>
                  <a:cs typeface="Calibri" pitchFamily="34" charset="0"/>
                </a:rPr>
                <a:t>1</a:t>
              </a:r>
              <a:endParaRPr lang="en-US" b="1" dirty="0">
                <a:solidFill>
                  <a:srgbClr val="000000"/>
                </a:solidFill>
                <a:latin typeface="Calibri" pitchFamily="34" charset="0"/>
                <a:cs typeface="Calibri" pitchFamily="34" charset="0"/>
              </a:endParaRPr>
            </a:p>
          </p:txBody>
        </p:sp>
        <p:sp>
          <p:nvSpPr>
            <p:cNvPr id="69731" name="Text Box 114"/>
            <p:cNvSpPr txBox="1">
              <a:spLocks noChangeArrowheads="1"/>
            </p:cNvSpPr>
            <p:nvPr/>
          </p:nvSpPr>
          <p:spPr bwMode="auto">
            <a:xfrm>
              <a:off x="8123238" y="3046413"/>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dirty="0" smtClean="0">
                  <a:solidFill>
                    <a:srgbClr val="3333CC"/>
                  </a:solidFill>
                  <a:latin typeface="Calibri" pitchFamily="34" charset="0"/>
                  <a:cs typeface="Calibri" pitchFamily="34" charset="0"/>
                </a:rPr>
                <a:t>1</a:t>
              </a:r>
              <a:endParaRPr lang="en-US" b="1" dirty="0">
                <a:solidFill>
                  <a:srgbClr val="000000"/>
                </a:solidFill>
                <a:latin typeface="Calibri" pitchFamily="34" charset="0"/>
                <a:cs typeface="Calibri" pitchFamily="34" charset="0"/>
              </a:endParaRPr>
            </a:p>
          </p:txBody>
        </p:sp>
        <p:sp>
          <p:nvSpPr>
            <p:cNvPr id="69732" name="Text Box 115"/>
            <p:cNvSpPr txBox="1">
              <a:spLocks noChangeArrowheads="1"/>
            </p:cNvSpPr>
            <p:nvPr/>
          </p:nvSpPr>
          <p:spPr bwMode="auto">
            <a:xfrm>
              <a:off x="8123238" y="4241800"/>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dirty="0" smtClean="0">
                  <a:solidFill>
                    <a:srgbClr val="3333CC"/>
                  </a:solidFill>
                  <a:latin typeface="Calibri" pitchFamily="34" charset="0"/>
                  <a:cs typeface="Calibri" pitchFamily="34" charset="0"/>
                </a:rPr>
                <a:t>1</a:t>
              </a:r>
              <a:endParaRPr lang="en-US" b="1" dirty="0">
                <a:solidFill>
                  <a:srgbClr val="000000"/>
                </a:solidFill>
                <a:latin typeface="Calibri" pitchFamily="34" charset="0"/>
                <a:cs typeface="Calibri" pitchFamily="34" charset="0"/>
              </a:endParaRPr>
            </a:p>
          </p:txBody>
        </p:sp>
        <p:sp>
          <p:nvSpPr>
            <p:cNvPr id="69733" name="Text Box 116"/>
            <p:cNvSpPr txBox="1">
              <a:spLocks noChangeArrowheads="1"/>
            </p:cNvSpPr>
            <p:nvPr/>
          </p:nvSpPr>
          <p:spPr bwMode="auto">
            <a:xfrm>
              <a:off x="7505700" y="3614738"/>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dirty="0" smtClean="0">
                  <a:solidFill>
                    <a:srgbClr val="3333CC"/>
                  </a:solidFill>
                  <a:latin typeface="Calibri" pitchFamily="34" charset="0"/>
                  <a:cs typeface="Calibri" pitchFamily="34" charset="0"/>
                </a:rPr>
                <a:t>1</a:t>
              </a:r>
              <a:endParaRPr lang="en-US" b="1" dirty="0">
                <a:solidFill>
                  <a:srgbClr val="000000"/>
                </a:solidFill>
                <a:latin typeface="Calibri" pitchFamily="34" charset="0"/>
                <a:cs typeface="Calibri" pitchFamily="34" charset="0"/>
              </a:endParaRPr>
            </a:p>
          </p:txBody>
        </p:sp>
        <p:sp>
          <p:nvSpPr>
            <p:cNvPr id="69734" name="Text Box 117"/>
            <p:cNvSpPr txBox="1">
              <a:spLocks noChangeArrowheads="1"/>
            </p:cNvSpPr>
            <p:nvPr/>
          </p:nvSpPr>
          <p:spPr bwMode="auto">
            <a:xfrm>
              <a:off x="6249988" y="3027363"/>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dirty="0" smtClean="0">
                  <a:solidFill>
                    <a:srgbClr val="3333CC"/>
                  </a:solidFill>
                  <a:latin typeface="Calibri" pitchFamily="34" charset="0"/>
                  <a:cs typeface="Calibri" pitchFamily="34" charset="0"/>
                </a:rPr>
                <a:t>3</a:t>
              </a:r>
              <a:endParaRPr lang="en-US" b="1" dirty="0">
                <a:solidFill>
                  <a:srgbClr val="000000"/>
                </a:solidFill>
                <a:latin typeface="Calibri" pitchFamily="34" charset="0"/>
                <a:cs typeface="Calibri" pitchFamily="34" charset="0"/>
              </a:endParaRPr>
            </a:p>
          </p:txBody>
        </p:sp>
        <p:sp>
          <p:nvSpPr>
            <p:cNvPr id="69735" name="Text Box 118"/>
            <p:cNvSpPr txBox="1">
              <a:spLocks noChangeArrowheads="1"/>
            </p:cNvSpPr>
            <p:nvPr/>
          </p:nvSpPr>
          <p:spPr bwMode="auto">
            <a:xfrm>
              <a:off x="6886575" y="3027363"/>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dirty="0" smtClean="0">
                  <a:solidFill>
                    <a:srgbClr val="3333CC"/>
                  </a:solidFill>
                  <a:latin typeface="Calibri" pitchFamily="34" charset="0"/>
                  <a:cs typeface="Calibri" pitchFamily="34" charset="0"/>
                </a:rPr>
                <a:t>3</a:t>
              </a:r>
              <a:endParaRPr lang="en-US" b="1" dirty="0">
                <a:solidFill>
                  <a:srgbClr val="000000"/>
                </a:solidFill>
                <a:latin typeface="Calibri" pitchFamily="34" charset="0"/>
                <a:cs typeface="Calibri" pitchFamily="34" charset="0"/>
              </a:endParaRPr>
            </a:p>
          </p:txBody>
        </p:sp>
        <p:sp>
          <p:nvSpPr>
            <p:cNvPr id="69736" name="Text Box 119"/>
            <p:cNvSpPr txBox="1">
              <a:spLocks noChangeArrowheads="1"/>
            </p:cNvSpPr>
            <p:nvPr/>
          </p:nvSpPr>
          <p:spPr bwMode="auto">
            <a:xfrm>
              <a:off x="7505700" y="3027363"/>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dirty="0" smtClean="0">
                  <a:solidFill>
                    <a:srgbClr val="3333CC"/>
                  </a:solidFill>
                  <a:latin typeface="Calibri" pitchFamily="34" charset="0"/>
                  <a:cs typeface="Calibri" pitchFamily="34" charset="0"/>
                </a:rPr>
                <a:t>3</a:t>
              </a:r>
              <a:endParaRPr lang="en-US" b="1" dirty="0">
                <a:solidFill>
                  <a:srgbClr val="000000"/>
                </a:solidFill>
                <a:latin typeface="Calibri" pitchFamily="34" charset="0"/>
                <a:cs typeface="Calibri" pitchFamily="34" charset="0"/>
              </a:endParaRPr>
            </a:p>
          </p:txBody>
        </p:sp>
        <p:sp>
          <p:nvSpPr>
            <p:cNvPr id="69737" name="Text Box 120"/>
            <p:cNvSpPr txBox="1">
              <a:spLocks noChangeArrowheads="1"/>
            </p:cNvSpPr>
            <p:nvPr/>
          </p:nvSpPr>
          <p:spPr bwMode="auto">
            <a:xfrm>
              <a:off x="6867525" y="3633788"/>
              <a:ext cx="4956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dirty="0" smtClean="0">
                  <a:solidFill>
                    <a:srgbClr val="3333CC"/>
                  </a:solidFill>
                  <a:latin typeface="Calibri" pitchFamily="34" charset="0"/>
                  <a:cs typeface="Calibri" pitchFamily="34" charset="0"/>
                </a:rPr>
                <a:t>11</a:t>
              </a:r>
              <a:endParaRPr lang="en-US" b="1" dirty="0">
                <a:solidFill>
                  <a:srgbClr val="000000"/>
                </a:solidFill>
                <a:latin typeface="Calibri" pitchFamily="34" charset="0"/>
                <a:cs typeface="Calibri" pitchFamily="34" charset="0"/>
              </a:endParaRPr>
            </a:p>
          </p:txBody>
        </p:sp>
        <p:sp>
          <p:nvSpPr>
            <p:cNvPr id="69738" name="Text Box 121"/>
            <p:cNvSpPr txBox="1">
              <a:spLocks noChangeArrowheads="1"/>
            </p:cNvSpPr>
            <p:nvPr/>
          </p:nvSpPr>
          <p:spPr bwMode="auto">
            <a:xfrm>
              <a:off x="8123238" y="3614738"/>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dirty="0">
                  <a:solidFill>
                    <a:srgbClr val="3333CC"/>
                  </a:solidFill>
                  <a:latin typeface="Calibri" pitchFamily="34" charset="0"/>
                  <a:cs typeface="Calibri" pitchFamily="34" charset="0"/>
                </a:rPr>
                <a:t>2</a:t>
              </a:r>
              <a:endParaRPr lang="en-US" b="1" dirty="0">
                <a:solidFill>
                  <a:srgbClr val="000000"/>
                </a:solidFill>
                <a:latin typeface="Calibri" pitchFamily="34" charset="0"/>
                <a:cs typeface="Calibri" pitchFamily="34" charset="0"/>
              </a:endParaRPr>
            </a:p>
          </p:txBody>
        </p:sp>
        <p:sp>
          <p:nvSpPr>
            <p:cNvPr id="69739" name="Text Box 122"/>
            <p:cNvSpPr txBox="1">
              <a:spLocks noChangeArrowheads="1"/>
            </p:cNvSpPr>
            <p:nvPr/>
          </p:nvSpPr>
          <p:spPr bwMode="auto">
            <a:xfrm>
              <a:off x="6886575" y="4260850"/>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dirty="0" smtClean="0">
                  <a:solidFill>
                    <a:srgbClr val="3333CC"/>
                  </a:solidFill>
                  <a:latin typeface="Calibri" pitchFamily="34" charset="0"/>
                  <a:cs typeface="Calibri" pitchFamily="34" charset="0"/>
                </a:rPr>
                <a:t>1</a:t>
              </a:r>
              <a:endParaRPr lang="en-US" b="1" dirty="0">
                <a:solidFill>
                  <a:srgbClr val="000000"/>
                </a:solidFill>
                <a:latin typeface="Calibri" pitchFamily="34" charset="0"/>
                <a:cs typeface="Calibri" pitchFamily="34" charset="0"/>
              </a:endParaRPr>
            </a:p>
          </p:txBody>
        </p:sp>
        <p:sp>
          <p:nvSpPr>
            <p:cNvPr id="69740" name="Text Box 123"/>
            <p:cNvSpPr txBox="1">
              <a:spLocks noChangeArrowheads="1"/>
            </p:cNvSpPr>
            <p:nvPr/>
          </p:nvSpPr>
          <p:spPr bwMode="auto">
            <a:xfrm>
              <a:off x="8142288" y="4829175"/>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dirty="0" smtClean="0">
                  <a:solidFill>
                    <a:srgbClr val="3333CC"/>
                  </a:solidFill>
                  <a:latin typeface="Calibri" pitchFamily="34" charset="0"/>
                  <a:cs typeface="Calibri" pitchFamily="34" charset="0"/>
                </a:rPr>
                <a:t>2</a:t>
              </a:r>
              <a:endParaRPr lang="en-US" b="1" dirty="0">
                <a:solidFill>
                  <a:srgbClr val="000000"/>
                </a:solidFill>
                <a:latin typeface="Calibri" pitchFamily="34" charset="0"/>
                <a:cs typeface="Calibri" pitchFamily="34" charset="0"/>
              </a:endParaRPr>
            </a:p>
          </p:txBody>
        </p:sp>
        <p:sp>
          <p:nvSpPr>
            <p:cNvPr id="69741" name="Text Box 124"/>
            <p:cNvSpPr txBox="1">
              <a:spLocks noChangeArrowheads="1"/>
            </p:cNvSpPr>
            <p:nvPr/>
          </p:nvSpPr>
          <p:spPr bwMode="auto">
            <a:xfrm>
              <a:off x="6230938" y="4849813"/>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dirty="0" smtClean="0">
                  <a:solidFill>
                    <a:srgbClr val="3333CC"/>
                  </a:solidFill>
                  <a:latin typeface="Calibri" pitchFamily="34" charset="0"/>
                  <a:cs typeface="Calibri" pitchFamily="34" charset="0"/>
                </a:rPr>
                <a:t>5</a:t>
              </a:r>
              <a:endParaRPr lang="en-US" b="1" dirty="0">
                <a:solidFill>
                  <a:srgbClr val="000000"/>
                </a:solidFill>
                <a:latin typeface="Calibri" pitchFamily="34" charset="0"/>
                <a:cs typeface="Calibri" pitchFamily="34" charset="0"/>
              </a:endParaRPr>
            </a:p>
          </p:txBody>
        </p:sp>
        <p:sp>
          <p:nvSpPr>
            <p:cNvPr id="69742" name="Text Box 125"/>
            <p:cNvSpPr txBox="1">
              <a:spLocks noChangeArrowheads="1"/>
            </p:cNvSpPr>
            <p:nvPr/>
          </p:nvSpPr>
          <p:spPr bwMode="auto">
            <a:xfrm>
              <a:off x="7446963" y="4260850"/>
              <a:ext cx="4956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dirty="0" smtClean="0">
                  <a:solidFill>
                    <a:srgbClr val="3333CC"/>
                  </a:solidFill>
                  <a:latin typeface="Calibri" pitchFamily="34" charset="0"/>
                  <a:cs typeface="Calibri" pitchFamily="34" charset="0"/>
                </a:rPr>
                <a:t>15</a:t>
              </a:r>
              <a:endParaRPr lang="en-US" b="1" dirty="0">
                <a:solidFill>
                  <a:srgbClr val="000000"/>
                </a:solidFill>
                <a:latin typeface="Calibri" pitchFamily="34" charset="0"/>
                <a:cs typeface="Calibri" pitchFamily="34" charset="0"/>
              </a:endParaRPr>
            </a:p>
          </p:txBody>
        </p:sp>
        <p:sp>
          <p:nvSpPr>
            <p:cNvPr id="69743" name="Text Box 126"/>
            <p:cNvSpPr txBox="1">
              <a:spLocks noChangeArrowheads="1"/>
            </p:cNvSpPr>
            <p:nvPr/>
          </p:nvSpPr>
          <p:spPr bwMode="auto">
            <a:xfrm>
              <a:off x="7446963" y="4849813"/>
              <a:ext cx="4956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dirty="0" smtClean="0">
                  <a:solidFill>
                    <a:srgbClr val="3333CC"/>
                  </a:solidFill>
                  <a:latin typeface="Calibri" pitchFamily="34" charset="0"/>
                  <a:cs typeface="Calibri" pitchFamily="34" charset="0"/>
                </a:rPr>
                <a:t>20</a:t>
              </a:r>
              <a:endParaRPr lang="en-US" b="1" dirty="0">
                <a:solidFill>
                  <a:srgbClr val="000000"/>
                </a:solidFill>
                <a:latin typeface="Calibri" pitchFamily="34" charset="0"/>
                <a:cs typeface="Calibri" pitchFamily="34" charset="0"/>
              </a:endParaRPr>
            </a:p>
          </p:txBody>
        </p:sp>
        <p:sp>
          <p:nvSpPr>
            <p:cNvPr id="69744" name="Text Box 127"/>
            <p:cNvSpPr txBox="1">
              <a:spLocks noChangeArrowheads="1"/>
            </p:cNvSpPr>
            <p:nvPr/>
          </p:nvSpPr>
          <p:spPr bwMode="auto">
            <a:xfrm>
              <a:off x="6886575" y="4849813"/>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dirty="0">
                  <a:solidFill>
                    <a:srgbClr val="3333CC"/>
                  </a:solidFill>
                  <a:latin typeface="Calibri" pitchFamily="34" charset="0"/>
                  <a:cs typeface="Calibri" pitchFamily="34" charset="0"/>
                </a:rPr>
                <a:t>2</a:t>
              </a:r>
              <a:endParaRPr lang="en-US" b="1" dirty="0">
                <a:solidFill>
                  <a:srgbClr val="000000"/>
                </a:solidFill>
                <a:latin typeface="Calibri" pitchFamily="34" charset="0"/>
                <a:cs typeface="Calibri" pitchFamily="34" charset="0"/>
              </a:endParaRPr>
            </a:p>
          </p:txBody>
        </p:sp>
      </p:grpSp>
      <p:sp>
        <p:nvSpPr>
          <p:cNvPr id="69635" name="Text Box 128"/>
          <p:cNvSpPr txBox="1">
            <a:spLocks noChangeArrowheads="1"/>
          </p:cNvSpPr>
          <p:nvPr/>
        </p:nvSpPr>
        <p:spPr bwMode="auto">
          <a:xfrm>
            <a:off x="406400" y="1106611"/>
            <a:ext cx="38481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0"/>
              </a:spcBef>
              <a:spcAft>
                <a:spcPct val="0"/>
              </a:spcAft>
            </a:pPr>
            <a:r>
              <a:rPr lang="en-US" sz="3200" dirty="0">
                <a:solidFill>
                  <a:srgbClr val="FF3300"/>
                </a:solidFill>
                <a:latin typeface="Calibri" pitchFamily="34" charset="0"/>
                <a:cs typeface="Calibri" pitchFamily="34" charset="0"/>
              </a:rPr>
              <a:t>Flow Accumulation </a:t>
            </a:r>
            <a:br>
              <a:rPr lang="en-US" sz="3200" dirty="0">
                <a:solidFill>
                  <a:srgbClr val="FF3300"/>
                </a:solidFill>
                <a:latin typeface="Calibri" pitchFamily="34" charset="0"/>
                <a:cs typeface="Calibri" pitchFamily="34" charset="0"/>
              </a:rPr>
            </a:br>
            <a:r>
              <a:rPr lang="en-US" sz="3200" dirty="0">
                <a:solidFill>
                  <a:srgbClr val="FF3300"/>
                </a:solidFill>
                <a:latin typeface="Calibri" pitchFamily="34" charset="0"/>
                <a:cs typeface="Calibri" pitchFamily="34" charset="0"/>
              </a:rPr>
              <a:t>&gt; 10 Cell Threshold</a:t>
            </a:r>
          </a:p>
        </p:txBody>
      </p:sp>
      <p:grpSp>
        <p:nvGrpSpPr>
          <p:cNvPr id="69636" name="Group 134"/>
          <p:cNvGrpSpPr>
            <a:grpSpLocks noChangeAspect="1"/>
          </p:cNvGrpSpPr>
          <p:nvPr/>
        </p:nvGrpSpPr>
        <p:grpSpPr bwMode="auto">
          <a:xfrm>
            <a:off x="2034855" y="4000557"/>
            <a:ext cx="1245874" cy="1845753"/>
            <a:chOff x="4159653" y="3454396"/>
            <a:chExt cx="1536022" cy="2276003"/>
          </a:xfrm>
        </p:grpSpPr>
        <p:sp>
          <p:nvSpPr>
            <p:cNvPr id="69716" name="Rectangle 54"/>
            <p:cNvSpPr>
              <a:spLocks noChangeArrowheads="1"/>
            </p:cNvSpPr>
            <p:nvPr/>
          </p:nvSpPr>
          <p:spPr bwMode="auto">
            <a:xfrm>
              <a:off x="4159653" y="3454396"/>
              <a:ext cx="758421" cy="762449"/>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717" name="Rectangle 55"/>
            <p:cNvSpPr>
              <a:spLocks noChangeArrowheads="1"/>
            </p:cNvSpPr>
            <p:nvPr/>
          </p:nvSpPr>
          <p:spPr bwMode="auto">
            <a:xfrm>
              <a:off x="4918075" y="4971573"/>
              <a:ext cx="777600" cy="758826"/>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718" name="Rectangle 57"/>
            <p:cNvSpPr>
              <a:spLocks noChangeArrowheads="1"/>
            </p:cNvSpPr>
            <p:nvPr/>
          </p:nvSpPr>
          <p:spPr bwMode="auto">
            <a:xfrm>
              <a:off x="4918074" y="4219098"/>
              <a:ext cx="777601" cy="757237"/>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grpSp>
      <p:grpSp>
        <p:nvGrpSpPr>
          <p:cNvPr id="69637" name="Group 139"/>
          <p:cNvGrpSpPr>
            <a:grpSpLocks/>
          </p:cNvGrpSpPr>
          <p:nvPr/>
        </p:nvGrpSpPr>
        <p:grpSpPr bwMode="auto">
          <a:xfrm>
            <a:off x="5219700" y="2787010"/>
            <a:ext cx="3119438" cy="3276600"/>
            <a:chOff x="5219700" y="2235200"/>
            <a:chExt cx="3119438" cy="3276600"/>
          </a:xfrm>
        </p:grpSpPr>
        <p:grpSp>
          <p:nvGrpSpPr>
            <p:cNvPr id="69639" name="Group 3"/>
            <p:cNvGrpSpPr>
              <a:grpSpLocks/>
            </p:cNvGrpSpPr>
            <p:nvPr/>
          </p:nvGrpSpPr>
          <p:grpSpPr bwMode="auto">
            <a:xfrm>
              <a:off x="5224463" y="2235200"/>
              <a:ext cx="3114675" cy="3057115"/>
              <a:chOff x="1877" y="1152"/>
              <a:chExt cx="1971" cy="1776"/>
            </a:xfrm>
          </p:grpSpPr>
          <p:sp>
            <p:nvSpPr>
              <p:cNvPr id="69691" name="Rectangle 4"/>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692" name="Rectangle 5"/>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693" name="Rectangle 6"/>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694" name="Rectangle 7"/>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695" name="Rectangle 8"/>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696" name="Rectangle 9"/>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697" name="Rectangle 10"/>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698" name="Rectangle 11"/>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699" name="Rectangle 12"/>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00" name="Rectangle 13"/>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01" name="Rectangle 14"/>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02" name="Rectangle 15"/>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03" name="Rectangle 16"/>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04" name="Rectangle 17"/>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05" name="Rectangle 18"/>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06" name="Rectangle 19"/>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07" name="Rectangle 20"/>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08" name="Rectangle 21"/>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09" name="Rectangle 22"/>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10" name="Rectangle 23"/>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11" name="Rectangle 24"/>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12" name="Rectangle 25"/>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13" name="Rectangle 26"/>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14" name="Rectangle 27"/>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sp>
            <p:nvSpPr>
              <p:cNvPr id="69715" name="Rectangle 28"/>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b="1">
                  <a:solidFill>
                    <a:srgbClr val="000000"/>
                  </a:solidFill>
                  <a:latin typeface="Calibri" pitchFamily="34" charset="0"/>
                  <a:cs typeface="Calibri" pitchFamily="34" charset="0"/>
                </a:endParaRPr>
              </a:p>
            </p:txBody>
          </p:sp>
        </p:grpSp>
        <p:sp>
          <p:nvSpPr>
            <p:cNvPr id="69640" name="Line 29"/>
            <p:cNvSpPr>
              <a:spLocks noChangeShapeType="1"/>
            </p:cNvSpPr>
            <p:nvPr/>
          </p:nvSpPr>
          <p:spPr bwMode="auto">
            <a:xfrm rot="-177988">
              <a:off x="5615305" y="2453215"/>
              <a:ext cx="1739489" cy="195968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641" name="Line 30"/>
            <p:cNvSpPr>
              <a:spLocks noChangeShapeType="1"/>
            </p:cNvSpPr>
            <p:nvPr/>
          </p:nvSpPr>
          <p:spPr bwMode="auto">
            <a:xfrm>
              <a:off x="6177443" y="2551200"/>
              <a:ext cx="610389" cy="62710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642" name="Line 31"/>
            <p:cNvSpPr>
              <a:spLocks noChangeShapeType="1"/>
            </p:cNvSpPr>
            <p:nvPr/>
          </p:nvSpPr>
          <p:spPr bwMode="auto">
            <a:xfrm flipH="1">
              <a:off x="5537201" y="3768656"/>
              <a:ext cx="902" cy="57474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643" name="Line 32"/>
            <p:cNvSpPr>
              <a:spLocks noChangeShapeType="1"/>
            </p:cNvSpPr>
            <p:nvPr/>
          </p:nvSpPr>
          <p:spPr bwMode="auto">
            <a:xfrm>
              <a:off x="7376508" y="4973866"/>
              <a:ext cx="14892" cy="53793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644" name="Line 33"/>
            <p:cNvSpPr>
              <a:spLocks noChangeShapeType="1"/>
            </p:cNvSpPr>
            <p:nvPr/>
          </p:nvSpPr>
          <p:spPr bwMode="auto">
            <a:xfrm>
              <a:off x="5533277" y="4361463"/>
              <a:ext cx="624865" cy="63444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645" name="Line 34"/>
            <p:cNvSpPr>
              <a:spLocks noChangeShapeType="1"/>
            </p:cNvSpPr>
            <p:nvPr/>
          </p:nvSpPr>
          <p:spPr bwMode="auto">
            <a:xfrm rot="2592605" flipV="1">
              <a:off x="5624956" y="4770548"/>
              <a:ext cx="453570" cy="43113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646" name="Line 35"/>
            <p:cNvSpPr>
              <a:spLocks noChangeShapeType="1"/>
            </p:cNvSpPr>
            <p:nvPr/>
          </p:nvSpPr>
          <p:spPr bwMode="auto">
            <a:xfrm rot="2592605" flipV="1">
              <a:off x="6857798" y="4760750"/>
              <a:ext cx="434269" cy="42378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647" name="Line 36"/>
            <p:cNvSpPr>
              <a:spLocks noChangeShapeType="1"/>
            </p:cNvSpPr>
            <p:nvPr/>
          </p:nvSpPr>
          <p:spPr bwMode="auto">
            <a:xfrm rot="2592605">
              <a:off x="6039748" y="5251158"/>
              <a:ext cx="774104" cy="964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648" name="Line 37"/>
            <p:cNvSpPr>
              <a:spLocks noChangeShapeType="1"/>
            </p:cNvSpPr>
            <p:nvPr/>
          </p:nvSpPr>
          <p:spPr bwMode="auto">
            <a:xfrm rot="2592605">
              <a:off x="5942582" y="4462805"/>
              <a:ext cx="421110" cy="42968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649" name="Line 38"/>
            <p:cNvSpPr>
              <a:spLocks noChangeShapeType="1"/>
            </p:cNvSpPr>
            <p:nvPr/>
          </p:nvSpPr>
          <p:spPr bwMode="auto">
            <a:xfrm rot="2592605" flipV="1">
              <a:off x="6223282" y="3528595"/>
              <a:ext cx="470458" cy="44827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650" name="Line 39"/>
            <p:cNvSpPr>
              <a:spLocks noChangeShapeType="1"/>
            </p:cNvSpPr>
            <p:nvPr/>
          </p:nvSpPr>
          <p:spPr bwMode="auto">
            <a:xfrm rot="2592605" flipV="1">
              <a:off x="5639431" y="2940688"/>
              <a:ext cx="458395" cy="43113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651" name="Line 40"/>
            <p:cNvSpPr>
              <a:spLocks noChangeShapeType="1"/>
            </p:cNvSpPr>
            <p:nvPr/>
          </p:nvSpPr>
          <p:spPr bwMode="auto">
            <a:xfrm rot="2807395">
              <a:off x="6552799" y="2662147"/>
              <a:ext cx="453178" cy="41255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652" name="Line 41"/>
            <p:cNvSpPr>
              <a:spLocks noChangeShapeType="1"/>
            </p:cNvSpPr>
            <p:nvPr/>
          </p:nvSpPr>
          <p:spPr bwMode="auto">
            <a:xfrm rot="2807395">
              <a:off x="6569891" y="3262098"/>
              <a:ext cx="426232" cy="38601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653" name="Line 42"/>
            <p:cNvSpPr>
              <a:spLocks noChangeShapeType="1"/>
            </p:cNvSpPr>
            <p:nvPr/>
          </p:nvSpPr>
          <p:spPr bwMode="auto">
            <a:xfrm rot="2807395">
              <a:off x="7783302" y="4450419"/>
              <a:ext cx="443380" cy="41979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654" name="Line 43"/>
            <p:cNvSpPr>
              <a:spLocks noChangeShapeType="1"/>
            </p:cNvSpPr>
            <p:nvPr/>
          </p:nvSpPr>
          <p:spPr bwMode="auto">
            <a:xfrm rot="2807395">
              <a:off x="6550386" y="4469942"/>
              <a:ext cx="453178" cy="41014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655" name="Line 44"/>
            <p:cNvSpPr>
              <a:spLocks noChangeShapeType="1"/>
            </p:cNvSpPr>
            <p:nvPr/>
          </p:nvSpPr>
          <p:spPr bwMode="auto">
            <a:xfrm rot="2807395">
              <a:off x="7192473" y="2656933"/>
              <a:ext cx="409085" cy="37154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656" name="Line 45"/>
            <p:cNvSpPr>
              <a:spLocks noChangeShapeType="1"/>
            </p:cNvSpPr>
            <p:nvPr/>
          </p:nvSpPr>
          <p:spPr bwMode="auto">
            <a:xfrm rot="2807395">
              <a:off x="7180206" y="3857520"/>
              <a:ext cx="436031" cy="40773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657" name="Line 46"/>
            <p:cNvSpPr>
              <a:spLocks noChangeShapeType="1"/>
            </p:cNvSpPr>
            <p:nvPr/>
          </p:nvSpPr>
          <p:spPr bwMode="auto">
            <a:xfrm rot="8207395">
              <a:off x="7477837" y="4763199"/>
              <a:ext cx="443920" cy="42868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658" name="Line 47"/>
            <p:cNvSpPr>
              <a:spLocks noChangeShapeType="1"/>
            </p:cNvSpPr>
            <p:nvPr/>
          </p:nvSpPr>
          <p:spPr bwMode="auto">
            <a:xfrm rot="2807395">
              <a:off x="7807336" y="3245210"/>
              <a:ext cx="455628" cy="41979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659" name="Line 48"/>
            <p:cNvSpPr>
              <a:spLocks noChangeShapeType="1"/>
            </p:cNvSpPr>
            <p:nvPr/>
          </p:nvSpPr>
          <p:spPr bwMode="auto">
            <a:xfrm flipH="1">
              <a:off x="6773356" y="3112161"/>
              <a:ext cx="624865" cy="63444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660" name="Line 49"/>
            <p:cNvSpPr>
              <a:spLocks noChangeShapeType="1"/>
            </p:cNvSpPr>
            <p:nvPr/>
          </p:nvSpPr>
          <p:spPr bwMode="auto">
            <a:xfrm flipH="1">
              <a:off x="7400634" y="2516905"/>
              <a:ext cx="603152" cy="61240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661" name="Line 50"/>
            <p:cNvSpPr>
              <a:spLocks noChangeShapeType="1"/>
            </p:cNvSpPr>
            <p:nvPr/>
          </p:nvSpPr>
          <p:spPr bwMode="auto">
            <a:xfrm flipH="1">
              <a:off x="7417522" y="3749060"/>
              <a:ext cx="617627" cy="61975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662" name="Line 51"/>
            <p:cNvSpPr>
              <a:spLocks noChangeShapeType="1"/>
            </p:cNvSpPr>
            <p:nvPr/>
          </p:nvSpPr>
          <p:spPr bwMode="auto">
            <a:xfrm rot="2807395">
              <a:off x="7180206" y="4460125"/>
              <a:ext cx="436031" cy="40773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663" name="Text Box 52"/>
            <p:cNvSpPr txBox="1">
              <a:spLocks noChangeArrowheads="1"/>
            </p:cNvSpPr>
            <p:nvPr/>
          </p:nvSpPr>
          <p:spPr bwMode="auto">
            <a:xfrm>
              <a:off x="5824538" y="226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dirty="0" smtClean="0">
                  <a:solidFill>
                    <a:srgbClr val="3333CC"/>
                  </a:solidFill>
                  <a:latin typeface="Calibri" pitchFamily="34" charset="0"/>
                  <a:cs typeface="Calibri" pitchFamily="34" charset="0"/>
                </a:rPr>
                <a:t>1</a:t>
              </a:r>
              <a:endParaRPr lang="en-US" dirty="0">
                <a:solidFill>
                  <a:srgbClr val="3333CC"/>
                </a:solidFill>
                <a:latin typeface="Calibri" pitchFamily="34" charset="0"/>
                <a:cs typeface="Calibri" pitchFamily="34" charset="0"/>
              </a:endParaRPr>
            </a:p>
          </p:txBody>
        </p:sp>
        <p:sp>
          <p:nvSpPr>
            <p:cNvPr id="69664" name="Text Box 53"/>
            <p:cNvSpPr txBox="1">
              <a:spLocks noChangeArrowheads="1"/>
            </p:cNvSpPr>
            <p:nvPr/>
          </p:nvSpPr>
          <p:spPr bwMode="auto">
            <a:xfrm>
              <a:off x="7353300" y="2260600"/>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dirty="0" smtClean="0">
                  <a:solidFill>
                    <a:srgbClr val="3333CC"/>
                  </a:solidFill>
                  <a:latin typeface="Calibri" pitchFamily="34" charset="0"/>
                  <a:cs typeface="Calibri" pitchFamily="34" charset="0"/>
                </a:rPr>
                <a:t>1</a:t>
              </a:r>
              <a:endParaRPr lang="en-US" dirty="0">
                <a:solidFill>
                  <a:srgbClr val="3333CC"/>
                </a:solidFill>
                <a:latin typeface="Calibri" pitchFamily="34" charset="0"/>
                <a:cs typeface="Calibri" pitchFamily="34" charset="0"/>
              </a:endParaRPr>
            </a:p>
          </p:txBody>
        </p:sp>
        <p:sp>
          <p:nvSpPr>
            <p:cNvPr id="69665" name="Text Box 54"/>
            <p:cNvSpPr txBox="1">
              <a:spLocks noChangeArrowheads="1"/>
            </p:cNvSpPr>
            <p:nvPr/>
          </p:nvSpPr>
          <p:spPr bwMode="auto">
            <a:xfrm>
              <a:off x="7962900" y="2260600"/>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dirty="0" smtClean="0">
                  <a:solidFill>
                    <a:srgbClr val="3333CC"/>
                  </a:solidFill>
                  <a:latin typeface="Calibri" pitchFamily="34" charset="0"/>
                  <a:cs typeface="Calibri" pitchFamily="34" charset="0"/>
                </a:rPr>
                <a:t>1</a:t>
              </a:r>
              <a:endParaRPr lang="en-US" dirty="0">
                <a:solidFill>
                  <a:srgbClr val="3333CC"/>
                </a:solidFill>
                <a:latin typeface="Calibri" pitchFamily="34" charset="0"/>
                <a:cs typeface="Calibri" pitchFamily="34" charset="0"/>
              </a:endParaRPr>
            </a:p>
          </p:txBody>
        </p:sp>
        <p:sp>
          <p:nvSpPr>
            <p:cNvPr id="69666" name="Text Box 55"/>
            <p:cNvSpPr txBox="1">
              <a:spLocks noChangeArrowheads="1"/>
            </p:cNvSpPr>
            <p:nvPr/>
          </p:nvSpPr>
          <p:spPr bwMode="auto">
            <a:xfrm>
              <a:off x="6438900" y="2260600"/>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dirty="0" smtClean="0">
                  <a:solidFill>
                    <a:srgbClr val="3333CC"/>
                  </a:solidFill>
                  <a:latin typeface="Calibri" pitchFamily="34" charset="0"/>
                  <a:cs typeface="Calibri" pitchFamily="34" charset="0"/>
                </a:rPr>
                <a:t>1</a:t>
              </a:r>
              <a:endParaRPr lang="en-US" dirty="0">
                <a:solidFill>
                  <a:srgbClr val="3333CC"/>
                </a:solidFill>
                <a:latin typeface="Calibri" pitchFamily="34" charset="0"/>
                <a:cs typeface="Calibri" pitchFamily="34" charset="0"/>
              </a:endParaRPr>
            </a:p>
          </p:txBody>
        </p:sp>
        <p:sp>
          <p:nvSpPr>
            <p:cNvPr id="69667" name="Text Box 56"/>
            <p:cNvSpPr txBox="1">
              <a:spLocks noChangeArrowheads="1"/>
            </p:cNvSpPr>
            <p:nvPr/>
          </p:nvSpPr>
          <p:spPr bwMode="auto">
            <a:xfrm>
              <a:off x="5219700" y="2260600"/>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dirty="0" smtClean="0">
                  <a:solidFill>
                    <a:srgbClr val="3333CC"/>
                  </a:solidFill>
                  <a:latin typeface="Calibri" pitchFamily="34" charset="0"/>
                  <a:cs typeface="Calibri" pitchFamily="34" charset="0"/>
                </a:rPr>
                <a:t>1</a:t>
              </a:r>
              <a:endParaRPr lang="en-US" dirty="0">
                <a:solidFill>
                  <a:srgbClr val="3333CC"/>
                </a:solidFill>
                <a:latin typeface="Calibri" pitchFamily="34" charset="0"/>
                <a:cs typeface="Calibri" pitchFamily="34" charset="0"/>
              </a:endParaRPr>
            </a:p>
          </p:txBody>
        </p:sp>
        <p:sp>
          <p:nvSpPr>
            <p:cNvPr id="69668" name="Text Box 57"/>
            <p:cNvSpPr txBox="1">
              <a:spLocks noChangeArrowheads="1"/>
            </p:cNvSpPr>
            <p:nvPr/>
          </p:nvSpPr>
          <p:spPr bwMode="auto">
            <a:xfrm>
              <a:off x="7962900" y="4013200"/>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dirty="0" smtClean="0">
                  <a:solidFill>
                    <a:srgbClr val="3333CC"/>
                  </a:solidFill>
                  <a:latin typeface="Calibri" pitchFamily="34" charset="0"/>
                  <a:cs typeface="Calibri" pitchFamily="34" charset="0"/>
                </a:rPr>
                <a:t>1</a:t>
              </a:r>
              <a:endParaRPr lang="en-US" dirty="0">
                <a:solidFill>
                  <a:srgbClr val="3333CC"/>
                </a:solidFill>
                <a:latin typeface="Calibri" pitchFamily="34" charset="0"/>
                <a:cs typeface="Calibri" pitchFamily="34" charset="0"/>
              </a:endParaRPr>
            </a:p>
          </p:txBody>
        </p:sp>
        <p:sp>
          <p:nvSpPr>
            <p:cNvPr id="69669" name="Text Box 58"/>
            <p:cNvSpPr txBox="1">
              <a:spLocks noChangeArrowheads="1"/>
            </p:cNvSpPr>
            <p:nvPr/>
          </p:nvSpPr>
          <p:spPr bwMode="auto">
            <a:xfrm>
              <a:off x="5219700" y="4699000"/>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dirty="0" smtClean="0">
                  <a:solidFill>
                    <a:srgbClr val="3333CC"/>
                  </a:solidFill>
                  <a:latin typeface="Calibri" pitchFamily="34" charset="0"/>
                  <a:cs typeface="Calibri" pitchFamily="34" charset="0"/>
                </a:rPr>
                <a:t>1</a:t>
              </a:r>
              <a:endParaRPr lang="en-US" dirty="0">
                <a:solidFill>
                  <a:srgbClr val="3333CC"/>
                </a:solidFill>
                <a:latin typeface="Calibri" pitchFamily="34" charset="0"/>
                <a:cs typeface="Calibri" pitchFamily="34" charset="0"/>
              </a:endParaRPr>
            </a:p>
          </p:txBody>
        </p:sp>
        <p:sp>
          <p:nvSpPr>
            <p:cNvPr id="69670" name="Text Box 59"/>
            <p:cNvSpPr txBox="1">
              <a:spLocks noChangeArrowheads="1"/>
            </p:cNvSpPr>
            <p:nvPr/>
          </p:nvSpPr>
          <p:spPr bwMode="auto">
            <a:xfrm>
              <a:off x="5219700" y="4089400"/>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dirty="0" smtClean="0">
                  <a:solidFill>
                    <a:srgbClr val="3333CC"/>
                  </a:solidFill>
                  <a:latin typeface="Calibri" pitchFamily="34" charset="0"/>
                  <a:cs typeface="Calibri" pitchFamily="34" charset="0"/>
                </a:rPr>
                <a:t>2</a:t>
              </a:r>
              <a:endParaRPr lang="en-US" dirty="0">
                <a:solidFill>
                  <a:srgbClr val="3333CC"/>
                </a:solidFill>
                <a:latin typeface="Calibri" pitchFamily="34" charset="0"/>
                <a:cs typeface="Calibri" pitchFamily="34" charset="0"/>
              </a:endParaRPr>
            </a:p>
          </p:txBody>
        </p:sp>
        <p:sp>
          <p:nvSpPr>
            <p:cNvPr id="69671" name="Text Box 60"/>
            <p:cNvSpPr txBox="1">
              <a:spLocks noChangeArrowheads="1"/>
            </p:cNvSpPr>
            <p:nvPr/>
          </p:nvSpPr>
          <p:spPr bwMode="auto">
            <a:xfrm>
              <a:off x="5219700" y="3556000"/>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dirty="0" smtClean="0">
                  <a:solidFill>
                    <a:srgbClr val="3333CC"/>
                  </a:solidFill>
                  <a:latin typeface="Calibri" pitchFamily="34" charset="0"/>
                  <a:cs typeface="Calibri" pitchFamily="34" charset="0"/>
                </a:rPr>
                <a:t>1</a:t>
              </a:r>
              <a:endParaRPr lang="en-US" dirty="0">
                <a:solidFill>
                  <a:srgbClr val="3333CC"/>
                </a:solidFill>
                <a:latin typeface="Calibri" pitchFamily="34" charset="0"/>
                <a:cs typeface="Calibri" pitchFamily="34" charset="0"/>
              </a:endParaRPr>
            </a:p>
          </p:txBody>
        </p:sp>
        <p:sp>
          <p:nvSpPr>
            <p:cNvPr id="69672" name="Text Box 61"/>
            <p:cNvSpPr txBox="1">
              <a:spLocks noChangeArrowheads="1"/>
            </p:cNvSpPr>
            <p:nvPr/>
          </p:nvSpPr>
          <p:spPr bwMode="auto">
            <a:xfrm>
              <a:off x="5219700" y="2870200"/>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dirty="0" smtClean="0">
                  <a:solidFill>
                    <a:srgbClr val="3333CC"/>
                  </a:solidFill>
                  <a:latin typeface="Calibri" pitchFamily="34" charset="0"/>
                  <a:cs typeface="Calibri" pitchFamily="34" charset="0"/>
                </a:rPr>
                <a:t>1</a:t>
              </a:r>
              <a:endParaRPr lang="en-US" dirty="0">
                <a:solidFill>
                  <a:srgbClr val="3333CC"/>
                </a:solidFill>
                <a:latin typeface="Calibri" pitchFamily="34" charset="0"/>
                <a:cs typeface="Calibri" pitchFamily="34" charset="0"/>
              </a:endParaRPr>
            </a:p>
          </p:txBody>
        </p:sp>
        <p:sp>
          <p:nvSpPr>
            <p:cNvPr id="69673" name="Text Box 62"/>
            <p:cNvSpPr txBox="1">
              <a:spLocks noChangeArrowheads="1"/>
            </p:cNvSpPr>
            <p:nvPr/>
          </p:nvSpPr>
          <p:spPr bwMode="auto">
            <a:xfrm>
              <a:off x="5829300" y="3479800"/>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dirty="0" smtClean="0">
                  <a:solidFill>
                    <a:srgbClr val="3333CC"/>
                  </a:solidFill>
                  <a:latin typeface="Calibri" pitchFamily="34" charset="0"/>
                  <a:cs typeface="Calibri" pitchFamily="34" charset="0"/>
                </a:rPr>
                <a:t>1</a:t>
              </a:r>
              <a:endParaRPr lang="en-US" dirty="0">
                <a:solidFill>
                  <a:srgbClr val="3333CC"/>
                </a:solidFill>
                <a:latin typeface="Calibri" pitchFamily="34" charset="0"/>
                <a:cs typeface="Calibri" pitchFamily="34" charset="0"/>
              </a:endParaRPr>
            </a:p>
          </p:txBody>
        </p:sp>
        <p:sp>
          <p:nvSpPr>
            <p:cNvPr id="69674" name="Text Box 63"/>
            <p:cNvSpPr txBox="1">
              <a:spLocks noChangeArrowheads="1"/>
            </p:cNvSpPr>
            <p:nvPr/>
          </p:nvSpPr>
          <p:spPr bwMode="auto">
            <a:xfrm>
              <a:off x="5829300" y="4165600"/>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dirty="0" smtClean="0">
                  <a:solidFill>
                    <a:srgbClr val="3333CC"/>
                  </a:solidFill>
                  <a:latin typeface="Calibri" pitchFamily="34" charset="0"/>
                  <a:cs typeface="Calibri" pitchFamily="34" charset="0"/>
                </a:rPr>
                <a:t>1</a:t>
              </a:r>
              <a:endParaRPr lang="en-US" dirty="0">
                <a:solidFill>
                  <a:srgbClr val="3333CC"/>
                </a:solidFill>
                <a:latin typeface="Calibri" pitchFamily="34" charset="0"/>
                <a:cs typeface="Calibri" pitchFamily="34" charset="0"/>
              </a:endParaRPr>
            </a:p>
          </p:txBody>
        </p:sp>
        <p:sp>
          <p:nvSpPr>
            <p:cNvPr id="69675" name="Text Box 64"/>
            <p:cNvSpPr txBox="1">
              <a:spLocks noChangeArrowheads="1"/>
            </p:cNvSpPr>
            <p:nvPr/>
          </p:nvSpPr>
          <p:spPr bwMode="auto">
            <a:xfrm>
              <a:off x="7318375" y="3422650"/>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dirty="0" smtClean="0">
                  <a:solidFill>
                    <a:srgbClr val="3333CC"/>
                  </a:solidFill>
                  <a:latin typeface="Calibri" pitchFamily="34" charset="0"/>
                  <a:cs typeface="Calibri" pitchFamily="34" charset="0"/>
                </a:rPr>
                <a:t>1</a:t>
              </a:r>
              <a:endParaRPr lang="en-US" dirty="0">
                <a:solidFill>
                  <a:srgbClr val="3333CC"/>
                </a:solidFill>
                <a:latin typeface="Calibri" pitchFamily="34" charset="0"/>
                <a:cs typeface="Calibri" pitchFamily="34" charset="0"/>
              </a:endParaRPr>
            </a:p>
          </p:txBody>
        </p:sp>
        <p:sp>
          <p:nvSpPr>
            <p:cNvPr id="69676" name="Text Box 65"/>
            <p:cNvSpPr txBox="1">
              <a:spLocks noChangeArrowheads="1"/>
            </p:cNvSpPr>
            <p:nvPr/>
          </p:nvSpPr>
          <p:spPr bwMode="auto">
            <a:xfrm>
              <a:off x="7962900" y="2794000"/>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dirty="0" smtClean="0">
                  <a:solidFill>
                    <a:srgbClr val="3333CC"/>
                  </a:solidFill>
                  <a:latin typeface="Calibri" pitchFamily="34" charset="0"/>
                  <a:cs typeface="Calibri" pitchFamily="34" charset="0"/>
                </a:rPr>
                <a:t>1</a:t>
              </a:r>
              <a:endParaRPr lang="en-US" dirty="0">
                <a:solidFill>
                  <a:srgbClr val="3333CC"/>
                </a:solidFill>
                <a:latin typeface="Calibri" pitchFamily="34" charset="0"/>
                <a:cs typeface="Calibri" pitchFamily="34" charset="0"/>
              </a:endParaRPr>
            </a:p>
          </p:txBody>
        </p:sp>
        <p:sp>
          <p:nvSpPr>
            <p:cNvPr id="69677" name="Text Box 66"/>
            <p:cNvSpPr txBox="1">
              <a:spLocks noChangeArrowheads="1"/>
            </p:cNvSpPr>
            <p:nvPr/>
          </p:nvSpPr>
          <p:spPr bwMode="auto">
            <a:xfrm>
              <a:off x="6057900" y="2794000"/>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dirty="0" smtClean="0">
                  <a:solidFill>
                    <a:srgbClr val="3333CC"/>
                  </a:solidFill>
                  <a:latin typeface="Calibri" pitchFamily="34" charset="0"/>
                  <a:cs typeface="Calibri" pitchFamily="34" charset="0"/>
                </a:rPr>
                <a:t>3</a:t>
              </a:r>
              <a:endParaRPr lang="en-US" dirty="0">
                <a:solidFill>
                  <a:srgbClr val="3333CC"/>
                </a:solidFill>
                <a:latin typeface="Calibri" pitchFamily="34" charset="0"/>
                <a:cs typeface="Calibri" pitchFamily="34" charset="0"/>
              </a:endParaRPr>
            </a:p>
          </p:txBody>
        </p:sp>
        <p:sp>
          <p:nvSpPr>
            <p:cNvPr id="69678" name="Text Box 67"/>
            <p:cNvSpPr txBox="1">
              <a:spLocks noChangeArrowheads="1"/>
            </p:cNvSpPr>
            <p:nvPr/>
          </p:nvSpPr>
          <p:spPr bwMode="auto">
            <a:xfrm>
              <a:off x="6743700" y="2794000"/>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dirty="0" smtClean="0">
                  <a:solidFill>
                    <a:srgbClr val="3333CC"/>
                  </a:solidFill>
                  <a:latin typeface="Calibri" pitchFamily="34" charset="0"/>
                  <a:cs typeface="Calibri" pitchFamily="34" charset="0"/>
                </a:rPr>
                <a:t>3</a:t>
              </a:r>
              <a:endParaRPr lang="en-US" dirty="0">
                <a:solidFill>
                  <a:srgbClr val="3333CC"/>
                </a:solidFill>
                <a:latin typeface="Calibri" pitchFamily="34" charset="0"/>
                <a:cs typeface="Calibri" pitchFamily="34" charset="0"/>
              </a:endParaRPr>
            </a:p>
          </p:txBody>
        </p:sp>
        <p:sp>
          <p:nvSpPr>
            <p:cNvPr id="69679" name="Text Box 68"/>
            <p:cNvSpPr txBox="1">
              <a:spLocks noChangeArrowheads="1"/>
            </p:cNvSpPr>
            <p:nvPr/>
          </p:nvSpPr>
          <p:spPr bwMode="auto">
            <a:xfrm>
              <a:off x="7350125" y="2887663"/>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dirty="0" smtClean="0">
                  <a:solidFill>
                    <a:srgbClr val="3333CC"/>
                  </a:solidFill>
                  <a:latin typeface="Calibri" pitchFamily="34" charset="0"/>
                  <a:cs typeface="Calibri" pitchFamily="34" charset="0"/>
                </a:rPr>
                <a:t>3</a:t>
              </a:r>
              <a:endParaRPr lang="en-US" dirty="0">
                <a:solidFill>
                  <a:srgbClr val="3333CC"/>
                </a:solidFill>
                <a:latin typeface="Calibri" pitchFamily="34" charset="0"/>
                <a:cs typeface="Calibri" pitchFamily="34" charset="0"/>
              </a:endParaRPr>
            </a:p>
          </p:txBody>
        </p:sp>
        <p:sp>
          <p:nvSpPr>
            <p:cNvPr id="69680" name="Text Box 70"/>
            <p:cNvSpPr txBox="1">
              <a:spLocks noChangeArrowheads="1"/>
            </p:cNvSpPr>
            <p:nvPr/>
          </p:nvSpPr>
          <p:spPr bwMode="auto">
            <a:xfrm>
              <a:off x="7986713" y="3516313"/>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dirty="0" smtClean="0">
                  <a:solidFill>
                    <a:srgbClr val="3333CC"/>
                  </a:solidFill>
                  <a:latin typeface="Calibri" pitchFamily="34" charset="0"/>
                  <a:cs typeface="Calibri" pitchFamily="34" charset="0"/>
                </a:rPr>
                <a:t>2</a:t>
              </a:r>
              <a:endParaRPr lang="en-US" dirty="0">
                <a:solidFill>
                  <a:srgbClr val="3333CC"/>
                </a:solidFill>
                <a:latin typeface="Calibri" pitchFamily="34" charset="0"/>
                <a:cs typeface="Calibri" pitchFamily="34" charset="0"/>
              </a:endParaRPr>
            </a:p>
          </p:txBody>
        </p:sp>
        <p:sp>
          <p:nvSpPr>
            <p:cNvPr id="69681" name="Text Box 71"/>
            <p:cNvSpPr txBox="1">
              <a:spLocks noChangeArrowheads="1"/>
            </p:cNvSpPr>
            <p:nvPr/>
          </p:nvSpPr>
          <p:spPr bwMode="auto">
            <a:xfrm>
              <a:off x="6743700" y="4089400"/>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dirty="0" smtClean="0">
                  <a:solidFill>
                    <a:srgbClr val="3333CC"/>
                  </a:solidFill>
                  <a:latin typeface="Calibri" pitchFamily="34" charset="0"/>
                  <a:cs typeface="Calibri" pitchFamily="34" charset="0"/>
                </a:rPr>
                <a:t>1</a:t>
              </a:r>
              <a:endParaRPr lang="en-US" dirty="0">
                <a:solidFill>
                  <a:srgbClr val="3333CC"/>
                </a:solidFill>
                <a:latin typeface="Calibri" pitchFamily="34" charset="0"/>
                <a:cs typeface="Calibri" pitchFamily="34" charset="0"/>
              </a:endParaRPr>
            </a:p>
          </p:txBody>
        </p:sp>
        <p:sp>
          <p:nvSpPr>
            <p:cNvPr id="69682" name="Text Box 73"/>
            <p:cNvSpPr txBox="1">
              <a:spLocks noChangeArrowheads="1"/>
            </p:cNvSpPr>
            <p:nvPr/>
          </p:nvSpPr>
          <p:spPr bwMode="auto">
            <a:xfrm>
              <a:off x="6134100" y="4622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dirty="0" smtClean="0">
                  <a:solidFill>
                    <a:srgbClr val="3333CC"/>
                  </a:solidFill>
                  <a:latin typeface="Calibri" pitchFamily="34" charset="0"/>
                  <a:cs typeface="Calibri" pitchFamily="34" charset="0"/>
                </a:rPr>
                <a:t>5</a:t>
              </a:r>
              <a:endParaRPr lang="en-US" dirty="0">
                <a:solidFill>
                  <a:srgbClr val="3333CC"/>
                </a:solidFill>
                <a:latin typeface="Calibri" pitchFamily="34" charset="0"/>
                <a:cs typeface="Calibri" pitchFamily="34" charset="0"/>
              </a:endParaRPr>
            </a:p>
          </p:txBody>
        </p:sp>
        <p:sp>
          <p:nvSpPr>
            <p:cNvPr id="69683" name="Text Box 74"/>
            <p:cNvSpPr txBox="1">
              <a:spLocks noChangeArrowheads="1"/>
            </p:cNvSpPr>
            <p:nvPr/>
          </p:nvSpPr>
          <p:spPr bwMode="auto">
            <a:xfrm>
              <a:off x="6819900" y="4622800"/>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dirty="0" smtClean="0">
                  <a:solidFill>
                    <a:srgbClr val="3333CC"/>
                  </a:solidFill>
                  <a:latin typeface="Calibri" pitchFamily="34" charset="0"/>
                  <a:cs typeface="Calibri" pitchFamily="34" charset="0"/>
                </a:rPr>
                <a:t>2</a:t>
              </a:r>
              <a:endParaRPr lang="en-US" dirty="0">
                <a:solidFill>
                  <a:srgbClr val="3333CC"/>
                </a:solidFill>
                <a:latin typeface="Calibri" pitchFamily="34" charset="0"/>
                <a:cs typeface="Calibri" pitchFamily="34" charset="0"/>
              </a:endParaRPr>
            </a:p>
          </p:txBody>
        </p:sp>
        <p:sp>
          <p:nvSpPr>
            <p:cNvPr id="69684" name="Text Box 76"/>
            <p:cNvSpPr txBox="1">
              <a:spLocks noChangeArrowheads="1"/>
            </p:cNvSpPr>
            <p:nvPr/>
          </p:nvSpPr>
          <p:spPr bwMode="auto">
            <a:xfrm>
              <a:off x="7967663" y="4751388"/>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dirty="0" smtClean="0">
                  <a:solidFill>
                    <a:srgbClr val="3333CC"/>
                  </a:solidFill>
                  <a:latin typeface="Calibri" pitchFamily="34" charset="0"/>
                  <a:cs typeface="Calibri" pitchFamily="34" charset="0"/>
                </a:rPr>
                <a:t>2</a:t>
              </a:r>
              <a:endParaRPr lang="en-US" dirty="0">
                <a:solidFill>
                  <a:srgbClr val="3333CC"/>
                </a:solidFill>
                <a:latin typeface="Calibri" pitchFamily="34" charset="0"/>
                <a:cs typeface="Calibri" pitchFamily="34" charset="0"/>
              </a:endParaRPr>
            </a:p>
          </p:txBody>
        </p:sp>
        <p:sp>
          <p:nvSpPr>
            <p:cNvPr id="69685" name="Line 77"/>
            <p:cNvSpPr>
              <a:spLocks noChangeShapeType="1"/>
            </p:cNvSpPr>
            <p:nvPr/>
          </p:nvSpPr>
          <p:spPr bwMode="auto">
            <a:xfrm>
              <a:off x="7377290" y="4957851"/>
              <a:ext cx="4022" cy="515849"/>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686" name="Line 79"/>
            <p:cNvSpPr>
              <a:spLocks noChangeShapeType="1"/>
            </p:cNvSpPr>
            <p:nvPr/>
          </p:nvSpPr>
          <p:spPr bwMode="auto">
            <a:xfrm rot="2807395">
              <a:off x="7191175" y="4459644"/>
              <a:ext cx="410714" cy="395974"/>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687" name="Line 79"/>
            <p:cNvSpPr>
              <a:spLocks noChangeShapeType="1"/>
            </p:cNvSpPr>
            <p:nvPr/>
          </p:nvSpPr>
          <p:spPr bwMode="auto">
            <a:xfrm rot="2807395" flipV="1">
              <a:off x="6672044" y="4048009"/>
              <a:ext cx="837351" cy="10798"/>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Calibri" pitchFamily="34" charset="0"/>
                <a:cs typeface="Calibri" pitchFamily="34" charset="0"/>
              </a:endParaRPr>
            </a:p>
          </p:txBody>
        </p:sp>
        <p:sp>
          <p:nvSpPr>
            <p:cNvPr id="69688" name="Text Box 69"/>
            <p:cNvSpPr txBox="1">
              <a:spLocks noChangeArrowheads="1"/>
            </p:cNvSpPr>
            <p:nvPr/>
          </p:nvSpPr>
          <p:spPr bwMode="auto">
            <a:xfrm>
              <a:off x="6438900" y="3632200"/>
              <a:ext cx="4956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dirty="0" smtClean="0">
                  <a:solidFill>
                    <a:srgbClr val="3333CC"/>
                  </a:solidFill>
                  <a:latin typeface="Calibri" pitchFamily="34" charset="0"/>
                  <a:cs typeface="Calibri" pitchFamily="34" charset="0"/>
                </a:rPr>
                <a:t>11</a:t>
              </a:r>
              <a:endParaRPr lang="en-US" dirty="0">
                <a:solidFill>
                  <a:srgbClr val="3333CC"/>
                </a:solidFill>
                <a:latin typeface="Calibri" pitchFamily="34" charset="0"/>
                <a:cs typeface="Calibri" pitchFamily="34" charset="0"/>
              </a:endParaRPr>
            </a:p>
          </p:txBody>
        </p:sp>
        <p:sp>
          <p:nvSpPr>
            <p:cNvPr id="69689" name="Text Box 72"/>
            <p:cNvSpPr txBox="1">
              <a:spLocks noChangeArrowheads="1"/>
            </p:cNvSpPr>
            <p:nvPr/>
          </p:nvSpPr>
          <p:spPr bwMode="auto">
            <a:xfrm>
              <a:off x="7302500" y="4254500"/>
              <a:ext cx="4956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dirty="0" smtClean="0">
                  <a:solidFill>
                    <a:srgbClr val="3333CC"/>
                  </a:solidFill>
                  <a:latin typeface="Calibri" pitchFamily="34" charset="0"/>
                  <a:cs typeface="Calibri" pitchFamily="34" charset="0"/>
                </a:rPr>
                <a:t>15</a:t>
              </a:r>
              <a:endParaRPr lang="en-US" dirty="0">
                <a:solidFill>
                  <a:srgbClr val="3333CC"/>
                </a:solidFill>
                <a:latin typeface="Calibri" pitchFamily="34" charset="0"/>
                <a:cs typeface="Calibri" pitchFamily="34" charset="0"/>
              </a:endParaRPr>
            </a:p>
          </p:txBody>
        </p:sp>
        <p:sp>
          <p:nvSpPr>
            <p:cNvPr id="69690" name="Text Box 75"/>
            <p:cNvSpPr txBox="1">
              <a:spLocks noChangeArrowheads="1"/>
            </p:cNvSpPr>
            <p:nvPr/>
          </p:nvSpPr>
          <p:spPr bwMode="auto">
            <a:xfrm>
              <a:off x="6989763" y="4918075"/>
              <a:ext cx="511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dirty="0" smtClean="0">
                  <a:solidFill>
                    <a:srgbClr val="3333CC"/>
                  </a:solidFill>
                  <a:latin typeface="Calibri" pitchFamily="34" charset="0"/>
                  <a:cs typeface="Calibri" pitchFamily="34" charset="0"/>
                </a:rPr>
                <a:t>20</a:t>
              </a:r>
              <a:endParaRPr lang="en-US" dirty="0">
                <a:solidFill>
                  <a:srgbClr val="3333CC"/>
                </a:solidFill>
                <a:latin typeface="Calibri" pitchFamily="34" charset="0"/>
                <a:cs typeface="Calibri" pitchFamily="34" charset="0"/>
              </a:endParaRPr>
            </a:p>
          </p:txBody>
        </p:sp>
      </p:grpSp>
      <p:sp>
        <p:nvSpPr>
          <p:cNvPr id="69638" name="Rectangle 140"/>
          <p:cNvSpPr>
            <a:spLocks noChangeArrowheads="1"/>
          </p:cNvSpPr>
          <p:nvPr/>
        </p:nvSpPr>
        <p:spPr bwMode="auto">
          <a:xfrm>
            <a:off x="4792720" y="1126049"/>
            <a:ext cx="3925176"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fontAlgn="base" hangingPunct="0">
              <a:spcBef>
                <a:spcPct val="0"/>
              </a:spcBef>
              <a:spcAft>
                <a:spcPct val="0"/>
              </a:spcAft>
            </a:pPr>
            <a:r>
              <a:rPr lang="en-US" sz="3200" dirty="0">
                <a:solidFill>
                  <a:srgbClr val="FF3300"/>
                </a:solidFill>
                <a:latin typeface="Calibri" pitchFamily="34" charset="0"/>
                <a:cs typeface="Calibri" pitchFamily="34" charset="0"/>
              </a:rPr>
              <a:t>Stream Network for 10 cell </a:t>
            </a:r>
            <a:r>
              <a:rPr lang="en-US" sz="3200" dirty="0" smtClean="0">
                <a:solidFill>
                  <a:srgbClr val="FF3300"/>
                </a:solidFill>
                <a:latin typeface="Calibri" pitchFamily="34" charset="0"/>
                <a:cs typeface="Calibri" pitchFamily="34" charset="0"/>
              </a:rPr>
              <a:t>Threshold Drainage Area</a:t>
            </a:r>
            <a:endParaRPr lang="en-US" sz="3200" dirty="0">
              <a:solidFill>
                <a:srgbClr val="000000"/>
              </a:solidFill>
              <a:latin typeface="Calibri" pitchFamily="34" charset="0"/>
              <a:cs typeface="Calibri" pitchFamily="34" charset="0"/>
            </a:endParaRPr>
          </a:p>
        </p:txBody>
      </p:sp>
      <p:sp>
        <p:nvSpPr>
          <p:cNvPr id="2" name="Title 1"/>
          <p:cNvSpPr>
            <a:spLocks noGrp="1"/>
          </p:cNvSpPr>
          <p:nvPr>
            <p:ph type="title"/>
          </p:nvPr>
        </p:nvSpPr>
        <p:spPr>
          <a:xfrm>
            <a:off x="685800" y="57790"/>
            <a:ext cx="7772400" cy="1143000"/>
          </a:xfrm>
        </p:spPr>
        <p:txBody>
          <a:bodyPr/>
          <a:lstStyle/>
          <a:p>
            <a:r>
              <a:rPr lang="en-US" dirty="0" smtClean="0">
                <a:latin typeface="Calibri" pitchFamily="34" charset="0"/>
                <a:cs typeface="Calibri" pitchFamily="34" charset="0"/>
              </a:rPr>
              <a:t>Stream Definition</a:t>
            </a:r>
            <a:endParaRPr lang="en-US" dirty="0">
              <a:latin typeface="Calibri" pitchFamily="34" charset="0"/>
              <a:cs typeface="Calibri" pitchFamily="34" charset="0"/>
            </a:endParaRPr>
          </a:p>
        </p:txBody>
      </p:sp>
    </p:spTree>
    <p:extLst>
      <p:ext uri="{BB962C8B-B14F-4D97-AF65-F5344CB8AC3E}">
        <p14:creationId xmlns:p14="http://schemas.microsoft.com/office/powerpoint/2010/main" val="12464005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a:srcRect l="40444" t="25706" r="2680" b="11784"/>
          <a:stretch/>
        </p:blipFill>
        <p:spPr>
          <a:xfrm>
            <a:off x="1824222" y="886691"/>
            <a:ext cx="5394002" cy="4140292"/>
          </a:xfrm>
          <a:prstGeom prst="rect">
            <a:avLst/>
          </a:prstGeom>
        </p:spPr>
      </p:pic>
      <p:sp>
        <p:nvSpPr>
          <p:cNvPr id="5" name="Title 4"/>
          <p:cNvSpPr>
            <a:spLocks noGrp="1"/>
          </p:cNvSpPr>
          <p:nvPr>
            <p:ph type="title"/>
          </p:nvPr>
        </p:nvSpPr>
        <p:spPr>
          <a:xfrm>
            <a:off x="457200" y="274638"/>
            <a:ext cx="8229600" cy="681326"/>
          </a:xfrm>
        </p:spPr>
        <p:txBody>
          <a:bodyPr/>
          <a:lstStyle/>
          <a:p>
            <a:r>
              <a:rPr lang="en-US" dirty="0" smtClean="0"/>
              <a:t>Edge contamination</a:t>
            </a:r>
            <a:endParaRPr lang="en-US" dirty="0"/>
          </a:p>
        </p:txBody>
      </p:sp>
      <p:sp>
        <p:nvSpPr>
          <p:cNvPr id="7" name="TextBox 6"/>
          <p:cNvSpPr txBox="1"/>
          <p:nvPr/>
        </p:nvSpPr>
        <p:spPr>
          <a:xfrm>
            <a:off x="55420" y="5053652"/>
            <a:ext cx="8908473" cy="1477328"/>
          </a:xfrm>
          <a:prstGeom prst="rect">
            <a:avLst/>
          </a:prstGeom>
          <a:noFill/>
        </p:spPr>
        <p:txBody>
          <a:bodyPr wrap="square" rtlCol="0">
            <a:spAutoFit/>
          </a:bodyPr>
          <a:lstStyle/>
          <a:p>
            <a:r>
              <a:rPr lang="en-US" dirty="0" smtClean="0">
                <a:solidFill>
                  <a:prstClr val="black"/>
                </a:solidFill>
              </a:rPr>
              <a:t>Edge contamination arises due to </a:t>
            </a:r>
            <a:r>
              <a:rPr lang="en-US" dirty="0">
                <a:solidFill>
                  <a:prstClr val="black"/>
                </a:solidFill>
              </a:rPr>
              <a:t>the possibility that a contributing area value may be underestimated due to grid cells outside of the domain not being counted. This occurs when drainage is inwards from the boundaries or areas with no data </a:t>
            </a:r>
            <a:r>
              <a:rPr lang="en-US" dirty="0" smtClean="0">
                <a:solidFill>
                  <a:prstClr val="black"/>
                </a:solidFill>
              </a:rPr>
              <a:t>values. </a:t>
            </a:r>
            <a:r>
              <a:rPr lang="en-US" dirty="0">
                <a:solidFill>
                  <a:prstClr val="black"/>
                </a:solidFill>
              </a:rPr>
              <a:t>The algorithm recognizes this and reports "no data" </a:t>
            </a:r>
            <a:r>
              <a:rPr lang="en-US" dirty="0" smtClean="0">
                <a:solidFill>
                  <a:prstClr val="black"/>
                </a:solidFill>
              </a:rPr>
              <a:t>resulting in streaks </a:t>
            </a:r>
            <a:r>
              <a:rPr lang="en-US" dirty="0">
                <a:solidFill>
                  <a:prstClr val="black"/>
                </a:solidFill>
              </a:rPr>
              <a:t>of "no data" values extending inwards from boundaries along flow paths that enter the domain at a boundary. </a:t>
            </a:r>
          </a:p>
        </p:txBody>
      </p:sp>
    </p:spTree>
    <p:extLst>
      <p:ext uri="{BB962C8B-B14F-4D97-AF65-F5344CB8AC3E}">
        <p14:creationId xmlns:p14="http://schemas.microsoft.com/office/powerpoint/2010/main" val="3170470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282" y="381000"/>
            <a:ext cx="7772400" cy="826008"/>
          </a:xfrm>
        </p:spPr>
        <p:txBody>
          <a:bodyPr>
            <a:normAutofit fontScale="90000"/>
          </a:bodyPr>
          <a:lstStyle/>
          <a:p>
            <a:r>
              <a:rPr lang="en-US" sz="3200" dirty="0" err="1" smtClean="0"/>
              <a:t>Peuker</a:t>
            </a:r>
            <a:r>
              <a:rPr lang="en-US" sz="3200" dirty="0" smtClean="0"/>
              <a:t> Douglas Watershed Delineation using TauDEM tools</a:t>
            </a:r>
            <a:endParaRPr lang="en-US" sz="3200" dirty="0"/>
          </a:p>
        </p:txBody>
      </p:sp>
      <p:pic>
        <p:nvPicPr>
          <p:cNvPr id="13568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17084"/>
            <a:ext cx="9186967" cy="4830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00167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89" y="134138"/>
            <a:ext cx="8952088" cy="721605"/>
          </a:xfrm>
        </p:spPr>
        <p:txBody>
          <a:bodyPr>
            <a:normAutofit fontScale="90000"/>
          </a:bodyPr>
          <a:lstStyle/>
          <a:p>
            <a:r>
              <a:rPr lang="en-US" dirty="0" smtClean="0"/>
              <a:t>Catchments linked to Stream Network</a:t>
            </a:r>
            <a:endParaRPr lang="en-US" dirty="0"/>
          </a:p>
        </p:txBody>
      </p:sp>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55743"/>
            <a:ext cx="9144000" cy="3067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363" name="Picture 3"/>
          <p:cNvPicPr>
            <a:picLocks noChangeAspect="1" noChangeArrowheads="1"/>
          </p:cNvPicPr>
          <p:nvPr/>
        </p:nvPicPr>
        <p:blipFill>
          <a:blip r:embed="rId3" cstate="print"/>
          <a:srcRect/>
          <a:stretch>
            <a:fillRect/>
          </a:stretch>
        </p:blipFill>
        <p:spPr bwMode="auto">
          <a:xfrm>
            <a:off x="2063376" y="2124216"/>
            <a:ext cx="5387290" cy="4747589"/>
          </a:xfrm>
          <a:prstGeom prst="rect">
            <a:avLst/>
          </a:prstGeom>
          <a:noFill/>
          <a:ln w="9525" cap="flat" cmpd="sng">
            <a:solidFill>
              <a:srgbClr val="000000"/>
            </a:solidFill>
            <a:prstDash val="solid"/>
            <a:miter lim="800000"/>
            <a:headEnd/>
            <a:tailEnd/>
          </a:ln>
        </p:spPr>
      </p:pic>
    </p:spTree>
    <p:extLst>
      <p:ext uri="{BB962C8B-B14F-4D97-AF65-F5344CB8AC3E}">
        <p14:creationId xmlns:p14="http://schemas.microsoft.com/office/powerpoint/2010/main" val="1931209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Confirmation</a:t>
            </a:r>
            <a:endParaRPr lang="en-US" dirty="0"/>
          </a:p>
        </p:txBody>
      </p:sp>
      <p:sp>
        <p:nvSpPr>
          <p:cNvPr id="4" name="Rectangle 3"/>
          <p:cNvSpPr/>
          <p:nvPr/>
        </p:nvSpPr>
        <p:spPr>
          <a:xfrm>
            <a:off x="685800" y="1417638"/>
            <a:ext cx="7772400" cy="4247317"/>
          </a:xfrm>
          <a:prstGeom prst="rect">
            <a:avLst/>
          </a:prstGeom>
        </p:spPr>
        <p:txBody>
          <a:bodyPr wrap="square">
            <a:spAutoFit/>
          </a:bodyPr>
          <a:lstStyle/>
          <a:p>
            <a:r>
              <a:rPr lang="en-US" dirty="0" err="1"/>
              <a:t>Nawajish</a:t>
            </a:r>
            <a:r>
              <a:rPr lang="en-US" dirty="0"/>
              <a:t> Noman </a:t>
            </a:r>
            <a:r>
              <a:rPr lang="en-US" dirty="0" smtClean="0"/>
              <a:t>&lt;nnoman@esri.com&gt;</a:t>
            </a:r>
          </a:p>
          <a:p>
            <a:endParaRPr lang="en-US" dirty="0"/>
          </a:p>
          <a:p>
            <a:r>
              <a:rPr lang="en-US" dirty="0" smtClean="0"/>
              <a:t>Hi </a:t>
            </a:r>
            <a:r>
              <a:rPr lang="en-US" dirty="0"/>
              <a:t>Dave,</a:t>
            </a:r>
          </a:p>
          <a:p>
            <a:endParaRPr lang="en-US" dirty="0"/>
          </a:p>
          <a:p>
            <a:r>
              <a:rPr lang="en-US" dirty="0"/>
              <a:t>Thank you very much finding this bug for us. Yes you are right, </a:t>
            </a:r>
            <a:r>
              <a:rPr lang="en-US" dirty="0">
                <a:solidFill>
                  <a:srgbClr val="FF0000"/>
                </a:solidFill>
              </a:rPr>
              <a:t>our result is different</a:t>
            </a:r>
            <a:r>
              <a:rPr lang="en-US" dirty="0"/>
              <a:t>. Source of the problem is not the formula. We are doing it the same way you are doing... but we </a:t>
            </a:r>
            <a:r>
              <a:rPr lang="en-US" dirty="0">
                <a:solidFill>
                  <a:srgbClr val="FF0000"/>
                </a:solidFill>
              </a:rPr>
              <a:t>implemented it differently </a:t>
            </a:r>
            <a:r>
              <a:rPr lang="en-US" dirty="0"/>
              <a:t>to increase the efficiency - which led to </a:t>
            </a:r>
            <a:r>
              <a:rPr lang="en-US" dirty="0">
                <a:solidFill>
                  <a:srgbClr val="FF0000"/>
                </a:solidFill>
              </a:rPr>
              <a:t>some approximation</a:t>
            </a:r>
            <a:r>
              <a:rPr lang="en-US" dirty="0"/>
              <a:t>.  </a:t>
            </a:r>
          </a:p>
          <a:p>
            <a:endParaRPr lang="en-US" dirty="0"/>
          </a:p>
          <a:p>
            <a:r>
              <a:rPr lang="en-US" dirty="0"/>
              <a:t>I apologize for the inconvenience. </a:t>
            </a:r>
          </a:p>
          <a:p>
            <a:endParaRPr lang="en-US" dirty="0"/>
          </a:p>
          <a:p>
            <a:r>
              <a:rPr lang="en-US" dirty="0"/>
              <a:t>We are taking necessary steps to fix this problem. I will keep you posted.</a:t>
            </a:r>
          </a:p>
          <a:p>
            <a:endParaRPr lang="en-US" dirty="0"/>
          </a:p>
          <a:p>
            <a:r>
              <a:rPr lang="en-US" dirty="0" smtClean="0"/>
              <a:t>Thanks</a:t>
            </a:r>
            <a:endParaRPr lang="en-US" dirty="0"/>
          </a:p>
          <a:p>
            <a:r>
              <a:rPr lang="en-US" dirty="0"/>
              <a:t>Noman</a:t>
            </a:r>
          </a:p>
        </p:txBody>
      </p:sp>
    </p:spTree>
    <p:extLst>
      <p:ext uri="{BB962C8B-B14F-4D97-AF65-F5344CB8AC3E}">
        <p14:creationId xmlns:p14="http://schemas.microsoft.com/office/powerpoint/2010/main" val="3794575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38"/>
          <p:cNvSpPr>
            <a:spLocks noGrp="1" noChangeArrowheads="1"/>
          </p:cNvSpPr>
          <p:nvPr>
            <p:ph type="title"/>
          </p:nvPr>
        </p:nvSpPr>
        <p:spPr>
          <a:xfrm>
            <a:off x="644525" y="0"/>
            <a:ext cx="7772400" cy="752475"/>
          </a:xfrm>
        </p:spPr>
        <p:txBody>
          <a:bodyPr/>
          <a:lstStyle/>
          <a:p>
            <a:pPr eaLnBrk="1" hangingPunct="1">
              <a:defRPr/>
            </a:pPr>
            <a:r>
              <a:rPr lang="en-CA" sz="4000" kern="1200" dirty="0" smtClean="0">
                <a:solidFill>
                  <a:schemeClr val="tx1"/>
                </a:solidFill>
                <a:latin typeface="Calibri" pitchFamily="34" charset="0"/>
              </a:rPr>
              <a:t>D-Infinity Contributing Area</a:t>
            </a:r>
            <a:endParaRPr lang="en-US" sz="4000" kern="1200" dirty="0" smtClean="0">
              <a:solidFill>
                <a:schemeClr val="tx1"/>
              </a:solidFill>
              <a:latin typeface="Calibri" pitchFamily="34" charset="0"/>
            </a:endParaRPr>
          </a:p>
        </p:txBody>
      </p:sp>
      <p:grpSp>
        <p:nvGrpSpPr>
          <p:cNvPr id="5147" name="Group 56"/>
          <p:cNvGrpSpPr>
            <a:grpSpLocks/>
          </p:cNvGrpSpPr>
          <p:nvPr/>
        </p:nvGrpSpPr>
        <p:grpSpPr bwMode="auto">
          <a:xfrm>
            <a:off x="304800" y="3995737"/>
            <a:ext cx="2814638" cy="2176463"/>
            <a:chOff x="4470400" y="4083050"/>
            <a:chExt cx="3278188" cy="2533650"/>
          </a:xfrm>
        </p:grpSpPr>
        <p:pic>
          <p:nvPicPr>
            <p:cNvPr id="5155" name="Picture 65" descr="dinf"/>
            <p:cNvPicPr>
              <a:picLocks noChangeAspect="1" noChangeArrowheads="1"/>
            </p:cNvPicPr>
            <p:nvPr/>
          </p:nvPicPr>
          <p:blipFill>
            <a:blip r:embed="rId4" cstate="print"/>
            <a:srcRect t="20795"/>
            <a:stretch>
              <a:fillRect/>
            </a:stretch>
          </p:blipFill>
          <p:spPr bwMode="auto">
            <a:xfrm>
              <a:off x="4470400" y="4083050"/>
              <a:ext cx="3278188" cy="2533650"/>
            </a:xfrm>
            <a:prstGeom prst="rect">
              <a:avLst/>
            </a:prstGeom>
            <a:noFill/>
            <a:ln w="9525">
              <a:solidFill>
                <a:schemeClr val="tx1"/>
              </a:solidFill>
              <a:miter lim="800000"/>
              <a:headEnd/>
              <a:tailEnd/>
            </a:ln>
          </p:spPr>
        </p:pic>
        <p:sp>
          <p:nvSpPr>
            <p:cNvPr id="5156" name="Line 66"/>
            <p:cNvSpPr>
              <a:spLocks noChangeShapeType="1"/>
            </p:cNvSpPr>
            <p:nvPr/>
          </p:nvSpPr>
          <p:spPr bwMode="auto">
            <a:xfrm rot="5400000" flipV="1">
              <a:off x="5223669" y="5018453"/>
              <a:ext cx="1647825" cy="731837"/>
            </a:xfrm>
            <a:prstGeom prst="line">
              <a:avLst/>
            </a:prstGeom>
            <a:noFill/>
            <a:ln w="38100">
              <a:solidFill>
                <a:srgbClr val="FF3300"/>
              </a:solidFill>
              <a:round/>
              <a:headEnd type="triangle" w="med" len="med"/>
              <a:tailEnd/>
            </a:ln>
          </p:spPr>
          <p:txBody>
            <a:bodyPr/>
            <a:lstStyle/>
            <a:p>
              <a:endParaRPr lang="en-US">
                <a:solidFill>
                  <a:srgbClr val="808080"/>
                </a:solidFill>
              </a:endParaRPr>
            </a:p>
          </p:txBody>
        </p:sp>
      </p:grpSp>
      <p:sp>
        <p:nvSpPr>
          <p:cNvPr id="5154" name="Rectangle 3"/>
          <p:cNvSpPr>
            <a:spLocks noChangeArrowheads="1"/>
          </p:cNvSpPr>
          <p:nvPr/>
        </p:nvSpPr>
        <p:spPr bwMode="auto">
          <a:xfrm>
            <a:off x="65088" y="6335713"/>
            <a:ext cx="8953500" cy="522287"/>
          </a:xfrm>
          <a:prstGeom prst="rect">
            <a:avLst/>
          </a:prstGeom>
          <a:noFill/>
          <a:ln w="9525">
            <a:noFill/>
            <a:miter lim="800000"/>
            <a:headEnd/>
            <a:tailEnd/>
          </a:ln>
        </p:spPr>
        <p:txBody>
          <a:bodyPr>
            <a:spAutoFit/>
          </a:bodyPr>
          <a:lstStyle/>
          <a:p>
            <a:r>
              <a:rPr lang="en-US" sz="1400">
                <a:solidFill>
                  <a:srgbClr val="7F7F7F"/>
                </a:solidFill>
                <a:latin typeface="MS Sans Serif"/>
              </a:rPr>
              <a:t>Tarboton, D. G., (1997), "A New Method for the Determination of Flow Directions and Contributing Areas in Grid Digital Elevation Models," Water Resources Research, 33(2): 309-319.)</a:t>
            </a:r>
          </a:p>
        </p:txBody>
      </p:sp>
      <p:graphicFrame>
        <p:nvGraphicFramePr>
          <p:cNvPr id="5123" name="Object 68"/>
          <p:cNvGraphicFramePr>
            <a:graphicFrameLocks noChangeAspect="1"/>
          </p:cNvGraphicFramePr>
          <p:nvPr>
            <p:extLst/>
          </p:nvPr>
        </p:nvGraphicFramePr>
        <p:xfrm>
          <a:off x="5791200" y="741688"/>
          <a:ext cx="2974975" cy="3298825"/>
        </p:xfrm>
        <a:graphic>
          <a:graphicData uri="http://schemas.openxmlformats.org/presentationml/2006/ole">
            <mc:AlternateContent xmlns:mc="http://schemas.openxmlformats.org/markup-compatibility/2006">
              <mc:Choice xmlns:v="urn:schemas-microsoft-com:vml" Requires="v">
                <p:oleObj spid="_x0000_s24584" name="Picture" r:id="rId5" imgW="2790720" imgH="3095640" progId="Word.Picture.8">
                  <p:embed/>
                </p:oleObj>
              </mc:Choice>
              <mc:Fallback>
                <p:oleObj name="Picture" r:id="rId5" imgW="2790720" imgH="3095640" progId="Word.Picture.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741688"/>
                        <a:ext cx="2974975" cy="3298825"/>
                      </a:xfrm>
                      <a:prstGeom prst="rect">
                        <a:avLst/>
                      </a:prstGeom>
                      <a:noFill/>
                      <a:ln>
                        <a:noFill/>
                      </a:ln>
                      <a:effectLst/>
                      <a:extLst/>
                    </p:spPr>
                  </p:pic>
                </p:oleObj>
              </mc:Fallback>
            </mc:AlternateContent>
          </a:graphicData>
        </a:graphic>
      </p:graphicFrame>
      <p:pic>
        <p:nvPicPr>
          <p:cNvPr id="58" name="Picture 3"/>
          <p:cNvPicPr>
            <a:picLocks noChangeAspect="1" noChangeArrowheads="1"/>
          </p:cNvPicPr>
          <p:nvPr/>
        </p:nvPicPr>
        <p:blipFill rotWithShape="1">
          <a:blip r:embed="rId7" cstate="print"/>
          <a:srcRect l="10181" t="57311"/>
          <a:stretch/>
        </p:blipFill>
        <p:spPr bwMode="auto">
          <a:xfrm>
            <a:off x="3648075" y="4021463"/>
            <a:ext cx="4447381" cy="2184278"/>
          </a:xfrm>
          <a:prstGeom prst="rect">
            <a:avLst/>
          </a:prstGeom>
          <a:noFill/>
          <a:ln w="9525" cap="flat" cmpd="sng">
            <a:noFill/>
            <a:prstDash val="solid"/>
            <a:miter lim="800000"/>
            <a:headEnd/>
            <a:tailEnd/>
          </a:ln>
        </p:spPr>
      </p:pic>
      <p:grpSp>
        <p:nvGrpSpPr>
          <p:cNvPr id="109" name="Group 108"/>
          <p:cNvGrpSpPr/>
          <p:nvPr/>
        </p:nvGrpSpPr>
        <p:grpSpPr>
          <a:xfrm>
            <a:off x="304800" y="844550"/>
            <a:ext cx="4724400" cy="3041650"/>
            <a:chOff x="1800225" y="847725"/>
            <a:chExt cx="4724400" cy="3041650"/>
          </a:xfrm>
        </p:grpSpPr>
        <p:pic>
          <p:nvPicPr>
            <p:cNvPr id="110" name="Picture 3"/>
            <p:cNvPicPr>
              <a:picLocks noChangeAspect="1" noChangeArrowheads="1"/>
            </p:cNvPicPr>
            <p:nvPr/>
          </p:nvPicPr>
          <p:blipFill>
            <a:blip r:embed="rId8" cstate="print"/>
            <a:srcRect l="22585" t="12445" r="15028" b="27960"/>
            <a:stretch>
              <a:fillRect/>
            </a:stretch>
          </p:blipFill>
          <p:spPr bwMode="auto">
            <a:xfrm>
              <a:off x="1800225" y="862013"/>
              <a:ext cx="4705350" cy="2987675"/>
            </a:xfrm>
            <a:prstGeom prst="rect">
              <a:avLst/>
            </a:prstGeom>
            <a:noFill/>
            <a:ln w="9525">
              <a:noFill/>
              <a:miter lim="800000"/>
              <a:headEnd/>
              <a:tailEnd/>
            </a:ln>
          </p:spPr>
        </p:pic>
        <p:grpSp>
          <p:nvGrpSpPr>
            <p:cNvPr id="111" name="Group 56"/>
            <p:cNvGrpSpPr>
              <a:grpSpLocks/>
            </p:cNvGrpSpPr>
            <p:nvPr/>
          </p:nvGrpSpPr>
          <p:grpSpPr bwMode="auto">
            <a:xfrm flipV="1">
              <a:off x="1817688" y="847725"/>
              <a:ext cx="4686300" cy="3041650"/>
              <a:chOff x="1586" y="636"/>
              <a:chExt cx="2952" cy="3201"/>
            </a:xfrm>
          </p:grpSpPr>
          <p:sp>
            <p:nvSpPr>
              <p:cNvPr id="138" name="Line 4"/>
              <p:cNvSpPr>
                <a:spLocks noChangeAspect="1" noChangeShapeType="1"/>
              </p:cNvSpPr>
              <p:nvPr/>
            </p:nvSpPr>
            <p:spPr bwMode="auto">
              <a:xfrm>
                <a:off x="2657" y="646"/>
                <a:ext cx="0" cy="3170"/>
              </a:xfrm>
              <a:prstGeom prst="line">
                <a:avLst/>
              </a:prstGeom>
              <a:noFill/>
              <a:ln w="9525">
                <a:solidFill>
                  <a:srgbClr val="808080"/>
                </a:solidFill>
                <a:round/>
                <a:headEnd/>
                <a:tailEnd/>
              </a:ln>
            </p:spPr>
            <p:txBody>
              <a:bodyPr wrap="none" anchor="ctr"/>
              <a:lstStyle/>
              <a:p>
                <a:pPr>
                  <a:defRPr/>
                </a:pPr>
                <a:endParaRPr lang="en-US" kern="0">
                  <a:solidFill>
                    <a:srgbClr val="808080"/>
                  </a:solidFill>
                </a:endParaRPr>
              </a:p>
            </p:txBody>
          </p:sp>
          <p:sp>
            <p:nvSpPr>
              <p:cNvPr id="139" name="Line 5"/>
              <p:cNvSpPr>
                <a:spLocks noChangeAspect="1" noChangeShapeType="1"/>
              </p:cNvSpPr>
              <p:nvPr/>
            </p:nvSpPr>
            <p:spPr bwMode="auto">
              <a:xfrm>
                <a:off x="2927" y="646"/>
                <a:ext cx="0" cy="3170"/>
              </a:xfrm>
              <a:prstGeom prst="line">
                <a:avLst/>
              </a:prstGeom>
              <a:noFill/>
              <a:ln w="9525">
                <a:solidFill>
                  <a:srgbClr val="808080"/>
                </a:solidFill>
                <a:round/>
                <a:headEnd/>
                <a:tailEnd/>
              </a:ln>
            </p:spPr>
            <p:txBody>
              <a:bodyPr wrap="none" anchor="ctr"/>
              <a:lstStyle/>
              <a:p>
                <a:pPr>
                  <a:defRPr/>
                </a:pPr>
                <a:endParaRPr lang="en-US" kern="0">
                  <a:solidFill>
                    <a:srgbClr val="808080"/>
                  </a:solidFill>
                </a:endParaRPr>
              </a:p>
            </p:txBody>
          </p:sp>
          <p:sp>
            <p:nvSpPr>
              <p:cNvPr id="140" name="Line 6"/>
              <p:cNvSpPr>
                <a:spLocks noChangeAspect="1" noChangeShapeType="1"/>
              </p:cNvSpPr>
              <p:nvPr/>
            </p:nvSpPr>
            <p:spPr bwMode="auto">
              <a:xfrm>
                <a:off x="3187" y="657"/>
                <a:ext cx="0" cy="3170"/>
              </a:xfrm>
              <a:prstGeom prst="line">
                <a:avLst/>
              </a:prstGeom>
              <a:noFill/>
              <a:ln w="9525">
                <a:solidFill>
                  <a:srgbClr val="808080"/>
                </a:solidFill>
                <a:round/>
                <a:headEnd/>
                <a:tailEnd/>
              </a:ln>
            </p:spPr>
            <p:txBody>
              <a:bodyPr wrap="none" anchor="ctr"/>
              <a:lstStyle/>
              <a:p>
                <a:pPr>
                  <a:defRPr/>
                </a:pPr>
                <a:endParaRPr lang="en-US" kern="0">
                  <a:solidFill>
                    <a:srgbClr val="808080"/>
                  </a:solidFill>
                </a:endParaRPr>
              </a:p>
            </p:txBody>
          </p:sp>
          <p:sp>
            <p:nvSpPr>
              <p:cNvPr id="141" name="Line 7"/>
              <p:cNvSpPr>
                <a:spLocks noChangeAspect="1" noChangeShapeType="1"/>
              </p:cNvSpPr>
              <p:nvPr/>
            </p:nvSpPr>
            <p:spPr bwMode="auto">
              <a:xfrm>
                <a:off x="3457" y="657"/>
                <a:ext cx="0" cy="3170"/>
              </a:xfrm>
              <a:prstGeom prst="line">
                <a:avLst/>
              </a:prstGeom>
              <a:noFill/>
              <a:ln w="9525">
                <a:solidFill>
                  <a:srgbClr val="808080"/>
                </a:solidFill>
                <a:round/>
                <a:headEnd/>
                <a:tailEnd/>
              </a:ln>
            </p:spPr>
            <p:txBody>
              <a:bodyPr wrap="none" anchor="ctr"/>
              <a:lstStyle/>
              <a:p>
                <a:pPr>
                  <a:defRPr/>
                </a:pPr>
                <a:endParaRPr lang="en-US" kern="0">
                  <a:solidFill>
                    <a:srgbClr val="808080"/>
                  </a:solidFill>
                </a:endParaRPr>
              </a:p>
            </p:txBody>
          </p:sp>
          <p:sp>
            <p:nvSpPr>
              <p:cNvPr id="142" name="Line 8"/>
              <p:cNvSpPr>
                <a:spLocks noChangeAspect="1" noChangeShapeType="1"/>
              </p:cNvSpPr>
              <p:nvPr/>
            </p:nvSpPr>
            <p:spPr bwMode="auto">
              <a:xfrm>
                <a:off x="3738" y="657"/>
                <a:ext cx="0" cy="3170"/>
              </a:xfrm>
              <a:prstGeom prst="line">
                <a:avLst/>
              </a:prstGeom>
              <a:noFill/>
              <a:ln w="9525">
                <a:solidFill>
                  <a:srgbClr val="808080"/>
                </a:solidFill>
                <a:round/>
                <a:headEnd/>
                <a:tailEnd/>
              </a:ln>
            </p:spPr>
            <p:txBody>
              <a:bodyPr wrap="none" anchor="ctr"/>
              <a:lstStyle/>
              <a:p>
                <a:pPr>
                  <a:defRPr/>
                </a:pPr>
                <a:endParaRPr lang="en-US" kern="0">
                  <a:solidFill>
                    <a:srgbClr val="808080"/>
                  </a:solidFill>
                </a:endParaRPr>
              </a:p>
            </p:txBody>
          </p:sp>
          <p:sp>
            <p:nvSpPr>
              <p:cNvPr id="143" name="Line 9"/>
              <p:cNvSpPr>
                <a:spLocks noChangeAspect="1" noChangeShapeType="1"/>
              </p:cNvSpPr>
              <p:nvPr/>
            </p:nvSpPr>
            <p:spPr bwMode="auto">
              <a:xfrm>
                <a:off x="4008" y="657"/>
                <a:ext cx="0" cy="3170"/>
              </a:xfrm>
              <a:prstGeom prst="line">
                <a:avLst/>
              </a:prstGeom>
              <a:noFill/>
              <a:ln w="9525">
                <a:solidFill>
                  <a:srgbClr val="808080"/>
                </a:solidFill>
                <a:round/>
                <a:headEnd/>
                <a:tailEnd/>
              </a:ln>
            </p:spPr>
            <p:txBody>
              <a:bodyPr wrap="none" anchor="ctr"/>
              <a:lstStyle/>
              <a:p>
                <a:pPr>
                  <a:defRPr/>
                </a:pPr>
                <a:endParaRPr lang="en-US" kern="0">
                  <a:solidFill>
                    <a:srgbClr val="808080"/>
                  </a:solidFill>
                </a:endParaRPr>
              </a:p>
            </p:txBody>
          </p:sp>
          <p:sp>
            <p:nvSpPr>
              <p:cNvPr id="144" name="Line 10"/>
              <p:cNvSpPr>
                <a:spLocks noChangeAspect="1" noChangeShapeType="1"/>
              </p:cNvSpPr>
              <p:nvPr/>
            </p:nvSpPr>
            <p:spPr bwMode="auto">
              <a:xfrm>
                <a:off x="4268" y="667"/>
                <a:ext cx="0" cy="3170"/>
              </a:xfrm>
              <a:prstGeom prst="line">
                <a:avLst/>
              </a:prstGeom>
              <a:noFill/>
              <a:ln w="9525">
                <a:solidFill>
                  <a:srgbClr val="808080"/>
                </a:solidFill>
                <a:round/>
                <a:headEnd/>
                <a:tailEnd/>
              </a:ln>
            </p:spPr>
            <p:txBody>
              <a:bodyPr wrap="none" anchor="ctr"/>
              <a:lstStyle/>
              <a:p>
                <a:pPr>
                  <a:defRPr/>
                </a:pPr>
                <a:endParaRPr lang="en-US" kern="0">
                  <a:solidFill>
                    <a:srgbClr val="808080"/>
                  </a:solidFill>
                </a:endParaRPr>
              </a:p>
            </p:txBody>
          </p:sp>
          <p:sp>
            <p:nvSpPr>
              <p:cNvPr id="145" name="Line 11"/>
              <p:cNvSpPr>
                <a:spLocks noChangeAspect="1" noChangeShapeType="1"/>
              </p:cNvSpPr>
              <p:nvPr/>
            </p:nvSpPr>
            <p:spPr bwMode="auto">
              <a:xfrm>
                <a:off x="4538" y="667"/>
                <a:ext cx="0" cy="3170"/>
              </a:xfrm>
              <a:prstGeom prst="line">
                <a:avLst/>
              </a:prstGeom>
              <a:noFill/>
              <a:ln w="9525">
                <a:solidFill>
                  <a:srgbClr val="808080"/>
                </a:solidFill>
                <a:round/>
                <a:headEnd/>
                <a:tailEnd/>
              </a:ln>
            </p:spPr>
            <p:txBody>
              <a:bodyPr wrap="none" anchor="ctr"/>
              <a:lstStyle/>
              <a:p>
                <a:pPr>
                  <a:defRPr/>
                </a:pPr>
                <a:endParaRPr lang="en-US" kern="0">
                  <a:solidFill>
                    <a:srgbClr val="808080"/>
                  </a:solidFill>
                </a:endParaRPr>
              </a:p>
            </p:txBody>
          </p:sp>
          <p:sp>
            <p:nvSpPr>
              <p:cNvPr id="146" name="Line 12"/>
              <p:cNvSpPr>
                <a:spLocks noChangeAspect="1" noChangeShapeType="1"/>
              </p:cNvSpPr>
              <p:nvPr/>
            </p:nvSpPr>
            <p:spPr bwMode="auto">
              <a:xfrm>
                <a:off x="1586" y="636"/>
                <a:ext cx="0" cy="3170"/>
              </a:xfrm>
              <a:prstGeom prst="line">
                <a:avLst/>
              </a:prstGeom>
              <a:noFill/>
              <a:ln w="9525">
                <a:solidFill>
                  <a:srgbClr val="808080"/>
                </a:solidFill>
                <a:round/>
                <a:headEnd/>
                <a:tailEnd/>
              </a:ln>
            </p:spPr>
            <p:txBody>
              <a:bodyPr wrap="none" anchor="ctr"/>
              <a:lstStyle/>
              <a:p>
                <a:pPr>
                  <a:defRPr/>
                </a:pPr>
                <a:endParaRPr lang="en-US" kern="0">
                  <a:solidFill>
                    <a:srgbClr val="808080"/>
                  </a:solidFill>
                </a:endParaRPr>
              </a:p>
            </p:txBody>
          </p:sp>
          <p:sp>
            <p:nvSpPr>
              <p:cNvPr id="147" name="Line 13"/>
              <p:cNvSpPr>
                <a:spLocks noChangeAspect="1" noChangeShapeType="1"/>
              </p:cNvSpPr>
              <p:nvPr/>
            </p:nvSpPr>
            <p:spPr bwMode="auto">
              <a:xfrm>
                <a:off x="1856" y="636"/>
                <a:ext cx="0" cy="3170"/>
              </a:xfrm>
              <a:prstGeom prst="line">
                <a:avLst/>
              </a:prstGeom>
              <a:noFill/>
              <a:ln w="9525">
                <a:solidFill>
                  <a:srgbClr val="808080"/>
                </a:solidFill>
                <a:round/>
                <a:headEnd/>
                <a:tailEnd/>
              </a:ln>
            </p:spPr>
            <p:txBody>
              <a:bodyPr wrap="none" anchor="ctr"/>
              <a:lstStyle/>
              <a:p>
                <a:pPr>
                  <a:defRPr/>
                </a:pPr>
                <a:endParaRPr lang="en-US" kern="0">
                  <a:solidFill>
                    <a:srgbClr val="808080"/>
                  </a:solidFill>
                </a:endParaRPr>
              </a:p>
            </p:txBody>
          </p:sp>
          <p:sp>
            <p:nvSpPr>
              <p:cNvPr id="148" name="Line 14"/>
              <p:cNvSpPr>
                <a:spLocks noChangeAspect="1" noChangeShapeType="1"/>
              </p:cNvSpPr>
              <p:nvPr/>
            </p:nvSpPr>
            <p:spPr bwMode="auto">
              <a:xfrm>
                <a:off x="2116" y="646"/>
                <a:ext cx="0" cy="3170"/>
              </a:xfrm>
              <a:prstGeom prst="line">
                <a:avLst/>
              </a:prstGeom>
              <a:noFill/>
              <a:ln w="9525">
                <a:solidFill>
                  <a:srgbClr val="808080"/>
                </a:solidFill>
                <a:round/>
                <a:headEnd/>
                <a:tailEnd/>
              </a:ln>
            </p:spPr>
            <p:txBody>
              <a:bodyPr wrap="none" anchor="ctr"/>
              <a:lstStyle/>
              <a:p>
                <a:pPr>
                  <a:defRPr/>
                </a:pPr>
                <a:endParaRPr lang="en-US" kern="0">
                  <a:solidFill>
                    <a:srgbClr val="808080"/>
                  </a:solidFill>
                </a:endParaRPr>
              </a:p>
            </p:txBody>
          </p:sp>
          <p:sp>
            <p:nvSpPr>
              <p:cNvPr id="149" name="Line 15"/>
              <p:cNvSpPr>
                <a:spLocks noChangeAspect="1" noChangeShapeType="1"/>
              </p:cNvSpPr>
              <p:nvPr/>
            </p:nvSpPr>
            <p:spPr bwMode="auto">
              <a:xfrm>
                <a:off x="2386" y="646"/>
                <a:ext cx="0" cy="3170"/>
              </a:xfrm>
              <a:prstGeom prst="line">
                <a:avLst/>
              </a:prstGeom>
              <a:noFill/>
              <a:ln w="9525">
                <a:solidFill>
                  <a:srgbClr val="808080"/>
                </a:solidFill>
                <a:round/>
                <a:headEnd/>
                <a:tailEnd/>
              </a:ln>
            </p:spPr>
            <p:txBody>
              <a:bodyPr wrap="none" anchor="ctr"/>
              <a:lstStyle/>
              <a:p>
                <a:pPr>
                  <a:defRPr/>
                </a:pPr>
                <a:endParaRPr lang="en-US" kern="0">
                  <a:solidFill>
                    <a:srgbClr val="808080"/>
                  </a:solidFill>
                </a:endParaRPr>
              </a:p>
            </p:txBody>
          </p:sp>
        </p:grpSp>
        <p:grpSp>
          <p:nvGrpSpPr>
            <p:cNvPr id="112" name="Group 63"/>
            <p:cNvGrpSpPr>
              <a:grpSpLocks/>
            </p:cNvGrpSpPr>
            <p:nvPr/>
          </p:nvGrpSpPr>
          <p:grpSpPr bwMode="auto">
            <a:xfrm flipV="1">
              <a:off x="1824038" y="866775"/>
              <a:ext cx="4700587" cy="2986088"/>
              <a:chOff x="708" y="938"/>
              <a:chExt cx="2961" cy="1881"/>
            </a:xfrm>
          </p:grpSpPr>
          <p:sp>
            <p:nvSpPr>
              <p:cNvPr id="130" name="Line 22"/>
              <p:cNvSpPr>
                <a:spLocks noChangeAspect="1" noChangeShapeType="1"/>
              </p:cNvSpPr>
              <p:nvPr/>
            </p:nvSpPr>
            <p:spPr bwMode="auto">
              <a:xfrm>
                <a:off x="708" y="2819"/>
                <a:ext cx="2955" cy="0"/>
              </a:xfrm>
              <a:prstGeom prst="line">
                <a:avLst/>
              </a:prstGeom>
              <a:noFill/>
              <a:ln w="9525">
                <a:solidFill>
                  <a:srgbClr val="808080"/>
                </a:solidFill>
                <a:round/>
                <a:headEnd/>
                <a:tailEnd/>
              </a:ln>
            </p:spPr>
            <p:txBody>
              <a:bodyPr wrap="none" anchor="ctr"/>
              <a:lstStyle/>
              <a:p>
                <a:pPr>
                  <a:defRPr/>
                </a:pPr>
                <a:endParaRPr lang="en-US" kern="0">
                  <a:solidFill>
                    <a:srgbClr val="808080"/>
                  </a:solidFill>
                </a:endParaRPr>
              </a:p>
            </p:txBody>
          </p:sp>
          <p:sp>
            <p:nvSpPr>
              <p:cNvPr id="131" name="Line 23"/>
              <p:cNvSpPr>
                <a:spLocks noChangeAspect="1" noChangeShapeType="1"/>
              </p:cNvSpPr>
              <p:nvPr/>
            </p:nvSpPr>
            <p:spPr bwMode="auto">
              <a:xfrm>
                <a:off x="708" y="2549"/>
                <a:ext cx="2955" cy="0"/>
              </a:xfrm>
              <a:prstGeom prst="line">
                <a:avLst/>
              </a:prstGeom>
              <a:noFill/>
              <a:ln w="9525">
                <a:solidFill>
                  <a:srgbClr val="808080"/>
                </a:solidFill>
                <a:round/>
                <a:headEnd/>
                <a:tailEnd/>
              </a:ln>
            </p:spPr>
            <p:txBody>
              <a:bodyPr wrap="none" anchor="ctr"/>
              <a:lstStyle/>
              <a:p>
                <a:pPr>
                  <a:defRPr/>
                </a:pPr>
                <a:endParaRPr lang="en-US" kern="0">
                  <a:solidFill>
                    <a:srgbClr val="808080"/>
                  </a:solidFill>
                </a:endParaRPr>
              </a:p>
            </p:txBody>
          </p:sp>
          <p:sp>
            <p:nvSpPr>
              <p:cNvPr id="132" name="Line 24"/>
              <p:cNvSpPr>
                <a:spLocks noChangeAspect="1" noChangeShapeType="1"/>
              </p:cNvSpPr>
              <p:nvPr/>
            </p:nvSpPr>
            <p:spPr bwMode="auto">
              <a:xfrm>
                <a:off x="708" y="2279"/>
                <a:ext cx="2955" cy="0"/>
              </a:xfrm>
              <a:prstGeom prst="line">
                <a:avLst/>
              </a:prstGeom>
              <a:noFill/>
              <a:ln w="9525">
                <a:solidFill>
                  <a:srgbClr val="808080"/>
                </a:solidFill>
                <a:round/>
                <a:headEnd/>
                <a:tailEnd/>
              </a:ln>
            </p:spPr>
            <p:txBody>
              <a:bodyPr wrap="none" anchor="ctr"/>
              <a:lstStyle/>
              <a:p>
                <a:pPr>
                  <a:defRPr/>
                </a:pPr>
                <a:endParaRPr lang="en-US" kern="0">
                  <a:solidFill>
                    <a:srgbClr val="808080"/>
                  </a:solidFill>
                </a:endParaRPr>
              </a:p>
            </p:txBody>
          </p:sp>
          <p:sp>
            <p:nvSpPr>
              <p:cNvPr id="133" name="Line 25"/>
              <p:cNvSpPr>
                <a:spLocks noChangeAspect="1" noChangeShapeType="1"/>
              </p:cNvSpPr>
              <p:nvPr/>
            </p:nvSpPr>
            <p:spPr bwMode="auto">
              <a:xfrm>
                <a:off x="714" y="2009"/>
                <a:ext cx="2955" cy="0"/>
              </a:xfrm>
              <a:prstGeom prst="line">
                <a:avLst/>
              </a:prstGeom>
              <a:noFill/>
              <a:ln w="9525">
                <a:solidFill>
                  <a:srgbClr val="808080"/>
                </a:solidFill>
                <a:round/>
                <a:headEnd/>
                <a:tailEnd/>
              </a:ln>
            </p:spPr>
            <p:txBody>
              <a:bodyPr wrap="none" anchor="ctr"/>
              <a:lstStyle/>
              <a:p>
                <a:pPr>
                  <a:defRPr/>
                </a:pPr>
                <a:endParaRPr lang="en-US" kern="0">
                  <a:solidFill>
                    <a:srgbClr val="808080"/>
                  </a:solidFill>
                </a:endParaRPr>
              </a:p>
            </p:txBody>
          </p:sp>
          <p:sp>
            <p:nvSpPr>
              <p:cNvPr id="134" name="Line 27"/>
              <p:cNvSpPr>
                <a:spLocks noChangeAspect="1" noChangeShapeType="1"/>
              </p:cNvSpPr>
              <p:nvPr/>
            </p:nvSpPr>
            <p:spPr bwMode="auto">
              <a:xfrm>
                <a:off x="714" y="1479"/>
                <a:ext cx="2955" cy="0"/>
              </a:xfrm>
              <a:prstGeom prst="line">
                <a:avLst/>
              </a:prstGeom>
              <a:noFill/>
              <a:ln w="9525">
                <a:solidFill>
                  <a:srgbClr val="808080"/>
                </a:solidFill>
                <a:round/>
                <a:headEnd/>
                <a:tailEnd/>
              </a:ln>
            </p:spPr>
            <p:txBody>
              <a:bodyPr wrap="none" anchor="ctr"/>
              <a:lstStyle/>
              <a:p>
                <a:pPr>
                  <a:defRPr/>
                </a:pPr>
                <a:endParaRPr lang="en-US" kern="0">
                  <a:solidFill>
                    <a:srgbClr val="808080"/>
                  </a:solidFill>
                </a:endParaRPr>
              </a:p>
            </p:txBody>
          </p:sp>
          <p:sp>
            <p:nvSpPr>
              <p:cNvPr id="135" name="Line 28"/>
              <p:cNvSpPr>
                <a:spLocks noChangeAspect="1" noChangeShapeType="1"/>
              </p:cNvSpPr>
              <p:nvPr/>
            </p:nvSpPr>
            <p:spPr bwMode="auto">
              <a:xfrm>
                <a:off x="714" y="1208"/>
                <a:ext cx="2955" cy="0"/>
              </a:xfrm>
              <a:prstGeom prst="line">
                <a:avLst/>
              </a:prstGeom>
              <a:noFill/>
              <a:ln w="9525">
                <a:solidFill>
                  <a:srgbClr val="808080"/>
                </a:solidFill>
                <a:round/>
                <a:headEnd/>
                <a:tailEnd/>
              </a:ln>
            </p:spPr>
            <p:txBody>
              <a:bodyPr wrap="none" anchor="ctr"/>
              <a:lstStyle/>
              <a:p>
                <a:pPr>
                  <a:defRPr/>
                </a:pPr>
                <a:endParaRPr lang="en-US" kern="0">
                  <a:solidFill>
                    <a:srgbClr val="808080"/>
                  </a:solidFill>
                </a:endParaRPr>
              </a:p>
            </p:txBody>
          </p:sp>
          <p:sp>
            <p:nvSpPr>
              <p:cNvPr id="136" name="Line 29"/>
              <p:cNvSpPr>
                <a:spLocks noChangeAspect="1" noChangeShapeType="1"/>
              </p:cNvSpPr>
              <p:nvPr/>
            </p:nvSpPr>
            <p:spPr bwMode="auto">
              <a:xfrm>
                <a:off x="714" y="938"/>
                <a:ext cx="2955" cy="0"/>
              </a:xfrm>
              <a:prstGeom prst="line">
                <a:avLst/>
              </a:prstGeom>
              <a:noFill/>
              <a:ln w="9525">
                <a:solidFill>
                  <a:srgbClr val="808080"/>
                </a:solidFill>
                <a:round/>
                <a:headEnd/>
                <a:tailEnd/>
              </a:ln>
            </p:spPr>
            <p:txBody>
              <a:bodyPr wrap="none" anchor="ctr"/>
              <a:lstStyle/>
              <a:p>
                <a:pPr>
                  <a:defRPr/>
                </a:pPr>
                <a:endParaRPr lang="en-US" kern="0">
                  <a:solidFill>
                    <a:srgbClr val="808080"/>
                  </a:solidFill>
                </a:endParaRPr>
              </a:p>
            </p:txBody>
          </p:sp>
          <p:sp>
            <p:nvSpPr>
              <p:cNvPr id="137" name="Line 31"/>
              <p:cNvSpPr>
                <a:spLocks noChangeAspect="1" noChangeShapeType="1"/>
              </p:cNvSpPr>
              <p:nvPr/>
            </p:nvSpPr>
            <p:spPr bwMode="auto">
              <a:xfrm>
                <a:off x="714" y="1738"/>
                <a:ext cx="2955" cy="0"/>
              </a:xfrm>
              <a:prstGeom prst="line">
                <a:avLst/>
              </a:prstGeom>
              <a:noFill/>
              <a:ln w="9525">
                <a:solidFill>
                  <a:srgbClr val="808080"/>
                </a:solidFill>
                <a:round/>
                <a:headEnd/>
                <a:tailEnd/>
              </a:ln>
            </p:spPr>
            <p:txBody>
              <a:bodyPr wrap="none" anchor="ctr"/>
              <a:lstStyle/>
              <a:p>
                <a:pPr>
                  <a:defRPr/>
                </a:pPr>
                <a:endParaRPr lang="en-US" kern="0">
                  <a:solidFill>
                    <a:srgbClr val="808080"/>
                  </a:solidFill>
                </a:endParaRPr>
              </a:p>
            </p:txBody>
          </p:sp>
        </p:grpSp>
        <p:sp>
          <p:nvSpPr>
            <p:cNvPr id="113" name="Line 35"/>
            <p:cNvSpPr>
              <a:spLocks noChangeAspect="1" noChangeShapeType="1"/>
            </p:cNvSpPr>
            <p:nvPr/>
          </p:nvSpPr>
          <p:spPr bwMode="auto">
            <a:xfrm flipV="1">
              <a:off x="4573588" y="1865313"/>
              <a:ext cx="0" cy="412750"/>
            </a:xfrm>
            <a:prstGeom prst="line">
              <a:avLst/>
            </a:prstGeom>
            <a:noFill/>
            <a:ln w="28575">
              <a:solidFill>
                <a:srgbClr val="003399"/>
              </a:solidFill>
              <a:round/>
              <a:headEnd/>
              <a:tailEnd type="triangle" w="med" len="med"/>
            </a:ln>
          </p:spPr>
          <p:txBody>
            <a:bodyPr wrap="none" anchor="ctr"/>
            <a:lstStyle/>
            <a:p>
              <a:pPr>
                <a:defRPr/>
              </a:pPr>
              <a:endParaRPr lang="en-US" kern="0">
                <a:solidFill>
                  <a:srgbClr val="808080"/>
                </a:solidFill>
              </a:endParaRPr>
            </a:p>
          </p:txBody>
        </p:sp>
        <p:sp>
          <p:nvSpPr>
            <p:cNvPr id="114" name="Freeform 36"/>
            <p:cNvSpPr>
              <a:spLocks noChangeAspect="1"/>
            </p:cNvSpPr>
            <p:nvPr/>
          </p:nvSpPr>
          <p:spPr bwMode="auto">
            <a:xfrm flipV="1">
              <a:off x="3219450" y="2017713"/>
              <a:ext cx="492125" cy="1141412"/>
            </a:xfrm>
            <a:custGeom>
              <a:avLst/>
              <a:gdLst>
                <a:gd name="T0" fmla="*/ 2147483647 w 310"/>
                <a:gd name="T1" fmla="*/ 0 h 719"/>
                <a:gd name="T2" fmla="*/ 0 w 310"/>
                <a:gd name="T3" fmla="*/ 2147483647 h 719"/>
                <a:gd name="T4" fmla="*/ 0 60000 65536"/>
                <a:gd name="T5" fmla="*/ 0 60000 65536"/>
                <a:gd name="T6" fmla="*/ 0 w 310"/>
                <a:gd name="T7" fmla="*/ 0 h 719"/>
                <a:gd name="T8" fmla="*/ 310 w 310"/>
                <a:gd name="T9" fmla="*/ 719 h 719"/>
              </a:gdLst>
              <a:ahLst/>
              <a:cxnLst>
                <a:cxn ang="T4">
                  <a:pos x="T0" y="T1"/>
                </a:cxn>
                <a:cxn ang="T5">
                  <a:pos x="T2" y="T3"/>
                </a:cxn>
              </a:cxnLst>
              <a:rect l="T6" t="T7" r="T8" b="T9"/>
              <a:pathLst>
                <a:path w="310" h="719">
                  <a:moveTo>
                    <a:pt x="310" y="0"/>
                  </a:moveTo>
                  <a:lnTo>
                    <a:pt x="0" y="719"/>
                  </a:lnTo>
                </a:path>
              </a:pathLst>
            </a:custGeom>
            <a:noFill/>
            <a:ln w="38100">
              <a:solidFill>
                <a:srgbClr val="FF0000"/>
              </a:solidFill>
              <a:round/>
              <a:headEnd/>
              <a:tailEnd type="triangle" w="med" len="med"/>
            </a:ln>
          </p:spPr>
          <p:txBody>
            <a:bodyPr wrap="none" anchor="ctr"/>
            <a:lstStyle/>
            <a:p>
              <a:pPr>
                <a:defRPr/>
              </a:pPr>
              <a:endParaRPr lang="en-US" kern="0">
                <a:solidFill>
                  <a:srgbClr val="808080"/>
                </a:solidFill>
              </a:endParaRPr>
            </a:p>
          </p:txBody>
        </p:sp>
        <p:sp>
          <p:nvSpPr>
            <p:cNvPr id="115" name="Text Box 37"/>
            <p:cNvSpPr txBox="1">
              <a:spLocks noChangeAspect="1" noChangeArrowheads="1"/>
            </p:cNvSpPr>
            <p:nvPr/>
          </p:nvSpPr>
          <p:spPr bwMode="auto">
            <a:xfrm>
              <a:off x="4489450" y="3133725"/>
              <a:ext cx="973138" cy="641350"/>
            </a:xfrm>
            <a:prstGeom prst="rect">
              <a:avLst/>
            </a:prstGeom>
            <a:noFill/>
            <a:ln w="9525">
              <a:noFill/>
              <a:miter lim="800000"/>
              <a:headEnd/>
              <a:tailEnd/>
            </a:ln>
          </p:spPr>
          <p:txBody>
            <a:bodyPr>
              <a:spAutoFit/>
            </a:bodyPr>
            <a:lstStyle/>
            <a:p>
              <a:pPr>
                <a:spcBef>
                  <a:spcPct val="50000"/>
                </a:spcBef>
                <a:defRPr/>
              </a:pPr>
              <a:r>
                <a:rPr lang="en-US" sz="3600" b="1" kern="0">
                  <a:solidFill>
                    <a:srgbClr val="003399"/>
                  </a:solidFill>
                </a:rPr>
                <a:t>D</a:t>
              </a:r>
              <a:r>
                <a:rPr lang="en-US" sz="3600" b="1" kern="0">
                  <a:solidFill>
                    <a:srgbClr val="003399"/>
                  </a:solidFill>
                  <a:sym typeface="Symbol" pitchFamily="18" charset="2"/>
                </a:rPr>
                <a:t></a:t>
              </a:r>
            </a:p>
          </p:txBody>
        </p:sp>
        <p:sp>
          <p:nvSpPr>
            <p:cNvPr id="116" name="Line 42"/>
            <p:cNvSpPr>
              <a:spLocks noChangeAspect="1" noChangeShapeType="1"/>
            </p:cNvSpPr>
            <p:nvPr/>
          </p:nvSpPr>
          <p:spPr bwMode="auto">
            <a:xfrm flipH="1" flipV="1">
              <a:off x="4237038" y="1924050"/>
              <a:ext cx="328612" cy="355600"/>
            </a:xfrm>
            <a:prstGeom prst="line">
              <a:avLst/>
            </a:prstGeom>
            <a:noFill/>
            <a:ln w="28575">
              <a:solidFill>
                <a:srgbClr val="003399"/>
              </a:solidFill>
              <a:round/>
              <a:headEnd/>
              <a:tailEnd type="triangle" w="med" len="med"/>
            </a:ln>
          </p:spPr>
          <p:txBody>
            <a:bodyPr wrap="none" anchor="ctr"/>
            <a:lstStyle/>
            <a:p>
              <a:pPr>
                <a:defRPr/>
              </a:pPr>
              <a:endParaRPr lang="en-US" kern="0">
                <a:solidFill>
                  <a:srgbClr val="808080"/>
                </a:solidFill>
              </a:endParaRPr>
            </a:p>
          </p:txBody>
        </p:sp>
        <p:sp>
          <p:nvSpPr>
            <p:cNvPr id="117" name="Line 44"/>
            <p:cNvSpPr>
              <a:spLocks noChangeAspect="1" noChangeShapeType="1"/>
            </p:cNvSpPr>
            <p:nvPr/>
          </p:nvSpPr>
          <p:spPr bwMode="auto">
            <a:xfrm flipH="1" flipV="1">
              <a:off x="4675188" y="2371725"/>
              <a:ext cx="328612" cy="355600"/>
            </a:xfrm>
            <a:prstGeom prst="line">
              <a:avLst/>
            </a:prstGeom>
            <a:noFill/>
            <a:ln w="28575">
              <a:solidFill>
                <a:srgbClr val="003399"/>
              </a:solidFill>
              <a:round/>
              <a:headEnd/>
              <a:tailEnd type="triangle" w="med" len="med"/>
            </a:ln>
          </p:spPr>
          <p:txBody>
            <a:bodyPr wrap="none" anchor="ctr"/>
            <a:lstStyle/>
            <a:p>
              <a:pPr>
                <a:defRPr/>
              </a:pPr>
              <a:endParaRPr lang="en-US" kern="0">
                <a:solidFill>
                  <a:srgbClr val="808080"/>
                </a:solidFill>
              </a:endParaRPr>
            </a:p>
          </p:txBody>
        </p:sp>
        <p:sp>
          <p:nvSpPr>
            <p:cNvPr id="118" name="Line 45"/>
            <p:cNvSpPr>
              <a:spLocks noChangeAspect="1" noChangeShapeType="1"/>
            </p:cNvSpPr>
            <p:nvPr/>
          </p:nvSpPr>
          <p:spPr bwMode="auto">
            <a:xfrm flipV="1">
              <a:off x="5011738" y="2303463"/>
              <a:ext cx="0" cy="412750"/>
            </a:xfrm>
            <a:prstGeom prst="line">
              <a:avLst/>
            </a:prstGeom>
            <a:noFill/>
            <a:ln w="28575">
              <a:solidFill>
                <a:srgbClr val="003399"/>
              </a:solidFill>
              <a:round/>
              <a:headEnd/>
              <a:tailEnd type="triangle" w="med" len="med"/>
            </a:ln>
          </p:spPr>
          <p:txBody>
            <a:bodyPr wrap="none" anchor="ctr"/>
            <a:lstStyle/>
            <a:p>
              <a:pPr>
                <a:defRPr/>
              </a:pPr>
              <a:endParaRPr lang="en-US" kern="0">
                <a:solidFill>
                  <a:srgbClr val="808080"/>
                </a:solidFill>
              </a:endParaRPr>
            </a:p>
          </p:txBody>
        </p:sp>
        <p:sp>
          <p:nvSpPr>
            <p:cNvPr id="119" name="Line 46"/>
            <p:cNvSpPr>
              <a:spLocks noChangeAspect="1" noChangeShapeType="1"/>
            </p:cNvSpPr>
            <p:nvPr/>
          </p:nvSpPr>
          <p:spPr bwMode="auto">
            <a:xfrm flipH="1" flipV="1">
              <a:off x="4665663" y="2809875"/>
              <a:ext cx="328612" cy="355600"/>
            </a:xfrm>
            <a:prstGeom prst="line">
              <a:avLst/>
            </a:prstGeom>
            <a:noFill/>
            <a:ln w="28575">
              <a:solidFill>
                <a:srgbClr val="003399"/>
              </a:solidFill>
              <a:round/>
              <a:headEnd/>
              <a:tailEnd type="triangle" w="med" len="med"/>
            </a:ln>
          </p:spPr>
          <p:txBody>
            <a:bodyPr wrap="none" anchor="ctr"/>
            <a:lstStyle/>
            <a:p>
              <a:pPr>
                <a:defRPr/>
              </a:pPr>
              <a:endParaRPr lang="en-US" kern="0">
                <a:solidFill>
                  <a:srgbClr val="808080"/>
                </a:solidFill>
              </a:endParaRPr>
            </a:p>
          </p:txBody>
        </p:sp>
        <p:sp>
          <p:nvSpPr>
            <p:cNvPr id="120" name="Line 47"/>
            <p:cNvSpPr>
              <a:spLocks noChangeAspect="1" noChangeShapeType="1"/>
            </p:cNvSpPr>
            <p:nvPr/>
          </p:nvSpPr>
          <p:spPr bwMode="auto">
            <a:xfrm flipV="1">
              <a:off x="5002213" y="2751138"/>
              <a:ext cx="0" cy="412750"/>
            </a:xfrm>
            <a:prstGeom prst="line">
              <a:avLst/>
            </a:prstGeom>
            <a:noFill/>
            <a:ln w="28575">
              <a:solidFill>
                <a:srgbClr val="003399"/>
              </a:solidFill>
              <a:round/>
              <a:headEnd/>
              <a:tailEnd type="triangle" w="med" len="med"/>
            </a:ln>
          </p:spPr>
          <p:txBody>
            <a:bodyPr wrap="none" anchor="ctr"/>
            <a:lstStyle/>
            <a:p>
              <a:pPr>
                <a:defRPr/>
              </a:pPr>
              <a:endParaRPr lang="en-US" kern="0">
                <a:solidFill>
                  <a:srgbClr val="808080"/>
                </a:solidFill>
              </a:endParaRPr>
            </a:p>
          </p:txBody>
        </p:sp>
        <p:sp>
          <p:nvSpPr>
            <p:cNvPr id="121" name="Line 48"/>
            <p:cNvSpPr>
              <a:spLocks noChangeAspect="1" noChangeShapeType="1"/>
            </p:cNvSpPr>
            <p:nvPr/>
          </p:nvSpPr>
          <p:spPr bwMode="auto">
            <a:xfrm flipH="1" flipV="1">
              <a:off x="4675188" y="1924050"/>
              <a:ext cx="328612" cy="355600"/>
            </a:xfrm>
            <a:prstGeom prst="line">
              <a:avLst/>
            </a:prstGeom>
            <a:noFill/>
            <a:ln w="28575">
              <a:solidFill>
                <a:srgbClr val="003399"/>
              </a:solidFill>
              <a:round/>
              <a:headEnd/>
              <a:tailEnd type="triangle" w="med" len="med"/>
            </a:ln>
          </p:spPr>
          <p:txBody>
            <a:bodyPr wrap="none" anchor="ctr"/>
            <a:lstStyle/>
            <a:p>
              <a:pPr>
                <a:defRPr/>
              </a:pPr>
              <a:endParaRPr lang="en-US" kern="0">
                <a:solidFill>
                  <a:srgbClr val="808080"/>
                </a:solidFill>
              </a:endParaRPr>
            </a:p>
          </p:txBody>
        </p:sp>
        <p:sp>
          <p:nvSpPr>
            <p:cNvPr id="122" name="Line 49"/>
            <p:cNvSpPr>
              <a:spLocks noChangeAspect="1" noChangeShapeType="1"/>
            </p:cNvSpPr>
            <p:nvPr/>
          </p:nvSpPr>
          <p:spPr bwMode="auto">
            <a:xfrm flipV="1">
              <a:off x="5011738" y="1865313"/>
              <a:ext cx="0" cy="412750"/>
            </a:xfrm>
            <a:prstGeom prst="line">
              <a:avLst/>
            </a:prstGeom>
            <a:noFill/>
            <a:ln w="28575">
              <a:solidFill>
                <a:srgbClr val="003399"/>
              </a:solidFill>
              <a:round/>
              <a:headEnd/>
              <a:tailEnd type="triangle" w="med" len="med"/>
            </a:ln>
          </p:spPr>
          <p:txBody>
            <a:bodyPr wrap="none" anchor="ctr"/>
            <a:lstStyle/>
            <a:p>
              <a:pPr>
                <a:defRPr/>
              </a:pPr>
              <a:endParaRPr lang="en-US" kern="0">
                <a:solidFill>
                  <a:srgbClr val="808080"/>
                </a:solidFill>
              </a:endParaRPr>
            </a:p>
          </p:txBody>
        </p:sp>
        <p:sp>
          <p:nvSpPr>
            <p:cNvPr id="123" name="Line 52"/>
            <p:cNvSpPr>
              <a:spLocks noChangeAspect="1" noChangeShapeType="1"/>
            </p:cNvSpPr>
            <p:nvPr/>
          </p:nvSpPr>
          <p:spPr bwMode="auto">
            <a:xfrm flipH="1" flipV="1">
              <a:off x="4217988" y="2371725"/>
              <a:ext cx="328612" cy="355600"/>
            </a:xfrm>
            <a:prstGeom prst="line">
              <a:avLst/>
            </a:prstGeom>
            <a:noFill/>
            <a:ln w="28575">
              <a:solidFill>
                <a:srgbClr val="003399"/>
              </a:solidFill>
              <a:round/>
              <a:headEnd/>
              <a:tailEnd type="triangle" w="med" len="med"/>
            </a:ln>
          </p:spPr>
          <p:txBody>
            <a:bodyPr wrap="none" anchor="ctr"/>
            <a:lstStyle/>
            <a:p>
              <a:pPr>
                <a:defRPr/>
              </a:pPr>
              <a:endParaRPr lang="en-US" kern="0">
                <a:solidFill>
                  <a:srgbClr val="808080"/>
                </a:solidFill>
              </a:endParaRPr>
            </a:p>
          </p:txBody>
        </p:sp>
        <p:sp>
          <p:nvSpPr>
            <p:cNvPr id="124" name="Line 53"/>
            <p:cNvSpPr>
              <a:spLocks noChangeAspect="1" noChangeShapeType="1"/>
            </p:cNvSpPr>
            <p:nvPr/>
          </p:nvSpPr>
          <p:spPr bwMode="auto">
            <a:xfrm flipV="1">
              <a:off x="4573588" y="2322513"/>
              <a:ext cx="0" cy="412750"/>
            </a:xfrm>
            <a:prstGeom prst="line">
              <a:avLst/>
            </a:prstGeom>
            <a:noFill/>
            <a:ln w="28575">
              <a:solidFill>
                <a:srgbClr val="003399"/>
              </a:solidFill>
              <a:round/>
              <a:headEnd/>
              <a:tailEnd type="triangle" w="med" len="med"/>
            </a:ln>
          </p:spPr>
          <p:txBody>
            <a:bodyPr wrap="none" anchor="ctr"/>
            <a:lstStyle/>
            <a:p>
              <a:pPr>
                <a:defRPr/>
              </a:pPr>
              <a:endParaRPr lang="en-US" kern="0">
                <a:solidFill>
                  <a:srgbClr val="808080"/>
                </a:solidFill>
              </a:endParaRPr>
            </a:p>
          </p:txBody>
        </p:sp>
        <p:sp>
          <p:nvSpPr>
            <p:cNvPr id="125" name="Freeform 41"/>
            <p:cNvSpPr>
              <a:spLocks noChangeAspect="1"/>
            </p:cNvSpPr>
            <p:nvPr/>
          </p:nvSpPr>
          <p:spPr bwMode="auto">
            <a:xfrm flipV="1">
              <a:off x="4505325" y="1998663"/>
              <a:ext cx="492125" cy="1141412"/>
            </a:xfrm>
            <a:custGeom>
              <a:avLst/>
              <a:gdLst>
                <a:gd name="T0" fmla="*/ 2147483647 w 310"/>
                <a:gd name="T1" fmla="*/ 0 h 719"/>
                <a:gd name="T2" fmla="*/ 0 w 310"/>
                <a:gd name="T3" fmla="*/ 2147483647 h 719"/>
                <a:gd name="T4" fmla="*/ 0 60000 65536"/>
                <a:gd name="T5" fmla="*/ 0 60000 65536"/>
                <a:gd name="T6" fmla="*/ 0 w 310"/>
                <a:gd name="T7" fmla="*/ 0 h 719"/>
                <a:gd name="T8" fmla="*/ 310 w 310"/>
                <a:gd name="T9" fmla="*/ 719 h 719"/>
              </a:gdLst>
              <a:ahLst/>
              <a:cxnLst>
                <a:cxn ang="T4">
                  <a:pos x="T0" y="T1"/>
                </a:cxn>
                <a:cxn ang="T5">
                  <a:pos x="T2" y="T3"/>
                </a:cxn>
              </a:cxnLst>
              <a:rect l="T6" t="T7" r="T8" b="T9"/>
              <a:pathLst>
                <a:path w="310" h="719">
                  <a:moveTo>
                    <a:pt x="310" y="0"/>
                  </a:moveTo>
                  <a:lnTo>
                    <a:pt x="0" y="719"/>
                  </a:lnTo>
                </a:path>
              </a:pathLst>
            </a:custGeom>
            <a:noFill/>
            <a:ln w="38100">
              <a:solidFill>
                <a:srgbClr val="FF0000"/>
              </a:solidFill>
              <a:round/>
              <a:headEnd/>
              <a:tailEnd type="triangle" w="med" len="med"/>
            </a:ln>
          </p:spPr>
          <p:txBody>
            <a:bodyPr wrap="none" anchor="ctr"/>
            <a:lstStyle/>
            <a:p>
              <a:pPr>
                <a:defRPr/>
              </a:pPr>
              <a:endParaRPr lang="en-US" kern="0">
                <a:solidFill>
                  <a:srgbClr val="808080"/>
                </a:solidFill>
              </a:endParaRPr>
            </a:p>
          </p:txBody>
        </p:sp>
        <p:sp>
          <p:nvSpPr>
            <p:cNvPr id="126" name="Text Box 54"/>
            <p:cNvSpPr txBox="1">
              <a:spLocks noChangeAspect="1" noChangeArrowheads="1"/>
            </p:cNvSpPr>
            <p:nvPr/>
          </p:nvSpPr>
          <p:spPr bwMode="auto">
            <a:xfrm>
              <a:off x="3082925" y="3135313"/>
              <a:ext cx="973138" cy="641350"/>
            </a:xfrm>
            <a:prstGeom prst="rect">
              <a:avLst/>
            </a:prstGeom>
            <a:noFill/>
            <a:ln w="9525">
              <a:noFill/>
              <a:miter lim="800000"/>
              <a:headEnd/>
              <a:tailEnd/>
            </a:ln>
          </p:spPr>
          <p:txBody>
            <a:bodyPr>
              <a:spAutoFit/>
            </a:bodyPr>
            <a:lstStyle/>
            <a:p>
              <a:pPr>
                <a:spcBef>
                  <a:spcPct val="50000"/>
                </a:spcBef>
                <a:defRPr/>
              </a:pPr>
              <a:r>
                <a:rPr lang="en-US" sz="3600" b="1" kern="0">
                  <a:solidFill>
                    <a:srgbClr val="003399"/>
                  </a:solidFill>
                </a:rPr>
                <a:t>D</a:t>
              </a:r>
              <a:r>
                <a:rPr lang="en-US" sz="3600" b="1" kern="0">
                  <a:solidFill>
                    <a:srgbClr val="003399"/>
                  </a:solidFill>
                  <a:sym typeface="Symbol" pitchFamily="18" charset="2"/>
                </a:rPr>
                <a:t>8</a:t>
              </a:r>
            </a:p>
          </p:txBody>
        </p:sp>
        <p:sp>
          <p:nvSpPr>
            <p:cNvPr id="127" name="Line 60"/>
            <p:cNvSpPr>
              <a:spLocks noChangeAspect="1" noChangeShapeType="1"/>
            </p:cNvSpPr>
            <p:nvPr/>
          </p:nvSpPr>
          <p:spPr bwMode="auto">
            <a:xfrm flipV="1">
              <a:off x="3735388" y="1884363"/>
              <a:ext cx="0" cy="412750"/>
            </a:xfrm>
            <a:prstGeom prst="line">
              <a:avLst/>
            </a:prstGeom>
            <a:noFill/>
            <a:ln w="28575">
              <a:solidFill>
                <a:srgbClr val="003399"/>
              </a:solidFill>
              <a:round/>
              <a:headEnd/>
              <a:tailEnd type="triangle" w="med" len="med"/>
            </a:ln>
          </p:spPr>
          <p:txBody>
            <a:bodyPr wrap="none" anchor="ctr"/>
            <a:lstStyle/>
            <a:p>
              <a:pPr>
                <a:defRPr/>
              </a:pPr>
              <a:endParaRPr lang="en-US" kern="0">
                <a:solidFill>
                  <a:srgbClr val="808080"/>
                </a:solidFill>
              </a:endParaRPr>
            </a:p>
          </p:txBody>
        </p:sp>
        <p:sp>
          <p:nvSpPr>
            <p:cNvPr id="128" name="Line 61"/>
            <p:cNvSpPr>
              <a:spLocks noChangeAspect="1" noChangeShapeType="1"/>
            </p:cNvSpPr>
            <p:nvPr/>
          </p:nvSpPr>
          <p:spPr bwMode="auto">
            <a:xfrm flipV="1">
              <a:off x="3735388" y="2322513"/>
              <a:ext cx="0" cy="412750"/>
            </a:xfrm>
            <a:prstGeom prst="line">
              <a:avLst/>
            </a:prstGeom>
            <a:noFill/>
            <a:ln w="28575">
              <a:solidFill>
                <a:srgbClr val="003399"/>
              </a:solidFill>
              <a:round/>
              <a:headEnd/>
              <a:tailEnd type="triangle" w="med" len="med"/>
            </a:ln>
          </p:spPr>
          <p:txBody>
            <a:bodyPr wrap="none" anchor="ctr"/>
            <a:lstStyle/>
            <a:p>
              <a:pPr>
                <a:defRPr/>
              </a:pPr>
              <a:endParaRPr lang="en-US" kern="0">
                <a:solidFill>
                  <a:srgbClr val="808080"/>
                </a:solidFill>
              </a:endParaRPr>
            </a:p>
          </p:txBody>
        </p:sp>
        <p:sp>
          <p:nvSpPr>
            <p:cNvPr id="129" name="Line 62"/>
            <p:cNvSpPr>
              <a:spLocks noChangeAspect="1" noChangeShapeType="1"/>
            </p:cNvSpPr>
            <p:nvPr/>
          </p:nvSpPr>
          <p:spPr bwMode="auto">
            <a:xfrm flipV="1">
              <a:off x="3725863" y="2770188"/>
              <a:ext cx="0" cy="412750"/>
            </a:xfrm>
            <a:prstGeom prst="line">
              <a:avLst/>
            </a:prstGeom>
            <a:noFill/>
            <a:ln w="28575">
              <a:solidFill>
                <a:srgbClr val="003399"/>
              </a:solidFill>
              <a:round/>
              <a:headEnd/>
              <a:tailEnd type="triangle" w="med" len="med"/>
            </a:ln>
          </p:spPr>
          <p:txBody>
            <a:bodyPr wrap="none" anchor="ctr"/>
            <a:lstStyle/>
            <a:p>
              <a:pPr>
                <a:defRPr/>
              </a:pPr>
              <a:endParaRPr lang="en-US" kern="0">
                <a:solidFill>
                  <a:srgbClr val="808080"/>
                </a:solidFill>
              </a:endParaRPr>
            </a:p>
          </p:txBody>
        </p:sp>
      </p:grpSp>
    </p:spTree>
    <p:extLst>
      <p:ext uri="{BB962C8B-B14F-4D97-AF65-F5344CB8AC3E}">
        <p14:creationId xmlns:p14="http://schemas.microsoft.com/office/powerpoint/2010/main" val="198917065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p:cNvPicPr>
            <a:picLocks noChangeAspect="1" noChangeArrowheads="1"/>
          </p:cNvPicPr>
          <p:nvPr/>
        </p:nvPicPr>
        <p:blipFill>
          <a:blip r:embed="rId2" cstate="print"/>
          <a:srcRect/>
          <a:stretch>
            <a:fillRect/>
          </a:stretch>
        </p:blipFill>
        <p:spPr bwMode="auto">
          <a:xfrm>
            <a:off x="0" y="4332288"/>
            <a:ext cx="4679950" cy="2525712"/>
          </a:xfrm>
          <a:prstGeom prst="rect">
            <a:avLst/>
          </a:prstGeom>
          <a:noFill/>
          <a:ln w="9525">
            <a:noFill/>
            <a:miter lim="800000"/>
            <a:headEnd/>
            <a:tailEnd/>
          </a:ln>
          <a:effectLst/>
        </p:spPr>
      </p:pic>
      <p:pic>
        <p:nvPicPr>
          <p:cNvPr id="160771" name="Picture 3"/>
          <p:cNvPicPr>
            <a:picLocks noChangeAspect="1" noChangeArrowheads="1"/>
          </p:cNvPicPr>
          <p:nvPr/>
        </p:nvPicPr>
        <p:blipFill>
          <a:blip r:embed="rId3" cstate="print"/>
          <a:srcRect/>
          <a:stretch>
            <a:fillRect/>
          </a:stretch>
        </p:blipFill>
        <p:spPr bwMode="auto">
          <a:xfrm>
            <a:off x="0" y="0"/>
            <a:ext cx="4699000" cy="2538413"/>
          </a:xfrm>
          <a:prstGeom prst="rect">
            <a:avLst/>
          </a:prstGeom>
          <a:noFill/>
          <a:ln w="9525">
            <a:noFill/>
            <a:miter lim="800000"/>
            <a:headEnd/>
            <a:tailEnd/>
          </a:ln>
          <a:effectLst/>
        </p:spPr>
      </p:pic>
      <p:pic>
        <p:nvPicPr>
          <p:cNvPr id="160772" name="Picture 4"/>
          <p:cNvPicPr>
            <a:picLocks noChangeAspect="1" noChangeArrowheads="1"/>
          </p:cNvPicPr>
          <p:nvPr/>
        </p:nvPicPr>
        <p:blipFill>
          <a:blip r:embed="rId4" cstate="print"/>
          <a:srcRect/>
          <a:stretch>
            <a:fillRect/>
          </a:stretch>
        </p:blipFill>
        <p:spPr bwMode="auto">
          <a:xfrm>
            <a:off x="4464050" y="4319588"/>
            <a:ext cx="4679950" cy="2538412"/>
          </a:xfrm>
          <a:prstGeom prst="rect">
            <a:avLst/>
          </a:prstGeom>
          <a:noFill/>
          <a:ln w="9525">
            <a:noFill/>
            <a:miter lim="800000"/>
            <a:headEnd/>
            <a:tailEnd/>
          </a:ln>
          <a:effectLst/>
        </p:spPr>
      </p:pic>
      <p:sp>
        <p:nvSpPr>
          <p:cNvPr id="160773" name="Text Box 5"/>
          <p:cNvSpPr txBox="1">
            <a:spLocks noChangeArrowheads="1"/>
          </p:cNvSpPr>
          <p:nvPr/>
        </p:nvSpPr>
        <p:spPr bwMode="auto">
          <a:xfrm>
            <a:off x="0" y="0"/>
            <a:ext cx="1492624" cy="400110"/>
          </a:xfrm>
          <a:prstGeom prst="rect">
            <a:avLst/>
          </a:prstGeom>
          <a:solidFill>
            <a:schemeClr val="bg1"/>
          </a:solidFill>
          <a:ln w="9525">
            <a:noFill/>
            <a:miter lim="800000"/>
            <a:headEnd/>
            <a:tailEnd/>
          </a:ln>
        </p:spPr>
        <p:txBody>
          <a:bodyPr wrap="square">
            <a:spAutoFit/>
          </a:bodyPr>
          <a:lstStyle/>
          <a:p>
            <a:pPr algn="ctr" eaLnBrk="0" fontAlgn="base" hangingPunct="0">
              <a:spcBef>
                <a:spcPct val="50000"/>
              </a:spcBef>
              <a:spcAft>
                <a:spcPct val="0"/>
              </a:spcAft>
            </a:pPr>
            <a:r>
              <a:rPr kumimoji="1" lang="en-US" sz="2000" dirty="0" smtClean="0">
                <a:solidFill>
                  <a:srgbClr val="010000"/>
                </a:solidFill>
                <a:latin typeface="Times New Roman" pitchFamily="18" charset="0"/>
              </a:rPr>
              <a:t>Slope (S)</a:t>
            </a:r>
            <a:endParaRPr kumimoji="1" lang="en-US" sz="2000" dirty="0">
              <a:solidFill>
                <a:srgbClr val="010000"/>
              </a:solidFill>
              <a:latin typeface="Times New Roman" pitchFamily="18" charset="0"/>
            </a:endParaRPr>
          </a:p>
        </p:txBody>
      </p:sp>
      <p:sp>
        <p:nvSpPr>
          <p:cNvPr id="160774" name="Text Box 6"/>
          <p:cNvSpPr txBox="1">
            <a:spLocks noChangeArrowheads="1"/>
          </p:cNvSpPr>
          <p:nvPr/>
        </p:nvSpPr>
        <p:spPr bwMode="auto">
          <a:xfrm>
            <a:off x="0" y="4005543"/>
            <a:ext cx="3361765" cy="400110"/>
          </a:xfrm>
          <a:prstGeom prst="rect">
            <a:avLst/>
          </a:prstGeom>
          <a:solidFill>
            <a:schemeClr val="bg1"/>
          </a:solidFill>
          <a:ln w="9525">
            <a:noFill/>
            <a:miter lim="800000"/>
            <a:headEnd/>
            <a:tailEnd/>
          </a:ln>
        </p:spPr>
        <p:txBody>
          <a:bodyPr wrap="square">
            <a:spAutoFit/>
          </a:bodyPr>
          <a:lstStyle/>
          <a:p>
            <a:pPr algn="ctr" eaLnBrk="0" fontAlgn="base" hangingPunct="0">
              <a:spcBef>
                <a:spcPct val="50000"/>
              </a:spcBef>
              <a:spcAft>
                <a:spcPct val="0"/>
              </a:spcAft>
            </a:pPr>
            <a:r>
              <a:rPr kumimoji="1" lang="en-US" sz="2000" dirty="0">
                <a:solidFill>
                  <a:srgbClr val="010000"/>
                </a:solidFill>
                <a:latin typeface="Times New Roman" pitchFamily="18" charset="0"/>
              </a:rPr>
              <a:t>Specific Catchment </a:t>
            </a:r>
            <a:r>
              <a:rPr kumimoji="1" lang="en-US" sz="2000" dirty="0" smtClean="0">
                <a:solidFill>
                  <a:srgbClr val="010000"/>
                </a:solidFill>
                <a:latin typeface="Times New Roman" pitchFamily="18" charset="0"/>
              </a:rPr>
              <a:t>Area (a)</a:t>
            </a:r>
            <a:endParaRPr kumimoji="1" lang="en-US" sz="2000" dirty="0">
              <a:solidFill>
                <a:srgbClr val="010000"/>
              </a:solidFill>
              <a:latin typeface="Times New Roman" pitchFamily="18" charset="0"/>
            </a:endParaRPr>
          </a:p>
        </p:txBody>
      </p:sp>
      <p:sp>
        <p:nvSpPr>
          <p:cNvPr id="160775" name="Text Box 7"/>
          <p:cNvSpPr txBox="1">
            <a:spLocks noChangeArrowheads="1"/>
          </p:cNvSpPr>
          <p:nvPr/>
        </p:nvSpPr>
        <p:spPr bwMode="auto">
          <a:xfrm>
            <a:off x="5738813" y="6436676"/>
            <a:ext cx="3405187" cy="400110"/>
          </a:xfrm>
          <a:prstGeom prst="rect">
            <a:avLst/>
          </a:prstGeom>
          <a:solidFill>
            <a:schemeClr val="bg1"/>
          </a:solidFill>
          <a:ln w="9525">
            <a:noFill/>
            <a:miter lim="800000"/>
            <a:headEnd/>
            <a:tailEnd/>
          </a:ln>
        </p:spPr>
        <p:txBody>
          <a:bodyPr>
            <a:spAutoFit/>
          </a:bodyPr>
          <a:lstStyle/>
          <a:p>
            <a:pPr algn="ctr" eaLnBrk="0" fontAlgn="base" hangingPunct="0">
              <a:spcBef>
                <a:spcPct val="50000"/>
              </a:spcBef>
              <a:spcAft>
                <a:spcPct val="0"/>
              </a:spcAft>
            </a:pPr>
            <a:r>
              <a:rPr kumimoji="1" lang="en-US" sz="2000" dirty="0">
                <a:solidFill>
                  <a:srgbClr val="010000"/>
                </a:solidFill>
                <a:latin typeface="Times New Roman" pitchFamily="18" charset="0"/>
              </a:rPr>
              <a:t>Wetness Index </a:t>
            </a:r>
            <a:r>
              <a:rPr kumimoji="1" lang="en-US" sz="2000" dirty="0" err="1">
                <a:solidFill>
                  <a:srgbClr val="010000"/>
                </a:solidFill>
                <a:latin typeface="Times New Roman" pitchFamily="18" charset="0"/>
              </a:rPr>
              <a:t>ln</a:t>
            </a:r>
            <a:r>
              <a:rPr kumimoji="1" lang="en-US" sz="2000" dirty="0">
                <a:solidFill>
                  <a:srgbClr val="010000"/>
                </a:solidFill>
                <a:latin typeface="Times New Roman" pitchFamily="18" charset="0"/>
              </a:rPr>
              <a:t>(a/S</a:t>
            </a:r>
            <a:r>
              <a:rPr kumimoji="1" lang="en-US" sz="2000" dirty="0" smtClean="0">
                <a:solidFill>
                  <a:srgbClr val="010000"/>
                </a:solidFill>
                <a:latin typeface="Times New Roman" pitchFamily="18" charset="0"/>
              </a:rPr>
              <a:t>)</a:t>
            </a:r>
            <a:endParaRPr kumimoji="1" lang="en-US" sz="2000" dirty="0">
              <a:solidFill>
                <a:srgbClr val="010000"/>
              </a:solidFill>
              <a:latin typeface="Times New Roman" pitchFamily="18" charset="0"/>
            </a:endParaRPr>
          </a:p>
        </p:txBody>
      </p:sp>
      <p:pic>
        <p:nvPicPr>
          <p:cNvPr id="391170" name="Picture 2"/>
          <p:cNvPicPr>
            <a:picLocks noChangeAspect="1" noChangeArrowheads="1"/>
          </p:cNvPicPr>
          <p:nvPr/>
        </p:nvPicPr>
        <p:blipFill>
          <a:blip r:embed="rId5" cstate="print"/>
          <a:srcRect/>
          <a:stretch>
            <a:fillRect/>
          </a:stretch>
        </p:blipFill>
        <p:spPr bwMode="auto">
          <a:xfrm>
            <a:off x="3362325" y="1105179"/>
            <a:ext cx="5781675" cy="3114675"/>
          </a:xfrm>
          <a:prstGeom prst="rect">
            <a:avLst/>
          </a:prstGeom>
          <a:noFill/>
          <a:ln w="9525" cap="flat" cmpd="sng">
            <a:noFill/>
            <a:prstDash val="solid"/>
            <a:miter lim="800000"/>
            <a:headEnd/>
            <a:tailEnd/>
          </a:ln>
        </p:spPr>
      </p:pic>
      <p:sp>
        <p:nvSpPr>
          <p:cNvPr id="12" name="Title 11"/>
          <p:cNvSpPr>
            <a:spLocks noGrp="1"/>
          </p:cNvSpPr>
          <p:nvPr>
            <p:ph type="title"/>
          </p:nvPr>
        </p:nvSpPr>
        <p:spPr>
          <a:xfrm>
            <a:off x="5029200" y="215152"/>
            <a:ext cx="4114800" cy="927847"/>
          </a:xfrm>
        </p:spPr>
        <p:txBody>
          <a:bodyPr/>
          <a:lstStyle/>
          <a:p>
            <a:r>
              <a:rPr lang="en-US" dirty="0" smtClean="0"/>
              <a:t>Wetness Index</a:t>
            </a:r>
            <a:endParaRPr lang="en-US" dirty="0"/>
          </a:p>
        </p:txBody>
      </p:sp>
    </p:spTree>
    <p:extLst>
      <p:ext uri="{BB962C8B-B14F-4D97-AF65-F5344CB8AC3E}">
        <p14:creationId xmlns:p14="http://schemas.microsoft.com/office/powerpoint/2010/main" val="9075130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1"/>
          <p:cNvPicPr/>
          <p:nvPr/>
        </p:nvPicPr>
        <p:blipFill>
          <a:blip r:embed="rId3">
            <a:extLst>
              <a:ext uri="{28A0092B-C50C-407E-A947-70E740481C1C}">
                <a14:useLocalDpi xmlns:a14="http://schemas.microsoft.com/office/drawing/2010/main" val="0"/>
              </a:ext>
            </a:extLst>
          </a:blip>
          <a:srcRect/>
          <a:stretch>
            <a:fillRect/>
          </a:stretch>
        </p:blipFill>
        <p:spPr bwMode="auto">
          <a:xfrm>
            <a:off x="5303256" y="1295400"/>
            <a:ext cx="3755034" cy="2084794"/>
          </a:xfrm>
          <a:prstGeom prst="rect">
            <a:avLst/>
          </a:prstGeom>
          <a:noFill/>
          <a:ln>
            <a:noFill/>
          </a:ln>
        </p:spPr>
      </p:pic>
      <p:sp>
        <p:nvSpPr>
          <p:cNvPr id="2" name="Title 1"/>
          <p:cNvSpPr>
            <a:spLocks noGrp="1"/>
          </p:cNvSpPr>
          <p:nvPr>
            <p:ph type="title"/>
          </p:nvPr>
        </p:nvSpPr>
        <p:spPr>
          <a:xfrm>
            <a:off x="457200" y="76200"/>
            <a:ext cx="8229600" cy="1143000"/>
          </a:xfrm>
        </p:spPr>
        <p:txBody>
          <a:bodyPr>
            <a:normAutofit/>
          </a:bodyPr>
          <a:lstStyle/>
          <a:p>
            <a:r>
              <a:rPr lang="en-US" dirty="0" smtClean="0"/>
              <a:t>Why Programming</a:t>
            </a:r>
            <a:endParaRPr lang="en-US" dirty="0"/>
          </a:p>
        </p:txBody>
      </p:sp>
      <p:sp>
        <p:nvSpPr>
          <p:cNvPr id="3" name="Subtitle 2"/>
          <p:cNvSpPr>
            <a:spLocks noGrp="1"/>
          </p:cNvSpPr>
          <p:nvPr>
            <p:ph idx="1"/>
          </p:nvPr>
        </p:nvSpPr>
        <p:spPr>
          <a:xfrm>
            <a:off x="457200" y="1219200"/>
            <a:ext cx="4800600" cy="4525963"/>
          </a:xfrm>
        </p:spPr>
        <p:txBody>
          <a:bodyPr/>
          <a:lstStyle/>
          <a:p>
            <a:r>
              <a:rPr lang="en-US" dirty="0" smtClean="0"/>
              <a:t>Automation of repetitive tasks (workflows)</a:t>
            </a:r>
          </a:p>
          <a:p>
            <a:r>
              <a:rPr lang="en-US" dirty="0" smtClean="0"/>
              <a:t>Implementation of functionality not available (programming new behavior)</a:t>
            </a:r>
          </a:p>
          <a:p>
            <a:pPr marL="0" indent="0">
              <a:buNone/>
            </a:pPr>
            <a:endParaRPr lang="en-US" dirty="0"/>
          </a:p>
        </p:txBody>
      </p:sp>
      <p:graphicFrame>
        <p:nvGraphicFramePr>
          <p:cNvPr id="6" name="Object 5"/>
          <p:cNvGraphicFramePr>
            <a:graphicFrameLocks noChangeAspect="1"/>
          </p:cNvGraphicFramePr>
          <p:nvPr>
            <p:extLst/>
          </p:nvPr>
        </p:nvGraphicFramePr>
        <p:xfrm>
          <a:off x="5943600" y="3413722"/>
          <a:ext cx="2974975" cy="3298825"/>
        </p:xfrm>
        <a:graphic>
          <a:graphicData uri="http://schemas.openxmlformats.org/presentationml/2006/ole">
            <mc:AlternateContent xmlns:mc="http://schemas.openxmlformats.org/markup-compatibility/2006">
              <mc:Choice xmlns:v="urn:schemas-microsoft-com:vml" Requires="v">
                <p:oleObj spid="_x0000_s25608" name="Picture" r:id="rId4" imgW="2790720" imgH="3095640" progId="Word.Picture.8">
                  <p:embed/>
                </p:oleObj>
              </mc:Choice>
              <mc:Fallback>
                <p:oleObj name="Picture" r:id="rId4" imgW="2790720" imgH="3095640" progId="Word.Picture.8">
                  <p:embed/>
                  <p:pic>
                    <p:nvPicPr>
                      <p:cNvPr id="0" name=""/>
                      <p:cNvPicPr>
                        <a:picLocks noChangeAspect="1" noChangeArrowheads="1"/>
                      </p:cNvPicPr>
                      <p:nvPr/>
                    </p:nvPicPr>
                    <p:blipFill>
                      <a:blip r:embed="rId5"/>
                      <a:srcRect/>
                      <a:stretch>
                        <a:fillRect/>
                      </a:stretch>
                    </p:blipFill>
                    <p:spPr bwMode="auto">
                      <a:xfrm>
                        <a:off x="5943600" y="3413722"/>
                        <a:ext cx="2974975" cy="3298825"/>
                      </a:xfrm>
                      <a:prstGeom prst="rect">
                        <a:avLst/>
                      </a:prstGeom>
                      <a:noFill/>
                      <a:ln>
                        <a:noFill/>
                      </a:ln>
                      <a:effectLst/>
                    </p:spPr>
                  </p:pic>
                </p:oleObj>
              </mc:Fallback>
            </mc:AlternateContent>
          </a:graphicData>
        </a:graphic>
      </p:graphicFrame>
      <p:grpSp>
        <p:nvGrpSpPr>
          <p:cNvPr id="8" name="Group 7"/>
          <p:cNvGrpSpPr/>
          <p:nvPr/>
        </p:nvGrpSpPr>
        <p:grpSpPr>
          <a:xfrm>
            <a:off x="2824162" y="4419600"/>
            <a:ext cx="2814638" cy="2176463"/>
            <a:chOff x="2667000" y="4572000"/>
            <a:chExt cx="2814638" cy="2176463"/>
          </a:xfrm>
        </p:grpSpPr>
        <p:pic>
          <p:nvPicPr>
            <p:cNvPr id="5" name="Picture 65" descr="dinf"/>
            <p:cNvPicPr>
              <a:picLocks noChangeAspect="1" noChangeArrowheads="1"/>
            </p:cNvPicPr>
            <p:nvPr/>
          </p:nvPicPr>
          <p:blipFill>
            <a:blip r:embed="rId6">
              <a:extLst>
                <a:ext uri="{28A0092B-C50C-407E-A947-70E740481C1C}">
                  <a14:useLocalDpi xmlns:a14="http://schemas.microsoft.com/office/drawing/2010/main" val="0"/>
                </a:ext>
              </a:extLst>
            </a:blip>
            <a:srcRect t="20795"/>
            <a:stretch>
              <a:fillRect/>
            </a:stretch>
          </p:blipFill>
          <p:spPr bwMode="auto">
            <a:xfrm>
              <a:off x="2667000" y="4572000"/>
              <a:ext cx="2814638" cy="21764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Line 66"/>
            <p:cNvSpPr>
              <a:spLocks noChangeShapeType="1"/>
            </p:cNvSpPr>
            <p:nvPr/>
          </p:nvSpPr>
          <p:spPr bwMode="auto">
            <a:xfrm rot="5400000" flipV="1">
              <a:off x="3264017" y="5346055"/>
              <a:ext cx="1415519" cy="628352"/>
            </a:xfrm>
            <a:prstGeom prst="line">
              <a:avLst/>
            </a:prstGeom>
            <a:noFill/>
            <a:ln w="19050">
              <a:solidFill>
                <a:srgbClr val="FF3300"/>
              </a:solidFill>
              <a:round/>
              <a:headEnd type="triangle" w="med" len="me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kumimoji="1" lang="en-US" sz="2000" smtClean="0">
                <a:solidFill>
                  <a:srgbClr val="808080"/>
                </a:solidFill>
              </a:endParaRPr>
            </a:p>
          </p:txBody>
        </p:sp>
      </p:grpSp>
    </p:spTree>
    <p:extLst>
      <p:ext uri="{BB962C8B-B14F-4D97-AF65-F5344CB8AC3E}">
        <p14:creationId xmlns:p14="http://schemas.microsoft.com/office/powerpoint/2010/main" val="22670939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45" name="Rectangle 9"/>
          <p:cNvSpPr>
            <a:spLocks noChangeArrowheads="1"/>
          </p:cNvSpPr>
          <p:nvPr/>
        </p:nvSpPr>
        <p:spPr bwMode="auto">
          <a:xfrm>
            <a:off x="4459288" y="4500563"/>
            <a:ext cx="4519612" cy="15303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pic>
        <p:nvPicPr>
          <p:cNvPr id="219141" name="Picture 5" descr="gisaspec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519238"/>
            <a:ext cx="4217988" cy="3998912"/>
          </a:xfrm>
          <a:prstGeom prst="rect">
            <a:avLst/>
          </a:prstGeom>
          <a:noFill/>
          <a:extLst>
            <a:ext uri="{909E8E84-426E-40DD-AFC4-6F175D3DCCD1}">
              <a14:hiddenFill xmlns:a14="http://schemas.microsoft.com/office/drawing/2010/main">
                <a:solidFill>
                  <a:srgbClr val="FFFFFF"/>
                </a:solidFill>
              </a14:hiddenFill>
            </a:ext>
          </a:extLst>
        </p:spPr>
      </p:pic>
      <p:sp>
        <p:nvSpPr>
          <p:cNvPr id="219142" name="Rectangle 6"/>
          <p:cNvSpPr>
            <a:spLocks noChangeArrowheads="1"/>
          </p:cNvSpPr>
          <p:nvPr/>
        </p:nvSpPr>
        <p:spPr bwMode="auto">
          <a:xfrm>
            <a:off x="4541838" y="1091099"/>
            <a:ext cx="4602162"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000" b="1" dirty="0" err="1">
                <a:solidFill>
                  <a:prstClr val="black"/>
                </a:solidFill>
              </a:rPr>
              <a:t>Geodatabase</a:t>
            </a:r>
            <a:r>
              <a:rPr lang="en-US" sz="2000" b="1" dirty="0">
                <a:solidFill>
                  <a:prstClr val="black"/>
                </a:solidFill>
              </a:rPr>
              <a:t> view:</a:t>
            </a:r>
            <a:r>
              <a:rPr lang="en-US" sz="2000" dirty="0">
                <a:solidFill>
                  <a:prstClr val="black"/>
                </a:solidFill>
              </a:rPr>
              <a:t> Structured data sets that represent geographic information in terms of a generic GIS data model. </a:t>
            </a:r>
          </a:p>
          <a:p>
            <a:endParaRPr lang="en-US" sz="2000" dirty="0">
              <a:solidFill>
                <a:prstClr val="black"/>
              </a:solidFill>
            </a:endParaRPr>
          </a:p>
          <a:p>
            <a:r>
              <a:rPr lang="en-US" sz="2000" b="1" dirty="0" err="1">
                <a:solidFill>
                  <a:prstClr val="black"/>
                </a:solidFill>
              </a:rPr>
              <a:t>Geovisualization</a:t>
            </a:r>
            <a:r>
              <a:rPr lang="en-US" sz="2000" b="1" dirty="0">
                <a:solidFill>
                  <a:prstClr val="black"/>
                </a:solidFill>
              </a:rPr>
              <a:t> view:</a:t>
            </a:r>
            <a:r>
              <a:rPr lang="en-US" sz="2000" dirty="0">
                <a:solidFill>
                  <a:prstClr val="black"/>
                </a:solidFill>
              </a:rPr>
              <a:t> A GIS is a set of intelligent maps and other views that shows features and feature relationships on the earth's surface. "Windows into the database" to support queries, analysis, and editing of the information. </a:t>
            </a:r>
          </a:p>
          <a:p>
            <a:endParaRPr lang="en-US" sz="2000" dirty="0">
              <a:solidFill>
                <a:prstClr val="black"/>
              </a:solidFill>
            </a:endParaRPr>
          </a:p>
          <a:p>
            <a:r>
              <a:rPr lang="en-US" sz="2400" b="1" dirty="0" err="1">
                <a:solidFill>
                  <a:prstClr val="black"/>
                </a:solidFill>
              </a:rPr>
              <a:t>Geoprocessing</a:t>
            </a:r>
            <a:r>
              <a:rPr lang="en-US" sz="2400" b="1" dirty="0">
                <a:solidFill>
                  <a:prstClr val="black"/>
                </a:solidFill>
              </a:rPr>
              <a:t> view:</a:t>
            </a:r>
            <a:r>
              <a:rPr lang="en-US" sz="2400" dirty="0">
                <a:solidFill>
                  <a:prstClr val="black"/>
                </a:solidFill>
              </a:rPr>
              <a:t> Information transformation tools that </a:t>
            </a:r>
            <a:r>
              <a:rPr lang="en-US" sz="2400" dirty="0" smtClean="0">
                <a:solidFill>
                  <a:prstClr val="black"/>
                </a:solidFill>
              </a:rPr>
              <a:t>derive </a:t>
            </a:r>
            <a:r>
              <a:rPr lang="en-US" sz="2400" dirty="0">
                <a:solidFill>
                  <a:prstClr val="black"/>
                </a:solidFill>
              </a:rPr>
              <a:t>new geographic data sets from existing data sets.</a:t>
            </a:r>
          </a:p>
        </p:txBody>
      </p:sp>
      <p:sp>
        <p:nvSpPr>
          <p:cNvPr id="219143" name="Rectangle 7"/>
          <p:cNvSpPr>
            <a:spLocks noGrp="1" noChangeArrowheads="1"/>
          </p:cNvSpPr>
          <p:nvPr>
            <p:ph type="title"/>
          </p:nvPr>
        </p:nvSpPr>
        <p:spPr>
          <a:xfrm>
            <a:off x="2125663" y="219075"/>
            <a:ext cx="4265612" cy="720725"/>
          </a:xfrm>
        </p:spPr>
        <p:txBody>
          <a:bodyPr/>
          <a:lstStyle/>
          <a:p>
            <a:r>
              <a:rPr lang="en-US" sz="3600"/>
              <a:t>Three Views of GIS</a:t>
            </a:r>
          </a:p>
        </p:txBody>
      </p:sp>
      <p:sp>
        <p:nvSpPr>
          <p:cNvPr id="219144" name="Text Box 8"/>
          <p:cNvSpPr txBox="1">
            <a:spLocks noChangeArrowheads="1"/>
          </p:cNvSpPr>
          <p:nvPr/>
        </p:nvSpPr>
        <p:spPr bwMode="auto">
          <a:xfrm>
            <a:off x="534988" y="6394450"/>
            <a:ext cx="2501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solidFill>
                  <a:srgbClr val="800080"/>
                </a:solidFill>
              </a:rPr>
              <a:t>adapted from www.esri.com</a:t>
            </a:r>
          </a:p>
        </p:txBody>
      </p:sp>
    </p:spTree>
    <p:extLst>
      <p:ext uri="{BB962C8B-B14F-4D97-AF65-F5344CB8AC3E}">
        <p14:creationId xmlns:p14="http://schemas.microsoft.com/office/powerpoint/2010/main" val="15180377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ArcGIS programming entry points</a:t>
            </a:r>
            <a:endParaRPr lang="en-US" dirty="0"/>
          </a:p>
        </p:txBody>
      </p:sp>
      <p:sp>
        <p:nvSpPr>
          <p:cNvPr id="3" name="Content Placeholder 2"/>
          <p:cNvSpPr>
            <a:spLocks noGrp="1"/>
          </p:cNvSpPr>
          <p:nvPr>
            <p:ph idx="1"/>
          </p:nvPr>
        </p:nvSpPr>
        <p:spPr/>
        <p:txBody>
          <a:bodyPr/>
          <a:lstStyle/>
          <a:p>
            <a:r>
              <a:rPr lang="en-US" dirty="0" smtClean="0"/>
              <a:t>Model builder</a:t>
            </a:r>
          </a:p>
          <a:p>
            <a:r>
              <a:rPr lang="en-US" dirty="0" smtClean="0"/>
              <a:t>Python scripting environment</a:t>
            </a:r>
          </a:p>
          <a:p>
            <a:r>
              <a:rPr lang="en-US" dirty="0" err="1" smtClean="0"/>
              <a:t>ArcObjects</a:t>
            </a:r>
            <a:r>
              <a:rPr lang="en-US" dirty="0" smtClean="0"/>
              <a:t> library (for system language like C++, </a:t>
            </a:r>
            <a:r>
              <a:rPr lang="en-US" dirty="0" err="1" smtClean="0"/>
              <a:t>.Net</a:t>
            </a:r>
            <a:r>
              <a:rPr lang="en-US" dirty="0" smtClean="0"/>
              <a:t>)</a:t>
            </a:r>
          </a:p>
          <a:p>
            <a:r>
              <a:rPr lang="en-US" dirty="0" smtClean="0"/>
              <a:t>Open standard data formats that anyone can use in programs (e.g. </a:t>
            </a:r>
            <a:r>
              <a:rPr lang="en-US" dirty="0" err="1" smtClean="0"/>
              <a:t>shapefiles</a:t>
            </a:r>
            <a:r>
              <a:rPr lang="en-US" dirty="0" smtClean="0"/>
              <a:t>, </a:t>
            </a:r>
            <a:r>
              <a:rPr lang="en-US" dirty="0" err="1" smtClean="0"/>
              <a:t>geoTIFF</a:t>
            </a:r>
            <a:r>
              <a:rPr lang="en-US" dirty="0" smtClean="0"/>
              <a:t>, </a:t>
            </a:r>
            <a:r>
              <a:rPr lang="en-US" dirty="0" err="1" smtClean="0"/>
              <a:t>netCDF</a:t>
            </a:r>
            <a:r>
              <a:rPr lang="en-US" dirty="0" smtClean="0"/>
              <a:t>)</a:t>
            </a:r>
            <a:endParaRPr lang="en-US" dirty="0"/>
          </a:p>
        </p:txBody>
      </p:sp>
    </p:spTree>
    <p:extLst>
      <p:ext uri="{BB962C8B-B14F-4D97-AF65-F5344CB8AC3E}">
        <p14:creationId xmlns:p14="http://schemas.microsoft.com/office/powerpoint/2010/main" val="240658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 y="123299"/>
            <a:ext cx="7718679" cy="6255661"/>
          </a:xfrm>
          <a:prstGeom prst="rect">
            <a:avLst/>
          </a:prstGeom>
        </p:spPr>
      </p:pic>
      <p:sp>
        <p:nvSpPr>
          <p:cNvPr id="8" name="Rounded Rectangle 7"/>
          <p:cNvSpPr/>
          <p:nvPr/>
        </p:nvSpPr>
        <p:spPr>
          <a:xfrm>
            <a:off x="1140592" y="4759309"/>
            <a:ext cx="1959225" cy="1476900"/>
          </a:xfrm>
          <a:prstGeom prst="roundRect">
            <a:avLst>
              <a:gd name="adj" fmla="val 1041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ounded Rectangle 11"/>
          <p:cNvSpPr/>
          <p:nvPr/>
        </p:nvSpPr>
        <p:spPr>
          <a:xfrm>
            <a:off x="1140593" y="2880361"/>
            <a:ext cx="1959224" cy="1755648"/>
          </a:xfrm>
          <a:prstGeom prst="roundRect">
            <a:avLst>
              <a:gd name="adj" fmla="val 1041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2"/>
          <p:cNvSpPr/>
          <p:nvPr/>
        </p:nvSpPr>
        <p:spPr>
          <a:xfrm>
            <a:off x="964108" y="6196145"/>
            <a:ext cx="972232" cy="244465"/>
          </a:xfrm>
          <a:prstGeom prst="roundRect">
            <a:avLst>
              <a:gd name="adj" fmla="val 1041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2960451" y="0"/>
            <a:ext cx="5468112" cy="646331"/>
          </a:xfrm>
          <a:prstGeom prst="rect">
            <a:avLst/>
          </a:prstGeom>
        </p:spPr>
        <p:txBody>
          <a:bodyPr wrap="square">
            <a:spAutoFit/>
          </a:bodyPr>
          <a:lstStyle/>
          <a:p>
            <a:r>
              <a:rPr lang="en-US" dirty="0">
                <a:solidFill>
                  <a:prstClr val="black"/>
                </a:solidFill>
                <a:hlinkClick r:id="rId3"/>
              </a:rPr>
              <a:t>http://resources.arcgis.com/en/help/main/10.2/#/What_is_ModelBuilder/002w00000001000000</a:t>
            </a:r>
            <a:r>
              <a:rPr lang="en-US" dirty="0" smtClean="0">
                <a:solidFill>
                  <a:prstClr val="black"/>
                </a:solidFill>
                <a:hlinkClick r:id="rId3"/>
              </a:rPr>
              <a:t>/</a:t>
            </a:r>
            <a:r>
              <a:rPr lang="en-US" dirty="0" smtClean="0">
                <a:solidFill>
                  <a:prstClr val="black"/>
                </a:solidFill>
              </a:rPr>
              <a:t> </a:t>
            </a:r>
            <a:endParaRPr lang="en-US" dirty="0">
              <a:solidFill>
                <a:prstClr val="black"/>
              </a:solidFill>
            </a:endParaRPr>
          </a:p>
        </p:txBody>
      </p:sp>
      <p:sp>
        <p:nvSpPr>
          <p:cNvPr id="10" name="Rounded Rectangle 9"/>
          <p:cNvSpPr/>
          <p:nvPr/>
        </p:nvSpPr>
        <p:spPr>
          <a:xfrm>
            <a:off x="1281100" y="1054169"/>
            <a:ext cx="1452956" cy="244465"/>
          </a:xfrm>
          <a:prstGeom prst="roundRect">
            <a:avLst>
              <a:gd name="adj" fmla="val 1041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1558078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7"/>
          <p:cNvSpPr>
            <a:spLocks noChangeArrowheads="1"/>
          </p:cNvSpPr>
          <p:nvPr/>
        </p:nvSpPr>
        <p:spPr bwMode="auto">
          <a:xfrm>
            <a:off x="6400800" y="3019425"/>
            <a:ext cx="1166813" cy="1174750"/>
          </a:xfrm>
          <a:prstGeom prst="rect">
            <a:avLst/>
          </a:prstGeom>
          <a:solidFill>
            <a:srgbClr val="FFCC99"/>
          </a:solidFill>
          <a:ln w="9525" algn="ctr">
            <a:solidFill>
              <a:schemeClr val="bg2"/>
            </a:solidFill>
            <a:round/>
            <a:headEnd/>
            <a:tailEnd/>
          </a:ln>
        </p:spPr>
        <p:txBody>
          <a:bodyPr wrap="none" anchor="ctr"/>
          <a:lstStyle>
            <a:lvl1pPr>
              <a:defRPr kumimoji="1" sz="2000">
                <a:solidFill>
                  <a:schemeClr val="bg2"/>
                </a:solidFill>
                <a:latin typeface="Times New Roman" panose="02020603050405020304" pitchFamily="18" charset="0"/>
              </a:defRPr>
            </a:lvl1pPr>
            <a:lvl2pPr marL="742950" indent="-285750">
              <a:defRPr kumimoji="1" sz="2000">
                <a:solidFill>
                  <a:schemeClr val="bg2"/>
                </a:solidFill>
                <a:latin typeface="Times New Roman" panose="02020603050405020304" pitchFamily="18" charset="0"/>
              </a:defRPr>
            </a:lvl2pPr>
            <a:lvl3pPr marL="1143000" indent="-228600">
              <a:defRPr kumimoji="1" sz="2000">
                <a:solidFill>
                  <a:schemeClr val="bg2"/>
                </a:solidFill>
                <a:latin typeface="Times New Roman" panose="02020603050405020304" pitchFamily="18" charset="0"/>
              </a:defRPr>
            </a:lvl3pPr>
            <a:lvl4pPr marL="1600200" indent="-228600">
              <a:defRPr kumimoji="1" sz="2000">
                <a:solidFill>
                  <a:schemeClr val="bg2"/>
                </a:solidFill>
                <a:latin typeface="Times New Roman" panose="02020603050405020304" pitchFamily="18" charset="0"/>
              </a:defRPr>
            </a:lvl4pPr>
            <a:lvl5pPr marL="2057400" indent="-228600">
              <a:defRPr kumimoji="1" sz="2000">
                <a:solidFill>
                  <a:schemeClr val="bg2"/>
                </a:solidFill>
                <a:latin typeface="Times New Roman" panose="02020603050405020304" pitchFamily="18" charset="0"/>
              </a:defRPr>
            </a:lvl5pPr>
            <a:lvl6pPr marL="2514600" indent="-228600" algn="ctr" eaLnBrk="0" fontAlgn="base" hangingPunct="0">
              <a:spcBef>
                <a:spcPct val="0"/>
              </a:spcBef>
              <a:spcAft>
                <a:spcPct val="0"/>
              </a:spcAft>
              <a:defRPr kumimoji="1" sz="2000">
                <a:solidFill>
                  <a:schemeClr val="bg2"/>
                </a:solidFill>
                <a:latin typeface="Times New Roman" panose="02020603050405020304" pitchFamily="18" charset="0"/>
              </a:defRPr>
            </a:lvl6pPr>
            <a:lvl7pPr marL="2971800" indent="-228600" algn="ctr" eaLnBrk="0" fontAlgn="base" hangingPunct="0">
              <a:spcBef>
                <a:spcPct val="0"/>
              </a:spcBef>
              <a:spcAft>
                <a:spcPct val="0"/>
              </a:spcAft>
              <a:defRPr kumimoji="1" sz="2000">
                <a:solidFill>
                  <a:schemeClr val="bg2"/>
                </a:solidFill>
                <a:latin typeface="Times New Roman" panose="02020603050405020304" pitchFamily="18" charset="0"/>
              </a:defRPr>
            </a:lvl7pPr>
            <a:lvl8pPr marL="3429000" indent="-228600" algn="ctr" eaLnBrk="0" fontAlgn="base" hangingPunct="0">
              <a:spcBef>
                <a:spcPct val="0"/>
              </a:spcBef>
              <a:spcAft>
                <a:spcPct val="0"/>
              </a:spcAft>
              <a:defRPr kumimoji="1" sz="2000">
                <a:solidFill>
                  <a:schemeClr val="bg2"/>
                </a:solidFill>
                <a:latin typeface="Times New Roman" panose="02020603050405020304" pitchFamily="18" charset="0"/>
              </a:defRPr>
            </a:lvl8pPr>
            <a:lvl9pPr marL="3886200" indent="-228600" algn="ctr" eaLnBrk="0" fontAlgn="base" hangingPunct="0">
              <a:spcBef>
                <a:spcPct val="0"/>
              </a:spcBef>
              <a:spcAft>
                <a:spcPct val="0"/>
              </a:spcAft>
              <a:defRPr kumimoji="1" sz="2000">
                <a:solidFill>
                  <a:schemeClr val="bg2"/>
                </a:solidFill>
                <a:latin typeface="Times New Roman" panose="02020603050405020304" pitchFamily="18" charset="0"/>
              </a:defRPr>
            </a:lvl9pPr>
          </a:lstStyle>
          <a:p>
            <a:endParaRPr lang="en-US">
              <a:solidFill>
                <a:srgbClr val="EEECE1"/>
              </a:solidFill>
            </a:endParaRPr>
          </a:p>
        </p:txBody>
      </p:sp>
      <p:sp>
        <p:nvSpPr>
          <p:cNvPr id="6148" name="Rectangle 2"/>
          <p:cNvSpPr>
            <a:spLocks noGrp="1" noChangeArrowheads="1"/>
          </p:cNvSpPr>
          <p:nvPr>
            <p:ph type="title"/>
          </p:nvPr>
        </p:nvSpPr>
        <p:spPr>
          <a:xfrm>
            <a:off x="685800" y="263525"/>
            <a:ext cx="7772400" cy="1169988"/>
          </a:xfrm>
        </p:spPr>
        <p:txBody>
          <a:bodyPr>
            <a:normAutofit/>
          </a:bodyPr>
          <a:lstStyle/>
          <a:p>
            <a:pPr eaLnBrk="1" hangingPunct="1"/>
            <a:r>
              <a:rPr lang="en-US" sz="4000" dirty="0" smtClean="0"/>
              <a:t>Generalization to Flow Algebra</a:t>
            </a:r>
          </a:p>
        </p:txBody>
      </p:sp>
      <p:graphicFrame>
        <p:nvGraphicFramePr>
          <p:cNvPr id="6146" name="Object 21"/>
          <p:cNvGraphicFramePr>
            <a:graphicFrameLocks noChangeAspect="1"/>
          </p:cNvGraphicFramePr>
          <p:nvPr>
            <p:extLst/>
          </p:nvPr>
        </p:nvGraphicFramePr>
        <p:xfrm>
          <a:off x="680955" y="4489257"/>
          <a:ext cx="4052887" cy="765175"/>
        </p:xfrm>
        <a:graphic>
          <a:graphicData uri="http://schemas.openxmlformats.org/presentationml/2006/ole">
            <mc:AlternateContent xmlns:mc="http://schemas.openxmlformats.org/markup-compatibility/2006">
              <mc:Choice xmlns:v="urn:schemas-microsoft-com:vml" Requires="v">
                <p:oleObj spid="_x0000_s26638" name="Equation" r:id="rId3" imgW="1295280" imgH="241200" progId="Equation.3">
                  <p:embed/>
                </p:oleObj>
              </mc:Choice>
              <mc:Fallback>
                <p:oleObj name="Equation" r:id="rId3" imgW="1295280" imgH="241200" progId="Equation.3">
                  <p:embed/>
                  <p:pic>
                    <p:nvPicPr>
                      <p:cNvPr id="0" name=""/>
                      <p:cNvPicPr>
                        <a:picLocks noChangeAspect="1" noChangeArrowheads="1"/>
                      </p:cNvPicPr>
                      <p:nvPr/>
                    </p:nvPicPr>
                    <p:blipFill>
                      <a:blip r:embed="rId4"/>
                      <a:srcRect/>
                      <a:stretch>
                        <a:fillRect/>
                      </a:stretch>
                    </p:blipFill>
                    <p:spPr bwMode="auto">
                      <a:xfrm>
                        <a:off x="680955" y="4489257"/>
                        <a:ext cx="4052887" cy="765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1" name="Rectangle 23"/>
          <p:cNvSpPr>
            <a:spLocks noChangeArrowheads="1"/>
          </p:cNvSpPr>
          <p:nvPr/>
        </p:nvSpPr>
        <p:spPr bwMode="auto">
          <a:xfrm>
            <a:off x="5895975" y="2292350"/>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anose="02020603050405020304" pitchFamily="18" charset="0"/>
              </a:defRPr>
            </a:lvl1pPr>
            <a:lvl2pPr marL="742950" indent="-285750">
              <a:defRPr kumimoji="1" sz="2000">
                <a:solidFill>
                  <a:schemeClr val="bg2"/>
                </a:solidFill>
                <a:latin typeface="Times New Roman" panose="02020603050405020304" pitchFamily="18" charset="0"/>
              </a:defRPr>
            </a:lvl2pPr>
            <a:lvl3pPr marL="1143000" indent="-228600">
              <a:defRPr kumimoji="1" sz="2000">
                <a:solidFill>
                  <a:schemeClr val="bg2"/>
                </a:solidFill>
                <a:latin typeface="Times New Roman" panose="02020603050405020304" pitchFamily="18" charset="0"/>
              </a:defRPr>
            </a:lvl3pPr>
            <a:lvl4pPr marL="1600200" indent="-228600">
              <a:defRPr kumimoji="1" sz="2000">
                <a:solidFill>
                  <a:schemeClr val="bg2"/>
                </a:solidFill>
                <a:latin typeface="Times New Roman" panose="02020603050405020304" pitchFamily="18" charset="0"/>
              </a:defRPr>
            </a:lvl4pPr>
            <a:lvl5pPr marL="2057400" indent="-228600">
              <a:defRPr kumimoji="1" sz="2000">
                <a:solidFill>
                  <a:schemeClr val="bg2"/>
                </a:solidFill>
                <a:latin typeface="Times New Roman" panose="02020603050405020304" pitchFamily="18" charset="0"/>
              </a:defRPr>
            </a:lvl5pPr>
            <a:lvl6pPr marL="2514600" indent="-228600" algn="ctr" eaLnBrk="0" fontAlgn="base" hangingPunct="0">
              <a:spcBef>
                <a:spcPct val="0"/>
              </a:spcBef>
              <a:spcAft>
                <a:spcPct val="0"/>
              </a:spcAft>
              <a:defRPr kumimoji="1" sz="2000">
                <a:solidFill>
                  <a:schemeClr val="bg2"/>
                </a:solidFill>
                <a:latin typeface="Times New Roman" panose="02020603050405020304" pitchFamily="18" charset="0"/>
              </a:defRPr>
            </a:lvl6pPr>
            <a:lvl7pPr marL="2971800" indent="-228600" algn="ctr" eaLnBrk="0" fontAlgn="base" hangingPunct="0">
              <a:spcBef>
                <a:spcPct val="0"/>
              </a:spcBef>
              <a:spcAft>
                <a:spcPct val="0"/>
              </a:spcAft>
              <a:defRPr kumimoji="1" sz="2000">
                <a:solidFill>
                  <a:schemeClr val="bg2"/>
                </a:solidFill>
                <a:latin typeface="Times New Roman" panose="02020603050405020304" pitchFamily="18" charset="0"/>
              </a:defRPr>
            </a:lvl7pPr>
            <a:lvl8pPr marL="3429000" indent="-228600" algn="ctr" eaLnBrk="0" fontAlgn="base" hangingPunct="0">
              <a:spcBef>
                <a:spcPct val="0"/>
              </a:spcBef>
              <a:spcAft>
                <a:spcPct val="0"/>
              </a:spcAft>
              <a:defRPr kumimoji="1" sz="2000">
                <a:solidFill>
                  <a:schemeClr val="bg2"/>
                </a:solidFill>
                <a:latin typeface="Times New Roman" panose="02020603050405020304" pitchFamily="18" charset="0"/>
              </a:defRPr>
            </a:lvl8pPr>
            <a:lvl9pPr marL="3886200" indent="-228600" algn="ctr" eaLnBrk="0" fontAlgn="base" hangingPunct="0">
              <a:spcBef>
                <a:spcPct val="0"/>
              </a:spcBef>
              <a:spcAft>
                <a:spcPct val="0"/>
              </a:spcAft>
              <a:defRPr kumimoji="1" sz="2000">
                <a:solidFill>
                  <a:schemeClr val="bg2"/>
                </a:solidFill>
                <a:latin typeface="Times New Roman" panose="02020603050405020304" pitchFamily="18" charset="0"/>
              </a:defRPr>
            </a:lvl9pPr>
          </a:lstStyle>
          <a:p>
            <a:r>
              <a:rPr lang="en-US" sz="2800">
                <a:solidFill>
                  <a:srgbClr val="000000"/>
                </a:solidFill>
                <a:ea typeface="Times New Roman" panose="02020603050405020304" pitchFamily="18" charset="0"/>
              </a:rPr>
              <a:t>P</a:t>
            </a:r>
            <a:r>
              <a:rPr lang="en-US" sz="2800" baseline="-25000">
                <a:solidFill>
                  <a:srgbClr val="000000"/>
                </a:solidFill>
                <a:ea typeface="Times New Roman" panose="02020603050405020304" pitchFamily="18" charset="0"/>
              </a:rPr>
              <a:t>ki</a:t>
            </a:r>
            <a:endParaRPr lang="en-US" sz="2800">
              <a:solidFill>
                <a:srgbClr val="000000"/>
              </a:solidFill>
              <a:ea typeface="Times New Roman" panose="02020603050405020304" pitchFamily="18" charset="0"/>
            </a:endParaRPr>
          </a:p>
        </p:txBody>
      </p:sp>
      <p:grpSp>
        <p:nvGrpSpPr>
          <p:cNvPr id="6152" name="Group 23"/>
          <p:cNvGrpSpPr>
            <a:grpSpLocks/>
          </p:cNvGrpSpPr>
          <p:nvPr/>
        </p:nvGrpSpPr>
        <p:grpSpPr bwMode="auto">
          <a:xfrm>
            <a:off x="5189538" y="1862138"/>
            <a:ext cx="3595687" cy="3529012"/>
            <a:chOff x="5834063" y="1814513"/>
            <a:chExt cx="2809875" cy="2757487"/>
          </a:xfrm>
        </p:grpSpPr>
        <p:grpSp>
          <p:nvGrpSpPr>
            <p:cNvPr id="6156" name="Group 34"/>
            <p:cNvGrpSpPr>
              <a:grpSpLocks/>
            </p:cNvGrpSpPr>
            <p:nvPr/>
          </p:nvGrpSpPr>
          <p:grpSpPr bwMode="auto">
            <a:xfrm>
              <a:off x="5834063" y="1814513"/>
              <a:ext cx="2809875" cy="2757487"/>
              <a:chOff x="3940" y="1405"/>
              <a:chExt cx="1002" cy="983"/>
            </a:xfrm>
          </p:grpSpPr>
          <p:sp>
            <p:nvSpPr>
              <p:cNvPr id="6164" name="Rectangle 17"/>
              <p:cNvSpPr>
                <a:spLocks noChangeAspect="1" noChangeArrowheads="1"/>
              </p:cNvSpPr>
              <p:nvPr/>
            </p:nvSpPr>
            <p:spPr bwMode="auto">
              <a:xfrm>
                <a:off x="3940" y="1405"/>
                <a:ext cx="335" cy="327"/>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2000">
                    <a:solidFill>
                      <a:schemeClr val="bg2"/>
                    </a:solidFill>
                    <a:latin typeface="Times New Roman" panose="02020603050405020304" pitchFamily="18" charset="0"/>
                  </a:defRPr>
                </a:lvl1pPr>
                <a:lvl2pPr marL="742950" indent="-285750">
                  <a:defRPr kumimoji="1" sz="2000">
                    <a:solidFill>
                      <a:schemeClr val="bg2"/>
                    </a:solidFill>
                    <a:latin typeface="Times New Roman" panose="02020603050405020304" pitchFamily="18" charset="0"/>
                  </a:defRPr>
                </a:lvl2pPr>
                <a:lvl3pPr marL="1143000" indent="-228600">
                  <a:defRPr kumimoji="1" sz="2000">
                    <a:solidFill>
                      <a:schemeClr val="bg2"/>
                    </a:solidFill>
                    <a:latin typeface="Times New Roman" panose="02020603050405020304" pitchFamily="18" charset="0"/>
                  </a:defRPr>
                </a:lvl3pPr>
                <a:lvl4pPr marL="1600200" indent="-228600">
                  <a:defRPr kumimoji="1" sz="2000">
                    <a:solidFill>
                      <a:schemeClr val="bg2"/>
                    </a:solidFill>
                    <a:latin typeface="Times New Roman" panose="02020603050405020304" pitchFamily="18" charset="0"/>
                  </a:defRPr>
                </a:lvl4pPr>
                <a:lvl5pPr marL="2057400" indent="-228600">
                  <a:defRPr kumimoji="1" sz="2000">
                    <a:solidFill>
                      <a:schemeClr val="bg2"/>
                    </a:solidFill>
                    <a:latin typeface="Times New Roman" panose="02020603050405020304" pitchFamily="18" charset="0"/>
                  </a:defRPr>
                </a:lvl5pPr>
                <a:lvl6pPr marL="2514600" indent="-228600" algn="ctr" eaLnBrk="0" fontAlgn="base" hangingPunct="0">
                  <a:spcBef>
                    <a:spcPct val="0"/>
                  </a:spcBef>
                  <a:spcAft>
                    <a:spcPct val="0"/>
                  </a:spcAft>
                  <a:defRPr kumimoji="1" sz="2000">
                    <a:solidFill>
                      <a:schemeClr val="bg2"/>
                    </a:solidFill>
                    <a:latin typeface="Times New Roman" panose="02020603050405020304" pitchFamily="18" charset="0"/>
                  </a:defRPr>
                </a:lvl6pPr>
                <a:lvl7pPr marL="2971800" indent="-228600" algn="ctr" eaLnBrk="0" fontAlgn="base" hangingPunct="0">
                  <a:spcBef>
                    <a:spcPct val="0"/>
                  </a:spcBef>
                  <a:spcAft>
                    <a:spcPct val="0"/>
                  </a:spcAft>
                  <a:defRPr kumimoji="1" sz="2000">
                    <a:solidFill>
                      <a:schemeClr val="bg2"/>
                    </a:solidFill>
                    <a:latin typeface="Times New Roman" panose="02020603050405020304" pitchFamily="18" charset="0"/>
                  </a:defRPr>
                </a:lvl7pPr>
                <a:lvl8pPr marL="3429000" indent="-228600" algn="ctr" eaLnBrk="0" fontAlgn="base" hangingPunct="0">
                  <a:spcBef>
                    <a:spcPct val="0"/>
                  </a:spcBef>
                  <a:spcAft>
                    <a:spcPct val="0"/>
                  </a:spcAft>
                  <a:defRPr kumimoji="1" sz="2000">
                    <a:solidFill>
                      <a:schemeClr val="bg2"/>
                    </a:solidFill>
                    <a:latin typeface="Times New Roman" panose="02020603050405020304" pitchFamily="18" charset="0"/>
                  </a:defRPr>
                </a:lvl8pPr>
                <a:lvl9pPr marL="3886200" indent="-228600" algn="ctr" eaLnBrk="0" fontAlgn="base" hangingPunct="0">
                  <a:spcBef>
                    <a:spcPct val="0"/>
                  </a:spcBef>
                  <a:spcAft>
                    <a:spcPct val="0"/>
                  </a:spcAft>
                  <a:defRPr kumimoji="1" sz="2000">
                    <a:solidFill>
                      <a:schemeClr val="bg2"/>
                    </a:solidFill>
                    <a:latin typeface="Times New Roman" panose="02020603050405020304" pitchFamily="18" charset="0"/>
                  </a:defRPr>
                </a:lvl9pPr>
              </a:lstStyle>
              <a:p>
                <a:endParaRPr lang="en-US" sz="1200" b="1">
                  <a:solidFill>
                    <a:srgbClr val="000000"/>
                  </a:solidFill>
                </a:endParaRPr>
              </a:p>
            </p:txBody>
          </p:sp>
          <p:sp>
            <p:nvSpPr>
              <p:cNvPr id="6165" name="Rectangle 18"/>
              <p:cNvSpPr>
                <a:spLocks noChangeAspect="1" noChangeArrowheads="1"/>
              </p:cNvSpPr>
              <p:nvPr/>
            </p:nvSpPr>
            <p:spPr bwMode="auto">
              <a:xfrm>
                <a:off x="4275" y="1405"/>
                <a:ext cx="334" cy="327"/>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2000">
                    <a:solidFill>
                      <a:schemeClr val="bg2"/>
                    </a:solidFill>
                    <a:latin typeface="Times New Roman" panose="02020603050405020304" pitchFamily="18" charset="0"/>
                  </a:defRPr>
                </a:lvl1pPr>
                <a:lvl2pPr marL="742950" indent="-285750">
                  <a:defRPr kumimoji="1" sz="2000">
                    <a:solidFill>
                      <a:schemeClr val="bg2"/>
                    </a:solidFill>
                    <a:latin typeface="Times New Roman" panose="02020603050405020304" pitchFamily="18" charset="0"/>
                  </a:defRPr>
                </a:lvl2pPr>
                <a:lvl3pPr marL="1143000" indent="-228600">
                  <a:defRPr kumimoji="1" sz="2000">
                    <a:solidFill>
                      <a:schemeClr val="bg2"/>
                    </a:solidFill>
                    <a:latin typeface="Times New Roman" panose="02020603050405020304" pitchFamily="18" charset="0"/>
                  </a:defRPr>
                </a:lvl3pPr>
                <a:lvl4pPr marL="1600200" indent="-228600">
                  <a:defRPr kumimoji="1" sz="2000">
                    <a:solidFill>
                      <a:schemeClr val="bg2"/>
                    </a:solidFill>
                    <a:latin typeface="Times New Roman" panose="02020603050405020304" pitchFamily="18" charset="0"/>
                  </a:defRPr>
                </a:lvl4pPr>
                <a:lvl5pPr marL="2057400" indent="-228600">
                  <a:defRPr kumimoji="1" sz="2000">
                    <a:solidFill>
                      <a:schemeClr val="bg2"/>
                    </a:solidFill>
                    <a:latin typeface="Times New Roman" panose="02020603050405020304" pitchFamily="18" charset="0"/>
                  </a:defRPr>
                </a:lvl5pPr>
                <a:lvl6pPr marL="2514600" indent="-228600" algn="ctr" eaLnBrk="0" fontAlgn="base" hangingPunct="0">
                  <a:spcBef>
                    <a:spcPct val="0"/>
                  </a:spcBef>
                  <a:spcAft>
                    <a:spcPct val="0"/>
                  </a:spcAft>
                  <a:defRPr kumimoji="1" sz="2000">
                    <a:solidFill>
                      <a:schemeClr val="bg2"/>
                    </a:solidFill>
                    <a:latin typeface="Times New Roman" panose="02020603050405020304" pitchFamily="18" charset="0"/>
                  </a:defRPr>
                </a:lvl6pPr>
                <a:lvl7pPr marL="2971800" indent="-228600" algn="ctr" eaLnBrk="0" fontAlgn="base" hangingPunct="0">
                  <a:spcBef>
                    <a:spcPct val="0"/>
                  </a:spcBef>
                  <a:spcAft>
                    <a:spcPct val="0"/>
                  </a:spcAft>
                  <a:defRPr kumimoji="1" sz="2000">
                    <a:solidFill>
                      <a:schemeClr val="bg2"/>
                    </a:solidFill>
                    <a:latin typeface="Times New Roman" panose="02020603050405020304" pitchFamily="18" charset="0"/>
                  </a:defRPr>
                </a:lvl7pPr>
                <a:lvl8pPr marL="3429000" indent="-228600" algn="ctr" eaLnBrk="0" fontAlgn="base" hangingPunct="0">
                  <a:spcBef>
                    <a:spcPct val="0"/>
                  </a:spcBef>
                  <a:spcAft>
                    <a:spcPct val="0"/>
                  </a:spcAft>
                  <a:defRPr kumimoji="1" sz="2000">
                    <a:solidFill>
                      <a:schemeClr val="bg2"/>
                    </a:solidFill>
                    <a:latin typeface="Times New Roman" panose="02020603050405020304" pitchFamily="18" charset="0"/>
                  </a:defRPr>
                </a:lvl8pPr>
                <a:lvl9pPr marL="3886200" indent="-228600" algn="ctr" eaLnBrk="0" fontAlgn="base" hangingPunct="0">
                  <a:spcBef>
                    <a:spcPct val="0"/>
                  </a:spcBef>
                  <a:spcAft>
                    <a:spcPct val="0"/>
                  </a:spcAft>
                  <a:defRPr kumimoji="1" sz="2000">
                    <a:solidFill>
                      <a:schemeClr val="bg2"/>
                    </a:solidFill>
                    <a:latin typeface="Times New Roman" panose="02020603050405020304" pitchFamily="18" charset="0"/>
                  </a:defRPr>
                </a:lvl9pPr>
              </a:lstStyle>
              <a:p>
                <a:endParaRPr lang="en-US" sz="1200" b="1">
                  <a:solidFill>
                    <a:srgbClr val="000000"/>
                  </a:solidFill>
                </a:endParaRPr>
              </a:p>
            </p:txBody>
          </p:sp>
          <p:sp>
            <p:nvSpPr>
              <p:cNvPr id="6166" name="Rectangle 19"/>
              <p:cNvSpPr>
                <a:spLocks noChangeAspect="1" noChangeArrowheads="1"/>
              </p:cNvSpPr>
              <p:nvPr/>
            </p:nvSpPr>
            <p:spPr bwMode="auto">
              <a:xfrm>
                <a:off x="4609" y="1405"/>
                <a:ext cx="333" cy="327"/>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2000">
                    <a:solidFill>
                      <a:schemeClr val="bg2"/>
                    </a:solidFill>
                    <a:latin typeface="Times New Roman" panose="02020603050405020304" pitchFamily="18" charset="0"/>
                  </a:defRPr>
                </a:lvl1pPr>
                <a:lvl2pPr marL="742950" indent="-285750">
                  <a:defRPr kumimoji="1" sz="2000">
                    <a:solidFill>
                      <a:schemeClr val="bg2"/>
                    </a:solidFill>
                    <a:latin typeface="Times New Roman" panose="02020603050405020304" pitchFamily="18" charset="0"/>
                  </a:defRPr>
                </a:lvl2pPr>
                <a:lvl3pPr marL="1143000" indent="-228600">
                  <a:defRPr kumimoji="1" sz="2000">
                    <a:solidFill>
                      <a:schemeClr val="bg2"/>
                    </a:solidFill>
                    <a:latin typeface="Times New Roman" panose="02020603050405020304" pitchFamily="18" charset="0"/>
                  </a:defRPr>
                </a:lvl3pPr>
                <a:lvl4pPr marL="1600200" indent="-228600">
                  <a:defRPr kumimoji="1" sz="2000">
                    <a:solidFill>
                      <a:schemeClr val="bg2"/>
                    </a:solidFill>
                    <a:latin typeface="Times New Roman" panose="02020603050405020304" pitchFamily="18" charset="0"/>
                  </a:defRPr>
                </a:lvl4pPr>
                <a:lvl5pPr marL="2057400" indent="-228600">
                  <a:defRPr kumimoji="1" sz="2000">
                    <a:solidFill>
                      <a:schemeClr val="bg2"/>
                    </a:solidFill>
                    <a:latin typeface="Times New Roman" panose="02020603050405020304" pitchFamily="18" charset="0"/>
                  </a:defRPr>
                </a:lvl5pPr>
                <a:lvl6pPr marL="2514600" indent="-228600" algn="ctr" eaLnBrk="0" fontAlgn="base" hangingPunct="0">
                  <a:spcBef>
                    <a:spcPct val="0"/>
                  </a:spcBef>
                  <a:spcAft>
                    <a:spcPct val="0"/>
                  </a:spcAft>
                  <a:defRPr kumimoji="1" sz="2000">
                    <a:solidFill>
                      <a:schemeClr val="bg2"/>
                    </a:solidFill>
                    <a:latin typeface="Times New Roman" panose="02020603050405020304" pitchFamily="18" charset="0"/>
                  </a:defRPr>
                </a:lvl6pPr>
                <a:lvl7pPr marL="2971800" indent="-228600" algn="ctr" eaLnBrk="0" fontAlgn="base" hangingPunct="0">
                  <a:spcBef>
                    <a:spcPct val="0"/>
                  </a:spcBef>
                  <a:spcAft>
                    <a:spcPct val="0"/>
                  </a:spcAft>
                  <a:defRPr kumimoji="1" sz="2000">
                    <a:solidFill>
                      <a:schemeClr val="bg2"/>
                    </a:solidFill>
                    <a:latin typeface="Times New Roman" panose="02020603050405020304" pitchFamily="18" charset="0"/>
                  </a:defRPr>
                </a:lvl7pPr>
                <a:lvl8pPr marL="3429000" indent="-228600" algn="ctr" eaLnBrk="0" fontAlgn="base" hangingPunct="0">
                  <a:spcBef>
                    <a:spcPct val="0"/>
                  </a:spcBef>
                  <a:spcAft>
                    <a:spcPct val="0"/>
                  </a:spcAft>
                  <a:defRPr kumimoji="1" sz="2000">
                    <a:solidFill>
                      <a:schemeClr val="bg2"/>
                    </a:solidFill>
                    <a:latin typeface="Times New Roman" panose="02020603050405020304" pitchFamily="18" charset="0"/>
                  </a:defRPr>
                </a:lvl8pPr>
                <a:lvl9pPr marL="3886200" indent="-228600" algn="ctr" eaLnBrk="0" fontAlgn="base" hangingPunct="0">
                  <a:spcBef>
                    <a:spcPct val="0"/>
                  </a:spcBef>
                  <a:spcAft>
                    <a:spcPct val="0"/>
                  </a:spcAft>
                  <a:defRPr kumimoji="1" sz="2000">
                    <a:solidFill>
                      <a:schemeClr val="bg2"/>
                    </a:solidFill>
                    <a:latin typeface="Times New Roman" panose="02020603050405020304" pitchFamily="18" charset="0"/>
                  </a:defRPr>
                </a:lvl9pPr>
              </a:lstStyle>
              <a:p>
                <a:endParaRPr lang="en-US" sz="1200" b="1">
                  <a:solidFill>
                    <a:srgbClr val="000000"/>
                  </a:solidFill>
                </a:endParaRPr>
              </a:p>
            </p:txBody>
          </p:sp>
          <p:sp>
            <p:nvSpPr>
              <p:cNvPr id="6167" name="Rectangle 22"/>
              <p:cNvSpPr>
                <a:spLocks noChangeAspect="1" noChangeArrowheads="1"/>
              </p:cNvSpPr>
              <p:nvPr/>
            </p:nvSpPr>
            <p:spPr bwMode="auto">
              <a:xfrm>
                <a:off x="3940" y="1732"/>
                <a:ext cx="335" cy="329"/>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2000">
                    <a:solidFill>
                      <a:schemeClr val="bg2"/>
                    </a:solidFill>
                    <a:latin typeface="Times New Roman" panose="02020603050405020304" pitchFamily="18" charset="0"/>
                  </a:defRPr>
                </a:lvl1pPr>
                <a:lvl2pPr marL="742950" indent="-285750">
                  <a:defRPr kumimoji="1" sz="2000">
                    <a:solidFill>
                      <a:schemeClr val="bg2"/>
                    </a:solidFill>
                    <a:latin typeface="Times New Roman" panose="02020603050405020304" pitchFamily="18" charset="0"/>
                  </a:defRPr>
                </a:lvl2pPr>
                <a:lvl3pPr marL="1143000" indent="-228600">
                  <a:defRPr kumimoji="1" sz="2000">
                    <a:solidFill>
                      <a:schemeClr val="bg2"/>
                    </a:solidFill>
                    <a:latin typeface="Times New Roman" panose="02020603050405020304" pitchFamily="18" charset="0"/>
                  </a:defRPr>
                </a:lvl3pPr>
                <a:lvl4pPr marL="1600200" indent="-228600">
                  <a:defRPr kumimoji="1" sz="2000">
                    <a:solidFill>
                      <a:schemeClr val="bg2"/>
                    </a:solidFill>
                    <a:latin typeface="Times New Roman" panose="02020603050405020304" pitchFamily="18" charset="0"/>
                  </a:defRPr>
                </a:lvl4pPr>
                <a:lvl5pPr marL="2057400" indent="-228600">
                  <a:defRPr kumimoji="1" sz="2000">
                    <a:solidFill>
                      <a:schemeClr val="bg2"/>
                    </a:solidFill>
                    <a:latin typeface="Times New Roman" panose="02020603050405020304" pitchFamily="18" charset="0"/>
                  </a:defRPr>
                </a:lvl5pPr>
                <a:lvl6pPr marL="2514600" indent="-228600" algn="ctr" eaLnBrk="0" fontAlgn="base" hangingPunct="0">
                  <a:spcBef>
                    <a:spcPct val="0"/>
                  </a:spcBef>
                  <a:spcAft>
                    <a:spcPct val="0"/>
                  </a:spcAft>
                  <a:defRPr kumimoji="1" sz="2000">
                    <a:solidFill>
                      <a:schemeClr val="bg2"/>
                    </a:solidFill>
                    <a:latin typeface="Times New Roman" panose="02020603050405020304" pitchFamily="18" charset="0"/>
                  </a:defRPr>
                </a:lvl6pPr>
                <a:lvl7pPr marL="2971800" indent="-228600" algn="ctr" eaLnBrk="0" fontAlgn="base" hangingPunct="0">
                  <a:spcBef>
                    <a:spcPct val="0"/>
                  </a:spcBef>
                  <a:spcAft>
                    <a:spcPct val="0"/>
                  </a:spcAft>
                  <a:defRPr kumimoji="1" sz="2000">
                    <a:solidFill>
                      <a:schemeClr val="bg2"/>
                    </a:solidFill>
                    <a:latin typeface="Times New Roman" panose="02020603050405020304" pitchFamily="18" charset="0"/>
                  </a:defRPr>
                </a:lvl7pPr>
                <a:lvl8pPr marL="3429000" indent="-228600" algn="ctr" eaLnBrk="0" fontAlgn="base" hangingPunct="0">
                  <a:spcBef>
                    <a:spcPct val="0"/>
                  </a:spcBef>
                  <a:spcAft>
                    <a:spcPct val="0"/>
                  </a:spcAft>
                  <a:defRPr kumimoji="1" sz="2000">
                    <a:solidFill>
                      <a:schemeClr val="bg2"/>
                    </a:solidFill>
                    <a:latin typeface="Times New Roman" panose="02020603050405020304" pitchFamily="18" charset="0"/>
                  </a:defRPr>
                </a:lvl8pPr>
                <a:lvl9pPr marL="3886200" indent="-228600" algn="ctr" eaLnBrk="0" fontAlgn="base" hangingPunct="0">
                  <a:spcBef>
                    <a:spcPct val="0"/>
                  </a:spcBef>
                  <a:spcAft>
                    <a:spcPct val="0"/>
                  </a:spcAft>
                  <a:defRPr kumimoji="1" sz="2000">
                    <a:solidFill>
                      <a:schemeClr val="bg2"/>
                    </a:solidFill>
                    <a:latin typeface="Times New Roman" panose="02020603050405020304" pitchFamily="18" charset="0"/>
                  </a:defRPr>
                </a:lvl9pPr>
              </a:lstStyle>
              <a:p>
                <a:endParaRPr lang="en-US" sz="1200" b="1">
                  <a:solidFill>
                    <a:srgbClr val="000000"/>
                  </a:solidFill>
                </a:endParaRPr>
              </a:p>
            </p:txBody>
          </p:sp>
          <p:sp>
            <p:nvSpPr>
              <p:cNvPr id="6168" name="Rectangle 23"/>
              <p:cNvSpPr>
                <a:spLocks noChangeAspect="1" noChangeArrowheads="1"/>
              </p:cNvSpPr>
              <p:nvPr/>
            </p:nvSpPr>
            <p:spPr bwMode="auto">
              <a:xfrm>
                <a:off x="4275" y="1732"/>
                <a:ext cx="334" cy="329"/>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2000">
                    <a:solidFill>
                      <a:schemeClr val="bg2"/>
                    </a:solidFill>
                    <a:latin typeface="Times New Roman" panose="02020603050405020304" pitchFamily="18" charset="0"/>
                  </a:defRPr>
                </a:lvl1pPr>
                <a:lvl2pPr marL="742950" indent="-285750">
                  <a:defRPr kumimoji="1" sz="2000">
                    <a:solidFill>
                      <a:schemeClr val="bg2"/>
                    </a:solidFill>
                    <a:latin typeface="Times New Roman" panose="02020603050405020304" pitchFamily="18" charset="0"/>
                  </a:defRPr>
                </a:lvl2pPr>
                <a:lvl3pPr marL="1143000" indent="-228600">
                  <a:defRPr kumimoji="1" sz="2000">
                    <a:solidFill>
                      <a:schemeClr val="bg2"/>
                    </a:solidFill>
                    <a:latin typeface="Times New Roman" panose="02020603050405020304" pitchFamily="18" charset="0"/>
                  </a:defRPr>
                </a:lvl3pPr>
                <a:lvl4pPr marL="1600200" indent="-228600">
                  <a:defRPr kumimoji="1" sz="2000">
                    <a:solidFill>
                      <a:schemeClr val="bg2"/>
                    </a:solidFill>
                    <a:latin typeface="Times New Roman" panose="02020603050405020304" pitchFamily="18" charset="0"/>
                  </a:defRPr>
                </a:lvl4pPr>
                <a:lvl5pPr marL="2057400" indent="-228600">
                  <a:defRPr kumimoji="1" sz="2000">
                    <a:solidFill>
                      <a:schemeClr val="bg2"/>
                    </a:solidFill>
                    <a:latin typeface="Times New Roman" panose="02020603050405020304" pitchFamily="18" charset="0"/>
                  </a:defRPr>
                </a:lvl5pPr>
                <a:lvl6pPr marL="2514600" indent="-228600" algn="ctr" eaLnBrk="0" fontAlgn="base" hangingPunct="0">
                  <a:spcBef>
                    <a:spcPct val="0"/>
                  </a:spcBef>
                  <a:spcAft>
                    <a:spcPct val="0"/>
                  </a:spcAft>
                  <a:defRPr kumimoji="1" sz="2000">
                    <a:solidFill>
                      <a:schemeClr val="bg2"/>
                    </a:solidFill>
                    <a:latin typeface="Times New Roman" panose="02020603050405020304" pitchFamily="18" charset="0"/>
                  </a:defRPr>
                </a:lvl6pPr>
                <a:lvl7pPr marL="2971800" indent="-228600" algn="ctr" eaLnBrk="0" fontAlgn="base" hangingPunct="0">
                  <a:spcBef>
                    <a:spcPct val="0"/>
                  </a:spcBef>
                  <a:spcAft>
                    <a:spcPct val="0"/>
                  </a:spcAft>
                  <a:defRPr kumimoji="1" sz="2000">
                    <a:solidFill>
                      <a:schemeClr val="bg2"/>
                    </a:solidFill>
                    <a:latin typeface="Times New Roman" panose="02020603050405020304" pitchFamily="18" charset="0"/>
                  </a:defRPr>
                </a:lvl7pPr>
                <a:lvl8pPr marL="3429000" indent="-228600" algn="ctr" eaLnBrk="0" fontAlgn="base" hangingPunct="0">
                  <a:spcBef>
                    <a:spcPct val="0"/>
                  </a:spcBef>
                  <a:spcAft>
                    <a:spcPct val="0"/>
                  </a:spcAft>
                  <a:defRPr kumimoji="1" sz="2000">
                    <a:solidFill>
                      <a:schemeClr val="bg2"/>
                    </a:solidFill>
                    <a:latin typeface="Times New Roman" panose="02020603050405020304" pitchFamily="18" charset="0"/>
                  </a:defRPr>
                </a:lvl8pPr>
                <a:lvl9pPr marL="3886200" indent="-228600" algn="ctr" eaLnBrk="0" fontAlgn="base" hangingPunct="0">
                  <a:spcBef>
                    <a:spcPct val="0"/>
                  </a:spcBef>
                  <a:spcAft>
                    <a:spcPct val="0"/>
                  </a:spcAft>
                  <a:defRPr kumimoji="1" sz="2000">
                    <a:solidFill>
                      <a:schemeClr val="bg2"/>
                    </a:solidFill>
                    <a:latin typeface="Times New Roman" panose="02020603050405020304" pitchFamily="18" charset="0"/>
                  </a:defRPr>
                </a:lvl9pPr>
              </a:lstStyle>
              <a:p>
                <a:endParaRPr lang="en-US" sz="1200" b="1">
                  <a:solidFill>
                    <a:srgbClr val="000000"/>
                  </a:solidFill>
                </a:endParaRPr>
              </a:p>
            </p:txBody>
          </p:sp>
          <p:sp>
            <p:nvSpPr>
              <p:cNvPr id="6169" name="Rectangle 24"/>
              <p:cNvSpPr>
                <a:spLocks noChangeAspect="1" noChangeArrowheads="1"/>
              </p:cNvSpPr>
              <p:nvPr/>
            </p:nvSpPr>
            <p:spPr bwMode="auto">
              <a:xfrm>
                <a:off x="4609" y="1732"/>
                <a:ext cx="333" cy="329"/>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2000">
                    <a:solidFill>
                      <a:schemeClr val="bg2"/>
                    </a:solidFill>
                    <a:latin typeface="Times New Roman" panose="02020603050405020304" pitchFamily="18" charset="0"/>
                  </a:defRPr>
                </a:lvl1pPr>
                <a:lvl2pPr marL="742950" indent="-285750">
                  <a:defRPr kumimoji="1" sz="2000">
                    <a:solidFill>
                      <a:schemeClr val="bg2"/>
                    </a:solidFill>
                    <a:latin typeface="Times New Roman" panose="02020603050405020304" pitchFamily="18" charset="0"/>
                  </a:defRPr>
                </a:lvl2pPr>
                <a:lvl3pPr marL="1143000" indent="-228600">
                  <a:defRPr kumimoji="1" sz="2000">
                    <a:solidFill>
                      <a:schemeClr val="bg2"/>
                    </a:solidFill>
                    <a:latin typeface="Times New Roman" panose="02020603050405020304" pitchFamily="18" charset="0"/>
                  </a:defRPr>
                </a:lvl3pPr>
                <a:lvl4pPr marL="1600200" indent="-228600">
                  <a:defRPr kumimoji="1" sz="2000">
                    <a:solidFill>
                      <a:schemeClr val="bg2"/>
                    </a:solidFill>
                    <a:latin typeface="Times New Roman" panose="02020603050405020304" pitchFamily="18" charset="0"/>
                  </a:defRPr>
                </a:lvl4pPr>
                <a:lvl5pPr marL="2057400" indent="-228600">
                  <a:defRPr kumimoji="1" sz="2000">
                    <a:solidFill>
                      <a:schemeClr val="bg2"/>
                    </a:solidFill>
                    <a:latin typeface="Times New Roman" panose="02020603050405020304" pitchFamily="18" charset="0"/>
                  </a:defRPr>
                </a:lvl5pPr>
                <a:lvl6pPr marL="2514600" indent="-228600" algn="ctr" eaLnBrk="0" fontAlgn="base" hangingPunct="0">
                  <a:spcBef>
                    <a:spcPct val="0"/>
                  </a:spcBef>
                  <a:spcAft>
                    <a:spcPct val="0"/>
                  </a:spcAft>
                  <a:defRPr kumimoji="1" sz="2000">
                    <a:solidFill>
                      <a:schemeClr val="bg2"/>
                    </a:solidFill>
                    <a:latin typeface="Times New Roman" panose="02020603050405020304" pitchFamily="18" charset="0"/>
                  </a:defRPr>
                </a:lvl6pPr>
                <a:lvl7pPr marL="2971800" indent="-228600" algn="ctr" eaLnBrk="0" fontAlgn="base" hangingPunct="0">
                  <a:spcBef>
                    <a:spcPct val="0"/>
                  </a:spcBef>
                  <a:spcAft>
                    <a:spcPct val="0"/>
                  </a:spcAft>
                  <a:defRPr kumimoji="1" sz="2000">
                    <a:solidFill>
                      <a:schemeClr val="bg2"/>
                    </a:solidFill>
                    <a:latin typeface="Times New Roman" panose="02020603050405020304" pitchFamily="18" charset="0"/>
                  </a:defRPr>
                </a:lvl7pPr>
                <a:lvl8pPr marL="3429000" indent="-228600" algn="ctr" eaLnBrk="0" fontAlgn="base" hangingPunct="0">
                  <a:spcBef>
                    <a:spcPct val="0"/>
                  </a:spcBef>
                  <a:spcAft>
                    <a:spcPct val="0"/>
                  </a:spcAft>
                  <a:defRPr kumimoji="1" sz="2000">
                    <a:solidFill>
                      <a:schemeClr val="bg2"/>
                    </a:solidFill>
                    <a:latin typeface="Times New Roman" panose="02020603050405020304" pitchFamily="18" charset="0"/>
                  </a:defRPr>
                </a:lvl8pPr>
                <a:lvl9pPr marL="3886200" indent="-228600" algn="ctr" eaLnBrk="0" fontAlgn="base" hangingPunct="0">
                  <a:spcBef>
                    <a:spcPct val="0"/>
                  </a:spcBef>
                  <a:spcAft>
                    <a:spcPct val="0"/>
                  </a:spcAft>
                  <a:defRPr kumimoji="1" sz="2000">
                    <a:solidFill>
                      <a:schemeClr val="bg2"/>
                    </a:solidFill>
                    <a:latin typeface="Times New Roman" panose="02020603050405020304" pitchFamily="18" charset="0"/>
                  </a:defRPr>
                </a:lvl9pPr>
              </a:lstStyle>
              <a:p>
                <a:endParaRPr lang="en-US" sz="1200" b="1">
                  <a:solidFill>
                    <a:srgbClr val="000000"/>
                  </a:solidFill>
                </a:endParaRPr>
              </a:p>
            </p:txBody>
          </p:sp>
          <p:sp>
            <p:nvSpPr>
              <p:cNvPr id="6170" name="Rectangle 27"/>
              <p:cNvSpPr>
                <a:spLocks noChangeAspect="1" noChangeArrowheads="1"/>
              </p:cNvSpPr>
              <p:nvPr/>
            </p:nvSpPr>
            <p:spPr bwMode="auto">
              <a:xfrm>
                <a:off x="3940" y="2061"/>
                <a:ext cx="335" cy="327"/>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2000">
                    <a:solidFill>
                      <a:schemeClr val="bg2"/>
                    </a:solidFill>
                    <a:latin typeface="Times New Roman" panose="02020603050405020304" pitchFamily="18" charset="0"/>
                  </a:defRPr>
                </a:lvl1pPr>
                <a:lvl2pPr marL="742950" indent="-285750">
                  <a:defRPr kumimoji="1" sz="2000">
                    <a:solidFill>
                      <a:schemeClr val="bg2"/>
                    </a:solidFill>
                    <a:latin typeface="Times New Roman" panose="02020603050405020304" pitchFamily="18" charset="0"/>
                  </a:defRPr>
                </a:lvl2pPr>
                <a:lvl3pPr marL="1143000" indent="-228600">
                  <a:defRPr kumimoji="1" sz="2000">
                    <a:solidFill>
                      <a:schemeClr val="bg2"/>
                    </a:solidFill>
                    <a:latin typeface="Times New Roman" panose="02020603050405020304" pitchFamily="18" charset="0"/>
                  </a:defRPr>
                </a:lvl3pPr>
                <a:lvl4pPr marL="1600200" indent="-228600">
                  <a:defRPr kumimoji="1" sz="2000">
                    <a:solidFill>
                      <a:schemeClr val="bg2"/>
                    </a:solidFill>
                    <a:latin typeface="Times New Roman" panose="02020603050405020304" pitchFamily="18" charset="0"/>
                  </a:defRPr>
                </a:lvl4pPr>
                <a:lvl5pPr marL="2057400" indent="-228600">
                  <a:defRPr kumimoji="1" sz="2000">
                    <a:solidFill>
                      <a:schemeClr val="bg2"/>
                    </a:solidFill>
                    <a:latin typeface="Times New Roman" panose="02020603050405020304" pitchFamily="18" charset="0"/>
                  </a:defRPr>
                </a:lvl5pPr>
                <a:lvl6pPr marL="2514600" indent="-228600" algn="ctr" eaLnBrk="0" fontAlgn="base" hangingPunct="0">
                  <a:spcBef>
                    <a:spcPct val="0"/>
                  </a:spcBef>
                  <a:spcAft>
                    <a:spcPct val="0"/>
                  </a:spcAft>
                  <a:defRPr kumimoji="1" sz="2000">
                    <a:solidFill>
                      <a:schemeClr val="bg2"/>
                    </a:solidFill>
                    <a:latin typeface="Times New Roman" panose="02020603050405020304" pitchFamily="18" charset="0"/>
                  </a:defRPr>
                </a:lvl6pPr>
                <a:lvl7pPr marL="2971800" indent="-228600" algn="ctr" eaLnBrk="0" fontAlgn="base" hangingPunct="0">
                  <a:spcBef>
                    <a:spcPct val="0"/>
                  </a:spcBef>
                  <a:spcAft>
                    <a:spcPct val="0"/>
                  </a:spcAft>
                  <a:defRPr kumimoji="1" sz="2000">
                    <a:solidFill>
                      <a:schemeClr val="bg2"/>
                    </a:solidFill>
                    <a:latin typeface="Times New Roman" panose="02020603050405020304" pitchFamily="18" charset="0"/>
                  </a:defRPr>
                </a:lvl7pPr>
                <a:lvl8pPr marL="3429000" indent="-228600" algn="ctr" eaLnBrk="0" fontAlgn="base" hangingPunct="0">
                  <a:spcBef>
                    <a:spcPct val="0"/>
                  </a:spcBef>
                  <a:spcAft>
                    <a:spcPct val="0"/>
                  </a:spcAft>
                  <a:defRPr kumimoji="1" sz="2000">
                    <a:solidFill>
                      <a:schemeClr val="bg2"/>
                    </a:solidFill>
                    <a:latin typeface="Times New Roman" panose="02020603050405020304" pitchFamily="18" charset="0"/>
                  </a:defRPr>
                </a:lvl8pPr>
                <a:lvl9pPr marL="3886200" indent="-228600" algn="ctr" eaLnBrk="0" fontAlgn="base" hangingPunct="0">
                  <a:spcBef>
                    <a:spcPct val="0"/>
                  </a:spcBef>
                  <a:spcAft>
                    <a:spcPct val="0"/>
                  </a:spcAft>
                  <a:defRPr kumimoji="1" sz="2000">
                    <a:solidFill>
                      <a:schemeClr val="bg2"/>
                    </a:solidFill>
                    <a:latin typeface="Times New Roman" panose="02020603050405020304" pitchFamily="18" charset="0"/>
                  </a:defRPr>
                </a:lvl9pPr>
              </a:lstStyle>
              <a:p>
                <a:endParaRPr lang="en-US" sz="1200" b="1">
                  <a:solidFill>
                    <a:srgbClr val="000000"/>
                  </a:solidFill>
                </a:endParaRPr>
              </a:p>
            </p:txBody>
          </p:sp>
          <p:sp>
            <p:nvSpPr>
              <p:cNvPr id="6171" name="Rectangle 28"/>
              <p:cNvSpPr>
                <a:spLocks noChangeAspect="1" noChangeArrowheads="1"/>
              </p:cNvSpPr>
              <p:nvPr/>
            </p:nvSpPr>
            <p:spPr bwMode="auto">
              <a:xfrm>
                <a:off x="4275" y="2061"/>
                <a:ext cx="334" cy="327"/>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2000">
                    <a:solidFill>
                      <a:schemeClr val="bg2"/>
                    </a:solidFill>
                    <a:latin typeface="Times New Roman" panose="02020603050405020304" pitchFamily="18" charset="0"/>
                  </a:defRPr>
                </a:lvl1pPr>
                <a:lvl2pPr marL="742950" indent="-285750">
                  <a:defRPr kumimoji="1" sz="2000">
                    <a:solidFill>
                      <a:schemeClr val="bg2"/>
                    </a:solidFill>
                    <a:latin typeface="Times New Roman" panose="02020603050405020304" pitchFamily="18" charset="0"/>
                  </a:defRPr>
                </a:lvl2pPr>
                <a:lvl3pPr marL="1143000" indent="-228600">
                  <a:defRPr kumimoji="1" sz="2000">
                    <a:solidFill>
                      <a:schemeClr val="bg2"/>
                    </a:solidFill>
                    <a:latin typeface="Times New Roman" panose="02020603050405020304" pitchFamily="18" charset="0"/>
                  </a:defRPr>
                </a:lvl3pPr>
                <a:lvl4pPr marL="1600200" indent="-228600">
                  <a:defRPr kumimoji="1" sz="2000">
                    <a:solidFill>
                      <a:schemeClr val="bg2"/>
                    </a:solidFill>
                    <a:latin typeface="Times New Roman" panose="02020603050405020304" pitchFamily="18" charset="0"/>
                  </a:defRPr>
                </a:lvl4pPr>
                <a:lvl5pPr marL="2057400" indent="-228600">
                  <a:defRPr kumimoji="1" sz="2000">
                    <a:solidFill>
                      <a:schemeClr val="bg2"/>
                    </a:solidFill>
                    <a:latin typeface="Times New Roman" panose="02020603050405020304" pitchFamily="18" charset="0"/>
                  </a:defRPr>
                </a:lvl5pPr>
                <a:lvl6pPr marL="2514600" indent="-228600" algn="ctr" eaLnBrk="0" fontAlgn="base" hangingPunct="0">
                  <a:spcBef>
                    <a:spcPct val="0"/>
                  </a:spcBef>
                  <a:spcAft>
                    <a:spcPct val="0"/>
                  </a:spcAft>
                  <a:defRPr kumimoji="1" sz="2000">
                    <a:solidFill>
                      <a:schemeClr val="bg2"/>
                    </a:solidFill>
                    <a:latin typeface="Times New Roman" panose="02020603050405020304" pitchFamily="18" charset="0"/>
                  </a:defRPr>
                </a:lvl6pPr>
                <a:lvl7pPr marL="2971800" indent="-228600" algn="ctr" eaLnBrk="0" fontAlgn="base" hangingPunct="0">
                  <a:spcBef>
                    <a:spcPct val="0"/>
                  </a:spcBef>
                  <a:spcAft>
                    <a:spcPct val="0"/>
                  </a:spcAft>
                  <a:defRPr kumimoji="1" sz="2000">
                    <a:solidFill>
                      <a:schemeClr val="bg2"/>
                    </a:solidFill>
                    <a:latin typeface="Times New Roman" panose="02020603050405020304" pitchFamily="18" charset="0"/>
                  </a:defRPr>
                </a:lvl7pPr>
                <a:lvl8pPr marL="3429000" indent="-228600" algn="ctr" eaLnBrk="0" fontAlgn="base" hangingPunct="0">
                  <a:spcBef>
                    <a:spcPct val="0"/>
                  </a:spcBef>
                  <a:spcAft>
                    <a:spcPct val="0"/>
                  </a:spcAft>
                  <a:defRPr kumimoji="1" sz="2000">
                    <a:solidFill>
                      <a:schemeClr val="bg2"/>
                    </a:solidFill>
                    <a:latin typeface="Times New Roman" panose="02020603050405020304" pitchFamily="18" charset="0"/>
                  </a:defRPr>
                </a:lvl8pPr>
                <a:lvl9pPr marL="3886200" indent="-228600" algn="ctr" eaLnBrk="0" fontAlgn="base" hangingPunct="0">
                  <a:spcBef>
                    <a:spcPct val="0"/>
                  </a:spcBef>
                  <a:spcAft>
                    <a:spcPct val="0"/>
                  </a:spcAft>
                  <a:defRPr kumimoji="1" sz="2000">
                    <a:solidFill>
                      <a:schemeClr val="bg2"/>
                    </a:solidFill>
                    <a:latin typeface="Times New Roman" panose="02020603050405020304" pitchFamily="18" charset="0"/>
                  </a:defRPr>
                </a:lvl9pPr>
              </a:lstStyle>
              <a:p>
                <a:endParaRPr lang="en-US" sz="1200" b="1">
                  <a:solidFill>
                    <a:srgbClr val="000000"/>
                  </a:solidFill>
                </a:endParaRPr>
              </a:p>
            </p:txBody>
          </p:sp>
          <p:sp>
            <p:nvSpPr>
              <p:cNvPr id="6172" name="Rectangle 29"/>
              <p:cNvSpPr>
                <a:spLocks noChangeAspect="1" noChangeArrowheads="1"/>
              </p:cNvSpPr>
              <p:nvPr/>
            </p:nvSpPr>
            <p:spPr bwMode="auto">
              <a:xfrm>
                <a:off x="4609" y="2061"/>
                <a:ext cx="333" cy="327"/>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2000">
                    <a:solidFill>
                      <a:schemeClr val="bg2"/>
                    </a:solidFill>
                    <a:latin typeface="Times New Roman" panose="02020603050405020304" pitchFamily="18" charset="0"/>
                  </a:defRPr>
                </a:lvl1pPr>
                <a:lvl2pPr marL="742950" indent="-285750">
                  <a:defRPr kumimoji="1" sz="2000">
                    <a:solidFill>
                      <a:schemeClr val="bg2"/>
                    </a:solidFill>
                    <a:latin typeface="Times New Roman" panose="02020603050405020304" pitchFamily="18" charset="0"/>
                  </a:defRPr>
                </a:lvl2pPr>
                <a:lvl3pPr marL="1143000" indent="-228600">
                  <a:defRPr kumimoji="1" sz="2000">
                    <a:solidFill>
                      <a:schemeClr val="bg2"/>
                    </a:solidFill>
                    <a:latin typeface="Times New Roman" panose="02020603050405020304" pitchFamily="18" charset="0"/>
                  </a:defRPr>
                </a:lvl3pPr>
                <a:lvl4pPr marL="1600200" indent="-228600">
                  <a:defRPr kumimoji="1" sz="2000">
                    <a:solidFill>
                      <a:schemeClr val="bg2"/>
                    </a:solidFill>
                    <a:latin typeface="Times New Roman" panose="02020603050405020304" pitchFamily="18" charset="0"/>
                  </a:defRPr>
                </a:lvl4pPr>
                <a:lvl5pPr marL="2057400" indent="-228600">
                  <a:defRPr kumimoji="1" sz="2000">
                    <a:solidFill>
                      <a:schemeClr val="bg2"/>
                    </a:solidFill>
                    <a:latin typeface="Times New Roman" panose="02020603050405020304" pitchFamily="18" charset="0"/>
                  </a:defRPr>
                </a:lvl5pPr>
                <a:lvl6pPr marL="2514600" indent="-228600" algn="ctr" eaLnBrk="0" fontAlgn="base" hangingPunct="0">
                  <a:spcBef>
                    <a:spcPct val="0"/>
                  </a:spcBef>
                  <a:spcAft>
                    <a:spcPct val="0"/>
                  </a:spcAft>
                  <a:defRPr kumimoji="1" sz="2000">
                    <a:solidFill>
                      <a:schemeClr val="bg2"/>
                    </a:solidFill>
                    <a:latin typeface="Times New Roman" panose="02020603050405020304" pitchFamily="18" charset="0"/>
                  </a:defRPr>
                </a:lvl6pPr>
                <a:lvl7pPr marL="2971800" indent="-228600" algn="ctr" eaLnBrk="0" fontAlgn="base" hangingPunct="0">
                  <a:spcBef>
                    <a:spcPct val="0"/>
                  </a:spcBef>
                  <a:spcAft>
                    <a:spcPct val="0"/>
                  </a:spcAft>
                  <a:defRPr kumimoji="1" sz="2000">
                    <a:solidFill>
                      <a:schemeClr val="bg2"/>
                    </a:solidFill>
                    <a:latin typeface="Times New Roman" panose="02020603050405020304" pitchFamily="18" charset="0"/>
                  </a:defRPr>
                </a:lvl7pPr>
                <a:lvl8pPr marL="3429000" indent="-228600" algn="ctr" eaLnBrk="0" fontAlgn="base" hangingPunct="0">
                  <a:spcBef>
                    <a:spcPct val="0"/>
                  </a:spcBef>
                  <a:spcAft>
                    <a:spcPct val="0"/>
                  </a:spcAft>
                  <a:defRPr kumimoji="1" sz="2000">
                    <a:solidFill>
                      <a:schemeClr val="bg2"/>
                    </a:solidFill>
                    <a:latin typeface="Times New Roman" panose="02020603050405020304" pitchFamily="18" charset="0"/>
                  </a:defRPr>
                </a:lvl8pPr>
                <a:lvl9pPr marL="3886200" indent="-228600" algn="ctr" eaLnBrk="0" fontAlgn="base" hangingPunct="0">
                  <a:spcBef>
                    <a:spcPct val="0"/>
                  </a:spcBef>
                  <a:spcAft>
                    <a:spcPct val="0"/>
                  </a:spcAft>
                  <a:defRPr kumimoji="1" sz="2000">
                    <a:solidFill>
                      <a:schemeClr val="bg2"/>
                    </a:solidFill>
                    <a:latin typeface="Times New Roman" panose="02020603050405020304" pitchFamily="18" charset="0"/>
                  </a:defRPr>
                </a:lvl9pPr>
              </a:lstStyle>
              <a:p>
                <a:endParaRPr lang="en-US" sz="1200" b="1">
                  <a:solidFill>
                    <a:srgbClr val="000000"/>
                  </a:solidFill>
                </a:endParaRPr>
              </a:p>
            </p:txBody>
          </p:sp>
        </p:grpSp>
        <p:sp>
          <p:nvSpPr>
            <p:cNvPr id="6157" name="Line 35"/>
            <p:cNvSpPr>
              <a:spLocks noChangeShapeType="1"/>
            </p:cNvSpPr>
            <p:nvPr/>
          </p:nvSpPr>
          <p:spPr bwMode="auto">
            <a:xfrm>
              <a:off x="6529093" y="2520362"/>
              <a:ext cx="465479" cy="48261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6158" name="Line 36"/>
            <p:cNvSpPr>
              <a:spLocks noChangeShapeType="1"/>
            </p:cNvSpPr>
            <p:nvPr/>
          </p:nvSpPr>
          <p:spPr bwMode="auto">
            <a:xfrm>
              <a:off x="7253879" y="3389916"/>
              <a:ext cx="21255" cy="6335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6159" name="Line 38"/>
            <p:cNvSpPr>
              <a:spLocks noChangeShapeType="1"/>
            </p:cNvSpPr>
            <p:nvPr/>
          </p:nvSpPr>
          <p:spPr bwMode="auto">
            <a:xfrm flipH="1">
              <a:off x="7491932" y="2407681"/>
              <a:ext cx="499486" cy="57828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6160" name="Line 39"/>
            <p:cNvSpPr>
              <a:spLocks noChangeShapeType="1"/>
            </p:cNvSpPr>
            <p:nvPr/>
          </p:nvSpPr>
          <p:spPr bwMode="auto">
            <a:xfrm>
              <a:off x="8125323" y="3389916"/>
              <a:ext cx="21255" cy="6335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6161" name="Line 40"/>
            <p:cNvSpPr>
              <a:spLocks noChangeShapeType="1"/>
            </p:cNvSpPr>
            <p:nvPr/>
          </p:nvSpPr>
          <p:spPr bwMode="auto">
            <a:xfrm>
              <a:off x="7253879" y="2388547"/>
              <a:ext cx="21255" cy="6335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6162" name="Line 41"/>
            <p:cNvSpPr>
              <a:spLocks noChangeShapeType="1"/>
            </p:cNvSpPr>
            <p:nvPr/>
          </p:nvSpPr>
          <p:spPr bwMode="auto">
            <a:xfrm>
              <a:off x="6529093" y="3409051"/>
              <a:ext cx="539870" cy="55915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6163" name="Line 39"/>
            <p:cNvSpPr>
              <a:spLocks noChangeShapeType="1"/>
            </p:cNvSpPr>
            <p:nvPr/>
          </p:nvSpPr>
          <p:spPr bwMode="auto">
            <a:xfrm flipH="1">
              <a:off x="6267450" y="2493963"/>
              <a:ext cx="14288" cy="5397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grpSp>
      <p:sp>
        <p:nvSpPr>
          <p:cNvPr id="6153" name="Rectangle 23"/>
          <p:cNvSpPr>
            <a:spLocks noChangeArrowheads="1"/>
          </p:cNvSpPr>
          <p:nvPr/>
        </p:nvSpPr>
        <p:spPr bwMode="auto">
          <a:xfrm>
            <a:off x="6978650" y="2333625"/>
            <a:ext cx="5715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bg2"/>
                </a:solidFill>
                <a:latin typeface="Times New Roman" panose="02020603050405020304" pitchFamily="18" charset="0"/>
              </a:defRPr>
            </a:lvl1pPr>
            <a:lvl2pPr marL="742950" indent="-285750">
              <a:defRPr kumimoji="1" sz="2000">
                <a:solidFill>
                  <a:schemeClr val="bg2"/>
                </a:solidFill>
                <a:latin typeface="Times New Roman" panose="02020603050405020304" pitchFamily="18" charset="0"/>
              </a:defRPr>
            </a:lvl2pPr>
            <a:lvl3pPr marL="1143000" indent="-228600">
              <a:defRPr kumimoji="1" sz="2000">
                <a:solidFill>
                  <a:schemeClr val="bg2"/>
                </a:solidFill>
                <a:latin typeface="Times New Roman" panose="02020603050405020304" pitchFamily="18" charset="0"/>
              </a:defRPr>
            </a:lvl3pPr>
            <a:lvl4pPr marL="1600200" indent="-228600">
              <a:defRPr kumimoji="1" sz="2000">
                <a:solidFill>
                  <a:schemeClr val="bg2"/>
                </a:solidFill>
                <a:latin typeface="Times New Roman" panose="02020603050405020304" pitchFamily="18" charset="0"/>
              </a:defRPr>
            </a:lvl4pPr>
            <a:lvl5pPr marL="2057400" indent="-228600">
              <a:defRPr kumimoji="1" sz="2000">
                <a:solidFill>
                  <a:schemeClr val="bg2"/>
                </a:solidFill>
                <a:latin typeface="Times New Roman" panose="02020603050405020304" pitchFamily="18" charset="0"/>
              </a:defRPr>
            </a:lvl5pPr>
            <a:lvl6pPr marL="2514600" indent="-228600" algn="ctr" eaLnBrk="0" fontAlgn="base" hangingPunct="0">
              <a:spcBef>
                <a:spcPct val="0"/>
              </a:spcBef>
              <a:spcAft>
                <a:spcPct val="0"/>
              </a:spcAft>
              <a:defRPr kumimoji="1" sz="2000">
                <a:solidFill>
                  <a:schemeClr val="bg2"/>
                </a:solidFill>
                <a:latin typeface="Times New Roman" panose="02020603050405020304" pitchFamily="18" charset="0"/>
              </a:defRPr>
            </a:lvl6pPr>
            <a:lvl7pPr marL="2971800" indent="-228600" algn="ctr" eaLnBrk="0" fontAlgn="base" hangingPunct="0">
              <a:spcBef>
                <a:spcPct val="0"/>
              </a:spcBef>
              <a:spcAft>
                <a:spcPct val="0"/>
              </a:spcAft>
              <a:defRPr kumimoji="1" sz="2000">
                <a:solidFill>
                  <a:schemeClr val="bg2"/>
                </a:solidFill>
                <a:latin typeface="Times New Roman" panose="02020603050405020304" pitchFamily="18" charset="0"/>
              </a:defRPr>
            </a:lvl7pPr>
            <a:lvl8pPr marL="3429000" indent="-228600" algn="ctr" eaLnBrk="0" fontAlgn="base" hangingPunct="0">
              <a:spcBef>
                <a:spcPct val="0"/>
              </a:spcBef>
              <a:spcAft>
                <a:spcPct val="0"/>
              </a:spcAft>
              <a:defRPr kumimoji="1" sz="2000">
                <a:solidFill>
                  <a:schemeClr val="bg2"/>
                </a:solidFill>
                <a:latin typeface="Times New Roman" panose="02020603050405020304" pitchFamily="18" charset="0"/>
              </a:defRPr>
            </a:lvl8pPr>
            <a:lvl9pPr marL="3886200" indent="-228600" algn="ctr" eaLnBrk="0" fontAlgn="base" hangingPunct="0">
              <a:spcBef>
                <a:spcPct val="0"/>
              </a:spcBef>
              <a:spcAft>
                <a:spcPct val="0"/>
              </a:spcAft>
              <a:defRPr kumimoji="1" sz="2000">
                <a:solidFill>
                  <a:schemeClr val="bg2"/>
                </a:solidFill>
                <a:latin typeface="Times New Roman" panose="02020603050405020304" pitchFamily="18" charset="0"/>
              </a:defRPr>
            </a:lvl9pPr>
          </a:lstStyle>
          <a:p>
            <a:r>
              <a:rPr lang="en-US" sz="2800">
                <a:solidFill>
                  <a:srgbClr val="000000"/>
                </a:solidFill>
                <a:ea typeface="Times New Roman" panose="02020603050405020304" pitchFamily="18" charset="0"/>
              </a:rPr>
              <a:t>P</a:t>
            </a:r>
            <a:r>
              <a:rPr lang="en-US" sz="2800" baseline="-25000">
                <a:solidFill>
                  <a:srgbClr val="000000"/>
                </a:solidFill>
                <a:ea typeface="Times New Roman" panose="02020603050405020304" pitchFamily="18" charset="0"/>
              </a:rPr>
              <a:t>ki</a:t>
            </a:r>
            <a:endParaRPr lang="en-US" sz="2800">
              <a:solidFill>
                <a:srgbClr val="000000"/>
              </a:solidFill>
              <a:ea typeface="Times New Roman" panose="02020603050405020304" pitchFamily="18" charset="0"/>
            </a:endParaRPr>
          </a:p>
        </p:txBody>
      </p:sp>
      <p:sp>
        <p:nvSpPr>
          <p:cNvPr id="6154" name="Rectangle 23"/>
          <p:cNvSpPr>
            <a:spLocks noChangeArrowheads="1"/>
          </p:cNvSpPr>
          <p:nvPr/>
        </p:nvSpPr>
        <p:spPr bwMode="auto">
          <a:xfrm>
            <a:off x="7923213" y="2366963"/>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anose="02020603050405020304" pitchFamily="18" charset="0"/>
              </a:defRPr>
            </a:lvl1pPr>
            <a:lvl2pPr marL="742950" indent="-285750">
              <a:defRPr kumimoji="1" sz="2000">
                <a:solidFill>
                  <a:schemeClr val="bg2"/>
                </a:solidFill>
                <a:latin typeface="Times New Roman" panose="02020603050405020304" pitchFamily="18" charset="0"/>
              </a:defRPr>
            </a:lvl2pPr>
            <a:lvl3pPr marL="1143000" indent="-228600">
              <a:defRPr kumimoji="1" sz="2000">
                <a:solidFill>
                  <a:schemeClr val="bg2"/>
                </a:solidFill>
                <a:latin typeface="Times New Roman" panose="02020603050405020304" pitchFamily="18" charset="0"/>
              </a:defRPr>
            </a:lvl3pPr>
            <a:lvl4pPr marL="1600200" indent="-228600">
              <a:defRPr kumimoji="1" sz="2000">
                <a:solidFill>
                  <a:schemeClr val="bg2"/>
                </a:solidFill>
                <a:latin typeface="Times New Roman" panose="02020603050405020304" pitchFamily="18" charset="0"/>
              </a:defRPr>
            </a:lvl4pPr>
            <a:lvl5pPr marL="2057400" indent="-228600">
              <a:defRPr kumimoji="1" sz="2000">
                <a:solidFill>
                  <a:schemeClr val="bg2"/>
                </a:solidFill>
                <a:latin typeface="Times New Roman" panose="02020603050405020304" pitchFamily="18" charset="0"/>
              </a:defRPr>
            </a:lvl5pPr>
            <a:lvl6pPr marL="2514600" indent="-228600" algn="ctr" eaLnBrk="0" fontAlgn="base" hangingPunct="0">
              <a:spcBef>
                <a:spcPct val="0"/>
              </a:spcBef>
              <a:spcAft>
                <a:spcPct val="0"/>
              </a:spcAft>
              <a:defRPr kumimoji="1" sz="2000">
                <a:solidFill>
                  <a:schemeClr val="bg2"/>
                </a:solidFill>
                <a:latin typeface="Times New Roman" panose="02020603050405020304" pitchFamily="18" charset="0"/>
              </a:defRPr>
            </a:lvl6pPr>
            <a:lvl7pPr marL="2971800" indent="-228600" algn="ctr" eaLnBrk="0" fontAlgn="base" hangingPunct="0">
              <a:spcBef>
                <a:spcPct val="0"/>
              </a:spcBef>
              <a:spcAft>
                <a:spcPct val="0"/>
              </a:spcAft>
              <a:defRPr kumimoji="1" sz="2000">
                <a:solidFill>
                  <a:schemeClr val="bg2"/>
                </a:solidFill>
                <a:latin typeface="Times New Roman" panose="02020603050405020304" pitchFamily="18" charset="0"/>
              </a:defRPr>
            </a:lvl7pPr>
            <a:lvl8pPr marL="3429000" indent="-228600" algn="ctr" eaLnBrk="0" fontAlgn="base" hangingPunct="0">
              <a:spcBef>
                <a:spcPct val="0"/>
              </a:spcBef>
              <a:spcAft>
                <a:spcPct val="0"/>
              </a:spcAft>
              <a:defRPr kumimoji="1" sz="2000">
                <a:solidFill>
                  <a:schemeClr val="bg2"/>
                </a:solidFill>
                <a:latin typeface="Times New Roman" panose="02020603050405020304" pitchFamily="18" charset="0"/>
              </a:defRPr>
            </a:lvl8pPr>
            <a:lvl9pPr marL="3886200" indent="-228600" algn="ctr" eaLnBrk="0" fontAlgn="base" hangingPunct="0">
              <a:spcBef>
                <a:spcPct val="0"/>
              </a:spcBef>
              <a:spcAft>
                <a:spcPct val="0"/>
              </a:spcAft>
              <a:defRPr kumimoji="1" sz="2000">
                <a:solidFill>
                  <a:schemeClr val="bg2"/>
                </a:solidFill>
                <a:latin typeface="Times New Roman" panose="02020603050405020304" pitchFamily="18" charset="0"/>
              </a:defRPr>
            </a:lvl9pPr>
          </a:lstStyle>
          <a:p>
            <a:r>
              <a:rPr lang="en-US" sz="2800">
                <a:solidFill>
                  <a:srgbClr val="000000"/>
                </a:solidFill>
                <a:ea typeface="Times New Roman" panose="02020603050405020304" pitchFamily="18" charset="0"/>
              </a:rPr>
              <a:t>P</a:t>
            </a:r>
            <a:r>
              <a:rPr lang="en-US" sz="2800" baseline="-25000">
                <a:solidFill>
                  <a:srgbClr val="000000"/>
                </a:solidFill>
                <a:ea typeface="Times New Roman" panose="02020603050405020304" pitchFamily="18" charset="0"/>
              </a:rPr>
              <a:t>ki</a:t>
            </a:r>
            <a:endParaRPr lang="en-US" sz="2800">
              <a:solidFill>
                <a:srgbClr val="000000"/>
              </a:solidFill>
              <a:ea typeface="Times New Roman" panose="02020603050405020304" pitchFamily="18" charset="0"/>
            </a:endParaRPr>
          </a:p>
        </p:txBody>
      </p:sp>
      <p:sp>
        <p:nvSpPr>
          <p:cNvPr id="6155" name="Rectangle 23"/>
          <p:cNvSpPr>
            <a:spLocks noChangeArrowheads="1"/>
          </p:cNvSpPr>
          <p:nvPr/>
        </p:nvSpPr>
        <p:spPr bwMode="auto">
          <a:xfrm>
            <a:off x="6867525" y="3390900"/>
            <a:ext cx="284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anose="02020603050405020304" pitchFamily="18" charset="0"/>
              </a:defRPr>
            </a:lvl1pPr>
            <a:lvl2pPr marL="742950" indent="-285750">
              <a:defRPr kumimoji="1" sz="2000">
                <a:solidFill>
                  <a:schemeClr val="bg2"/>
                </a:solidFill>
                <a:latin typeface="Times New Roman" panose="02020603050405020304" pitchFamily="18" charset="0"/>
              </a:defRPr>
            </a:lvl2pPr>
            <a:lvl3pPr marL="1143000" indent="-228600">
              <a:defRPr kumimoji="1" sz="2000">
                <a:solidFill>
                  <a:schemeClr val="bg2"/>
                </a:solidFill>
                <a:latin typeface="Times New Roman" panose="02020603050405020304" pitchFamily="18" charset="0"/>
              </a:defRPr>
            </a:lvl3pPr>
            <a:lvl4pPr marL="1600200" indent="-228600">
              <a:defRPr kumimoji="1" sz="2000">
                <a:solidFill>
                  <a:schemeClr val="bg2"/>
                </a:solidFill>
                <a:latin typeface="Times New Roman" panose="02020603050405020304" pitchFamily="18" charset="0"/>
              </a:defRPr>
            </a:lvl4pPr>
            <a:lvl5pPr marL="2057400" indent="-228600">
              <a:defRPr kumimoji="1" sz="2000">
                <a:solidFill>
                  <a:schemeClr val="bg2"/>
                </a:solidFill>
                <a:latin typeface="Times New Roman" panose="02020603050405020304" pitchFamily="18" charset="0"/>
              </a:defRPr>
            </a:lvl5pPr>
            <a:lvl6pPr marL="2514600" indent="-228600" algn="ctr" eaLnBrk="0" fontAlgn="base" hangingPunct="0">
              <a:spcBef>
                <a:spcPct val="0"/>
              </a:spcBef>
              <a:spcAft>
                <a:spcPct val="0"/>
              </a:spcAft>
              <a:defRPr kumimoji="1" sz="2000">
                <a:solidFill>
                  <a:schemeClr val="bg2"/>
                </a:solidFill>
                <a:latin typeface="Times New Roman" panose="02020603050405020304" pitchFamily="18" charset="0"/>
              </a:defRPr>
            </a:lvl6pPr>
            <a:lvl7pPr marL="2971800" indent="-228600" algn="ctr" eaLnBrk="0" fontAlgn="base" hangingPunct="0">
              <a:spcBef>
                <a:spcPct val="0"/>
              </a:spcBef>
              <a:spcAft>
                <a:spcPct val="0"/>
              </a:spcAft>
              <a:defRPr kumimoji="1" sz="2000">
                <a:solidFill>
                  <a:schemeClr val="bg2"/>
                </a:solidFill>
                <a:latin typeface="Times New Roman" panose="02020603050405020304" pitchFamily="18" charset="0"/>
              </a:defRPr>
            </a:lvl7pPr>
            <a:lvl8pPr marL="3429000" indent="-228600" algn="ctr" eaLnBrk="0" fontAlgn="base" hangingPunct="0">
              <a:spcBef>
                <a:spcPct val="0"/>
              </a:spcBef>
              <a:spcAft>
                <a:spcPct val="0"/>
              </a:spcAft>
              <a:defRPr kumimoji="1" sz="2000">
                <a:solidFill>
                  <a:schemeClr val="bg2"/>
                </a:solidFill>
                <a:latin typeface="Times New Roman" panose="02020603050405020304" pitchFamily="18" charset="0"/>
              </a:defRPr>
            </a:lvl8pPr>
            <a:lvl9pPr marL="3886200" indent="-228600" algn="ctr" eaLnBrk="0" fontAlgn="base" hangingPunct="0">
              <a:spcBef>
                <a:spcPct val="0"/>
              </a:spcBef>
              <a:spcAft>
                <a:spcPct val="0"/>
              </a:spcAft>
              <a:defRPr kumimoji="1" sz="2000">
                <a:solidFill>
                  <a:schemeClr val="bg2"/>
                </a:solidFill>
                <a:latin typeface="Times New Roman" panose="02020603050405020304" pitchFamily="18" charset="0"/>
              </a:defRPr>
            </a:lvl9pPr>
          </a:lstStyle>
          <a:p>
            <a:r>
              <a:rPr lang="en-US" sz="2800">
                <a:solidFill>
                  <a:srgbClr val="000000"/>
                </a:solidFill>
                <a:ea typeface="Times New Roman" panose="02020603050405020304" pitchFamily="18" charset="0"/>
              </a:rPr>
              <a:t>i</a:t>
            </a:r>
          </a:p>
        </p:txBody>
      </p:sp>
      <p:sp>
        <p:nvSpPr>
          <p:cNvPr id="2" name="TextBox 1"/>
          <p:cNvSpPr txBox="1"/>
          <p:nvPr/>
        </p:nvSpPr>
        <p:spPr>
          <a:xfrm>
            <a:off x="271912" y="1621714"/>
            <a:ext cx="1649682" cy="646331"/>
          </a:xfrm>
          <a:prstGeom prst="rect">
            <a:avLst/>
          </a:prstGeom>
          <a:noFill/>
        </p:spPr>
        <p:txBody>
          <a:bodyPr wrap="none" rtlCol="0">
            <a:spAutoFit/>
          </a:bodyPr>
          <a:lstStyle/>
          <a:p>
            <a:r>
              <a:rPr lang="en-US" sz="3600" dirty="0" smtClean="0">
                <a:solidFill>
                  <a:prstClr val="black"/>
                </a:solidFill>
              </a:rPr>
              <a:t>Replace</a:t>
            </a:r>
            <a:endParaRPr lang="en-US" sz="3600" dirty="0">
              <a:solidFill>
                <a:prstClr val="black"/>
              </a:solidFill>
            </a:endParaRPr>
          </a:p>
        </p:txBody>
      </p:sp>
      <p:graphicFrame>
        <p:nvGraphicFramePr>
          <p:cNvPr id="29" name="Object 21"/>
          <p:cNvGraphicFramePr>
            <a:graphicFrameLocks noChangeAspect="1"/>
          </p:cNvGraphicFramePr>
          <p:nvPr>
            <p:extLst/>
          </p:nvPr>
        </p:nvGraphicFramePr>
        <p:xfrm>
          <a:off x="565564" y="2364690"/>
          <a:ext cx="4291012" cy="1168400"/>
        </p:xfrm>
        <a:graphic>
          <a:graphicData uri="http://schemas.openxmlformats.org/presentationml/2006/ole">
            <mc:AlternateContent xmlns:mc="http://schemas.openxmlformats.org/markup-compatibility/2006">
              <mc:Choice xmlns:v="urn:schemas-microsoft-com:vml" Requires="v">
                <p:oleObj spid="_x0000_s26639" name="Equation" r:id="rId5" imgW="1371600" imgH="368280" progId="Equation.3">
                  <p:embed/>
                </p:oleObj>
              </mc:Choice>
              <mc:Fallback>
                <p:oleObj name="Equation" r:id="rId5" imgW="1371600" imgH="368280" progId="Equation.3">
                  <p:embed/>
                  <p:pic>
                    <p:nvPicPr>
                      <p:cNvPr id="0" name=""/>
                      <p:cNvPicPr>
                        <a:picLocks noChangeAspect="1" noChangeArrowheads="1"/>
                      </p:cNvPicPr>
                      <p:nvPr/>
                    </p:nvPicPr>
                    <p:blipFill>
                      <a:blip r:embed="rId6"/>
                      <a:srcRect/>
                      <a:stretch>
                        <a:fillRect/>
                      </a:stretch>
                    </p:blipFill>
                    <p:spPr bwMode="auto">
                      <a:xfrm>
                        <a:off x="565564" y="2364690"/>
                        <a:ext cx="4291012" cy="116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TextBox 29"/>
          <p:cNvSpPr txBox="1"/>
          <p:nvPr/>
        </p:nvSpPr>
        <p:spPr>
          <a:xfrm>
            <a:off x="271912" y="3606800"/>
            <a:ext cx="3799886" cy="646331"/>
          </a:xfrm>
          <a:prstGeom prst="rect">
            <a:avLst/>
          </a:prstGeom>
          <a:noFill/>
        </p:spPr>
        <p:txBody>
          <a:bodyPr wrap="none" rtlCol="0">
            <a:spAutoFit/>
          </a:bodyPr>
          <a:lstStyle/>
          <a:p>
            <a:r>
              <a:rPr lang="en-US" sz="3600" dirty="0" smtClean="0">
                <a:solidFill>
                  <a:prstClr val="black"/>
                </a:solidFill>
              </a:rPr>
              <a:t>by general function</a:t>
            </a:r>
            <a:endParaRPr lang="en-US" sz="3600" dirty="0">
              <a:solidFill>
                <a:prstClr val="black"/>
              </a:solidFill>
            </a:endParaRPr>
          </a:p>
        </p:txBody>
      </p:sp>
    </p:spTree>
    <p:extLst>
      <p:ext uri="{BB962C8B-B14F-4D97-AF65-F5344CB8AC3E}">
        <p14:creationId xmlns:p14="http://schemas.microsoft.com/office/powerpoint/2010/main" val="22361640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3" name="Group 58"/>
          <p:cNvGrpSpPr>
            <a:grpSpLocks/>
          </p:cNvGrpSpPr>
          <p:nvPr/>
        </p:nvGrpSpPr>
        <p:grpSpPr bwMode="auto">
          <a:xfrm>
            <a:off x="5486400" y="2879725"/>
            <a:ext cx="2895600" cy="1784350"/>
            <a:chOff x="5486400" y="2879803"/>
            <a:chExt cx="2895600" cy="1784194"/>
          </a:xfrm>
        </p:grpSpPr>
        <p:sp>
          <p:nvSpPr>
            <p:cNvPr id="5136" name="Freeform 55"/>
            <p:cNvSpPr>
              <a:spLocks/>
            </p:cNvSpPr>
            <p:nvPr/>
          </p:nvSpPr>
          <p:spPr bwMode="auto">
            <a:xfrm>
              <a:off x="5486400" y="2879803"/>
              <a:ext cx="2895600" cy="1692197"/>
            </a:xfrm>
            <a:custGeom>
              <a:avLst/>
              <a:gdLst>
                <a:gd name="T0" fmla="*/ 0 w 2895600"/>
                <a:gd name="T1" fmla="*/ 265609 h 2018405"/>
                <a:gd name="T2" fmla="*/ 11151 w 2895600"/>
                <a:gd name="T3" fmla="*/ 0 h 2018405"/>
                <a:gd name="T4" fmla="*/ 669073 w 2895600"/>
                <a:gd name="T5" fmla="*/ 26784 h 2018405"/>
                <a:gd name="T6" fmla="*/ 1304693 w 2895600"/>
                <a:gd name="T7" fmla="*/ 93745 h 2018405"/>
                <a:gd name="T8" fmla="*/ 1973766 w 2895600"/>
                <a:gd name="T9" fmla="*/ 158791 h 2018405"/>
                <a:gd name="T10" fmla="*/ 2609384 w 2895600"/>
                <a:gd name="T11" fmla="*/ 214273 h 2018405"/>
                <a:gd name="T12" fmla="*/ 2895600 w 2895600"/>
                <a:gd name="T13" fmla="*/ 226390 h 2018405"/>
                <a:gd name="T14" fmla="*/ 2895600 w 2895600"/>
                <a:gd name="T15" fmla="*/ 346286 h 2018405"/>
                <a:gd name="T16" fmla="*/ 0 w 2895600"/>
                <a:gd name="T17" fmla="*/ 265609 h 20184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95600"/>
                <a:gd name="T28" fmla="*/ 0 h 2018405"/>
                <a:gd name="T29" fmla="*/ 2895600 w 2895600"/>
                <a:gd name="T30" fmla="*/ 2018405 h 20184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95600" h="2018405">
                  <a:moveTo>
                    <a:pt x="0" y="1548161"/>
                  </a:moveTo>
                  <a:cubicBezTo>
                    <a:pt x="7096" y="210183"/>
                    <a:pt x="10841" y="745273"/>
                    <a:pt x="11151" y="0"/>
                  </a:cubicBezTo>
                  <a:cubicBezTo>
                    <a:pt x="557870" y="141249"/>
                    <a:pt x="453483" y="65049"/>
                    <a:pt x="669073" y="156117"/>
                  </a:cubicBezTo>
                  <a:cubicBezTo>
                    <a:pt x="884663" y="247185"/>
                    <a:pt x="1087244" y="418171"/>
                    <a:pt x="1304693" y="546410"/>
                  </a:cubicBezTo>
                  <a:cubicBezTo>
                    <a:pt x="1522142" y="674649"/>
                    <a:pt x="1756317" y="808463"/>
                    <a:pt x="1973766" y="925551"/>
                  </a:cubicBezTo>
                  <a:cubicBezTo>
                    <a:pt x="2191215" y="1042639"/>
                    <a:pt x="2455746" y="1183269"/>
                    <a:pt x="2609385" y="1248937"/>
                  </a:cubicBezTo>
                  <a:cubicBezTo>
                    <a:pt x="2763024" y="1314605"/>
                    <a:pt x="2694343" y="1283546"/>
                    <a:pt x="2895600" y="1319562"/>
                  </a:cubicBezTo>
                  <a:cubicBezTo>
                    <a:pt x="2889038" y="1563397"/>
                    <a:pt x="2882900" y="1748918"/>
                    <a:pt x="2895600" y="2018405"/>
                  </a:cubicBezTo>
                  <a:cubicBezTo>
                    <a:pt x="2459379" y="2013167"/>
                    <a:pt x="601856" y="1563959"/>
                    <a:pt x="0" y="1548161"/>
                  </a:cubicBezTo>
                  <a:close/>
                </a:path>
              </a:pathLst>
            </a:cu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50" name="Freeform 49"/>
            <p:cNvSpPr/>
            <p:nvPr/>
          </p:nvSpPr>
          <p:spPr bwMode="auto">
            <a:xfrm>
              <a:off x="5486400" y="3100447"/>
              <a:ext cx="2895600" cy="1563550"/>
            </a:xfrm>
            <a:custGeom>
              <a:avLst/>
              <a:gdLst>
                <a:gd name="connsiteX0" fmla="*/ 473927 w 3759819"/>
                <a:gd name="connsiteY0" fmla="*/ 1704278 h 1970049"/>
                <a:gd name="connsiteX1" fmla="*/ 440473 w 3759819"/>
                <a:gd name="connsiteY1" fmla="*/ 221166 h 1970049"/>
                <a:gd name="connsiteX2" fmla="*/ 1098395 w 3759819"/>
                <a:gd name="connsiteY2" fmla="*/ 377283 h 1970049"/>
                <a:gd name="connsiteX3" fmla="*/ 1734015 w 3759819"/>
                <a:gd name="connsiteY3" fmla="*/ 767576 h 1970049"/>
                <a:gd name="connsiteX4" fmla="*/ 2403088 w 3759819"/>
                <a:gd name="connsiteY4" fmla="*/ 1146717 h 1970049"/>
                <a:gd name="connsiteX5" fmla="*/ 3038707 w 3759819"/>
                <a:gd name="connsiteY5" fmla="*/ 1470103 h 1970049"/>
                <a:gd name="connsiteX6" fmla="*/ 3284034 w 3759819"/>
                <a:gd name="connsiteY6" fmla="*/ 1537010 h 1970049"/>
                <a:gd name="connsiteX7" fmla="*/ 3284034 w 3759819"/>
                <a:gd name="connsiteY7" fmla="*/ 1815790 h 1970049"/>
                <a:gd name="connsiteX8" fmla="*/ 473927 w 3759819"/>
                <a:gd name="connsiteY8" fmla="*/ 1704278 h 1970049"/>
                <a:gd name="connsiteX0" fmla="*/ 473927 w 3759819"/>
                <a:gd name="connsiteY0" fmla="*/ 1704278 h 1970049"/>
                <a:gd name="connsiteX1" fmla="*/ 440473 w 3759819"/>
                <a:gd name="connsiteY1" fmla="*/ 221166 h 1970049"/>
                <a:gd name="connsiteX2" fmla="*/ 1098395 w 3759819"/>
                <a:gd name="connsiteY2" fmla="*/ 377283 h 1970049"/>
                <a:gd name="connsiteX3" fmla="*/ 1734015 w 3759819"/>
                <a:gd name="connsiteY3" fmla="*/ 767576 h 1970049"/>
                <a:gd name="connsiteX4" fmla="*/ 2403088 w 3759819"/>
                <a:gd name="connsiteY4" fmla="*/ 1146717 h 1970049"/>
                <a:gd name="connsiteX5" fmla="*/ 3038707 w 3759819"/>
                <a:gd name="connsiteY5" fmla="*/ 1470103 h 1970049"/>
                <a:gd name="connsiteX6" fmla="*/ 3284034 w 3759819"/>
                <a:gd name="connsiteY6" fmla="*/ 1537010 h 1970049"/>
                <a:gd name="connsiteX7" fmla="*/ 3284034 w 3759819"/>
                <a:gd name="connsiteY7" fmla="*/ 1815790 h 1970049"/>
                <a:gd name="connsiteX8" fmla="*/ 473927 w 3759819"/>
                <a:gd name="connsiteY8" fmla="*/ 1704278 h 1970049"/>
                <a:gd name="connsiteX0" fmla="*/ 473927 w 3759819"/>
                <a:gd name="connsiteY0" fmla="*/ 1704278 h 1970049"/>
                <a:gd name="connsiteX1" fmla="*/ 440473 w 3759819"/>
                <a:gd name="connsiteY1" fmla="*/ 221166 h 1970049"/>
                <a:gd name="connsiteX2" fmla="*/ 1098395 w 3759819"/>
                <a:gd name="connsiteY2" fmla="*/ 377283 h 1970049"/>
                <a:gd name="connsiteX3" fmla="*/ 1734015 w 3759819"/>
                <a:gd name="connsiteY3" fmla="*/ 767576 h 1970049"/>
                <a:gd name="connsiteX4" fmla="*/ 2403088 w 3759819"/>
                <a:gd name="connsiteY4" fmla="*/ 1146717 h 1970049"/>
                <a:gd name="connsiteX5" fmla="*/ 3038707 w 3759819"/>
                <a:gd name="connsiteY5" fmla="*/ 1470103 h 1970049"/>
                <a:gd name="connsiteX6" fmla="*/ 3284034 w 3759819"/>
                <a:gd name="connsiteY6" fmla="*/ 1537010 h 1970049"/>
                <a:gd name="connsiteX7" fmla="*/ 3284034 w 3759819"/>
                <a:gd name="connsiteY7" fmla="*/ 1815790 h 1970049"/>
                <a:gd name="connsiteX8" fmla="*/ 473927 w 3759819"/>
                <a:gd name="connsiteY8" fmla="*/ 1704278 h 1970049"/>
                <a:gd name="connsiteX0" fmla="*/ 473927 w 3715524"/>
                <a:gd name="connsiteY0" fmla="*/ 1691268 h 1957039"/>
                <a:gd name="connsiteX1" fmla="*/ 408878 w 3715524"/>
                <a:gd name="connsiteY1" fmla="*/ 219307 h 1957039"/>
                <a:gd name="connsiteX2" fmla="*/ 1066800 w 3715524"/>
                <a:gd name="connsiteY2" fmla="*/ 375424 h 1957039"/>
                <a:gd name="connsiteX3" fmla="*/ 1702420 w 3715524"/>
                <a:gd name="connsiteY3" fmla="*/ 765717 h 1957039"/>
                <a:gd name="connsiteX4" fmla="*/ 2371493 w 3715524"/>
                <a:gd name="connsiteY4" fmla="*/ 1144858 h 1957039"/>
                <a:gd name="connsiteX5" fmla="*/ 3007112 w 3715524"/>
                <a:gd name="connsiteY5" fmla="*/ 1468244 h 1957039"/>
                <a:gd name="connsiteX6" fmla="*/ 3252439 w 3715524"/>
                <a:gd name="connsiteY6" fmla="*/ 1535151 h 1957039"/>
                <a:gd name="connsiteX7" fmla="*/ 3252439 w 3715524"/>
                <a:gd name="connsiteY7" fmla="*/ 1813931 h 1957039"/>
                <a:gd name="connsiteX8" fmla="*/ 473927 w 3715524"/>
                <a:gd name="connsiteY8" fmla="*/ 1691268 h 1957039"/>
                <a:gd name="connsiteX0" fmla="*/ 473927 w 3715525"/>
                <a:gd name="connsiteY0" fmla="*/ 1691268 h 1957039"/>
                <a:gd name="connsiteX1" fmla="*/ 408879 w 3715525"/>
                <a:gd name="connsiteY1" fmla="*/ 219307 h 1957039"/>
                <a:gd name="connsiteX2" fmla="*/ 1066801 w 3715525"/>
                <a:gd name="connsiteY2" fmla="*/ 375424 h 1957039"/>
                <a:gd name="connsiteX3" fmla="*/ 1702421 w 3715525"/>
                <a:gd name="connsiteY3" fmla="*/ 765717 h 1957039"/>
                <a:gd name="connsiteX4" fmla="*/ 2371494 w 3715525"/>
                <a:gd name="connsiteY4" fmla="*/ 1144858 h 1957039"/>
                <a:gd name="connsiteX5" fmla="*/ 3007113 w 3715525"/>
                <a:gd name="connsiteY5" fmla="*/ 1468244 h 1957039"/>
                <a:gd name="connsiteX6" fmla="*/ 3252440 w 3715525"/>
                <a:gd name="connsiteY6" fmla="*/ 1535151 h 1957039"/>
                <a:gd name="connsiteX7" fmla="*/ 3252440 w 3715525"/>
                <a:gd name="connsiteY7" fmla="*/ 1813931 h 1957039"/>
                <a:gd name="connsiteX8" fmla="*/ 473927 w 3715525"/>
                <a:gd name="connsiteY8" fmla="*/ 1691268 h 1957039"/>
                <a:gd name="connsiteX0" fmla="*/ 473927 w 3715524"/>
                <a:gd name="connsiteY0" fmla="*/ 1691268 h 1957039"/>
                <a:gd name="connsiteX1" fmla="*/ 408878 w 3715524"/>
                <a:gd name="connsiteY1" fmla="*/ 219307 h 1957039"/>
                <a:gd name="connsiteX2" fmla="*/ 1066800 w 3715524"/>
                <a:gd name="connsiteY2" fmla="*/ 375424 h 1957039"/>
                <a:gd name="connsiteX3" fmla="*/ 1702420 w 3715524"/>
                <a:gd name="connsiteY3" fmla="*/ 765717 h 1957039"/>
                <a:gd name="connsiteX4" fmla="*/ 2371493 w 3715524"/>
                <a:gd name="connsiteY4" fmla="*/ 1144858 h 1957039"/>
                <a:gd name="connsiteX5" fmla="*/ 3007112 w 3715524"/>
                <a:gd name="connsiteY5" fmla="*/ 1468244 h 1957039"/>
                <a:gd name="connsiteX6" fmla="*/ 3252439 w 3715524"/>
                <a:gd name="connsiteY6" fmla="*/ 1535151 h 1957039"/>
                <a:gd name="connsiteX7" fmla="*/ 3252439 w 3715524"/>
                <a:gd name="connsiteY7" fmla="*/ 1813931 h 1957039"/>
                <a:gd name="connsiteX8" fmla="*/ 473927 w 3715524"/>
                <a:gd name="connsiteY8" fmla="*/ 1691268 h 1957039"/>
                <a:gd name="connsiteX0" fmla="*/ 473927 w 3715524"/>
                <a:gd name="connsiteY0" fmla="*/ 1691268 h 1957039"/>
                <a:gd name="connsiteX1" fmla="*/ 408878 w 3715524"/>
                <a:gd name="connsiteY1" fmla="*/ 219307 h 1957039"/>
                <a:gd name="connsiteX2" fmla="*/ 1066800 w 3715524"/>
                <a:gd name="connsiteY2" fmla="*/ 375424 h 1957039"/>
                <a:gd name="connsiteX3" fmla="*/ 1702420 w 3715524"/>
                <a:gd name="connsiteY3" fmla="*/ 765717 h 1957039"/>
                <a:gd name="connsiteX4" fmla="*/ 2371493 w 3715524"/>
                <a:gd name="connsiteY4" fmla="*/ 1144858 h 1957039"/>
                <a:gd name="connsiteX5" fmla="*/ 3007112 w 3715524"/>
                <a:gd name="connsiteY5" fmla="*/ 1468244 h 1957039"/>
                <a:gd name="connsiteX6" fmla="*/ 3252439 w 3715524"/>
                <a:gd name="connsiteY6" fmla="*/ 1535151 h 1957039"/>
                <a:gd name="connsiteX7" fmla="*/ 3252439 w 3715524"/>
                <a:gd name="connsiteY7" fmla="*/ 1813931 h 1957039"/>
                <a:gd name="connsiteX8" fmla="*/ 473927 w 3715524"/>
                <a:gd name="connsiteY8" fmla="*/ 1691268 h 1957039"/>
                <a:gd name="connsiteX0" fmla="*/ 473927 w 3715524"/>
                <a:gd name="connsiteY0" fmla="*/ 1691268 h 1957039"/>
                <a:gd name="connsiteX1" fmla="*/ 408878 w 3715524"/>
                <a:gd name="connsiteY1" fmla="*/ 219307 h 1957039"/>
                <a:gd name="connsiteX2" fmla="*/ 1066800 w 3715524"/>
                <a:gd name="connsiteY2" fmla="*/ 375424 h 1957039"/>
                <a:gd name="connsiteX3" fmla="*/ 1702420 w 3715524"/>
                <a:gd name="connsiteY3" fmla="*/ 765717 h 1957039"/>
                <a:gd name="connsiteX4" fmla="*/ 2371493 w 3715524"/>
                <a:gd name="connsiteY4" fmla="*/ 1144858 h 1957039"/>
                <a:gd name="connsiteX5" fmla="*/ 3007112 w 3715524"/>
                <a:gd name="connsiteY5" fmla="*/ 1468244 h 1957039"/>
                <a:gd name="connsiteX6" fmla="*/ 3252439 w 3715524"/>
                <a:gd name="connsiteY6" fmla="*/ 1535151 h 1957039"/>
                <a:gd name="connsiteX7" fmla="*/ 3252439 w 3715524"/>
                <a:gd name="connsiteY7" fmla="*/ 1813931 h 1957039"/>
                <a:gd name="connsiteX8" fmla="*/ 473927 w 3715524"/>
                <a:gd name="connsiteY8" fmla="*/ 1691268 h 1957039"/>
                <a:gd name="connsiteX0" fmla="*/ 488485 w 3730082"/>
                <a:gd name="connsiteY0" fmla="*/ 1576968 h 1725650"/>
                <a:gd name="connsiteX1" fmla="*/ 336084 w 3730082"/>
                <a:gd name="connsiteY1" fmla="*/ 891168 h 1725650"/>
                <a:gd name="connsiteX2" fmla="*/ 423436 w 3730082"/>
                <a:gd name="connsiteY2" fmla="*/ 105007 h 1725650"/>
                <a:gd name="connsiteX3" fmla="*/ 1081358 w 3730082"/>
                <a:gd name="connsiteY3" fmla="*/ 261124 h 1725650"/>
                <a:gd name="connsiteX4" fmla="*/ 1716978 w 3730082"/>
                <a:gd name="connsiteY4" fmla="*/ 651417 h 1725650"/>
                <a:gd name="connsiteX5" fmla="*/ 2386051 w 3730082"/>
                <a:gd name="connsiteY5" fmla="*/ 1030558 h 1725650"/>
                <a:gd name="connsiteX6" fmla="*/ 3021670 w 3730082"/>
                <a:gd name="connsiteY6" fmla="*/ 1353944 h 1725650"/>
                <a:gd name="connsiteX7" fmla="*/ 3266997 w 3730082"/>
                <a:gd name="connsiteY7" fmla="*/ 1420851 h 1725650"/>
                <a:gd name="connsiteX8" fmla="*/ 3266997 w 3730082"/>
                <a:gd name="connsiteY8" fmla="*/ 1699631 h 1725650"/>
                <a:gd name="connsiteX9" fmla="*/ 488485 w 3730082"/>
                <a:gd name="connsiteY9" fmla="*/ 1576968 h 1725650"/>
                <a:gd name="connsiteX0" fmla="*/ 488485 w 3730082"/>
                <a:gd name="connsiteY0" fmla="*/ 1576968 h 1725650"/>
                <a:gd name="connsiteX1" fmla="*/ 336084 w 3730082"/>
                <a:gd name="connsiteY1" fmla="*/ 891168 h 1725650"/>
                <a:gd name="connsiteX2" fmla="*/ 423436 w 3730082"/>
                <a:gd name="connsiteY2" fmla="*/ 105007 h 1725650"/>
                <a:gd name="connsiteX3" fmla="*/ 1081358 w 3730082"/>
                <a:gd name="connsiteY3" fmla="*/ 261124 h 1725650"/>
                <a:gd name="connsiteX4" fmla="*/ 1716978 w 3730082"/>
                <a:gd name="connsiteY4" fmla="*/ 651417 h 1725650"/>
                <a:gd name="connsiteX5" fmla="*/ 2386051 w 3730082"/>
                <a:gd name="connsiteY5" fmla="*/ 1030558 h 1725650"/>
                <a:gd name="connsiteX6" fmla="*/ 3021670 w 3730082"/>
                <a:gd name="connsiteY6" fmla="*/ 1353944 h 1725650"/>
                <a:gd name="connsiteX7" fmla="*/ 3266997 w 3730082"/>
                <a:gd name="connsiteY7" fmla="*/ 1420851 h 1725650"/>
                <a:gd name="connsiteX8" fmla="*/ 3266997 w 3730082"/>
                <a:gd name="connsiteY8" fmla="*/ 1699631 h 1725650"/>
                <a:gd name="connsiteX9" fmla="*/ 488485 w 3730082"/>
                <a:gd name="connsiteY9" fmla="*/ 1576968 h 1725650"/>
                <a:gd name="connsiteX0" fmla="*/ 488485 w 3730082"/>
                <a:gd name="connsiteY0" fmla="*/ 1576968 h 1725650"/>
                <a:gd name="connsiteX1" fmla="*/ 336084 w 3730082"/>
                <a:gd name="connsiteY1" fmla="*/ 891168 h 1725650"/>
                <a:gd name="connsiteX2" fmla="*/ 423436 w 3730082"/>
                <a:gd name="connsiteY2" fmla="*/ 105007 h 1725650"/>
                <a:gd name="connsiteX3" fmla="*/ 1081358 w 3730082"/>
                <a:gd name="connsiteY3" fmla="*/ 261124 h 1725650"/>
                <a:gd name="connsiteX4" fmla="*/ 1716978 w 3730082"/>
                <a:gd name="connsiteY4" fmla="*/ 651417 h 1725650"/>
                <a:gd name="connsiteX5" fmla="*/ 2386051 w 3730082"/>
                <a:gd name="connsiteY5" fmla="*/ 1030558 h 1725650"/>
                <a:gd name="connsiteX6" fmla="*/ 3021670 w 3730082"/>
                <a:gd name="connsiteY6" fmla="*/ 1353944 h 1725650"/>
                <a:gd name="connsiteX7" fmla="*/ 3266997 w 3730082"/>
                <a:gd name="connsiteY7" fmla="*/ 1420851 h 1725650"/>
                <a:gd name="connsiteX8" fmla="*/ 3266997 w 3730082"/>
                <a:gd name="connsiteY8" fmla="*/ 1699631 h 1725650"/>
                <a:gd name="connsiteX9" fmla="*/ 488485 w 3730082"/>
                <a:gd name="connsiteY9" fmla="*/ 1576968 h 1725650"/>
                <a:gd name="connsiteX0" fmla="*/ 189261 w 3430858"/>
                <a:gd name="connsiteY0" fmla="*/ 1576968 h 1725650"/>
                <a:gd name="connsiteX1" fmla="*/ 36860 w 3430858"/>
                <a:gd name="connsiteY1" fmla="*/ 891168 h 1725650"/>
                <a:gd name="connsiteX2" fmla="*/ 124212 w 3430858"/>
                <a:gd name="connsiteY2" fmla="*/ 105007 h 1725650"/>
                <a:gd name="connsiteX3" fmla="*/ 782134 w 3430858"/>
                <a:gd name="connsiteY3" fmla="*/ 261124 h 1725650"/>
                <a:gd name="connsiteX4" fmla="*/ 1417754 w 3430858"/>
                <a:gd name="connsiteY4" fmla="*/ 651417 h 1725650"/>
                <a:gd name="connsiteX5" fmla="*/ 2086827 w 3430858"/>
                <a:gd name="connsiteY5" fmla="*/ 1030558 h 1725650"/>
                <a:gd name="connsiteX6" fmla="*/ 2722446 w 3430858"/>
                <a:gd name="connsiteY6" fmla="*/ 1353944 h 1725650"/>
                <a:gd name="connsiteX7" fmla="*/ 2967773 w 3430858"/>
                <a:gd name="connsiteY7" fmla="*/ 1420851 h 1725650"/>
                <a:gd name="connsiteX8" fmla="*/ 2967773 w 3430858"/>
                <a:gd name="connsiteY8" fmla="*/ 1699631 h 1725650"/>
                <a:gd name="connsiteX9" fmla="*/ 189261 w 3430858"/>
                <a:gd name="connsiteY9" fmla="*/ 1576968 h 1725650"/>
                <a:gd name="connsiteX0" fmla="*/ 189261 w 3430858"/>
                <a:gd name="connsiteY0" fmla="*/ 1576968 h 1725650"/>
                <a:gd name="connsiteX1" fmla="*/ 36860 w 3430858"/>
                <a:gd name="connsiteY1" fmla="*/ 891168 h 1725650"/>
                <a:gd name="connsiteX2" fmla="*/ 124212 w 3430858"/>
                <a:gd name="connsiteY2" fmla="*/ 105007 h 1725650"/>
                <a:gd name="connsiteX3" fmla="*/ 782134 w 3430858"/>
                <a:gd name="connsiteY3" fmla="*/ 261124 h 1725650"/>
                <a:gd name="connsiteX4" fmla="*/ 1417754 w 3430858"/>
                <a:gd name="connsiteY4" fmla="*/ 651417 h 1725650"/>
                <a:gd name="connsiteX5" fmla="*/ 2086827 w 3430858"/>
                <a:gd name="connsiteY5" fmla="*/ 1030558 h 1725650"/>
                <a:gd name="connsiteX6" fmla="*/ 2722446 w 3430858"/>
                <a:gd name="connsiteY6" fmla="*/ 1353944 h 1725650"/>
                <a:gd name="connsiteX7" fmla="*/ 2967773 w 3430858"/>
                <a:gd name="connsiteY7" fmla="*/ 1420851 h 1725650"/>
                <a:gd name="connsiteX8" fmla="*/ 2967773 w 3430858"/>
                <a:gd name="connsiteY8" fmla="*/ 1699631 h 1725650"/>
                <a:gd name="connsiteX9" fmla="*/ 189261 w 3430858"/>
                <a:gd name="connsiteY9" fmla="*/ 1576968 h 1725650"/>
                <a:gd name="connsiteX0" fmla="*/ 473927 w 3715524"/>
                <a:gd name="connsiteY0" fmla="*/ 1691268 h 1839950"/>
                <a:gd name="connsiteX1" fmla="*/ 408878 w 3715524"/>
                <a:gd name="connsiteY1" fmla="*/ 219307 h 1839950"/>
                <a:gd name="connsiteX2" fmla="*/ 1066800 w 3715524"/>
                <a:gd name="connsiteY2" fmla="*/ 375424 h 1839950"/>
                <a:gd name="connsiteX3" fmla="*/ 1702420 w 3715524"/>
                <a:gd name="connsiteY3" fmla="*/ 765717 h 1839950"/>
                <a:gd name="connsiteX4" fmla="*/ 2371493 w 3715524"/>
                <a:gd name="connsiteY4" fmla="*/ 1144858 h 1839950"/>
                <a:gd name="connsiteX5" fmla="*/ 3007112 w 3715524"/>
                <a:gd name="connsiteY5" fmla="*/ 1468244 h 1839950"/>
                <a:gd name="connsiteX6" fmla="*/ 3252439 w 3715524"/>
                <a:gd name="connsiteY6" fmla="*/ 1535151 h 1839950"/>
                <a:gd name="connsiteX7" fmla="*/ 3252439 w 3715524"/>
                <a:gd name="connsiteY7" fmla="*/ 1813931 h 1839950"/>
                <a:gd name="connsiteX8" fmla="*/ 473927 w 3715524"/>
                <a:gd name="connsiteY8" fmla="*/ 1691268 h 1839950"/>
                <a:gd name="connsiteX0" fmla="*/ 473927 w 3715524"/>
                <a:gd name="connsiteY0" fmla="*/ 1691268 h 1839950"/>
                <a:gd name="connsiteX1" fmla="*/ 408878 w 3715524"/>
                <a:gd name="connsiteY1" fmla="*/ 219307 h 1839950"/>
                <a:gd name="connsiteX2" fmla="*/ 1066800 w 3715524"/>
                <a:gd name="connsiteY2" fmla="*/ 375424 h 1839950"/>
                <a:gd name="connsiteX3" fmla="*/ 1702420 w 3715524"/>
                <a:gd name="connsiteY3" fmla="*/ 765717 h 1839950"/>
                <a:gd name="connsiteX4" fmla="*/ 2371493 w 3715524"/>
                <a:gd name="connsiteY4" fmla="*/ 1144858 h 1839950"/>
                <a:gd name="connsiteX5" fmla="*/ 3007112 w 3715524"/>
                <a:gd name="connsiteY5" fmla="*/ 1468244 h 1839950"/>
                <a:gd name="connsiteX6" fmla="*/ 3252439 w 3715524"/>
                <a:gd name="connsiteY6" fmla="*/ 1535151 h 1839950"/>
                <a:gd name="connsiteX7" fmla="*/ 3252439 w 3715524"/>
                <a:gd name="connsiteY7" fmla="*/ 1813931 h 1839950"/>
                <a:gd name="connsiteX8" fmla="*/ 473927 w 3715524"/>
                <a:gd name="connsiteY8" fmla="*/ 1691268 h 1839950"/>
                <a:gd name="connsiteX0" fmla="*/ 473927 w 3715524"/>
                <a:gd name="connsiteY0" fmla="*/ 1471961 h 1620643"/>
                <a:gd name="connsiteX1" fmla="*/ 408878 w 3715524"/>
                <a:gd name="connsiteY1" fmla="*/ 0 h 1620643"/>
                <a:gd name="connsiteX2" fmla="*/ 1066800 w 3715524"/>
                <a:gd name="connsiteY2" fmla="*/ 156117 h 1620643"/>
                <a:gd name="connsiteX3" fmla="*/ 1702420 w 3715524"/>
                <a:gd name="connsiteY3" fmla="*/ 546410 h 1620643"/>
                <a:gd name="connsiteX4" fmla="*/ 2371493 w 3715524"/>
                <a:gd name="connsiteY4" fmla="*/ 925551 h 1620643"/>
                <a:gd name="connsiteX5" fmla="*/ 3007112 w 3715524"/>
                <a:gd name="connsiteY5" fmla="*/ 1248937 h 1620643"/>
                <a:gd name="connsiteX6" fmla="*/ 3252439 w 3715524"/>
                <a:gd name="connsiteY6" fmla="*/ 1315844 h 1620643"/>
                <a:gd name="connsiteX7" fmla="*/ 3252439 w 3715524"/>
                <a:gd name="connsiteY7" fmla="*/ 1594624 h 1620643"/>
                <a:gd name="connsiteX8" fmla="*/ 473927 w 3715524"/>
                <a:gd name="connsiteY8" fmla="*/ 1471961 h 1620643"/>
                <a:gd name="connsiteX0" fmla="*/ 473927 w 3715524"/>
                <a:gd name="connsiteY0" fmla="*/ 1471961 h 1620643"/>
                <a:gd name="connsiteX1" fmla="*/ 408878 w 3715524"/>
                <a:gd name="connsiteY1" fmla="*/ 0 h 1620643"/>
                <a:gd name="connsiteX2" fmla="*/ 1066800 w 3715524"/>
                <a:gd name="connsiteY2" fmla="*/ 156117 h 1620643"/>
                <a:gd name="connsiteX3" fmla="*/ 1702420 w 3715524"/>
                <a:gd name="connsiteY3" fmla="*/ 546410 h 1620643"/>
                <a:gd name="connsiteX4" fmla="*/ 2371493 w 3715524"/>
                <a:gd name="connsiteY4" fmla="*/ 925551 h 1620643"/>
                <a:gd name="connsiteX5" fmla="*/ 3007112 w 3715524"/>
                <a:gd name="connsiteY5" fmla="*/ 1248937 h 1620643"/>
                <a:gd name="connsiteX6" fmla="*/ 3252439 w 3715524"/>
                <a:gd name="connsiteY6" fmla="*/ 1315844 h 1620643"/>
                <a:gd name="connsiteX7" fmla="*/ 3252439 w 3715524"/>
                <a:gd name="connsiteY7" fmla="*/ 1594624 h 1620643"/>
                <a:gd name="connsiteX8" fmla="*/ 473927 w 3715524"/>
                <a:gd name="connsiteY8" fmla="*/ 1471961 h 1620643"/>
                <a:gd name="connsiteX0" fmla="*/ 65359 w 3306956"/>
                <a:gd name="connsiteY0" fmla="*/ 1471961 h 1620643"/>
                <a:gd name="connsiteX1" fmla="*/ 310 w 3306956"/>
                <a:gd name="connsiteY1" fmla="*/ 0 h 1620643"/>
                <a:gd name="connsiteX2" fmla="*/ 658232 w 3306956"/>
                <a:gd name="connsiteY2" fmla="*/ 156117 h 1620643"/>
                <a:gd name="connsiteX3" fmla="*/ 1293852 w 3306956"/>
                <a:gd name="connsiteY3" fmla="*/ 546410 h 1620643"/>
                <a:gd name="connsiteX4" fmla="*/ 1962925 w 3306956"/>
                <a:gd name="connsiteY4" fmla="*/ 925551 h 1620643"/>
                <a:gd name="connsiteX5" fmla="*/ 2598544 w 3306956"/>
                <a:gd name="connsiteY5" fmla="*/ 1248937 h 1620643"/>
                <a:gd name="connsiteX6" fmla="*/ 2843871 w 3306956"/>
                <a:gd name="connsiteY6" fmla="*/ 1315844 h 1620643"/>
                <a:gd name="connsiteX7" fmla="*/ 2843871 w 3306956"/>
                <a:gd name="connsiteY7" fmla="*/ 1594624 h 1620643"/>
                <a:gd name="connsiteX8" fmla="*/ 65359 w 3306956"/>
                <a:gd name="connsiteY8" fmla="*/ 1471961 h 1620643"/>
                <a:gd name="connsiteX0" fmla="*/ 65359 w 2884759"/>
                <a:gd name="connsiteY0" fmla="*/ 1471961 h 1620643"/>
                <a:gd name="connsiteX1" fmla="*/ 310 w 2884759"/>
                <a:gd name="connsiteY1" fmla="*/ 0 h 1620643"/>
                <a:gd name="connsiteX2" fmla="*/ 658232 w 2884759"/>
                <a:gd name="connsiteY2" fmla="*/ 156117 h 1620643"/>
                <a:gd name="connsiteX3" fmla="*/ 1293852 w 2884759"/>
                <a:gd name="connsiteY3" fmla="*/ 546410 h 1620643"/>
                <a:gd name="connsiteX4" fmla="*/ 1962925 w 2884759"/>
                <a:gd name="connsiteY4" fmla="*/ 925551 h 1620643"/>
                <a:gd name="connsiteX5" fmla="*/ 2598544 w 2884759"/>
                <a:gd name="connsiteY5" fmla="*/ 1248937 h 1620643"/>
                <a:gd name="connsiteX6" fmla="*/ 2843871 w 2884759"/>
                <a:gd name="connsiteY6" fmla="*/ 1315844 h 1620643"/>
                <a:gd name="connsiteX7" fmla="*/ 2843871 w 2884759"/>
                <a:gd name="connsiteY7" fmla="*/ 1594624 h 1620643"/>
                <a:gd name="connsiteX8" fmla="*/ 65359 w 2884759"/>
                <a:gd name="connsiteY8" fmla="*/ 1471961 h 1620643"/>
                <a:gd name="connsiteX0" fmla="*/ 65359 w 2884759"/>
                <a:gd name="connsiteY0" fmla="*/ 1471961 h 1594624"/>
                <a:gd name="connsiteX1" fmla="*/ 310 w 2884759"/>
                <a:gd name="connsiteY1" fmla="*/ 0 h 1594624"/>
                <a:gd name="connsiteX2" fmla="*/ 658232 w 2884759"/>
                <a:gd name="connsiteY2" fmla="*/ 156117 h 1594624"/>
                <a:gd name="connsiteX3" fmla="*/ 1293852 w 2884759"/>
                <a:gd name="connsiteY3" fmla="*/ 546410 h 1594624"/>
                <a:gd name="connsiteX4" fmla="*/ 1962925 w 2884759"/>
                <a:gd name="connsiteY4" fmla="*/ 925551 h 1594624"/>
                <a:gd name="connsiteX5" fmla="*/ 2598544 w 2884759"/>
                <a:gd name="connsiteY5" fmla="*/ 1248937 h 1594624"/>
                <a:gd name="connsiteX6" fmla="*/ 2843871 w 2884759"/>
                <a:gd name="connsiteY6" fmla="*/ 1315844 h 1594624"/>
                <a:gd name="connsiteX7" fmla="*/ 2843871 w 2884759"/>
                <a:gd name="connsiteY7" fmla="*/ 1594624 h 1594624"/>
                <a:gd name="connsiteX8" fmla="*/ 65359 w 2884759"/>
                <a:gd name="connsiteY8" fmla="*/ 1471961 h 1594624"/>
                <a:gd name="connsiteX0" fmla="*/ 48322 w 2943922"/>
                <a:gd name="connsiteY0" fmla="*/ 1548161 h 1594624"/>
                <a:gd name="connsiteX1" fmla="*/ 59473 w 2943922"/>
                <a:gd name="connsiteY1" fmla="*/ 0 h 1594624"/>
                <a:gd name="connsiteX2" fmla="*/ 717395 w 2943922"/>
                <a:gd name="connsiteY2" fmla="*/ 156117 h 1594624"/>
                <a:gd name="connsiteX3" fmla="*/ 1353015 w 2943922"/>
                <a:gd name="connsiteY3" fmla="*/ 546410 h 1594624"/>
                <a:gd name="connsiteX4" fmla="*/ 2022088 w 2943922"/>
                <a:gd name="connsiteY4" fmla="*/ 925551 h 1594624"/>
                <a:gd name="connsiteX5" fmla="*/ 2657707 w 2943922"/>
                <a:gd name="connsiteY5" fmla="*/ 1248937 h 1594624"/>
                <a:gd name="connsiteX6" fmla="*/ 2903034 w 2943922"/>
                <a:gd name="connsiteY6" fmla="*/ 1315844 h 1594624"/>
                <a:gd name="connsiteX7" fmla="*/ 2903034 w 2943922"/>
                <a:gd name="connsiteY7" fmla="*/ 1594624 h 1594624"/>
                <a:gd name="connsiteX8" fmla="*/ 48322 w 2943922"/>
                <a:gd name="connsiteY8" fmla="*/ 1548161 h 1594624"/>
                <a:gd name="connsiteX0" fmla="*/ 48322 w 2938036"/>
                <a:gd name="connsiteY0" fmla="*/ 1548161 h 1563959"/>
                <a:gd name="connsiteX1" fmla="*/ 59473 w 2938036"/>
                <a:gd name="connsiteY1" fmla="*/ 0 h 1563959"/>
                <a:gd name="connsiteX2" fmla="*/ 717395 w 2938036"/>
                <a:gd name="connsiteY2" fmla="*/ 156117 h 1563959"/>
                <a:gd name="connsiteX3" fmla="*/ 1353015 w 2938036"/>
                <a:gd name="connsiteY3" fmla="*/ 546410 h 1563959"/>
                <a:gd name="connsiteX4" fmla="*/ 2022088 w 2938036"/>
                <a:gd name="connsiteY4" fmla="*/ 925551 h 1563959"/>
                <a:gd name="connsiteX5" fmla="*/ 2657707 w 2938036"/>
                <a:gd name="connsiteY5" fmla="*/ 1248937 h 1563959"/>
                <a:gd name="connsiteX6" fmla="*/ 2903034 w 2938036"/>
                <a:gd name="connsiteY6" fmla="*/ 1315844 h 1563959"/>
                <a:gd name="connsiteX7" fmla="*/ 2867722 w 2938036"/>
                <a:gd name="connsiteY7" fmla="*/ 1548161 h 1563959"/>
                <a:gd name="connsiteX8" fmla="*/ 48322 w 2938036"/>
                <a:gd name="connsiteY8" fmla="*/ 1548161 h 1563959"/>
                <a:gd name="connsiteX0" fmla="*/ 48322 w 2903034"/>
                <a:gd name="connsiteY0" fmla="*/ 1548161 h 1563959"/>
                <a:gd name="connsiteX1" fmla="*/ 59473 w 2903034"/>
                <a:gd name="connsiteY1" fmla="*/ 0 h 1563959"/>
                <a:gd name="connsiteX2" fmla="*/ 717395 w 2903034"/>
                <a:gd name="connsiteY2" fmla="*/ 156117 h 1563959"/>
                <a:gd name="connsiteX3" fmla="*/ 1353015 w 2903034"/>
                <a:gd name="connsiteY3" fmla="*/ 546410 h 1563959"/>
                <a:gd name="connsiteX4" fmla="*/ 2022088 w 2903034"/>
                <a:gd name="connsiteY4" fmla="*/ 925551 h 1563959"/>
                <a:gd name="connsiteX5" fmla="*/ 2657707 w 2903034"/>
                <a:gd name="connsiteY5" fmla="*/ 1248937 h 1563959"/>
                <a:gd name="connsiteX6" fmla="*/ 2903034 w 2903034"/>
                <a:gd name="connsiteY6" fmla="*/ 1315844 h 1563959"/>
                <a:gd name="connsiteX7" fmla="*/ 2867722 w 2903034"/>
                <a:gd name="connsiteY7" fmla="*/ 1548161 h 1563959"/>
                <a:gd name="connsiteX8" fmla="*/ 48322 w 2903034"/>
                <a:gd name="connsiteY8" fmla="*/ 1548161 h 1563959"/>
                <a:gd name="connsiteX0" fmla="*/ 48322 w 2903034"/>
                <a:gd name="connsiteY0" fmla="*/ 1548161 h 1563959"/>
                <a:gd name="connsiteX1" fmla="*/ 59473 w 2903034"/>
                <a:gd name="connsiteY1" fmla="*/ 0 h 1563959"/>
                <a:gd name="connsiteX2" fmla="*/ 717395 w 2903034"/>
                <a:gd name="connsiteY2" fmla="*/ 156117 h 1563959"/>
                <a:gd name="connsiteX3" fmla="*/ 1353015 w 2903034"/>
                <a:gd name="connsiteY3" fmla="*/ 546410 h 1563959"/>
                <a:gd name="connsiteX4" fmla="*/ 2022088 w 2903034"/>
                <a:gd name="connsiteY4" fmla="*/ 925551 h 1563959"/>
                <a:gd name="connsiteX5" fmla="*/ 2657707 w 2903034"/>
                <a:gd name="connsiteY5" fmla="*/ 1248937 h 1563959"/>
                <a:gd name="connsiteX6" fmla="*/ 2903034 w 2903034"/>
                <a:gd name="connsiteY6" fmla="*/ 1315844 h 1563959"/>
                <a:gd name="connsiteX7" fmla="*/ 2867722 w 2903034"/>
                <a:gd name="connsiteY7" fmla="*/ 1548161 h 1563959"/>
                <a:gd name="connsiteX8" fmla="*/ 48322 w 2903034"/>
                <a:gd name="connsiteY8" fmla="*/ 1548161 h 1563959"/>
                <a:gd name="connsiteX0" fmla="*/ 48322 w 2943922"/>
                <a:gd name="connsiteY0" fmla="*/ 1548161 h 1563959"/>
                <a:gd name="connsiteX1" fmla="*/ 59473 w 2943922"/>
                <a:gd name="connsiteY1" fmla="*/ 0 h 1563959"/>
                <a:gd name="connsiteX2" fmla="*/ 717395 w 2943922"/>
                <a:gd name="connsiteY2" fmla="*/ 156117 h 1563959"/>
                <a:gd name="connsiteX3" fmla="*/ 1353015 w 2943922"/>
                <a:gd name="connsiteY3" fmla="*/ 546410 h 1563959"/>
                <a:gd name="connsiteX4" fmla="*/ 2022088 w 2943922"/>
                <a:gd name="connsiteY4" fmla="*/ 925551 h 1563959"/>
                <a:gd name="connsiteX5" fmla="*/ 2657707 w 2943922"/>
                <a:gd name="connsiteY5" fmla="*/ 1248937 h 1563959"/>
                <a:gd name="connsiteX6" fmla="*/ 2903034 w 2943922"/>
                <a:gd name="connsiteY6" fmla="*/ 1315844 h 1563959"/>
                <a:gd name="connsiteX7" fmla="*/ 2943922 w 2943922"/>
                <a:gd name="connsiteY7" fmla="*/ 1548162 h 1563959"/>
                <a:gd name="connsiteX8" fmla="*/ 48322 w 2943922"/>
                <a:gd name="connsiteY8" fmla="*/ 1548161 h 1563959"/>
                <a:gd name="connsiteX0" fmla="*/ 48322 w 2943922"/>
                <a:gd name="connsiteY0" fmla="*/ 1548161 h 1563959"/>
                <a:gd name="connsiteX1" fmla="*/ 59473 w 2943922"/>
                <a:gd name="connsiteY1" fmla="*/ 0 h 1563959"/>
                <a:gd name="connsiteX2" fmla="*/ 717395 w 2943922"/>
                <a:gd name="connsiteY2" fmla="*/ 156117 h 1563959"/>
                <a:gd name="connsiteX3" fmla="*/ 1353015 w 2943922"/>
                <a:gd name="connsiteY3" fmla="*/ 546410 h 1563959"/>
                <a:gd name="connsiteX4" fmla="*/ 2022088 w 2943922"/>
                <a:gd name="connsiteY4" fmla="*/ 925551 h 1563959"/>
                <a:gd name="connsiteX5" fmla="*/ 2657707 w 2943922"/>
                <a:gd name="connsiteY5" fmla="*/ 1248937 h 1563959"/>
                <a:gd name="connsiteX6" fmla="*/ 2903034 w 2943922"/>
                <a:gd name="connsiteY6" fmla="*/ 1315844 h 1563959"/>
                <a:gd name="connsiteX7" fmla="*/ 2943922 w 2943922"/>
                <a:gd name="connsiteY7" fmla="*/ 1548162 h 1563959"/>
                <a:gd name="connsiteX8" fmla="*/ 48322 w 2943922"/>
                <a:gd name="connsiteY8" fmla="*/ 1548161 h 1563959"/>
                <a:gd name="connsiteX0" fmla="*/ 48322 w 2943922"/>
                <a:gd name="connsiteY0" fmla="*/ 1548161 h 1563959"/>
                <a:gd name="connsiteX1" fmla="*/ 59473 w 2943922"/>
                <a:gd name="connsiteY1" fmla="*/ 0 h 1563959"/>
                <a:gd name="connsiteX2" fmla="*/ 717395 w 2943922"/>
                <a:gd name="connsiteY2" fmla="*/ 156117 h 1563959"/>
                <a:gd name="connsiteX3" fmla="*/ 1353015 w 2943922"/>
                <a:gd name="connsiteY3" fmla="*/ 546410 h 1563959"/>
                <a:gd name="connsiteX4" fmla="*/ 2022088 w 2943922"/>
                <a:gd name="connsiteY4" fmla="*/ 925551 h 1563959"/>
                <a:gd name="connsiteX5" fmla="*/ 2657707 w 2943922"/>
                <a:gd name="connsiteY5" fmla="*/ 1248937 h 1563959"/>
                <a:gd name="connsiteX6" fmla="*/ 2903034 w 2943922"/>
                <a:gd name="connsiteY6" fmla="*/ 1315844 h 1563959"/>
                <a:gd name="connsiteX7" fmla="*/ 2943922 w 2943922"/>
                <a:gd name="connsiteY7" fmla="*/ 1548162 h 1563959"/>
                <a:gd name="connsiteX8" fmla="*/ 48322 w 2943922"/>
                <a:gd name="connsiteY8" fmla="*/ 1548161 h 1563959"/>
                <a:gd name="connsiteX0" fmla="*/ 48322 w 2943922"/>
                <a:gd name="connsiteY0" fmla="*/ 1548161 h 1563959"/>
                <a:gd name="connsiteX1" fmla="*/ 59473 w 2943922"/>
                <a:gd name="connsiteY1" fmla="*/ 0 h 1563959"/>
                <a:gd name="connsiteX2" fmla="*/ 717395 w 2943922"/>
                <a:gd name="connsiteY2" fmla="*/ 156117 h 1563959"/>
                <a:gd name="connsiteX3" fmla="*/ 1353015 w 2943922"/>
                <a:gd name="connsiteY3" fmla="*/ 546410 h 1563959"/>
                <a:gd name="connsiteX4" fmla="*/ 2022088 w 2943922"/>
                <a:gd name="connsiteY4" fmla="*/ 925551 h 1563959"/>
                <a:gd name="connsiteX5" fmla="*/ 2657707 w 2943922"/>
                <a:gd name="connsiteY5" fmla="*/ 1248937 h 1563959"/>
                <a:gd name="connsiteX6" fmla="*/ 2943922 w 2943922"/>
                <a:gd name="connsiteY6" fmla="*/ 1319562 h 1563959"/>
                <a:gd name="connsiteX7" fmla="*/ 2943922 w 2943922"/>
                <a:gd name="connsiteY7" fmla="*/ 1548162 h 1563959"/>
                <a:gd name="connsiteX8" fmla="*/ 48322 w 2943922"/>
                <a:gd name="connsiteY8" fmla="*/ 1548161 h 1563959"/>
                <a:gd name="connsiteX0" fmla="*/ 0 w 2895600"/>
                <a:gd name="connsiteY0" fmla="*/ 1548161 h 1563959"/>
                <a:gd name="connsiteX1" fmla="*/ 11151 w 2895600"/>
                <a:gd name="connsiteY1" fmla="*/ 0 h 1563959"/>
                <a:gd name="connsiteX2" fmla="*/ 669073 w 2895600"/>
                <a:gd name="connsiteY2" fmla="*/ 156117 h 1563959"/>
                <a:gd name="connsiteX3" fmla="*/ 1304693 w 2895600"/>
                <a:gd name="connsiteY3" fmla="*/ 546410 h 1563959"/>
                <a:gd name="connsiteX4" fmla="*/ 1973766 w 2895600"/>
                <a:gd name="connsiteY4" fmla="*/ 925551 h 1563959"/>
                <a:gd name="connsiteX5" fmla="*/ 2609385 w 2895600"/>
                <a:gd name="connsiteY5" fmla="*/ 1248937 h 1563959"/>
                <a:gd name="connsiteX6" fmla="*/ 2895600 w 2895600"/>
                <a:gd name="connsiteY6" fmla="*/ 1319562 h 1563959"/>
                <a:gd name="connsiteX7" fmla="*/ 2895600 w 2895600"/>
                <a:gd name="connsiteY7" fmla="*/ 1548162 h 1563959"/>
                <a:gd name="connsiteX8" fmla="*/ 0 w 2895600"/>
                <a:gd name="connsiteY8" fmla="*/ 1548161 h 1563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5600" h="1563959">
                  <a:moveTo>
                    <a:pt x="0" y="1548161"/>
                  </a:moveTo>
                  <a:cubicBezTo>
                    <a:pt x="7096" y="210183"/>
                    <a:pt x="10841" y="745273"/>
                    <a:pt x="11151" y="0"/>
                  </a:cubicBezTo>
                  <a:cubicBezTo>
                    <a:pt x="557870" y="141249"/>
                    <a:pt x="453483" y="65049"/>
                    <a:pt x="669073" y="156117"/>
                  </a:cubicBezTo>
                  <a:cubicBezTo>
                    <a:pt x="884663" y="247185"/>
                    <a:pt x="1087244" y="418171"/>
                    <a:pt x="1304693" y="546410"/>
                  </a:cubicBezTo>
                  <a:cubicBezTo>
                    <a:pt x="1522142" y="674649"/>
                    <a:pt x="1756317" y="808463"/>
                    <a:pt x="1973766" y="925551"/>
                  </a:cubicBezTo>
                  <a:cubicBezTo>
                    <a:pt x="2191215" y="1042639"/>
                    <a:pt x="2455746" y="1183269"/>
                    <a:pt x="2609385" y="1248937"/>
                  </a:cubicBezTo>
                  <a:cubicBezTo>
                    <a:pt x="2763024" y="1314605"/>
                    <a:pt x="2694343" y="1283546"/>
                    <a:pt x="2895600" y="1319562"/>
                  </a:cubicBezTo>
                  <a:cubicBezTo>
                    <a:pt x="2889038" y="1563397"/>
                    <a:pt x="2882900" y="1278675"/>
                    <a:pt x="2895600" y="1548162"/>
                  </a:cubicBezTo>
                  <a:cubicBezTo>
                    <a:pt x="2459379" y="1542924"/>
                    <a:pt x="601856" y="1563959"/>
                    <a:pt x="0" y="1548161"/>
                  </a:cubicBezTo>
                  <a:close/>
                </a:path>
              </a:pathLst>
            </a:custGeom>
            <a:solidFill>
              <a:schemeClr val="accent3">
                <a:lumMod val="50000"/>
              </a:schemeClr>
            </a:solidFill>
            <a:ln w="9525" cap="flat" cmpd="sng" algn="ctr">
              <a:noFill/>
              <a:prstDash val="solid"/>
              <a:round/>
              <a:headEnd type="none" w="med" len="med"/>
              <a:tailEnd type="none" w="med" len="med"/>
            </a:ln>
            <a:effectLst/>
          </p:spPr>
          <p:txBody>
            <a:bodyPr wrap="none" anchor="ctr"/>
            <a:lstStyle/>
            <a:p>
              <a:pPr algn="ctr" eaLnBrk="0" fontAlgn="base" hangingPunct="0">
                <a:spcBef>
                  <a:spcPct val="0"/>
                </a:spcBef>
                <a:spcAft>
                  <a:spcPct val="0"/>
                </a:spcAft>
                <a:defRPr/>
              </a:pPr>
              <a:endParaRPr kumimoji="1" lang="en-US" sz="2000">
                <a:solidFill>
                  <a:srgbClr val="808080"/>
                </a:solidFill>
              </a:endParaRPr>
            </a:p>
          </p:txBody>
        </p:sp>
        <p:sp>
          <p:nvSpPr>
            <p:cNvPr id="5138" name="Freeform 56"/>
            <p:cNvSpPr>
              <a:spLocks/>
            </p:cNvSpPr>
            <p:nvPr/>
          </p:nvSpPr>
          <p:spPr bwMode="auto">
            <a:xfrm>
              <a:off x="5486400" y="2881746"/>
              <a:ext cx="2884449" cy="1106299"/>
            </a:xfrm>
            <a:custGeom>
              <a:avLst/>
              <a:gdLst>
                <a:gd name="T0" fmla="*/ 0 w 2884449"/>
                <a:gd name="T1" fmla="*/ 0 h 1319562"/>
                <a:gd name="T2" fmla="*/ 657922 w 2884449"/>
                <a:gd name="T3" fmla="*/ 26784 h 1319562"/>
                <a:gd name="T4" fmla="*/ 1293552 w 2884449"/>
                <a:gd name="T5" fmla="*/ 93745 h 1319562"/>
                <a:gd name="T6" fmla="*/ 1962625 w 2884449"/>
                <a:gd name="T7" fmla="*/ 158792 h 1319562"/>
                <a:gd name="T8" fmla="*/ 2598235 w 2884449"/>
                <a:gd name="T9" fmla="*/ 214273 h 1319562"/>
                <a:gd name="T10" fmla="*/ 2884449 w 2884449"/>
                <a:gd name="T11" fmla="*/ 226390 h 1319562"/>
                <a:gd name="T12" fmla="*/ 0 60000 65536"/>
                <a:gd name="T13" fmla="*/ 0 60000 65536"/>
                <a:gd name="T14" fmla="*/ 0 60000 65536"/>
                <a:gd name="T15" fmla="*/ 0 60000 65536"/>
                <a:gd name="T16" fmla="*/ 0 60000 65536"/>
                <a:gd name="T17" fmla="*/ 0 60000 65536"/>
                <a:gd name="T18" fmla="*/ 0 w 2884449"/>
                <a:gd name="T19" fmla="*/ 0 h 1319562"/>
                <a:gd name="T20" fmla="*/ 2884449 w 2884449"/>
                <a:gd name="T21" fmla="*/ 1319562 h 1319562"/>
              </a:gdLst>
              <a:ahLst/>
              <a:cxnLst>
                <a:cxn ang="T12">
                  <a:pos x="T0" y="T1"/>
                </a:cxn>
                <a:cxn ang="T13">
                  <a:pos x="T2" y="T3"/>
                </a:cxn>
                <a:cxn ang="T14">
                  <a:pos x="T4" y="T5"/>
                </a:cxn>
                <a:cxn ang="T15">
                  <a:pos x="T6" y="T7"/>
                </a:cxn>
                <a:cxn ang="T16">
                  <a:pos x="T8" y="T9"/>
                </a:cxn>
                <a:cxn ang="T17">
                  <a:pos x="T10" y="T11"/>
                </a:cxn>
              </a:cxnLst>
              <a:rect l="T18" t="T19" r="T20" b="T21"/>
              <a:pathLst>
                <a:path w="2884449" h="1319562">
                  <a:moveTo>
                    <a:pt x="0" y="0"/>
                  </a:moveTo>
                  <a:cubicBezTo>
                    <a:pt x="546719" y="141249"/>
                    <a:pt x="442332" y="65049"/>
                    <a:pt x="657922" y="156117"/>
                  </a:cubicBezTo>
                  <a:cubicBezTo>
                    <a:pt x="873512" y="247185"/>
                    <a:pt x="1076093" y="418171"/>
                    <a:pt x="1293542" y="546410"/>
                  </a:cubicBezTo>
                  <a:cubicBezTo>
                    <a:pt x="1510991" y="674649"/>
                    <a:pt x="1745166" y="808463"/>
                    <a:pt x="1962615" y="925551"/>
                  </a:cubicBezTo>
                  <a:cubicBezTo>
                    <a:pt x="2180064" y="1042639"/>
                    <a:pt x="2444595" y="1183269"/>
                    <a:pt x="2598234" y="1248937"/>
                  </a:cubicBezTo>
                  <a:cubicBezTo>
                    <a:pt x="2751873" y="1314605"/>
                    <a:pt x="2683192" y="1283546"/>
                    <a:pt x="2884449" y="1319562"/>
                  </a:cubicBezTo>
                </a:path>
              </a:pathLst>
            </a:cu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5139" name="Freeform 57"/>
            <p:cNvSpPr>
              <a:spLocks/>
            </p:cNvSpPr>
            <p:nvPr/>
          </p:nvSpPr>
          <p:spPr bwMode="auto">
            <a:xfrm>
              <a:off x="5486400" y="3103418"/>
              <a:ext cx="2884449" cy="1316182"/>
            </a:xfrm>
            <a:custGeom>
              <a:avLst/>
              <a:gdLst>
                <a:gd name="T0" fmla="*/ 0 w 2884449"/>
                <a:gd name="T1" fmla="*/ 0 h 1319562"/>
                <a:gd name="T2" fmla="*/ 657922 w 2884449"/>
                <a:gd name="T3" fmla="*/ 152162 h 1319562"/>
                <a:gd name="T4" fmla="*/ 1293552 w 2884449"/>
                <a:gd name="T5" fmla="*/ 532574 h 1319562"/>
                <a:gd name="T6" fmla="*/ 1962625 w 2884449"/>
                <a:gd name="T7" fmla="*/ 902111 h 1319562"/>
                <a:gd name="T8" fmla="*/ 2598235 w 2884449"/>
                <a:gd name="T9" fmla="*/ 1217313 h 1319562"/>
                <a:gd name="T10" fmla="*/ 2884449 w 2884449"/>
                <a:gd name="T11" fmla="*/ 1286150 h 1319562"/>
                <a:gd name="T12" fmla="*/ 0 60000 65536"/>
                <a:gd name="T13" fmla="*/ 0 60000 65536"/>
                <a:gd name="T14" fmla="*/ 0 60000 65536"/>
                <a:gd name="T15" fmla="*/ 0 60000 65536"/>
                <a:gd name="T16" fmla="*/ 0 60000 65536"/>
                <a:gd name="T17" fmla="*/ 0 60000 65536"/>
                <a:gd name="T18" fmla="*/ 0 w 2884449"/>
                <a:gd name="T19" fmla="*/ 0 h 1319562"/>
                <a:gd name="T20" fmla="*/ 2884449 w 2884449"/>
                <a:gd name="T21" fmla="*/ 1319562 h 1319562"/>
              </a:gdLst>
              <a:ahLst/>
              <a:cxnLst>
                <a:cxn ang="T12">
                  <a:pos x="T0" y="T1"/>
                </a:cxn>
                <a:cxn ang="T13">
                  <a:pos x="T2" y="T3"/>
                </a:cxn>
                <a:cxn ang="T14">
                  <a:pos x="T4" y="T5"/>
                </a:cxn>
                <a:cxn ang="T15">
                  <a:pos x="T6" y="T7"/>
                </a:cxn>
                <a:cxn ang="T16">
                  <a:pos x="T8" y="T9"/>
                </a:cxn>
                <a:cxn ang="T17">
                  <a:pos x="T10" y="T11"/>
                </a:cxn>
              </a:cxnLst>
              <a:rect l="T18" t="T19" r="T20" b="T21"/>
              <a:pathLst>
                <a:path w="2884449" h="1319562">
                  <a:moveTo>
                    <a:pt x="0" y="0"/>
                  </a:moveTo>
                  <a:cubicBezTo>
                    <a:pt x="546719" y="141249"/>
                    <a:pt x="442332" y="65049"/>
                    <a:pt x="657922" y="156117"/>
                  </a:cubicBezTo>
                  <a:cubicBezTo>
                    <a:pt x="873512" y="247185"/>
                    <a:pt x="1076093" y="418171"/>
                    <a:pt x="1293542" y="546410"/>
                  </a:cubicBezTo>
                  <a:cubicBezTo>
                    <a:pt x="1510991" y="674649"/>
                    <a:pt x="1745166" y="808463"/>
                    <a:pt x="1962615" y="925551"/>
                  </a:cubicBezTo>
                  <a:cubicBezTo>
                    <a:pt x="2180064" y="1042639"/>
                    <a:pt x="2444595" y="1183269"/>
                    <a:pt x="2598234" y="1248937"/>
                  </a:cubicBezTo>
                  <a:cubicBezTo>
                    <a:pt x="2751873" y="1314605"/>
                    <a:pt x="2683192" y="1283546"/>
                    <a:pt x="2884449" y="1319562"/>
                  </a:cubicBezTo>
                </a:path>
              </a:pathLst>
            </a:cu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grpSp>
      <p:sp>
        <p:nvSpPr>
          <p:cNvPr id="5124" name="Rectangle 2"/>
          <p:cNvSpPr>
            <a:spLocks noGrp="1" noChangeArrowheads="1"/>
          </p:cNvSpPr>
          <p:nvPr>
            <p:ph type="title"/>
          </p:nvPr>
        </p:nvSpPr>
        <p:spPr>
          <a:xfrm>
            <a:off x="685800" y="263525"/>
            <a:ext cx="7772400" cy="1169988"/>
          </a:xfrm>
        </p:spPr>
        <p:txBody>
          <a:bodyPr/>
          <a:lstStyle/>
          <a:p>
            <a:pPr eaLnBrk="1" hangingPunct="1"/>
            <a:r>
              <a:rPr lang="en-US" sz="4000" smtClean="0">
                <a:latin typeface="Calibri" pitchFamily="34" charset="0"/>
              </a:rPr>
              <a:t>Example: Retention limited runoff generation with run-on</a:t>
            </a:r>
          </a:p>
        </p:txBody>
      </p:sp>
      <p:graphicFrame>
        <p:nvGraphicFramePr>
          <p:cNvPr id="26" name="Table 25"/>
          <p:cNvGraphicFramePr>
            <a:graphicFrameLocks noGrp="1"/>
          </p:cNvGraphicFramePr>
          <p:nvPr/>
        </p:nvGraphicFramePr>
        <p:xfrm>
          <a:off x="704850" y="1679575"/>
          <a:ext cx="4481513" cy="4389438"/>
        </p:xfrm>
        <a:graphic>
          <a:graphicData uri="http://schemas.openxmlformats.org/drawingml/2006/table">
            <a:tbl>
              <a:tblPr/>
              <a:tblGrid>
                <a:gridCol w="4481513"/>
              </a:tblGrid>
              <a:tr h="4389438">
                <a:tc>
                  <a:txBody>
                    <a:bodyPr/>
                    <a:lstStyle/>
                    <a:p>
                      <a:pPr marL="0" marR="0" algn="l">
                        <a:spcBef>
                          <a:spcPts val="0"/>
                        </a:spcBef>
                        <a:spcAft>
                          <a:spcPts val="0"/>
                        </a:spcAft>
                      </a:pPr>
                      <a:r>
                        <a:rPr lang="en-US" sz="3200" dirty="0">
                          <a:latin typeface="Times New Roman"/>
                          <a:ea typeface="Times New Roman"/>
                        </a:rPr>
                        <a:t>Global </a:t>
                      </a:r>
                      <a:r>
                        <a:rPr lang="en-US" sz="3200" u="sng" dirty="0">
                          <a:latin typeface="Times New Roman"/>
                          <a:ea typeface="Times New Roman"/>
                        </a:rPr>
                        <a:t>P</a:t>
                      </a:r>
                      <a:r>
                        <a:rPr lang="en-US" sz="3200" dirty="0">
                          <a:latin typeface="Times New Roman"/>
                          <a:ea typeface="Times New Roman"/>
                        </a:rPr>
                        <a:t>, </a:t>
                      </a:r>
                      <a:r>
                        <a:rPr lang="en-US" sz="3200" u="none" dirty="0" smtClean="0">
                          <a:latin typeface="Times New Roman"/>
                          <a:ea typeface="Times New Roman"/>
                          <a:sym typeface="Symbol"/>
                        </a:rPr>
                        <a:t>(</a:t>
                      </a:r>
                      <a:r>
                        <a:rPr lang="en-US" sz="3200" u="sng" dirty="0" err="1" smtClean="0">
                          <a:latin typeface="Times New Roman"/>
                          <a:ea typeface="Times New Roman"/>
                          <a:sym typeface="Symbol"/>
                        </a:rPr>
                        <a:t>r</a:t>
                      </a:r>
                      <a:r>
                        <a:rPr lang="en-US" sz="3200" u="none" dirty="0" err="1" smtClean="0">
                          <a:latin typeface="Times New Roman"/>
                          <a:ea typeface="Times New Roman"/>
                          <a:sym typeface="Symbol"/>
                        </a:rPr>
                        <a:t>,</a:t>
                      </a:r>
                      <a:r>
                        <a:rPr lang="en-US" sz="3200" u="sng" dirty="0" err="1" smtClean="0">
                          <a:latin typeface="Times New Roman"/>
                          <a:ea typeface="Times New Roman"/>
                          <a:sym typeface="Symbol"/>
                        </a:rPr>
                        <a:t>c</a:t>
                      </a:r>
                      <a:r>
                        <a:rPr lang="en-US" sz="3200" u="none" dirty="0" smtClean="0">
                          <a:latin typeface="Times New Roman"/>
                          <a:ea typeface="Times New Roman"/>
                          <a:sym typeface="Symbol"/>
                        </a:rPr>
                        <a:t>)</a:t>
                      </a:r>
                      <a:r>
                        <a:rPr lang="en-US" sz="3200" dirty="0" smtClean="0">
                          <a:latin typeface="Times New Roman"/>
                          <a:ea typeface="Times New Roman"/>
                        </a:rPr>
                        <a:t>, </a:t>
                      </a:r>
                      <a:r>
                        <a:rPr lang="en-US" sz="3200" u="sng" dirty="0" smtClean="0">
                          <a:latin typeface="Times New Roman"/>
                          <a:ea typeface="Times New Roman"/>
                          <a:sym typeface="Symbol"/>
                        </a:rPr>
                        <a:t>q</a:t>
                      </a:r>
                      <a:endParaRPr lang="en-US" sz="3200" dirty="0">
                        <a:latin typeface="Times New Roman"/>
                        <a:ea typeface="Times New Roman"/>
                      </a:endParaRPr>
                    </a:p>
                    <a:p>
                      <a:pPr marL="0" marR="0" algn="l">
                        <a:spcBef>
                          <a:spcPts val="0"/>
                        </a:spcBef>
                        <a:spcAft>
                          <a:spcPts val="0"/>
                        </a:spcAft>
                      </a:pPr>
                      <a:r>
                        <a:rPr lang="en-US" sz="3200" dirty="0" err="1">
                          <a:latin typeface="Times New Roman"/>
                          <a:ea typeface="Times New Roman"/>
                        </a:rPr>
                        <a:t>FlowAlgebra</a:t>
                      </a:r>
                      <a:r>
                        <a:rPr lang="en-US" sz="3200" dirty="0">
                          <a:latin typeface="Times New Roman"/>
                          <a:ea typeface="Times New Roman"/>
                        </a:rPr>
                        <a:t>(</a:t>
                      </a:r>
                      <a:r>
                        <a:rPr lang="en-US" sz="3200" dirty="0" err="1">
                          <a:latin typeface="Times New Roman"/>
                          <a:ea typeface="Times New Roman"/>
                        </a:rPr>
                        <a:t>i</a:t>
                      </a:r>
                      <a:r>
                        <a:rPr lang="en-US" sz="3200" dirty="0">
                          <a:latin typeface="Times New Roman"/>
                          <a:ea typeface="Times New Roman"/>
                        </a:rPr>
                        <a:t>)</a:t>
                      </a:r>
                    </a:p>
                    <a:p>
                      <a:pPr marL="0" marR="0" algn="l">
                        <a:spcBef>
                          <a:spcPts val="0"/>
                        </a:spcBef>
                        <a:spcAft>
                          <a:spcPts val="0"/>
                        </a:spcAft>
                      </a:pPr>
                      <a:r>
                        <a:rPr lang="en-US" sz="3200" dirty="0">
                          <a:latin typeface="Times New Roman"/>
                          <a:ea typeface="Times New Roman"/>
                        </a:rPr>
                        <a:t>for all k neighbors of </a:t>
                      </a:r>
                      <a:r>
                        <a:rPr lang="en-US" sz="3200" dirty="0" err="1">
                          <a:latin typeface="Times New Roman"/>
                          <a:ea typeface="Times New Roman"/>
                        </a:rPr>
                        <a:t>i</a:t>
                      </a:r>
                      <a:endParaRPr lang="en-US" sz="3200" dirty="0">
                        <a:latin typeface="Times New Roman"/>
                        <a:ea typeface="Times New Roman"/>
                      </a:endParaRPr>
                    </a:p>
                    <a:p>
                      <a:pPr marL="274320" marR="0" algn="l">
                        <a:spcBef>
                          <a:spcPts val="0"/>
                        </a:spcBef>
                        <a:spcAft>
                          <a:spcPts val="0"/>
                        </a:spcAft>
                      </a:pPr>
                      <a:r>
                        <a:rPr lang="en-US" sz="3200" dirty="0">
                          <a:latin typeface="Times New Roman"/>
                          <a:ea typeface="Times New Roman"/>
                        </a:rPr>
                        <a:t>if </a:t>
                      </a:r>
                      <a:r>
                        <a:rPr lang="en-US" sz="3200" dirty="0" err="1">
                          <a:latin typeface="Times New Roman"/>
                          <a:ea typeface="Times New Roman"/>
                        </a:rPr>
                        <a:t>P</a:t>
                      </a:r>
                      <a:r>
                        <a:rPr lang="en-US" sz="3200" baseline="-25000" dirty="0" err="1">
                          <a:latin typeface="Times New Roman"/>
                          <a:ea typeface="Times New Roman"/>
                        </a:rPr>
                        <a:t>ki</a:t>
                      </a:r>
                      <a:r>
                        <a:rPr lang="en-US" sz="3200" dirty="0">
                          <a:latin typeface="Times New Roman"/>
                          <a:ea typeface="Times New Roman"/>
                        </a:rPr>
                        <a:t>&gt;0</a:t>
                      </a:r>
                    </a:p>
                    <a:p>
                      <a:pPr marL="502920" marR="0" algn="l">
                        <a:spcBef>
                          <a:spcPts val="0"/>
                        </a:spcBef>
                        <a:spcAft>
                          <a:spcPts val="0"/>
                        </a:spcAft>
                      </a:pPr>
                      <a:r>
                        <a:rPr lang="en-US" sz="3200" dirty="0" err="1">
                          <a:latin typeface="Times New Roman"/>
                          <a:ea typeface="Times New Roman"/>
                        </a:rPr>
                        <a:t>FlowAlgebra</a:t>
                      </a:r>
                      <a:r>
                        <a:rPr lang="en-US" sz="3200" dirty="0">
                          <a:latin typeface="Times New Roman"/>
                          <a:ea typeface="Times New Roman"/>
                        </a:rPr>
                        <a:t>(k)</a:t>
                      </a:r>
                    </a:p>
                    <a:p>
                      <a:pPr marL="0" marR="0" algn="l">
                        <a:spcBef>
                          <a:spcPts val="0"/>
                        </a:spcBef>
                        <a:spcAft>
                          <a:spcPts val="0"/>
                        </a:spcAft>
                      </a:pPr>
                      <a:r>
                        <a:rPr lang="en-US" sz="3200" dirty="0">
                          <a:latin typeface="Times New Roman"/>
                          <a:ea typeface="Times New Roman"/>
                        </a:rPr>
                        <a:t>next k</a:t>
                      </a:r>
                    </a:p>
                    <a:p>
                      <a:pPr marL="0" marR="0" algn="l">
                        <a:spcBef>
                          <a:spcPts val="0"/>
                        </a:spcBef>
                        <a:spcAft>
                          <a:spcPts val="0"/>
                        </a:spcAft>
                      </a:pPr>
                      <a:r>
                        <a:rPr lang="en-US" sz="3200" b="1" u="sng" dirty="0" smtClean="0">
                          <a:solidFill>
                            <a:srgbClr val="FF0000"/>
                          </a:solidFill>
                          <a:latin typeface="Times New Roman"/>
                          <a:ea typeface="Times New Roman"/>
                          <a:sym typeface="Symbol"/>
                        </a:rPr>
                        <a:t> </a:t>
                      </a:r>
                      <a:endParaRPr lang="en-US" sz="3200" b="1" dirty="0" smtClean="0">
                        <a:solidFill>
                          <a:srgbClr val="FF0000"/>
                        </a:solidFill>
                        <a:latin typeface="Times New Roman"/>
                        <a:ea typeface="Times New Roman"/>
                      </a:endParaRPr>
                    </a:p>
                    <a:p>
                      <a:pPr marL="0" marR="0" algn="l">
                        <a:spcBef>
                          <a:spcPts val="0"/>
                        </a:spcBef>
                        <a:spcAft>
                          <a:spcPts val="0"/>
                        </a:spcAft>
                      </a:pPr>
                      <a:endParaRPr lang="en-US" sz="3200" dirty="0" smtClean="0">
                        <a:latin typeface="Times New Roman"/>
                        <a:ea typeface="Times New Roman"/>
                      </a:endParaRPr>
                    </a:p>
                    <a:p>
                      <a:pPr marL="0" marR="0" algn="l">
                        <a:spcBef>
                          <a:spcPts val="0"/>
                        </a:spcBef>
                        <a:spcAft>
                          <a:spcPts val="0"/>
                        </a:spcAft>
                      </a:pPr>
                      <a:r>
                        <a:rPr lang="en-US" sz="3200" dirty="0" smtClean="0">
                          <a:latin typeface="Times New Roman"/>
                          <a:ea typeface="Times New Roman"/>
                        </a:rPr>
                        <a:t>return</a:t>
                      </a:r>
                      <a:endParaRPr lang="en-US" sz="3200" dirty="0">
                        <a:latin typeface="Times New Roman"/>
                        <a:ea typeface="Times New Roman"/>
                      </a:endParaRPr>
                    </a:p>
                  </a:txBody>
                  <a:tcPr marL="0" marR="0" marT="0" marB="0">
                    <a:lnL>
                      <a:noFill/>
                    </a:lnL>
                    <a:lnR>
                      <a:noFill/>
                    </a:lnR>
                    <a:lnT>
                      <a:noFill/>
                    </a:lnT>
                    <a:lnB>
                      <a:noFill/>
                    </a:lnB>
                  </a:tcPr>
                </a:tc>
              </a:tr>
            </a:tbl>
          </a:graphicData>
        </a:graphic>
      </p:graphicFrame>
      <p:sp>
        <p:nvSpPr>
          <p:cNvPr id="512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fontAlgn="base" hangingPunct="0">
              <a:spcBef>
                <a:spcPct val="0"/>
              </a:spcBef>
              <a:spcAft>
                <a:spcPct val="0"/>
              </a:spcAft>
            </a:pPr>
            <a:endParaRPr kumimoji="1" lang="en-US" sz="2000" smtClean="0">
              <a:solidFill>
                <a:srgbClr val="808080"/>
              </a:solidFill>
            </a:endParaRPr>
          </a:p>
        </p:txBody>
      </p:sp>
      <p:graphicFrame>
        <p:nvGraphicFramePr>
          <p:cNvPr id="5122" name="Object 2"/>
          <p:cNvGraphicFramePr>
            <a:graphicFrameLocks noChangeAspect="1"/>
          </p:cNvGraphicFramePr>
          <p:nvPr/>
        </p:nvGraphicFramePr>
        <p:xfrm>
          <a:off x="658813" y="4783138"/>
          <a:ext cx="3941762" cy="782637"/>
        </p:xfrm>
        <a:graphic>
          <a:graphicData uri="http://schemas.openxmlformats.org/presentationml/2006/ole">
            <mc:AlternateContent xmlns:mc="http://schemas.openxmlformats.org/markup-compatibility/2006">
              <mc:Choice xmlns:v="urn:schemas-microsoft-com:vml" Requires="v">
                <p:oleObj spid="_x0000_s28680" name="Equation" r:id="rId3" imgW="1841400" imgH="368280" progId="Equation.3">
                  <p:embed/>
                </p:oleObj>
              </mc:Choice>
              <mc:Fallback>
                <p:oleObj name="Equation" r:id="rId3" imgW="1841400" imgH="3682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3" y="4783138"/>
                        <a:ext cx="3941762" cy="782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128" name="Straight Arrow Connector 36"/>
          <p:cNvCxnSpPr>
            <a:cxnSpLocks noChangeShapeType="1"/>
          </p:cNvCxnSpPr>
          <p:nvPr/>
        </p:nvCxnSpPr>
        <p:spPr bwMode="auto">
          <a:xfrm rot="5400000">
            <a:off x="6634956" y="2902744"/>
            <a:ext cx="611188" cy="0"/>
          </a:xfrm>
          <a:prstGeom prst="straightConnector1">
            <a:avLst/>
          </a:prstGeom>
          <a:noFill/>
          <a:ln w="762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129" name="TextBox 39"/>
          <p:cNvSpPr txBox="1">
            <a:spLocks noChangeArrowheads="1"/>
          </p:cNvSpPr>
          <p:nvPr/>
        </p:nvSpPr>
        <p:spPr bwMode="auto">
          <a:xfrm>
            <a:off x="7067550" y="2520950"/>
            <a:ext cx="3206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algn="ctr" eaLnBrk="0" fontAlgn="base" hangingPunct="0">
              <a:spcBef>
                <a:spcPct val="0"/>
              </a:spcBef>
              <a:spcAft>
                <a:spcPct val="0"/>
              </a:spcAft>
            </a:pPr>
            <a:r>
              <a:rPr lang="en-US" sz="3200" smtClean="0">
                <a:solidFill>
                  <a:srgbClr val="000000"/>
                </a:solidFill>
              </a:rPr>
              <a:t>r</a:t>
            </a:r>
          </a:p>
        </p:txBody>
      </p:sp>
      <p:sp>
        <p:nvSpPr>
          <p:cNvPr id="5130" name="TextBox 40"/>
          <p:cNvSpPr txBox="1">
            <a:spLocks noChangeArrowheads="1"/>
          </p:cNvSpPr>
          <p:nvPr/>
        </p:nvSpPr>
        <p:spPr bwMode="auto">
          <a:xfrm>
            <a:off x="6559550" y="3144838"/>
            <a:ext cx="368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algn="ctr" eaLnBrk="0" fontAlgn="base" hangingPunct="0">
              <a:spcBef>
                <a:spcPct val="0"/>
              </a:spcBef>
              <a:spcAft>
                <a:spcPct val="0"/>
              </a:spcAft>
            </a:pPr>
            <a:r>
              <a:rPr lang="en-US" sz="3200" smtClean="0">
                <a:solidFill>
                  <a:srgbClr val="000000"/>
                </a:solidFill>
              </a:rPr>
              <a:t>c</a:t>
            </a:r>
          </a:p>
        </p:txBody>
      </p:sp>
      <p:cxnSp>
        <p:nvCxnSpPr>
          <p:cNvPr id="5131" name="Straight Arrow Connector 42"/>
          <p:cNvCxnSpPr>
            <a:cxnSpLocks noChangeShapeType="1"/>
          </p:cNvCxnSpPr>
          <p:nvPr/>
        </p:nvCxnSpPr>
        <p:spPr bwMode="auto">
          <a:xfrm>
            <a:off x="6102350" y="2901950"/>
            <a:ext cx="533400" cy="228600"/>
          </a:xfrm>
          <a:prstGeom prst="straightConnector1">
            <a:avLst/>
          </a:prstGeom>
          <a:noFill/>
          <a:ln w="571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132" name="Straight Arrow Connector 43"/>
          <p:cNvCxnSpPr>
            <a:cxnSpLocks noChangeShapeType="1"/>
          </p:cNvCxnSpPr>
          <p:nvPr/>
        </p:nvCxnSpPr>
        <p:spPr bwMode="auto">
          <a:xfrm>
            <a:off x="7321550" y="3435350"/>
            <a:ext cx="457200" cy="228600"/>
          </a:xfrm>
          <a:prstGeom prst="straightConnector1">
            <a:avLst/>
          </a:prstGeom>
          <a:noFill/>
          <a:ln w="571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133" name="Straight Arrow Connector 46"/>
          <p:cNvCxnSpPr>
            <a:cxnSpLocks noChangeShapeType="1"/>
          </p:cNvCxnSpPr>
          <p:nvPr/>
        </p:nvCxnSpPr>
        <p:spPr bwMode="auto">
          <a:xfrm rot="5400000">
            <a:off x="6779419" y="3588544"/>
            <a:ext cx="320675" cy="1587"/>
          </a:xfrm>
          <a:prstGeom prst="straightConnector1">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5134" name="TextBox 47"/>
          <p:cNvSpPr txBox="1">
            <a:spLocks noChangeArrowheads="1"/>
          </p:cNvSpPr>
          <p:nvPr/>
        </p:nvSpPr>
        <p:spPr bwMode="auto">
          <a:xfrm>
            <a:off x="7402513" y="2978150"/>
            <a:ext cx="4651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algn="ctr" eaLnBrk="0" fontAlgn="base" hangingPunct="0">
              <a:spcBef>
                <a:spcPct val="0"/>
              </a:spcBef>
              <a:spcAft>
                <a:spcPct val="0"/>
              </a:spcAft>
            </a:pPr>
            <a:r>
              <a:rPr lang="en-US" sz="3200" smtClean="0">
                <a:solidFill>
                  <a:srgbClr val="000000"/>
                </a:solidFill>
              </a:rPr>
              <a:t>q</a:t>
            </a:r>
            <a:r>
              <a:rPr lang="en-US" sz="3200" baseline="-25000" smtClean="0">
                <a:solidFill>
                  <a:srgbClr val="000000"/>
                </a:solidFill>
              </a:rPr>
              <a:t>i</a:t>
            </a:r>
            <a:endParaRPr lang="en-US" sz="3200" smtClean="0">
              <a:solidFill>
                <a:srgbClr val="000000"/>
              </a:solidFill>
            </a:endParaRPr>
          </a:p>
        </p:txBody>
      </p:sp>
      <p:sp>
        <p:nvSpPr>
          <p:cNvPr id="5135" name="TextBox 48"/>
          <p:cNvSpPr txBox="1">
            <a:spLocks noChangeArrowheads="1"/>
          </p:cNvSpPr>
          <p:nvPr/>
        </p:nvSpPr>
        <p:spPr bwMode="auto">
          <a:xfrm>
            <a:off x="6110288" y="2393950"/>
            <a:ext cx="5254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algn="ctr" eaLnBrk="0" fontAlgn="base" hangingPunct="0">
              <a:spcBef>
                <a:spcPct val="0"/>
              </a:spcBef>
              <a:spcAft>
                <a:spcPct val="0"/>
              </a:spcAft>
            </a:pPr>
            <a:r>
              <a:rPr lang="en-US" sz="3200" smtClean="0">
                <a:solidFill>
                  <a:srgbClr val="000000"/>
                </a:solidFill>
              </a:rPr>
              <a:t>q</a:t>
            </a:r>
            <a:r>
              <a:rPr lang="en-US" sz="3200" baseline="-25000" smtClean="0">
                <a:solidFill>
                  <a:srgbClr val="000000"/>
                </a:solidFill>
              </a:rPr>
              <a:t>k</a:t>
            </a:r>
            <a:endParaRPr lang="en-US" sz="3200" smtClean="0">
              <a:solidFill>
                <a:srgbClr val="000000"/>
              </a:solidFill>
            </a:endParaRPr>
          </a:p>
        </p:txBody>
      </p:sp>
    </p:spTree>
    <p:extLst>
      <p:ext uri="{BB962C8B-B14F-4D97-AF65-F5344CB8AC3E}">
        <p14:creationId xmlns:p14="http://schemas.microsoft.com/office/powerpoint/2010/main" val="8629156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0963" y="3406775"/>
            <a:ext cx="4741862"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65088"/>
            <a:ext cx="4759325"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84" name="Group 41"/>
          <p:cNvGrpSpPr>
            <a:grpSpLocks/>
          </p:cNvGrpSpPr>
          <p:nvPr/>
        </p:nvGrpSpPr>
        <p:grpSpPr bwMode="auto">
          <a:xfrm>
            <a:off x="304800" y="1795463"/>
            <a:ext cx="3287713" cy="3375025"/>
            <a:chOff x="2057400" y="1371600"/>
            <a:chExt cx="2590800" cy="2659479"/>
          </a:xfrm>
        </p:grpSpPr>
        <p:sp>
          <p:nvSpPr>
            <p:cNvPr id="3" name="Rectangle 2"/>
            <p:cNvSpPr/>
            <p:nvPr/>
          </p:nvSpPr>
          <p:spPr>
            <a:xfrm flipH="1">
              <a:off x="2057400" y="1371600"/>
              <a:ext cx="1296025" cy="129596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prstClr val="white"/>
                </a:solidFill>
              </a:endParaRPr>
            </a:p>
          </p:txBody>
        </p:sp>
        <p:sp>
          <p:nvSpPr>
            <p:cNvPr id="4" name="Rectangle 3"/>
            <p:cNvSpPr/>
            <p:nvPr/>
          </p:nvSpPr>
          <p:spPr>
            <a:xfrm flipH="1">
              <a:off x="3353425" y="1371600"/>
              <a:ext cx="1294775" cy="129596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prstClr val="white"/>
                </a:solidFill>
              </a:endParaRPr>
            </a:p>
          </p:txBody>
        </p:sp>
        <p:sp>
          <p:nvSpPr>
            <p:cNvPr id="9" name="Rectangle 8"/>
            <p:cNvSpPr/>
            <p:nvPr/>
          </p:nvSpPr>
          <p:spPr>
            <a:xfrm flipH="1">
              <a:off x="2057400" y="2667564"/>
              <a:ext cx="1296025" cy="129471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prstClr val="white"/>
                </a:solidFill>
              </a:endParaRPr>
            </a:p>
          </p:txBody>
        </p:sp>
        <p:sp>
          <p:nvSpPr>
            <p:cNvPr id="10" name="Rectangle 9"/>
            <p:cNvSpPr/>
            <p:nvPr/>
          </p:nvSpPr>
          <p:spPr>
            <a:xfrm flipH="1">
              <a:off x="3353425" y="2667564"/>
              <a:ext cx="1294775" cy="129471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prstClr val="white"/>
                </a:solidFill>
              </a:endParaRPr>
            </a:p>
          </p:txBody>
        </p:sp>
        <p:cxnSp>
          <p:nvCxnSpPr>
            <p:cNvPr id="13" name="Straight Arrow Connector 12"/>
            <p:cNvCxnSpPr/>
            <p:nvPr/>
          </p:nvCxnSpPr>
          <p:spPr>
            <a:xfrm rot="16200000" flipH="1">
              <a:off x="3190805" y="2504935"/>
              <a:ext cx="323991" cy="32400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3771891" y="2650677"/>
              <a:ext cx="38153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flipH="1">
              <a:off x="3190797" y="2073372"/>
              <a:ext cx="377799" cy="125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flipH="1">
              <a:off x="3190797" y="3368086"/>
              <a:ext cx="377799" cy="125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096" name="TextBox 21"/>
            <p:cNvSpPr txBox="1">
              <a:spLocks noChangeArrowheads="1"/>
            </p:cNvSpPr>
            <p:nvPr/>
          </p:nvSpPr>
          <p:spPr bwMode="auto">
            <a:xfrm>
              <a:off x="3352800" y="1759856"/>
              <a:ext cx="4443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fontAlgn="base">
                <a:spcBef>
                  <a:spcPct val="0"/>
                </a:spcBef>
                <a:spcAft>
                  <a:spcPct val="0"/>
                </a:spcAft>
              </a:pPr>
              <a:r>
                <a:rPr kumimoji="0" lang="en-US" sz="1600" smtClean="0">
                  <a:solidFill>
                    <a:srgbClr val="000000"/>
                  </a:solidFill>
                  <a:latin typeface="Calibri" pitchFamily="34" charset="0"/>
                </a:rPr>
                <a:t>0.6</a:t>
              </a:r>
            </a:p>
          </p:txBody>
        </p:sp>
        <p:sp>
          <p:nvSpPr>
            <p:cNvPr id="46097" name="TextBox 22"/>
            <p:cNvSpPr txBox="1">
              <a:spLocks noChangeArrowheads="1"/>
            </p:cNvSpPr>
            <p:nvPr/>
          </p:nvSpPr>
          <p:spPr bwMode="auto">
            <a:xfrm>
              <a:off x="3406775" y="2774950"/>
              <a:ext cx="4443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fontAlgn="base">
                <a:spcBef>
                  <a:spcPct val="0"/>
                </a:spcBef>
                <a:spcAft>
                  <a:spcPct val="0"/>
                </a:spcAft>
              </a:pPr>
              <a:r>
                <a:rPr kumimoji="0" lang="en-US" sz="1600" smtClean="0">
                  <a:solidFill>
                    <a:srgbClr val="000000"/>
                  </a:solidFill>
                  <a:latin typeface="Calibri" pitchFamily="34" charset="0"/>
                </a:rPr>
                <a:t>0.4</a:t>
              </a:r>
            </a:p>
          </p:txBody>
        </p:sp>
        <p:sp>
          <p:nvSpPr>
            <p:cNvPr id="46098" name="TextBox 23"/>
            <p:cNvSpPr txBox="1">
              <a:spLocks noChangeArrowheads="1"/>
            </p:cNvSpPr>
            <p:nvPr/>
          </p:nvSpPr>
          <p:spPr bwMode="auto">
            <a:xfrm>
              <a:off x="3399897" y="3098800"/>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fontAlgn="base">
                <a:spcBef>
                  <a:spcPct val="0"/>
                </a:spcBef>
                <a:spcAft>
                  <a:spcPct val="0"/>
                </a:spcAft>
              </a:pPr>
              <a:r>
                <a:rPr kumimoji="0" lang="en-US" sz="1600" smtClean="0">
                  <a:solidFill>
                    <a:srgbClr val="000000"/>
                  </a:solidFill>
                  <a:latin typeface="Calibri" pitchFamily="34" charset="0"/>
                </a:rPr>
                <a:t>1</a:t>
              </a:r>
            </a:p>
          </p:txBody>
        </p:sp>
        <p:sp>
          <p:nvSpPr>
            <p:cNvPr id="46099" name="TextBox 27"/>
            <p:cNvSpPr txBox="1">
              <a:spLocks noChangeArrowheads="1"/>
            </p:cNvSpPr>
            <p:nvPr/>
          </p:nvSpPr>
          <p:spPr bwMode="auto">
            <a:xfrm>
              <a:off x="2057400" y="1371600"/>
              <a:ext cx="3032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fontAlgn="base">
                <a:spcBef>
                  <a:spcPct val="0"/>
                </a:spcBef>
                <a:spcAft>
                  <a:spcPct val="0"/>
                </a:spcAft>
              </a:pPr>
              <a:r>
                <a:rPr kumimoji="0" lang="en-US" sz="1600" smtClean="0">
                  <a:solidFill>
                    <a:srgbClr val="000000"/>
                  </a:solidFill>
                  <a:latin typeface="Calibri" pitchFamily="34" charset="0"/>
                </a:rPr>
                <a:t>A</a:t>
              </a:r>
            </a:p>
          </p:txBody>
        </p:sp>
        <p:sp>
          <p:nvSpPr>
            <p:cNvPr id="46100" name="TextBox 28"/>
            <p:cNvSpPr txBox="1">
              <a:spLocks noChangeArrowheads="1"/>
            </p:cNvSpPr>
            <p:nvPr/>
          </p:nvSpPr>
          <p:spPr bwMode="auto">
            <a:xfrm>
              <a:off x="2057400" y="3692525"/>
              <a:ext cx="2968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fontAlgn="base">
                <a:spcBef>
                  <a:spcPct val="0"/>
                </a:spcBef>
                <a:spcAft>
                  <a:spcPct val="0"/>
                </a:spcAft>
              </a:pPr>
              <a:r>
                <a:rPr kumimoji="0" lang="en-US" sz="1600" smtClean="0">
                  <a:solidFill>
                    <a:srgbClr val="000000"/>
                  </a:solidFill>
                  <a:latin typeface="Calibri" pitchFamily="34" charset="0"/>
                </a:rPr>
                <a:t>B</a:t>
              </a:r>
            </a:p>
          </p:txBody>
        </p:sp>
        <p:sp>
          <p:nvSpPr>
            <p:cNvPr id="46101" name="TextBox 29"/>
            <p:cNvSpPr txBox="1">
              <a:spLocks noChangeArrowheads="1"/>
            </p:cNvSpPr>
            <p:nvPr/>
          </p:nvSpPr>
          <p:spPr bwMode="auto">
            <a:xfrm>
              <a:off x="3352800" y="1371600"/>
              <a:ext cx="2936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fontAlgn="base">
                <a:spcBef>
                  <a:spcPct val="0"/>
                </a:spcBef>
                <a:spcAft>
                  <a:spcPct val="0"/>
                </a:spcAft>
              </a:pPr>
              <a:r>
                <a:rPr kumimoji="0" lang="en-US" sz="1600" smtClean="0">
                  <a:solidFill>
                    <a:srgbClr val="000000"/>
                  </a:solidFill>
                  <a:latin typeface="Calibri" pitchFamily="34" charset="0"/>
                </a:rPr>
                <a:t>C</a:t>
              </a:r>
            </a:p>
          </p:txBody>
        </p:sp>
        <p:sp>
          <p:nvSpPr>
            <p:cNvPr id="46102" name="TextBox 30"/>
            <p:cNvSpPr txBox="1">
              <a:spLocks noChangeArrowheads="1"/>
            </p:cNvSpPr>
            <p:nvPr/>
          </p:nvSpPr>
          <p:spPr bwMode="auto">
            <a:xfrm>
              <a:off x="3352800" y="3692525"/>
              <a:ext cx="3113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fontAlgn="base">
                <a:spcBef>
                  <a:spcPct val="0"/>
                </a:spcBef>
                <a:spcAft>
                  <a:spcPct val="0"/>
                </a:spcAft>
              </a:pPr>
              <a:r>
                <a:rPr kumimoji="0" lang="en-US" sz="1600" smtClean="0">
                  <a:solidFill>
                    <a:srgbClr val="000000"/>
                  </a:solidFill>
                  <a:latin typeface="Calibri" pitchFamily="34" charset="0"/>
                </a:rPr>
                <a:t>D</a:t>
              </a:r>
            </a:p>
          </p:txBody>
        </p:sp>
        <p:sp>
          <p:nvSpPr>
            <p:cNvPr id="46103" name="TextBox 33"/>
            <p:cNvSpPr txBox="1">
              <a:spLocks noChangeArrowheads="1"/>
            </p:cNvSpPr>
            <p:nvPr/>
          </p:nvSpPr>
          <p:spPr bwMode="auto">
            <a:xfrm>
              <a:off x="2435225" y="1576159"/>
              <a:ext cx="4988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fontAlgn="base">
                <a:spcBef>
                  <a:spcPct val="0"/>
                </a:spcBef>
                <a:spcAft>
                  <a:spcPct val="0"/>
                </a:spcAft>
              </a:pPr>
              <a:r>
                <a:rPr kumimoji="0" lang="en-US" sz="1600" smtClean="0">
                  <a:solidFill>
                    <a:srgbClr val="000000"/>
                  </a:solidFill>
                  <a:latin typeface="Calibri" pitchFamily="34" charset="0"/>
                </a:rPr>
                <a:t>r=7</a:t>
              </a:r>
            </a:p>
            <a:p>
              <a:pPr fontAlgn="base">
                <a:spcBef>
                  <a:spcPct val="0"/>
                </a:spcBef>
                <a:spcAft>
                  <a:spcPct val="0"/>
                </a:spcAft>
              </a:pPr>
              <a:r>
                <a:rPr kumimoji="0" lang="en-US" sz="1600" smtClean="0">
                  <a:solidFill>
                    <a:srgbClr val="000000"/>
                  </a:solidFill>
                  <a:latin typeface="Calibri" pitchFamily="34" charset="0"/>
                </a:rPr>
                <a:t>c=4</a:t>
              </a:r>
            </a:p>
            <a:p>
              <a:pPr fontAlgn="base">
                <a:spcBef>
                  <a:spcPct val="0"/>
                </a:spcBef>
                <a:spcAft>
                  <a:spcPct val="0"/>
                </a:spcAft>
              </a:pPr>
              <a:r>
                <a:rPr kumimoji="0" lang="en-US" sz="1600" smtClean="0">
                  <a:solidFill>
                    <a:srgbClr val="000000"/>
                  </a:solidFill>
                  <a:latin typeface="Calibri" pitchFamily="34" charset="0"/>
                </a:rPr>
                <a:t>q=3</a:t>
              </a:r>
            </a:p>
          </p:txBody>
        </p:sp>
        <p:sp>
          <p:nvSpPr>
            <p:cNvPr id="46104" name="TextBox 34"/>
            <p:cNvSpPr txBox="1">
              <a:spLocks noChangeArrowheads="1"/>
            </p:cNvSpPr>
            <p:nvPr/>
          </p:nvSpPr>
          <p:spPr bwMode="auto">
            <a:xfrm>
              <a:off x="3730625" y="1445982"/>
              <a:ext cx="75854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fontAlgn="base">
                <a:spcBef>
                  <a:spcPct val="0"/>
                </a:spcBef>
                <a:spcAft>
                  <a:spcPct val="0"/>
                </a:spcAft>
              </a:pPr>
              <a:r>
                <a:rPr kumimoji="0" lang="en-US" sz="1600" smtClean="0">
                  <a:solidFill>
                    <a:srgbClr val="000000"/>
                  </a:solidFill>
                  <a:latin typeface="Calibri" pitchFamily="34" charset="0"/>
                </a:rPr>
                <a:t>r=5</a:t>
              </a:r>
            </a:p>
            <a:p>
              <a:pPr fontAlgn="base">
                <a:spcBef>
                  <a:spcPct val="0"/>
                </a:spcBef>
                <a:spcAft>
                  <a:spcPct val="0"/>
                </a:spcAft>
              </a:pPr>
              <a:r>
                <a:rPr kumimoji="0" lang="en-US" sz="1600" smtClean="0">
                  <a:solidFill>
                    <a:srgbClr val="000000"/>
                  </a:solidFill>
                  <a:latin typeface="Calibri" pitchFamily="34" charset="0"/>
                </a:rPr>
                <a:t>c=6</a:t>
              </a:r>
            </a:p>
            <a:p>
              <a:pPr fontAlgn="base">
                <a:spcBef>
                  <a:spcPct val="0"/>
                </a:spcBef>
                <a:spcAft>
                  <a:spcPct val="0"/>
                </a:spcAft>
              </a:pPr>
              <a:r>
                <a:rPr kumimoji="0" lang="en-US" sz="1600" smtClean="0">
                  <a:solidFill>
                    <a:srgbClr val="000000"/>
                  </a:solidFill>
                  <a:latin typeface="Calibri" pitchFamily="34" charset="0"/>
                </a:rPr>
                <a:t>q</a:t>
              </a:r>
              <a:r>
                <a:rPr kumimoji="0" lang="en-US" sz="1600" baseline="-25000" smtClean="0">
                  <a:solidFill>
                    <a:srgbClr val="000000"/>
                  </a:solidFill>
                  <a:latin typeface="Calibri" pitchFamily="34" charset="0"/>
                </a:rPr>
                <a:t>in</a:t>
              </a:r>
              <a:r>
                <a:rPr kumimoji="0" lang="en-US" sz="1600" smtClean="0">
                  <a:solidFill>
                    <a:srgbClr val="000000"/>
                  </a:solidFill>
                  <a:latin typeface="Calibri" pitchFamily="34" charset="0"/>
                </a:rPr>
                <a:t>=1.8</a:t>
              </a:r>
            </a:p>
            <a:p>
              <a:pPr fontAlgn="base">
                <a:spcBef>
                  <a:spcPct val="0"/>
                </a:spcBef>
                <a:spcAft>
                  <a:spcPct val="0"/>
                </a:spcAft>
              </a:pPr>
              <a:r>
                <a:rPr kumimoji="0" lang="en-US" sz="1600" smtClean="0">
                  <a:solidFill>
                    <a:srgbClr val="000000"/>
                  </a:solidFill>
                  <a:latin typeface="Calibri" pitchFamily="34" charset="0"/>
                </a:rPr>
                <a:t>q=0.8</a:t>
              </a:r>
            </a:p>
          </p:txBody>
        </p:sp>
        <p:sp>
          <p:nvSpPr>
            <p:cNvPr id="46105" name="TextBox 35"/>
            <p:cNvSpPr txBox="1">
              <a:spLocks noChangeArrowheads="1"/>
            </p:cNvSpPr>
            <p:nvPr/>
          </p:nvSpPr>
          <p:spPr bwMode="auto">
            <a:xfrm>
              <a:off x="2489200" y="2817584"/>
              <a:ext cx="4988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fontAlgn="base">
                <a:spcBef>
                  <a:spcPct val="0"/>
                </a:spcBef>
                <a:spcAft>
                  <a:spcPct val="0"/>
                </a:spcAft>
              </a:pPr>
              <a:r>
                <a:rPr kumimoji="0" lang="en-US" sz="1600" smtClean="0">
                  <a:solidFill>
                    <a:srgbClr val="000000"/>
                  </a:solidFill>
                  <a:latin typeface="Calibri" pitchFamily="34" charset="0"/>
                </a:rPr>
                <a:t>r=4</a:t>
              </a:r>
            </a:p>
            <a:p>
              <a:pPr fontAlgn="base">
                <a:spcBef>
                  <a:spcPct val="0"/>
                </a:spcBef>
                <a:spcAft>
                  <a:spcPct val="0"/>
                </a:spcAft>
              </a:pPr>
              <a:r>
                <a:rPr kumimoji="0" lang="en-US" sz="1600" smtClean="0">
                  <a:solidFill>
                    <a:srgbClr val="000000"/>
                  </a:solidFill>
                  <a:latin typeface="Calibri" pitchFamily="34" charset="0"/>
                </a:rPr>
                <a:t>c=6</a:t>
              </a:r>
            </a:p>
            <a:p>
              <a:pPr fontAlgn="base">
                <a:spcBef>
                  <a:spcPct val="0"/>
                </a:spcBef>
                <a:spcAft>
                  <a:spcPct val="0"/>
                </a:spcAft>
              </a:pPr>
              <a:r>
                <a:rPr kumimoji="0" lang="en-US" sz="1600" smtClean="0">
                  <a:solidFill>
                    <a:srgbClr val="000000"/>
                  </a:solidFill>
                  <a:latin typeface="Calibri" pitchFamily="34" charset="0"/>
                </a:rPr>
                <a:t>q=0</a:t>
              </a:r>
            </a:p>
          </p:txBody>
        </p:sp>
        <p:sp>
          <p:nvSpPr>
            <p:cNvPr id="46106" name="TextBox 38"/>
            <p:cNvSpPr txBox="1">
              <a:spLocks noChangeArrowheads="1"/>
            </p:cNvSpPr>
            <p:nvPr/>
          </p:nvSpPr>
          <p:spPr bwMode="auto">
            <a:xfrm>
              <a:off x="3973283" y="2612572"/>
              <a:ext cx="3369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fontAlgn="base">
                <a:spcBef>
                  <a:spcPct val="0"/>
                </a:spcBef>
                <a:spcAft>
                  <a:spcPct val="0"/>
                </a:spcAft>
              </a:pPr>
              <a:r>
                <a:rPr kumimoji="0" lang="en-US" sz="1600" smtClean="0">
                  <a:solidFill>
                    <a:srgbClr val="000000"/>
                  </a:solidFill>
                  <a:latin typeface="Calibri" pitchFamily="34" charset="0"/>
                </a:rPr>
                <a:t>1</a:t>
              </a:r>
            </a:p>
          </p:txBody>
        </p:sp>
        <p:sp>
          <p:nvSpPr>
            <p:cNvPr id="46107" name="TextBox 39"/>
            <p:cNvSpPr txBox="1">
              <a:spLocks noChangeArrowheads="1"/>
            </p:cNvSpPr>
            <p:nvPr/>
          </p:nvSpPr>
          <p:spPr bwMode="auto">
            <a:xfrm>
              <a:off x="3784600" y="2871559"/>
              <a:ext cx="6030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fontAlgn="base">
                <a:spcBef>
                  <a:spcPct val="0"/>
                </a:spcBef>
                <a:spcAft>
                  <a:spcPct val="0"/>
                </a:spcAft>
              </a:pPr>
              <a:r>
                <a:rPr kumimoji="0" lang="en-US" sz="1600" smtClean="0">
                  <a:solidFill>
                    <a:srgbClr val="000000"/>
                  </a:solidFill>
                  <a:latin typeface="Calibri" pitchFamily="34" charset="0"/>
                </a:rPr>
                <a:t>r=4</a:t>
              </a:r>
            </a:p>
            <a:p>
              <a:pPr fontAlgn="base">
                <a:spcBef>
                  <a:spcPct val="0"/>
                </a:spcBef>
                <a:spcAft>
                  <a:spcPct val="0"/>
                </a:spcAft>
              </a:pPr>
              <a:r>
                <a:rPr kumimoji="0" lang="en-US" sz="1600" smtClean="0">
                  <a:solidFill>
                    <a:srgbClr val="000000"/>
                  </a:solidFill>
                  <a:latin typeface="Calibri" pitchFamily="34" charset="0"/>
                </a:rPr>
                <a:t>c=5</a:t>
              </a:r>
            </a:p>
            <a:p>
              <a:pPr fontAlgn="base">
                <a:spcBef>
                  <a:spcPct val="0"/>
                </a:spcBef>
                <a:spcAft>
                  <a:spcPct val="0"/>
                </a:spcAft>
              </a:pPr>
              <a:r>
                <a:rPr kumimoji="0" lang="en-US" sz="1600" smtClean="0">
                  <a:solidFill>
                    <a:srgbClr val="000000"/>
                  </a:solidFill>
                  <a:latin typeface="Calibri" pitchFamily="34" charset="0"/>
                </a:rPr>
                <a:t>q</a:t>
              </a:r>
              <a:r>
                <a:rPr kumimoji="0" lang="en-US" sz="1600" baseline="-25000" smtClean="0">
                  <a:solidFill>
                    <a:srgbClr val="000000"/>
                  </a:solidFill>
                  <a:latin typeface="Calibri" pitchFamily="34" charset="0"/>
                </a:rPr>
                <a:t>in</a:t>
              </a:r>
              <a:r>
                <a:rPr kumimoji="0" lang="en-US" sz="1600" smtClean="0">
                  <a:solidFill>
                    <a:srgbClr val="000000"/>
                  </a:solidFill>
                  <a:latin typeface="Calibri" pitchFamily="34" charset="0"/>
                </a:rPr>
                <a:t>=2</a:t>
              </a:r>
            </a:p>
            <a:p>
              <a:pPr fontAlgn="base">
                <a:spcBef>
                  <a:spcPct val="0"/>
                </a:spcBef>
                <a:spcAft>
                  <a:spcPct val="0"/>
                </a:spcAft>
              </a:pPr>
              <a:r>
                <a:rPr kumimoji="0" lang="en-US" sz="1600" smtClean="0">
                  <a:solidFill>
                    <a:srgbClr val="000000"/>
                  </a:solidFill>
                  <a:latin typeface="Calibri" pitchFamily="34" charset="0"/>
                </a:rPr>
                <a:t>q=1</a:t>
              </a:r>
            </a:p>
          </p:txBody>
        </p:sp>
      </p:grpSp>
      <p:sp>
        <p:nvSpPr>
          <p:cNvPr id="43" name="TextBox 42"/>
          <p:cNvSpPr txBox="1"/>
          <p:nvPr/>
        </p:nvSpPr>
        <p:spPr>
          <a:xfrm>
            <a:off x="4992688" y="87313"/>
            <a:ext cx="2652712" cy="396875"/>
          </a:xfrm>
          <a:prstGeom prst="rect">
            <a:avLst/>
          </a:prstGeom>
          <a:noFill/>
        </p:spPr>
        <p:txBody>
          <a:bodyPr>
            <a:spAutoFit/>
          </a:bodyPr>
          <a:lstStyle/>
          <a:p>
            <a:pPr algn="ctr" eaLnBrk="0" fontAlgn="base" hangingPunct="0">
              <a:spcBef>
                <a:spcPct val="0"/>
              </a:spcBef>
              <a:spcAft>
                <a:spcPct val="0"/>
              </a:spcAft>
              <a:defRPr/>
            </a:pPr>
            <a:r>
              <a:rPr kumimoji="1" lang="en-US" sz="2000" dirty="0">
                <a:solidFill>
                  <a:prstClr val="black"/>
                </a:solidFill>
              </a:rPr>
              <a:t>Retention Capacity</a:t>
            </a:r>
          </a:p>
        </p:txBody>
      </p:sp>
      <p:sp>
        <p:nvSpPr>
          <p:cNvPr id="44" name="TextBox 43"/>
          <p:cNvSpPr txBox="1"/>
          <p:nvPr/>
        </p:nvSpPr>
        <p:spPr>
          <a:xfrm>
            <a:off x="4168775" y="3494088"/>
            <a:ext cx="4060825" cy="400050"/>
          </a:xfrm>
          <a:prstGeom prst="rect">
            <a:avLst/>
          </a:prstGeom>
          <a:noFill/>
        </p:spPr>
        <p:txBody>
          <a:bodyPr>
            <a:spAutoFit/>
          </a:bodyPr>
          <a:lstStyle/>
          <a:p>
            <a:pPr algn="ctr" eaLnBrk="0" fontAlgn="base" hangingPunct="0">
              <a:spcBef>
                <a:spcPct val="0"/>
              </a:spcBef>
              <a:spcAft>
                <a:spcPct val="0"/>
              </a:spcAft>
              <a:defRPr/>
            </a:pPr>
            <a:r>
              <a:rPr kumimoji="1" lang="en-US" sz="2000" dirty="0">
                <a:solidFill>
                  <a:prstClr val="black"/>
                </a:solidFill>
              </a:rPr>
              <a:t>Runoff from uniform input of 0.25 </a:t>
            </a:r>
          </a:p>
        </p:txBody>
      </p:sp>
      <p:sp>
        <p:nvSpPr>
          <p:cNvPr id="46087" name="Title 44"/>
          <p:cNvSpPr>
            <a:spLocks noGrp="1"/>
          </p:cNvSpPr>
          <p:nvPr>
            <p:ph type="title"/>
          </p:nvPr>
        </p:nvSpPr>
        <p:spPr>
          <a:xfrm>
            <a:off x="0" y="274638"/>
            <a:ext cx="3897313" cy="1108075"/>
          </a:xfrm>
        </p:spPr>
        <p:txBody>
          <a:bodyPr/>
          <a:lstStyle/>
          <a:p>
            <a:pPr eaLnBrk="1" hangingPunct="1"/>
            <a:r>
              <a:rPr lang="en-US" sz="3600" smtClean="0"/>
              <a:t>Retention limited runoff with run-on</a:t>
            </a:r>
          </a:p>
        </p:txBody>
      </p:sp>
      <p:graphicFrame>
        <p:nvGraphicFramePr>
          <p:cNvPr id="2" name="Object 1"/>
          <p:cNvGraphicFramePr>
            <a:graphicFrameLocks noChangeAspect="1"/>
          </p:cNvGraphicFramePr>
          <p:nvPr>
            <p:extLst/>
          </p:nvPr>
        </p:nvGraphicFramePr>
        <p:xfrm>
          <a:off x="143255" y="5503567"/>
          <a:ext cx="3683000" cy="736600"/>
        </p:xfrm>
        <a:graphic>
          <a:graphicData uri="http://schemas.openxmlformats.org/presentationml/2006/ole">
            <mc:AlternateContent xmlns:mc="http://schemas.openxmlformats.org/markup-compatibility/2006">
              <mc:Choice xmlns:v="urn:schemas-microsoft-com:vml" Requires="v">
                <p:oleObj spid="_x0000_s29704" name="Equation" r:id="rId6" imgW="1841500" imgH="368300" progId="Equation.3">
                  <p:embed/>
                </p:oleObj>
              </mc:Choice>
              <mc:Fallback>
                <p:oleObj name="Equation" r:id="rId6" imgW="1841500" imgH="368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255" y="5503567"/>
                        <a:ext cx="3683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342010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263525"/>
            <a:ext cx="7772400" cy="1169988"/>
          </a:xfrm>
        </p:spPr>
        <p:txBody>
          <a:bodyPr/>
          <a:lstStyle/>
          <a:p>
            <a:pPr eaLnBrk="1" hangingPunct="1"/>
            <a:r>
              <a:rPr lang="en-US" sz="4000" smtClean="0"/>
              <a:t>General Pseudocode </a:t>
            </a:r>
            <a:r>
              <a:rPr lang="en-US" sz="4000" smtClean="0">
                <a:solidFill>
                  <a:srgbClr val="FF0000"/>
                </a:solidFill>
              </a:rPr>
              <a:t>Downstream</a:t>
            </a:r>
            <a:r>
              <a:rPr lang="en-US" sz="4000" smtClean="0"/>
              <a:t> Flow Algebra Evaluation</a:t>
            </a:r>
          </a:p>
        </p:txBody>
      </p:sp>
      <p:grpSp>
        <p:nvGrpSpPr>
          <p:cNvPr id="48131" name="Group 42"/>
          <p:cNvGrpSpPr>
            <a:grpSpLocks/>
          </p:cNvGrpSpPr>
          <p:nvPr/>
        </p:nvGrpSpPr>
        <p:grpSpPr bwMode="auto">
          <a:xfrm>
            <a:off x="5834063" y="1814513"/>
            <a:ext cx="2809875" cy="2757487"/>
            <a:chOff x="4123" y="1143"/>
            <a:chExt cx="1322" cy="1297"/>
          </a:xfrm>
        </p:grpSpPr>
        <p:grpSp>
          <p:nvGrpSpPr>
            <p:cNvPr id="48137" name="Group 34"/>
            <p:cNvGrpSpPr>
              <a:grpSpLocks/>
            </p:cNvGrpSpPr>
            <p:nvPr/>
          </p:nvGrpSpPr>
          <p:grpSpPr bwMode="auto">
            <a:xfrm>
              <a:off x="4123" y="1143"/>
              <a:ext cx="1322" cy="1297"/>
              <a:chOff x="3940" y="1405"/>
              <a:chExt cx="1002" cy="983"/>
            </a:xfrm>
          </p:grpSpPr>
          <p:sp>
            <p:nvSpPr>
              <p:cNvPr id="48144" name="Rectangle 17"/>
              <p:cNvSpPr>
                <a:spLocks noChangeAspect="1" noChangeArrowheads="1"/>
              </p:cNvSpPr>
              <p:nvPr/>
            </p:nvSpPr>
            <p:spPr bwMode="auto">
              <a:xfrm>
                <a:off x="3940" y="1405"/>
                <a:ext cx="335" cy="327"/>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kumimoji="1" lang="en-US" sz="1200" b="1" smtClean="0">
                  <a:solidFill>
                    <a:srgbClr val="000000"/>
                  </a:solidFill>
                </a:endParaRPr>
              </a:p>
            </p:txBody>
          </p:sp>
          <p:sp>
            <p:nvSpPr>
              <p:cNvPr id="48145" name="Rectangle 18"/>
              <p:cNvSpPr>
                <a:spLocks noChangeAspect="1" noChangeArrowheads="1"/>
              </p:cNvSpPr>
              <p:nvPr/>
            </p:nvSpPr>
            <p:spPr bwMode="auto">
              <a:xfrm>
                <a:off x="4275" y="1405"/>
                <a:ext cx="334" cy="327"/>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kumimoji="1" lang="en-US" sz="1200" b="1" smtClean="0">
                  <a:solidFill>
                    <a:srgbClr val="000000"/>
                  </a:solidFill>
                </a:endParaRPr>
              </a:p>
            </p:txBody>
          </p:sp>
          <p:sp>
            <p:nvSpPr>
              <p:cNvPr id="48146" name="Rectangle 19"/>
              <p:cNvSpPr>
                <a:spLocks noChangeAspect="1" noChangeArrowheads="1"/>
              </p:cNvSpPr>
              <p:nvPr/>
            </p:nvSpPr>
            <p:spPr bwMode="auto">
              <a:xfrm>
                <a:off x="4609" y="1405"/>
                <a:ext cx="333" cy="327"/>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kumimoji="1" lang="en-US" sz="1200" b="1" smtClean="0">
                  <a:solidFill>
                    <a:srgbClr val="000000"/>
                  </a:solidFill>
                </a:endParaRPr>
              </a:p>
            </p:txBody>
          </p:sp>
          <p:sp>
            <p:nvSpPr>
              <p:cNvPr id="48147" name="Rectangle 22"/>
              <p:cNvSpPr>
                <a:spLocks noChangeAspect="1" noChangeArrowheads="1"/>
              </p:cNvSpPr>
              <p:nvPr/>
            </p:nvSpPr>
            <p:spPr bwMode="auto">
              <a:xfrm>
                <a:off x="3940" y="1732"/>
                <a:ext cx="335" cy="329"/>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kumimoji="1" lang="en-US" sz="1200" b="1" smtClean="0">
                  <a:solidFill>
                    <a:srgbClr val="000000"/>
                  </a:solidFill>
                </a:endParaRPr>
              </a:p>
            </p:txBody>
          </p:sp>
          <p:sp>
            <p:nvSpPr>
              <p:cNvPr id="48148" name="Rectangle 23"/>
              <p:cNvSpPr>
                <a:spLocks noChangeAspect="1" noChangeArrowheads="1"/>
              </p:cNvSpPr>
              <p:nvPr/>
            </p:nvSpPr>
            <p:spPr bwMode="auto">
              <a:xfrm>
                <a:off x="4275" y="1732"/>
                <a:ext cx="334" cy="329"/>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kumimoji="1" lang="en-US" sz="1200" b="1" smtClean="0">
                  <a:solidFill>
                    <a:srgbClr val="000000"/>
                  </a:solidFill>
                </a:endParaRPr>
              </a:p>
            </p:txBody>
          </p:sp>
          <p:sp>
            <p:nvSpPr>
              <p:cNvPr id="48149" name="Rectangle 24"/>
              <p:cNvSpPr>
                <a:spLocks noChangeAspect="1" noChangeArrowheads="1"/>
              </p:cNvSpPr>
              <p:nvPr/>
            </p:nvSpPr>
            <p:spPr bwMode="auto">
              <a:xfrm>
                <a:off x="4609" y="1732"/>
                <a:ext cx="333" cy="329"/>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kumimoji="1" lang="en-US" sz="1200" b="1" smtClean="0">
                  <a:solidFill>
                    <a:srgbClr val="000000"/>
                  </a:solidFill>
                </a:endParaRPr>
              </a:p>
            </p:txBody>
          </p:sp>
          <p:sp>
            <p:nvSpPr>
              <p:cNvPr id="48150" name="Rectangle 27"/>
              <p:cNvSpPr>
                <a:spLocks noChangeAspect="1" noChangeArrowheads="1"/>
              </p:cNvSpPr>
              <p:nvPr/>
            </p:nvSpPr>
            <p:spPr bwMode="auto">
              <a:xfrm>
                <a:off x="3940" y="2061"/>
                <a:ext cx="335" cy="327"/>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kumimoji="1" lang="en-US" sz="1200" b="1" smtClean="0">
                  <a:solidFill>
                    <a:srgbClr val="000000"/>
                  </a:solidFill>
                </a:endParaRPr>
              </a:p>
            </p:txBody>
          </p:sp>
          <p:sp>
            <p:nvSpPr>
              <p:cNvPr id="48151" name="Rectangle 28"/>
              <p:cNvSpPr>
                <a:spLocks noChangeAspect="1" noChangeArrowheads="1"/>
              </p:cNvSpPr>
              <p:nvPr/>
            </p:nvSpPr>
            <p:spPr bwMode="auto">
              <a:xfrm>
                <a:off x="4275" y="2061"/>
                <a:ext cx="334" cy="327"/>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kumimoji="1" lang="en-US" sz="1200" b="1" smtClean="0">
                  <a:solidFill>
                    <a:srgbClr val="000000"/>
                  </a:solidFill>
                </a:endParaRPr>
              </a:p>
            </p:txBody>
          </p:sp>
          <p:sp>
            <p:nvSpPr>
              <p:cNvPr id="48152" name="Rectangle 29"/>
              <p:cNvSpPr>
                <a:spLocks noChangeAspect="1" noChangeArrowheads="1"/>
              </p:cNvSpPr>
              <p:nvPr/>
            </p:nvSpPr>
            <p:spPr bwMode="auto">
              <a:xfrm>
                <a:off x="4609" y="2061"/>
                <a:ext cx="333" cy="327"/>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kumimoji="1" lang="en-US" sz="1200" b="1" smtClean="0">
                  <a:solidFill>
                    <a:srgbClr val="000000"/>
                  </a:solidFill>
                </a:endParaRPr>
              </a:p>
            </p:txBody>
          </p:sp>
        </p:grpSp>
        <p:sp>
          <p:nvSpPr>
            <p:cNvPr id="48138" name="Line 35"/>
            <p:cNvSpPr>
              <a:spLocks noChangeShapeType="1"/>
            </p:cNvSpPr>
            <p:nvPr/>
          </p:nvSpPr>
          <p:spPr bwMode="auto">
            <a:xfrm>
              <a:off x="4450" y="1475"/>
              <a:ext cx="219" cy="22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48139" name="Line 36"/>
            <p:cNvSpPr>
              <a:spLocks noChangeShapeType="1"/>
            </p:cNvSpPr>
            <p:nvPr/>
          </p:nvSpPr>
          <p:spPr bwMode="auto">
            <a:xfrm>
              <a:off x="4791" y="1884"/>
              <a:ext cx="10" cy="29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48140" name="Line 38"/>
            <p:cNvSpPr>
              <a:spLocks noChangeShapeType="1"/>
            </p:cNvSpPr>
            <p:nvPr/>
          </p:nvSpPr>
          <p:spPr bwMode="auto">
            <a:xfrm flipH="1">
              <a:off x="4903" y="1422"/>
              <a:ext cx="235" cy="27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48141" name="Line 39"/>
            <p:cNvSpPr>
              <a:spLocks noChangeShapeType="1"/>
            </p:cNvSpPr>
            <p:nvPr/>
          </p:nvSpPr>
          <p:spPr bwMode="auto">
            <a:xfrm>
              <a:off x="5201" y="1884"/>
              <a:ext cx="10" cy="29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48142" name="Line 40"/>
            <p:cNvSpPr>
              <a:spLocks noChangeShapeType="1"/>
            </p:cNvSpPr>
            <p:nvPr/>
          </p:nvSpPr>
          <p:spPr bwMode="auto">
            <a:xfrm>
              <a:off x="4791" y="1413"/>
              <a:ext cx="10" cy="29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48143" name="Line 41"/>
            <p:cNvSpPr>
              <a:spLocks noChangeShapeType="1"/>
            </p:cNvSpPr>
            <p:nvPr/>
          </p:nvSpPr>
          <p:spPr bwMode="auto">
            <a:xfrm>
              <a:off x="4450" y="1893"/>
              <a:ext cx="254" cy="2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grpSp>
      <p:sp>
        <p:nvSpPr>
          <p:cNvPr id="48132" name="Rectangle 23"/>
          <p:cNvSpPr>
            <a:spLocks noChangeArrowheads="1"/>
          </p:cNvSpPr>
          <p:nvPr/>
        </p:nvSpPr>
        <p:spPr bwMode="auto">
          <a:xfrm>
            <a:off x="6037263" y="1946275"/>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fontAlgn="base" hangingPunct="0">
              <a:spcBef>
                <a:spcPct val="0"/>
              </a:spcBef>
              <a:spcAft>
                <a:spcPct val="0"/>
              </a:spcAft>
            </a:pPr>
            <a:r>
              <a:rPr kumimoji="1" lang="en-US" sz="2800" smtClean="0">
                <a:solidFill>
                  <a:srgbClr val="000000"/>
                </a:solidFill>
                <a:ea typeface="Times New Roman" pitchFamily="18" charset="0"/>
              </a:rPr>
              <a:t>P</a:t>
            </a:r>
            <a:r>
              <a:rPr kumimoji="1" lang="en-US" sz="2800" baseline="-25000" smtClean="0">
                <a:solidFill>
                  <a:srgbClr val="000000"/>
                </a:solidFill>
                <a:ea typeface="Times New Roman" pitchFamily="18" charset="0"/>
              </a:rPr>
              <a:t>ki</a:t>
            </a:r>
            <a:endParaRPr kumimoji="1" lang="en-US" sz="2800" smtClean="0">
              <a:solidFill>
                <a:srgbClr val="000000"/>
              </a:solidFill>
              <a:ea typeface="Times New Roman" pitchFamily="18" charset="0"/>
            </a:endParaRPr>
          </a:p>
        </p:txBody>
      </p:sp>
      <p:sp>
        <p:nvSpPr>
          <p:cNvPr id="48133" name="Line 39"/>
          <p:cNvSpPr>
            <a:spLocks noChangeShapeType="1"/>
          </p:cNvSpPr>
          <p:nvPr/>
        </p:nvSpPr>
        <p:spPr bwMode="auto">
          <a:xfrm flipH="1">
            <a:off x="6267450" y="2493963"/>
            <a:ext cx="14288" cy="5397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graphicFrame>
        <p:nvGraphicFramePr>
          <p:cNvPr id="26" name="Table 25"/>
          <p:cNvGraphicFramePr>
            <a:graphicFrameLocks noGrp="1"/>
          </p:cNvGraphicFramePr>
          <p:nvPr/>
        </p:nvGraphicFramePr>
        <p:xfrm>
          <a:off x="704850" y="1679575"/>
          <a:ext cx="4481513" cy="3902075"/>
        </p:xfrm>
        <a:graphic>
          <a:graphicData uri="http://schemas.openxmlformats.org/drawingml/2006/table">
            <a:tbl>
              <a:tblPr/>
              <a:tblGrid>
                <a:gridCol w="4481513"/>
              </a:tblGrid>
              <a:tr h="3902075">
                <a:tc>
                  <a:txBody>
                    <a:bodyPr/>
                    <a:lstStyle/>
                    <a:p>
                      <a:pPr marL="0" marR="0" algn="l">
                        <a:spcBef>
                          <a:spcPts val="0"/>
                        </a:spcBef>
                        <a:spcAft>
                          <a:spcPts val="0"/>
                        </a:spcAft>
                      </a:pPr>
                      <a:r>
                        <a:rPr lang="en-US" sz="3200" dirty="0">
                          <a:latin typeface="Times New Roman"/>
                          <a:ea typeface="Times New Roman"/>
                        </a:rPr>
                        <a:t>Global </a:t>
                      </a:r>
                      <a:r>
                        <a:rPr lang="en-US" sz="3200" u="sng" dirty="0">
                          <a:latin typeface="Times New Roman"/>
                          <a:ea typeface="Times New Roman"/>
                        </a:rPr>
                        <a:t>P</a:t>
                      </a:r>
                      <a:r>
                        <a:rPr lang="en-US" sz="3200" dirty="0">
                          <a:latin typeface="Times New Roman"/>
                          <a:ea typeface="Times New Roman"/>
                        </a:rPr>
                        <a:t>, </a:t>
                      </a:r>
                      <a:r>
                        <a:rPr lang="en-US" sz="3200" u="sng" dirty="0">
                          <a:latin typeface="Times New Roman"/>
                          <a:ea typeface="Times New Roman"/>
                          <a:sym typeface="Symbol"/>
                        </a:rPr>
                        <a:t></a:t>
                      </a:r>
                      <a:r>
                        <a:rPr lang="en-US" sz="3200" dirty="0">
                          <a:latin typeface="Times New Roman"/>
                          <a:ea typeface="Times New Roman"/>
                        </a:rPr>
                        <a:t>, </a:t>
                      </a:r>
                      <a:r>
                        <a:rPr lang="en-US" sz="3200" u="sng" dirty="0">
                          <a:latin typeface="Times New Roman"/>
                          <a:ea typeface="Times New Roman"/>
                          <a:sym typeface="Symbol"/>
                        </a:rPr>
                        <a:t></a:t>
                      </a:r>
                      <a:endParaRPr lang="en-US" sz="3200" dirty="0">
                        <a:latin typeface="Times New Roman"/>
                        <a:ea typeface="Times New Roman"/>
                      </a:endParaRPr>
                    </a:p>
                    <a:p>
                      <a:pPr marL="0" marR="0" algn="l">
                        <a:spcBef>
                          <a:spcPts val="0"/>
                        </a:spcBef>
                        <a:spcAft>
                          <a:spcPts val="0"/>
                        </a:spcAft>
                      </a:pPr>
                      <a:r>
                        <a:rPr lang="en-US" sz="3200" dirty="0" err="1">
                          <a:latin typeface="Times New Roman"/>
                          <a:ea typeface="Times New Roman"/>
                        </a:rPr>
                        <a:t>FlowAlgebra</a:t>
                      </a:r>
                      <a:r>
                        <a:rPr lang="en-US" sz="3200" dirty="0">
                          <a:latin typeface="Times New Roman"/>
                          <a:ea typeface="Times New Roman"/>
                        </a:rPr>
                        <a:t>(</a:t>
                      </a:r>
                      <a:r>
                        <a:rPr lang="en-US" sz="3200" dirty="0" err="1">
                          <a:latin typeface="Times New Roman"/>
                          <a:ea typeface="Times New Roman"/>
                        </a:rPr>
                        <a:t>i</a:t>
                      </a:r>
                      <a:r>
                        <a:rPr lang="en-US" sz="3200" dirty="0">
                          <a:latin typeface="Times New Roman"/>
                          <a:ea typeface="Times New Roman"/>
                        </a:rPr>
                        <a:t>)</a:t>
                      </a:r>
                    </a:p>
                    <a:p>
                      <a:pPr marL="0" marR="0" algn="l">
                        <a:spcBef>
                          <a:spcPts val="0"/>
                        </a:spcBef>
                        <a:spcAft>
                          <a:spcPts val="0"/>
                        </a:spcAft>
                      </a:pPr>
                      <a:r>
                        <a:rPr lang="en-US" sz="3200" dirty="0">
                          <a:latin typeface="Times New Roman"/>
                          <a:ea typeface="Times New Roman"/>
                        </a:rPr>
                        <a:t>for all k neighbors of </a:t>
                      </a:r>
                      <a:r>
                        <a:rPr lang="en-US" sz="3200" dirty="0" err="1">
                          <a:latin typeface="Times New Roman"/>
                          <a:ea typeface="Times New Roman"/>
                        </a:rPr>
                        <a:t>i</a:t>
                      </a:r>
                      <a:endParaRPr lang="en-US" sz="3200" dirty="0">
                        <a:latin typeface="Times New Roman"/>
                        <a:ea typeface="Times New Roman"/>
                      </a:endParaRPr>
                    </a:p>
                    <a:p>
                      <a:pPr marL="274320" marR="0" algn="l">
                        <a:spcBef>
                          <a:spcPts val="0"/>
                        </a:spcBef>
                        <a:spcAft>
                          <a:spcPts val="0"/>
                        </a:spcAft>
                      </a:pPr>
                      <a:r>
                        <a:rPr lang="en-US" sz="3200" dirty="0">
                          <a:latin typeface="Times New Roman"/>
                          <a:ea typeface="Times New Roman"/>
                        </a:rPr>
                        <a:t>if </a:t>
                      </a:r>
                      <a:r>
                        <a:rPr lang="en-US" sz="3200" dirty="0" err="1" smtClean="0">
                          <a:latin typeface="Times New Roman"/>
                          <a:ea typeface="Times New Roman"/>
                        </a:rPr>
                        <a:t>P</a:t>
                      </a:r>
                      <a:r>
                        <a:rPr lang="en-US" sz="3200" baseline="-25000" dirty="0" err="1" smtClean="0">
                          <a:solidFill>
                            <a:srgbClr val="FF0000"/>
                          </a:solidFill>
                          <a:latin typeface="Times New Roman"/>
                          <a:ea typeface="Times New Roman"/>
                        </a:rPr>
                        <a:t>ik</a:t>
                      </a:r>
                      <a:r>
                        <a:rPr lang="en-US" sz="3200" dirty="0" smtClean="0">
                          <a:latin typeface="Times New Roman"/>
                          <a:ea typeface="Times New Roman"/>
                        </a:rPr>
                        <a:t>&gt;0</a:t>
                      </a:r>
                      <a:endParaRPr lang="en-US" sz="3200" dirty="0">
                        <a:latin typeface="Times New Roman"/>
                        <a:ea typeface="Times New Roman"/>
                      </a:endParaRPr>
                    </a:p>
                    <a:p>
                      <a:pPr marL="502920" marR="0" algn="l">
                        <a:spcBef>
                          <a:spcPts val="0"/>
                        </a:spcBef>
                        <a:spcAft>
                          <a:spcPts val="0"/>
                        </a:spcAft>
                      </a:pPr>
                      <a:r>
                        <a:rPr lang="en-US" sz="3200" dirty="0" err="1">
                          <a:latin typeface="Times New Roman"/>
                          <a:ea typeface="Times New Roman"/>
                        </a:rPr>
                        <a:t>FlowAlgebra</a:t>
                      </a:r>
                      <a:r>
                        <a:rPr lang="en-US" sz="3200" dirty="0">
                          <a:latin typeface="Times New Roman"/>
                          <a:ea typeface="Times New Roman"/>
                        </a:rPr>
                        <a:t>(k)</a:t>
                      </a:r>
                    </a:p>
                    <a:p>
                      <a:pPr marL="0" marR="0" algn="l">
                        <a:spcBef>
                          <a:spcPts val="0"/>
                        </a:spcBef>
                        <a:spcAft>
                          <a:spcPts val="0"/>
                        </a:spcAft>
                      </a:pPr>
                      <a:r>
                        <a:rPr lang="en-US" sz="3200" dirty="0">
                          <a:latin typeface="Times New Roman"/>
                          <a:ea typeface="Times New Roman"/>
                        </a:rPr>
                        <a:t>next k</a:t>
                      </a:r>
                    </a:p>
                    <a:p>
                      <a:pPr marL="0" marR="0" algn="l">
                        <a:spcBef>
                          <a:spcPts val="0"/>
                        </a:spcBef>
                        <a:spcAft>
                          <a:spcPts val="0"/>
                        </a:spcAft>
                      </a:pPr>
                      <a:r>
                        <a:rPr lang="en-US" sz="3200" b="1" u="sng" dirty="0">
                          <a:solidFill>
                            <a:schemeClr val="tx1"/>
                          </a:solidFill>
                          <a:latin typeface="Times New Roman"/>
                          <a:ea typeface="Times New Roman"/>
                          <a:sym typeface="Symbol"/>
                        </a:rPr>
                        <a:t></a:t>
                      </a:r>
                      <a:r>
                        <a:rPr lang="en-US" sz="3200" b="1" i="1" baseline="-25000" dirty="0" err="1">
                          <a:solidFill>
                            <a:schemeClr val="tx1"/>
                          </a:solidFill>
                          <a:latin typeface="Times New Roman"/>
                          <a:ea typeface="Times New Roman"/>
                        </a:rPr>
                        <a:t>i</a:t>
                      </a:r>
                      <a:r>
                        <a:rPr lang="en-US" sz="3200" b="1" i="1" dirty="0">
                          <a:solidFill>
                            <a:schemeClr val="tx1"/>
                          </a:solidFill>
                          <a:latin typeface="Times New Roman"/>
                          <a:ea typeface="Times New Roman"/>
                        </a:rPr>
                        <a:t> </a:t>
                      </a:r>
                      <a:r>
                        <a:rPr lang="en-US" sz="3200" b="1" dirty="0">
                          <a:solidFill>
                            <a:schemeClr val="tx1"/>
                          </a:solidFill>
                          <a:latin typeface="Times New Roman"/>
                          <a:ea typeface="Times New Roman"/>
                        </a:rPr>
                        <a:t>= FA(</a:t>
                      </a:r>
                      <a:r>
                        <a:rPr lang="en-US" sz="3200" b="1" u="sng" dirty="0">
                          <a:solidFill>
                            <a:schemeClr val="tx1"/>
                          </a:solidFill>
                          <a:latin typeface="Times New Roman"/>
                          <a:ea typeface="Times New Roman"/>
                          <a:sym typeface="Symbol"/>
                        </a:rPr>
                        <a:t></a:t>
                      </a:r>
                      <a:r>
                        <a:rPr lang="en-US" sz="3200" b="1" baseline="-25000" dirty="0" err="1">
                          <a:solidFill>
                            <a:schemeClr val="tx1"/>
                          </a:solidFill>
                          <a:latin typeface="Times New Roman"/>
                          <a:ea typeface="Times New Roman"/>
                        </a:rPr>
                        <a:t>i</a:t>
                      </a:r>
                      <a:r>
                        <a:rPr lang="en-US" sz="3200" b="1" dirty="0">
                          <a:solidFill>
                            <a:schemeClr val="tx1"/>
                          </a:solidFill>
                          <a:latin typeface="Times New Roman"/>
                          <a:ea typeface="Times New Roman"/>
                        </a:rPr>
                        <a:t>, </a:t>
                      </a:r>
                      <a:r>
                        <a:rPr lang="en-US" sz="3200" b="1" u="sng" dirty="0" err="1" smtClean="0">
                          <a:solidFill>
                            <a:schemeClr val="tx1"/>
                          </a:solidFill>
                          <a:latin typeface="Times New Roman"/>
                          <a:ea typeface="Times New Roman"/>
                        </a:rPr>
                        <a:t>P</a:t>
                      </a:r>
                      <a:r>
                        <a:rPr lang="en-US" sz="3200" b="1" baseline="-25000" dirty="0" err="1" smtClean="0">
                          <a:solidFill>
                            <a:srgbClr val="FF0000"/>
                          </a:solidFill>
                          <a:latin typeface="Times New Roman"/>
                          <a:ea typeface="Times New Roman"/>
                        </a:rPr>
                        <a:t>ik</a:t>
                      </a:r>
                      <a:r>
                        <a:rPr lang="en-US" sz="3200" b="1" dirty="0" smtClean="0">
                          <a:solidFill>
                            <a:schemeClr val="tx1"/>
                          </a:solidFill>
                          <a:latin typeface="Times New Roman"/>
                          <a:ea typeface="Times New Roman"/>
                        </a:rPr>
                        <a:t>, </a:t>
                      </a:r>
                      <a:r>
                        <a:rPr lang="en-US" sz="3200" b="1" u="sng" dirty="0">
                          <a:solidFill>
                            <a:schemeClr val="tx1"/>
                          </a:solidFill>
                          <a:latin typeface="Times New Roman"/>
                          <a:ea typeface="Times New Roman"/>
                          <a:sym typeface="Symbol"/>
                        </a:rPr>
                        <a:t></a:t>
                      </a:r>
                      <a:r>
                        <a:rPr lang="en-US" sz="3200" b="1" i="1" baseline="-25000" dirty="0">
                          <a:solidFill>
                            <a:schemeClr val="tx1"/>
                          </a:solidFill>
                          <a:latin typeface="Times New Roman"/>
                          <a:ea typeface="Times New Roman"/>
                        </a:rPr>
                        <a:t>k</a:t>
                      </a:r>
                      <a:r>
                        <a:rPr lang="en-US" sz="3200" b="1" dirty="0">
                          <a:solidFill>
                            <a:schemeClr val="tx1"/>
                          </a:solidFill>
                          <a:latin typeface="Times New Roman"/>
                          <a:ea typeface="Times New Roman"/>
                        </a:rPr>
                        <a:t>, </a:t>
                      </a:r>
                      <a:r>
                        <a:rPr lang="en-US" sz="3200" b="1" u="sng" dirty="0">
                          <a:solidFill>
                            <a:schemeClr val="tx1"/>
                          </a:solidFill>
                          <a:latin typeface="Times New Roman"/>
                          <a:ea typeface="Times New Roman"/>
                          <a:sym typeface="Symbol"/>
                        </a:rPr>
                        <a:t></a:t>
                      </a:r>
                      <a:r>
                        <a:rPr lang="en-US" sz="3200" b="1" baseline="-25000" dirty="0">
                          <a:solidFill>
                            <a:schemeClr val="tx1"/>
                          </a:solidFill>
                          <a:latin typeface="Times New Roman"/>
                          <a:ea typeface="Times New Roman"/>
                        </a:rPr>
                        <a:t>k</a:t>
                      </a:r>
                      <a:r>
                        <a:rPr lang="en-US" sz="3200" b="1" dirty="0" smtClean="0">
                          <a:solidFill>
                            <a:schemeClr val="tx1"/>
                          </a:solidFill>
                          <a:latin typeface="Times New Roman"/>
                          <a:ea typeface="Times New Roman"/>
                        </a:rPr>
                        <a:t>)</a:t>
                      </a:r>
                    </a:p>
                    <a:p>
                      <a:pPr marL="0" marR="0" algn="l">
                        <a:spcBef>
                          <a:spcPts val="0"/>
                        </a:spcBef>
                        <a:spcAft>
                          <a:spcPts val="0"/>
                        </a:spcAft>
                      </a:pPr>
                      <a:r>
                        <a:rPr lang="en-US" sz="3200" dirty="0" smtClean="0">
                          <a:latin typeface="Times New Roman"/>
                          <a:ea typeface="Times New Roman"/>
                        </a:rPr>
                        <a:t>return</a:t>
                      </a:r>
                      <a:endParaRPr lang="en-US" sz="3200" dirty="0">
                        <a:latin typeface="Times New Roman"/>
                        <a:ea typeface="Times New Roman"/>
                      </a:endParaRPr>
                    </a:p>
                  </a:txBody>
                  <a:tcPr marL="0" marR="0" marT="0" marB="0">
                    <a:lnL>
                      <a:noFill/>
                    </a:lnL>
                    <a:lnR>
                      <a:noFill/>
                    </a:lnR>
                    <a:lnT>
                      <a:noFill/>
                    </a:lnT>
                    <a:lnB>
                      <a:noFill/>
                    </a:lnB>
                  </a:tcPr>
                </a:tc>
              </a:tr>
            </a:tbl>
          </a:graphicData>
        </a:graphic>
      </p:graphicFrame>
      <p:sp>
        <p:nvSpPr>
          <p:cNvPr id="4813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fontAlgn="base" hangingPunct="0">
              <a:spcBef>
                <a:spcPct val="0"/>
              </a:spcBef>
              <a:spcAft>
                <a:spcPct val="0"/>
              </a:spcAft>
            </a:pPr>
            <a:endParaRPr kumimoji="1" lang="en-US" sz="2000" smtClean="0">
              <a:solidFill>
                <a:srgbClr val="808080"/>
              </a:solidFill>
            </a:endParaRPr>
          </a:p>
        </p:txBody>
      </p:sp>
    </p:spTree>
    <p:extLst>
      <p:ext uri="{BB962C8B-B14F-4D97-AF65-F5344CB8AC3E}">
        <p14:creationId xmlns:p14="http://schemas.microsoft.com/office/powerpoint/2010/main" val="1196367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 projects</a:t>
            </a:r>
            <a:endParaRPr lang="en-US" dirty="0"/>
          </a:p>
        </p:txBody>
      </p:sp>
      <p:sp>
        <p:nvSpPr>
          <p:cNvPr id="3" name="Content Placeholder 2"/>
          <p:cNvSpPr>
            <a:spLocks noGrp="1"/>
          </p:cNvSpPr>
          <p:nvPr>
            <p:ph idx="1"/>
          </p:nvPr>
        </p:nvSpPr>
        <p:spPr/>
        <p:txBody>
          <a:bodyPr/>
          <a:lstStyle/>
          <a:p>
            <a:r>
              <a:rPr lang="en-US" dirty="0" smtClean="0"/>
              <a:t>Related to Land Use, Land Cover and Flooding (</a:t>
            </a:r>
            <a:r>
              <a:rPr lang="en-US" dirty="0" err="1" smtClean="0"/>
              <a:t>Ditmore</a:t>
            </a:r>
            <a:r>
              <a:rPr lang="en-US" dirty="0" smtClean="0"/>
              <a:t>, </a:t>
            </a:r>
            <a:r>
              <a:rPr lang="en-US" dirty="0" err="1" smtClean="0"/>
              <a:t>Gaffey</a:t>
            </a:r>
            <a:r>
              <a:rPr lang="en-US" dirty="0" smtClean="0"/>
              <a:t>, Kirkwood, </a:t>
            </a:r>
            <a:r>
              <a:rPr lang="en-US" dirty="0" err="1" smtClean="0"/>
              <a:t>Yaniero</a:t>
            </a:r>
            <a:r>
              <a:rPr lang="en-US" dirty="0" smtClean="0"/>
              <a:t>)</a:t>
            </a:r>
          </a:p>
          <a:p>
            <a:r>
              <a:rPr lang="en-US" dirty="0" smtClean="0"/>
              <a:t>SWAT Hydrologic Modeling (Gold)</a:t>
            </a:r>
          </a:p>
          <a:p>
            <a:r>
              <a:rPr lang="en-US" dirty="0" smtClean="0"/>
              <a:t>Natural Flows (</a:t>
            </a:r>
            <a:r>
              <a:rPr lang="en-US" dirty="0" err="1" smtClean="0"/>
              <a:t>Lutton</a:t>
            </a:r>
            <a:r>
              <a:rPr lang="en-US" dirty="0" smtClean="0"/>
              <a:t>)</a:t>
            </a:r>
          </a:p>
          <a:p>
            <a:r>
              <a:rPr lang="en-US" dirty="0" smtClean="0"/>
              <a:t>Mortality of trees related to wetness (Jones)</a:t>
            </a:r>
          </a:p>
          <a:p>
            <a:r>
              <a:rPr lang="en-US" dirty="0" smtClean="0"/>
              <a:t>Watershed restoration prioritization (</a:t>
            </a:r>
            <a:r>
              <a:rPr lang="en-US" dirty="0" err="1" smtClean="0"/>
              <a:t>Lovette</a:t>
            </a:r>
            <a:r>
              <a:rPr lang="en-US" dirty="0" smtClean="0"/>
              <a:t>)</a:t>
            </a:r>
          </a:p>
          <a:p>
            <a:r>
              <a:rPr lang="en-US" dirty="0" smtClean="0"/>
              <a:t>Landslides (Martin)</a:t>
            </a:r>
          </a:p>
          <a:p>
            <a:r>
              <a:rPr lang="en-US" dirty="0" err="1" smtClean="0"/>
              <a:t>Foodshed</a:t>
            </a:r>
            <a:r>
              <a:rPr lang="en-US" dirty="0" smtClean="0"/>
              <a:t> (Stanton)</a:t>
            </a:r>
            <a:endParaRPr lang="en-US" dirty="0"/>
          </a:p>
        </p:txBody>
      </p:sp>
    </p:spTree>
    <p:extLst>
      <p:ext uri="{BB962C8B-B14F-4D97-AF65-F5344CB8AC3E}">
        <p14:creationId xmlns:p14="http://schemas.microsoft.com/office/powerpoint/2010/main" val="1848239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Line 2"/>
          <p:cNvSpPr>
            <a:spLocks noChangeShapeType="1"/>
          </p:cNvSpPr>
          <p:nvPr/>
        </p:nvSpPr>
        <p:spPr bwMode="auto">
          <a:xfrm>
            <a:off x="1727200" y="1995488"/>
            <a:ext cx="2025650" cy="1587"/>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kumimoji="1" lang="en-US" sz="2000" smtClean="0">
              <a:solidFill>
                <a:srgbClr val="808080"/>
              </a:solidFill>
            </a:endParaRPr>
          </a:p>
        </p:txBody>
      </p:sp>
      <p:sp>
        <p:nvSpPr>
          <p:cNvPr id="7172" name="Line 5"/>
          <p:cNvSpPr>
            <a:spLocks noChangeShapeType="1"/>
          </p:cNvSpPr>
          <p:nvPr/>
        </p:nvSpPr>
        <p:spPr bwMode="auto">
          <a:xfrm>
            <a:off x="1720850" y="2663825"/>
            <a:ext cx="2009775" cy="1588"/>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kumimoji="1" lang="en-US" sz="2000" smtClean="0">
              <a:solidFill>
                <a:srgbClr val="808080"/>
              </a:solidFill>
            </a:endParaRPr>
          </a:p>
        </p:txBody>
      </p:sp>
      <p:sp>
        <p:nvSpPr>
          <p:cNvPr id="7173" name="Line 6"/>
          <p:cNvSpPr>
            <a:spLocks noChangeShapeType="1"/>
          </p:cNvSpPr>
          <p:nvPr/>
        </p:nvSpPr>
        <p:spPr bwMode="auto">
          <a:xfrm>
            <a:off x="1720850" y="3290888"/>
            <a:ext cx="1997075" cy="1587"/>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kumimoji="1" lang="en-US" sz="2000" smtClean="0">
              <a:solidFill>
                <a:srgbClr val="808080"/>
              </a:solidFill>
            </a:endParaRPr>
          </a:p>
        </p:txBody>
      </p:sp>
      <p:sp>
        <p:nvSpPr>
          <p:cNvPr id="7174" name="Line 7"/>
          <p:cNvSpPr>
            <a:spLocks noChangeShapeType="1"/>
          </p:cNvSpPr>
          <p:nvPr/>
        </p:nvSpPr>
        <p:spPr bwMode="auto">
          <a:xfrm>
            <a:off x="1712913" y="3932238"/>
            <a:ext cx="2035175" cy="1587"/>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kumimoji="1" lang="en-US" sz="2000" smtClean="0">
              <a:solidFill>
                <a:srgbClr val="808080"/>
              </a:solidFill>
            </a:endParaRPr>
          </a:p>
        </p:txBody>
      </p:sp>
      <p:sp>
        <p:nvSpPr>
          <p:cNvPr id="7175" name="Line 8"/>
          <p:cNvSpPr>
            <a:spLocks noChangeShapeType="1"/>
          </p:cNvSpPr>
          <p:nvPr/>
        </p:nvSpPr>
        <p:spPr bwMode="auto">
          <a:xfrm flipV="1">
            <a:off x="1725613" y="4549775"/>
            <a:ext cx="2022475" cy="11113"/>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kumimoji="1" lang="en-US" sz="2000" smtClean="0">
              <a:solidFill>
                <a:srgbClr val="808080"/>
              </a:solidFill>
            </a:endParaRPr>
          </a:p>
        </p:txBody>
      </p:sp>
      <p:sp>
        <p:nvSpPr>
          <p:cNvPr id="7176" name="Line 9"/>
          <p:cNvSpPr>
            <a:spLocks noChangeShapeType="1"/>
          </p:cNvSpPr>
          <p:nvPr/>
        </p:nvSpPr>
        <p:spPr bwMode="auto">
          <a:xfrm flipV="1">
            <a:off x="1725613" y="1992313"/>
            <a:ext cx="1587" cy="3159125"/>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kumimoji="1" lang="en-US" sz="2000" smtClean="0">
              <a:solidFill>
                <a:srgbClr val="808080"/>
              </a:solidFill>
            </a:endParaRPr>
          </a:p>
        </p:txBody>
      </p:sp>
      <p:sp>
        <p:nvSpPr>
          <p:cNvPr id="7177" name="Line 10"/>
          <p:cNvSpPr>
            <a:spLocks noChangeShapeType="1"/>
          </p:cNvSpPr>
          <p:nvPr/>
        </p:nvSpPr>
        <p:spPr bwMode="auto">
          <a:xfrm flipV="1">
            <a:off x="2384425" y="2008188"/>
            <a:ext cx="1588" cy="3159125"/>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kumimoji="1" lang="en-US" sz="2000" smtClean="0">
              <a:solidFill>
                <a:srgbClr val="808080"/>
              </a:solidFill>
            </a:endParaRPr>
          </a:p>
        </p:txBody>
      </p:sp>
      <p:sp>
        <p:nvSpPr>
          <p:cNvPr id="7178" name="Line 11"/>
          <p:cNvSpPr>
            <a:spLocks noChangeShapeType="1"/>
          </p:cNvSpPr>
          <p:nvPr/>
        </p:nvSpPr>
        <p:spPr bwMode="auto">
          <a:xfrm flipH="1" flipV="1">
            <a:off x="3052763" y="2008188"/>
            <a:ext cx="3175" cy="3184525"/>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kumimoji="1" lang="en-US" sz="2000" smtClean="0">
              <a:solidFill>
                <a:srgbClr val="808080"/>
              </a:solidFill>
            </a:endParaRPr>
          </a:p>
        </p:txBody>
      </p:sp>
      <p:sp>
        <p:nvSpPr>
          <p:cNvPr id="7179" name="Line 12"/>
          <p:cNvSpPr>
            <a:spLocks noChangeShapeType="1"/>
          </p:cNvSpPr>
          <p:nvPr/>
        </p:nvSpPr>
        <p:spPr bwMode="auto">
          <a:xfrm flipV="1">
            <a:off x="3738563" y="2001838"/>
            <a:ext cx="1587" cy="3159125"/>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kumimoji="1" lang="en-US" sz="2000" smtClean="0">
              <a:solidFill>
                <a:srgbClr val="808080"/>
              </a:solidFill>
            </a:endParaRPr>
          </a:p>
        </p:txBody>
      </p:sp>
      <p:sp>
        <p:nvSpPr>
          <p:cNvPr id="7180" name="Rectangle 13"/>
          <p:cNvSpPr>
            <a:spLocks noChangeArrowheads="1"/>
          </p:cNvSpPr>
          <p:nvPr/>
        </p:nvSpPr>
        <p:spPr bwMode="auto">
          <a:xfrm>
            <a:off x="642938" y="5568950"/>
            <a:ext cx="32702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mtClean="0">
                <a:solidFill>
                  <a:srgbClr val="000000"/>
                </a:solidFill>
              </a:rPr>
              <a:t>Dependence function of grid cells y</a:t>
            </a:r>
            <a:endParaRPr lang="en-US" sz="2400" smtClean="0">
              <a:solidFill>
                <a:srgbClr val="000000"/>
              </a:solidFill>
            </a:endParaRPr>
          </a:p>
        </p:txBody>
      </p:sp>
      <p:sp>
        <p:nvSpPr>
          <p:cNvPr id="7181" name="Line 14"/>
          <p:cNvSpPr>
            <a:spLocks noChangeShapeType="1"/>
          </p:cNvSpPr>
          <p:nvPr/>
        </p:nvSpPr>
        <p:spPr bwMode="auto">
          <a:xfrm>
            <a:off x="1727200" y="5160963"/>
            <a:ext cx="2022475" cy="1587"/>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kumimoji="1" lang="en-US" sz="2000" smtClean="0">
              <a:solidFill>
                <a:srgbClr val="808080"/>
              </a:solidFill>
            </a:endParaRPr>
          </a:p>
        </p:txBody>
      </p:sp>
      <p:sp>
        <p:nvSpPr>
          <p:cNvPr id="7182" name="Rectangle 15"/>
          <p:cNvSpPr>
            <a:spLocks noChangeArrowheads="1"/>
          </p:cNvSpPr>
          <p:nvPr/>
        </p:nvSpPr>
        <p:spPr bwMode="auto">
          <a:xfrm>
            <a:off x="1855788" y="4597400"/>
            <a:ext cx="61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kumimoji="1" lang="en-US" sz="2000" smtClean="0">
              <a:solidFill>
                <a:srgbClr val="808080"/>
              </a:solidFill>
            </a:endParaRPr>
          </a:p>
        </p:txBody>
      </p:sp>
      <p:sp>
        <p:nvSpPr>
          <p:cNvPr id="7183" name="Rectangle 16"/>
          <p:cNvSpPr>
            <a:spLocks noChangeArrowheads="1"/>
          </p:cNvSpPr>
          <p:nvPr/>
        </p:nvSpPr>
        <p:spPr bwMode="auto">
          <a:xfrm>
            <a:off x="1990725" y="4672013"/>
            <a:ext cx="114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mtClean="0">
                <a:solidFill>
                  <a:srgbClr val="000000"/>
                </a:solidFill>
              </a:rPr>
              <a:t>0</a:t>
            </a:r>
            <a:endParaRPr lang="en-US" sz="2400" smtClean="0">
              <a:solidFill>
                <a:srgbClr val="000000"/>
              </a:solidFill>
            </a:endParaRPr>
          </a:p>
        </p:txBody>
      </p:sp>
      <p:sp>
        <p:nvSpPr>
          <p:cNvPr id="7184" name="Rectangle 17"/>
          <p:cNvSpPr>
            <a:spLocks noChangeArrowheads="1"/>
          </p:cNvSpPr>
          <p:nvPr/>
        </p:nvSpPr>
        <p:spPr bwMode="auto">
          <a:xfrm>
            <a:off x="2105025" y="467201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mtClean="0">
                <a:solidFill>
                  <a:srgbClr val="000000"/>
                </a:solidFill>
              </a:rPr>
              <a:t> </a:t>
            </a:r>
            <a:endParaRPr lang="en-US" sz="2400" smtClean="0">
              <a:solidFill>
                <a:srgbClr val="000000"/>
              </a:solidFill>
            </a:endParaRPr>
          </a:p>
        </p:txBody>
      </p:sp>
      <p:sp>
        <p:nvSpPr>
          <p:cNvPr id="7185" name="Rectangle 18"/>
          <p:cNvSpPr>
            <a:spLocks noChangeArrowheads="1"/>
          </p:cNvSpPr>
          <p:nvPr/>
        </p:nvSpPr>
        <p:spPr bwMode="auto">
          <a:xfrm>
            <a:off x="2454275" y="4654550"/>
            <a:ext cx="61753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kumimoji="1" lang="en-US" sz="2000" smtClean="0">
              <a:solidFill>
                <a:srgbClr val="808080"/>
              </a:solidFill>
            </a:endParaRPr>
          </a:p>
        </p:txBody>
      </p:sp>
      <p:sp>
        <p:nvSpPr>
          <p:cNvPr id="7186" name="Rectangle 19"/>
          <p:cNvSpPr>
            <a:spLocks noChangeArrowheads="1"/>
          </p:cNvSpPr>
          <p:nvPr/>
        </p:nvSpPr>
        <p:spPr bwMode="auto">
          <a:xfrm>
            <a:off x="2590800" y="4727575"/>
            <a:ext cx="114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mtClean="0">
                <a:solidFill>
                  <a:srgbClr val="000000"/>
                </a:solidFill>
              </a:rPr>
              <a:t>1</a:t>
            </a:r>
            <a:endParaRPr lang="en-US" sz="2400" smtClean="0">
              <a:solidFill>
                <a:srgbClr val="000000"/>
              </a:solidFill>
            </a:endParaRPr>
          </a:p>
        </p:txBody>
      </p:sp>
      <p:sp>
        <p:nvSpPr>
          <p:cNvPr id="7187" name="Rectangle 20"/>
          <p:cNvSpPr>
            <a:spLocks noChangeArrowheads="1"/>
          </p:cNvSpPr>
          <p:nvPr/>
        </p:nvSpPr>
        <p:spPr bwMode="auto">
          <a:xfrm>
            <a:off x="2705100" y="47275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mtClean="0">
                <a:solidFill>
                  <a:srgbClr val="000000"/>
                </a:solidFill>
              </a:rPr>
              <a:t> </a:t>
            </a:r>
            <a:endParaRPr lang="en-US" sz="2400" smtClean="0">
              <a:solidFill>
                <a:srgbClr val="000000"/>
              </a:solidFill>
            </a:endParaRPr>
          </a:p>
        </p:txBody>
      </p:sp>
      <p:sp>
        <p:nvSpPr>
          <p:cNvPr id="7188" name="Rectangle 21"/>
          <p:cNvSpPr>
            <a:spLocks noChangeArrowheads="1"/>
          </p:cNvSpPr>
          <p:nvPr/>
        </p:nvSpPr>
        <p:spPr bwMode="auto">
          <a:xfrm>
            <a:off x="3333750" y="4686300"/>
            <a:ext cx="114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mtClean="0">
                <a:solidFill>
                  <a:srgbClr val="000000"/>
                </a:solidFill>
              </a:rPr>
              <a:t>0</a:t>
            </a:r>
            <a:endParaRPr lang="en-US" sz="2400" smtClean="0">
              <a:solidFill>
                <a:srgbClr val="000000"/>
              </a:solidFill>
            </a:endParaRPr>
          </a:p>
        </p:txBody>
      </p:sp>
      <p:sp>
        <p:nvSpPr>
          <p:cNvPr id="7189" name="Rectangle 22"/>
          <p:cNvSpPr>
            <a:spLocks noChangeArrowheads="1"/>
          </p:cNvSpPr>
          <p:nvPr/>
        </p:nvSpPr>
        <p:spPr bwMode="auto">
          <a:xfrm>
            <a:off x="3448050" y="468630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mtClean="0">
                <a:solidFill>
                  <a:srgbClr val="000000"/>
                </a:solidFill>
              </a:rPr>
              <a:t> </a:t>
            </a:r>
            <a:endParaRPr lang="en-US" sz="2400" smtClean="0">
              <a:solidFill>
                <a:srgbClr val="000000"/>
              </a:solidFill>
            </a:endParaRPr>
          </a:p>
        </p:txBody>
      </p:sp>
      <p:sp>
        <p:nvSpPr>
          <p:cNvPr id="7190" name="Rectangle 23"/>
          <p:cNvSpPr>
            <a:spLocks noChangeArrowheads="1"/>
          </p:cNvSpPr>
          <p:nvPr/>
        </p:nvSpPr>
        <p:spPr bwMode="auto">
          <a:xfrm>
            <a:off x="1839913" y="3997325"/>
            <a:ext cx="617537"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kumimoji="1" lang="en-US" sz="2000" smtClean="0">
              <a:solidFill>
                <a:srgbClr val="808080"/>
              </a:solidFill>
            </a:endParaRPr>
          </a:p>
        </p:txBody>
      </p:sp>
      <p:sp>
        <p:nvSpPr>
          <p:cNvPr id="7191" name="Rectangle 24"/>
          <p:cNvSpPr>
            <a:spLocks noChangeArrowheads="1"/>
          </p:cNvSpPr>
          <p:nvPr/>
        </p:nvSpPr>
        <p:spPr bwMode="auto">
          <a:xfrm>
            <a:off x="1976438" y="4071938"/>
            <a:ext cx="114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mtClean="0">
                <a:solidFill>
                  <a:srgbClr val="000000"/>
                </a:solidFill>
              </a:rPr>
              <a:t>0</a:t>
            </a:r>
            <a:endParaRPr lang="en-US" sz="2400" smtClean="0">
              <a:solidFill>
                <a:srgbClr val="000000"/>
              </a:solidFill>
            </a:endParaRPr>
          </a:p>
        </p:txBody>
      </p:sp>
      <p:sp>
        <p:nvSpPr>
          <p:cNvPr id="7192" name="Rectangle 25"/>
          <p:cNvSpPr>
            <a:spLocks noChangeArrowheads="1"/>
          </p:cNvSpPr>
          <p:nvPr/>
        </p:nvSpPr>
        <p:spPr bwMode="auto">
          <a:xfrm>
            <a:off x="2090738" y="407193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mtClean="0">
                <a:solidFill>
                  <a:srgbClr val="000000"/>
                </a:solidFill>
              </a:rPr>
              <a:t> </a:t>
            </a:r>
            <a:endParaRPr lang="en-US" sz="2400" smtClean="0">
              <a:solidFill>
                <a:srgbClr val="000000"/>
              </a:solidFill>
            </a:endParaRPr>
          </a:p>
        </p:txBody>
      </p:sp>
      <p:sp>
        <p:nvSpPr>
          <p:cNvPr id="7193" name="Rectangle 26"/>
          <p:cNvSpPr>
            <a:spLocks noChangeArrowheads="1"/>
          </p:cNvSpPr>
          <p:nvPr/>
        </p:nvSpPr>
        <p:spPr bwMode="auto">
          <a:xfrm>
            <a:off x="2498725" y="4040188"/>
            <a:ext cx="6159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kumimoji="1" lang="en-US" sz="2000" smtClean="0">
              <a:solidFill>
                <a:srgbClr val="808080"/>
              </a:solidFill>
            </a:endParaRPr>
          </a:p>
        </p:txBody>
      </p:sp>
      <p:sp>
        <p:nvSpPr>
          <p:cNvPr id="7194" name="Rectangle 27"/>
          <p:cNvSpPr>
            <a:spLocks noChangeArrowheads="1"/>
          </p:cNvSpPr>
          <p:nvPr/>
        </p:nvSpPr>
        <p:spPr bwMode="auto">
          <a:xfrm>
            <a:off x="2635250" y="4114800"/>
            <a:ext cx="114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mtClean="0">
                <a:solidFill>
                  <a:srgbClr val="000000"/>
                </a:solidFill>
              </a:rPr>
              <a:t>1</a:t>
            </a:r>
            <a:endParaRPr lang="en-US" sz="2400" smtClean="0">
              <a:solidFill>
                <a:srgbClr val="000000"/>
              </a:solidFill>
            </a:endParaRPr>
          </a:p>
        </p:txBody>
      </p:sp>
      <p:sp>
        <p:nvSpPr>
          <p:cNvPr id="7195" name="Rectangle 28"/>
          <p:cNvSpPr>
            <a:spLocks noChangeArrowheads="1"/>
          </p:cNvSpPr>
          <p:nvPr/>
        </p:nvSpPr>
        <p:spPr bwMode="auto">
          <a:xfrm>
            <a:off x="2749550" y="411480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mtClean="0">
                <a:solidFill>
                  <a:srgbClr val="000000"/>
                </a:solidFill>
              </a:rPr>
              <a:t> </a:t>
            </a:r>
            <a:endParaRPr lang="en-US" sz="2400" smtClean="0">
              <a:solidFill>
                <a:srgbClr val="000000"/>
              </a:solidFill>
            </a:endParaRPr>
          </a:p>
        </p:txBody>
      </p:sp>
      <p:sp>
        <p:nvSpPr>
          <p:cNvPr id="7196" name="Rectangle 29"/>
          <p:cNvSpPr>
            <a:spLocks noChangeArrowheads="1"/>
          </p:cNvSpPr>
          <p:nvPr/>
        </p:nvSpPr>
        <p:spPr bwMode="auto">
          <a:xfrm>
            <a:off x="3209925" y="3997325"/>
            <a:ext cx="617538"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kumimoji="1" lang="en-US" sz="2000" smtClean="0">
              <a:solidFill>
                <a:srgbClr val="808080"/>
              </a:solidFill>
            </a:endParaRPr>
          </a:p>
        </p:txBody>
      </p:sp>
      <p:sp>
        <p:nvSpPr>
          <p:cNvPr id="7197" name="Rectangle 30"/>
          <p:cNvSpPr>
            <a:spLocks noChangeArrowheads="1"/>
          </p:cNvSpPr>
          <p:nvPr/>
        </p:nvSpPr>
        <p:spPr bwMode="auto">
          <a:xfrm>
            <a:off x="3348038" y="4071938"/>
            <a:ext cx="114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mtClean="0">
                <a:solidFill>
                  <a:srgbClr val="000000"/>
                </a:solidFill>
              </a:rPr>
              <a:t>0</a:t>
            </a:r>
            <a:endParaRPr lang="en-US" sz="2400" smtClean="0">
              <a:solidFill>
                <a:srgbClr val="000000"/>
              </a:solidFill>
            </a:endParaRPr>
          </a:p>
        </p:txBody>
      </p:sp>
      <p:sp>
        <p:nvSpPr>
          <p:cNvPr id="7198" name="Rectangle 31"/>
          <p:cNvSpPr>
            <a:spLocks noChangeArrowheads="1"/>
          </p:cNvSpPr>
          <p:nvPr/>
        </p:nvSpPr>
        <p:spPr bwMode="auto">
          <a:xfrm>
            <a:off x="3462338" y="4071938"/>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mtClean="0">
                <a:solidFill>
                  <a:srgbClr val="000000"/>
                </a:solidFill>
              </a:rPr>
              <a:t> </a:t>
            </a:r>
            <a:endParaRPr lang="en-US" sz="2400" smtClean="0">
              <a:solidFill>
                <a:srgbClr val="000000"/>
              </a:solidFill>
            </a:endParaRPr>
          </a:p>
        </p:txBody>
      </p:sp>
      <p:sp>
        <p:nvSpPr>
          <p:cNvPr id="7199" name="Rectangle 32"/>
          <p:cNvSpPr>
            <a:spLocks noChangeArrowheads="1"/>
          </p:cNvSpPr>
          <p:nvPr/>
        </p:nvSpPr>
        <p:spPr bwMode="auto">
          <a:xfrm>
            <a:off x="1839913" y="3441700"/>
            <a:ext cx="61753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kumimoji="1" lang="en-US" sz="2000" smtClean="0">
              <a:solidFill>
                <a:srgbClr val="808080"/>
              </a:solidFill>
            </a:endParaRPr>
          </a:p>
        </p:txBody>
      </p:sp>
      <p:sp>
        <p:nvSpPr>
          <p:cNvPr id="7200" name="Rectangle 33"/>
          <p:cNvSpPr>
            <a:spLocks noChangeArrowheads="1"/>
          </p:cNvSpPr>
          <p:nvPr/>
        </p:nvSpPr>
        <p:spPr bwMode="auto">
          <a:xfrm>
            <a:off x="1976438" y="3517900"/>
            <a:ext cx="114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mtClean="0">
                <a:solidFill>
                  <a:srgbClr val="000000"/>
                </a:solidFill>
              </a:rPr>
              <a:t>0</a:t>
            </a:r>
            <a:endParaRPr lang="en-US" sz="2400" smtClean="0">
              <a:solidFill>
                <a:srgbClr val="000000"/>
              </a:solidFill>
            </a:endParaRPr>
          </a:p>
        </p:txBody>
      </p:sp>
      <p:sp>
        <p:nvSpPr>
          <p:cNvPr id="7201" name="Rectangle 34"/>
          <p:cNvSpPr>
            <a:spLocks noChangeArrowheads="1"/>
          </p:cNvSpPr>
          <p:nvPr/>
        </p:nvSpPr>
        <p:spPr bwMode="auto">
          <a:xfrm>
            <a:off x="2090738" y="351790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mtClean="0">
                <a:solidFill>
                  <a:srgbClr val="000000"/>
                </a:solidFill>
              </a:rPr>
              <a:t> </a:t>
            </a:r>
            <a:endParaRPr lang="en-US" sz="2400" smtClean="0">
              <a:solidFill>
                <a:srgbClr val="000000"/>
              </a:solidFill>
            </a:endParaRPr>
          </a:p>
        </p:txBody>
      </p:sp>
      <p:sp>
        <p:nvSpPr>
          <p:cNvPr id="7202" name="Rectangle 35"/>
          <p:cNvSpPr>
            <a:spLocks noChangeArrowheads="1"/>
          </p:cNvSpPr>
          <p:nvPr/>
        </p:nvSpPr>
        <p:spPr bwMode="auto">
          <a:xfrm>
            <a:off x="2384425" y="3440113"/>
            <a:ext cx="6159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kumimoji="1" lang="en-US" sz="2000" smtClean="0">
              <a:solidFill>
                <a:srgbClr val="808080"/>
              </a:solidFill>
            </a:endParaRPr>
          </a:p>
        </p:txBody>
      </p:sp>
      <p:sp>
        <p:nvSpPr>
          <p:cNvPr id="7203" name="Rectangle 36"/>
          <p:cNvSpPr>
            <a:spLocks noChangeArrowheads="1"/>
          </p:cNvSpPr>
          <p:nvPr/>
        </p:nvSpPr>
        <p:spPr bwMode="auto">
          <a:xfrm>
            <a:off x="2520950" y="3514725"/>
            <a:ext cx="285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mtClean="0">
                <a:solidFill>
                  <a:srgbClr val="000000"/>
                </a:solidFill>
              </a:rPr>
              <a:t>0.6</a:t>
            </a:r>
            <a:endParaRPr lang="en-US" sz="2400" smtClean="0">
              <a:solidFill>
                <a:srgbClr val="000000"/>
              </a:solidFill>
            </a:endParaRPr>
          </a:p>
        </p:txBody>
      </p:sp>
      <p:sp>
        <p:nvSpPr>
          <p:cNvPr id="7204" name="Rectangle 37"/>
          <p:cNvSpPr>
            <a:spLocks noChangeArrowheads="1"/>
          </p:cNvSpPr>
          <p:nvPr/>
        </p:nvSpPr>
        <p:spPr bwMode="auto">
          <a:xfrm>
            <a:off x="2806700" y="35147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mtClean="0">
                <a:solidFill>
                  <a:srgbClr val="000000"/>
                </a:solidFill>
              </a:rPr>
              <a:t> </a:t>
            </a:r>
            <a:endParaRPr lang="en-US" sz="2400" smtClean="0">
              <a:solidFill>
                <a:srgbClr val="000000"/>
              </a:solidFill>
            </a:endParaRPr>
          </a:p>
        </p:txBody>
      </p:sp>
      <p:sp>
        <p:nvSpPr>
          <p:cNvPr id="7205" name="Rectangle 38"/>
          <p:cNvSpPr>
            <a:spLocks noChangeArrowheads="1"/>
          </p:cNvSpPr>
          <p:nvPr/>
        </p:nvSpPr>
        <p:spPr bwMode="auto">
          <a:xfrm>
            <a:off x="3168650" y="3425825"/>
            <a:ext cx="614363"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kumimoji="1" lang="en-US" sz="2000" smtClean="0">
              <a:solidFill>
                <a:srgbClr val="808080"/>
              </a:solidFill>
            </a:endParaRPr>
          </a:p>
        </p:txBody>
      </p:sp>
      <p:sp>
        <p:nvSpPr>
          <p:cNvPr id="7206" name="Rectangle 39"/>
          <p:cNvSpPr>
            <a:spLocks noChangeArrowheads="1"/>
          </p:cNvSpPr>
          <p:nvPr/>
        </p:nvSpPr>
        <p:spPr bwMode="auto">
          <a:xfrm>
            <a:off x="3303588" y="3502025"/>
            <a:ext cx="114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mtClean="0">
                <a:solidFill>
                  <a:srgbClr val="000000"/>
                </a:solidFill>
              </a:rPr>
              <a:t>0</a:t>
            </a:r>
            <a:endParaRPr lang="en-US" sz="2400" smtClean="0">
              <a:solidFill>
                <a:srgbClr val="000000"/>
              </a:solidFill>
            </a:endParaRPr>
          </a:p>
        </p:txBody>
      </p:sp>
      <p:sp>
        <p:nvSpPr>
          <p:cNvPr id="7207" name="Rectangle 40"/>
          <p:cNvSpPr>
            <a:spLocks noChangeArrowheads="1"/>
          </p:cNvSpPr>
          <p:nvPr/>
        </p:nvSpPr>
        <p:spPr bwMode="auto">
          <a:xfrm>
            <a:off x="3417888" y="35020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mtClean="0">
                <a:solidFill>
                  <a:srgbClr val="000000"/>
                </a:solidFill>
              </a:rPr>
              <a:t> </a:t>
            </a:r>
            <a:endParaRPr lang="en-US" sz="2400" smtClean="0">
              <a:solidFill>
                <a:srgbClr val="000000"/>
              </a:solidFill>
            </a:endParaRPr>
          </a:p>
        </p:txBody>
      </p:sp>
      <p:sp>
        <p:nvSpPr>
          <p:cNvPr id="7208" name="Rectangle 41"/>
          <p:cNvSpPr>
            <a:spLocks noChangeArrowheads="1"/>
          </p:cNvSpPr>
          <p:nvPr/>
        </p:nvSpPr>
        <p:spPr bwMode="auto">
          <a:xfrm>
            <a:off x="1870075" y="2784475"/>
            <a:ext cx="61595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kumimoji="1" lang="en-US" sz="2000" smtClean="0">
              <a:solidFill>
                <a:srgbClr val="808080"/>
              </a:solidFill>
            </a:endParaRPr>
          </a:p>
        </p:txBody>
      </p:sp>
      <p:sp>
        <p:nvSpPr>
          <p:cNvPr id="7209" name="Rectangle 42"/>
          <p:cNvSpPr>
            <a:spLocks noChangeArrowheads="1"/>
          </p:cNvSpPr>
          <p:nvPr/>
        </p:nvSpPr>
        <p:spPr bwMode="auto">
          <a:xfrm>
            <a:off x="2006600" y="2860675"/>
            <a:ext cx="285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mtClean="0">
                <a:solidFill>
                  <a:srgbClr val="000000"/>
                </a:solidFill>
              </a:rPr>
              <a:t>0.3</a:t>
            </a:r>
            <a:endParaRPr lang="en-US" sz="2400" smtClean="0">
              <a:solidFill>
                <a:srgbClr val="000000"/>
              </a:solidFill>
            </a:endParaRPr>
          </a:p>
        </p:txBody>
      </p:sp>
      <p:sp>
        <p:nvSpPr>
          <p:cNvPr id="7210" name="Rectangle 43"/>
          <p:cNvSpPr>
            <a:spLocks noChangeArrowheads="1"/>
          </p:cNvSpPr>
          <p:nvPr/>
        </p:nvSpPr>
        <p:spPr bwMode="auto">
          <a:xfrm>
            <a:off x="2292350" y="28606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mtClean="0">
                <a:solidFill>
                  <a:srgbClr val="000000"/>
                </a:solidFill>
              </a:rPr>
              <a:t> </a:t>
            </a:r>
            <a:endParaRPr lang="en-US" sz="2400" smtClean="0">
              <a:solidFill>
                <a:srgbClr val="000000"/>
              </a:solidFill>
            </a:endParaRPr>
          </a:p>
        </p:txBody>
      </p:sp>
      <p:sp>
        <p:nvSpPr>
          <p:cNvPr id="7211" name="Rectangle 44"/>
          <p:cNvSpPr>
            <a:spLocks noChangeArrowheads="1"/>
          </p:cNvSpPr>
          <p:nvPr/>
        </p:nvSpPr>
        <p:spPr bwMode="auto">
          <a:xfrm>
            <a:off x="2411413" y="2784475"/>
            <a:ext cx="6159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kumimoji="1" lang="en-US" sz="2000" smtClean="0">
              <a:solidFill>
                <a:srgbClr val="808080"/>
              </a:solidFill>
            </a:endParaRPr>
          </a:p>
        </p:txBody>
      </p:sp>
      <p:sp>
        <p:nvSpPr>
          <p:cNvPr id="7212" name="Rectangle 45"/>
          <p:cNvSpPr>
            <a:spLocks noChangeArrowheads="1"/>
          </p:cNvSpPr>
          <p:nvPr/>
        </p:nvSpPr>
        <p:spPr bwMode="auto">
          <a:xfrm>
            <a:off x="2547938" y="2860675"/>
            <a:ext cx="285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mtClean="0">
                <a:solidFill>
                  <a:srgbClr val="000000"/>
                </a:solidFill>
              </a:rPr>
              <a:t>0.3</a:t>
            </a:r>
            <a:endParaRPr lang="en-US" sz="2400" smtClean="0">
              <a:solidFill>
                <a:srgbClr val="000000"/>
              </a:solidFill>
            </a:endParaRPr>
          </a:p>
        </p:txBody>
      </p:sp>
      <p:sp>
        <p:nvSpPr>
          <p:cNvPr id="7213" name="Rectangle 46"/>
          <p:cNvSpPr>
            <a:spLocks noChangeArrowheads="1"/>
          </p:cNvSpPr>
          <p:nvPr/>
        </p:nvSpPr>
        <p:spPr bwMode="auto">
          <a:xfrm>
            <a:off x="2833688" y="28606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mtClean="0">
                <a:solidFill>
                  <a:srgbClr val="000000"/>
                </a:solidFill>
              </a:rPr>
              <a:t> </a:t>
            </a:r>
            <a:endParaRPr lang="en-US" sz="2400" smtClean="0">
              <a:solidFill>
                <a:srgbClr val="000000"/>
              </a:solidFill>
            </a:endParaRPr>
          </a:p>
        </p:txBody>
      </p:sp>
      <p:sp>
        <p:nvSpPr>
          <p:cNvPr id="7214" name="Rectangle 47"/>
          <p:cNvSpPr>
            <a:spLocks noChangeArrowheads="1"/>
          </p:cNvSpPr>
          <p:nvPr/>
        </p:nvSpPr>
        <p:spPr bwMode="auto">
          <a:xfrm>
            <a:off x="3225800" y="2784475"/>
            <a:ext cx="61436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kumimoji="1" lang="en-US" sz="2000" smtClean="0">
              <a:solidFill>
                <a:srgbClr val="808080"/>
              </a:solidFill>
            </a:endParaRPr>
          </a:p>
        </p:txBody>
      </p:sp>
      <p:sp>
        <p:nvSpPr>
          <p:cNvPr id="7215" name="Rectangle 48"/>
          <p:cNvSpPr>
            <a:spLocks noChangeArrowheads="1"/>
          </p:cNvSpPr>
          <p:nvPr/>
        </p:nvSpPr>
        <p:spPr bwMode="auto">
          <a:xfrm>
            <a:off x="3360738" y="2860675"/>
            <a:ext cx="114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mtClean="0">
                <a:solidFill>
                  <a:srgbClr val="000000"/>
                </a:solidFill>
              </a:rPr>
              <a:t>0</a:t>
            </a:r>
            <a:endParaRPr lang="en-US" sz="2400" smtClean="0">
              <a:solidFill>
                <a:srgbClr val="000000"/>
              </a:solidFill>
            </a:endParaRPr>
          </a:p>
        </p:txBody>
      </p:sp>
      <p:sp>
        <p:nvSpPr>
          <p:cNvPr id="7216" name="Rectangle 49"/>
          <p:cNvSpPr>
            <a:spLocks noChangeArrowheads="1"/>
          </p:cNvSpPr>
          <p:nvPr/>
        </p:nvSpPr>
        <p:spPr bwMode="auto">
          <a:xfrm>
            <a:off x="3475038" y="286067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mtClean="0">
                <a:solidFill>
                  <a:srgbClr val="000000"/>
                </a:solidFill>
              </a:rPr>
              <a:t> </a:t>
            </a:r>
            <a:endParaRPr lang="en-US" sz="2400" smtClean="0">
              <a:solidFill>
                <a:srgbClr val="000000"/>
              </a:solidFill>
            </a:endParaRPr>
          </a:p>
        </p:txBody>
      </p:sp>
      <p:sp>
        <p:nvSpPr>
          <p:cNvPr id="7217" name="Rectangle 50"/>
          <p:cNvSpPr>
            <a:spLocks noChangeArrowheads="1"/>
          </p:cNvSpPr>
          <p:nvPr/>
        </p:nvSpPr>
        <p:spPr bwMode="auto">
          <a:xfrm>
            <a:off x="1839913" y="2112963"/>
            <a:ext cx="61753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kumimoji="1" lang="en-US" sz="2000" smtClean="0">
              <a:solidFill>
                <a:srgbClr val="808080"/>
              </a:solidFill>
            </a:endParaRPr>
          </a:p>
        </p:txBody>
      </p:sp>
      <p:sp>
        <p:nvSpPr>
          <p:cNvPr id="7218" name="Rectangle 51"/>
          <p:cNvSpPr>
            <a:spLocks noChangeArrowheads="1"/>
          </p:cNvSpPr>
          <p:nvPr/>
        </p:nvSpPr>
        <p:spPr bwMode="auto">
          <a:xfrm>
            <a:off x="1976438" y="2189163"/>
            <a:ext cx="285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mtClean="0">
                <a:solidFill>
                  <a:srgbClr val="000000"/>
                </a:solidFill>
              </a:rPr>
              <a:t>0.6</a:t>
            </a:r>
            <a:endParaRPr lang="en-US" sz="2400" smtClean="0">
              <a:solidFill>
                <a:srgbClr val="000000"/>
              </a:solidFill>
            </a:endParaRPr>
          </a:p>
        </p:txBody>
      </p:sp>
      <p:sp>
        <p:nvSpPr>
          <p:cNvPr id="7219" name="Rectangle 52"/>
          <p:cNvSpPr>
            <a:spLocks noChangeArrowheads="1"/>
          </p:cNvSpPr>
          <p:nvPr/>
        </p:nvSpPr>
        <p:spPr bwMode="auto">
          <a:xfrm>
            <a:off x="2262188" y="2189163"/>
            <a:ext cx="5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mtClean="0">
                <a:solidFill>
                  <a:srgbClr val="000000"/>
                </a:solidFill>
              </a:rPr>
              <a:t> </a:t>
            </a:r>
            <a:endParaRPr lang="en-US" sz="2400" smtClean="0">
              <a:solidFill>
                <a:srgbClr val="000000"/>
              </a:solidFill>
            </a:endParaRPr>
          </a:p>
        </p:txBody>
      </p:sp>
      <p:sp>
        <p:nvSpPr>
          <p:cNvPr id="7220" name="Rectangle 53"/>
          <p:cNvSpPr>
            <a:spLocks noChangeArrowheads="1"/>
          </p:cNvSpPr>
          <p:nvPr/>
        </p:nvSpPr>
        <p:spPr bwMode="auto">
          <a:xfrm>
            <a:off x="2541588" y="2143125"/>
            <a:ext cx="61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kumimoji="1" lang="en-US" sz="2000" smtClean="0">
              <a:solidFill>
                <a:srgbClr val="808080"/>
              </a:solidFill>
            </a:endParaRPr>
          </a:p>
        </p:txBody>
      </p:sp>
      <p:sp>
        <p:nvSpPr>
          <p:cNvPr id="7221" name="Rectangle 54"/>
          <p:cNvSpPr>
            <a:spLocks noChangeArrowheads="1"/>
          </p:cNvSpPr>
          <p:nvPr/>
        </p:nvSpPr>
        <p:spPr bwMode="auto">
          <a:xfrm>
            <a:off x="2676525" y="2216150"/>
            <a:ext cx="114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mtClean="0">
                <a:solidFill>
                  <a:srgbClr val="000000"/>
                </a:solidFill>
              </a:rPr>
              <a:t>0</a:t>
            </a:r>
            <a:endParaRPr lang="en-US" sz="2400" smtClean="0">
              <a:solidFill>
                <a:srgbClr val="000000"/>
              </a:solidFill>
            </a:endParaRPr>
          </a:p>
        </p:txBody>
      </p:sp>
      <p:sp>
        <p:nvSpPr>
          <p:cNvPr id="7222" name="Rectangle 55"/>
          <p:cNvSpPr>
            <a:spLocks noChangeArrowheads="1"/>
          </p:cNvSpPr>
          <p:nvPr/>
        </p:nvSpPr>
        <p:spPr bwMode="auto">
          <a:xfrm>
            <a:off x="2790825" y="22161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mtClean="0">
                <a:solidFill>
                  <a:srgbClr val="000000"/>
                </a:solidFill>
              </a:rPr>
              <a:t> </a:t>
            </a:r>
            <a:endParaRPr lang="en-US" sz="2400" smtClean="0">
              <a:solidFill>
                <a:srgbClr val="000000"/>
              </a:solidFill>
            </a:endParaRPr>
          </a:p>
        </p:txBody>
      </p:sp>
      <p:sp>
        <p:nvSpPr>
          <p:cNvPr id="7223" name="Rectangle 56"/>
          <p:cNvSpPr>
            <a:spLocks noChangeArrowheads="1"/>
          </p:cNvSpPr>
          <p:nvPr/>
        </p:nvSpPr>
        <p:spPr bwMode="auto">
          <a:xfrm>
            <a:off x="3182938" y="2157413"/>
            <a:ext cx="61753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kumimoji="1" lang="en-US" sz="2000" smtClean="0">
              <a:solidFill>
                <a:srgbClr val="808080"/>
              </a:solidFill>
            </a:endParaRPr>
          </a:p>
        </p:txBody>
      </p:sp>
      <p:sp>
        <p:nvSpPr>
          <p:cNvPr id="7224" name="Rectangle 57"/>
          <p:cNvSpPr>
            <a:spLocks noChangeArrowheads="1"/>
          </p:cNvSpPr>
          <p:nvPr/>
        </p:nvSpPr>
        <p:spPr bwMode="auto">
          <a:xfrm>
            <a:off x="3319463" y="2232025"/>
            <a:ext cx="114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mtClean="0">
                <a:solidFill>
                  <a:srgbClr val="000000"/>
                </a:solidFill>
              </a:rPr>
              <a:t>0</a:t>
            </a:r>
            <a:endParaRPr lang="en-US" sz="2400" smtClean="0">
              <a:solidFill>
                <a:srgbClr val="000000"/>
              </a:solidFill>
            </a:endParaRPr>
          </a:p>
        </p:txBody>
      </p:sp>
      <p:sp>
        <p:nvSpPr>
          <p:cNvPr id="7225" name="Rectangle 58"/>
          <p:cNvSpPr>
            <a:spLocks noChangeArrowheads="1"/>
          </p:cNvSpPr>
          <p:nvPr/>
        </p:nvSpPr>
        <p:spPr bwMode="auto">
          <a:xfrm>
            <a:off x="3433763" y="2232025"/>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mtClean="0">
                <a:solidFill>
                  <a:srgbClr val="000000"/>
                </a:solidFill>
              </a:rPr>
              <a:t> </a:t>
            </a:r>
            <a:endParaRPr lang="en-US" sz="2400" smtClean="0">
              <a:solidFill>
                <a:srgbClr val="000000"/>
              </a:solidFill>
            </a:endParaRPr>
          </a:p>
        </p:txBody>
      </p:sp>
      <p:sp>
        <p:nvSpPr>
          <p:cNvPr id="7226" name="Rectangle 59"/>
          <p:cNvSpPr>
            <a:spLocks noChangeArrowheads="1"/>
          </p:cNvSpPr>
          <p:nvPr/>
        </p:nvSpPr>
        <p:spPr bwMode="auto">
          <a:xfrm>
            <a:off x="3405188" y="4764088"/>
            <a:ext cx="161448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kumimoji="1" lang="en-US" sz="2000" smtClean="0">
              <a:solidFill>
                <a:srgbClr val="808080"/>
              </a:solidFill>
            </a:endParaRPr>
          </a:p>
        </p:txBody>
      </p:sp>
      <p:sp>
        <p:nvSpPr>
          <p:cNvPr id="7227" name="Rectangle 60"/>
          <p:cNvSpPr>
            <a:spLocks noChangeArrowheads="1"/>
          </p:cNvSpPr>
          <p:nvPr/>
        </p:nvSpPr>
        <p:spPr bwMode="auto">
          <a:xfrm>
            <a:off x="1651000" y="5259388"/>
            <a:ext cx="1066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mtClean="0">
                <a:solidFill>
                  <a:srgbClr val="000000"/>
                </a:solidFill>
              </a:rPr>
              <a:t>Grid cells y</a:t>
            </a:r>
            <a:endParaRPr lang="en-US" sz="2400" smtClean="0">
              <a:solidFill>
                <a:srgbClr val="000000"/>
              </a:solidFill>
            </a:endParaRPr>
          </a:p>
        </p:txBody>
      </p:sp>
      <p:sp>
        <p:nvSpPr>
          <p:cNvPr id="7228" name="Rectangle 62"/>
          <p:cNvSpPr>
            <a:spLocks noChangeArrowheads="1"/>
          </p:cNvSpPr>
          <p:nvPr/>
        </p:nvSpPr>
        <p:spPr bwMode="auto">
          <a:xfrm>
            <a:off x="1741488" y="1979613"/>
            <a:ext cx="658812" cy="673100"/>
          </a:xfrm>
          <a:prstGeom prst="rect">
            <a:avLst/>
          </a:prstGeom>
          <a:noFill/>
          <a:ln w="42863">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kumimoji="1" lang="en-US" sz="2000" smtClean="0">
              <a:solidFill>
                <a:srgbClr val="808080"/>
              </a:solidFill>
            </a:endParaRPr>
          </a:p>
        </p:txBody>
      </p:sp>
      <p:sp>
        <p:nvSpPr>
          <p:cNvPr id="7229" name="Rectangle 63"/>
          <p:cNvSpPr>
            <a:spLocks noChangeArrowheads="1"/>
          </p:cNvSpPr>
          <p:nvPr/>
        </p:nvSpPr>
        <p:spPr bwMode="auto">
          <a:xfrm>
            <a:off x="2397125" y="2649538"/>
            <a:ext cx="660400" cy="644525"/>
          </a:xfrm>
          <a:prstGeom prst="rect">
            <a:avLst/>
          </a:prstGeom>
          <a:noFill/>
          <a:ln w="42863">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kumimoji="1" lang="en-US" sz="2000" smtClean="0">
              <a:solidFill>
                <a:srgbClr val="808080"/>
              </a:solidFill>
            </a:endParaRPr>
          </a:p>
        </p:txBody>
      </p:sp>
      <p:sp>
        <p:nvSpPr>
          <p:cNvPr id="7230" name="Rectangle 64"/>
          <p:cNvSpPr>
            <a:spLocks noChangeArrowheads="1"/>
          </p:cNvSpPr>
          <p:nvPr/>
        </p:nvSpPr>
        <p:spPr bwMode="auto">
          <a:xfrm>
            <a:off x="2397125" y="3290888"/>
            <a:ext cx="660400" cy="644525"/>
          </a:xfrm>
          <a:prstGeom prst="rect">
            <a:avLst/>
          </a:prstGeom>
          <a:noFill/>
          <a:ln w="42863">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kumimoji="1" lang="en-US" sz="2000" smtClean="0">
              <a:solidFill>
                <a:srgbClr val="808080"/>
              </a:solidFill>
            </a:endParaRPr>
          </a:p>
        </p:txBody>
      </p:sp>
      <p:sp>
        <p:nvSpPr>
          <p:cNvPr id="7231" name="Rectangle 65"/>
          <p:cNvSpPr>
            <a:spLocks noChangeArrowheads="1"/>
          </p:cNvSpPr>
          <p:nvPr/>
        </p:nvSpPr>
        <p:spPr bwMode="auto">
          <a:xfrm>
            <a:off x="1741488" y="2649538"/>
            <a:ext cx="658812" cy="644525"/>
          </a:xfrm>
          <a:prstGeom prst="rect">
            <a:avLst/>
          </a:prstGeom>
          <a:noFill/>
          <a:ln w="42863">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kumimoji="1" lang="en-US" sz="2000" smtClean="0">
              <a:solidFill>
                <a:srgbClr val="808080"/>
              </a:solidFill>
            </a:endParaRPr>
          </a:p>
        </p:txBody>
      </p:sp>
      <p:sp>
        <p:nvSpPr>
          <p:cNvPr id="7232" name="Rectangle 66"/>
          <p:cNvSpPr>
            <a:spLocks noChangeArrowheads="1"/>
          </p:cNvSpPr>
          <p:nvPr/>
        </p:nvSpPr>
        <p:spPr bwMode="auto">
          <a:xfrm>
            <a:off x="2397125" y="4546600"/>
            <a:ext cx="660400" cy="615950"/>
          </a:xfrm>
          <a:prstGeom prst="rect">
            <a:avLst/>
          </a:prstGeom>
          <a:noFill/>
          <a:ln w="42863">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kumimoji="1" lang="en-US" sz="2000" smtClean="0">
              <a:solidFill>
                <a:srgbClr val="808080"/>
              </a:solidFill>
            </a:endParaRPr>
          </a:p>
        </p:txBody>
      </p:sp>
      <p:sp>
        <p:nvSpPr>
          <p:cNvPr id="7233" name="Rectangle 67"/>
          <p:cNvSpPr>
            <a:spLocks noChangeArrowheads="1"/>
          </p:cNvSpPr>
          <p:nvPr/>
        </p:nvSpPr>
        <p:spPr bwMode="auto">
          <a:xfrm>
            <a:off x="2397125" y="3932238"/>
            <a:ext cx="660400" cy="617537"/>
          </a:xfrm>
          <a:prstGeom prst="rect">
            <a:avLst/>
          </a:prstGeom>
          <a:noFill/>
          <a:ln w="42863">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kumimoji="1" lang="en-US" sz="2000" smtClean="0">
              <a:solidFill>
                <a:srgbClr val="808080"/>
              </a:solidFill>
            </a:endParaRPr>
          </a:p>
        </p:txBody>
      </p:sp>
      <p:grpSp>
        <p:nvGrpSpPr>
          <p:cNvPr id="7234" name="Group 68"/>
          <p:cNvGrpSpPr>
            <a:grpSpLocks/>
          </p:cNvGrpSpPr>
          <p:nvPr/>
        </p:nvGrpSpPr>
        <p:grpSpPr bwMode="auto">
          <a:xfrm>
            <a:off x="2009775" y="2408238"/>
            <a:ext cx="147638" cy="469900"/>
            <a:chOff x="1138" y="864"/>
            <a:chExt cx="93" cy="296"/>
          </a:xfrm>
        </p:grpSpPr>
        <p:sp>
          <p:nvSpPr>
            <p:cNvPr id="7277" name="Line 69"/>
            <p:cNvSpPr>
              <a:spLocks noChangeShapeType="1"/>
            </p:cNvSpPr>
            <p:nvPr/>
          </p:nvSpPr>
          <p:spPr bwMode="auto">
            <a:xfrm>
              <a:off x="1184" y="864"/>
              <a:ext cx="1" cy="206"/>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kumimoji="1" lang="en-US" sz="2000" smtClean="0">
                <a:solidFill>
                  <a:srgbClr val="808080"/>
                </a:solidFill>
              </a:endParaRPr>
            </a:p>
          </p:txBody>
        </p:sp>
        <p:sp>
          <p:nvSpPr>
            <p:cNvPr id="7278" name="Freeform 70"/>
            <p:cNvSpPr>
              <a:spLocks/>
            </p:cNvSpPr>
            <p:nvPr/>
          </p:nvSpPr>
          <p:spPr bwMode="auto">
            <a:xfrm>
              <a:off x="1138" y="1067"/>
              <a:ext cx="93" cy="93"/>
            </a:xfrm>
            <a:custGeom>
              <a:avLst/>
              <a:gdLst>
                <a:gd name="T0" fmla="*/ 0 w 93"/>
                <a:gd name="T1" fmla="*/ 0 h 93"/>
                <a:gd name="T2" fmla="*/ 46 w 93"/>
                <a:gd name="T3" fmla="*/ 93 h 93"/>
                <a:gd name="T4" fmla="*/ 93 w 93"/>
                <a:gd name="T5" fmla="*/ 0 h 93"/>
                <a:gd name="T6" fmla="*/ 0 w 93"/>
                <a:gd name="T7" fmla="*/ 0 h 93"/>
                <a:gd name="T8" fmla="*/ 0 60000 65536"/>
                <a:gd name="T9" fmla="*/ 0 60000 65536"/>
                <a:gd name="T10" fmla="*/ 0 60000 65536"/>
                <a:gd name="T11" fmla="*/ 0 60000 65536"/>
                <a:gd name="T12" fmla="*/ 0 w 93"/>
                <a:gd name="T13" fmla="*/ 0 h 93"/>
                <a:gd name="T14" fmla="*/ 93 w 93"/>
                <a:gd name="T15" fmla="*/ 93 h 93"/>
              </a:gdLst>
              <a:ahLst/>
              <a:cxnLst>
                <a:cxn ang="T8">
                  <a:pos x="T0" y="T1"/>
                </a:cxn>
                <a:cxn ang="T9">
                  <a:pos x="T2" y="T3"/>
                </a:cxn>
                <a:cxn ang="T10">
                  <a:pos x="T4" y="T5"/>
                </a:cxn>
                <a:cxn ang="T11">
                  <a:pos x="T6" y="T7"/>
                </a:cxn>
              </a:cxnLst>
              <a:rect l="T12" t="T13" r="T14" b="T15"/>
              <a:pathLst>
                <a:path w="93" h="93">
                  <a:moveTo>
                    <a:pt x="0" y="0"/>
                  </a:moveTo>
                  <a:lnTo>
                    <a:pt x="46" y="93"/>
                  </a:lnTo>
                  <a:lnTo>
                    <a:pt x="9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kumimoji="1" lang="en-US" sz="2000" smtClean="0">
                <a:solidFill>
                  <a:srgbClr val="808080"/>
                </a:solidFill>
              </a:endParaRPr>
            </a:p>
          </p:txBody>
        </p:sp>
      </p:grpSp>
      <p:grpSp>
        <p:nvGrpSpPr>
          <p:cNvPr id="7235" name="Group 71"/>
          <p:cNvGrpSpPr>
            <a:grpSpLocks/>
          </p:cNvGrpSpPr>
          <p:nvPr/>
        </p:nvGrpSpPr>
        <p:grpSpPr bwMode="auto">
          <a:xfrm>
            <a:off x="2282825" y="2506663"/>
            <a:ext cx="242888" cy="284162"/>
            <a:chOff x="1310" y="926"/>
            <a:chExt cx="153" cy="179"/>
          </a:xfrm>
        </p:grpSpPr>
        <p:sp>
          <p:nvSpPr>
            <p:cNvPr id="7275" name="Line 72"/>
            <p:cNvSpPr>
              <a:spLocks noChangeShapeType="1"/>
            </p:cNvSpPr>
            <p:nvPr/>
          </p:nvSpPr>
          <p:spPr bwMode="auto">
            <a:xfrm>
              <a:off x="1310" y="926"/>
              <a:ext cx="95" cy="11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kumimoji="1" lang="en-US" sz="2000" smtClean="0">
                <a:solidFill>
                  <a:srgbClr val="808080"/>
                </a:solidFill>
              </a:endParaRPr>
            </a:p>
          </p:txBody>
        </p:sp>
        <p:sp>
          <p:nvSpPr>
            <p:cNvPr id="7276" name="Freeform 73"/>
            <p:cNvSpPr>
              <a:spLocks/>
            </p:cNvSpPr>
            <p:nvPr/>
          </p:nvSpPr>
          <p:spPr bwMode="auto">
            <a:xfrm>
              <a:off x="1366" y="1003"/>
              <a:ext cx="97" cy="102"/>
            </a:xfrm>
            <a:custGeom>
              <a:avLst/>
              <a:gdLst>
                <a:gd name="T0" fmla="*/ 0 w 97"/>
                <a:gd name="T1" fmla="*/ 61 h 102"/>
                <a:gd name="T2" fmla="*/ 97 w 97"/>
                <a:gd name="T3" fmla="*/ 102 h 102"/>
                <a:gd name="T4" fmla="*/ 72 w 97"/>
                <a:gd name="T5" fmla="*/ 0 h 102"/>
                <a:gd name="T6" fmla="*/ 0 w 97"/>
                <a:gd name="T7" fmla="*/ 61 h 102"/>
                <a:gd name="T8" fmla="*/ 0 60000 65536"/>
                <a:gd name="T9" fmla="*/ 0 60000 65536"/>
                <a:gd name="T10" fmla="*/ 0 60000 65536"/>
                <a:gd name="T11" fmla="*/ 0 60000 65536"/>
                <a:gd name="T12" fmla="*/ 0 w 97"/>
                <a:gd name="T13" fmla="*/ 0 h 102"/>
                <a:gd name="T14" fmla="*/ 97 w 97"/>
                <a:gd name="T15" fmla="*/ 102 h 102"/>
              </a:gdLst>
              <a:ahLst/>
              <a:cxnLst>
                <a:cxn ang="T8">
                  <a:pos x="T0" y="T1"/>
                </a:cxn>
                <a:cxn ang="T9">
                  <a:pos x="T2" y="T3"/>
                </a:cxn>
                <a:cxn ang="T10">
                  <a:pos x="T4" y="T5"/>
                </a:cxn>
                <a:cxn ang="T11">
                  <a:pos x="T6" y="T7"/>
                </a:cxn>
              </a:cxnLst>
              <a:rect l="T12" t="T13" r="T14" b="T15"/>
              <a:pathLst>
                <a:path w="97" h="102">
                  <a:moveTo>
                    <a:pt x="0" y="61"/>
                  </a:moveTo>
                  <a:lnTo>
                    <a:pt x="97" y="102"/>
                  </a:lnTo>
                  <a:lnTo>
                    <a:pt x="72" y="0"/>
                  </a:lnTo>
                  <a:lnTo>
                    <a:pt x="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kumimoji="1" lang="en-US" sz="2000" smtClean="0">
                <a:solidFill>
                  <a:srgbClr val="808080"/>
                </a:solidFill>
              </a:endParaRPr>
            </a:p>
          </p:txBody>
        </p:sp>
      </p:grpSp>
      <p:grpSp>
        <p:nvGrpSpPr>
          <p:cNvPr id="7236" name="Group 74"/>
          <p:cNvGrpSpPr>
            <a:grpSpLocks/>
          </p:cNvGrpSpPr>
          <p:nvPr/>
        </p:nvGrpSpPr>
        <p:grpSpPr bwMode="auto">
          <a:xfrm>
            <a:off x="2925763" y="2522538"/>
            <a:ext cx="344487" cy="314325"/>
            <a:chOff x="1715" y="936"/>
            <a:chExt cx="217" cy="198"/>
          </a:xfrm>
        </p:grpSpPr>
        <p:sp>
          <p:nvSpPr>
            <p:cNvPr id="7273" name="Line 75"/>
            <p:cNvSpPr>
              <a:spLocks noChangeShapeType="1"/>
            </p:cNvSpPr>
            <p:nvPr/>
          </p:nvSpPr>
          <p:spPr bwMode="auto">
            <a:xfrm>
              <a:off x="1715" y="936"/>
              <a:ext cx="149" cy="136"/>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kumimoji="1" lang="en-US" sz="2000" smtClean="0">
                <a:solidFill>
                  <a:srgbClr val="808080"/>
                </a:solidFill>
              </a:endParaRPr>
            </a:p>
          </p:txBody>
        </p:sp>
        <p:sp>
          <p:nvSpPr>
            <p:cNvPr id="7274" name="Freeform 76"/>
            <p:cNvSpPr>
              <a:spLocks/>
            </p:cNvSpPr>
            <p:nvPr/>
          </p:nvSpPr>
          <p:spPr bwMode="auto">
            <a:xfrm>
              <a:off x="1830" y="1035"/>
              <a:ext cx="102" cy="99"/>
            </a:xfrm>
            <a:custGeom>
              <a:avLst/>
              <a:gdLst>
                <a:gd name="T0" fmla="*/ 0 w 102"/>
                <a:gd name="T1" fmla="*/ 69 h 99"/>
                <a:gd name="T2" fmla="*/ 102 w 102"/>
                <a:gd name="T3" fmla="*/ 99 h 99"/>
                <a:gd name="T4" fmla="*/ 63 w 102"/>
                <a:gd name="T5" fmla="*/ 0 h 99"/>
                <a:gd name="T6" fmla="*/ 0 w 102"/>
                <a:gd name="T7" fmla="*/ 69 h 99"/>
                <a:gd name="T8" fmla="*/ 0 60000 65536"/>
                <a:gd name="T9" fmla="*/ 0 60000 65536"/>
                <a:gd name="T10" fmla="*/ 0 60000 65536"/>
                <a:gd name="T11" fmla="*/ 0 60000 65536"/>
                <a:gd name="T12" fmla="*/ 0 w 102"/>
                <a:gd name="T13" fmla="*/ 0 h 99"/>
                <a:gd name="T14" fmla="*/ 102 w 102"/>
                <a:gd name="T15" fmla="*/ 99 h 99"/>
              </a:gdLst>
              <a:ahLst/>
              <a:cxnLst>
                <a:cxn ang="T8">
                  <a:pos x="T0" y="T1"/>
                </a:cxn>
                <a:cxn ang="T9">
                  <a:pos x="T2" y="T3"/>
                </a:cxn>
                <a:cxn ang="T10">
                  <a:pos x="T4" y="T5"/>
                </a:cxn>
                <a:cxn ang="T11">
                  <a:pos x="T6" y="T7"/>
                </a:cxn>
              </a:cxnLst>
              <a:rect l="T12" t="T13" r="T14" b="T15"/>
              <a:pathLst>
                <a:path w="102" h="99">
                  <a:moveTo>
                    <a:pt x="0" y="69"/>
                  </a:moveTo>
                  <a:lnTo>
                    <a:pt x="102" y="99"/>
                  </a:lnTo>
                  <a:lnTo>
                    <a:pt x="63" y="0"/>
                  </a:lnTo>
                  <a:lnTo>
                    <a:pt x="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kumimoji="1" lang="en-US" sz="2000" smtClean="0">
                <a:solidFill>
                  <a:srgbClr val="808080"/>
                </a:solidFill>
              </a:endParaRPr>
            </a:p>
          </p:txBody>
        </p:sp>
      </p:grpSp>
      <p:grpSp>
        <p:nvGrpSpPr>
          <p:cNvPr id="7237" name="Group 77"/>
          <p:cNvGrpSpPr>
            <a:grpSpLocks/>
          </p:cNvGrpSpPr>
          <p:nvPr/>
        </p:nvGrpSpPr>
        <p:grpSpPr bwMode="auto">
          <a:xfrm>
            <a:off x="2197100" y="3121025"/>
            <a:ext cx="374650" cy="314325"/>
            <a:chOff x="1256" y="1313"/>
            <a:chExt cx="236" cy="198"/>
          </a:xfrm>
        </p:grpSpPr>
        <p:sp>
          <p:nvSpPr>
            <p:cNvPr id="7271" name="Line 78"/>
            <p:cNvSpPr>
              <a:spLocks noChangeShapeType="1"/>
            </p:cNvSpPr>
            <p:nvPr/>
          </p:nvSpPr>
          <p:spPr bwMode="auto">
            <a:xfrm>
              <a:off x="1256" y="1313"/>
              <a:ext cx="165" cy="14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kumimoji="1" lang="en-US" sz="2000" smtClean="0">
                <a:solidFill>
                  <a:srgbClr val="808080"/>
                </a:solidFill>
              </a:endParaRPr>
            </a:p>
          </p:txBody>
        </p:sp>
        <p:sp>
          <p:nvSpPr>
            <p:cNvPr id="7272" name="Freeform 79"/>
            <p:cNvSpPr>
              <a:spLocks/>
            </p:cNvSpPr>
            <p:nvPr/>
          </p:nvSpPr>
          <p:spPr bwMode="auto">
            <a:xfrm>
              <a:off x="1388" y="1415"/>
              <a:ext cx="104" cy="96"/>
            </a:xfrm>
            <a:custGeom>
              <a:avLst/>
              <a:gdLst>
                <a:gd name="T0" fmla="*/ 0 w 104"/>
                <a:gd name="T1" fmla="*/ 72 h 96"/>
                <a:gd name="T2" fmla="*/ 104 w 104"/>
                <a:gd name="T3" fmla="*/ 96 h 96"/>
                <a:gd name="T4" fmla="*/ 60 w 104"/>
                <a:gd name="T5" fmla="*/ 0 h 96"/>
                <a:gd name="T6" fmla="*/ 0 w 104"/>
                <a:gd name="T7" fmla="*/ 72 h 96"/>
                <a:gd name="T8" fmla="*/ 0 60000 65536"/>
                <a:gd name="T9" fmla="*/ 0 60000 65536"/>
                <a:gd name="T10" fmla="*/ 0 60000 65536"/>
                <a:gd name="T11" fmla="*/ 0 60000 65536"/>
                <a:gd name="T12" fmla="*/ 0 w 104"/>
                <a:gd name="T13" fmla="*/ 0 h 96"/>
                <a:gd name="T14" fmla="*/ 104 w 104"/>
                <a:gd name="T15" fmla="*/ 96 h 96"/>
              </a:gdLst>
              <a:ahLst/>
              <a:cxnLst>
                <a:cxn ang="T8">
                  <a:pos x="T0" y="T1"/>
                </a:cxn>
                <a:cxn ang="T9">
                  <a:pos x="T2" y="T3"/>
                </a:cxn>
                <a:cxn ang="T10">
                  <a:pos x="T4" y="T5"/>
                </a:cxn>
                <a:cxn ang="T11">
                  <a:pos x="T6" y="T7"/>
                </a:cxn>
              </a:cxnLst>
              <a:rect l="T12" t="T13" r="T14" b="T15"/>
              <a:pathLst>
                <a:path w="104" h="96">
                  <a:moveTo>
                    <a:pt x="0" y="72"/>
                  </a:moveTo>
                  <a:lnTo>
                    <a:pt x="104" y="96"/>
                  </a:lnTo>
                  <a:lnTo>
                    <a:pt x="60" y="0"/>
                  </a:lnTo>
                  <a:lnTo>
                    <a:pt x="0"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kumimoji="1" lang="en-US" sz="2000" smtClean="0">
                <a:solidFill>
                  <a:srgbClr val="808080"/>
                </a:solidFill>
              </a:endParaRPr>
            </a:p>
          </p:txBody>
        </p:sp>
      </p:grpSp>
      <p:grpSp>
        <p:nvGrpSpPr>
          <p:cNvPr id="7238" name="Group 80"/>
          <p:cNvGrpSpPr>
            <a:grpSpLocks/>
          </p:cNvGrpSpPr>
          <p:nvPr/>
        </p:nvGrpSpPr>
        <p:grpSpPr bwMode="auto">
          <a:xfrm>
            <a:off x="2667000" y="3121025"/>
            <a:ext cx="147638" cy="387350"/>
            <a:chOff x="1552" y="1313"/>
            <a:chExt cx="93" cy="244"/>
          </a:xfrm>
        </p:grpSpPr>
        <p:sp>
          <p:nvSpPr>
            <p:cNvPr id="7269" name="Line 81"/>
            <p:cNvSpPr>
              <a:spLocks noChangeShapeType="1"/>
            </p:cNvSpPr>
            <p:nvPr/>
          </p:nvSpPr>
          <p:spPr bwMode="auto">
            <a:xfrm>
              <a:off x="1598" y="1313"/>
              <a:ext cx="1" cy="15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kumimoji="1" lang="en-US" sz="2000" smtClean="0">
                <a:solidFill>
                  <a:srgbClr val="808080"/>
                </a:solidFill>
              </a:endParaRPr>
            </a:p>
          </p:txBody>
        </p:sp>
        <p:sp>
          <p:nvSpPr>
            <p:cNvPr id="7270" name="Freeform 82"/>
            <p:cNvSpPr>
              <a:spLocks/>
            </p:cNvSpPr>
            <p:nvPr/>
          </p:nvSpPr>
          <p:spPr bwMode="auto">
            <a:xfrm>
              <a:off x="1552" y="1462"/>
              <a:ext cx="93" cy="95"/>
            </a:xfrm>
            <a:custGeom>
              <a:avLst/>
              <a:gdLst>
                <a:gd name="T0" fmla="*/ 0 w 93"/>
                <a:gd name="T1" fmla="*/ 0 h 95"/>
                <a:gd name="T2" fmla="*/ 46 w 93"/>
                <a:gd name="T3" fmla="*/ 95 h 95"/>
                <a:gd name="T4" fmla="*/ 93 w 93"/>
                <a:gd name="T5" fmla="*/ 0 h 95"/>
                <a:gd name="T6" fmla="*/ 0 w 93"/>
                <a:gd name="T7" fmla="*/ 0 h 95"/>
                <a:gd name="T8" fmla="*/ 0 60000 65536"/>
                <a:gd name="T9" fmla="*/ 0 60000 65536"/>
                <a:gd name="T10" fmla="*/ 0 60000 65536"/>
                <a:gd name="T11" fmla="*/ 0 60000 65536"/>
                <a:gd name="T12" fmla="*/ 0 w 93"/>
                <a:gd name="T13" fmla="*/ 0 h 95"/>
                <a:gd name="T14" fmla="*/ 93 w 93"/>
                <a:gd name="T15" fmla="*/ 95 h 95"/>
              </a:gdLst>
              <a:ahLst/>
              <a:cxnLst>
                <a:cxn ang="T8">
                  <a:pos x="T0" y="T1"/>
                </a:cxn>
                <a:cxn ang="T9">
                  <a:pos x="T2" y="T3"/>
                </a:cxn>
                <a:cxn ang="T10">
                  <a:pos x="T4" y="T5"/>
                </a:cxn>
                <a:cxn ang="T11">
                  <a:pos x="T6" y="T7"/>
                </a:cxn>
              </a:cxnLst>
              <a:rect l="T12" t="T13" r="T14" b="T15"/>
              <a:pathLst>
                <a:path w="93" h="95">
                  <a:moveTo>
                    <a:pt x="0" y="0"/>
                  </a:moveTo>
                  <a:lnTo>
                    <a:pt x="46" y="95"/>
                  </a:lnTo>
                  <a:lnTo>
                    <a:pt x="9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kumimoji="1" lang="en-US" sz="2000" smtClean="0">
                <a:solidFill>
                  <a:srgbClr val="808080"/>
                </a:solidFill>
              </a:endParaRPr>
            </a:p>
          </p:txBody>
        </p:sp>
      </p:grpSp>
      <p:grpSp>
        <p:nvGrpSpPr>
          <p:cNvPr id="7239" name="Group 83"/>
          <p:cNvGrpSpPr>
            <a:grpSpLocks/>
          </p:cNvGrpSpPr>
          <p:nvPr/>
        </p:nvGrpSpPr>
        <p:grpSpPr bwMode="auto">
          <a:xfrm>
            <a:off x="2038350" y="3748088"/>
            <a:ext cx="149225" cy="371475"/>
            <a:chOff x="1156" y="1708"/>
            <a:chExt cx="94" cy="234"/>
          </a:xfrm>
        </p:grpSpPr>
        <p:sp>
          <p:nvSpPr>
            <p:cNvPr id="7267" name="Line 84"/>
            <p:cNvSpPr>
              <a:spLocks noChangeShapeType="1"/>
            </p:cNvSpPr>
            <p:nvPr/>
          </p:nvSpPr>
          <p:spPr bwMode="auto">
            <a:xfrm>
              <a:off x="1202" y="1708"/>
              <a:ext cx="1" cy="144"/>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kumimoji="1" lang="en-US" sz="2000" smtClean="0">
                <a:solidFill>
                  <a:srgbClr val="808080"/>
                </a:solidFill>
              </a:endParaRPr>
            </a:p>
          </p:txBody>
        </p:sp>
        <p:sp>
          <p:nvSpPr>
            <p:cNvPr id="7268" name="Freeform 85"/>
            <p:cNvSpPr>
              <a:spLocks/>
            </p:cNvSpPr>
            <p:nvPr/>
          </p:nvSpPr>
          <p:spPr bwMode="auto">
            <a:xfrm>
              <a:off x="1156" y="1849"/>
              <a:ext cx="94" cy="93"/>
            </a:xfrm>
            <a:custGeom>
              <a:avLst/>
              <a:gdLst>
                <a:gd name="T0" fmla="*/ 0 w 94"/>
                <a:gd name="T1" fmla="*/ 0 h 93"/>
                <a:gd name="T2" fmla="*/ 48 w 94"/>
                <a:gd name="T3" fmla="*/ 93 h 93"/>
                <a:gd name="T4" fmla="*/ 94 w 94"/>
                <a:gd name="T5" fmla="*/ 0 h 93"/>
                <a:gd name="T6" fmla="*/ 0 w 94"/>
                <a:gd name="T7" fmla="*/ 0 h 93"/>
                <a:gd name="T8" fmla="*/ 0 60000 65536"/>
                <a:gd name="T9" fmla="*/ 0 60000 65536"/>
                <a:gd name="T10" fmla="*/ 0 60000 65536"/>
                <a:gd name="T11" fmla="*/ 0 60000 65536"/>
                <a:gd name="T12" fmla="*/ 0 w 94"/>
                <a:gd name="T13" fmla="*/ 0 h 93"/>
                <a:gd name="T14" fmla="*/ 94 w 94"/>
                <a:gd name="T15" fmla="*/ 93 h 93"/>
              </a:gdLst>
              <a:ahLst/>
              <a:cxnLst>
                <a:cxn ang="T8">
                  <a:pos x="T0" y="T1"/>
                </a:cxn>
                <a:cxn ang="T9">
                  <a:pos x="T2" y="T3"/>
                </a:cxn>
                <a:cxn ang="T10">
                  <a:pos x="T4" y="T5"/>
                </a:cxn>
                <a:cxn ang="T11">
                  <a:pos x="T6" y="T7"/>
                </a:cxn>
              </a:cxnLst>
              <a:rect l="T12" t="T13" r="T14" b="T15"/>
              <a:pathLst>
                <a:path w="94" h="93">
                  <a:moveTo>
                    <a:pt x="0" y="0"/>
                  </a:moveTo>
                  <a:lnTo>
                    <a:pt x="48" y="93"/>
                  </a:lnTo>
                  <a:lnTo>
                    <a:pt x="9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kumimoji="1" lang="en-US" sz="2000" smtClean="0">
                <a:solidFill>
                  <a:srgbClr val="808080"/>
                </a:solidFill>
              </a:endParaRPr>
            </a:p>
          </p:txBody>
        </p:sp>
      </p:grpSp>
      <p:grpSp>
        <p:nvGrpSpPr>
          <p:cNvPr id="7240" name="Group 86"/>
          <p:cNvGrpSpPr>
            <a:grpSpLocks/>
          </p:cNvGrpSpPr>
          <p:nvPr/>
        </p:nvGrpSpPr>
        <p:grpSpPr bwMode="auto">
          <a:xfrm>
            <a:off x="2624138" y="3762375"/>
            <a:ext cx="147637" cy="357188"/>
            <a:chOff x="1525" y="1717"/>
            <a:chExt cx="93" cy="225"/>
          </a:xfrm>
        </p:grpSpPr>
        <p:sp>
          <p:nvSpPr>
            <p:cNvPr id="7265" name="Line 87"/>
            <p:cNvSpPr>
              <a:spLocks noChangeShapeType="1"/>
            </p:cNvSpPr>
            <p:nvPr/>
          </p:nvSpPr>
          <p:spPr bwMode="auto">
            <a:xfrm>
              <a:off x="1571" y="1717"/>
              <a:ext cx="1" cy="13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kumimoji="1" lang="en-US" sz="2000" smtClean="0">
                <a:solidFill>
                  <a:srgbClr val="808080"/>
                </a:solidFill>
              </a:endParaRPr>
            </a:p>
          </p:txBody>
        </p:sp>
        <p:sp>
          <p:nvSpPr>
            <p:cNvPr id="7266" name="Freeform 88"/>
            <p:cNvSpPr>
              <a:spLocks/>
            </p:cNvSpPr>
            <p:nvPr/>
          </p:nvSpPr>
          <p:spPr bwMode="auto">
            <a:xfrm>
              <a:off x="1525" y="1849"/>
              <a:ext cx="93" cy="93"/>
            </a:xfrm>
            <a:custGeom>
              <a:avLst/>
              <a:gdLst>
                <a:gd name="T0" fmla="*/ 0 w 93"/>
                <a:gd name="T1" fmla="*/ 0 h 93"/>
                <a:gd name="T2" fmla="*/ 47 w 93"/>
                <a:gd name="T3" fmla="*/ 93 h 93"/>
                <a:gd name="T4" fmla="*/ 93 w 93"/>
                <a:gd name="T5" fmla="*/ 0 h 93"/>
                <a:gd name="T6" fmla="*/ 0 w 93"/>
                <a:gd name="T7" fmla="*/ 0 h 93"/>
                <a:gd name="T8" fmla="*/ 0 60000 65536"/>
                <a:gd name="T9" fmla="*/ 0 60000 65536"/>
                <a:gd name="T10" fmla="*/ 0 60000 65536"/>
                <a:gd name="T11" fmla="*/ 0 60000 65536"/>
                <a:gd name="T12" fmla="*/ 0 w 93"/>
                <a:gd name="T13" fmla="*/ 0 h 93"/>
                <a:gd name="T14" fmla="*/ 93 w 93"/>
                <a:gd name="T15" fmla="*/ 93 h 93"/>
              </a:gdLst>
              <a:ahLst/>
              <a:cxnLst>
                <a:cxn ang="T8">
                  <a:pos x="T0" y="T1"/>
                </a:cxn>
                <a:cxn ang="T9">
                  <a:pos x="T2" y="T3"/>
                </a:cxn>
                <a:cxn ang="T10">
                  <a:pos x="T4" y="T5"/>
                </a:cxn>
                <a:cxn ang="T11">
                  <a:pos x="T6" y="T7"/>
                </a:cxn>
              </a:cxnLst>
              <a:rect l="T12" t="T13" r="T14" b="T15"/>
              <a:pathLst>
                <a:path w="93" h="93">
                  <a:moveTo>
                    <a:pt x="0" y="0"/>
                  </a:moveTo>
                  <a:lnTo>
                    <a:pt x="47" y="93"/>
                  </a:lnTo>
                  <a:lnTo>
                    <a:pt x="9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kumimoji="1" lang="en-US" sz="2000" smtClean="0">
                <a:solidFill>
                  <a:srgbClr val="808080"/>
                </a:solidFill>
              </a:endParaRPr>
            </a:p>
          </p:txBody>
        </p:sp>
      </p:grpSp>
      <p:grpSp>
        <p:nvGrpSpPr>
          <p:cNvPr id="7241" name="Group 89"/>
          <p:cNvGrpSpPr>
            <a:grpSpLocks/>
          </p:cNvGrpSpPr>
          <p:nvPr/>
        </p:nvGrpSpPr>
        <p:grpSpPr bwMode="auto">
          <a:xfrm>
            <a:off x="2995613" y="3835400"/>
            <a:ext cx="247650" cy="284163"/>
            <a:chOff x="1759" y="1763"/>
            <a:chExt cx="156" cy="179"/>
          </a:xfrm>
        </p:grpSpPr>
        <p:sp>
          <p:nvSpPr>
            <p:cNvPr id="7263" name="Line 90"/>
            <p:cNvSpPr>
              <a:spLocks noChangeShapeType="1"/>
            </p:cNvSpPr>
            <p:nvPr/>
          </p:nvSpPr>
          <p:spPr bwMode="auto">
            <a:xfrm>
              <a:off x="1759" y="1763"/>
              <a:ext cx="97" cy="11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kumimoji="1" lang="en-US" sz="2000" smtClean="0">
                <a:solidFill>
                  <a:srgbClr val="808080"/>
                </a:solidFill>
              </a:endParaRPr>
            </a:p>
          </p:txBody>
        </p:sp>
        <p:sp>
          <p:nvSpPr>
            <p:cNvPr id="7264" name="Freeform 91"/>
            <p:cNvSpPr>
              <a:spLocks/>
            </p:cNvSpPr>
            <p:nvPr/>
          </p:nvSpPr>
          <p:spPr bwMode="auto">
            <a:xfrm>
              <a:off x="1817" y="1840"/>
              <a:ext cx="98" cy="102"/>
            </a:xfrm>
            <a:custGeom>
              <a:avLst/>
              <a:gdLst>
                <a:gd name="T0" fmla="*/ 0 w 98"/>
                <a:gd name="T1" fmla="*/ 62 h 102"/>
                <a:gd name="T2" fmla="*/ 98 w 98"/>
                <a:gd name="T3" fmla="*/ 102 h 102"/>
                <a:gd name="T4" fmla="*/ 72 w 98"/>
                <a:gd name="T5" fmla="*/ 0 h 102"/>
                <a:gd name="T6" fmla="*/ 0 w 98"/>
                <a:gd name="T7" fmla="*/ 62 h 102"/>
                <a:gd name="T8" fmla="*/ 0 60000 65536"/>
                <a:gd name="T9" fmla="*/ 0 60000 65536"/>
                <a:gd name="T10" fmla="*/ 0 60000 65536"/>
                <a:gd name="T11" fmla="*/ 0 60000 65536"/>
                <a:gd name="T12" fmla="*/ 0 w 98"/>
                <a:gd name="T13" fmla="*/ 0 h 102"/>
                <a:gd name="T14" fmla="*/ 98 w 98"/>
                <a:gd name="T15" fmla="*/ 102 h 102"/>
              </a:gdLst>
              <a:ahLst/>
              <a:cxnLst>
                <a:cxn ang="T8">
                  <a:pos x="T0" y="T1"/>
                </a:cxn>
                <a:cxn ang="T9">
                  <a:pos x="T2" y="T3"/>
                </a:cxn>
                <a:cxn ang="T10">
                  <a:pos x="T4" y="T5"/>
                </a:cxn>
                <a:cxn ang="T11">
                  <a:pos x="T6" y="T7"/>
                </a:cxn>
              </a:cxnLst>
              <a:rect l="T12" t="T13" r="T14" b="T15"/>
              <a:pathLst>
                <a:path w="98" h="102">
                  <a:moveTo>
                    <a:pt x="0" y="62"/>
                  </a:moveTo>
                  <a:lnTo>
                    <a:pt x="98" y="102"/>
                  </a:lnTo>
                  <a:lnTo>
                    <a:pt x="72" y="0"/>
                  </a:lnTo>
                  <a:lnTo>
                    <a:pt x="0"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kumimoji="1" lang="en-US" sz="2000" smtClean="0">
                <a:solidFill>
                  <a:srgbClr val="808080"/>
                </a:solidFill>
              </a:endParaRPr>
            </a:p>
          </p:txBody>
        </p:sp>
      </p:grpSp>
      <p:grpSp>
        <p:nvGrpSpPr>
          <p:cNvPr id="7242" name="Group 92"/>
          <p:cNvGrpSpPr>
            <a:grpSpLocks/>
          </p:cNvGrpSpPr>
          <p:nvPr/>
        </p:nvGrpSpPr>
        <p:grpSpPr bwMode="auto">
          <a:xfrm>
            <a:off x="3652838" y="3848100"/>
            <a:ext cx="257175" cy="258763"/>
            <a:chOff x="2173" y="1771"/>
            <a:chExt cx="162" cy="163"/>
          </a:xfrm>
        </p:grpSpPr>
        <p:sp>
          <p:nvSpPr>
            <p:cNvPr id="7261" name="Line 93"/>
            <p:cNvSpPr>
              <a:spLocks noChangeShapeType="1"/>
            </p:cNvSpPr>
            <p:nvPr/>
          </p:nvSpPr>
          <p:spPr bwMode="auto">
            <a:xfrm>
              <a:off x="2173" y="1771"/>
              <a:ext cx="98" cy="9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kumimoji="1" lang="en-US" sz="2000" smtClean="0">
                <a:solidFill>
                  <a:srgbClr val="808080"/>
                </a:solidFill>
              </a:endParaRPr>
            </a:p>
          </p:txBody>
        </p:sp>
        <p:sp>
          <p:nvSpPr>
            <p:cNvPr id="7262" name="Freeform 94"/>
            <p:cNvSpPr>
              <a:spLocks/>
            </p:cNvSpPr>
            <p:nvPr/>
          </p:nvSpPr>
          <p:spPr bwMode="auto">
            <a:xfrm>
              <a:off x="2235" y="1833"/>
              <a:ext cx="100" cy="101"/>
            </a:xfrm>
            <a:custGeom>
              <a:avLst/>
              <a:gdLst>
                <a:gd name="T0" fmla="*/ 0 w 100"/>
                <a:gd name="T1" fmla="*/ 66 h 101"/>
                <a:gd name="T2" fmla="*/ 100 w 100"/>
                <a:gd name="T3" fmla="*/ 101 h 101"/>
                <a:gd name="T4" fmla="*/ 67 w 100"/>
                <a:gd name="T5" fmla="*/ 0 h 101"/>
                <a:gd name="T6" fmla="*/ 0 w 100"/>
                <a:gd name="T7" fmla="*/ 66 h 101"/>
                <a:gd name="T8" fmla="*/ 0 60000 65536"/>
                <a:gd name="T9" fmla="*/ 0 60000 65536"/>
                <a:gd name="T10" fmla="*/ 0 60000 65536"/>
                <a:gd name="T11" fmla="*/ 0 60000 65536"/>
                <a:gd name="T12" fmla="*/ 0 w 100"/>
                <a:gd name="T13" fmla="*/ 0 h 101"/>
                <a:gd name="T14" fmla="*/ 100 w 100"/>
                <a:gd name="T15" fmla="*/ 101 h 101"/>
              </a:gdLst>
              <a:ahLst/>
              <a:cxnLst>
                <a:cxn ang="T8">
                  <a:pos x="T0" y="T1"/>
                </a:cxn>
                <a:cxn ang="T9">
                  <a:pos x="T2" y="T3"/>
                </a:cxn>
                <a:cxn ang="T10">
                  <a:pos x="T4" y="T5"/>
                </a:cxn>
                <a:cxn ang="T11">
                  <a:pos x="T6" y="T7"/>
                </a:cxn>
              </a:cxnLst>
              <a:rect l="T12" t="T13" r="T14" b="T15"/>
              <a:pathLst>
                <a:path w="100" h="101">
                  <a:moveTo>
                    <a:pt x="0" y="66"/>
                  </a:moveTo>
                  <a:lnTo>
                    <a:pt x="100" y="101"/>
                  </a:lnTo>
                  <a:lnTo>
                    <a:pt x="67" y="0"/>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kumimoji="1" lang="en-US" sz="2000" smtClean="0">
                <a:solidFill>
                  <a:srgbClr val="808080"/>
                </a:solidFill>
              </a:endParaRPr>
            </a:p>
          </p:txBody>
        </p:sp>
      </p:grpSp>
      <p:grpSp>
        <p:nvGrpSpPr>
          <p:cNvPr id="7243" name="Group 95"/>
          <p:cNvGrpSpPr>
            <a:grpSpLocks/>
          </p:cNvGrpSpPr>
          <p:nvPr/>
        </p:nvGrpSpPr>
        <p:grpSpPr bwMode="auto">
          <a:xfrm>
            <a:off x="3338513" y="3133725"/>
            <a:ext cx="147637" cy="360363"/>
            <a:chOff x="1975" y="1321"/>
            <a:chExt cx="93" cy="227"/>
          </a:xfrm>
        </p:grpSpPr>
        <p:sp>
          <p:nvSpPr>
            <p:cNvPr id="7259" name="Line 96"/>
            <p:cNvSpPr>
              <a:spLocks noChangeShapeType="1"/>
            </p:cNvSpPr>
            <p:nvPr/>
          </p:nvSpPr>
          <p:spPr bwMode="auto">
            <a:xfrm>
              <a:off x="2021" y="1321"/>
              <a:ext cx="1" cy="135"/>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kumimoji="1" lang="en-US" sz="2000" smtClean="0">
                <a:solidFill>
                  <a:srgbClr val="808080"/>
                </a:solidFill>
              </a:endParaRPr>
            </a:p>
          </p:txBody>
        </p:sp>
        <p:sp>
          <p:nvSpPr>
            <p:cNvPr id="7260" name="Freeform 97"/>
            <p:cNvSpPr>
              <a:spLocks/>
            </p:cNvSpPr>
            <p:nvPr/>
          </p:nvSpPr>
          <p:spPr bwMode="auto">
            <a:xfrm>
              <a:off x="1975" y="1453"/>
              <a:ext cx="93" cy="95"/>
            </a:xfrm>
            <a:custGeom>
              <a:avLst/>
              <a:gdLst>
                <a:gd name="T0" fmla="*/ 0 w 93"/>
                <a:gd name="T1" fmla="*/ 0 h 95"/>
                <a:gd name="T2" fmla="*/ 46 w 93"/>
                <a:gd name="T3" fmla="*/ 95 h 95"/>
                <a:gd name="T4" fmla="*/ 93 w 93"/>
                <a:gd name="T5" fmla="*/ 0 h 95"/>
                <a:gd name="T6" fmla="*/ 0 w 93"/>
                <a:gd name="T7" fmla="*/ 0 h 95"/>
                <a:gd name="T8" fmla="*/ 0 60000 65536"/>
                <a:gd name="T9" fmla="*/ 0 60000 65536"/>
                <a:gd name="T10" fmla="*/ 0 60000 65536"/>
                <a:gd name="T11" fmla="*/ 0 60000 65536"/>
                <a:gd name="T12" fmla="*/ 0 w 93"/>
                <a:gd name="T13" fmla="*/ 0 h 95"/>
                <a:gd name="T14" fmla="*/ 93 w 93"/>
                <a:gd name="T15" fmla="*/ 95 h 95"/>
              </a:gdLst>
              <a:ahLst/>
              <a:cxnLst>
                <a:cxn ang="T8">
                  <a:pos x="T0" y="T1"/>
                </a:cxn>
                <a:cxn ang="T9">
                  <a:pos x="T2" y="T3"/>
                </a:cxn>
                <a:cxn ang="T10">
                  <a:pos x="T4" y="T5"/>
                </a:cxn>
                <a:cxn ang="T11">
                  <a:pos x="T6" y="T7"/>
                </a:cxn>
              </a:cxnLst>
              <a:rect l="T12" t="T13" r="T14" b="T15"/>
              <a:pathLst>
                <a:path w="93" h="95">
                  <a:moveTo>
                    <a:pt x="0" y="0"/>
                  </a:moveTo>
                  <a:lnTo>
                    <a:pt x="46" y="95"/>
                  </a:lnTo>
                  <a:lnTo>
                    <a:pt x="9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kumimoji="1" lang="en-US" sz="2000" smtClean="0">
                <a:solidFill>
                  <a:srgbClr val="808080"/>
                </a:solidFill>
              </a:endParaRPr>
            </a:p>
          </p:txBody>
        </p:sp>
      </p:grpSp>
      <p:grpSp>
        <p:nvGrpSpPr>
          <p:cNvPr id="7244" name="Group 98"/>
          <p:cNvGrpSpPr>
            <a:grpSpLocks/>
          </p:cNvGrpSpPr>
          <p:nvPr/>
        </p:nvGrpSpPr>
        <p:grpSpPr bwMode="auto">
          <a:xfrm>
            <a:off x="3352800" y="2549525"/>
            <a:ext cx="147638" cy="314325"/>
            <a:chOff x="1984" y="953"/>
            <a:chExt cx="93" cy="198"/>
          </a:xfrm>
        </p:grpSpPr>
        <p:sp>
          <p:nvSpPr>
            <p:cNvPr id="7257" name="Line 99"/>
            <p:cNvSpPr>
              <a:spLocks noChangeShapeType="1"/>
            </p:cNvSpPr>
            <p:nvPr/>
          </p:nvSpPr>
          <p:spPr bwMode="auto">
            <a:xfrm>
              <a:off x="2030" y="953"/>
              <a:ext cx="1" cy="10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kumimoji="1" lang="en-US" sz="2000" smtClean="0">
                <a:solidFill>
                  <a:srgbClr val="808080"/>
                </a:solidFill>
              </a:endParaRPr>
            </a:p>
          </p:txBody>
        </p:sp>
        <p:sp>
          <p:nvSpPr>
            <p:cNvPr id="7258" name="Freeform 100"/>
            <p:cNvSpPr>
              <a:spLocks/>
            </p:cNvSpPr>
            <p:nvPr/>
          </p:nvSpPr>
          <p:spPr bwMode="auto">
            <a:xfrm>
              <a:off x="1984" y="1058"/>
              <a:ext cx="93" cy="93"/>
            </a:xfrm>
            <a:custGeom>
              <a:avLst/>
              <a:gdLst>
                <a:gd name="T0" fmla="*/ 0 w 93"/>
                <a:gd name="T1" fmla="*/ 0 h 93"/>
                <a:gd name="T2" fmla="*/ 46 w 93"/>
                <a:gd name="T3" fmla="*/ 93 h 93"/>
                <a:gd name="T4" fmla="*/ 93 w 93"/>
                <a:gd name="T5" fmla="*/ 0 h 93"/>
                <a:gd name="T6" fmla="*/ 0 w 93"/>
                <a:gd name="T7" fmla="*/ 0 h 93"/>
                <a:gd name="T8" fmla="*/ 0 60000 65536"/>
                <a:gd name="T9" fmla="*/ 0 60000 65536"/>
                <a:gd name="T10" fmla="*/ 0 60000 65536"/>
                <a:gd name="T11" fmla="*/ 0 60000 65536"/>
                <a:gd name="T12" fmla="*/ 0 w 93"/>
                <a:gd name="T13" fmla="*/ 0 h 93"/>
                <a:gd name="T14" fmla="*/ 93 w 93"/>
                <a:gd name="T15" fmla="*/ 93 h 93"/>
              </a:gdLst>
              <a:ahLst/>
              <a:cxnLst>
                <a:cxn ang="T8">
                  <a:pos x="T0" y="T1"/>
                </a:cxn>
                <a:cxn ang="T9">
                  <a:pos x="T2" y="T3"/>
                </a:cxn>
                <a:cxn ang="T10">
                  <a:pos x="T4" y="T5"/>
                </a:cxn>
                <a:cxn ang="T11">
                  <a:pos x="T6" y="T7"/>
                </a:cxn>
              </a:cxnLst>
              <a:rect l="T12" t="T13" r="T14" b="T15"/>
              <a:pathLst>
                <a:path w="93" h="93">
                  <a:moveTo>
                    <a:pt x="0" y="0"/>
                  </a:moveTo>
                  <a:lnTo>
                    <a:pt x="46" y="93"/>
                  </a:lnTo>
                  <a:lnTo>
                    <a:pt x="9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kumimoji="1" lang="en-US" sz="2000" smtClean="0">
                <a:solidFill>
                  <a:srgbClr val="808080"/>
                </a:solidFill>
              </a:endParaRPr>
            </a:p>
          </p:txBody>
        </p:sp>
      </p:grpSp>
      <p:grpSp>
        <p:nvGrpSpPr>
          <p:cNvPr id="7245" name="Group 101"/>
          <p:cNvGrpSpPr>
            <a:grpSpLocks/>
          </p:cNvGrpSpPr>
          <p:nvPr/>
        </p:nvGrpSpPr>
        <p:grpSpPr bwMode="auto">
          <a:xfrm>
            <a:off x="2609850" y="4405313"/>
            <a:ext cx="149225" cy="312737"/>
            <a:chOff x="1516" y="2122"/>
            <a:chExt cx="94" cy="197"/>
          </a:xfrm>
        </p:grpSpPr>
        <p:sp>
          <p:nvSpPr>
            <p:cNvPr id="7255" name="Line 102"/>
            <p:cNvSpPr>
              <a:spLocks noChangeShapeType="1"/>
            </p:cNvSpPr>
            <p:nvPr/>
          </p:nvSpPr>
          <p:spPr bwMode="auto">
            <a:xfrm>
              <a:off x="1562" y="2122"/>
              <a:ext cx="1" cy="106"/>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kumimoji="1" lang="en-US" sz="2000" smtClean="0">
                <a:solidFill>
                  <a:srgbClr val="808080"/>
                </a:solidFill>
              </a:endParaRPr>
            </a:p>
          </p:txBody>
        </p:sp>
        <p:sp>
          <p:nvSpPr>
            <p:cNvPr id="7256" name="Freeform 103"/>
            <p:cNvSpPr>
              <a:spLocks/>
            </p:cNvSpPr>
            <p:nvPr/>
          </p:nvSpPr>
          <p:spPr bwMode="auto">
            <a:xfrm>
              <a:off x="1516" y="2226"/>
              <a:ext cx="94" cy="93"/>
            </a:xfrm>
            <a:custGeom>
              <a:avLst/>
              <a:gdLst>
                <a:gd name="T0" fmla="*/ 0 w 94"/>
                <a:gd name="T1" fmla="*/ 0 h 93"/>
                <a:gd name="T2" fmla="*/ 47 w 94"/>
                <a:gd name="T3" fmla="*/ 93 h 93"/>
                <a:gd name="T4" fmla="*/ 94 w 94"/>
                <a:gd name="T5" fmla="*/ 0 h 93"/>
                <a:gd name="T6" fmla="*/ 0 w 94"/>
                <a:gd name="T7" fmla="*/ 0 h 93"/>
                <a:gd name="T8" fmla="*/ 0 60000 65536"/>
                <a:gd name="T9" fmla="*/ 0 60000 65536"/>
                <a:gd name="T10" fmla="*/ 0 60000 65536"/>
                <a:gd name="T11" fmla="*/ 0 60000 65536"/>
                <a:gd name="T12" fmla="*/ 0 w 94"/>
                <a:gd name="T13" fmla="*/ 0 h 93"/>
                <a:gd name="T14" fmla="*/ 94 w 94"/>
                <a:gd name="T15" fmla="*/ 93 h 93"/>
              </a:gdLst>
              <a:ahLst/>
              <a:cxnLst>
                <a:cxn ang="T8">
                  <a:pos x="T0" y="T1"/>
                </a:cxn>
                <a:cxn ang="T9">
                  <a:pos x="T2" y="T3"/>
                </a:cxn>
                <a:cxn ang="T10">
                  <a:pos x="T4" y="T5"/>
                </a:cxn>
                <a:cxn ang="T11">
                  <a:pos x="T6" y="T7"/>
                </a:cxn>
              </a:cxnLst>
              <a:rect l="T12" t="T13" r="T14" b="T15"/>
              <a:pathLst>
                <a:path w="94" h="93">
                  <a:moveTo>
                    <a:pt x="0" y="0"/>
                  </a:moveTo>
                  <a:lnTo>
                    <a:pt x="47" y="93"/>
                  </a:lnTo>
                  <a:lnTo>
                    <a:pt x="9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kumimoji="1" lang="en-US" sz="2000" smtClean="0">
                <a:solidFill>
                  <a:srgbClr val="808080"/>
                </a:solidFill>
              </a:endParaRPr>
            </a:p>
          </p:txBody>
        </p:sp>
      </p:grpSp>
      <p:grpSp>
        <p:nvGrpSpPr>
          <p:cNvPr id="7246" name="Group 104"/>
          <p:cNvGrpSpPr>
            <a:grpSpLocks/>
          </p:cNvGrpSpPr>
          <p:nvPr/>
        </p:nvGrpSpPr>
        <p:grpSpPr bwMode="auto">
          <a:xfrm>
            <a:off x="2009775" y="4419600"/>
            <a:ext cx="147638" cy="271463"/>
            <a:chOff x="1138" y="2131"/>
            <a:chExt cx="93" cy="171"/>
          </a:xfrm>
        </p:grpSpPr>
        <p:sp>
          <p:nvSpPr>
            <p:cNvPr id="7253" name="Line 105"/>
            <p:cNvSpPr>
              <a:spLocks noChangeShapeType="1"/>
            </p:cNvSpPr>
            <p:nvPr/>
          </p:nvSpPr>
          <p:spPr bwMode="auto">
            <a:xfrm>
              <a:off x="1184" y="2131"/>
              <a:ext cx="1" cy="8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kumimoji="1" lang="en-US" sz="2000" smtClean="0">
                <a:solidFill>
                  <a:srgbClr val="808080"/>
                </a:solidFill>
              </a:endParaRPr>
            </a:p>
          </p:txBody>
        </p:sp>
        <p:sp>
          <p:nvSpPr>
            <p:cNvPr id="7254" name="Freeform 106"/>
            <p:cNvSpPr>
              <a:spLocks/>
            </p:cNvSpPr>
            <p:nvPr/>
          </p:nvSpPr>
          <p:spPr bwMode="auto">
            <a:xfrm>
              <a:off x="1138" y="2208"/>
              <a:ext cx="93" cy="94"/>
            </a:xfrm>
            <a:custGeom>
              <a:avLst/>
              <a:gdLst>
                <a:gd name="T0" fmla="*/ 0 w 93"/>
                <a:gd name="T1" fmla="*/ 0 h 94"/>
                <a:gd name="T2" fmla="*/ 46 w 93"/>
                <a:gd name="T3" fmla="*/ 94 h 94"/>
                <a:gd name="T4" fmla="*/ 93 w 93"/>
                <a:gd name="T5" fmla="*/ 0 h 94"/>
                <a:gd name="T6" fmla="*/ 0 w 93"/>
                <a:gd name="T7" fmla="*/ 0 h 94"/>
                <a:gd name="T8" fmla="*/ 0 60000 65536"/>
                <a:gd name="T9" fmla="*/ 0 60000 65536"/>
                <a:gd name="T10" fmla="*/ 0 60000 65536"/>
                <a:gd name="T11" fmla="*/ 0 60000 65536"/>
                <a:gd name="T12" fmla="*/ 0 w 93"/>
                <a:gd name="T13" fmla="*/ 0 h 94"/>
                <a:gd name="T14" fmla="*/ 93 w 93"/>
                <a:gd name="T15" fmla="*/ 94 h 94"/>
              </a:gdLst>
              <a:ahLst/>
              <a:cxnLst>
                <a:cxn ang="T8">
                  <a:pos x="T0" y="T1"/>
                </a:cxn>
                <a:cxn ang="T9">
                  <a:pos x="T2" y="T3"/>
                </a:cxn>
                <a:cxn ang="T10">
                  <a:pos x="T4" y="T5"/>
                </a:cxn>
                <a:cxn ang="T11">
                  <a:pos x="T6" y="T7"/>
                </a:cxn>
              </a:cxnLst>
              <a:rect l="T12" t="T13" r="T14" b="T15"/>
              <a:pathLst>
                <a:path w="93" h="94">
                  <a:moveTo>
                    <a:pt x="0" y="0"/>
                  </a:moveTo>
                  <a:lnTo>
                    <a:pt x="46" y="94"/>
                  </a:lnTo>
                  <a:lnTo>
                    <a:pt x="9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kumimoji="1" lang="en-US" sz="2000" smtClean="0">
                <a:solidFill>
                  <a:srgbClr val="808080"/>
                </a:solidFill>
              </a:endParaRPr>
            </a:p>
          </p:txBody>
        </p:sp>
      </p:grpSp>
      <p:grpSp>
        <p:nvGrpSpPr>
          <p:cNvPr id="7247" name="Group 107"/>
          <p:cNvGrpSpPr>
            <a:grpSpLocks/>
          </p:cNvGrpSpPr>
          <p:nvPr/>
        </p:nvGrpSpPr>
        <p:grpSpPr bwMode="auto">
          <a:xfrm>
            <a:off x="3365500" y="4446588"/>
            <a:ext cx="149225" cy="271462"/>
            <a:chOff x="1992" y="2148"/>
            <a:chExt cx="94" cy="171"/>
          </a:xfrm>
        </p:grpSpPr>
        <p:sp>
          <p:nvSpPr>
            <p:cNvPr id="7251" name="Line 108"/>
            <p:cNvSpPr>
              <a:spLocks noChangeShapeType="1"/>
            </p:cNvSpPr>
            <p:nvPr/>
          </p:nvSpPr>
          <p:spPr bwMode="auto">
            <a:xfrm>
              <a:off x="2038" y="2148"/>
              <a:ext cx="1" cy="8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kumimoji="1" lang="en-US" sz="2000" smtClean="0">
                <a:solidFill>
                  <a:srgbClr val="808080"/>
                </a:solidFill>
              </a:endParaRPr>
            </a:p>
          </p:txBody>
        </p:sp>
        <p:sp>
          <p:nvSpPr>
            <p:cNvPr id="7252" name="Freeform 109"/>
            <p:cNvSpPr>
              <a:spLocks/>
            </p:cNvSpPr>
            <p:nvPr/>
          </p:nvSpPr>
          <p:spPr bwMode="auto">
            <a:xfrm>
              <a:off x="1992" y="2226"/>
              <a:ext cx="94" cy="93"/>
            </a:xfrm>
            <a:custGeom>
              <a:avLst/>
              <a:gdLst>
                <a:gd name="T0" fmla="*/ 0 w 94"/>
                <a:gd name="T1" fmla="*/ 0 h 93"/>
                <a:gd name="T2" fmla="*/ 46 w 94"/>
                <a:gd name="T3" fmla="*/ 93 h 93"/>
                <a:gd name="T4" fmla="*/ 94 w 94"/>
                <a:gd name="T5" fmla="*/ 0 h 93"/>
                <a:gd name="T6" fmla="*/ 0 w 94"/>
                <a:gd name="T7" fmla="*/ 0 h 93"/>
                <a:gd name="T8" fmla="*/ 0 60000 65536"/>
                <a:gd name="T9" fmla="*/ 0 60000 65536"/>
                <a:gd name="T10" fmla="*/ 0 60000 65536"/>
                <a:gd name="T11" fmla="*/ 0 60000 65536"/>
                <a:gd name="T12" fmla="*/ 0 w 94"/>
                <a:gd name="T13" fmla="*/ 0 h 93"/>
                <a:gd name="T14" fmla="*/ 94 w 94"/>
                <a:gd name="T15" fmla="*/ 93 h 93"/>
              </a:gdLst>
              <a:ahLst/>
              <a:cxnLst>
                <a:cxn ang="T8">
                  <a:pos x="T0" y="T1"/>
                </a:cxn>
                <a:cxn ang="T9">
                  <a:pos x="T2" y="T3"/>
                </a:cxn>
                <a:cxn ang="T10">
                  <a:pos x="T4" y="T5"/>
                </a:cxn>
                <a:cxn ang="T11">
                  <a:pos x="T6" y="T7"/>
                </a:cxn>
              </a:cxnLst>
              <a:rect l="T12" t="T13" r="T14" b="T15"/>
              <a:pathLst>
                <a:path w="94" h="93">
                  <a:moveTo>
                    <a:pt x="0" y="0"/>
                  </a:moveTo>
                  <a:lnTo>
                    <a:pt x="46" y="93"/>
                  </a:lnTo>
                  <a:lnTo>
                    <a:pt x="9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kumimoji="1" lang="en-US" sz="2000" smtClean="0">
                <a:solidFill>
                  <a:srgbClr val="808080"/>
                </a:solidFill>
              </a:endParaRPr>
            </a:p>
          </p:txBody>
        </p:sp>
      </p:grpSp>
      <p:sp>
        <p:nvSpPr>
          <p:cNvPr id="7248" name="Line 110"/>
          <p:cNvSpPr>
            <a:spLocks noChangeShapeType="1"/>
          </p:cNvSpPr>
          <p:nvPr/>
        </p:nvSpPr>
        <p:spPr bwMode="auto">
          <a:xfrm flipV="1">
            <a:off x="2781300" y="4986338"/>
            <a:ext cx="1524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kumimoji="1" lang="en-US" sz="2000" smtClean="0">
              <a:solidFill>
                <a:srgbClr val="808080"/>
              </a:solidFill>
            </a:endParaRPr>
          </a:p>
        </p:txBody>
      </p:sp>
      <p:pic>
        <p:nvPicPr>
          <p:cNvPr id="7249" name="Picture 111" descr="upd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951038"/>
            <a:ext cx="4052888" cy="39227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7170" name="Object 112"/>
          <p:cNvGraphicFramePr>
            <a:graphicFrameLocks noChangeAspect="1"/>
          </p:cNvGraphicFramePr>
          <p:nvPr/>
        </p:nvGraphicFramePr>
        <p:xfrm>
          <a:off x="731838" y="225425"/>
          <a:ext cx="7851775" cy="2943225"/>
        </p:xfrm>
        <a:graphic>
          <a:graphicData uri="http://schemas.openxmlformats.org/presentationml/2006/ole">
            <mc:AlternateContent xmlns:mc="http://schemas.openxmlformats.org/markup-compatibility/2006">
              <mc:Choice xmlns:v="urn:schemas-microsoft-com:vml" Requires="v">
                <p:oleObj spid="_x0000_s30728" name="Document" r:id="rId4" imgW="3917416" imgH="1474557" progId="Word.Document.8">
                  <p:embed/>
                </p:oleObj>
              </mc:Choice>
              <mc:Fallback>
                <p:oleObj name="Document" r:id="rId4" imgW="3917416" imgH="1474557"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838" y="225425"/>
                        <a:ext cx="7851775" cy="294322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50" name="Text Box 113"/>
          <p:cNvSpPr txBox="1">
            <a:spLocks noChangeArrowheads="1"/>
          </p:cNvSpPr>
          <p:nvPr/>
        </p:nvSpPr>
        <p:spPr bwMode="auto">
          <a:xfrm>
            <a:off x="290513" y="6215063"/>
            <a:ext cx="8350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algn="ctr" eaLnBrk="0" fontAlgn="base" hangingPunct="0">
              <a:spcBef>
                <a:spcPct val="50000"/>
              </a:spcBef>
              <a:spcAft>
                <a:spcPct val="0"/>
              </a:spcAft>
            </a:pPr>
            <a:r>
              <a:rPr lang="en-US" sz="2400" smtClean="0">
                <a:solidFill>
                  <a:srgbClr val="003399"/>
                </a:solidFill>
              </a:rPr>
              <a:t>Useful for example to track where a contaminant may come from</a:t>
            </a:r>
          </a:p>
        </p:txBody>
      </p:sp>
    </p:spTree>
    <p:extLst>
      <p:ext uri="{BB962C8B-B14F-4D97-AF65-F5344CB8AC3E}">
        <p14:creationId xmlns:p14="http://schemas.microsoft.com/office/powerpoint/2010/main" val="26490848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1"/>
          <p:cNvGraphicFramePr>
            <a:graphicFrameLocks noChangeAspect="1"/>
          </p:cNvGraphicFramePr>
          <p:nvPr/>
        </p:nvGraphicFramePr>
        <p:xfrm>
          <a:off x="2263775" y="1112838"/>
          <a:ext cx="6280150" cy="4713287"/>
        </p:xfrm>
        <a:graphic>
          <a:graphicData uri="http://schemas.openxmlformats.org/presentationml/2006/ole">
            <mc:AlternateContent xmlns:mc="http://schemas.openxmlformats.org/markup-compatibility/2006">
              <mc:Choice xmlns:v="urn:schemas-microsoft-com:vml" Requires="v">
                <p:oleObj spid="_x0000_s31758" name="Worksheet" r:id="rId3" imgW="4518560" imgH="3391033" progId="Excel.Sheet.8">
                  <p:embed/>
                </p:oleObj>
              </mc:Choice>
              <mc:Fallback>
                <p:oleObj name="Worksheet" r:id="rId3" imgW="4518560" imgH="3391033"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3775" y="1112838"/>
                        <a:ext cx="6280150" cy="471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6" name="Text Box 7"/>
          <p:cNvSpPr txBox="1">
            <a:spLocks noChangeArrowheads="1"/>
          </p:cNvSpPr>
          <p:nvPr/>
        </p:nvSpPr>
        <p:spPr bwMode="auto">
          <a:xfrm>
            <a:off x="4591050" y="3670300"/>
            <a:ext cx="1047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eaLnBrk="0" fontAlgn="base" hangingPunct="0">
              <a:spcBef>
                <a:spcPct val="50000"/>
              </a:spcBef>
              <a:spcAft>
                <a:spcPct val="0"/>
              </a:spcAft>
            </a:pPr>
            <a:r>
              <a:rPr kumimoji="0" lang="en-US" b="1" smtClean="0">
                <a:solidFill>
                  <a:srgbClr val="FF0000"/>
                </a:solidFill>
                <a:latin typeface="Arial" pitchFamily="34" charset="0"/>
              </a:rPr>
              <a:t>38.2</a:t>
            </a:r>
          </a:p>
        </p:txBody>
      </p:sp>
      <p:grpSp>
        <p:nvGrpSpPr>
          <p:cNvPr id="8197" name="Group 32"/>
          <p:cNvGrpSpPr>
            <a:grpSpLocks/>
          </p:cNvGrpSpPr>
          <p:nvPr/>
        </p:nvGrpSpPr>
        <p:grpSpPr bwMode="auto">
          <a:xfrm>
            <a:off x="119063" y="2757488"/>
            <a:ext cx="5526087" cy="946150"/>
            <a:chOff x="-2339" y="1426"/>
            <a:chExt cx="3481" cy="596"/>
          </a:xfrm>
        </p:grpSpPr>
        <p:sp>
          <p:nvSpPr>
            <p:cNvPr id="8218" name="Text Box 13"/>
            <p:cNvSpPr txBox="1">
              <a:spLocks noChangeArrowheads="1"/>
            </p:cNvSpPr>
            <p:nvPr/>
          </p:nvSpPr>
          <p:spPr bwMode="auto">
            <a:xfrm>
              <a:off x="-2339" y="1426"/>
              <a:ext cx="1126"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eaLnBrk="0" fontAlgn="base" hangingPunct="0">
                <a:spcBef>
                  <a:spcPct val="0"/>
                </a:spcBef>
                <a:spcAft>
                  <a:spcPct val="0"/>
                </a:spcAft>
              </a:pPr>
              <a:r>
                <a:rPr kumimoji="0" lang="en-US" sz="2800" smtClean="0">
                  <a:solidFill>
                    <a:srgbClr val="000000"/>
                  </a:solidFill>
                </a:rPr>
                <a:t>7.5+42.4*</a:t>
              </a:r>
            </a:p>
            <a:p>
              <a:pPr eaLnBrk="0" fontAlgn="base" hangingPunct="0">
                <a:spcBef>
                  <a:spcPct val="0"/>
                </a:spcBef>
                <a:spcAft>
                  <a:spcPct val="0"/>
                </a:spcAft>
              </a:pPr>
              <a:r>
                <a:rPr kumimoji="0" lang="en-US" sz="2800" smtClean="0">
                  <a:solidFill>
                    <a:srgbClr val="000000"/>
                  </a:solidFill>
                </a:rPr>
                <a:t>(0.7+0.5)/2</a:t>
              </a:r>
            </a:p>
          </p:txBody>
        </p:sp>
        <p:sp>
          <p:nvSpPr>
            <p:cNvPr id="8219" name="Line 14"/>
            <p:cNvSpPr>
              <a:spLocks noChangeShapeType="1"/>
            </p:cNvSpPr>
            <p:nvPr/>
          </p:nvSpPr>
          <p:spPr bwMode="auto">
            <a:xfrm>
              <a:off x="-1087" y="1616"/>
              <a:ext cx="1602" cy="31"/>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kumimoji="1" lang="en-US" sz="2000" smtClean="0">
                <a:solidFill>
                  <a:srgbClr val="808080"/>
                </a:solidFill>
              </a:endParaRPr>
            </a:p>
          </p:txBody>
        </p:sp>
        <p:sp>
          <p:nvSpPr>
            <p:cNvPr id="8220" name="Text Box 15"/>
            <p:cNvSpPr txBox="1">
              <a:spLocks noChangeArrowheads="1"/>
            </p:cNvSpPr>
            <p:nvPr/>
          </p:nvSpPr>
          <p:spPr bwMode="auto">
            <a:xfrm>
              <a:off x="482" y="1495"/>
              <a:ext cx="6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eaLnBrk="0" fontAlgn="base" hangingPunct="0">
                <a:spcBef>
                  <a:spcPct val="50000"/>
                </a:spcBef>
                <a:spcAft>
                  <a:spcPct val="0"/>
                </a:spcAft>
              </a:pPr>
              <a:r>
                <a:rPr kumimoji="0" lang="en-US" b="1" smtClean="0">
                  <a:solidFill>
                    <a:srgbClr val="FF0000"/>
                  </a:solidFill>
                  <a:latin typeface="Arial" pitchFamily="34" charset="0"/>
                </a:rPr>
                <a:t>32.9</a:t>
              </a:r>
            </a:p>
          </p:txBody>
        </p:sp>
      </p:grpSp>
      <p:grpSp>
        <p:nvGrpSpPr>
          <p:cNvPr id="8198" name="Group 44"/>
          <p:cNvGrpSpPr>
            <a:grpSpLocks/>
          </p:cNvGrpSpPr>
          <p:nvPr/>
        </p:nvGrpSpPr>
        <p:grpSpPr bwMode="auto">
          <a:xfrm>
            <a:off x="198438" y="1639888"/>
            <a:ext cx="4799012" cy="768350"/>
            <a:chOff x="248" y="1348"/>
            <a:chExt cx="3023" cy="484"/>
          </a:xfrm>
        </p:grpSpPr>
        <p:sp>
          <p:nvSpPr>
            <p:cNvPr id="8215" name="Text Box 19"/>
            <p:cNvSpPr txBox="1">
              <a:spLocks noChangeArrowheads="1"/>
            </p:cNvSpPr>
            <p:nvPr/>
          </p:nvSpPr>
          <p:spPr bwMode="auto">
            <a:xfrm>
              <a:off x="2611" y="1582"/>
              <a:ext cx="6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eaLnBrk="0" fontAlgn="base" hangingPunct="0">
                <a:spcBef>
                  <a:spcPct val="50000"/>
                </a:spcBef>
                <a:spcAft>
                  <a:spcPct val="0"/>
                </a:spcAft>
              </a:pPr>
              <a:r>
                <a:rPr kumimoji="0" lang="en-US" b="1" smtClean="0">
                  <a:solidFill>
                    <a:srgbClr val="FF0000"/>
                  </a:solidFill>
                  <a:latin typeface="Arial" pitchFamily="34" charset="0"/>
                </a:rPr>
                <a:t>7.5</a:t>
              </a:r>
            </a:p>
          </p:txBody>
        </p:sp>
        <p:sp>
          <p:nvSpPr>
            <p:cNvPr id="8216" name="Text Box 17"/>
            <p:cNvSpPr txBox="1">
              <a:spLocks noChangeArrowheads="1"/>
            </p:cNvSpPr>
            <p:nvPr/>
          </p:nvSpPr>
          <p:spPr bwMode="auto">
            <a:xfrm>
              <a:off x="248" y="1348"/>
              <a:ext cx="90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eaLnBrk="0" fontAlgn="base" hangingPunct="0">
                <a:spcBef>
                  <a:spcPct val="0"/>
                </a:spcBef>
                <a:spcAft>
                  <a:spcPct val="0"/>
                </a:spcAft>
              </a:pPr>
              <a:r>
                <a:rPr kumimoji="0" lang="en-US" sz="2800" smtClean="0">
                  <a:solidFill>
                    <a:srgbClr val="000000"/>
                  </a:solidFill>
                </a:rPr>
                <a:t>30*0.5/2</a:t>
              </a:r>
            </a:p>
          </p:txBody>
        </p:sp>
        <p:sp>
          <p:nvSpPr>
            <p:cNvPr id="8217" name="Line 18"/>
            <p:cNvSpPr>
              <a:spLocks noChangeShapeType="1"/>
            </p:cNvSpPr>
            <p:nvPr/>
          </p:nvSpPr>
          <p:spPr bwMode="auto">
            <a:xfrm>
              <a:off x="1126" y="1523"/>
              <a:ext cx="1526" cy="199"/>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kumimoji="1" lang="en-US" sz="2000" smtClean="0">
                <a:solidFill>
                  <a:srgbClr val="808080"/>
                </a:solidFill>
              </a:endParaRPr>
            </a:p>
          </p:txBody>
        </p:sp>
      </p:grpSp>
      <p:sp>
        <p:nvSpPr>
          <p:cNvPr id="8199" name="Text Box 26"/>
          <p:cNvSpPr txBox="1">
            <a:spLocks noChangeArrowheads="1"/>
          </p:cNvSpPr>
          <p:nvPr/>
        </p:nvSpPr>
        <p:spPr bwMode="auto">
          <a:xfrm>
            <a:off x="3286125" y="1181100"/>
            <a:ext cx="1047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eaLnBrk="0" fontAlgn="base" hangingPunct="0">
              <a:spcBef>
                <a:spcPct val="50000"/>
              </a:spcBef>
              <a:spcAft>
                <a:spcPct val="0"/>
              </a:spcAft>
            </a:pPr>
            <a:r>
              <a:rPr kumimoji="0" lang="en-US" b="1" smtClean="0">
                <a:solidFill>
                  <a:srgbClr val="FF0000"/>
                </a:solidFill>
                <a:latin typeface="Arial" pitchFamily="34" charset="0"/>
              </a:rPr>
              <a:t>0</a:t>
            </a:r>
          </a:p>
        </p:txBody>
      </p:sp>
      <p:sp>
        <p:nvSpPr>
          <p:cNvPr id="8200" name="Text Box 27"/>
          <p:cNvSpPr txBox="1">
            <a:spLocks noChangeArrowheads="1"/>
          </p:cNvSpPr>
          <p:nvPr/>
        </p:nvSpPr>
        <p:spPr bwMode="auto">
          <a:xfrm>
            <a:off x="4090988" y="1193800"/>
            <a:ext cx="1047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eaLnBrk="0" fontAlgn="base" hangingPunct="0">
              <a:spcBef>
                <a:spcPct val="50000"/>
              </a:spcBef>
              <a:spcAft>
                <a:spcPct val="0"/>
              </a:spcAft>
            </a:pPr>
            <a:r>
              <a:rPr kumimoji="0" lang="en-US" b="1" smtClean="0">
                <a:solidFill>
                  <a:srgbClr val="FF0000"/>
                </a:solidFill>
                <a:latin typeface="Arial" pitchFamily="34" charset="0"/>
              </a:rPr>
              <a:t>0</a:t>
            </a:r>
          </a:p>
        </p:txBody>
      </p:sp>
      <p:sp>
        <p:nvSpPr>
          <p:cNvPr id="8201" name="Text Box 28"/>
          <p:cNvSpPr txBox="1">
            <a:spLocks noChangeArrowheads="1"/>
          </p:cNvSpPr>
          <p:nvPr/>
        </p:nvSpPr>
        <p:spPr bwMode="auto">
          <a:xfrm>
            <a:off x="4851400" y="1181100"/>
            <a:ext cx="1047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eaLnBrk="0" fontAlgn="base" hangingPunct="0">
              <a:spcBef>
                <a:spcPct val="50000"/>
              </a:spcBef>
              <a:spcAft>
                <a:spcPct val="0"/>
              </a:spcAft>
            </a:pPr>
            <a:r>
              <a:rPr kumimoji="0" lang="en-US" b="1" smtClean="0">
                <a:solidFill>
                  <a:srgbClr val="FF0000"/>
                </a:solidFill>
                <a:latin typeface="Arial" pitchFamily="34" charset="0"/>
              </a:rPr>
              <a:t>0</a:t>
            </a:r>
          </a:p>
        </p:txBody>
      </p:sp>
      <p:sp>
        <p:nvSpPr>
          <p:cNvPr id="8202" name="Text Box 29"/>
          <p:cNvSpPr txBox="1">
            <a:spLocks noChangeArrowheads="1"/>
          </p:cNvSpPr>
          <p:nvPr/>
        </p:nvSpPr>
        <p:spPr bwMode="auto">
          <a:xfrm>
            <a:off x="5643563" y="1193800"/>
            <a:ext cx="1047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eaLnBrk="0" fontAlgn="base" hangingPunct="0">
              <a:spcBef>
                <a:spcPct val="50000"/>
              </a:spcBef>
              <a:spcAft>
                <a:spcPct val="0"/>
              </a:spcAft>
            </a:pPr>
            <a:r>
              <a:rPr kumimoji="0" lang="en-US" b="1" smtClean="0">
                <a:solidFill>
                  <a:srgbClr val="FF0000"/>
                </a:solidFill>
                <a:latin typeface="Arial" pitchFamily="34" charset="0"/>
              </a:rPr>
              <a:t>0</a:t>
            </a:r>
          </a:p>
        </p:txBody>
      </p:sp>
      <p:sp>
        <p:nvSpPr>
          <p:cNvPr id="8203" name="Text Box 30"/>
          <p:cNvSpPr txBox="1">
            <a:spLocks noChangeArrowheads="1"/>
          </p:cNvSpPr>
          <p:nvPr/>
        </p:nvSpPr>
        <p:spPr bwMode="auto">
          <a:xfrm>
            <a:off x="6419850" y="1181100"/>
            <a:ext cx="1047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eaLnBrk="0" fontAlgn="base" hangingPunct="0">
              <a:spcBef>
                <a:spcPct val="50000"/>
              </a:spcBef>
              <a:spcAft>
                <a:spcPct val="0"/>
              </a:spcAft>
            </a:pPr>
            <a:r>
              <a:rPr kumimoji="0" lang="en-US" b="1" smtClean="0">
                <a:solidFill>
                  <a:srgbClr val="FF0000"/>
                </a:solidFill>
                <a:latin typeface="Arial" pitchFamily="34" charset="0"/>
              </a:rPr>
              <a:t>0</a:t>
            </a:r>
          </a:p>
        </p:txBody>
      </p:sp>
      <p:grpSp>
        <p:nvGrpSpPr>
          <p:cNvPr id="8204" name="Group 37"/>
          <p:cNvGrpSpPr>
            <a:grpSpLocks/>
          </p:cNvGrpSpPr>
          <p:nvPr/>
        </p:nvGrpSpPr>
        <p:grpSpPr bwMode="auto">
          <a:xfrm>
            <a:off x="4660900" y="4389438"/>
            <a:ext cx="3457575" cy="427037"/>
            <a:chOff x="3059" y="2873"/>
            <a:chExt cx="2178" cy="269"/>
          </a:xfrm>
        </p:grpSpPr>
        <p:sp>
          <p:nvSpPr>
            <p:cNvPr id="8211" name="Text Box 33"/>
            <p:cNvSpPr txBox="1">
              <a:spLocks noChangeArrowheads="1"/>
            </p:cNvSpPr>
            <p:nvPr/>
          </p:nvSpPr>
          <p:spPr bwMode="auto">
            <a:xfrm>
              <a:off x="3059" y="2892"/>
              <a:ext cx="6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eaLnBrk="0" fontAlgn="base" hangingPunct="0">
                <a:spcBef>
                  <a:spcPct val="50000"/>
                </a:spcBef>
                <a:spcAft>
                  <a:spcPct val="0"/>
                </a:spcAft>
              </a:pPr>
              <a:r>
                <a:rPr kumimoji="0" lang="en-US" b="1" smtClean="0">
                  <a:solidFill>
                    <a:srgbClr val="FF0000"/>
                  </a:solidFill>
                  <a:latin typeface="Arial" pitchFamily="34" charset="0"/>
                </a:rPr>
                <a:t>38.2</a:t>
              </a:r>
            </a:p>
          </p:txBody>
        </p:sp>
        <p:sp>
          <p:nvSpPr>
            <p:cNvPr id="8212" name="Text Box 34"/>
            <p:cNvSpPr txBox="1">
              <a:spLocks noChangeArrowheads="1"/>
            </p:cNvSpPr>
            <p:nvPr/>
          </p:nvSpPr>
          <p:spPr bwMode="auto">
            <a:xfrm>
              <a:off x="3582" y="2873"/>
              <a:ext cx="6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eaLnBrk="0" fontAlgn="base" hangingPunct="0">
                <a:spcBef>
                  <a:spcPct val="50000"/>
                </a:spcBef>
                <a:spcAft>
                  <a:spcPct val="0"/>
                </a:spcAft>
              </a:pPr>
              <a:r>
                <a:rPr kumimoji="0" lang="en-US" b="1" smtClean="0">
                  <a:solidFill>
                    <a:srgbClr val="FF0000"/>
                  </a:solidFill>
                  <a:latin typeface="Arial" pitchFamily="34" charset="0"/>
                </a:rPr>
                <a:t>38.2</a:t>
              </a:r>
            </a:p>
          </p:txBody>
        </p:sp>
        <p:sp>
          <p:nvSpPr>
            <p:cNvPr id="8213" name="Text Box 35"/>
            <p:cNvSpPr txBox="1">
              <a:spLocks noChangeArrowheads="1"/>
            </p:cNvSpPr>
            <p:nvPr/>
          </p:nvSpPr>
          <p:spPr bwMode="auto">
            <a:xfrm>
              <a:off x="4106" y="2882"/>
              <a:ext cx="6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eaLnBrk="0" fontAlgn="base" hangingPunct="0">
                <a:spcBef>
                  <a:spcPct val="50000"/>
                </a:spcBef>
                <a:spcAft>
                  <a:spcPct val="0"/>
                </a:spcAft>
              </a:pPr>
              <a:r>
                <a:rPr kumimoji="0" lang="en-US" b="1" smtClean="0">
                  <a:solidFill>
                    <a:srgbClr val="FF0000"/>
                  </a:solidFill>
                  <a:latin typeface="Arial" pitchFamily="34" charset="0"/>
                </a:rPr>
                <a:t>38.2</a:t>
              </a:r>
            </a:p>
          </p:txBody>
        </p:sp>
        <p:sp>
          <p:nvSpPr>
            <p:cNvPr id="8214" name="Text Box 36"/>
            <p:cNvSpPr txBox="1">
              <a:spLocks noChangeArrowheads="1"/>
            </p:cNvSpPr>
            <p:nvPr/>
          </p:nvSpPr>
          <p:spPr bwMode="auto">
            <a:xfrm>
              <a:off x="4577" y="2882"/>
              <a:ext cx="6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eaLnBrk="0" fontAlgn="base" hangingPunct="0">
                <a:spcBef>
                  <a:spcPct val="50000"/>
                </a:spcBef>
                <a:spcAft>
                  <a:spcPct val="0"/>
                </a:spcAft>
              </a:pPr>
              <a:r>
                <a:rPr kumimoji="0" lang="en-US" b="1" smtClean="0">
                  <a:solidFill>
                    <a:srgbClr val="FF0000"/>
                  </a:solidFill>
                  <a:latin typeface="Arial" pitchFamily="34" charset="0"/>
                </a:rPr>
                <a:t>38.2</a:t>
              </a:r>
            </a:p>
          </p:txBody>
        </p:sp>
      </p:grpSp>
      <p:sp>
        <p:nvSpPr>
          <p:cNvPr id="8205" name="Line 38"/>
          <p:cNvSpPr>
            <a:spLocks noChangeShapeType="1"/>
          </p:cNvSpPr>
          <p:nvPr/>
        </p:nvSpPr>
        <p:spPr bwMode="auto">
          <a:xfrm rot="10800000">
            <a:off x="8564563" y="2671763"/>
            <a:ext cx="4714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8206" name="Line 39"/>
          <p:cNvSpPr>
            <a:spLocks noChangeShapeType="1"/>
          </p:cNvSpPr>
          <p:nvPr/>
        </p:nvSpPr>
        <p:spPr bwMode="auto">
          <a:xfrm rot="10800000">
            <a:off x="8583613" y="1892300"/>
            <a:ext cx="4714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8207" name="Line 40"/>
          <p:cNvSpPr>
            <a:spLocks noChangeShapeType="1"/>
          </p:cNvSpPr>
          <p:nvPr/>
        </p:nvSpPr>
        <p:spPr bwMode="auto">
          <a:xfrm rot="10800000">
            <a:off x="8955088" y="1889125"/>
            <a:ext cx="0" cy="7905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8208" name="Text Box 41"/>
          <p:cNvSpPr txBox="1">
            <a:spLocks noChangeArrowheads="1"/>
          </p:cNvSpPr>
          <p:nvPr/>
        </p:nvSpPr>
        <p:spPr bwMode="auto">
          <a:xfrm rot="-5400000">
            <a:off x="8415338" y="2057400"/>
            <a:ext cx="723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algn="ctr" eaLnBrk="0" fontAlgn="base" hangingPunct="0">
              <a:spcBef>
                <a:spcPct val="50000"/>
              </a:spcBef>
              <a:spcAft>
                <a:spcPct val="0"/>
              </a:spcAft>
            </a:pPr>
            <a:r>
              <a:rPr lang="en-US" smtClean="0">
                <a:solidFill>
                  <a:srgbClr val="000000"/>
                </a:solidFill>
              </a:rPr>
              <a:t>30</a:t>
            </a:r>
          </a:p>
        </p:txBody>
      </p:sp>
      <p:sp>
        <p:nvSpPr>
          <p:cNvPr id="8209" name="Title 29"/>
          <p:cNvSpPr>
            <a:spLocks noGrp="1"/>
          </p:cNvSpPr>
          <p:nvPr>
            <p:ph type="title"/>
          </p:nvPr>
        </p:nvSpPr>
        <p:spPr>
          <a:xfrm>
            <a:off x="685800" y="0"/>
            <a:ext cx="7772400" cy="1077913"/>
          </a:xfrm>
        </p:spPr>
        <p:txBody>
          <a:bodyPr/>
          <a:lstStyle/>
          <a:p>
            <a:r>
              <a:rPr lang="en-US" smtClean="0"/>
              <a:t>Weighted distance to target set</a:t>
            </a:r>
          </a:p>
        </p:txBody>
      </p:sp>
      <p:sp>
        <p:nvSpPr>
          <p:cNvPr id="8210" name="Rectangle 4"/>
          <p:cNvSpPr>
            <a:spLocks noChangeArrowheads="1"/>
          </p:cNvSpPr>
          <p:nvPr/>
        </p:nvSpPr>
        <p:spPr bwMode="auto">
          <a:xfrm>
            <a:off x="692150" y="5883275"/>
            <a:ext cx="77327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r>
              <a:rPr lang="en-US" sz="2400" smtClean="0">
                <a:solidFill>
                  <a:srgbClr val="000000"/>
                </a:solidFill>
              </a:rPr>
              <a:t>To quantify effectiveness of riparian zone sediment capture based on buffer potential</a:t>
            </a:r>
          </a:p>
        </p:txBody>
      </p:sp>
      <p:graphicFrame>
        <p:nvGraphicFramePr>
          <p:cNvPr id="8195" name="Object 4"/>
          <p:cNvGraphicFramePr>
            <a:graphicFrameLocks noChangeAspect="1"/>
          </p:cNvGraphicFramePr>
          <p:nvPr/>
        </p:nvGraphicFramePr>
        <p:xfrm>
          <a:off x="34925" y="4094163"/>
          <a:ext cx="2913063" cy="977900"/>
        </p:xfrm>
        <a:graphic>
          <a:graphicData uri="http://schemas.openxmlformats.org/presentationml/2006/ole">
            <mc:AlternateContent xmlns:mc="http://schemas.openxmlformats.org/markup-compatibility/2006">
              <mc:Choice xmlns:v="urn:schemas-microsoft-com:vml" Requires="v">
                <p:oleObj spid="_x0000_s31759" name="Equation" r:id="rId5" imgW="1549080" imgH="520560" progId="Equation.3">
                  <p:embed/>
                </p:oleObj>
              </mc:Choice>
              <mc:Fallback>
                <p:oleObj name="Equation" r:id="rId5" imgW="1549080" imgH="5205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5" y="4094163"/>
                        <a:ext cx="2913063" cy="97790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6679281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4" descr="Buffer"/>
          <p:cNvPicPr>
            <a:picLocks noChangeAspect="1" noChangeArrowheads="1"/>
          </p:cNvPicPr>
          <p:nvPr/>
        </p:nvPicPr>
        <p:blipFill>
          <a:blip r:embed="rId3">
            <a:extLst>
              <a:ext uri="{28A0092B-C50C-407E-A947-70E740481C1C}">
                <a14:useLocalDpi xmlns:a14="http://schemas.microsoft.com/office/drawing/2010/main" val="0"/>
              </a:ext>
            </a:extLst>
          </a:blip>
          <a:srcRect l="1842" r="6207" b="4800"/>
          <a:stretch>
            <a:fillRect/>
          </a:stretch>
        </p:blipFill>
        <p:spPr bwMode="auto">
          <a:xfrm>
            <a:off x="0" y="687388"/>
            <a:ext cx="7713663" cy="617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2"/>
          <p:cNvSpPr>
            <a:spLocks noGrp="1" noChangeArrowheads="1"/>
          </p:cNvSpPr>
          <p:nvPr>
            <p:ph type="title"/>
          </p:nvPr>
        </p:nvSpPr>
        <p:spPr>
          <a:xfrm>
            <a:off x="685800" y="57150"/>
            <a:ext cx="7772400" cy="792163"/>
          </a:xfrm>
        </p:spPr>
        <p:txBody>
          <a:bodyPr/>
          <a:lstStyle/>
          <a:p>
            <a:pPr eaLnBrk="1" hangingPunct="1"/>
            <a:r>
              <a:rPr lang="en-US" sz="3200" smtClean="0"/>
              <a:t>Buffer potential weighted distance to stream</a:t>
            </a:r>
          </a:p>
        </p:txBody>
      </p:sp>
      <p:sp>
        <p:nvSpPr>
          <p:cNvPr id="922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fontAlgn="base" hangingPunct="0">
              <a:spcBef>
                <a:spcPct val="0"/>
              </a:spcBef>
              <a:spcAft>
                <a:spcPct val="0"/>
              </a:spcAft>
            </a:pPr>
            <a:endParaRPr kumimoji="1" lang="en-US" sz="2000" smtClean="0">
              <a:solidFill>
                <a:srgbClr val="808080"/>
              </a:solidFill>
            </a:endParaRPr>
          </a:p>
        </p:txBody>
      </p:sp>
      <p:graphicFrame>
        <p:nvGraphicFramePr>
          <p:cNvPr id="9218" name="Object 4"/>
          <p:cNvGraphicFramePr>
            <a:graphicFrameLocks noChangeAspect="1"/>
          </p:cNvGraphicFramePr>
          <p:nvPr>
            <p:extLst/>
          </p:nvPr>
        </p:nvGraphicFramePr>
        <p:xfrm>
          <a:off x="5586413" y="2686050"/>
          <a:ext cx="3438525" cy="1096963"/>
        </p:xfrm>
        <a:graphic>
          <a:graphicData uri="http://schemas.openxmlformats.org/presentationml/2006/ole">
            <mc:AlternateContent xmlns:mc="http://schemas.openxmlformats.org/markup-compatibility/2006">
              <mc:Choice xmlns:v="urn:schemas-microsoft-com:vml" Requires="v">
                <p:oleObj spid="_x0000_s32776" name="Equation" r:id="rId4" imgW="1828800" imgH="583920" progId="Equation.3">
                  <p:embed/>
                </p:oleObj>
              </mc:Choice>
              <mc:Fallback>
                <p:oleObj name="Equation" r:id="rId4" imgW="1828800" imgH="583920" progId="Equation.3">
                  <p:embed/>
                  <p:pic>
                    <p:nvPicPr>
                      <p:cNvPr id="0" name=""/>
                      <p:cNvPicPr>
                        <a:picLocks noChangeAspect="1" noChangeArrowheads="1"/>
                      </p:cNvPicPr>
                      <p:nvPr/>
                    </p:nvPicPr>
                    <p:blipFill>
                      <a:blip r:embed="rId5"/>
                      <a:srcRect/>
                      <a:stretch>
                        <a:fillRect/>
                      </a:stretch>
                    </p:blipFill>
                    <p:spPr bwMode="auto">
                      <a:xfrm>
                        <a:off x="5586413" y="2686050"/>
                        <a:ext cx="3438525" cy="1096963"/>
                      </a:xfrm>
                      <a:prstGeom prst="rect">
                        <a:avLst/>
                      </a:prstGeom>
                      <a:solidFill>
                        <a:schemeClr val="bg1"/>
                      </a:solidFill>
                    </p:spPr>
                  </p:pic>
                </p:oleObj>
              </mc:Fallback>
            </mc:AlternateContent>
          </a:graphicData>
        </a:graphic>
      </p:graphicFrame>
      <p:sp>
        <p:nvSpPr>
          <p:cNvPr id="9222" name="Freeform 5"/>
          <p:cNvSpPr>
            <a:spLocks/>
          </p:cNvSpPr>
          <p:nvPr/>
        </p:nvSpPr>
        <p:spPr bwMode="auto">
          <a:xfrm>
            <a:off x="3276600" y="3592513"/>
            <a:ext cx="1001713" cy="469900"/>
          </a:xfrm>
          <a:custGeom>
            <a:avLst/>
            <a:gdLst>
              <a:gd name="T0" fmla="*/ 0 w 1001486"/>
              <a:gd name="T1" fmla="*/ 0 h 469900"/>
              <a:gd name="T2" fmla="*/ 250542 w 1001486"/>
              <a:gd name="T3" fmla="*/ 108857 h 469900"/>
              <a:gd name="T4" fmla="*/ 457512 w 1001486"/>
              <a:gd name="T5" fmla="*/ 217714 h 469900"/>
              <a:gd name="T6" fmla="*/ 697160 w 1001486"/>
              <a:gd name="T7" fmla="*/ 326571 h 469900"/>
              <a:gd name="T8" fmla="*/ 947702 w 1001486"/>
              <a:gd name="T9" fmla="*/ 446314 h 469900"/>
              <a:gd name="T10" fmla="*/ 1002167 w 1001486"/>
              <a:gd name="T11" fmla="*/ 468085 h 469900"/>
              <a:gd name="T12" fmla="*/ 0 60000 65536"/>
              <a:gd name="T13" fmla="*/ 0 60000 65536"/>
              <a:gd name="T14" fmla="*/ 0 60000 65536"/>
              <a:gd name="T15" fmla="*/ 0 60000 65536"/>
              <a:gd name="T16" fmla="*/ 0 60000 65536"/>
              <a:gd name="T17" fmla="*/ 0 60000 65536"/>
              <a:gd name="T18" fmla="*/ 0 w 1001486"/>
              <a:gd name="T19" fmla="*/ 0 h 469900"/>
              <a:gd name="T20" fmla="*/ 1001486 w 1001486"/>
              <a:gd name="T21" fmla="*/ 469900 h 469900"/>
            </a:gdLst>
            <a:ahLst/>
            <a:cxnLst>
              <a:cxn ang="T12">
                <a:pos x="T0" y="T1"/>
              </a:cxn>
              <a:cxn ang="T13">
                <a:pos x="T2" y="T3"/>
              </a:cxn>
              <a:cxn ang="T14">
                <a:pos x="T4" y="T5"/>
              </a:cxn>
              <a:cxn ang="T15">
                <a:pos x="T6" y="T7"/>
              </a:cxn>
              <a:cxn ang="T16">
                <a:pos x="T8" y="T9"/>
              </a:cxn>
              <a:cxn ang="T17">
                <a:pos x="T10" y="T11"/>
              </a:cxn>
            </a:cxnLst>
            <a:rect l="T18" t="T19" r="T20" b="T21"/>
            <a:pathLst>
              <a:path w="1001486" h="469900">
                <a:moveTo>
                  <a:pt x="0" y="0"/>
                </a:moveTo>
                <a:cubicBezTo>
                  <a:pt x="87085" y="36285"/>
                  <a:pt x="174171" y="72571"/>
                  <a:pt x="250371" y="108857"/>
                </a:cubicBezTo>
                <a:cubicBezTo>
                  <a:pt x="326571" y="145143"/>
                  <a:pt x="382814" y="181428"/>
                  <a:pt x="457200" y="217714"/>
                </a:cubicBezTo>
                <a:cubicBezTo>
                  <a:pt x="531586" y="254000"/>
                  <a:pt x="615043" y="288471"/>
                  <a:pt x="696686" y="326571"/>
                </a:cubicBezTo>
                <a:cubicBezTo>
                  <a:pt x="778329" y="364671"/>
                  <a:pt x="896257" y="422728"/>
                  <a:pt x="947057" y="446314"/>
                </a:cubicBezTo>
                <a:cubicBezTo>
                  <a:pt x="997857" y="469900"/>
                  <a:pt x="1001486" y="468085"/>
                  <a:pt x="1001486" y="468085"/>
                </a:cubicBezTo>
              </a:path>
            </a:pathLst>
          </a:custGeom>
          <a:solidFill>
            <a:schemeClr val="tx1"/>
          </a:solidFill>
          <a:ln w="57150" algn="ctr">
            <a:solidFill>
              <a:schemeClr val="tx1"/>
            </a:solidFill>
            <a:round/>
            <a:headEnd/>
            <a:tailEnd type="triangle" w="med" len="med"/>
          </a:ln>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9223" name="Freeform 6"/>
          <p:cNvSpPr>
            <a:spLocks/>
          </p:cNvSpPr>
          <p:nvPr/>
        </p:nvSpPr>
        <p:spPr bwMode="auto">
          <a:xfrm>
            <a:off x="3146425" y="4919663"/>
            <a:ext cx="957263" cy="384175"/>
          </a:xfrm>
          <a:custGeom>
            <a:avLst/>
            <a:gdLst>
              <a:gd name="T0" fmla="*/ 0 w 1001486"/>
              <a:gd name="T1" fmla="*/ 0 h 469900"/>
              <a:gd name="T2" fmla="*/ 209141 w 1001486"/>
              <a:gd name="T3" fmla="*/ 48463 h 469900"/>
              <a:gd name="T4" fmla="*/ 381910 w 1001486"/>
              <a:gd name="T5" fmla="*/ 96927 h 469900"/>
              <a:gd name="T6" fmla="*/ 581958 w 1001486"/>
              <a:gd name="T7" fmla="*/ 145390 h 469900"/>
              <a:gd name="T8" fmla="*/ 791098 w 1001486"/>
              <a:gd name="T9" fmla="*/ 198699 h 469900"/>
              <a:gd name="T10" fmla="*/ 836565 w 1001486"/>
              <a:gd name="T11" fmla="*/ 208391 h 469900"/>
              <a:gd name="T12" fmla="*/ 0 60000 65536"/>
              <a:gd name="T13" fmla="*/ 0 60000 65536"/>
              <a:gd name="T14" fmla="*/ 0 60000 65536"/>
              <a:gd name="T15" fmla="*/ 0 60000 65536"/>
              <a:gd name="T16" fmla="*/ 0 60000 65536"/>
              <a:gd name="T17" fmla="*/ 0 60000 65536"/>
              <a:gd name="T18" fmla="*/ 0 w 1001486"/>
              <a:gd name="T19" fmla="*/ 0 h 469900"/>
              <a:gd name="T20" fmla="*/ 1001486 w 1001486"/>
              <a:gd name="T21" fmla="*/ 469900 h 469900"/>
            </a:gdLst>
            <a:ahLst/>
            <a:cxnLst>
              <a:cxn ang="T12">
                <a:pos x="T0" y="T1"/>
              </a:cxn>
              <a:cxn ang="T13">
                <a:pos x="T2" y="T3"/>
              </a:cxn>
              <a:cxn ang="T14">
                <a:pos x="T4" y="T5"/>
              </a:cxn>
              <a:cxn ang="T15">
                <a:pos x="T6" y="T7"/>
              </a:cxn>
              <a:cxn ang="T16">
                <a:pos x="T8" y="T9"/>
              </a:cxn>
              <a:cxn ang="T17">
                <a:pos x="T10" y="T11"/>
              </a:cxn>
            </a:cxnLst>
            <a:rect l="T18" t="T19" r="T20" b="T21"/>
            <a:pathLst>
              <a:path w="1001486" h="469900">
                <a:moveTo>
                  <a:pt x="0" y="0"/>
                </a:moveTo>
                <a:cubicBezTo>
                  <a:pt x="87085" y="36285"/>
                  <a:pt x="174171" y="72571"/>
                  <a:pt x="250371" y="108857"/>
                </a:cubicBezTo>
                <a:cubicBezTo>
                  <a:pt x="326571" y="145143"/>
                  <a:pt x="382814" y="181428"/>
                  <a:pt x="457200" y="217714"/>
                </a:cubicBezTo>
                <a:cubicBezTo>
                  <a:pt x="531586" y="254000"/>
                  <a:pt x="615043" y="288471"/>
                  <a:pt x="696686" y="326571"/>
                </a:cubicBezTo>
                <a:cubicBezTo>
                  <a:pt x="778329" y="364671"/>
                  <a:pt x="896257" y="422728"/>
                  <a:pt x="947057" y="446314"/>
                </a:cubicBezTo>
                <a:cubicBezTo>
                  <a:pt x="997857" y="469900"/>
                  <a:pt x="1001486" y="468085"/>
                  <a:pt x="1001486" y="468085"/>
                </a:cubicBezTo>
              </a:path>
            </a:pathLst>
          </a:custGeom>
          <a:solidFill>
            <a:schemeClr val="tx1"/>
          </a:solidFill>
          <a:ln w="57150" algn="ctr">
            <a:solidFill>
              <a:schemeClr val="tx1"/>
            </a:solidFill>
            <a:round/>
            <a:headEnd/>
            <a:tailEnd type="triangle" w="med" len="med"/>
          </a:ln>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9224" name="Freeform 7"/>
          <p:cNvSpPr>
            <a:spLocks/>
          </p:cNvSpPr>
          <p:nvPr/>
        </p:nvSpPr>
        <p:spPr bwMode="auto">
          <a:xfrm rot="-4405287">
            <a:off x="2389188" y="2890838"/>
            <a:ext cx="527050" cy="222250"/>
          </a:xfrm>
          <a:custGeom>
            <a:avLst/>
            <a:gdLst>
              <a:gd name="T0" fmla="*/ 0 w 1001486"/>
              <a:gd name="T1" fmla="*/ 0 h 469900"/>
              <a:gd name="T2" fmla="*/ 19205 w 1001486"/>
              <a:gd name="T3" fmla="*/ 5454 h 469900"/>
              <a:gd name="T4" fmla="*/ 35069 w 1001486"/>
              <a:gd name="T5" fmla="*/ 10909 h 469900"/>
              <a:gd name="T6" fmla="*/ 53439 w 1001486"/>
              <a:gd name="T7" fmla="*/ 16363 h 469900"/>
              <a:gd name="T8" fmla="*/ 72643 w 1001486"/>
              <a:gd name="T9" fmla="*/ 22363 h 469900"/>
              <a:gd name="T10" fmla="*/ 76818 w 1001486"/>
              <a:gd name="T11" fmla="*/ 23454 h 469900"/>
              <a:gd name="T12" fmla="*/ 0 60000 65536"/>
              <a:gd name="T13" fmla="*/ 0 60000 65536"/>
              <a:gd name="T14" fmla="*/ 0 60000 65536"/>
              <a:gd name="T15" fmla="*/ 0 60000 65536"/>
              <a:gd name="T16" fmla="*/ 0 60000 65536"/>
              <a:gd name="T17" fmla="*/ 0 60000 65536"/>
              <a:gd name="T18" fmla="*/ 0 w 1001486"/>
              <a:gd name="T19" fmla="*/ 0 h 469900"/>
              <a:gd name="T20" fmla="*/ 1001486 w 1001486"/>
              <a:gd name="T21" fmla="*/ 469900 h 469900"/>
            </a:gdLst>
            <a:ahLst/>
            <a:cxnLst>
              <a:cxn ang="T12">
                <a:pos x="T0" y="T1"/>
              </a:cxn>
              <a:cxn ang="T13">
                <a:pos x="T2" y="T3"/>
              </a:cxn>
              <a:cxn ang="T14">
                <a:pos x="T4" y="T5"/>
              </a:cxn>
              <a:cxn ang="T15">
                <a:pos x="T6" y="T7"/>
              </a:cxn>
              <a:cxn ang="T16">
                <a:pos x="T8" y="T9"/>
              </a:cxn>
              <a:cxn ang="T17">
                <a:pos x="T10" y="T11"/>
              </a:cxn>
            </a:cxnLst>
            <a:rect l="T18" t="T19" r="T20" b="T21"/>
            <a:pathLst>
              <a:path w="1001486" h="469900">
                <a:moveTo>
                  <a:pt x="0" y="0"/>
                </a:moveTo>
                <a:cubicBezTo>
                  <a:pt x="87085" y="36285"/>
                  <a:pt x="174171" y="72571"/>
                  <a:pt x="250371" y="108857"/>
                </a:cubicBezTo>
                <a:cubicBezTo>
                  <a:pt x="326571" y="145143"/>
                  <a:pt x="382814" y="181428"/>
                  <a:pt x="457200" y="217714"/>
                </a:cubicBezTo>
                <a:cubicBezTo>
                  <a:pt x="531586" y="254000"/>
                  <a:pt x="615043" y="288471"/>
                  <a:pt x="696686" y="326571"/>
                </a:cubicBezTo>
                <a:cubicBezTo>
                  <a:pt x="778329" y="364671"/>
                  <a:pt x="896257" y="422728"/>
                  <a:pt x="947057" y="446314"/>
                </a:cubicBezTo>
                <a:cubicBezTo>
                  <a:pt x="997857" y="469900"/>
                  <a:pt x="1001486" y="468085"/>
                  <a:pt x="1001486" y="468085"/>
                </a:cubicBezTo>
              </a:path>
            </a:pathLst>
          </a:custGeom>
          <a:solidFill>
            <a:schemeClr val="tx1"/>
          </a:solidFill>
          <a:ln w="57150" algn="ctr">
            <a:solidFill>
              <a:schemeClr val="tx1"/>
            </a:solidFill>
            <a:round/>
            <a:headEnd/>
            <a:tailEnd type="triangle" w="med" len="med"/>
          </a:ln>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Tree>
    <p:extLst>
      <p:ext uri="{BB962C8B-B14F-4D97-AF65-F5344CB8AC3E}">
        <p14:creationId xmlns:p14="http://schemas.microsoft.com/office/powerpoint/2010/main" val="25625918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685800" y="609600"/>
            <a:ext cx="7772400" cy="796925"/>
          </a:xfrm>
        </p:spPr>
        <p:txBody>
          <a:bodyPr/>
          <a:lstStyle/>
          <a:p>
            <a:r>
              <a:rPr lang="en-US" smtClean="0"/>
              <a:t>Distance Down and Distance Up</a:t>
            </a:r>
          </a:p>
        </p:txBody>
      </p:sp>
      <p:sp>
        <p:nvSpPr>
          <p:cNvPr id="4" name="Rectangle 3"/>
          <p:cNvSpPr>
            <a:spLocks noChangeArrowheads="1"/>
          </p:cNvSpPr>
          <p:nvPr/>
        </p:nvSpPr>
        <p:spPr bwMode="auto">
          <a:xfrm>
            <a:off x="1560513" y="5718175"/>
            <a:ext cx="5534025" cy="755650"/>
          </a:xfrm>
          <a:prstGeom prst="rect">
            <a:avLst/>
          </a:prstGeom>
          <a:noFill/>
          <a:ln w="9525">
            <a:noFill/>
            <a:miter lim="800000"/>
            <a:headEnd/>
            <a:tailEnd/>
          </a:ln>
          <a:effectLst/>
        </p:spPr>
        <p:txBody>
          <a:bodyPr anchor="ctr">
            <a:spAutoFit/>
          </a:bodyPr>
          <a:lstStyle/>
          <a:p>
            <a:pPr fontAlgn="base">
              <a:lnSpc>
                <a:spcPct val="90000"/>
              </a:lnSpc>
              <a:spcBef>
                <a:spcPct val="0"/>
              </a:spcBef>
              <a:spcAft>
                <a:spcPct val="0"/>
              </a:spcAft>
              <a:defRPr/>
            </a:pPr>
            <a:r>
              <a:rPr lang="en-US" sz="2400" dirty="0" bmk="_Toc209585487">
                <a:solidFill>
                  <a:srgbClr val="000000"/>
                </a:solidFill>
                <a:ea typeface="Times New Roman" pitchFamily="18" charset="0"/>
              </a:rPr>
              <a:t>Types of distance measurements possible in distance down and distance up functions.</a:t>
            </a:r>
            <a:endParaRPr lang="en-US" sz="2400" dirty="0">
              <a:solidFill>
                <a:srgbClr val="000000"/>
              </a:solidFill>
            </a:endParaRPr>
          </a:p>
        </p:txBody>
      </p:sp>
      <p:grpSp>
        <p:nvGrpSpPr>
          <p:cNvPr id="105476" name="Group 6"/>
          <p:cNvGrpSpPr>
            <a:grpSpLocks noChangeAspect="1"/>
          </p:cNvGrpSpPr>
          <p:nvPr/>
        </p:nvGrpSpPr>
        <p:grpSpPr bwMode="auto">
          <a:xfrm>
            <a:off x="1176338" y="1516063"/>
            <a:ext cx="6610350" cy="4149725"/>
            <a:chOff x="768" y="240"/>
            <a:chExt cx="3472" cy="2179"/>
          </a:xfrm>
        </p:grpSpPr>
        <p:sp>
          <p:nvSpPr>
            <p:cNvPr id="105477" name="AutoShape 5"/>
            <p:cNvSpPr>
              <a:spLocks noChangeAspect="1" noChangeArrowheads="1" noTextEdit="1"/>
            </p:cNvSpPr>
            <p:nvPr/>
          </p:nvSpPr>
          <p:spPr bwMode="auto">
            <a:xfrm>
              <a:off x="768" y="240"/>
              <a:ext cx="3461" cy="2174"/>
            </a:xfrm>
            <a:prstGeom prst="rect">
              <a:avLst/>
            </a:prstGeom>
            <a:noFill/>
            <a:ln w="9525">
              <a:noFill/>
              <a:miter lim="800000"/>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478" name="Freeform 7"/>
            <p:cNvSpPr>
              <a:spLocks/>
            </p:cNvSpPr>
            <p:nvPr/>
          </p:nvSpPr>
          <p:spPr bwMode="auto">
            <a:xfrm>
              <a:off x="918" y="602"/>
              <a:ext cx="3208" cy="1618"/>
            </a:xfrm>
            <a:custGeom>
              <a:avLst/>
              <a:gdLst>
                <a:gd name="T0" fmla="*/ 0 w 3208"/>
                <a:gd name="T1" fmla="*/ 1618 h 1618"/>
                <a:gd name="T2" fmla="*/ 88 w 3208"/>
                <a:gd name="T3" fmla="*/ 1589 h 1618"/>
                <a:gd name="T4" fmla="*/ 236 w 3208"/>
                <a:gd name="T5" fmla="*/ 1559 h 1618"/>
                <a:gd name="T6" fmla="*/ 383 w 3208"/>
                <a:gd name="T7" fmla="*/ 1530 h 1618"/>
                <a:gd name="T8" fmla="*/ 559 w 3208"/>
                <a:gd name="T9" fmla="*/ 1471 h 1618"/>
                <a:gd name="T10" fmla="*/ 706 w 3208"/>
                <a:gd name="T11" fmla="*/ 1412 h 1618"/>
                <a:gd name="T12" fmla="*/ 883 w 3208"/>
                <a:gd name="T13" fmla="*/ 1324 h 1618"/>
                <a:gd name="T14" fmla="*/ 1030 w 3208"/>
                <a:gd name="T15" fmla="*/ 1236 h 1618"/>
                <a:gd name="T16" fmla="*/ 1185 w 3208"/>
                <a:gd name="T17" fmla="*/ 1125 h 1618"/>
                <a:gd name="T18" fmla="*/ 1325 w 3208"/>
                <a:gd name="T19" fmla="*/ 1041 h 1618"/>
                <a:gd name="T20" fmla="*/ 1376 w 3208"/>
                <a:gd name="T21" fmla="*/ 997 h 1618"/>
                <a:gd name="T22" fmla="*/ 1510 w 3208"/>
                <a:gd name="T23" fmla="*/ 885 h 1618"/>
                <a:gd name="T24" fmla="*/ 1633 w 3208"/>
                <a:gd name="T25" fmla="*/ 772 h 1618"/>
                <a:gd name="T26" fmla="*/ 1762 w 3208"/>
                <a:gd name="T27" fmla="*/ 655 h 1618"/>
                <a:gd name="T28" fmla="*/ 1897 w 3208"/>
                <a:gd name="T29" fmla="*/ 510 h 1618"/>
                <a:gd name="T30" fmla="*/ 1997 w 3208"/>
                <a:gd name="T31" fmla="*/ 426 h 1618"/>
                <a:gd name="T32" fmla="*/ 2098 w 3208"/>
                <a:gd name="T33" fmla="*/ 353 h 1618"/>
                <a:gd name="T34" fmla="*/ 2211 w 3208"/>
                <a:gd name="T35" fmla="*/ 280 h 1618"/>
                <a:gd name="T36" fmla="*/ 2328 w 3208"/>
                <a:gd name="T37" fmla="*/ 218 h 1618"/>
                <a:gd name="T38" fmla="*/ 2418 w 3208"/>
                <a:gd name="T39" fmla="*/ 174 h 1618"/>
                <a:gd name="T40" fmla="*/ 2558 w 3208"/>
                <a:gd name="T41" fmla="*/ 118 h 1618"/>
                <a:gd name="T42" fmla="*/ 2664 w 3208"/>
                <a:gd name="T43" fmla="*/ 84 h 1618"/>
                <a:gd name="T44" fmla="*/ 2771 w 3208"/>
                <a:gd name="T45" fmla="*/ 56 h 1618"/>
                <a:gd name="T46" fmla="*/ 2883 w 3208"/>
                <a:gd name="T47" fmla="*/ 28 h 1618"/>
                <a:gd name="T48" fmla="*/ 2995 w 3208"/>
                <a:gd name="T49" fmla="*/ 11 h 1618"/>
                <a:gd name="T50" fmla="*/ 3129 w 3208"/>
                <a:gd name="T51" fmla="*/ 6 h 1618"/>
                <a:gd name="T52" fmla="*/ 3208 w 3208"/>
                <a:gd name="T53" fmla="*/ 0 h 1618"/>
                <a:gd name="T54" fmla="*/ 3208 w 3208"/>
                <a:gd name="T55" fmla="*/ 1618 h 1618"/>
                <a:gd name="T56" fmla="*/ 0 w 3208"/>
                <a:gd name="T57" fmla="*/ 1618 h 161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08"/>
                <a:gd name="T88" fmla="*/ 0 h 1618"/>
                <a:gd name="T89" fmla="*/ 3208 w 3208"/>
                <a:gd name="T90" fmla="*/ 1618 h 161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08" h="1618">
                  <a:moveTo>
                    <a:pt x="0" y="1618"/>
                  </a:moveTo>
                  <a:lnTo>
                    <a:pt x="88" y="1589"/>
                  </a:lnTo>
                  <a:lnTo>
                    <a:pt x="236" y="1559"/>
                  </a:lnTo>
                  <a:lnTo>
                    <a:pt x="383" y="1530"/>
                  </a:lnTo>
                  <a:lnTo>
                    <a:pt x="559" y="1471"/>
                  </a:lnTo>
                  <a:lnTo>
                    <a:pt x="706" y="1412"/>
                  </a:lnTo>
                  <a:lnTo>
                    <a:pt x="883" y="1324"/>
                  </a:lnTo>
                  <a:lnTo>
                    <a:pt x="1030" y="1236"/>
                  </a:lnTo>
                  <a:lnTo>
                    <a:pt x="1185" y="1125"/>
                  </a:lnTo>
                  <a:lnTo>
                    <a:pt x="1325" y="1041"/>
                  </a:lnTo>
                  <a:lnTo>
                    <a:pt x="1376" y="997"/>
                  </a:lnTo>
                  <a:lnTo>
                    <a:pt x="1510" y="885"/>
                  </a:lnTo>
                  <a:lnTo>
                    <a:pt x="1633" y="772"/>
                  </a:lnTo>
                  <a:lnTo>
                    <a:pt x="1762" y="655"/>
                  </a:lnTo>
                  <a:lnTo>
                    <a:pt x="1897" y="510"/>
                  </a:lnTo>
                  <a:lnTo>
                    <a:pt x="1997" y="426"/>
                  </a:lnTo>
                  <a:lnTo>
                    <a:pt x="2098" y="353"/>
                  </a:lnTo>
                  <a:lnTo>
                    <a:pt x="2211" y="280"/>
                  </a:lnTo>
                  <a:lnTo>
                    <a:pt x="2328" y="218"/>
                  </a:lnTo>
                  <a:lnTo>
                    <a:pt x="2418" y="174"/>
                  </a:lnTo>
                  <a:lnTo>
                    <a:pt x="2558" y="118"/>
                  </a:lnTo>
                  <a:lnTo>
                    <a:pt x="2664" y="84"/>
                  </a:lnTo>
                  <a:lnTo>
                    <a:pt x="2771" y="56"/>
                  </a:lnTo>
                  <a:lnTo>
                    <a:pt x="2883" y="28"/>
                  </a:lnTo>
                  <a:lnTo>
                    <a:pt x="2995" y="11"/>
                  </a:lnTo>
                  <a:lnTo>
                    <a:pt x="3129" y="6"/>
                  </a:lnTo>
                  <a:lnTo>
                    <a:pt x="3208" y="0"/>
                  </a:lnTo>
                  <a:lnTo>
                    <a:pt x="3208" y="1618"/>
                  </a:lnTo>
                  <a:lnTo>
                    <a:pt x="0" y="1618"/>
                  </a:lnTo>
                  <a:close/>
                </a:path>
              </a:pathLst>
            </a:custGeom>
            <a:solidFill>
              <a:srgbClr val="EAEAEA"/>
            </a:solidFill>
            <a:ln w="9525">
              <a:noFill/>
              <a:round/>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479" name="Freeform 8"/>
            <p:cNvSpPr>
              <a:spLocks/>
            </p:cNvSpPr>
            <p:nvPr/>
          </p:nvSpPr>
          <p:spPr bwMode="auto">
            <a:xfrm>
              <a:off x="859" y="603"/>
              <a:ext cx="3265" cy="1617"/>
            </a:xfrm>
            <a:custGeom>
              <a:avLst/>
              <a:gdLst>
                <a:gd name="T0" fmla="*/ 0 w 3265"/>
                <a:gd name="T1" fmla="*/ 1617 h 1617"/>
                <a:gd name="T2" fmla="*/ 442 w 3265"/>
                <a:gd name="T3" fmla="*/ 1529 h 1617"/>
                <a:gd name="T4" fmla="*/ 824 w 3265"/>
                <a:gd name="T5" fmla="*/ 1382 h 1617"/>
                <a:gd name="T6" fmla="*/ 1353 w 3265"/>
                <a:gd name="T7" fmla="*/ 1059 h 1617"/>
                <a:gd name="T8" fmla="*/ 1706 w 3265"/>
                <a:gd name="T9" fmla="*/ 765 h 1617"/>
                <a:gd name="T10" fmla="*/ 2001 w 3265"/>
                <a:gd name="T11" fmla="*/ 471 h 1617"/>
                <a:gd name="T12" fmla="*/ 2295 w 3265"/>
                <a:gd name="T13" fmla="*/ 265 h 1617"/>
                <a:gd name="T14" fmla="*/ 2618 w 3265"/>
                <a:gd name="T15" fmla="*/ 118 h 1617"/>
                <a:gd name="T16" fmla="*/ 2942 w 3265"/>
                <a:gd name="T17" fmla="*/ 30 h 1617"/>
                <a:gd name="T18" fmla="*/ 3265 w 3265"/>
                <a:gd name="T19" fmla="*/ 0 h 16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65"/>
                <a:gd name="T31" fmla="*/ 0 h 1617"/>
                <a:gd name="T32" fmla="*/ 3265 w 3265"/>
                <a:gd name="T33" fmla="*/ 1617 h 16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65" h="1617">
                  <a:moveTo>
                    <a:pt x="0" y="1617"/>
                  </a:moveTo>
                  <a:cubicBezTo>
                    <a:pt x="152" y="1593"/>
                    <a:pt x="304" y="1568"/>
                    <a:pt x="442" y="1529"/>
                  </a:cubicBezTo>
                  <a:cubicBezTo>
                    <a:pt x="579" y="1490"/>
                    <a:pt x="672" y="1460"/>
                    <a:pt x="824" y="1382"/>
                  </a:cubicBezTo>
                  <a:cubicBezTo>
                    <a:pt x="976" y="1304"/>
                    <a:pt x="1206" y="1161"/>
                    <a:pt x="1353" y="1059"/>
                  </a:cubicBezTo>
                  <a:cubicBezTo>
                    <a:pt x="1501" y="956"/>
                    <a:pt x="1599" y="863"/>
                    <a:pt x="1706" y="765"/>
                  </a:cubicBezTo>
                  <a:cubicBezTo>
                    <a:pt x="1814" y="667"/>
                    <a:pt x="1903" y="554"/>
                    <a:pt x="2001" y="471"/>
                  </a:cubicBezTo>
                  <a:cubicBezTo>
                    <a:pt x="2099" y="388"/>
                    <a:pt x="2192" y="324"/>
                    <a:pt x="2295" y="265"/>
                  </a:cubicBezTo>
                  <a:cubicBezTo>
                    <a:pt x="2398" y="206"/>
                    <a:pt x="2510" y="157"/>
                    <a:pt x="2618" y="118"/>
                  </a:cubicBezTo>
                  <a:cubicBezTo>
                    <a:pt x="2726" y="79"/>
                    <a:pt x="2834" y="50"/>
                    <a:pt x="2942" y="30"/>
                  </a:cubicBezTo>
                  <a:cubicBezTo>
                    <a:pt x="3050" y="10"/>
                    <a:pt x="3158" y="5"/>
                    <a:pt x="3265" y="0"/>
                  </a:cubicBezTo>
                </a:path>
              </a:pathLst>
            </a:custGeom>
            <a:noFill/>
            <a:ln w="15">
              <a:solidFill>
                <a:srgbClr val="000000"/>
              </a:solidFill>
              <a:round/>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480" name="Line 9"/>
            <p:cNvSpPr>
              <a:spLocks noChangeShapeType="1"/>
            </p:cNvSpPr>
            <p:nvPr/>
          </p:nvSpPr>
          <p:spPr bwMode="auto">
            <a:xfrm>
              <a:off x="859" y="2220"/>
              <a:ext cx="3265" cy="1"/>
            </a:xfrm>
            <a:prstGeom prst="line">
              <a:avLst/>
            </a:prstGeom>
            <a:noFill/>
            <a:ln w="11">
              <a:solidFill>
                <a:srgbClr val="000000"/>
              </a:solidFill>
              <a:round/>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481" name="Freeform 10"/>
            <p:cNvSpPr>
              <a:spLocks noEditPoints="1"/>
            </p:cNvSpPr>
            <p:nvPr/>
          </p:nvSpPr>
          <p:spPr bwMode="auto">
            <a:xfrm>
              <a:off x="2330" y="1568"/>
              <a:ext cx="1794" cy="11"/>
            </a:xfrm>
            <a:custGeom>
              <a:avLst/>
              <a:gdLst>
                <a:gd name="T0" fmla="*/ 33 w 1794"/>
                <a:gd name="T1" fmla="*/ 0 h 11"/>
                <a:gd name="T2" fmla="*/ 44 w 1794"/>
                <a:gd name="T3" fmla="*/ 11 h 11"/>
                <a:gd name="T4" fmla="*/ 88 w 1794"/>
                <a:gd name="T5" fmla="*/ 0 h 11"/>
                <a:gd name="T6" fmla="*/ 121 w 1794"/>
                <a:gd name="T7" fmla="*/ 11 h 11"/>
                <a:gd name="T8" fmla="*/ 132 w 1794"/>
                <a:gd name="T9" fmla="*/ 0 h 11"/>
                <a:gd name="T10" fmla="*/ 188 w 1794"/>
                <a:gd name="T11" fmla="*/ 0 h 11"/>
                <a:gd name="T12" fmla="*/ 199 w 1794"/>
                <a:gd name="T13" fmla="*/ 11 h 11"/>
                <a:gd name="T14" fmla="*/ 243 w 1794"/>
                <a:gd name="T15" fmla="*/ 0 h 11"/>
                <a:gd name="T16" fmla="*/ 276 w 1794"/>
                <a:gd name="T17" fmla="*/ 11 h 11"/>
                <a:gd name="T18" fmla="*/ 287 w 1794"/>
                <a:gd name="T19" fmla="*/ 0 h 11"/>
                <a:gd name="T20" fmla="*/ 342 w 1794"/>
                <a:gd name="T21" fmla="*/ 0 h 11"/>
                <a:gd name="T22" fmla="*/ 353 w 1794"/>
                <a:gd name="T23" fmla="*/ 11 h 11"/>
                <a:gd name="T24" fmla="*/ 397 w 1794"/>
                <a:gd name="T25" fmla="*/ 0 h 11"/>
                <a:gd name="T26" fmla="*/ 430 w 1794"/>
                <a:gd name="T27" fmla="*/ 11 h 11"/>
                <a:gd name="T28" fmla="*/ 441 w 1794"/>
                <a:gd name="T29" fmla="*/ 0 h 11"/>
                <a:gd name="T30" fmla="*/ 496 w 1794"/>
                <a:gd name="T31" fmla="*/ 0 h 11"/>
                <a:gd name="T32" fmla="*/ 508 w 1794"/>
                <a:gd name="T33" fmla="*/ 11 h 11"/>
                <a:gd name="T34" fmla="*/ 552 w 1794"/>
                <a:gd name="T35" fmla="*/ 0 h 11"/>
                <a:gd name="T36" fmla="*/ 585 w 1794"/>
                <a:gd name="T37" fmla="*/ 11 h 11"/>
                <a:gd name="T38" fmla="*/ 596 w 1794"/>
                <a:gd name="T39" fmla="*/ 0 h 11"/>
                <a:gd name="T40" fmla="*/ 651 w 1794"/>
                <a:gd name="T41" fmla="*/ 0 h 11"/>
                <a:gd name="T42" fmla="*/ 662 w 1794"/>
                <a:gd name="T43" fmla="*/ 11 h 11"/>
                <a:gd name="T44" fmla="*/ 706 w 1794"/>
                <a:gd name="T45" fmla="*/ 0 h 11"/>
                <a:gd name="T46" fmla="*/ 739 w 1794"/>
                <a:gd name="T47" fmla="*/ 11 h 11"/>
                <a:gd name="T48" fmla="*/ 750 w 1794"/>
                <a:gd name="T49" fmla="*/ 0 h 11"/>
                <a:gd name="T50" fmla="*/ 805 w 1794"/>
                <a:gd name="T51" fmla="*/ 0 h 11"/>
                <a:gd name="T52" fmla="*/ 816 w 1794"/>
                <a:gd name="T53" fmla="*/ 11 h 11"/>
                <a:gd name="T54" fmla="*/ 860 w 1794"/>
                <a:gd name="T55" fmla="*/ 0 h 11"/>
                <a:gd name="T56" fmla="*/ 894 w 1794"/>
                <a:gd name="T57" fmla="*/ 11 h 11"/>
                <a:gd name="T58" fmla="*/ 905 w 1794"/>
                <a:gd name="T59" fmla="*/ 0 h 11"/>
                <a:gd name="T60" fmla="*/ 960 w 1794"/>
                <a:gd name="T61" fmla="*/ 0 h 11"/>
                <a:gd name="T62" fmla="*/ 971 w 1794"/>
                <a:gd name="T63" fmla="*/ 11 h 11"/>
                <a:gd name="T64" fmla="*/ 1015 w 1794"/>
                <a:gd name="T65" fmla="*/ 0 h 11"/>
                <a:gd name="T66" fmla="*/ 1048 w 1794"/>
                <a:gd name="T67" fmla="*/ 11 h 11"/>
                <a:gd name="T68" fmla="*/ 1059 w 1794"/>
                <a:gd name="T69" fmla="*/ 0 h 11"/>
                <a:gd name="T70" fmla="*/ 1114 w 1794"/>
                <a:gd name="T71" fmla="*/ 0 h 11"/>
                <a:gd name="T72" fmla="*/ 1125 w 1794"/>
                <a:gd name="T73" fmla="*/ 11 h 11"/>
                <a:gd name="T74" fmla="*/ 1169 w 1794"/>
                <a:gd name="T75" fmla="*/ 0 h 11"/>
                <a:gd name="T76" fmla="*/ 1202 w 1794"/>
                <a:gd name="T77" fmla="*/ 11 h 11"/>
                <a:gd name="T78" fmla="*/ 1213 w 1794"/>
                <a:gd name="T79" fmla="*/ 0 h 11"/>
                <a:gd name="T80" fmla="*/ 1269 w 1794"/>
                <a:gd name="T81" fmla="*/ 0 h 11"/>
                <a:gd name="T82" fmla="*/ 1280 w 1794"/>
                <a:gd name="T83" fmla="*/ 11 h 11"/>
                <a:gd name="T84" fmla="*/ 1324 w 1794"/>
                <a:gd name="T85" fmla="*/ 0 h 11"/>
                <a:gd name="T86" fmla="*/ 1357 w 1794"/>
                <a:gd name="T87" fmla="*/ 11 h 11"/>
                <a:gd name="T88" fmla="*/ 1368 w 1794"/>
                <a:gd name="T89" fmla="*/ 0 h 11"/>
                <a:gd name="T90" fmla="*/ 1423 w 1794"/>
                <a:gd name="T91" fmla="*/ 0 h 11"/>
                <a:gd name="T92" fmla="*/ 1434 w 1794"/>
                <a:gd name="T93" fmla="*/ 11 h 11"/>
                <a:gd name="T94" fmla="*/ 1478 w 1794"/>
                <a:gd name="T95" fmla="*/ 0 h 11"/>
                <a:gd name="T96" fmla="*/ 1511 w 1794"/>
                <a:gd name="T97" fmla="*/ 11 h 11"/>
                <a:gd name="T98" fmla="*/ 1522 w 1794"/>
                <a:gd name="T99" fmla="*/ 0 h 11"/>
                <a:gd name="T100" fmla="*/ 1577 w 1794"/>
                <a:gd name="T101" fmla="*/ 0 h 11"/>
                <a:gd name="T102" fmla="*/ 1588 w 1794"/>
                <a:gd name="T103" fmla="*/ 11 h 11"/>
                <a:gd name="T104" fmla="*/ 1633 w 1794"/>
                <a:gd name="T105" fmla="*/ 0 h 11"/>
                <a:gd name="T106" fmla="*/ 1666 w 1794"/>
                <a:gd name="T107" fmla="*/ 11 h 11"/>
                <a:gd name="T108" fmla="*/ 1677 w 1794"/>
                <a:gd name="T109" fmla="*/ 0 h 11"/>
                <a:gd name="T110" fmla="*/ 1732 w 1794"/>
                <a:gd name="T111" fmla="*/ 0 h 11"/>
                <a:gd name="T112" fmla="*/ 1743 w 1794"/>
                <a:gd name="T113" fmla="*/ 11 h 11"/>
                <a:gd name="T114" fmla="*/ 1787 w 1794"/>
                <a:gd name="T115" fmla="*/ 0 h 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94"/>
                <a:gd name="T175" fmla="*/ 0 h 11"/>
                <a:gd name="T176" fmla="*/ 1794 w 1794"/>
                <a:gd name="T177" fmla="*/ 11 h 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94" h="11">
                  <a:moveTo>
                    <a:pt x="0" y="0"/>
                  </a:moveTo>
                  <a:lnTo>
                    <a:pt x="11" y="0"/>
                  </a:lnTo>
                  <a:lnTo>
                    <a:pt x="11" y="11"/>
                  </a:lnTo>
                  <a:lnTo>
                    <a:pt x="0" y="11"/>
                  </a:lnTo>
                  <a:lnTo>
                    <a:pt x="0" y="0"/>
                  </a:lnTo>
                  <a:close/>
                  <a:moveTo>
                    <a:pt x="22" y="0"/>
                  </a:moveTo>
                  <a:lnTo>
                    <a:pt x="33" y="0"/>
                  </a:lnTo>
                  <a:lnTo>
                    <a:pt x="33" y="11"/>
                  </a:lnTo>
                  <a:lnTo>
                    <a:pt x="22" y="11"/>
                  </a:lnTo>
                  <a:lnTo>
                    <a:pt x="22" y="0"/>
                  </a:lnTo>
                  <a:close/>
                  <a:moveTo>
                    <a:pt x="44" y="0"/>
                  </a:moveTo>
                  <a:lnTo>
                    <a:pt x="55" y="0"/>
                  </a:lnTo>
                  <a:lnTo>
                    <a:pt x="55" y="11"/>
                  </a:lnTo>
                  <a:lnTo>
                    <a:pt x="44" y="11"/>
                  </a:lnTo>
                  <a:lnTo>
                    <a:pt x="44" y="0"/>
                  </a:lnTo>
                  <a:close/>
                  <a:moveTo>
                    <a:pt x="66" y="0"/>
                  </a:moveTo>
                  <a:lnTo>
                    <a:pt x="77" y="0"/>
                  </a:lnTo>
                  <a:lnTo>
                    <a:pt x="77" y="11"/>
                  </a:lnTo>
                  <a:lnTo>
                    <a:pt x="66" y="11"/>
                  </a:lnTo>
                  <a:lnTo>
                    <a:pt x="66" y="0"/>
                  </a:lnTo>
                  <a:close/>
                  <a:moveTo>
                    <a:pt x="88" y="0"/>
                  </a:moveTo>
                  <a:lnTo>
                    <a:pt x="99" y="0"/>
                  </a:lnTo>
                  <a:lnTo>
                    <a:pt x="99" y="11"/>
                  </a:lnTo>
                  <a:lnTo>
                    <a:pt x="88" y="11"/>
                  </a:lnTo>
                  <a:lnTo>
                    <a:pt x="88" y="0"/>
                  </a:lnTo>
                  <a:close/>
                  <a:moveTo>
                    <a:pt x="110" y="0"/>
                  </a:moveTo>
                  <a:lnTo>
                    <a:pt x="121" y="0"/>
                  </a:lnTo>
                  <a:lnTo>
                    <a:pt x="121" y="11"/>
                  </a:lnTo>
                  <a:lnTo>
                    <a:pt x="110" y="11"/>
                  </a:lnTo>
                  <a:lnTo>
                    <a:pt x="110" y="0"/>
                  </a:lnTo>
                  <a:close/>
                  <a:moveTo>
                    <a:pt x="132" y="0"/>
                  </a:moveTo>
                  <a:lnTo>
                    <a:pt x="144" y="0"/>
                  </a:lnTo>
                  <a:lnTo>
                    <a:pt x="144" y="11"/>
                  </a:lnTo>
                  <a:lnTo>
                    <a:pt x="132" y="11"/>
                  </a:lnTo>
                  <a:lnTo>
                    <a:pt x="132" y="0"/>
                  </a:lnTo>
                  <a:close/>
                  <a:moveTo>
                    <a:pt x="155" y="0"/>
                  </a:moveTo>
                  <a:lnTo>
                    <a:pt x="166" y="0"/>
                  </a:lnTo>
                  <a:lnTo>
                    <a:pt x="166" y="11"/>
                  </a:lnTo>
                  <a:lnTo>
                    <a:pt x="155" y="11"/>
                  </a:lnTo>
                  <a:lnTo>
                    <a:pt x="155" y="0"/>
                  </a:lnTo>
                  <a:close/>
                  <a:moveTo>
                    <a:pt x="177" y="0"/>
                  </a:moveTo>
                  <a:lnTo>
                    <a:pt x="188" y="0"/>
                  </a:lnTo>
                  <a:lnTo>
                    <a:pt x="188" y="11"/>
                  </a:lnTo>
                  <a:lnTo>
                    <a:pt x="177" y="11"/>
                  </a:lnTo>
                  <a:lnTo>
                    <a:pt x="177" y="0"/>
                  </a:lnTo>
                  <a:close/>
                  <a:moveTo>
                    <a:pt x="199" y="0"/>
                  </a:moveTo>
                  <a:lnTo>
                    <a:pt x="210" y="0"/>
                  </a:lnTo>
                  <a:lnTo>
                    <a:pt x="210" y="11"/>
                  </a:lnTo>
                  <a:lnTo>
                    <a:pt x="199" y="11"/>
                  </a:lnTo>
                  <a:lnTo>
                    <a:pt x="199" y="0"/>
                  </a:lnTo>
                  <a:close/>
                  <a:moveTo>
                    <a:pt x="221" y="0"/>
                  </a:moveTo>
                  <a:lnTo>
                    <a:pt x="232" y="0"/>
                  </a:lnTo>
                  <a:lnTo>
                    <a:pt x="232" y="11"/>
                  </a:lnTo>
                  <a:lnTo>
                    <a:pt x="221" y="11"/>
                  </a:lnTo>
                  <a:lnTo>
                    <a:pt x="221" y="0"/>
                  </a:lnTo>
                  <a:close/>
                  <a:moveTo>
                    <a:pt x="243" y="0"/>
                  </a:moveTo>
                  <a:lnTo>
                    <a:pt x="254" y="0"/>
                  </a:lnTo>
                  <a:lnTo>
                    <a:pt x="254" y="11"/>
                  </a:lnTo>
                  <a:lnTo>
                    <a:pt x="243" y="11"/>
                  </a:lnTo>
                  <a:lnTo>
                    <a:pt x="243" y="0"/>
                  </a:lnTo>
                  <a:close/>
                  <a:moveTo>
                    <a:pt x="265" y="0"/>
                  </a:moveTo>
                  <a:lnTo>
                    <a:pt x="276" y="0"/>
                  </a:lnTo>
                  <a:lnTo>
                    <a:pt x="276" y="11"/>
                  </a:lnTo>
                  <a:lnTo>
                    <a:pt x="265" y="11"/>
                  </a:lnTo>
                  <a:lnTo>
                    <a:pt x="265" y="0"/>
                  </a:lnTo>
                  <a:close/>
                  <a:moveTo>
                    <a:pt x="287" y="0"/>
                  </a:moveTo>
                  <a:lnTo>
                    <a:pt x="298" y="0"/>
                  </a:lnTo>
                  <a:lnTo>
                    <a:pt x="298" y="11"/>
                  </a:lnTo>
                  <a:lnTo>
                    <a:pt x="287" y="11"/>
                  </a:lnTo>
                  <a:lnTo>
                    <a:pt x="287" y="0"/>
                  </a:lnTo>
                  <a:close/>
                  <a:moveTo>
                    <a:pt x="309" y="0"/>
                  </a:moveTo>
                  <a:lnTo>
                    <a:pt x="320" y="0"/>
                  </a:lnTo>
                  <a:lnTo>
                    <a:pt x="320" y="11"/>
                  </a:lnTo>
                  <a:lnTo>
                    <a:pt x="309" y="11"/>
                  </a:lnTo>
                  <a:lnTo>
                    <a:pt x="309" y="0"/>
                  </a:lnTo>
                  <a:close/>
                  <a:moveTo>
                    <a:pt x="331" y="0"/>
                  </a:moveTo>
                  <a:lnTo>
                    <a:pt x="342" y="0"/>
                  </a:lnTo>
                  <a:lnTo>
                    <a:pt x="342" y="11"/>
                  </a:lnTo>
                  <a:lnTo>
                    <a:pt x="331" y="11"/>
                  </a:lnTo>
                  <a:lnTo>
                    <a:pt x="331" y="0"/>
                  </a:lnTo>
                  <a:close/>
                  <a:moveTo>
                    <a:pt x="353" y="0"/>
                  </a:moveTo>
                  <a:lnTo>
                    <a:pt x="364" y="0"/>
                  </a:lnTo>
                  <a:lnTo>
                    <a:pt x="364" y="11"/>
                  </a:lnTo>
                  <a:lnTo>
                    <a:pt x="353" y="11"/>
                  </a:lnTo>
                  <a:lnTo>
                    <a:pt x="353" y="0"/>
                  </a:lnTo>
                  <a:close/>
                  <a:moveTo>
                    <a:pt x="375" y="0"/>
                  </a:moveTo>
                  <a:lnTo>
                    <a:pt x="386" y="0"/>
                  </a:lnTo>
                  <a:lnTo>
                    <a:pt x="386" y="11"/>
                  </a:lnTo>
                  <a:lnTo>
                    <a:pt x="375" y="11"/>
                  </a:lnTo>
                  <a:lnTo>
                    <a:pt x="375" y="0"/>
                  </a:lnTo>
                  <a:close/>
                  <a:moveTo>
                    <a:pt x="397" y="0"/>
                  </a:moveTo>
                  <a:lnTo>
                    <a:pt x="408" y="0"/>
                  </a:lnTo>
                  <a:lnTo>
                    <a:pt x="408" y="11"/>
                  </a:lnTo>
                  <a:lnTo>
                    <a:pt x="397" y="11"/>
                  </a:lnTo>
                  <a:lnTo>
                    <a:pt x="397" y="0"/>
                  </a:lnTo>
                  <a:close/>
                  <a:moveTo>
                    <a:pt x="419" y="0"/>
                  </a:moveTo>
                  <a:lnTo>
                    <a:pt x="430" y="0"/>
                  </a:lnTo>
                  <a:lnTo>
                    <a:pt x="430" y="11"/>
                  </a:lnTo>
                  <a:lnTo>
                    <a:pt x="419" y="11"/>
                  </a:lnTo>
                  <a:lnTo>
                    <a:pt x="419" y="0"/>
                  </a:lnTo>
                  <a:close/>
                  <a:moveTo>
                    <a:pt x="441" y="0"/>
                  </a:moveTo>
                  <a:lnTo>
                    <a:pt x="452" y="0"/>
                  </a:lnTo>
                  <a:lnTo>
                    <a:pt x="452" y="11"/>
                  </a:lnTo>
                  <a:lnTo>
                    <a:pt x="441" y="11"/>
                  </a:lnTo>
                  <a:lnTo>
                    <a:pt x="441" y="0"/>
                  </a:lnTo>
                  <a:close/>
                  <a:moveTo>
                    <a:pt x="463" y="0"/>
                  </a:moveTo>
                  <a:lnTo>
                    <a:pt x="474" y="0"/>
                  </a:lnTo>
                  <a:lnTo>
                    <a:pt x="474" y="11"/>
                  </a:lnTo>
                  <a:lnTo>
                    <a:pt x="463" y="11"/>
                  </a:lnTo>
                  <a:lnTo>
                    <a:pt x="463" y="0"/>
                  </a:lnTo>
                  <a:close/>
                  <a:moveTo>
                    <a:pt x="485" y="0"/>
                  </a:moveTo>
                  <a:lnTo>
                    <a:pt x="496" y="0"/>
                  </a:lnTo>
                  <a:lnTo>
                    <a:pt x="496" y="11"/>
                  </a:lnTo>
                  <a:lnTo>
                    <a:pt x="485" y="11"/>
                  </a:lnTo>
                  <a:lnTo>
                    <a:pt x="485" y="0"/>
                  </a:lnTo>
                  <a:close/>
                  <a:moveTo>
                    <a:pt x="508" y="0"/>
                  </a:moveTo>
                  <a:lnTo>
                    <a:pt x="519" y="0"/>
                  </a:lnTo>
                  <a:lnTo>
                    <a:pt x="519" y="11"/>
                  </a:lnTo>
                  <a:lnTo>
                    <a:pt x="508" y="11"/>
                  </a:lnTo>
                  <a:lnTo>
                    <a:pt x="508" y="0"/>
                  </a:lnTo>
                  <a:close/>
                  <a:moveTo>
                    <a:pt x="530" y="0"/>
                  </a:moveTo>
                  <a:lnTo>
                    <a:pt x="541" y="0"/>
                  </a:lnTo>
                  <a:lnTo>
                    <a:pt x="541" y="11"/>
                  </a:lnTo>
                  <a:lnTo>
                    <a:pt x="530" y="11"/>
                  </a:lnTo>
                  <a:lnTo>
                    <a:pt x="530" y="0"/>
                  </a:lnTo>
                  <a:close/>
                  <a:moveTo>
                    <a:pt x="552" y="0"/>
                  </a:moveTo>
                  <a:lnTo>
                    <a:pt x="563" y="0"/>
                  </a:lnTo>
                  <a:lnTo>
                    <a:pt x="563" y="11"/>
                  </a:lnTo>
                  <a:lnTo>
                    <a:pt x="552" y="11"/>
                  </a:lnTo>
                  <a:lnTo>
                    <a:pt x="552" y="0"/>
                  </a:lnTo>
                  <a:close/>
                  <a:moveTo>
                    <a:pt x="574" y="0"/>
                  </a:moveTo>
                  <a:lnTo>
                    <a:pt x="585" y="0"/>
                  </a:lnTo>
                  <a:lnTo>
                    <a:pt x="585" y="11"/>
                  </a:lnTo>
                  <a:lnTo>
                    <a:pt x="574" y="11"/>
                  </a:lnTo>
                  <a:lnTo>
                    <a:pt x="574" y="0"/>
                  </a:lnTo>
                  <a:close/>
                  <a:moveTo>
                    <a:pt x="596" y="0"/>
                  </a:moveTo>
                  <a:lnTo>
                    <a:pt x="607" y="0"/>
                  </a:lnTo>
                  <a:lnTo>
                    <a:pt x="607" y="11"/>
                  </a:lnTo>
                  <a:lnTo>
                    <a:pt x="596" y="11"/>
                  </a:lnTo>
                  <a:lnTo>
                    <a:pt x="596" y="0"/>
                  </a:lnTo>
                  <a:close/>
                  <a:moveTo>
                    <a:pt x="618" y="0"/>
                  </a:moveTo>
                  <a:lnTo>
                    <a:pt x="629" y="0"/>
                  </a:lnTo>
                  <a:lnTo>
                    <a:pt x="629" y="11"/>
                  </a:lnTo>
                  <a:lnTo>
                    <a:pt x="618" y="11"/>
                  </a:lnTo>
                  <a:lnTo>
                    <a:pt x="618" y="0"/>
                  </a:lnTo>
                  <a:close/>
                  <a:moveTo>
                    <a:pt x="640" y="0"/>
                  </a:moveTo>
                  <a:lnTo>
                    <a:pt x="651" y="0"/>
                  </a:lnTo>
                  <a:lnTo>
                    <a:pt x="651" y="11"/>
                  </a:lnTo>
                  <a:lnTo>
                    <a:pt x="640" y="11"/>
                  </a:lnTo>
                  <a:lnTo>
                    <a:pt x="640" y="0"/>
                  </a:lnTo>
                  <a:close/>
                  <a:moveTo>
                    <a:pt x="662" y="0"/>
                  </a:moveTo>
                  <a:lnTo>
                    <a:pt x="673" y="0"/>
                  </a:lnTo>
                  <a:lnTo>
                    <a:pt x="673" y="11"/>
                  </a:lnTo>
                  <a:lnTo>
                    <a:pt x="662" y="11"/>
                  </a:lnTo>
                  <a:lnTo>
                    <a:pt x="662" y="0"/>
                  </a:lnTo>
                  <a:close/>
                  <a:moveTo>
                    <a:pt x="684" y="0"/>
                  </a:moveTo>
                  <a:lnTo>
                    <a:pt x="695" y="0"/>
                  </a:lnTo>
                  <a:lnTo>
                    <a:pt x="695" y="11"/>
                  </a:lnTo>
                  <a:lnTo>
                    <a:pt x="684" y="11"/>
                  </a:lnTo>
                  <a:lnTo>
                    <a:pt x="684" y="0"/>
                  </a:lnTo>
                  <a:close/>
                  <a:moveTo>
                    <a:pt x="706" y="0"/>
                  </a:moveTo>
                  <a:lnTo>
                    <a:pt x="717" y="0"/>
                  </a:lnTo>
                  <a:lnTo>
                    <a:pt x="717" y="11"/>
                  </a:lnTo>
                  <a:lnTo>
                    <a:pt x="706" y="11"/>
                  </a:lnTo>
                  <a:lnTo>
                    <a:pt x="706" y="0"/>
                  </a:lnTo>
                  <a:close/>
                  <a:moveTo>
                    <a:pt x="728" y="0"/>
                  </a:moveTo>
                  <a:lnTo>
                    <a:pt x="739" y="0"/>
                  </a:lnTo>
                  <a:lnTo>
                    <a:pt x="739" y="11"/>
                  </a:lnTo>
                  <a:lnTo>
                    <a:pt x="728" y="11"/>
                  </a:lnTo>
                  <a:lnTo>
                    <a:pt x="728" y="0"/>
                  </a:lnTo>
                  <a:close/>
                  <a:moveTo>
                    <a:pt x="750" y="0"/>
                  </a:moveTo>
                  <a:lnTo>
                    <a:pt x="761" y="0"/>
                  </a:lnTo>
                  <a:lnTo>
                    <a:pt x="761" y="11"/>
                  </a:lnTo>
                  <a:lnTo>
                    <a:pt x="750" y="11"/>
                  </a:lnTo>
                  <a:lnTo>
                    <a:pt x="750" y="0"/>
                  </a:lnTo>
                  <a:close/>
                  <a:moveTo>
                    <a:pt x="772" y="0"/>
                  </a:moveTo>
                  <a:lnTo>
                    <a:pt x="783" y="0"/>
                  </a:lnTo>
                  <a:lnTo>
                    <a:pt x="783" y="11"/>
                  </a:lnTo>
                  <a:lnTo>
                    <a:pt x="772" y="11"/>
                  </a:lnTo>
                  <a:lnTo>
                    <a:pt x="772" y="0"/>
                  </a:lnTo>
                  <a:close/>
                  <a:moveTo>
                    <a:pt x="794" y="0"/>
                  </a:moveTo>
                  <a:lnTo>
                    <a:pt x="805" y="0"/>
                  </a:lnTo>
                  <a:lnTo>
                    <a:pt x="805" y="11"/>
                  </a:lnTo>
                  <a:lnTo>
                    <a:pt x="794" y="11"/>
                  </a:lnTo>
                  <a:lnTo>
                    <a:pt x="794" y="0"/>
                  </a:lnTo>
                  <a:close/>
                  <a:moveTo>
                    <a:pt x="816" y="0"/>
                  </a:moveTo>
                  <a:lnTo>
                    <a:pt x="827" y="0"/>
                  </a:lnTo>
                  <a:lnTo>
                    <a:pt x="827" y="11"/>
                  </a:lnTo>
                  <a:lnTo>
                    <a:pt x="816" y="11"/>
                  </a:lnTo>
                  <a:lnTo>
                    <a:pt x="816" y="0"/>
                  </a:lnTo>
                  <a:close/>
                  <a:moveTo>
                    <a:pt x="838" y="0"/>
                  </a:moveTo>
                  <a:lnTo>
                    <a:pt x="849" y="0"/>
                  </a:lnTo>
                  <a:lnTo>
                    <a:pt x="849" y="11"/>
                  </a:lnTo>
                  <a:lnTo>
                    <a:pt x="838" y="11"/>
                  </a:lnTo>
                  <a:lnTo>
                    <a:pt x="838" y="0"/>
                  </a:lnTo>
                  <a:close/>
                  <a:moveTo>
                    <a:pt x="860" y="0"/>
                  </a:moveTo>
                  <a:lnTo>
                    <a:pt x="872" y="0"/>
                  </a:lnTo>
                  <a:lnTo>
                    <a:pt x="872" y="11"/>
                  </a:lnTo>
                  <a:lnTo>
                    <a:pt x="860" y="11"/>
                  </a:lnTo>
                  <a:lnTo>
                    <a:pt x="860" y="0"/>
                  </a:lnTo>
                  <a:close/>
                  <a:moveTo>
                    <a:pt x="883" y="0"/>
                  </a:moveTo>
                  <a:lnTo>
                    <a:pt x="894" y="0"/>
                  </a:lnTo>
                  <a:lnTo>
                    <a:pt x="894" y="11"/>
                  </a:lnTo>
                  <a:lnTo>
                    <a:pt x="883" y="11"/>
                  </a:lnTo>
                  <a:lnTo>
                    <a:pt x="883" y="0"/>
                  </a:lnTo>
                  <a:close/>
                  <a:moveTo>
                    <a:pt x="905" y="0"/>
                  </a:moveTo>
                  <a:lnTo>
                    <a:pt x="916" y="0"/>
                  </a:lnTo>
                  <a:lnTo>
                    <a:pt x="916" y="11"/>
                  </a:lnTo>
                  <a:lnTo>
                    <a:pt x="905" y="11"/>
                  </a:lnTo>
                  <a:lnTo>
                    <a:pt x="905" y="0"/>
                  </a:lnTo>
                  <a:close/>
                  <a:moveTo>
                    <a:pt x="927" y="0"/>
                  </a:moveTo>
                  <a:lnTo>
                    <a:pt x="938" y="0"/>
                  </a:lnTo>
                  <a:lnTo>
                    <a:pt x="938" y="11"/>
                  </a:lnTo>
                  <a:lnTo>
                    <a:pt x="927" y="11"/>
                  </a:lnTo>
                  <a:lnTo>
                    <a:pt x="927" y="0"/>
                  </a:lnTo>
                  <a:close/>
                  <a:moveTo>
                    <a:pt x="949" y="0"/>
                  </a:moveTo>
                  <a:lnTo>
                    <a:pt x="960" y="0"/>
                  </a:lnTo>
                  <a:lnTo>
                    <a:pt x="960" y="11"/>
                  </a:lnTo>
                  <a:lnTo>
                    <a:pt x="949" y="11"/>
                  </a:lnTo>
                  <a:lnTo>
                    <a:pt x="949" y="0"/>
                  </a:lnTo>
                  <a:close/>
                  <a:moveTo>
                    <a:pt x="971" y="0"/>
                  </a:moveTo>
                  <a:lnTo>
                    <a:pt x="982" y="0"/>
                  </a:lnTo>
                  <a:lnTo>
                    <a:pt x="982" y="11"/>
                  </a:lnTo>
                  <a:lnTo>
                    <a:pt x="971" y="11"/>
                  </a:lnTo>
                  <a:lnTo>
                    <a:pt x="971" y="0"/>
                  </a:lnTo>
                  <a:close/>
                  <a:moveTo>
                    <a:pt x="993" y="0"/>
                  </a:moveTo>
                  <a:lnTo>
                    <a:pt x="1004" y="0"/>
                  </a:lnTo>
                  <a:lnTo>
                    <a:pt x="1004" y="11"/>
                  </a:lnTo>
                  <a:lnTo>
                    <a:pt x="993" y="11"/>
                  </a:lnTo>
                  <a:lnTo>
                    <a:pt x="993" y="0"/>
                  </a:lnTo>
                  <a:close/>
                  <a:moveTo>
                    <a:pt x="1015" y="0"/>
                  </a:moveTo>
                  <a:lnTo>
                    <a:pt x="1026" y="0"/>
                  </a:lnTo>
                  <a:lnTo>
                    <a:pt x="1026" y="11"/>
                  </a:lnTo>
                  <a:lnTo>
                    <a:pt x="1015" y="11"/>
                  </a:lnTo>
                  <a:lnTo>
                    <a:pt x="1015" y="0"/>
                  </a:lnTo>
                  <a:close/>
                  <a:moveTo>
                    <a:pt x="1037" y="0"/>
                  </a:moveTo>
                  <a:lnTo>
                    <a:pt x="1048" y="0"/>
                  </a:lnTo>
                  <a:lnTo>
                    <a:pt x="1048" y="11"/>
                  </a:lnTo>
                  <a:lnTo>
                    <a:pt x="1037" y="11"/>
                  </a:lnTo>
                  <a:lnTo>
                    <a:pt x="1037" y="0"/>
                  </a:lnTo>
                  <a:close/>
                  <a:moveTo>
                    <a:pt x="1059" y="0"/>
                  </a:moveTo>
                  <a:lnTo>
                    <a:pt x="1070" y="0"/>
                  </a:lnTo>
                  <a:lnTo>
                    <a:pt x="1070" y="11"/>
                  </a:lnTo>
                  <a:lnTo>
                    <a:pt x="1059" y="11"/>
                  </a:lnTo>
                  <a:lnTo>
                    <a:pt x="1059" y="0"/>
                  </a:lnTo>
                  <a:close/>
                  <a:moveTo>
                    <a:pt x="1081" y="0"/>
                  </a:moveTo>
                  <a:lnTo>
                    <a:pt x="1092" y="0"/>
                  </a:lnTo>
                  <a:lnTo>
                    <a:pt x="1092" y="11"/>
                  </a:lnTo>
                  <a:lnTo>
                    <a:pt x="1081" y="11"/>
                  </a:lnTo>
                  <a:lnTo>
                    <a:pt x="1081" y="0"/>
                  </a:lnTo>
                  <a:close/>
                  <a:moveTo>
                    <a:pt x="1103" y="0"/>
                  </a:moveTo>
                  <a:lnTo>
                    <a:pt x="1114" y="0"/>
                  </a:lnTo>
                  <a:lnTo>
                    <a:pt x="1114" y="11"/>
                  </a:lnTo>
                  <a:lnTo>
                    <a:pt x="1103" y="11"/>
                  </a:lnTo>
                  <a:lnTo>
                    <a:pt x="1103" y="0"/>
                  </a:lnTo>
                  <a:close/>
                  <a:moveTo>
                    <a:pt x="1125" y="0"/>
                  </a:moveTo>
                  <a:lnTo>
                    <a:pt x="1136" y="0"/>
                  </a:lnTo>
                  <a:lnTo>
                    <a:pt x="1136" y="11"/>
                  </a:lnTo>
                  <a:lnTo>
                    <a:pt x="1125" y="11"/>
                  </a:lnTo>
                  <a:lnTo>
                    <a:pt x="1125" y="0"/>
                  </a:lnTo>
                  <a:close/>
                  <a:moveTo>
                    <a:pt x="1147" y="0"/>
                  </a:moveTo>
                  <a:lnTo>
                    <a:pt x="1158" y="0"/>
                  </a:lnTo>
                  <a:lnTo>
                    <a:pt x="1158" y="11"/>
                  </a:lnTo>
                  <a:lnTo>
                    <a:pt x="1147" y="11"/>
                  </a:lnTo>
                  <a:lnTo>
                    <a:pt x="1147" y="0"/>
                  </a:lnTo>
                  <a:close/>
                  <a:moveTo>
                    <a:pt x="1169" y="0"/>
                  </a:moveTo>
                  <a:lnTo>
                    <a:pt x="1180" y="0"/>
                  </a:lnTo>
                  <a:lnTo>
                    <a:pt x="1180" y="11"/>
                  </a:lnTo>
                  <a:lnTo>
                    <a:pt x="1169" y="11"/>
                  </a:lnTo>
                  <a:lnTo>
                    <a:pt x="1169" y="0"/>
                  </a:lnTo>
                  <a:close/>
                  <a:moveTo>
                    <a:pt x="1191" y="0"/>
                  </a:moveTo>
                  <a:lnTo>
                    <a:pt x="1202" y="0"/>
                  </a:lnTo>
                  <a:lnTo>
                    <a:pt x="1202" y="11"/>
                  </a:lnTo>
                  <a:lnTo>
                    <a:pt x="1191" y="11"/>
                  </a:lnTo>
                  <a:lnTo>
                    <a:pt x="1191" y="0"/>
                  </a:lnTo>
                  <a:close/>
                  <a:moveTo>
                    <a:pt x="1213" y="0"/>
                  </a:moveTo>
                  <a:lnTo>
                    <a:pt x="1224" y="0"/>
                  </a:lnTo>
                  <a:lnTo>
                    <a:pt x="1224" y="11"/>
                  </a:lnTo>
                  <a:lnTo>
                    <a:pt x="1213" y="11"/>
                  </a:lnTo>
                  <a:lnTo>
                    <a:pt x="1213" y="0"/>
                  </a:lnTo>
                  <a:close/>
                  <a:moveTo>
                    <a:pt x="1236" y="0"/>
                  </a:moveTo>
                  <a:lnTo>
                    <a:pt x="1247" y="0"/>
                  </a:lnTo>
                  <a:lnTo>
                    <a:pt x="1247" y="11"/>
                  </a:lnTo>
                  <a:lnTo>
                    <a:pt x="1236" y="11"/>
                  </a:lnTo>
                  <a:lnTo>
                    <a:pt x="1236" y="0"/>
                  </a:lnTo>
                  <a:close/>
                  <a:moveTo>
                    <a:pt x="1258" y="0"/>
                  </a:moveTo>
                  <a:lnTo>
                    <a:pt x="1269" y="0"/>
                  </a:lnTo>
                  <a:lnTo>
                    <a:pt x="1269" y="11"/>
                  </a:lnTo>
                  <a:lnTo>
                    <a:pt x="1258" y="11"/>
                  </a:lnTo>
                  <a:lnTo>
                    <a:pt x="1258" y="0"/>
                  </a:lnTo>
                  <a:close/>
                  <a:moveTo>
                    <a:pt x="1280" y="0"/>
                  </a:moveTo>
                  <a:lnTo>
                    <a:pt x="1291" y="0"/>
                  </a:lnTo>
                  <a:lnTo>
                    <a:pt x="1291" y="11"/>
                  </a:lnTo>
                  <a:lnTo>
                    <a:pt x="1280" y="11"/>
                  </a:lnTo>
                  <a:lnTo>
                    <a:pt x="1280" y="0"/>
                  </a:lnTo>
                  <a:close/>
                  <a:moveTo>
                    <a:pt x="1302" y="0"/>
                  </a:moveTo>
                  <a:lnTo>
                    <a:pt x="1313" y="0"/>
                  </a:lnTo>
                  <a:lnTo>
                    <a:pt x="1313" y="11"/>
                  </a:lnTo>
                  <a:lnTo>
                    <a:pt x="1302" y="11"/>
                  </a:lnTo>
                  <a:lnTo>
                    <a:pt x="1302" y="0"/>
                  </a:lnTo>
                  <a:close/>
                  <a:moveTo>
                    <a:pt x="1324" y="0"/>
                  </a:moveTo>
                  <a:lnTo>
                    <a:pt x="1335" y="0"/>
                  </a:lnTo>
                  <a:lnTo>
                    <a:pt x="1335" y="11"/>
                  </a:lnTo>
                  <a:lnTo>
                    <a:pt x="1324" y="11"/>
                  </a:lnTo>
                  <a:lnTo>
                    <a:pt x="1324" y="0"/>
                  </a:lnTo>
                  <a:close/>
                  <a:moveTo>
                    <a:pt x="1346" y="0"/>
                  </a:moveTo>
                  <a:lnTo>
                    <a:pt x="1357" y="0"/>
                  </a:lnTo>
                  <a:lnTo>
                    <a:pt x="1357" y="11"/>
                  </a:lnTo>
                  <a:lnTo>
                    <a:pt x="1346" y="11"/>
                  </a:lnTo>
                  <a:lnTo>
                    <a:pt x="1346" y="0"/>
                  </a:lnTo>
                  <a:close/>
                  <a:moveTo>
                    <a:pt x="1368" y="0"/>
                  </a:moveTo>
                  <a:lnTo>
                    <a:pt x="1379" y="0"/>
                  </a:lnTo>
                  <a:lnTo>
                    <a:pt x="1379" y="11"/>
                  </a:lnTo>
                  <a:lnTo>
                    <a:pt x="1368" y="11"/>
                  </a:lnTo>
                  <a:lnTo>
                    <a:pt x="1368" y="0"/>
                  </a:lnTo>
                  <a:close/>
                  <a:moveTo>
                    <a:pt x="1390" y="0"/>
                  </a:moveTo>
                  <a:lnTo>
                    <a:pt x="1401" y="0"/>
                  </a:lnTo>
                  <a:lnTo>
                    <a:pt x="1401" y="11"/>
                  </a:lnTo>
                  <a:lnTo>
                    <a:pt x="1390" y="11"/>
                  </a:lnTo>
                  <a:lnTo>
                    <a:pt x="1390" y="0"/>
                  </a:lnTo>
                  <a:close/>
                  <a:moveTo>
                    <a:pt x="1412" y="0"/>
                  </a:moveTo>
                  <a:lnTo>
                    <a:pt x="1423" y="0"/>
                  </a:lnTo>
                  <a:lnTo>
                    <a:pt x="1423" y="11"/>
                  </a:lnTo>
                  <a:lnTo>
                    <a:pt x="1412" y="11"/>
                  </a:lnTo>
                  <a:lnTo>
                    <a:pt x="1412" y="0"/>
                  </a:lnTo>
                  <a:close/>
                  <a:moveTo>
                    <a:pt x="1434" y="0"/>
                  </a:moveTo>
                  <a:lnTo>
                    <a:pt x="1445" y="0"/>
                  </a:lnTo>
                  <a:lnTo>
                    <a:pt x="1445" y="11"/>
                  </a:lnTo>
                  <a:lnTo>
                    <a:pt x="1434" y="11"/>
                  </a:lnTo>
                  <a:lnTo>
                    <a:pt x="1434" y="0"/>
                  </a:lnTo>
                  <a:close/>
                  <a:moveTo>
                    <a:pt x="1456" y="0"/>
                  </a:moveTo>
                  <a:lnTo>
                    <a:pt x="1467" y="0"/>
                  </a:lnTo>
                  <a:lnTo>
                    <a:pt x="1467" y="11"/>
                  </a:lnTo>
                  <a:lnTo>
                    <a:pt x="1456" y="11"/>
                  </a:lnTo>
                  <a:lnTo>
                    <a:pt x="1456" y="0"/>
                  </a:lnTo>
                  <a:close/>
                  <a:moveTo>
                    <a:pt x="1478" y="0"/>
                  </a:moveTo>
                  <a:lnTo>
                    <a:pt x="1489" y="0"/>
                  </a:lnTo>
                  <a:lnTo>
                    <a:pt x="1489" y="11"/>
                  </a:lnTo>
                  <a:lnTo>
                    <a:pt x="1478" y="11"/>
                  </a:lnTo>
                  <a:lnTo>
                    <a:pt x="1478" y="0"/>
                  </a:lnTo>
                  <a:close/>
                  <a:moveTo>
                    <a:pt x="1500" y="0"/>
                  </a:moveTo>
                  <a:lnTo>
                    <a:pt x="1511" y="0"/>
                  </a:lnTo>
                  <a:lnTo>
                    <a:pt x="1511" y="11"/>
                  </a:lnTo>
                  <a:lnTo>
                    <a:pt x="1500" y="11"/>
                  </a:lnTo>
                  <a:lnTo>
                    <a:pt x="1500" y="0"/>
                  </a:lnTo>
                  <a:close/>
                  <a:moveTo>
                    <a:pt x="1522" y="0"/>
                  </a:moveTo>
                  <a:lnTo>
                    <a:pt x="1533" y="0"/>
                  </a:lnTo>
                  <a:lnTo>
                    <a:pt x="1533" y="11"/>
                  </a:lnTo>
                  <a:lnTo>
                    <a:pt x="1522" y="11"/>
                  </a:lnTo>
                  <a:lnTo>
                    <a:pt x="1522" y="0"/>
                  </a:lnTo>
                  <a:close/>
                  <a:moveTo>
                    <a:pt x="1544" y="0"/>
                  </a:moveTo>
                  <a:lnTo>
                    <a:pt x="1555" y="0"/>
                  </a:lnTo>
                  <a:lnTo>
                    <a:pt x="1555" y="11"/>
                  </a:lnTo>
                  <a:lnTo>
                    <a:pt x="1544" y="11"/>
                  </a:lnTo>
                  <a:lnTo>
                    <a:pt x="1544" y="0"/>
                  </a:lnTo>
                  <a:close/>
                  <a:moveTo>
                    <a:pt x="1566" y="0"/>
                  </a:moveTo>
                  <a:lnTo>
                    <a:pt x="1577" y="0"/>
                  </a:lnTo>
                  <a:lnTo>
                    <a:pt x="1577" y="11"/>
                  </a:lnTo>
                  <a:lnTo>
                    <a:pt x="1566" y="11"/>
                  </a:lnTo>
                  <a:lnTo>
                    <a:pt x="1566" y="0"/>
                  </a:lnTo>
                  <a:close/>
                  <a:moveTo>
                    <a:pt x="1588" y="0"/>
                  </a:moveTo>
                  <a:lnTo>
                    <a:pt x="1600" y="0"/>
                  </a:lnTo>
                  <a:lnTo>
                    <a:pt x="1600" y="11"/>
                  </a:lnTo>
                  <a:lnTo>
                    <a:pt x="1588" y="11"/>
                  </a:lnTo>
                  <a:lnTo>
                    <a:pt x="1588" y="0"/>
                  </a:lnTo>
                  <a:close/>
                  <a:moveTo>
                    <a:pt x="1611" y="0"/>
                  </a:moveTo>
                  <a:lnTo>
                    <a:pt x="1622" y="0"/>
                  </a:lnTo>
                  <a:lnTo>
                    <a:pt x="1622" y="11"/>
                  </a:lnTo>
                  <a:lnTo>
                    <a:pt x="1611" y="11"/>
                  </a:lnTo>
                  <a:lnTo>
                    <a:pt x="1611" y="0"/>
                  </a:lnTo>
                  <a:close/>
                  <a:moveTo>
                    <a:pt x="1633" y="0"/>
                  </a:moveTo>
                  <a:lnTo>
                    <a:pt x="1644" y="0"/>
                  </a:lnTo>
                  <a:lnTo>
                    <a:pt x="1644" y="11"/>
                  </a:lnTo>
                  <a:lnTo>
                    <a:pt x="1633" y="11"/>
                  </a:lnTo>
                  <a:lnTo>
                    <a:pt x="1633" y="0"/>
                  </a:lnTo>
                  <a:close/>
                  <a:moveTo>
                    <a:pt x="1655" y="0"/>
                  </a:moveTo>
                  <a:lnTo>
                    <a:pt x="1666" y="0"/>
                  </a:lnTo>
                  <a:lnTo>
                    <a:pt x="1666" y="11"/>
                  </a:lnTo>
                  <a:lnTo>
                    <a:pt x="1655" y="11"/>
                  </a:lnTo>
                  <a:lnTo>
                    <a:pt x="1655" y="0"/>
                  </a:lnTo>
                  <a:close/>
                  <a:moveTo>
                    <a:pt x="1677" y="0"/>
                  </a:moveTo>
                  <a:lnTo>
                    <a:pt x="1688" y="0"/>
                  </a:lnTo>
                  <a:lnTo>
                    <a:pt x="1688" y="11"/>
                  </a:lnTo>
                  <a:lnTo>
                    <a:pt x="1677" y="11"/>
                  </a:lnTo>
                  <a:lnTo>
                    <a:pt x="1677" y="0"/>
                  </a:lnTo>
                  <a:close/>
                  <a:moveTo>
                    <a:pt x="1699" y="0"/>
                  </a:moveTo>
                  <a:lnTo>
                    <a:pt x="1710" y="0"/>
                  </a:lnTo>
                  <a:lnTo>
                    <a:pt x="1710" y="11"/>
                  </a:lnTo>
                  <a:lnTo>
                    <a:pt x="1699" y="11"/>
                  </a:lnTo>
                  <a:lnTo>
                    <a:pt x="1699" y="0"/>
                  </a:lnTo>
                  <a:close/>
                  <a:moveTo>
                    <a:pt x="1721" y="0"/>
                  </a:moveTo>
                  <a:lnTo>
                    <a:pt x="1732" y="0"/>
                  </a:lnTo>
                  <a:lnTo>
                    <a:pt x="1732" y="11"/>
                  </a:lnTo>
                  <a:lnTo>
                    <a:pt x="1721" y="11"/>
                  </a:lnTo>
                  <a:lnTo>
                    <a:pt x="1721" y="0"/>
                  </a:lnTo>
                  <a:close/>
                  <a:moveTo>
                    <a:pt x="1743" y="0"/>
                  </a:moveTo>
                  <a:lnTo>
                    <a:pt x="1754" y="0"/>
                  </a:lnTo>
                  <a:lnTo>
                    <a:pt x="1754" y="11"/>
                  </a:lnTo>
                  <a:lnTo>
                    <a:pt x="1743" y="11"/>
                  </a:lnTo>
                  <a:lnTo>
                    <a:pt x="1743" y="0"/>
                  </a:lnTo>
                  <a:close/>
                  <a:moveTo>
                    <a:pt x="1765" y="0"/>
                  </a:moveTo>
                  <a:lnTo>
                    <a:pt x="1776" y="0"/>
                  </a:lnTo>
                  <a:lnTo>
                    <a:pt x="1776" y="11"/>
                  </a:lnTo>
                  <a:lnTo>
                    <a:pt x="1765" y="11"/>
                  </a:lnTo>
                  <a:lnTo>
                    <a:pt x="1765" y="0"/>
                  </a:lnTo>
                  <a:close/>
                  <a:moveTo>
                    <a:pt x="1787" y="0"/>
                  </a:moveTo>
                  <a:lnTo>
                    <a:pt x="1794" y="0"/>
                  </a:lnTo>
                  <a:lnTo>
                    <a:pt x="1794" y="11"/>
                  </a:lnTo>
                  <a:lnTo>
                    <a:pt x="1787" y="11"/>
                  </a:lnTo>
                  <a:lnTo>
                    <a:pt x="1787" y="0"/>
                  </a:lnTo>
                  <a:close/>
                </a:path>
              </a:pathLst>
            </a:custGeom>
            <a:solidFill>
              <a:srgbClr val="000000"/>
            </a:solidFill>
            <a:ln w="1">
              <a:solidFill>
                <a:srgbClr val="000000"/>
              </a:solidFill>
              <a:bevel/>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482" name="Freeform 11"/>
            <p:cNvSpPr>
              <a:spLocks noEditPoints="1"/>
            </p:cNvSpPr>
            <p:nvPr/>
          </p:nvSpPr>
          <p:spPr bwMode="auto">
            <a:xfrm>
              <a:off x="4102" y="603"/>
              <a:ext cx="44" cy="460"/>
            </a:xfrm>
            <a:custGeom>
              <a:avLst/>
              <a:gdLst>
                <a:gd name="T0" fmla="*/ 30 w 44"/>
                <a:gd name="T1" fmla="*/ 52 h 460"/>
                <a:gd name="T2" fmla="*/ 15 w 44"/>
                <a:gd name="T3" fmla="*/ 37 h 460"/>
                <a:gd name="T4" fmla="*/ 30 w 44"/>
                <a:gd name="T5" fmla="*/ 67 h 460"/>
                <a:gd name="T6" fmla="*/ 15 w 44"/>
                <a:gd name="T7" fmla="*/ 81 h 460"/>
                <a:gd name="T8" fmla="*/ 30 w 44"/>
                <a:gd name="T9" fmla="*/ 67 h 460"/>
                <a:gd name="T10" fmla="*/ 30 w 44"/>
                <a:gd name="T11" fmla="*/ 111 h 460"/>
                <a:gd name="T12" fmla="*/ 15 w 44"/>
                <a:gd name="T13" fmla="*/ 96 h 460"/>
                <a:gd name="T14" fmla="*/ 30 w 44"/>
                <a:gd name="T15" fmla="*/ 125 h 460"/>
                <a:gd name="T16" fmla="*/ 15 w 44"/>
                <a:gd name="T17" fmla="*/ 140 h 460"/>
                <a:gd name="T18" fmla="*/ 30 w 44"/>
                <a:gd name="T19" fmla="*/ 125 h 460"/>
                <a:gd name="T20" fmla="*/ 30 w 44"/>
                <a:gd name="T21" fmla="*/ 169 h 460"/>
                <a:gd name="T22" fmla="*/ 15 w 44"/>
                <a:gd name="T23" fmla="*/ 155 h 460"/>
                <a:gd name="T24" fmla="*/ 30 w 44"/>
                <a:gd name="T25" fmla="*/ 184 h 460"/>
                <a:gd name="T26" fmla="*/ 15 w 44"/>
                <a:gd name="T27" fmla="*/ 199 h 460"/>
                <a:gd name="T28" fmla="*/ 30 w 44"/>
                <a:gd name="T29" fmla="*/ 184 h 460"/>
                <a:gd name="T30" fmla="*/ 30 w 44"/>
                <a:gd name="T31" fmla="*/ 228 h 460"/>
                <a:gd name="T32" fmla="*/ 15 w 44"/>
                <a:gd name="T33" fmla="*/ 214 h 460"/>
                <a:gd name="T34" fmla="*/ 30 w 44"/>
                <a:gd name="T35" fmla="*/ 243 h 460"/>
                <a:gd name="T36" fmla="*/ 15 w 44"/>
                <a:gd name="T37" fmla="*/ 258 h 460"/>
                <a:gd name="T38" fmla="*/ 30 w 44"/>
                <a:gd name="T39" fmla="*/ 243 h 460"/>
                <a:gd name="T40" fmla="*/ 30 w 44"/>
                <a:gd name="T41" fmla="*/ 287 h 460"/>
                <a:gd name="T42" fmla="*/ 15 w 44"/>
                <a:gd name="T43" fmla="*/ 272 h 460"/>
                <a:gd name="T44" fmla="*/ 30 w 44"/>
                <a:gd name="T45" fmla="*/ 302 h 460"/>
                <a:gd name="T46" fmla="*/ 15 w 44"/>
                <a:gd name="T47" fmla="*/ 316 h 460"/>
                <a:gd name="T48" fmla="*/ 30 w 44"/>
                <a:gd name="T49" fmla="*/ 302 h 460"/>
                <a:gd name="T50" fmla="*/ 30 w 44"/>
                <a:gd name="T51" fmla="*/ 346 h 460"/>
                <a:gd name="T52" fmla="*/ 15 w 44"/>
                <a:gd name="T53" fmla="*/ 331 h 460"/>
                <a:gd name="T54" fmla="*/ 30 w 44"/>
                <a:gd name="T55" fmla="*/ 361 h 460"/>
                <a:gd name="T56" fmla="*/ 15 w 44"/>
                <a:gd name="T57" fmla="*/ 375 h 460"/>
                <a:gd name="T58" fmla="*/ 30 w 44"/>
                <a:gd name="T59" fmla="*/ 361 h 460"/>
                <a:gd name="T60" fmla="*/ 30 w 44"/>
                <a:gd name="T61" fmla="*/ 405 h 460"/>
                <a:gd name="T62" fmla="*/ 15 w 44"/>
                <a:gd name="T63" fmla="*/ 390 h 460"/>
                <a:gd name="T64" fmla="*/ 30 w 44"/>
                <a:gd name="T65" fmla="*/ 419 h 460"/>
                <a:gd name="T66" fmla="*/ 15 w 44"/>
                <a:gd name="T67" fmla="*/ 434 h 460"/>
                <a:gd name="T68" fmla="*/ 30 w 44"/>
                <a:gd name="T69" fmla="*/ 419 h 460"/>
                <a:gd name="T70" fmla="*/ 30 w 44"/>
                <a:gd name="T71" fmla="*/ 460 h 460"/>
                <a:gd name="T72" fmla="*/ 15 w 44"/>
                <a:gd name="T73" fmla="*/ 449 h 460"/>
                <a:gd name="T74" fmla="*/ 0 w 44"/>
                <a:gd name="T75" fmla="*/ 45 h 460"/>
                <a:gd name="T76" fmla="*/ 44 w 44"/>
                <a:gd name="T77" fmla="*/ 45 h 4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4"/>
                <a:gd name="T118" fmla="*/ 0 h 460"/>
                <a:gd name="T119" fmla="*/ 44 w 44"/>
                <a:gd name="T120" fmla="*/ 460 h 4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4" h="460">
                  <a:moveTo>
                    <a:pt x="30" y="37"/>
                  </a:moveTo>
                  <a:lnTo>
                    <a:pt x="30" y="52"/>
                  </a:lnTo>
                  <a:lnTo>
                    <a:pt x="15" y="52"/>
                  </a:lnTo>
                  <a:lnTo>
                    <a:pt x="15" y="37"/>
                  </a:lnTo>
                  <a:lnTo>
                    <a:pt x="30" y="37"/>
                  </a:lnTo>
                  <a:close/>
                  <a:moveTo>
                    <a:pt x="30" y="67"/>
                  </a:moveTo>
                  <a:lnTo>
                    <a:pt x="30" y="81"/>
                  </a:lnTo>
                  <a:lnTo>
                    <a:pt x="15" y="81"/>
                  </a:lnTo>
                  <a:lnTo>
                    <a:pt x="15" y="67"/>
                  </a:lnTo>
                  <a:lnTo>
                    <a:pt x="30" y="67"/>
                  </a:lnTo>
                  <a:close/>
                  <a:moveTo>
                    <a:pt x="30" y="96"/>
                  </a:moveTo>
                  <a:lnTo>
                    <a:pt x="30" y="111"/>
                  </a:lnTo>
                  <a:lnTo>
                    <a:pt x="15" y="111"/>
                  </a:lnTo>
                  <a:lnTo>
                    <a:pt x="15" y="96"/>
                  </a:lnTo>
                  <a:lnTo>
                    <a:pt x="30" y="96"/>
                  </a:lnTo>
                  <a:close/>
                  <a:moveTo>
                    <a:pt x="30" y="125"/>
                  </a:moveTo>
                  <a:lnTo>
                    <a:pt x="30" y="140"/>
                  </a:lnTo>
                  <a:lnTo>
                    <a:pt x="15" y="140"/>
                  </a:lnTo>
                  <a:lnTo>
                    <a:pt x="15" y="125"/>
                  </a:lnTo>
                  <a:lnTo>
                    <a:pt x="30" y="125"/>
                  </a:lnTo>
                  <a:close/>
                  <a:moveTo>
                    <a:pt x="30" y="155"/>
                  </a:moveTo>
                  <a:lnTo>
                    <a:pt x="30" y="169"/>
                  </a:lnTo>
                  <a:lnTo>
                    <a:pt x="15" y="169"/>
                  </a:lnTo>
                  <a:lnTo>
                    <a:pt x="15" y="155"/>
                  </a:lnTo>
                  <a:lnTo>
                    <a:pt x="30" y="155"/>
                  </a:lnTo>
                  <a:close/>
                  <a:moveTo>
                    <a:pt x="30" y="184"/>
                  </a:moveTo>
                  <a:lnTo>
                    <a:pt x="30" y="199"/>
                  </a:lnTo>
                  <a:lnTo>
                    <a:pt x="15" y="199"/>
                  </a:lnTo>
                  <a:lnTo>
                    <a:pt x="15" y="184"/>
                  </a:lnTo>
                  <a:lnTo>
                    <a:pt x="30" y="184"/>
                  </a:lnTo>
                  <a:close/>
                  <a:moveTo>
                    <a:pt x="30" y="214"/>
                  </a:moveTo>
                  <a:lnTo>
                    <a:pt x="30" y="228"/>
                  </a:lnTo>
                  <a:lnTo>
                    <a:pt x="15" y="228"/>
                  </a:lnTo>
                  <a:lnTo>
                    <a:pt x="15" y="214"/>
                  </a:lnTo>
                  <a:lnTo>
                    <a:pt x="30" y="214"/>
                  </a:lnTo>
                  <a:close/>
                  <a:moveTo>
                    <a:pt x="30" y="243"/>
                  </a:moveTo>
                  <a:lnTo>
                    <a:pt x="30" y="258"/>
                  </a:lnTo>
                  <a:lnTo>
                    <a:pt x="15" y="258"/>
                  </a:lnTo>
                  <a:lnTo>
                    <a:pt x="15" y="243"/>
                  </a:lnTo>
                  <a:lnTo>
                    <a:pt x="30" y="243"/>
                  </a:lnTo>
                  <a:close/>
                  <a:moveTo>
                    <a:pt x="30" y="272"/>
                  </a:moveTo>
                  <a:lnTo>
                    <a:pt x="30" y="287"/>
                  </a:lnTo>
                  <a:lnTo>
                    <a:pt x="15" y="287"/>
                  </a:lnTo>
                  <a:lnTo>
                    <a:pt x="15" y="272"/>
                  </a:lnTo>
                  <a:lnTo>
                    <a:pt x="30" y="272"/>
                  </a:lnTo>
                  <a:close/>
                  <a:moveTo>
                    <a:pt x="30" y="302"/>
                  </a:moveTo>
                  <a:lnTo>
                    <a:pt x="30" y="316"/>
                  </a:lnTo>
                  <a:lnTo>
                    <a:pt x="15" y="316"/>
                  </a:lnTo>
                  <a:lnTo>
                    <a:pt x="15" y="302"/>
                  </a:lnTo>
                  <a:lnTo>
                    <a:pt x="30" y="302"/>
                  </a:lnTo>
                  <a:close/>
                  <a:moveTo>
                    <a:pt x="30" y="331"/>
                  </a:moveTo>
                  <a:lnTo>
                    <a:pt x="30" y="346"/>
                  </a:lnTo>
                  <a:lnTo>
                    <a:pt x="15" y="346"/>
                  </a:lnTo>
                  <a:lnTo>
                    <a:pt x="15" y="331"/>
                  </a:lnTo>
                  <a:lnTo>
                    <a:pt x="30" y="331"/>
                  </a:lnTo>
                  <a:close/>
                  <a:moveTo>
                    <a:pt x="30" y="361"/>
                  </a:moveTo>
                  <a:lnTo>
                    <a:pt x="30" y="375"/>
                  </a:lnTo>
                  <a:lnTo>
                    <a:pt x="15" y="375"/>
                  </a:lnTo>
                  <a:lnTo>
                    <a:pt x="15" y="361"/>
                  </a:lnTo>
                  <a:lnTo>
                    <a:pt x="30" y="361"/>
                  </a:lnTo>
                  <a:close/>
                  <a:moveTo>
                    <a:pt x="30" y="390"/>
                  </a:moveTo>
                  <a:lnTo>
                    <a:pt x="30" y="405"/>
                  </a:lnTo>
                  <a:lnTo>
                    <a:pt x="15" y="405"/>
                  </a:lnTo>
                  <a:lnTo>
                    <a:pt x="15" y="390"/>
                  </a:lnTo>
                  <a:lnTo>
                    <a:pt x="30" y="390"/>
                  </a:lnTo>
                  <a:close/>
                  <a:moveTo>
                    <a:pt x="30" y="419"/>
                  </a:moveTo>
                  <a:lnTo>
                    <a:pt x="30" y="434"/>
                  </a:lnTo>
                  <a:lnTo>
                    <a:pt x="15" y="434"/>
                  </a:lnTo>
                  <a:lnTo>
                    <a:pt x="15" y="419"/>
                  </a:lnTo>
                  <a:lnTo>
                    <a:pt x="30" y="419"/>
                  </a:lnTo>
                  <a:close/>
                  <a:moveTo>
                    <a:pt x="30" y="449"/>
                  </a:moveTo>
                  <a:lnTo>
                    <a:pt x="30" y="460"/>
                  </a:lnTo>
                  <a:lnTo>
                    <a:pt x="15" y="460"/>
                  </a:lnTo>
                  <a:lnTo>
                    <a:pt x="15" y="449"/>
                  </a:lnTo>
                  <a:lnTo>
                    <a:pt x="30" y="449"/>
                  </a:lnTo>
                  <a:close/>
                  <a:moveTo>
                    <a:pt x="0" y="45"/>
                  </a:moveTo>
                  <a:lnTo>
                    <a:pt x="22" y="0"/>
                  </a:lnTo>
                  <a:lnTo>
                    <a:pt x="44" y="45"/>
                  </a:lnTo>
                  <a:lnTo>
                    <a:pt x="0" y="45"/>
                  </a:lnTo>
                  <a:close/>
                </a:path>
              </a:pathLst>
            </a:custGeom>
            <a:solidFill>
              <a:srgbClr val="0000FF"/>
            </a:solidFill>
            <a:ln w="1">
              <a:solidFill>
                <a:srgbClr val="0000FF"/>
              </a:solidFill>
              <a:bevel/>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483" name="Freeform 12"/>
            <p:cNvSpPr>
              <a:spLocks noEditPoints="1"/>
            </p:cNvSpPr>
            <p:nvPr/>
          </p:nvSpPr>
          <p:spPr bwMode="auto">
            <a:xfrm>
              <a:off x="4102" y="1573"/>
              <a:ext cx="44" cy="284"/>
            </a:xfrm>
            <a:custGeom>
              <a:avLst/>
              <a:gdLst>
                <a:gd name="T0" fmla="*/ 30 w 44"/>
                <a:gd name="T1" fmla="*/ 37 h 284"/>
                <a:gd name="T2" fmla="*/ 30 w 44"/>
                <a:gd name="T3" fmla="*/ 52 h 284"/>
                <a:gd name="T4" fmla="*/ 15 w 44"/>
                <a:gd name="T5" fmla="*/ 52 h 284"/>
                <a:gd name="T6" fmla="*/ 15 w 44"/>
                <a:gd name="T7" fmla="*/ 37 h 284"/>
                <a:gd name="T8" fmla="*/ 30 w 44"/>
                <a:gd name="T9" fmla="*/ 37 h 284"/>
                <a:gd name="T10" fmla="*/ 30 w 44"/>
                <a:gd name="T11" fmla="*/ 67 h 284"/>
                <a:gd name="T12" fmla="*/ 30 w 44"/>
                <a:gd name="T13" fmla="*/ 81 h 284"/>
                <a:gd name="T14" fmla="*/ 15 w 44"/>
                <a:gd name="T15" fmla="*/ 81 h 284"/>
                <a:gd name="T16" fmla="*/ 15 w 44"/>
                <a:gd name="T17" fmla="*/ 67 h 284"/>
                <a:gd name="T18" fmla="*/ 30 w 44"/>
                <a:gd name="T19" fmla="*/ 67 h 284"/>
                <a:gd name="T20" fmla="*/ 30 w 44"/>
                <a:gd name="T21" fmla="*/ 96 h 284"/>
                <a:gd name="T22" fmla="*/ 30 w 44"/>
                <a:gd name="T23" fmla="*/ 111 h 284"/>
                <a:gd name="T24" fmla="*/ 15 w 44"/>
                <a:gd name="T25" fmla="*/ 111 h 284"/>
                <a:gd name="T26" fmla="*/ 15 w 44"/>
                <a:gd name="T27" fmla="*/ 96 h 284"/>
                <a:gd name="T28" fmla="*/ 30 w 44"/>
                <a:gd name="T29" fmla="*/ 96 h 284"/>
                <a:gd name="T30" fmla="*/ 30 w 44"/>
                <a:gd name="T31" fmla="*/ 125 h 284"/>
                <a:gd name="T32" fmla="*/ 30 w 44"/>
                <a:gd name="T33" fmla="*/ 140 h 284"/>
                <a:gd name="T34" fmla="*/ 15 w 44"/>
                <a:gd name="T35" fmla="*/ 140 h 284"/>
                <a:gd name="T36" fmla="*/ 15 w 44"/>
                <a:gd name="T37" fmla="*/ 125 h 284"/>
                <a:gd name="T38" fmla="*/ 30 w 44"/>
                <a:gd name="T39" fmla="*/ 125 h 284"/>
                <a:gd name="T40" fmla="*/ 30 w 44"/>
                <a:gd name="T41" fmla="*/ 155 h 284"/>
                <a:gd name="T42" fmla="*/ 30 w 44"/>
                <a:gd name="T43" fmla="*/ 169 h 284"/>
                <a:gd name="T44" fmla="*/ 15 w 44"/>
                <a:gd name="T45" fmla="*/ 169 h 284"/>
                <a:gd name="T46" fmla="*/ 15 w 44"/>
                <a:gd name="T47" fmla="*/ 155 h 284"/>
                <a:gd name="T48" fmla="*/ 30 w 44"/>
                <a:gd name="T49" fmla="*/ 155 h 284"/>
                <a:gd name="T50" fmla="*/ 30 w 44"/>
                <a:gd name="T51" fmla="*/ 184 h 284"/>
                <a:gd name="T52" fmla="*/ 30 w 44"/>
                <a:gd name="T53" fmla="*/ 199 h 284"/>
                <a:gd name="T54" fmla="*/ 15 w 44"/>
                <a:gd name="T55" fmla="*/ 199 h 284"/>
                <a:gd name="T56" fmla="*/ 15 w 44"/>
                <a:gd name="T57" fmla="*/ 184 h 284"/>
                <a:gd name="T58" fmla="*/ 30 w 44"/>
                <a:gd name="T59" fmla="*/ 184 h 284"/>
                <a:gd name="T60" fmla="*/ 30 w 44"/>
                <a:gd name="T61" fmla="*/ 214 h 284"/>
                <a:gd name="T62" fmla="*/ 30 w 44"/>
                <a:gd name="T63" fmla="*/ 228 h 284"/>
                <a:gd name="T64" fmla="*/ 15 w 44"/>
                <a:gd name="T65" fmla="*/ 228 h 284"/>
                <a:gd name="T66" fmla="*/ 15 w 44"/>
                <a:gd name="T67" fmla="*/ 214 h 284"/>
                <a:gd name="T68" fmla="*/ 30 w 44"/>
                <a:gd name="T69" fmla="*/ 214 h 284"/>
                <a:gd name="T70" fmla="*/ 30 w 44"/>
                <a:gd name="T71" fmla="*/ 243 h 284"/>
                <a:gd name="T72" fmla="*/ 30 w 44"/>
                <a:gd name="T73" fmla="*/ 258 h 284"/>
                <a:gd name="T74" fmla="*/ 15 w 44"/>
                <a:gd name="T75" fmla="*/ 258 h 284"/>
                <a:gd name="T76" fmla="*/ 15 w 44"/>
                <a:gd name="T77" fmla="*/ 243 h 284"/>
                <a:gd name="T78" fmla="*/ 30 w 44"/>
                <a:gd name="T79" fmla="*/ 243 h 284"/>
                <a:gd name="T80" fmla="*/ 30 w 44"/>
                <a:gd name="T81" fmla="*/ 272 h 284"/>
                <a:gd name="T82" fmla="*/ 30 w 44"/>
                <a:gd name="T83" fmla="*/ 284 h 284"/>
                <a:gd name="T84" fmla="*/ 15 w 44"/>
                <a:gd name="T85" fmla="*/ 284 h 284"/>
                <a:gd name="T86" fmla="*/ 15 w 44"/>
                <a:gd name="T87" fmla="*/ 272 h 284"/>
                <a:gd name="T88" fmla="*/ 30 w 44"/>
                <a:gd name="T89" fmla="*/ 272 h 284"/>
                <a:gd name="T90" fmla="*/ 0 w 44"/>
                <a:gd name="T91" fmla="*/ 45 h 284"/>
                <a:gd name="T92" fmla="*/ 22 w 44"/>
                <a:gd name="T93" fmla="*/ 0 h 284"/>
                <a:gd name="T94" fmla="*/ 44 w 44"/>
                <a:gd name="T95" fmla="*/ 45 h 284"/>
                <a:gd name="T96" fmla="*/ 0 w 44"/>
                <a:gd name="T97" fmla="*/ 45 h 2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4"/>
                <a:gd name="T148" fmla="*/ 0 h 284"/>
                <a:gd name="T149" fmla="*/ 44 w 44"/>
                <a:gd name="T150" fmla="*/ 284 h 2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4" h="284">
                  <a:moveTo>
                    <a:pt x="30" y="37"/>
                  </a:moveTo>
                  <a:lnTo>
                    <a:pt x="30" y="52"/>
                  </a:lnTo>
                  <a:lnTo>
                    <a:pt x="15" y="52"/>
                  </a:lnTo>
                  <a:lnTo>
                    <a:pt x="15" y="37"/>
                  </a:lnTo>
                  <a:lnTo>
                    <a:pt x="30" y="37"/>
                  </a:lnTo>
                  <a:close/>
                  <a:moveTo>
                    <a:pt x="30" y="67"/>
                  </a:moveTo>
                  <a:lnTo>
                    <a:pt x="30" y="81"/>
                  </a:lnTo>
                  <a:lnTo>
                    <a:pt x="15" y="81"/>
                  </a:lnTo>
                  <a:lnTo>
                    <a:pt x="15" y="67"/>
                  </a:lnTo>
                  <a:lnTo>
                    <a:pt x="30" y="67"/>
                  </a:lnTo>
                  <a:close/>
                  <a:moveTo>
                    <a:pt x="30" y="96"/>
                  </a:moveTo>
                  <a:lnTo>
                    <a:pt x="30" y="111"/>
                  </a:lnTo>
                  <a:lnTo>
                    <a:pt x="15" y="111"/>
                  </a:lnTo>
                  <a:lnTo>
                    <a:pt x="15" y="96"/>
                  </a:lnTo>
                  <a:lnTo>
                    <a:pt x="30" y="96"/>
                  </a:lnTo>
                  <a:close/>
                  <a:moveTo>
                    <a:pt x="30" y="125"/>
                  </a:moveTo>
                  <a:lnTo>
                    <a:pt x="30" y="140"/>
                  </a:lnTo>
                  <a:lnTo>
                    <a:pt x="15" y="140"/>
                  </a:lnTo>
                  <a:lnTo>
                    <a:pt x="15" y="125"/>
                  </a:lnTo>
                  <a:lnTo>
                    <a:pt x="30" y="125"/>
                  </a:lnTo>
                  <a:close/>
                  <a:moveTo>
                    <a:pt x="30" y="155"/>
                  </a:moveTo>
                  <a:lnTo>
                    <a:pt x="30" y="169"/>
                  </a:lnTo>
                  <a:lnTo>
                    <a:pt x="15" y="169"/>
                  </a:lnTo>
                  <a:lnTo>
                    <a:pt x="15" y="155"/>
                  </a:lnTo>
                  <a:lnTo>
                    <a:pt x="30" y="155"/>
                  </a:lnTo>
                  <a:close/>
                  <a:moveTo>
                    <a:pt x="30" y="184"/>
                  </a:moveTo>
                  <a:lnTo>
                    <a:pt x="30" y="199"/>
                  </a:lnTo>
                  <a:lnTo>
                    <a:pt x="15" y="199"/>
                  </a:lnTo>
                  <a:lnTo>
                    <a:pt x="15" y="184"/>
                  </a:lnTo>
                  <a:lnTo>
                    <a:pt x="30" y="184"/>
                  </a:lnTo>
                  <a:close/>
                  <a:moveTo>
                    <a:pt x="30" y="214"/>
                  </a:moveTo>
                  <a:lnTo>
                    <a:pt x="30" y="228"/>
                  </a:lnTo>
                  <a:lnTo>
                    <a:pt x="15" y="228"/>
                  </a:lnTo>
                  <a:lnTo>
                    <a:pt x="15" y="214"/>
                  </a:lnTo>
                  <a:lnTo>
                    <a:pt x="30" y="214"/>
                  </a:lnTo>
                  <a:close/>
                  <a:moveTo>
                    <a:pt x="30" y="243"/>
                  </a:moveTo>
                  <a:lnTo>
                    <a:pt x="30" y="258"/>
                  </a:lnTo>
                  <a:lnTo>
                    <a:pt x="15" y="258"/>
                  </a:lnTo>
                  <a:lnTo>
                    <a:pt x="15" y="243"/>
                  </a:lnTo>
                  <a:lnTo>
                    <a:pt x="30" y="243"/>
                  </a:lnTo>
                  <a:close/>
                  <a:moveTo>
                    <a:pt x="30" y="272"/>
                  </a:moveTo>
                  <a:lnTo>
                    <a:pt x="30" y="284"/>
                  </a:lnTo>
                  <a:lnTo>
                    <a:pt x="15" y="284"/>
                  </a:lnTo>
                  <a:lnTo>
                    <a:pt x="15" y="272"/>
                  </a:lnTo>
                  <a:lnTo>
                    <a:pt x="30" y="272"/>
                  </a:lnTo>
                  <a:close/>
                  <a:moveTo>
                    <a:pt x="0" y="45"/>
                  </a:moveTo>
                  <a:lnTo>
                    <a:pt x="22" y="0"/>
                  </a:lnTo>
                  <a:lnTo>
                    <a:pt x="44" y="45"/>
                  </a:lnTo>
                  <a:lnTo>
                    <a:pt x="0" y="45"/>
                  </a:lnTo>
                  <a:close/>
                </a:path>
              </a:pathLst>
            </a:custGeom>
            <a:solidFill>
              <a:srgbClr val="0000FF"/>
            </a:solidFill>
            <a:ln w="1">
              <a:solidFill>
                <a:srgbClr val="0000FF"/>
              </a:solidFill>
              <a:bevel/>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484" name="Line 13"/>
            <p:cNvSpPr>
              <a:spLocks noChangeShapeType="1"/>
            </p:cNvSpPr>
            <p:nvPr/>
          </p:nvSpPr>
          <p:spPr bwMode="auto">
            <a:xfrm>
              <a:off x="859" y="2191"/>
              <a:ext cx="1" cy="166"/>
            </a:xfrm>
            <a:prstGeom prst="line">
              <a:avLst/>
            </a:prstGeom>
            <a:noFill/>
            <a:ln w="4" cap="rnd">
              <a:solidFill>
                <a:srgbClr val="000000"/>
              </a:solidFill>
              <a:round/>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485" name="Freeform 14"/>
            <p:cNvSpPr>
              <a:spLocks noEditPoints="1"/>
            </p:cNvSpPr>
            <p:nvPr/>
          </p:nvSpPr>
          <p:spPr bwMode="auto">
            <a:xfrm>
              <a:off x="859" y="2305"/>
              <a:ext cx="695" cy="44"/>
            </a:xfrm>
            <a:custGeom>
              <a:avLst/>
              <a:gdLst>
                <a:gd name="T0" fmla="*/ 52 w 695"/>
                <a:gd name="T1" fmla="*/ 15 h 44"/>
                <a:gd name="T2" fmla="*/ 37 w 695"/>
                <a:gd name="T3" fmla="*/ 30 h 44"/>
                <a:gd name="T4" fmla="*/ 67 w 695"/>
                <a:gd name="T5" fmla="*/ 15 h 44"/>
                <a:gd name="T6" fmla="*/ 81 w 695"/>
                <a:gd name="T7" fmla="*/ 30 h 44"/>
                <a:gd name="T8" fmla="*/ 67 w 695"/>
                <a:gd name="T9" fmla="*/ 15 h 44"/>
                <a:gd name="T10" fmla="*/ 111 w 695"/>
                <a:gd name="T11" fmla="*/ 15 h 44"/>
                <a:gd name="T12" fmla="*/ 96 w 695"/>
                <a:gd name="T13" fmla="*/ 30 h 44"/>
                <a:gd name="T14" fmla="*/ 125 w 695"/>
                <a:gd name="T15" fmla="*/ 15 h 44"/>
                <a:gd name="T16" fmla="*/ 140 w 695"/>
                <a:gd name="T17" fmla="*/ 30 h 44"/>
                <a:gd name="T18" fmla="*/ 125 w 695"/>
                <a:gd name="T19" fmla="*/ 15 h 44"/>
                <a:gd name="T20" fmla="*/ 170 w 695"/>
                <a:gd name="T21" fmla="*/ 15 h 44"/>
                <a:gd name="T22" fmla="*/ 155 w 695"/>
                <a:gd name="T23" fmla="*/ 30 h 44"/>
                <a:gd name="T24" fmla="*/ 184 w 695"/>
                <a:gd name="T25" fmla="*/ 15 h 44"/>
                <a:gd name="T26" fmla="*/ 199 w 695"/>
                <a:gd name="T27" fmla="*/ 30 h 44"/>
                <a:gd name="T28" fmla="*/ 184 w 695"/>
                <a:gd name="T29" fmla="*/ 15 h 44"/>
                <a:gd name="T30" fmla="*/ 228 w 695"/>
                <a:gd name="T31" fmla="*/ 15 h 44"/>
                <a:gd name="T32" fmla="*/ 214 w 695"/>
                <a:gd name="T33" fmla="*/ 30 h 44"/>
                <a:gd name="T34" fmla="*/ 243 w 695"/>
                <a:gd name="T35" fmla="*/ 15 h 44"/>
                <a:gd name="T36" fmla="*/ 258 w 695"/>
                <a:gd name="T37" fmla="*/ 30 h 44"/>
                <a:gd name="T38" fmla="*/ 243 w 695"/>
                <a:gd name="T39" fmla="*/ 15 h 44"/>
                <a:gd name="T40" fmla="*/ 287 w 695"/>
                <a:gd name="T41" fmla="*/ 15 h 44"/>
                <a:gd name="T42" fmla="*/ 272 w 695"/>
                <a:gd name="T43" fmla="*/ 30 h 44"/>
                <a:gd name="T44" fmla="*/ 302 w 695"/>
                <a:gd name="T45" fmla="*/ 15 h 44"/>
                <a:gd name="T46" fmla="*/ 317 w 695"/>
                <a:gd name="T47" fmla="*/ 30 h 44"/>
                <a:gd name="T48" fmla="*/ 302 w 695"/>
                <a:gd name="T49" fmla="*/ 15 h 44"/>
                <a:gd name="T50" fmla="*/ 346 w 695"/>
                <a:gd name="T51" fmla="*/ 15 h 44"/>
                <a:gd name="T52" fmla="*/ 331 w 695"/>
                <a:gd name="T53" fmla="*/ 30 h 44"/>
                <a:gd name="T54" fmla="*/ 361 w 695"/>
                <a:gd name="T55" fmla="*/ 15 h 44"/>
                <a:gd name="T56" fmla="*/ 375 w 695"/>
                <a:gd name="T57" fmla="*/ 30 h 44"/>
                <a:gd name="T58" fmla="*/ 361 w 695"/>
                <a:gd name="T59" fmla="*/ 15 h 44"/>
                <a:gd name="T60" fmla="*/ 405 w 695"/>
                <a:gd name="T61" fmla="*/ 15 h 44"/>
                <a:gd name="T62" fmla="*/ 390 w 695"/>
                <a:gd name="T63" fmla="*/ 30 h 44"/>
                <a:gd name="T64" fmla="*/ 420 w 695"/>
                <a:gd name="T65" fmla="*/ 15 h 44"/>
                <a:gd name="T66" fmla="*/ 434 w 695"/>
                <a:gd name="T67" fmla="*/ 30 h 44"/>
                <a:gd name="T68" fmla="*/ 420 w 695"/>
                <a:gd name="T69" fmla="*/ 15 h 44"/>
                <a:gd name="T70" fmla="*/ 464 w 695"/>
                <a:gd name="T71" fmla="*/ 15 h 44"/>
                <a:gd name="T72" fmla="*/ 449 w 695"/>
                <a:gd name="T73" fmla="*/ 30 h 44"/>
                <a:gd name="T74" fmla="*/ 478 w 695"/>
                <a:gd name="T75" fmla="*/ 15 h 44"/>
                <a:gd name="T76" fmla="*/ 493 w 695"/>
                <a:gd name="T77" fmla="*/ 30 h 44"/>
                <a:gd name="T78" fmla="*/ 478 w 695"/>
                <a:gd name="T79" fmla="*/ 15 h 44"/>
                <a:gd name="T80" fmla="*/ 522 w 695"/>
                <a:gd name="T81" fmla="*/ 15 h 44"/>
                <a:gd name="T82" fmla="*/ 508 w 695"/>
                <a:gd name="T83" fmla="*/ 30 h 44"/>
                <a:gd name="T84" fmla="*/ 537 w 695"/>
                <a:gd name="T85" fmla="*/ 15 h 44"/>
                <a:gd name="T86" fmla="*/ 552 w 695"/>
                <a:gd name="T87" fmla="*/ 30 h 44"/>
                <a:gd name="T88" fmla="*/ 537 w 695"/>
                <a:gd name="T89" fmla="*/ 15 h 44"/>
                <a:gd name="T90" fmla="*/ 581 w 695"/>
                <a:gd name="T91" fmla="*/ 15 h 44"/>
                <a:gd name="T92" fmla="*/ 567 w 695"/>
                <a:gd name="T93" fmla="*/ 30 h 44"/>
                <a:gd name="T94" fmla="*/ 596 w 695"/>
                <a:gd name="T95" fmla="*/ 15 h 44"/>
                <a:gd name="T96" fmla="*/ 611 w 695"/>
                <a:gd name="T97" fmla="*/ 30 h 44"/>
                <a:gd name="T98" fmla="*/ 596 w 695"/>
                <a:gd name="T99" fmla="*/ 15 h 44"/>
                <a:gd name="T100" fmla="*/ 640 w 695"/>
                <a:gd name="T101" fmla="*/ 15 h 44"/>
                <a:gd name="T102" fmla="*/ 625 w 695"/>
                <a:gd name="T103" fmla="*/ 30 h 44"/>
                <a:gd name="T104" fmla="*/ 655 w 695"/>
                <a:gd name="T105" fmla="*/ 15 h 44"/>
                <a:gd name="T106" fmla="*/ 670 w 695"/>
                <a:gd name="T107" fmla="*/ 30 h 44"/>
                <a:gd name="T108" fmla="*/ 655 w 695"/>
                <a:gd name="T109" fmla="*/ 15 h 44"/>
                <a:gd name="T110" fmla="*/ 695 w 695"/>
                <a:gd name="T111" fmla="*/ 15 h 44"/>
                <a:gd name="T112" fmla="*/ 684 w 695"/>
                <a:gd name="T113" fmla="*/ 30 h 44"/>
                <a:gd name="T114" fmla="*/ 45 w 695"/>
                <a:gd name="T115" fmla="*/ 44 h 44"/>
                <a:gd name="T116" fmla="*/ 45 w 695"/>
                <a:gd name="T117" fmla="*/ 0 h 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95"/>
                <a:gd name="T178" fmla="*/ 0 h 44"/>
                <a:gd name="T179" fmla="*/ 695 w 695"/>
                <a:gd name="T180" fmla="*/ 44 h 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95" h="44">
                  <a:moveTo>
                    <a:pt x="37" y="15"/>
                  </a:moveTo>
                  <a:lnTo>
                    <a:pt x="52" y="15"/>
                  </a:lnTo>
                  <a:lnTo>
                    <a:pt x="52" y="30"/>
                  </a:lnTo>
                  <a:lnTo>
                    <a:pt x="37" y="30"/>
                  </a:lnTo>
                  <a:lnTo>
                    <a:pt x="37" y="15"/>
                  </a:lnTo>
                  <a:close/>
                  <a:moveTo>
                    <a:pt x="67" y="15"/>
                  </a:moveTo>
                  <a:lnTo>
                    <a:pt x="81" y="15"/>
                  </a:lnTo>
                  <a:lnTo>
                    <a:pt x="81" y="30"/>
                  </a:lnTo>
                  <a:lnTo>
                    <a:pt x="67" y="30"/>
                  </a:lnTo>
                  <a:lnTo>
                    <a:pt x="67" y="15"/>
                  </a:lnTo>
                  <a:close/>
                  <a:moveTo>
                    <a:pt x="96" y="15"/>
                  </a:moveTo>
                  <a:lnTo>
                    <a:pt x="111" y="15"/>
                  </a:lnTo>
                  <a:lnTo>
                    <a:pt x="111" y="30"/>
                  </a:lnTo>
                  <a:lnTo>
                    <a:pt x="96" y="30"/>
                  </a:lnTo>
                  <a:lnTo>
                    <a:pt x="96" y="15"/>
                  </a:lnTo>
                  <a:close/>
                  <a:moveTo>
                    <a:pt x="125" y="15"/>
                  </a:moveTo>
                  <a:lnTo>
                    <a:pt x="140" y="15"/>
                  </a:lnTo>
                  <a:lnTo>
                    <a:pt x="140" y="30"/>
                  </a:lnTo>
                  <a:lnTo>
                    <a:pt x="125" y="30"/>
                  </a:lnTo>
                  <a:lnTo>
                    <a:pt x="125" y="15"/>
                  </a:lnTo>
                  <a:close/>
                  <a:moveTo>
                    <a:pt x="155" y="15"/>
                  </a:moveTo>
                  <a:lnTo>
                    <a:pt x="170" y="15"/>
                  </a:lnTo>
                  <a:lnTo>
                    <a:pt x="170" y="30"/>
                  </a:lnTo>
                  <a:lnTo>
                    <a:pt x="155" y="30"/>
                  </a:lnTo>
                  <a:lnTo>
                    <a:pt x="155" y="15"/>
                  </a:lnTo>
                  <a:close/>
                  <a:moveTo>
                    <a:pt x="184" y="15"/>
                  </a:moveTo>
                  <a:lnTo>
                    <a:pt x="199" y="15"/>
                  </a:lnTo>
                  <a:lnTo>
                    <a:pt x="199" y="30"/>
                  </a:lnTo>
                  <a:lnTo>
                    <a:pt x="184" y="30"/>
                  </a:lnTo>
                  <a:lnTo>
                    <a:pt x="184" y="15"/>
                  </a:lnTo>
                  <a:close/>
                  <a:moveTo>
                    <a:pt x="214" y="15"/>
                  </a:moveTo>
                  <a:lnTo>
                    <a:pt x="228" y="15"/>
                  </a:lnTo>
                  <a:lnTo>
                    <a:pt x="228" y="30"/>
                  </a:lnTo>
                  <a:lnTo>
                    <a:pt x="214" y="30"/>
                  </a:lnTo>
                  <a:lnTo>
                    <a:pt x="214" y="15"/>
                  </a:lnTo>
                  <a:close/>
                  <a:moveTo>
                    <a:pt x="243" y="15"/>
                  </a:moveTo>
                  <a:lnTo>
                    <a:pt x="258" y="15"/>
                  </a:lnTo>
                  <a:lnTo>
                    <a:pt x="258" y="30"/>
                  </a:lnTo>
                  <a:lnTo>
                    <a:pt x="243" y="30"/>
                  </a:lnTo>
                  <a:lnTo>
                    <a:pt x="243" y="15"/>
                  </a:lnTo>
                  <a:close/>
                  <a:moveTo>
                    <a:pt x="272" y="15"/>
                  </a:moveTo>
                  <a:lnTo>
                    <a:pt x="287" y="15"/>
                  </a:lnTo>
                  <a:lnTo>
                    <a:pt x="287" y="30"/>
                  </a:lnTo>
                  <a:lnTo>
                    <a:pt x="272" y="30"/>
                  </a:lnTo>
                  <a:lnTo>
                    <a:pt x="272" y="15"/>
                  </a:lnTo>
                  <a:close/>
                  <a:moveTo>
                    <a:pt x="302" y="15"/>
                  </a:moveTo>
                  <a:lnTo>
                    <a:pt x="317" y="15"/>
                  </a:lnTo>
                  <a:lnTo>
                    <a:pt x="317" y="30"/>
                  </a:lnTo>
                  <a:lnTo>
                    <a:pt x="302" y="30"/>
                  </a:lnTo>
                  <a:lnTo>
                    <a:pt x="302" y="15"/>
                  </a:lnTo>
                  <a:close/>
                  <a:moveTo>
                    <a:pt x="331" y="15"/>
                  </a:moveTo>
                  <a:lnTo>
                    <a:pt x="346" y="15"/>
                  </a:lnTo>
                  <a:lnTo>
                    <a:pt x="346" y="30"/>
                  </a:lnTo>
                  <a:lnTo>
                    <a:pt x="331" y="30"/>
                  </a:lnTo>
                  <a:lnTo>
                    <a:pt x="331" y="15"/>
                  </a:lnTo>
                  <a:close/>
                  <a:moveTo>
                    <a:pt x="361" y="15"/>
                  </a:moveTo>
                  <a:lnTo>
                    <a:pt x="375" y="15"/>
                  </a:lnTo>
                  <a:lnTo>
                    <a:pt x="375" y="30"/>
                  </a:lnTo>
                  <a:lnTo>
                    <a:pt x="361" y="30"/>
                  </a:lnTo>
                  <a:lnTo>
                    <a:pt x="361" y="15"/>
                  </a:lnTo>
                  <a:close/>
                  <a:moveTo>
                    <a:pt x="390" y="15"/>
                  </a:moveTo>
                  <a:lnTo>
                    <a:pt x="405" y="15"/>
                  </a:lnTo>
                  <a:lnTo>
                    <a:pt x="405" y="30"/>
                  </a:lnTo>
                  <a:lnTo>
                    <a:pt x="390" y="30"/>
                  </a:lnTo>
                  <a:lnTo>
                    <a:pt x="390" y="15"/>
                  </a:lnTo>
                  <a:close/>
                  <a:moveTo>
                    <a:pt x="420" y="15"/>
                  </a:moveTo>
                  <a:lnTo>
                    <a:pt x="434" y="15"/>
                  </a:lnTo>
                  <a:lnTo>
                    <a:pt x="434" y="30"/>
                  </a:lnTo>
                  <a:lnTo>
                    <a:pt x="420" y="30"/>
                  </a:lnTo>
                  <a:lnTo>
                    <a:pt x="420" y="15"/>
                  </a:lnTo>
                  <a:close/>
                  <a:moveTo>
                    <a:pt x="449" y="15"/>
                  </a:moveTo>
                  <a:lnTo>
                    <a:pt x="464" y="15"/>
                  </a:lnTo>
                  <a:lnTo>
                    <a:pt x="464" y="30"/>
                  </a:lnTo>
                  <a:lnTo>
                    <a:pt x="449" y="30"/>
                  </a:lnTo>
                  <a:lnTo>
                    <a:pt x="449" y="15"/>
                  </a:lnTo>
                  <a:close/>
                  <a:moveTo>
                    <a:pt x="478" y="15"/>
                  </a:moveTo>
                  <a:lnTo>
                    <a:pt x="493" y="15"/>
                  </a:lnTo>
                  <a:lnTo>
                    <a:pt x="493" y="30"/>
                  </a:lnTo>
                  <a:lnTo>
                    <a:pt x="478" y="30"/>
                  </a:lnTo>
                  <a:lnTo>
                    <a:pt x="478" y="15"/>
                  </a:lnTo>
                  <a:close/>
                  <a:moveTo>
                    <a:pt x="508" y="15"/>
                  </a:moveTo>
                  <a:lnTo>
                    <a:pt x="522" y="15"/>
                  </a:lnTo>
                  <a:lnTo>
                    <a:pt x="522" y="30"/>
                  </a:lnTo>
                  <a:lnTo>
                    <a:pt x="508" y="30"/>
                  </a:lnTo>
                  <a:lnTo>
                    <a:pt x="508" y="15"/>
                  </a:lnTo>
                  <a:close/>
                  <a:moveTo>
                    <a:pt x="537" y="15"/>
                  </a:moveTo>
                  <a:lnTo>
                    <a:pt x="552" y="15"/>
                  </a:lnTo>
                  <a:lnTo>
                    <a:pt x="552" y="30"/>
                  </a:lnTo>
                  <a:lnTo>
                    <a:pt x="537" y="30"/>
                  </a:lnTo>
                  <a:lnTo>
                    <a:pt x="537" y="15"/>
                  </a:lnTo>
                  <a:close/>
                  <a:moveTo>
                    <a:pt x="567" y="15"/>
                  </a:moveTo>
                  <a:lnTo>
                    <a:pt x="581" y="15"/>
                  </a:lnTo>
                  <a:lnTo>
                    <a:pt x="581" y="30"/>
                  </a:lnTo>
                  <a:lnTo>
                    <a:pt x="567" y="30"/>
                  </a:lnTo>
                  <a:lnTo>
                    <a:pt x="567" y="15"/>
                  </a:lnTo>
                  <a:close/>
                  <a:moveTo>
                    <a:pt x="596" y="15"/>
                  </a:moveTo>
                  <a:lnTo>
                    <a:pt x="611" y="15"/>
                  </a:lnTo>
                  <a:lnTo>
                    <a:pt x="611" y="30"/>
                  </a:lnTo>
                  <a:lnTo>
                    <a:pt x="596" y="30"/>
                  </a:lnTo>
                  <a:lnTo>
                    <a:pt x="596" y="15"/>
                  </a:lnTo>
                  <a:close/>
                  <a:moveTo>
                    <a:pt x="625" y="15"/>
                  </a:moveTo>
                  <a:lnTo>
                    <a:pt x="640" y="15"/>
                  </a:lnTo>
                  <a:lnTo>
                    <a:pt x="640" y="30"/>
                  </a:lnTo>
                  <a:lnTo>
                    <a:pt x="625" y="30"/>
                  </a:lnTo>
                  <a:lnTo>
                    <a:pt x="625" y="15"/>
                  </a:lnTo>
                  <a:close/>
                  <a:moveTo>
                    <a:pt x="655" y="15"/>
                  </a:moveTo>
                  <a:lnTo>
                    <a:pt x="670" y="15"/>
                  </a:lnTo>
                  <a:lnTo>
                    <a:pt x="670" y="30"/>
                  </a:lnTo>
                  <a:lnTo>
                    <a:pt x="655" y="30"/>
                  </a:lnTo>
                  <a:lnTo>
                    <a:pt x="655" y="15"/>
                  </a:lnTo>
                  <a:close/>
                  <a:moveTo>
                    <a:pt x="684" y="15"/>
                  </a:moveTo>
                  <a:lnTo>
                    <a:pt x="695" y="15"/>
                  </a:lnTo>
                  <a:lnTo>
                    <a:pt x="695" y="30"/>
                  </a:lnTo>
                  <a:lnTo>
                    <a:pt x="684" y="30"/>
                  </a:lnTo>
                  <a:lnTo>
                    <a:pt x="684" y="15"/>
                  </a:lnTo>
                  <a:close/>
                  <a:moveTo>
                    <a:pt x="45" y="44"/>
                  </a:moveTo>
                  <a:lnTo>
                    <a:pt x="0" y="22"/>
                  </a:lnTo>
                  <a:lnTo>
                    <a:pt x="45" y="0"/>
                  </a:lnTo>
                  <a:lnTo>
                    <a:pt x="45" y="44"/>
                  </a:lnTo>
                  <a:close/>
                </a:path>
              </a:pathLst>
            </a:custGeom>
            <a:solidFill>
              <a:srgbClr val="0000FF"/>
            </a:solidFill>
            <a:ln w="1">
              <a:solidFill>
                <a:srgbClr val="0000FF"/>
              </a:solidFill>
              <a:bevel/>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486" name="Line 15"/>
            <p:cNvSpPr>
              <a:spLocks noChangeShapeType="1"/>
            </p:cNvSpPr>
            <p:nvPr/>
          </p:nvSpPr>
          <p:spPr bwMode="auto">
            <a:xfrm>
              <a:off x="4124" y="2220"/>
              <a:ext cx="1" cy="137"/>
            </a:xfrm>
            <a:prstGeom prst="line">
              <a:avLst/>
            </a:prstGeom>
            <a:noFill/>
            <a:ln w="4" cap="rnd">
              <a:solidFill>
                <a:srgbClr val="000000"/>
              </a:solidFill>
              <a:round/>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487" name="Freeform 16"/>
            <p:cNvSpPr>
              <a:spLocks noEditPoints="1"/>
            </p:cNvSpPr>
            <p:nvPr/>
          </p:nvSpPr>
          <p:spPr bwMode="auto">
            <a:xfrm>
              <a:off x="2336" y="2305"/>
              <a:ext cx="812" cy="44"/>
            </a:xfrm>
            <a:custGeom>
              <a:avLst/>
              <a:gdLst>
                <a:gd name="T0" fmla="*/ 51 w 812"/>
                <a:gd name="T1" fmla="*/ 30 h 44"/>
                <a:gd name="T2" fmla="*/ 66 w 812"/>
                <a:gd name="T3" fmla="*/ 15 h 44"/>
                <a:gd name="T4" fmla="*/ 66 w 812"/>
                <a:gd name="T5" fmla="*/ 30 h 44"/>
                <a:gd name="T6" fmla="*/ 110 w 812"/>
                <a:gd name="T7" fmla="*/ 15 h 44"/>
                <a:gd name="T8" fmla="*/ 95 w 812"/>
                <a:gd name="T9" fmla="*/ 15 h 44"/>
                <a:gd name="T10" fmla="*/ 139 w 812"/>
                <a:gd name="T11" fmla="*/ 30 h 44"/>
                <a:gd name="T12" fmla="*/ 154 w 812"/>
                <a:gd name="T13" fmla="*/ 15 h 44"/>
                <a:gd name="T14" fmla="*/ 154 w 812"/>
                <a:gd name="T15" fmla="*/ 30 h 44"/>
                <a:gd name="T16" fmla="*/ 198 w 812"/>
                <a:gd name="T17" fmla="*/ 15 h 44"/>
                <a:gd name="T18" fmla="*/ 184 w 812"/>
                <a:gd name="T19" fmla="*/ 15 h 44"/>
                <a:gd name="T20" fmla="*/ 228 w 812"/>
                <a:gd name="T21" fmla="*/ 30 h 44"/>
                <a:gd name="T22" fmla="*/ 242 w 812"/>
                <a:gd name="T23" fmla="*/ 15 h 44"/>
                <a:gd name="T24" fmla="*/ 242 w 812"/>
                <a:gd name="T25" fmla="*/ 30 h 44"/>
                <a:gd name="T26" fmla="*/ 286 w 812"/>
                <a:gd name="T27" fmla="*/ 15 h 44"/>
                <a:gd name="T28" fmla="*/ 272 w 812"/>
                <a:gd name="T29" fmla="*/ 15 h 44"/>
                <a:gd name="T30" fmla="*/ 316 w 812"/>
                <a:gd name="T31" fmla="*/ 30 h 44"/>
                <a:gd name="T32" fmla="*/ 331 w 812"/>
                <a:gd name="T33" fmla="*/ 15 h 44"/>
                <a:gd name="T34" fmla="*/ 331 w 812"/>
                <a:gd name="T35" fmla="*/ 30 h 44"/>
                <a:gd name="T36" fmla="*/ 375 w 812"/>
                <a:gd name="T37" fmla="*/ 15 h 44"/>
                <a:gd name="T38" fmla="*/ 360 w 812"/>
                <a:gd name="T39" fmla="*/ 15 h 44"/>
                <a:gd name="T40" fmla="*/ 404 w 812"/>
                <a:gd name="T41" fmla="*/ 30 h 44"/>
                <a:gd name="T42" fmla="*/ 419 w 812"/>
                <a:gd name="T43" fmla="*/ 15 h 44"/>
                <a:gd name="T44" fmla="*/ 419 w 812"/>
                <a:gd name="T45" fmla="*/ 30 h 44"/>
                <a:gd name="T46" fmla="*/ 463 w 812"/>
                <a:gd name="T47" fmla="*/ 15 h 44"/>
                <a:gd name="T48" fmla="*/ 448 w 812"/>
                <a:gd name="T49" fmla="*/ 15 h 44"/>
                <a:gd name="T50" fmla="*/ 492 w 812"/>
                <a:gd name="T51" fmla="*/ 30 h 44"/>
                <a:gd name="T52" fmla="*/ 507 w 812"/>
                <a:gd name="T53" fmla="*/ 15 h 44"/>
                <a:gd name="T54" fmla="*/ 507 w 812"/>
                <a:gd name="T55" fmla="*/ 30 h 44"/>
                <a:gd name="T56" fmla="*/ 551 w 812"/>
                <a:gd name="T57" fmla="*/ 15 h 44"/>
                <a:gd name="T58" fmla="*/ 537 w 812"/>
                <a:gd name="T59" fmla="*/ 15 h 44"/>
                <a:gd name="T60" fmla="*/ 581 w 812"/>
                <a:gd name="T61" fmla="*/ 30 h 44"/>
                <a:gd name="T62" fmla="*/ 595 w 812"/>
                <a:gd name="T63" fmla="*/ 15 h 44"/>
                <a:gd name="T64" fmla="*/ 595 w 812"/>
                <a:gd name="T65" fmla="*/ 30 h 44"/>
                <a:gd name="T66" fmla="*/ 639 w 812"/>
                <a:gd name="T67" fmla="*/ 15 h 44"/>
                <a:gd name="T68" fmla="*/ 625 w 812"/>
                <a:gd name="T69" fmla="*/ 15 h 44"/>
                <a:gd name="T70" fmla="*/ 669 w 812"/>
                <a:gd name="T71" fmla="*/ 30 h 44"/>
                <a:gd name="T72" fmla="*/ 684 w 812"/>
                <a:gd name="T73" fmla="*/ 15 h 44"/>
                <a:gd name="T74" fmla="*/ 684 w 812"/>
                <a:gd name="T75" fmla="*/ 30 h 44"/>
                <a:gd name="T76" fmla="*/ 728 w 812"/>
                <a:gd name="T77" fmla="*/ 15 h 44"/>
                <a:gd name="T78" fmla="*/ 713 w 812"/>
                <a:gd name="T79" fmla="*/ 15 h 44"/>
                <a:gd name="T80" fmla="*/ 757 w 812"/>
                <a:gd name="T81" fmla="*/ 30 h 44"/>
                <a:gd name="T82" fmla="*/ 772 w 812"/>
                <a:gd name="T83" fmla="*/ 15 h 44"/>
                <a:gd name="T84" fmla="*/ 772 w 812"/>
                <a:gd name="T85" fmla="*/ 30 h 44"/>
                <a:gd name="T86" fmla="*/ 812 w 812"/>
                <a:gd name="T87" fmla="*/ 15 h 44"/>
                <a:gd name="T88" fmla="*/ 801 w 812"/>
                <a:gd name="T89" fmla="*/ 15 h 44"/>
                <a:gd name="T90" fmla="*/ 44 w 812"/>
                <a:gd name="T91" fmla="*/ 0 h 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12"/>
                <a:gd name="T139" fmla="*/ 0 h 44"/>
                <a:gd name="T140" fmla="*/ 812 w 812"/>
                <a:gd name="T141" fmla="*/ 44 h 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12" h="44">
                  <a:moveTo>
                    <a:pt x="36" y="15"/>
                  </a:moveTo>
                  <a:lnTo>
                    <a:pt x="51" y="15"/>
                  </a:lnTo>
                  <a:lnTo>
                    <a:pt x="51" y="30"/>
                  </a:lnTo>
                  <a:lnTo>
                    <a:pt x="36" y="30"/>
                  </a:lnTo>
                  <a:lnTo>
                    <a:pt x="36" y="15"/>
                  </a:lnTo>
                  <a:close/>
                  <a:moveTo>
                    <a:pt x="66" y="15"/>
                  </a:moveTo>
                  <a:lnTo>
                    <a:pt x="81" y="15"/>
                  </a:lnTo>
                  <a:lnTo>
                    <a:pt x="81" y="30"/>
                  </a:lnTo>
                  <a:lnTo>
                    <a:pt x="66" y="30"/>
                  </a:lnTo>
                  <a:lnTo>
                    <a:pt x="66" y="15"/>
                  </a:lnTo>
                  <a:close/>
                  <a:moveTo>
                    <a:pt x="95" y="15"/>
                  </a:moveTo>
                  <a:lnTo>
                    <a:pt x="110" y="15"/>
                  </a:lnTo>
                  <a:lnTo>
                    <a:pt x="110" y="30"/>
                  </a:lnTo>
                  <a:lnTo>
                    <a:pt x="95" y="30"/>
                  </a:lnTo>
                  <a:lnTo>
                    <a:pt x="95" y="15"/>
                  </a:lnTo>
                  <a:close/>
                  <a:moveTo>
                    <a:pt x="125" y="15"/>
                  </a:moveTo>
                  <a:lnTo>
                    <a:pt x="139" y="15"/>
                  </a:lnTo>
                  <a:lnTo>
                    <a:pt x="139" y="30"/>
                  </a:lnTo>
                  <a:lnTo>
                    <a:pt x="125" y="30"/>
                  </a:lnTo>
                  <a:lnTo>
                    <a:pt x="125" y="15"/>
                  </a:lnTo>
                  <a:close/>
                  <a:moveTo>
                    <a:pt x="154" y="15"/>
                  </a:moveTo>
                  <a:lnTo>
                    <a:pt x="169" y="15"/>
                  </a:lnTo>
                  <a:lnTo>
                    <a:pt x="169" y="30"/>
                  </a:lnTo>
                  <a:lnTo>
                    <a:pt x="154" y="30"/>
                  </a:lnTo>
                  <a:lnTo>
                    <a:pt x="154" y="15"/>
                  </a:lnTo>
                  <a:close/>
                  <a:moveTo>
                    <a:pt x="184" y="15"/>
                  </a:moveTo>
                  <a:lnTo>
                    <a:pt x="198" y="15"/>
                  </a:lnTo>
                  <a:lnTo>
                    <a:pt x="198" y="30"/>
                  </a:lnTo>
                  <a:lnTo>
                    <a:pt x="184" y="30"/>
                  </a:lnTo>
                  <a:lnTo>
                    <a:pt x="184" y="15"/>
                  </a:lnTo>
                  <a:close/>
                  <a:moveTo>
                    <a:pt x="213" y="15"/>
                  </a:moveTo>
                  <a:lnTo>
                    <a:pt x="228" y="15"/>
                  </a:lnTo>
                  <a:lnTo>
                    <a:pt x="228" y="30"/>
                  </a:lnTo>
                  <a:lnTo>
                    <a:pt x="213" y="30"/>
                  </a:lnTo>
                  <a:lnTo>
                    <a:pt x="213" y="15"/>
                  </a:lnTo>
                  <a:close/>
                  <a:moveTo>
                    <a:pt x="242" y="15"/>
                  </a:moveTo>
                  <a:lnTo>
                    <a:pt x="257" y="15"/>
                  </a:lnTo>
                  <a:lnTo>
                    <a:pt x="257" y="30"/>
                  </a:lnTo>
                  <a:lnTo>
                    <a:pt x="242" y="30"/>
                  </a:lnTo>
                  <a:lnTo>
                    <a:pt x="242" y="15"/>
                  </a:lnTo>
                  <a:close/>
                  <a:moveTo>
                    <a:pt x="272" y="15"/>
                  </a:moveTo>
                  <a:lnTo>
                    <a:pt x="286" y="15"/>
                  </a:lnTo>
                  <a:lnTo>
                    <a:pt x="286" y="30"/>
                  </a:lnTo>
                  <a:lnTo>
                    <a:pt x="272" y="30"/>
                  </a:lnTo>
                  <a:lnTo>
                    <a:pt x="272" y="15"/>
                  </a:lnTo>
                  <a:close/>
                  <a:moveTo>
                    <a:pt x="301" y="15"/>
                  </a:moveTo>
                  <a:lnTo>
                    <a:pt x="316" y="15"/>
                  </a:lnTo>
                  <a:lnTo>
                    <a:pt x="316" y="30"/>
                  </a:lnTo>
                  <a:lnTo>
                    <a:pt x="301" y="30"/>
                  </a:lnTo>
                  <a:lnTo>
                    <a:pt x="301" y="15"/>
                  </a:lnTo>
                  <a:close/>
                  <a:moveTo>
                    <a:pt x="331" y="15"/>
                  </a:moveTo>
                  <a:lnTo>
                    <a:pt x="345" y="15"/>
                  </a:lnTo>
                  <a:lnTo>
                    <a:pt x="345" y="30"/>
                  </a:lnTo>
                  <a:lnTo>
                    <a:pt x="331" y="30"/>
                  </a:lnTo>
                  <a:lnTo>
                    <a:pt x="331" y="15"/>
                  </a:lnTo>
                  <a:close/>
                  <a:moveTo>
                    <a:pt x="360" y="15"/>
                  </a:moveTo>
                  <a:lnTo>
                    <a:pt x="375" y="15"/>
                  </a:lnTo>
                  <a:lnTo>
                    <a:pt x="375" y="30"/>
                  </a:lnTo>
                  <a:lnTo>
                    <a:pt x="360" y="30"/>
                  </a:lnTo>
                  <a:lnTo>
                    <a:pt x="360" y="15"/>
                  </a:lnTo>
                  <a:close/>
                  <a:moveTo>
                    <a:pt x="389" y="15"/>
                  </a:moveTo>
                  <a:lnTo>
                    <a:pt x="404" y="15"/>
                  </a:lnTo>
                  <a:lnTo>
                    <a:pt x="404" y="30"/>
                  </a:lnTo>
                  <a:lnTo>
                    <a:pt x="389" y="30"/>
                  </a:lnTo>
                  <a:lnTo>
                    <a:pt x="389" y="15"/>
                  </a:lnTo>
                  <a:close/>
                  <a:moveTo>
                    <a:pt x="419" y="15"/>
                  </a:moveTo>
                  <a:lnTo>
                    <a:pt x="434" y="15"/>
                  </a:lnTo>
                  <a:lnTo>
                    <a:pt x="434" y="30"/>
                  </a:lnTo>
                  <a:lnTo>
                    <a:pt x="419" y="30"/>
                  </a:lnTo>
                  <a:lnTo>
                    <a:pt x="419" y="15"/>
                  </a:lnTo>
                  <a:close/>
                  <a:moveTo>
                    <a:pt x="448" y="15"/>
                  </a:moveTo>
                  <a:lnTo>
                    <a:pt x="463" y="15"/>
                  </a:lnTo>
                  <a:lnTo>
                    <a:pt x="463" y="30"/>
                  </a:lnTo>
                  <a:lnTo>
                    <a:pt x="448" y="30"/>
                  </a:lnTo>
                  <a:lnTo>
                    <a:pt x="448" y="15"/>
                  </a:lnTo>
                  <a:close/>
                  <a:moveTo>
                    <a:pt x="478" y="15"/>
                  </a:moveTo>
                  <a:lnTo>
                    <a:pt x="492" y="15"/>
                  </a:lnTo>
                  <a:lnTo>
                    <a:pt x="492" y="30"/>
                  </a:lnTo>
                  <a:lnTo>
                    <a:pt x="478" y="30"/>
                  </a:lnTo>
                  <a:lnTo>
                    <a:pt x="478" y="15"/>
                  </a:lnTo>
                  <a:close/>
                  <a:moveTo>
                    <a:pt x="507" y="15"/>
                  </a:moveTo>
                  <a:lnTo>
                    <a:pt x="522" y="15"/>
                  </a:lnTo>
                  <a:lnTo>
                    <a:pt x="522" y="30"/>
                  </a:lnTo>
                  <a:lnTo>
                    <a:pt x="507" y="30"/>
                  </a:lnTo>
                  <a:lnTo>
                    <a:pt x="507" y="15"/>
                  </a:lnTo>
                  <a:close/>
                  <a:moveTo>
                    <a:pt x="537" y="15"/>
                  </a:moveTo>
                  <a:lnTo>
                    <a:pt x="551" y="15"/>
                  </a:lnTo>
                  <a:lnTo>
                    <a:pt x="551" y="30"/>
                  </a:lnTo>
                  <a:lnTo>
                    <a:pt x="537" y="30"/>
                  </a:lnTo>
                  <a:lnTo>
                    <a:pt x="537" y="15"/>
                  </a:lnTo>
                  <a:close/>
                  <a:moveTo>
                    <a:pt x="566" y="15"/>
                  </a:moveTo>
                  <a:lnTo>
                    <a:pt x="581" y="15"/>
                  </a:lnTo>
                  <a:lnTo>
                    <a:pt x="581" y="30"/>
                  </a:lnTo>
                  <a:lnTo>
                    <a:pt x="566" y="30"/>
                  </a:lnTo>
                  <a:lnTo>
                    <a:pt x="566" y="15"/>
                  </a:lnTo>
                  <a:close/>
                  <a:moveTo>
                    <a:pt x="595" y="15"/>
                  </a:moveTo>
                  <a:lnTo>
                    <a:pt x="610" y="15"/>
                  </a:lnTo>
                  <a:lnTo>
                    <a:pt x="610" y="30"/>
                  </a:lnTo>
                  <a:lnTo>
                    <a:pt x="595" y="30"/>
                  </a:lnTo>
                  <a:lnTo>
                    <a:pt x="595" y="15"/>
                  </a:lnTo>
                  <a:close/>
                  <a:moveTo>
                    <a:pt x="625" y="15"/>
                  </a:moveTo>
                  <a:lnTo>
                    <a:pt x="639" y="15"/>
                  </a:lnTo>
                  <a:lnTo>
                    <a:pt x="639" y="30"/>
                  </a:lnTo>
                  <a:lnTo>
                    <a:pt x="625" y="30"/>
                  </a:lnTo>
                  <a:lnTo>
                    <a:pt x="625" y="15"/>
                  </a:lnTo>
                  <a:close/>
                  <a:moveTo>
                    <a:pt x="654" y="15"/>
                  </a:moveTo>
                  <a:lnTo>
                    <a:pt x="669" y="15"/>
                  </a:lnTo>
                  <a:lnTo>
                    <a:pt x="669" y="30"/>
                  </a:lnTo>
                  <a:lnTo>
                    <a:pt x="654" y="30"/>
                  </a:lnTo>
                  <a:lnTo>
                    <a:pt x="654" y="15"/>
                  </a:lnTo>
                  <a:close/>
                  <a:moveTo>
                    <a:pt x="684" y="15"/>
                  </a:moveTo>
                  <a:lnTo>
                    <a:pt x="698" y="15"/>
                  </a:lnTo>
                  <a:lnTo>
                    <a:pt x="698" y="30"/>
                  </a:lnTo>
                  <a:lnTo>
                    <a:pt x="684" y="30"/>
                  </a:lnTo>
                  <a:lnTo>
                    <a:pt x="684" y="15"/>
                  </a:lnTo>
                  <a:close/>
                  <a:moveTo>
                    <a:pt x="713" y="15"/>
                  </a:moveTo>
                  <a:lnTo>
                    <a:pt x="728" y="15"/>
                  </a:lnTo>
                  <a:lnTo>
                    <a:pt x="728" y="30"/>
                  </a:lnTo>
                  <a:lnTo>
                    <a:pt x="713" y="30"/>
                  </a:lnTo>
                  <a:lnTo>
                    <a:pt x="713" y="15"/>
                  </a:lnTo>
                  <a:close/>
                  <a:moveTo>
                    <a:pt x="742" y="15"/>
                  </a:moveTo>
                  <a:lnTo>
                    <a:pt x="757" y="15"/>
                  </a:lnTo>
                  <a:lnTo>
                    <a:pt x="757" y="30"/>
                  </a:lnTo>
                  <a:lnTo>
                    <a:pt x="742" y="30"/>
                  </a:lnTo>
                  <a:lnTo>
                    <a:pt x="742" y="15"/>
                  </a:lnTo>
                  <a:close/>
                  <a:moveTo>
                    <a:pt x="772" y="15"/>
                  </a:moveTo>
                  <a:lnTo>
                    <a:pt x="787" y="15"/>
                  </a:lnTo>
                  <a:lnTo>
                    <a:pt x="787" y="30"/>
                  </a:lnTo>
                  <a:lnTo>
                    <a:pt x="772" y="30"/>
                  </a:lnTo>
                  <a:lnTo>
                    <a:pt x="772" y="15"/>
                  </a:lnTo>
                  <a:close/>
                  <a:moveTo>
                    <a:pt x="801" y="15"/>
                  </a:moveTo>
                  <a:lnTo>
                    <a:pt x="812" y="15"/>
                  </a:lnTo>
                  <a:lnTo>
                    <a:pt x="812" y="30"/>
                  </a:lnTo>
                  <a:lnTo>
                    <a:pt x="801" y="30"/>
                  </a:lnTo>
                  <a:lnTo>
                    <a:pt x="801" y="15"/>
                  </a:lnTo>
                  <a:close/>
                  <a:moveTo>
                    <a:pt x="44" y="44"/>
                  </a:moveTo>
                  <a:lnTo>
                    <a:pt x="0" y="22"/>
                  </a:lnTo>
                  <a:lnTo>
                    <a:pt x="44" y="0"/>
                  </a:lnTo>
                  <a:lnTo>
                    <a:pt x="44" y="44"/>
                  </a:lnTo>
                  <a:close/>
                </a:path>
              </a:pathLst>
            </a:custGeom>
            <a:solidFill>
              <a:srgbClr val="0000FF"/>
            </a:solidFill>
            <a:ln w="1">
              <a:solidFill>
                <a:srgbClr val="0000FF"/>
              </a:solidFill>
              <a:bevel/>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488" name="Rectangle 17"/>
            <p:cNvSpPr>
              <a:spLocks noChangeArrowheads="1"/>
            </p:cNvSpPr>
            <p:nvPr/>
          </p:nvSpPr>
          <p:spPr bwMode="auto">
            <a:xfrm>
              <a:off x="1585" y="2281"/>
              <a:ext cx="156" cy="13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200" i="1">
                  <a:solidFill>
                    <a:srgbClr val="000000"/>
                  </a:solidFill>
                  <a:latin typeface="Arial" pitchFamily="34" charset="0"/>
                </a:rPr>
                <a:t>hs</a:t>
              </a:r>
              <a:endParaRPr lang="en-US">
                <a:solidFill>
                  <a:srgbClr val="000000"/>
                </a:solidFill>
                <a:latin typeface="Arial" pitchFamily="34" charset="0"/>
              </a:endParaRPr>
            </a:p>
          </p:txBody>
        </p:sp>
        <p:sp>
          <p:nvSpPr>
            <p:cNvPr id="105489" name="Rectangle 18"/>
            <p:cNvSpPr>
              <a:spLocks noChangeArrowheads="1"/>
            </p:cNvSpPr>
            <p:nvPr/>
          </p:nvSpPr>
          <p:spPr bwMode="auto">
            <a:xfrm>
              <a:off x="3189" y="2264"/>
              <a:ext cx="139" cy="13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200" i="1">
                  <a:solidFill>
                    <a:srgbClr val="000000"/>
                  </a:solidFill>
                  <a:latin typeface="Arial" pitchFamily="34" charset="0"/>
                </a:rPr>
                <a:t>hr</a:t>
              </a:r>
              <a:endParaRPr lang="en-US">
                <a:solidFill>
                  <a:srgbClr val="000000"/>
                </a:solidFill>
                <a:latin typeface="Arial" pitchFamily="34" charset="0"/>
              </a:endParaRPr>
            </a:p>
          </p:txBody>
        </p:sp>
        <p:sp>
          <p:nvSpPr>
            <p:cNvPr id="105490" name="Rectangle 19"/>
            <p:cNvSpPr>
              <a:spLocks noChangeArrowheads="1"/>
            </p:cNvSpPr>
            <p:nvPr/>
          </p:nvSpPr>
          <p:spPr bwMode="auto">
            <a:xfrm>
              <a:off x="4088" y="1060"/>
              <a:ext cx="133" cy="13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200" i="1">
                  <a:solidFill>
                    <a:srgbClr val="000000"/>
                  </a:solidFill>
                  <a:latin typeface="Arial" pitchFamily="34" charset="0"/>
                </a:rPr>
                <a:t>vr</a:t>
              </a:r>
              <a:endParaRPr lang="en-US">
                <a:solidFill>
                  <a:srgbClr val="000000"/>
                </a:solidFill>
                <a:latin typeface="Arial" pitchFamily="34" charset="0"/>
              </a:endParaRPr>
            </a:p>
          </p:txBody>
        </p:sp>
        <p:sp>
          <p:nvSpPr>
            <p:cNvPr id="105491" name="Rectangle 20"/>
            <p:cNvSpPr>
              <a:spLocks noChangeArrowheads="1"/>
            </p:cNvSpPr>
            <p:nvPr/>
          </p:nvSpPr>
          <p:spPr bwMode="auto">
            <a:xfrm>
              <a:off x="4090" y="1847"/>
              <a:ext cx="150" cy="13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200" i="1">
                  <a:solidFill>
                    <a:srgbClr val="000000"/>
                  </a:solidFill>
                  <a:latin typeface="Arial" pitchFamily="34" charset="0"/>
                </a:rPr>
                <a:t>vs</a:t>
              </a:r>
              <a:endParaRPr lang="en-US">
                <a:solidFill>
                  <a:srgbClr val="000000"/>
                </a:solidFill>
                <a:latin typeface="Arial" pitchFamily="34" charset="0"/>
              </a:endParaRPr>
            </a:p>
          </p:txBody>
        </p:sp>
        <p:sp>
          <p:nvSpPr>
            <p:cNvPr id="105492" name="Rectangle 21"/>
            <p:cNvSpPr>
              <a:spLocks noChangeArrowheads="1"/>
            </p:cNvSpPr>
            <p:nvPr/>
          </p:nvSpPr>
          <p:spPr bwMode="auto">
            <a:xfrm>
              <a:off x="1587" y="1093"/>
              <a:ext cx="673" cy="133"/>
            </a:xfrm>
            <a:prstGeom prst="rect">
              <a:avLst/>
            </a:prstGeom>
            <a:noFill/>
            <a:ln w="4" cap="rnd">
              <a:solidFill>
                <a:srgbClr val="000000"/>
              </a:solidFill>
              <a:miter lim="800000"/>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493" name="Rectangle 22"/>
            <p:cNvSpPr>
              <a:spLocks noChangeArrowheads="1"/>
            </p:cNvSpPr>
            <p:nvPr/>
          </p:nvSpPr>
          <p:spPr bwMode="auto">
            <a:xfrm>
              <a:off x="1625" y="1116"/>
              <a:ext cx="647" cy="110"/>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a:solidFill>
                    <a:srgbClr val="000000"/>
                  </a:solidFill>
                  <a:latin typeface="Arial" pitchFamily="34" charset="0"/>
                </a:rPr>
                <a:t>Point of interest</a:t>
              </a:r>
              <a:endParaRPr lang="en-US">
                <a:solidFill>
                  <a:srgbClr val="000000"/>
                </a:solidFill>
                <a:latin typeface="Arial" pitchFamily="34" charset="0"/>
              </a:endParaRPr>
            </a:p>
          </p:txBody>
        </p:sp>
        <p:sp>
          <p:nvSpPr>
            <p:cNvPr id="105494" name="Freeform 23"/>
            <p:cNvSpPr>
              <a:spLocks noEditPoints="1"/>
            </p:cNvSpPr>
            <p:nvPr/>
          </p:nvSpPr>
          <p:spPr bwMode="auto">
            <a:xfrm>
              <a:off x="2165" y="1237"/>
              <a:ext cx="98" cy="208"/>
            </a:xfrm>
            <a:custGeom>
              <a:avLst/>
              <a:gdLst>
                <a:gd name="T0" fmla="*/ 14 w 98"/>
                <a:gd name="T1" fmla="*/ 0 h 208"/>
                <a:gd name="T2" fmla="*/ 88 w 98"/>
                <a:gd name="T3" fmla="*/ 172 h 208"/>
                <a:gd name="T4" fmla="*/ 74 w 98"/>
                <a:gd name="T5" fmla="*/ 178 h 208"/>
                <a:gd name="T6" fmla="*/ 0 w 98"/>
                <a:gd name="T7" fmla="*/ 6 h 208"/>
                <a:gd name="T8" fmla="*/ 14 w 98"/>
                <a:gd name="T9" fmla="*/ 0 h 208"/>
                <a:gd name="T10" fmla="*/ 98 w 98"/>
                <a:gd name="T11" fmla="*/ 159 h 208"/>
                <a:gd name="T12" fmla="*/ 95 w 98"/>
                <a:gd name="T13" fmla="*/ 208 h 208"/>
                <a:gd name="T14" fmla="*/ 58 w 98"/>
                <a:gd name="T15" fmla="*/ 177 h 208"/>
                <a:gd name="T16" fmla="*/ 98 w 98"/>
                <a:gd name="T17" fmla="*/ 159 h 2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208"/>
                <a:gd name="T29" fmla="*/ 98 w 98"/>
                <a:gd name="T30" fmla="*/ 208 h 2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208">
                  <a:moveTo>
                    <a:pt x="14" y="0"/>
                  </a:moveTo>
                  <a:lnTo>
                    <a:pt x="88" y="172"/>
                  </a:lnTo>
                  <a:lnTo>
                    <a:pt x="74" y="178"/>
                  </a:lnTo>
                  <a:lnTo>
                    <a:pt x="0" y="6"/>
                  </a:lnTo>
                  <a:lnTo>
                    <a:pt x="14" y="0"/>
                  </a:lnTo>
                  <a:close/>
                  <a:moveTo>
                    <a:pt x="98" y="159"/>
                  </a:moveTo>
                  <a:lnTo>
                    <a:pt x="95" y="208"/>
                  </a:lnTo>
                  <a:lnTo>
                    <a:pt x="58" y="177"/>
                  </a:lnTo>
                  <a:lnTo>
                    <a:pt x="98" y="159"/>
                  </a:lnTo>
                  <a:close/>
                </a:path>
              </a:pathLst>
            </a:custGeom>
            <a:solidFill>
              <a:srgbClr val="0000FF"/>
            </a:solidFill>
            <a:ln w="1">
              <a:solidFill>
                <a:srgbClr val="0000FF"/>
              </a:solidFill>
              <a:bevel/>
              <a:headEnd/>
              <a:tailEnd/>
            </a:ln>
          </p:spPr>
          <p:txBody>
            <a:bodyPr/>
            <a:lstStyle/>
            <a:p>
              <a:pPr algn="ctr" eaLnBrk="0" fontAlgn="base" hangingPunct="0">
                <a:spcBef>
                  <a:spcPct val="0"/>
                </a:spcBef>
                <a:spcAft>
                  <a:spcPct val="0"/>
                </a:spcAft>
              </a:pPr>
              <a:endParaRPr kumimoji="1" lang="en-US" sz="2000">
                <a:solidFill>
                  <a:srgbClr val="808080"/>
                </a:solidFill>
              </a:endParaRPr>
            </a:p>
          </p:txBody>
        </p:sp>
        <p:grpSp>
          <p:nvGrpSpPr>
            <p:cNvPr id="105495" name="Group 26"/>
            <p:cNvGrpSpPr>
              <a:grpSpLocks/>
            </p:cNvGrpSpPr>
            <p:nvPr/>
          </p:nvGrpSpPr>
          <p:grpSpPr bwMode="auto">
            <a:xfrm>
              <a:off x="2286" y="1529"/>
              <a:ext cx="88" cy="88"/>
              <a:chOff x="2286" y="1529"/>
              <a:chExt cx="88" cy="88"/>
            </a:xfrm>
          </p:grpSpPr>
          <p:sp>
            <p:nvSpPr>
              <p:cNvPr id="105566" name="Oval 24"/>
              <p:cNvSpPr>
                <a:spLocks noChangeArrowheads="1"/>
              </p:cNvSpPr>
              <p:nvPr/>
            </p:nvSpPr>
            <p:spPr bwMode="auto">
              <a:xfrm>
                <a:off x="2286" y="1529"/>
                <a:ext cx="88" cy="88"/>
              </a:xfrm>
              <a:prstGeom prst="ellipse">
                <a:avLst/>
              </a:prstGeom>
              <a:solidFill>
                <a:srgbClr val="0000FF"/>
              </a:solidFill>
              <a:ln w="0">
                <a:solidFill>
                  <a:srgbClr val="000000"/>
                </a:solidFill>
                <a:round/>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567" name="Oval 25"/>
              <p:cNvSpPr>
                <a:spLocks noChangeArrowheads="1"/>
              </p:cNvSpPr>
              <p:nvPr/>
            </p:nvSpPr>
            <p:spPr bwMode="auto">
              <a:xfrm>
                <a:off x="2286" y="1529"/>
                <a:ext cx="88" cy="88"/>
              </a:xfrm>
              <a:prstGeom prst="ellipse">
                <a:avLst/>
              </a:prstGeom>
              <a:noFill/>
              <a:ln w="4" cap="rnd">
                <a:solidFill>
                  <a:srgbClr val="000000"/>
                </a:solidFill>
                <a:round/>
                <a:headEnd/>
                <a:tailEnd/>
              </a:ln>
            </p:spPr>
            <p:txBody>
              <a:bodyPr/>
              <a:lstStyle/>
              <a:p>
                <a:pPr algn="ctr" eaLnBrk="0" fontAlgn="base" hangingPunct="0">
                  <a:spcBef>
                    <a:spcPct val="0"/>
                  </a:spcBef>
                  <a:spcAft>
                    <a:spcPct val="0"/>
                  </a:spcAft>
                </a:pPr>
                <a:endParaRPr kumimoji="1" lang="en-US" sz="2000">
                  <a:solidFill>
                    <a:srgbClr val="808080"/>
                  </a:solidFill>
                </a:endParaRPr>
              </a:p>
            </p:txBody>
          </p:sp>
        </p:grpSp>
        <p:sp>
          <p:nvSpPr>
            <p:cNvPr id="105496" name="Rectangle 27"/>
            <p:cNvSpPr>
              <a:spLocks noChangeArrowheads="1"/>
            </p:cNvSpPr>
            <p:nvPr/>
          </p:nvSpPr>
          <p:spPr bwMode="auto">
            <a:xfrm>
              <a:off x="769" y="1651"/>
              <a:ext cx="374" cy="145"/>
            </a:xfrm>
            <a:prstGeom prst="rect">
              <a:avLst/>
            </a:prstGeom>
            <a:noFill/>
            <a:ln w="4" cap="rnd">
              <a:solidFill>
                <a:srgbClr val="000000"/>
              </a:solidFill>
              <a:miter lim="800000"/>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497" name="Rectangle 28"/>
            <p:cNvSpPr>
              <a:spLocks noChangeArrowheads="1"/>
            </p:cNvSpPr>
            <p:nvPr/>
          </p:nvSpPr>
          <p:spPr bwMode="auto">
            <a:xfrm>
              <a:off x="807" y="1676"/>
              <a:ext cx="341" cy="122"/>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100" b="1">
                  <a:solidFill>
                    <a:srgbClr val="000000"/>
                  </a:solidFill>
                  <a:latin typeface="Arial" pitchFamily="34" charset="0"/>
                </a:rPr>
                <a:t>Stream</a:t>
              </a:r>
              <a:endParaRPr lang="en-US">
                <a:solidFill>
                  <a:srgbClr val="000000"/>
                </a:solidFill>
                <a:latin typeface="Arial" pitchFamily="34" charset="0"/>
              </a:endParaRPr>
            </a:p>
          </p:txBody>
        </p:sp>
        <p:sp>
          <p:nvSpPr>
            <p:cNvPr id="105498" name="Freeform 29"/>
            <p:cNvSpPr>
              <a:spLocks noEditPoints="1"/>
            </p:cNvSpPr>
            <p:nvPr/>
          </p:nvSpPr>
          <p:spPr bwMode="auto">
            <a:xfrm>
              <a:off x="837" y="1809"/>
              <a:ext cx="44" cy="382"/>
            </a:xfrm>
            <a:custGeom>
              <a:avLst/>
              <a:gdLst>
                <a:gd name="T0" fmla="*/ 30 w 44"/>
                <a:gd name="T1" fmla="*/ 0 h 382"/>
                <a:gd name="T2" fmla="*/ 30 w 44"/>
                <a:gd name="T3" fmla="*/ 345 h 382"/>
                <a:gd name="T4" fmla="*/ 15 w 44"/>
                <a:gd name="T5" fmla="*/ 345 h 382"/>
                <a:gd name="T6" fmla="*/ 15 w 44"/>
                <a:gd name="T7" fmla="*/ 0 h 382"/>
                <a:gd name="T8" fmla="*/ 30 w 44"/>
                <a:gd name="T9" fmla="*/ 0 h 382"/>
                <a:gd name="T10" fmla="*/ 44 w 44"/>
                <a:gd name="T11" fmla="*/ 338 h 382"/>
                <a:gd name="T12" fmla="*/ 22 w 44"/>
                <a:gd name="T13" fmla="*/ 382 h 382"/>
                <a:gd name="T14" fmla="*/ 0 w 44"/>
                <a:gd name="T15" fmla="*/ 338 h 382"/>
                <a:gd name="T16" fmla="*/ 44 w 44"/>
                <a:gd name="T17" fmla="*/ 338 h 3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382"/>
                <a:gd name="T29" fmla="*/ 44 w 44"/>
                <a:gd name="T30" fmla="*/ 382 h 3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382">
                  <a:moveTo>
                    <a:pt x="30" y="0"/>
                  </a:moveTo>
                  <a:lnTo>
                    <a:pt x="30" y="345"/>
                  </a:lnTo>
                  <a:lnTo>
                    <a:pt x="15" y="345"/>
                  </a:lnTo>
                  <a:lnTo>
                    <a:pt x="15" y="0"/>
                  </a:lnTo>
                  <a:lnTo>
                    <a:pt x="30" y="0"/>
                  </a:lnTo>
                  <a:close/>
                  <a:moveTo>
                    <a:pt x="44" y="338"/>
                  </a:moveTo>
                  <a:lnTo>
                    <a:pt x="22" y="382"/>
                  </a:lnTo>
                  <a:lnTo>
                    <a:pt x="0" y="338"/>
                  </a:lnTo>
                  <a:lnTo>
                    <a:pt x="44" y="338"/>
                  </a:lnTo>
                  <a:close/>
                </a:path>
              </a:pathLst>
            </a:custGeom>
            <a:solidFill>
              <a:srgbClr val="0000FF"/>
            </a:solidFill>
            <a:ln w="1">
              <a:solidFill>
                <a:srgbClr val="0000FF"/>
              </a:solidFill>
              <a:bevel/>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499" name="Freeform 30"/>
            <p:cNvSpPr>
              <a:spLocks noEditPoints="1"/>
            </p:cNvSpPr>
            <p:nvPr/>
          </p:nvSpPr>
          <p:spPr bwMode="auto">
            <a:xfrm>
              <a:off x="2325" y="957"/>
              <a:ext cx="11" cy="1400"/>
            </a:xfrm>
            <a:custGeom>
              <a:avLst/>
              <a:gdLst>
                <a:gd name="T0" fmla="*/ 0 w 11"/>
                <a:gd name="T1" fmla="*/ 1378 h 1400"/>
                <a:gd name="T2" fmla="*/ 0 w 11"/>
                <a:gd name="T3" fmla="*/ 1345 h 1400"/>
                <a:gd name="T4" fmla="*/ 11 w 11"/>
                <a:gd name="T5" fmla="*/ 1322 h 1400"/>
                <a:gd name="T6" fmla="*/ 11 w 11"/>
                <a:gd name="T7" fmla="*/ 1311 h 1400"/>
                <a:gd name="T8" fmla="*/ 0 w 11"/>
                <a:gd name="T9" fmla="*/ 1289 h 1400"/>
                <a:gd name="T10" fmla="*/ 0 w 11"/>
                <a:gd name="T11" fmla="*/ 1245 h 1400"/>
                <a:gd name="T12" fmla="*/ 0 w 11"/>
                <a:gd name="T13" fmla="*/ 1212 h 1400"/>
                <a:gd name="T14" fmla="*/ 11 w 11"/>
                <a:gd name="T15" fmla="*/ 1190 h 1400"/>
                <a:gd name="T16" fmla="*/ 11 w 11"/>
                <a:gd name="T17" fmla="*/ 1179 h 1400"/>
                <a:gd name="T18" fmla="*/ 0 w 11"/>
                <a:gd name="T19" fmla="*/ 1157 h 1400"/>
                <a:gd name="T20" fmla="*/ 0 w 11"/>
                <a:gd name="T21" fmla="*/ 1113 h 1400"/>
                <a:gd name="T22" fmla="*/ 0 w 11"/>
                <a:gd name="T23" fmla="*/ 1080 h 1400"/>
                <a:gd name="T24" fmla="*/ 11 w 11"/>
                <a:gd name="T25" fmla="*/ 1058 h 1400"/>
                <a:gd name="T26" fmla="*/ 11 w 11"/>
                <a:gd name="T27" fmla="*/ 1047 h 1400"/>
                <a:gd name="T28" fmla="*/ 0 w 11"/>
                <a:gd name="T29" fmla="*/ 1025 h 1400"/>
                <a:gd name="T30" fmla="*/ 0 w 11"/>
                <a:gd name="T31" fmla="*/ 981 h 1400"/>
                <a:gd name="T32" fmla="*/ 0 w 11"/>
                <a:gd name="T33" fmla="*/ 948 h 1400"/>
                <a:gd name="T34" fmla="*/ 11 w 11"/>
                <a:gd name="T35" fmla="*/ 926 h 1400"/>
                <a:gd name="T36" fmla="*/ 11 w 11"/>
                <a:gd name="T37" fmla="*/ 915 h 1400"/>
                <a:gd name="T38" fmla="*/ 0 w 11"/>
                <a:gd name="T39" fmla="*/ 893 h 1400"/>
                <a:gd name="T40" fmla="*/ 0 w 11"/>
                <a:gd name="T41" fmla="*/ 848 h 1400"/>
                <a:gd name="T42" fmla="*/ 0 w 11"/>
                <a:gd name="T43" fmla="*/ 815 h 1400"/>
                <a:gd name="T44" fmla="*/ 11 w 11"/>
                <a:gd name="T45" fmla="*/ 793 h 1400"/>
                <a:gd name="T46" fmla="*/ 11 w 11"/>
                <a:gd name="T47" fmla="*/ 782 h 1400"/>
                <a:gd name="T48" fmla="*/ 0 w 11"/>
                <a:gd name="T49" fmla="*/ 760 h 1400"/>
                <a:gd name="T50" fmla="*/ 0 w 11"/>
                <a:gd name="T51" fmla="*/ 716 h 1400"/>
                <a:gd name="T52" fmla="*/ 0 w 11"/>
                <a:gd name="T53" fmla="*/ 683 h 1400"/>
                <a:gd name="T54" fmla="*/ 11 w 11"/>
                <a:gd name="T55" fmla="*/ 661 h 1400"/>
                <a:gd name="T56" fmla="*/ 11 w 11"/>
                <a:gd name="T57" fmla="*/ 650 h 1400"/>
                <a:gd name="T58" fmla="*/ 0 w 11"/>
                <a:gd name="T59" fmla="*/ 628 h 1400"/>
                <a:gd name="T60" fmla="*/ 0 w 11"/>
                <a:gd name="T61" fmla="*/ 584 h 1400"/>
                <a:gd name="T62" fmla="*/ 0 w 11"/>
                <a:gd name="T63" fmla="*/ 551 h 1400"/>
                <a:gd name="T64" fmla="*/ 11 w 11"/>
                <a:gd name="T65" fmla="*/ 529 h 1400"/>
                <a:gd name="T66" fmla="*/ 11 w 11"/>
                <a:gd name="T67" fmla="*/ 518 h 1400"/>
                <a:gd name="T68" fmla="*/ 0 w 11"/>
                <a:gd name="T69" fmla="*/ 496 h 1400"/>
                <a:gd name="T70" fmla="*/ 0 w 11"/>
                <a:gd name="T71" fmla="*/ 452 h 1400"/>
                <a:gd name="T72" fmla="*/ 0 w 11"/>
                <a:gd name="T73" fmla="*/ 419 h 1400"/>
                <a:gd name="T74" fmla="*/ 11 w 11"/>
                <a:gd name="T75" fmla="*/ 397 h 1400"/>
                <a:gd name="T76" fmla="*/ 11 w 11"/>
                <a:gd name="T77" fmla="*/ 386 h 1400"/>
                <a:gd name="T78" fmla="*/ 0 w 11"/>
                <a:gd name="T79" fmla="*/ 363 h 1400"/>
                <a:gd name="T80" fmla="*/ 0 w 11"/>
                <a:gd name="T81" fmla="*/ 319 h 1400"/>
                <a:gd name="T82" fmla="*/ 0 w 11"/>
                <a:gd name="T83" fmla="*/ 286 h 1400"/>
                <a:gd name="T84" fmla="*/ 11 w 11"/>
                <a:gd name="T85" fmla="*/ 264 h 1400"/>
                <a:gd name="T86" fmla="*/ 11 w 11"/>
                <a:gd name="T87" fmla="*/ 253 h 1400"/>
                <a:gd name="T88" fmla="*/ 0 w 11"/>
                <a:gd name="T89" fmla="*/ 231 h 1400"/>
                <a:gd name="T90" fmla="*/ 0 w 11"/>
                <a:gd name="T91" fmla="*/ 187 h 1400"/>
                <a:gd name="T92" fmla="*/ 0 w 11"/>
                <a:gd name="T93" fmla="*/ 154 h 1400"/>
                <a:gd name="T94" fmla="*/ 11 w 11"/>
                <a:gd name="T95" fmla="*/ 132 h 1400"/>
                <a:gd name="T96" fmla="*/ 11 w 11"/>
                <a:gd name="T97" fmla="*/ 121 h 1400"/>
                <a:gd name="T98" fmla="*/ 0 w 11"/>
                <a:gd name="T99" fmla="*/ 99 h 1400"/>
                <a:gd name="T100" fmla="*/ 0 w 11"/>
                <a:gd name="T101" fmla="*/ 55 h 1400"/>
                <a:gd name="T102" fmla="*/ 0 w 11"/>
                <a:gd name="T103" fmla="*/ 22 h 1400"/>
                <a:gd name="T104" fmla="*/ 11 w 11"/>
                <a:gd name="T105" fmla="*/ 0 h 1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
                <a:gd name="T160" fmla="*/ 0 h 1400"/>
                <a:gd name="T161" fmla="*/ 11 w 11"/>
                <a:gd name="T162" fmla="*/ 1400 h 14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 h="1400">
                  <a:moveTo>
                    <a:pt x="0" y="1400"/>
                  </a:moveTo>
                  <a:lnTo>
                    <a:pt x="0" y="1389"/>
                  </a:lnTo>
                  <a:lnTo>
                    <a:pt x="11" y="1389"/>
                  </a:lnTo>
                  <a:lnTo>
                    <a:pt x="11" y="1400"/>
                  </a:lnTo>
                  <a:lnTo>
                    <a:pt x="0" y="1400"/>
                  </a:lnTo>
                  <a:close/>
                  <a:moveTo>
                    <a:pt x="0" y="1378"/>
                  </a:moveTo>
                  <a:lnTo>
                    <a:pt x="0" y="1367"/>
                  </a:lnTo>
                  <a:lnTo>
                    <a:pt x="11" y="1367"/>
                  </a:lnTo>
                  <a:lnTo>
                    <a:pt x="11" y="1378"/>
                  </a:lnTo>
                  <a:lnTo>
                    <a:pt x="0" y="1378"/>
                  </a:lnTo>
                  <a:close/>
                  <a:moveTo>
                    <a:pt x="0" y="1356"/>
                  </a:moveTo>
                  <a:lnTo>
                    <a:pt x="0" y="1345"/>
                  </a:lnTo>
                  <a:lnTo>
                    <a:pt x="11" y="1345"/>
                  </a:lnTo>
                  <a:lnTo>
                    <a:pt x="11" y="1356"/>
                  </a:lnTo>
                  <a:lnTo>
                    <a:pt x="0" y="1356"/>
                  </a:lnTo>
                  <a:close/>
                  <a:moveTo>
                    <a:pt x="0" y="1333"/>
                  </a:moveTo>
                  <a:lnTo>
                    <a:pt x="0" y="1322"/>
                  </a:lnTo>
                  <a:lnTo>
                    <a:pt x="11" y="1322"/>
                  </a:lnTo>
                  <a:lnTo>
                    <a:pt x="11" y="1333"/>
                  </a:lnTo>
                  <a:lnTo>
                    <a:pt x="0" y="1333"/>
                  </a:lnTo>
                  <a:close/>
                  <a:moveTo>
                    <a:pt x="0" y="1311"/>
                  </a:moveTo>
                  <a:lnTo>
                    <a:pt x="0" y="1300"/>
                  </a:lnTo>
                  <a:lnTo>
                    <a:pt x="11" y="1300"/>
                  </a:lnTo>
                  <a:lnTo>
                    <a:pt x="11" y="1311"/>
                  </a:lnTo>
                  <a:lnTo>
                    <a:pt x="0" y="1311"/>
                  </a:lnTo>
                  <a:close/>
                  <a:moveTo>
                    <a:pt x="0" y="1289"/>
                  </a:moveTo>
                  <a:lnTo>
                    <a:pt x="0" y="1278"/>
                  </a:lnTo>
                  <a:lnTo>
                    <a:pt x="11" y="1278"/>
                  </a:lnTo>
                  <a:lnTo>
                    <a:pt x="11" y="1289"/>
                  </a:lnTo>
                  <a:lnTo>
                    <a:pt x="0" y="1289"/>
                  </a:lnTo>
                  <a:close/>
                  <a:moveTo>
                    <a:pt x="0" y="1267"/>
                  </a:moveTo>
                  <a:lnTo>
                    <a:pt x="0" y="1256"/>
                  </a:lnTo>
                  <a:lnTo>
                    <a:pt x="11" y="1256"/>
                  </a:lnTo>
                  <a:lnTo>
                    <a:pt x="11" y="1267"/>
                  </a:lnTo>
                  <a:lnTo>
                    <a:pt x="0" y="1267"/>
                  </a:lnTo>
                  <a:close/>
                  <a:moveTo>
                    <a:pt x="0" y="1245"/>
                  </a:moveTo>
                  <a:lnTo>
                    <a:pt x="0" y="1234"/>
                  </a:lnTo>
                  <a:lnTo>
                    <a:pt x="11" y="1234"/>
                  </a:lnTo>
                  <a:lnTo>
                    <a:pt x="11" y="1245"/>
                  </a:lnTo>
                  <a:lnTo>
                    <a:pt x="0" y="1245"/>
                  </a:lnTo>
                  <a:close/>
                  <a:moveTo>
                    <a:pt x="0" y="1223"/>
                  </a:moveTo>
                  <a:lnTo>
                    <a:pt x="0" y="1212"/>
                  </a:lnTo>
                  <a:lnTo>
                    <a:pt x="11" y="1212"/>
                  </a:lnTo>
                  <a:lnTo>
                    <a:pt x="11" y="1223"/>
                  </a:lnTo>
                  <a:lnTo>
                    <a:pt x="0" y="1223"/>
                  </a:lnTo>
                  <a:close/>
                  <a:moveTo>
                    <a:pt x="0" y="1201"/>
                  </a:moveTo>
                  <a:lnTo>
                    <a:pt x="0" y="1190"/>
                  </a:lnTo>
                  <a:lnTo>
                    <a:pt x="11" y="1190"/>
                  </a:lnTo>
                  <a:lnTo>
                    <a:pt x="11" y="1201"/>
                  </a:lnTo>
                  <a:lnTo>
                    <a:pt x="0" y="1201"/>
                  </a:lnTo>
                  <a:close/>
                  <a:moveTo>
                    <a:pt x="0" y="1179"/>
                  </a:moveTo>
                  <a:lnTo>
                    <a:pt x="0" y="1168"/>
                  </a:lnTo>
                  <a:lnTo>
                    <a:pt x="11" y="1168"/>
                  </a:lnTo>
                  <a:lnTo>
                    <a:pt x="11" y="1179"/>
                  </a:lnTo>
                  <a:lnTo>
                    <a:pt x="0" y="1179"/>
                  </a:lnTo>
                  <a:close/>
                  <a:moveTo>
                    <a:pt x="0" y="1157"/>
                  </a:moveTo>
                  <a:lnTo>
                    <a:pt x="0" y="1146"/>
                  </a:lnTo>
                  <a:lnTo>
                    <a:pt x="11" y="1146"/>
                  </a:lnTo>
                  <a:lnTo>
                    <a:pt x="11" y="1157"/>
                  </a:lnTo>
                  <a:lnTo>
                    <a:pt x="0" y="1157"/>
                  </a:lnTo>
                  <a:close/>
                  <a:moveTo>
                    <a:pt x="0" y="1135"/>
                  </a:moveTo>
                  <a:lnTo>
                    <a:pt x="0" y="1124"/>
                  </a:lnTo>
                  <a:lnTo>
                    <a:pt x="11" y="1124"/>
                  </a:lnTo>
                  <a:lnTo>
                    <a:pt x="11" y="1135"/>
                  </a:lnTo>
                  <a:lnTo>
                    <a:pt x="0" y="1135"/>
                  </a:lnTo>
                  <a:close/>
                  <a:moveTo>
                    <a:pt x="0" y="1113"/>
                  </a:moveTo>
                  <a:lnTo>
                    <a:pt x="0" y="1102"/>
                  </a:lnTo>
                  <a:lnTo>
                    <a:pt x="11" y="1102"/>
                  </a:lnTo>
                  <a:lnTo>
                    <a:pt x="11" y="1113"/>
                  </a:lnTo>
                  <a:lnTo>
                    <a:pt x="0" y="1113"/>
                  </a:lnTo>
                  <a:close/>
                  <a:moveTo>
                    <a:pt x="0" y="1091"/>
                  </a:moveTo>
                  <a:lnTo>
                    <a:pt x="0" y="1080"/>
                  </a:lnTo>
                  <a:lnTo>
                    <a:pt x="11" y="1080"/>
                  </a:lnTo>
                  <a:lnTo>
                    <a:pt x="11" y="1091"/>
                  </a:lnTo>
                  <a:lnTo>
                    <a:pt x="0" y="1091"/>
                  </a:lnTo>
                  <a:close/>
                  <a:moveTo>
                    <a:pt x="0" y="1069"/>
                  </a:moveTo>
                  <a:lnTo>
                    <a:pt x="0" y="1058"/>
                  </a:lnTo>
                  <a:lnTo>
                    <a:pt x="11" y="1058"/>
                  </a:lnTo>
                  <a:lnTo>
                    <a:pt x="11" y="1069"/>
                  </a:lnTo>
                  <a:lnTo>
                    <a:pt x="0" y="1069"/>
                  </a:lnTo>
                  <a:close/>
                  <a:moveTo>
                    <a:pt x="0" y="1047"/>
                  </a:moveTo>
                  <a:lnTo>
                    <a:pt x="0" y="1036"/>
                  </a:lnTo>
                  <a:lnTo>
                    <a:pt x="11" y="1036"/>
                  </a:lnTo>
                  <a:lnTo>
                    <a:pt x="11" y="1047"/>
                  </a:lnTo>
                  <a:lnTo>
                    <a:pt x="0" y="1047"/>
                  </a:lnTo>
                  <a:close/>
                  <a:moveTo>
                    <a:pt x="0" y="1025"/>
                  </a:moveTo>
                  <a:lnTo>
                    <a:pt x="0" y="1014"/>
                  </a:lnTo>
                  <a:lnTo>
                    <a:pt x="11" y="1014"/>
                  </a:lnTo>
                  <a:lnTo>
                    <a:pt x="11" y="1025"/>
                  </a:lnTo>
                  <a:lnTo>
                    <a:pt x="0" y="1025"/>
                  </a:lnTo>
                  <a:close/>
                  <a:moveTo>
                    <a:pt x="0" y="1003"/>
                  </a:moveTo>
                  <a:lnTo>
                    <a:pt x="0" y="992"/>
                  </a:lnTo>
                  <a:lnTo>
                    <a:pt x="11" y="992"/>
                  </a:lnTo>
                  <a:lnTo>
                    <a:pt x="11" y="1003"/>
                  </a:lnTo>
                  <a:lnTo>
                    <a:pt x="0" y="1003"/>
                  </a:lnTo>
                  <a:close/>
                  <a:moveTo>
                    <a:pt x="0" y="981"/>
                  </a:moveTo>
                  <a:lnTo>
                    <a:pt x="0" y="970"/>
                  </a:lnTo>
                  <a:lnTo>
                    <a:pt x="11" y="970"/>
                  </a:lnTo>
                  <a:lnTo>
                    <a:pt x="11" y="981"/>
                  </a:lnTo>
                  <a:lnTo>
                    <a:pt x="0" y="981"/>
                  </a:lnTo>
                  <a:close/>
                  <a:moveTo>
                    <a:pt x="0" y="959"/>
                  </a:moveTo>
                  <a:lnTo>
                    <a:pt x="0" y="948"/>
                  </a:lnTo>
                  <a:lnTo>
                    <a:pt x="11" y="948"/>
                  </a:lnTo>
                  <a:lnTo>
                    <a:pt x="11" y="959"/>
                  </a:lnTo>
                  <a:lnTo>
                    <a:pt x="0" y="959"/>
                  </a:lnTo>
                  <a:close/>
                  <a:moveTo>
                    <a:pt x="0" y="937"/>
                  </a:moveTo>
                  <a:lnTo>
                    <a:pt x="0" y="926"/>
                  </a:lnTo>
                  <a:lnTo>
                    <a:pt x="11" y="926"/>
                  </a:lnTo>
                  <a:lnTo>
                    <a:pt x="11" y="937"/>
                  </a:lnTo>
                  <a:lnTo>
                    <a:pt x="0" y="937"/>
                  </a:lnTo>
                  <a:close/>
                  <a:moveTo>
                    <a:pt x="0" y="915"/>
                  </a:moveTo>
                  <a:lnTo>
                    <a:pt x="0" y="904"/>
                  </a:lnTo>
                  <a:lnTo>
                    <a:pt x="11" y="904"/>
                  </a:lnTo>
                  <a:lnTo>
                    <a:pt x="11" y="915"/>
                  </a:lnTo>
                  <a:lnTo>
                    <a:pt x="0" y="915"/>
                  </a:lnTo>
                  <a:close/>
                  <a:moveTo>
                    <a:pt x="0" y="893"/>
                  </a:moveTo>
                  <a:lnTo>
                    <a:pt x="0" y="882"/>
                  </a:lnTo>
                  <a:lnTo>
                    <a:pt x="11" y="882"/>
                  </a:lnTo>
                  <a:lnTo>
                    <a:pt x="11" y="893"/>
                  </a:lnTo>
                  <a:lnTo>
                    <a:pt x="0" y="893"/>
                  </a:lnTo>
                  <a:close/>
                  <a:moveTo>
                    <a:pt x="0" y="871"/>
                  </a:moveTo>
                  <a:lnTo>
                    <a:pt x="0" y="860"/>
                  </a:lnTo>
                  <a:lnTo>
                    <a:pt x="11" y="860"/>
                  </a:lnTo>
                  <a:lnTo>
                    <a:pt x="11" y="871"/>
                  </a:lnTo>
                  <a:lnTo>
                    <a:pt x="0" y="871"/>
                  </a:lnTo>
                  <a:close/>
                  <a:moveTo>
                    <a:pt x="0" y="848"/>
                  </a:moveTo>
                  <a:lnTo>
                    <a:pt x="0" y="837"/>
                  </a:lnTo>
                  <a:lnTo>
                    <a:pt x="11" y="837"/>
                  </a:lnTo>
                  <a:lnTo>
                    <a:pt x="11" y="848"/>
                  </a:lnTo>
                  <a:lnTo>
                    <a:pt x="0" y="848"/>
                  </a:lnTo>
                  <a:close/>
                  <a:moveTo>
                    <a:pt x="0" y="826"/>
                  </a:moveTo>
                  <a:lnTo>
                    <a:pt x="0" y="815"/>
                  </a:lnTo>
                  <a:lnTo>
                    <a:pt x="11" y="815"/>
                  </a:lnTo>
                  <a:lnTo>
                    <a:pt x="11" y="826"/>
                  </a:lnTo>
                  <a:lnTo>
                    <a:pt x="0" y="826"/>
                  </a:lnTo>
                  <a:close/>
                  <a:moveTo>
                    <a:pt x="0" y="804"/>
                  </a:moveTo>
                  <a:lnTo>
                    <a:pt x="0" y="793"/>
                  </a:lnTo>
                  <a:lnTo>
                    <a:pt x="11" y="793"/>
                  </a:lnTo>
                  <a:lnTo>
                    <a:pt x="11" y="804"/>
                  </a:lnTo>
                  <a:lnTo>
                    <a:pt x="0" y="804"/>
                  </a:lnTo>
                  <a:close/>
                  <a:moveTo>
                    <a:pt x="0" y="782"/>
                  </a:moveTo>
                  <a:lnTo>
                    <a:pt x="0" y="771"/>
                  </a:lnTo>
                  <a:lnTo>
                    <a:pt x="11" y="771"/>
                  </a:lnTo>
                  <a:lnTo>
                    <a:pt x="11" y="782"/>
                  </a:lnTo>
                  <a:lnTo>
                    <a:pt x="0" y="782"/>
                  </a:lnTo>
                  <a:close/>
                  <a:moveTo>
                    <a:pt x="0" y="760"/>
                  </a:moveTo>
                  <a:lnTo>
                    <a:pt x="0" y="749"/>
                  </a:lnTo>
                  <a:lnTo>
                    <a:pt x="11" y="749"/>
                  </a:lnTo>
                  <a:lnTo>
                    <a:pt x="11" y="760"/>
                  </a:lnTo>
                  <a:lnTo>
                    <a:pt x="0" y="760"/>
                  </a:lnTo>
                  <a:close/>
                  <a:moveTo>
                    <a:pt x="0" y="738"/>
                  </a:moveTo>
                  <a:lnTo>
                    <a:pt x="0" y="727"/>
                  </a:lnTo>
                  <a:lnTo>
                    <a:pt x="11" y="727"/>
                  </a:lnTo>
                  <a:lnTo>
                    <a:pt x="11" y="738"/>
                  </a:lnTo>
                  <a:lnTo>
                    <a:pt x="0" y="738"/>
                  </a:lnTo>
                  <a:close/>
                  <a:moveTo>
                    <a:pt x="0" y="716"/>
                  </a:moveTo>
                  <a:lnTo>
                    <a:pt x="0" y="705"/>
                  </a:lnTo>
                  <a:lnTo>
                    <a:pt x="11" y="705"/>
                  </a:lnTo>
                  <a:lnTo>
                    <a:pt x="11" y="716"/>
                  </a:lnTo>
                  <a:lnTo>
                    <a:pt x="0" y="716"/>
                  </a:lnTo>
                  <a:close/>
                  <a:moveTo>
                    <a:pt x="0" y="694"/>
                  </a:moveTo>
                  <a:lnTo>
                    <a:pt x="0" y="683"/>
                  </a:lnTo>
                  <a:lnTo>
                    <a:pt x="11" y="683"/>
                  </a:lnTo>
                  <a:lnTo>
                    <a:pt x="11" y="694"/>
                  </a:lnTo>
                  <a:lnTo>
                    <a:pt x="0" y="694"/>
                  </a:lnTo>
                  <a:close/>
                  <a:moveTo>
                    <a:pt x="0" y="672"/>
                  </a:moveTo>
                  <a:lnTo>
                    <a:pt x="0" y="661"/>
                  </a:lnTo>
                  <a:lnTo>
                    <a:pt x="11" y="661"/>
                  </a:lnTo>
                  <a:lnTo>
                    <a:pt x="11" y="672"/>
                  </a:lnTo>
                  <a:lnTo>
                    <a:pt x="0" y="672"/>
                  </a:lnTo>
                  <a:close/>
                  <a:moveTo>
                    <a:pt x="0" y="650"/>
                  </a:moveTo>
                  <a:lnTo>
                    <a:pt x="0" y="639"/>
                  </a:lnTo>
                  <a:lnTo>
                    <a:pt x="11" y="639"/>
                  </a:lnTo>
                  <a:lnTo>
                    <a:pt x="11" y="650"/>
                  </a:lnTo>
                  <a:lnTo>
                    <a:pt x="0" y="650"/>
                  </a:lnTo>
                  <a:close/>
                  <a:moveTo>
                    <a:pt x="0" y="628"/>
                  </a:moveTo>
                  <a:lnTo>
                    <a:pt x="0" y="617"/>
                  </a:lnTo>
                  <a:lnTo>
                    <a:pt x="11" y="617"/>
                  </a:lnTo>
                  <a:lnTo>
                    <a:pt x="11" y="628"/>
                  </a:lnTo>
                  <a:lnTo>
                    <a:pt x="0" y="628"/>
                  </a:lnTo>
                  <a:close/>
                  <a:moveTo>
                    <a:pt x="0" y="606"/>
                  </a:moveTo>
                  <a:lnTo>
                    <a:pt x="0" y="595"/>
                  </a:lnTo>
                  <a:lnTo>
                    <a:pt x="11" y="595"/>
                  </a:lnTo>
                  <a:lnTo>
                    <a:pt x="11" y="606"/>
                  </a:lnTo>
                  <a:lnTo>
                    <a:pt x="0" y="606"/>
                  </a:lnTo>
                  <a:close/>
                  <a:moveTo>
                    <a:pt x="0" y="584"/>
                  </a:moveTo>
                  <a:lnTo>
                    <a:pt x="0" y="573"/>
                  </a:lnTo>
                  <a:lnTo>
                    <a:pt x="11" y="573"/>
                  </a:lnTo>
                  <a:lnTo>
                    <a:pt x="11" y="584"/>
                  </a:lnTo>
                  <a:lnTo>
                    <a:pt x="0" y="584"/>
                  </a:lnTo>
                  <a:close/>
                  <a:moveTo>
                    <a:pt x="0" y="562"/>
                  </a:moveTo>
                  <a:lnTo>
                    <a:pt x="0" y="551"/>
                  </a:lnTo>
                  <a:lnTo>
                    <a:pt x="11" y="551"/>
                  </a:lnTo>
                  <a:lnTo>
                    <a:pt x="11" y="562"/>
                  </a:lnTo>
                  <a:lnTo>
                    <a:pt x="0" y="562"/>
                  </a:lnTo>
                  <a:close/>
                  <a:moveTo>
                    <a:pt x="0" y="540"/>
                  </a:moveTo>
                  <a:lnTo>
                    <a:pt x="0" y="529"/>
                  </a:lnTo>
                  <a:lnTo>
                    <a:pt x="11" y="529"/>
                  </a:lnTo>
                  <a:lnTo>
                    <a:pt x="11" y="540"/>
                  </a:lnTo>
                  <a:lnTo>
                    <a:pt x="0" y="540"/>
                  </a:lnTo>
                  <a:close/>
                  <a:moveTo>
                    <a:pt x="0" y="518"/>
                  </a:moveTo>
                  <a:lnTo>
                    <a:pt x="0" y="507"/>
                  </a:lnTo>
                  <a:lnTo>
                    <a:pt x="11" y="507"/>
                  </a:lnTo>
                  <a:lnTo>
                    <a:pt x="11" y="518"/>
                  </a:lnTo>
                  <a:lnTo>
                    <a:pt x="0" y="518"/>
                  </a:lnTo>
                  <a:close/>
                  <a:moveTo>
                    <a:pt x="0" y="496"/>
                  </a:moveTo>
                  <a:lnTo>
                    <a:pt x="0" y="485"/>
                  </a:lnTo>
                  <a:lnTo>
                    <a:pt x="11" y="485"/>
                  </a:lnTo>
                  <a:lnTo>
                    <a:pt x="11" y="496"/>
                  </a:lnTo>
                  <a:lnTo>
                    <a:pt x="0" y="496"/>
                  </a:lnTo>
                  <a:close/>
                  <a:moveTo>
                    <a:pt x="0" y="474"/>
                  </a:moveTo>
                  <a:lnTo>
                    <a:pt x="0" y="463"/>
                  </a:lnTo>
                  <a:lnTo>
                    <a:pt x="11" y="463"/>
                  </a:lnTo>
                  <a:lnTo>
                    <a:pt x="11" y="474"/>
                  </a:lnTo>
                  <a:lnTo>
                    <a:pt x="0" y="474"/>
                  </a:lnTo>
                  <a:close/>
                  <a:moveTo>
                    <a:pt x="0" y="452"/>
                  </a:moveTo>
                  <a:lnTo>
                    <a:pt x="0" y="441"/>
                  </a:lnTo>
                  <a:lnTo>
                    <a:pt x="11" y="441"/>
                  </a:lnTo>
                  <a:lnTo>
                    <a:pt x="11" y="452"/>
                  </a:lnTo>
                  <a:lnTo>
                    <a:pt x="0" y="452"/>
                  </a:lnTo>
                  <a:close/>
                  <a:moveTo>
                    <a:pt x="0" y="430"/>
                  </a:moveTo>
                  <a:lnTo>
                    <a:pt x="0" y="419"/>
                  </a:lnTo>
                  <a:lnTo>
                    <a:pt x="11" y="419"/>
                  </a:lnTo>
                  <a:lnTo>
                    <a:pt x="11" y="430"/>
                  </a:lnTo>
                  <a:lnTo>
                    <a:pt x="0" y="430"/>
                  </a:lnTo>
                  <a:close/>
                  <a:moveTo>
                    <a:pt x="0" y="408"/>
                  </a:moveTo>
                  <a:lnTo>
                    <a:pt x="0" y="397"/>
                  </a:lnTo>
                  <a:lnTo>
                    <a:pt x="11" y="397"/>
                  </a:lnTo>
                  <a:lnTo>
                    <a:pt x="11" y="408"/>
                  </a:lnTo>
                  <a:lnTo>
                    <a:pt x="0" y="408"/>
                  </a:lnTo>
                  <a:close/>
                  <a:moveTo>
                    <a:pt x="0" y="386"/>
                  </a:moveTo>
                  <a:lnTo>
                    <a:pt x="0" y="375"/>
                  </a:lnTo>
                  <a:lnTo>
                    <a:pt x="11" y="375"/>
                  </a:lnTo>
                  <a:lnTo>
                    <a:pt x="11" y="386"/>
                  </a:lnTo>
                  <a:lnTo>
                    <a:pt x="0" y="386"/>
                  </a:lnTo>
                  <a:close/>
                  <a:moveTo>
                    <a:pt x="0" y="363"/>
                  </a:moveTo>
                  <a:lnTo>
                    <a:pt x="0" y="352"/>
                  </a:lnTo>
                  <a:lnTo>
                    <a:pt x="11" y="352"/>
                  </a:lnTo>
                  <a:lnTo>
                    <a:pt x="11" y="363"/>
                  </a:lnTo>
                  <a:lnTo>
                    <a:pt x="0" y="363"/>
                  </a:lnTo>
                  <a:close/>
                  <a:moveTo>
                    <a:pt x="0" y="341"/>
                  </a:moveTo>
                  <a:lnTo>
                    <a:pt x="0" y="330"/>
                  </a:lnTo>
                  <a:lnTo>
                    <a:pt x="11" y="330"/>
                  </a:lnTo>
                  <a:lnTo>
                    <a:pt x="11" y="341"/>
                  </a:lnTo>
                  <a:lnTo>
                    <a:pt x="0" y="341"/>
                  </a:lnTo>
                  <a:close/>
                  <a:moveTo>
                    <a:pt x="0" y="319"/>
                  </a:moveTo>
                  <a:lnTo>
                    <a:pt x="0" y="308"/>
                  </a:lnTo>
                  <a:lnTo>
                    <a:pt x="11" y="308"/>
                  </a:lnTo>
                  <a:lnTo>
                    <a:pt x="11" y="319"/>
                  </a:lnTo>
                  <a:lnTo>
                    <a:pt x="0" y="319"/>
                  </a:lnTo>
                  <a:close/>
                  <a:moveTo>
                    <a:pt x="0" y="297"/>
                  </a:moveTo>
                  <a:lnTo>
                    <a:pt x="0" y="286"/>
                  </a:lnTo>
                  <a:lnTo>
                    <a:pt x="11" y="286"/>
                  </a:lnTo>
                  <a:lnTo>
                    <a:pt x="11" y="297"/>
                  </a:lnTo>
                  <a:lnTo>
                    <a:pt x="0" y="297"/>
                  </a:lnTo>
                  <a:close/>
                  <a:moveTo>
                    <a:pt x="0" y="275"/>
                  </a:moveTo>
                  <a:lnTo>
                    <a:pt x="0" y="264"/>
                  </a:lnTo>
                  <a:lnTo>
                    <a:pt x="11" y="264"/>
                  </a:lnTo>
                  <a:lnTo>
                    <a:pt x="11" y="275"/>
                  </a:lnTo>
                  <a:lnTo>
                    <a:pt x="0" y="275"/>
                  </a:lnTo>
                  <a:close/>
                  <a:moveTo>
                    <a:pt x="0" y="253"/>
                  </a:moveTo>
                  <a:lnTo>
                    <a:pt x="0" y="242"/>
                  </a:lnTo>
                  <a:lnTo>
                    <a:pt x="11" y="242"/>
                  </a:lnTo>
                  <a:lnTo>
                    <a:pt x="11" y="253"/>
                  </a:lnTo>
                  <a:lnTo>
                    <a:pt x="0" y="253"/>
                  </a:lnTo>
                  <a:close/>
                  <a:moveTo>
                    <a:pt x="0" y="231"/>
                  </a:moveTo>
                  <a:lnTo>
                    <a:pt x="0" y="220"/>
                  </a:lnTo>
                  <a:lnTo>
                    <a:pt x="11" y="220"/>
                  </a:lnTo>
                  <a:lnTo>
                    <a:pt x="11" y="231"/>
                  </a:lnTo>
                  <a:lnTo>
                    <a:pt x="0" y="231"/>
                  </a:lnTo>
                  <a:close/>
                  <a:moveTo>
                    <a:pt x="0" y="209"/>
                  </a:moveTo>
                  <a:lnTo>
                    <a:pt x="0" y="198"/>
                  </a:lnTo>
                  <a:lnTo>
                    <a:pt x="11" y="198"/>
                  </a:lnTo>
                  <a:lnTo>
                    <a:pt x="11" y="209"/>
                  </a:lnTo>
                  <a:lnTo>
                    <a:pt x="0" y="209"/>
                  </a:lnTo>
                  <a:close/>
                  <a:moveTo>
                    <a:pt x="0" y="187"/>
                  </a:moveTo>
                  <a:lnTo>
                    <a:pt x="0" y="176"/>
                  </a:lnTo>
                  <a:lnTo>
                    <a:pt x="11" y="176"/>
                  </a:lnTo>
                  <a:lnTo>
                    <a:pt x="11" y="187"/>
                  </a:lnTo>
                  <a:lnTo>
                    <a:pt x="0" y="187"/>
                  </a:lnTo>
                  <a:close/>
                  <a:moveTo>
                    <a:pt x="0" y="165"/>
                  </a:moveTo>
                  <a:lnTo>
                    <a:pt x="0" y="154"/>
                  </a:lnTo>
                  <a:lnTo>
                    <a:pt x="11" y="154"/>
                  </a:lnTo>
                  <a:lnTo>
                    <a:pt x="11" y="165"/>
                  </a:lnTo>
                  <a:lnTo>
                    <a:pt x="0" y="165"/>
                  </a:lnTo>
                  <a:close/>
                  <a:moveTo>
                    <a:pt x="0" y="143"/>
                  </a:moveTo>
                  <a:lnTo>
                    <a:pt x="0" y="132"/>
                  </a:lnTo>
                  <a:lnTo>
                    <a:pt x="11" y="132"/>
                  </a:lnTo>
                  <a:lnTo>
                    <a:pt x="11" y="143"/>
                  </a:lnTo>
                  <a:lnTo>
                    <a:pt x="0" y="143"/>
                  </a:lnTo>
                  <a:close/>
                  <a:moveTo>
                    <a:pt x="0" y="121"/>
                  </a:moveTo>
                  <a:lnTo>
                    <a:pt x="0" y="110"/>
                  </a:lnTo>
                  <a:lnTo>
                    <a:pt x="11" y="110"/>
                  </a:lnTo>
                  <a:lnTo>
                    <a:pt x="11" y="121"/>
                  </a:lnTo>
                  <a:lnTo>
                    <a:pt x="0" y="121"/>
                  </a:lnTo>
                  <a:close/>
                  <a:moveTo>
                    <a:pt x="0" y="99"/>
                  </a:moveTo>
                  <a:lnTo>
                    <a:pt x="0" y="88"/>
                  </a:lnTo>
                  <a:lnTo>
                    <a:pt x="11" y="88"/>
                  </a:lnTo>
                  <a:lnTo>
                    <a:pt x="11" y="99"/>
                  </a:lnTo>
                  <a:lnTo>
                    <a:pt x="0" y="99"/>
                  </a:lnTo>
                  <a:close/>
                  <a:moveTo>
                    <a:pt x="0" y="77"/>
                  </a:moveTo>
                  <a:lnTo>
                    <a:pt x="0" y="66"/>
                  </a:lnTo>
                  <a:lnTo>
                    <a:pt x="11" y="66"/>
                  </a:lnTo>
                  <a:lnTo>
                    <a:pt x="11" y="77"/>
                  </a:lnTo>
                  <a:lnTo>
                    <a:pt x="0" y="77"/>
                  </a:lnTo>
                  <a:close/>
                  <a:moveTo>
                    <a:pt x="0" y="55"/>
                  </a:moveTo>
                  <a:lnTo>
                    <a:pt x="0" y="44"/>
                  </a:lnTo>
                  <a:lnTo>
                    <a:pt x="11" y="44"/>
                  </a:lnTo>
                  <a:lnTo>
                    <a:pt x="11" y="55"/>
                  </a:lnTo>
                  <a:lnTo>
                    <a:pt x="0" y="55"/>
                  </a:lnTo>
                  <a:close/>
                  <a:moveTo>
                    <a:pt x="0" y="33"/>
                  </a:moveTo>
                  <a:lnTo>
                    <a:pt x="0" y="22"/>
                  </a:lnTo>
                  <a:lnTo>
                    <a:pt x="11" y="22"/>
                  </a:lnTo>
                  <a:lnTo>
                    <a:pt x="11" y="33"/>
                  </a:lnTo>
                  <a:lnTo>
                    <a:pt x="0" y="33"/>
                  </a:lnTo>
                  <a:close/>
                  <a:moveTo>
                    <a:pt x="0" y="11"/>
                  </a:moveTo>
                  <a:lnTo>
                    <a:pt x="0" y="0"/>
                  </a:lnTo>
                  <a:lnTo>
                    <a:pt x="11" y="0"/>
                  </a:lnTo>
                  <a:lnTo>
                    <a:pt x="11" y="11"/>
                  </a:lnTo>
                  <a:lnTo>
                    <a:pt x="0" y="11"/>
                  </a:lnTo>
                  <a:close/>
                </a:path>
              </a:pathLst>
            </a:custGeom>
            <a:solidFill>
              <a:srgbClr val="000000"/>
            </a:solidFill>
            <a:ln w="1">
              <a:solidFill>
                <a:srgbClr val="000000"/>
              </a:solidFill>
              <a:bevel/>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500" name="Line 31"/>
            <p:cNvSpPr>
              <a:spLocks noChangeShapeType="1"/>
            </p:cNvSpPr>
            <p:nvPr/>
          </p:nvSpPr>
          <p:spPr bwMode="auto">
            <a:xfrm>
              <a:off x="4124" y="545"/>
              <a:ext cx="1" cy="88"/>
            </a:xfrm>
            <a:prstGeom prst="line">
              <a:avLst/>
            </a:prstGeom>
            <a:noFill/>
            <a:ln w="4" cap="rnd">
              <a:solidFill>
                <a:srgbClr val="000000"/>
              </a:solidFill>
              <a:round/>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501" name="Rectangle 32"/>
            <p:cNvSpPr>
              <a:spLocks noChangeArrowheads="1"/>
            </p:cNvSpPr>
            <p:nvPr/>
          </p:nvSpPr>
          <p:spPr bwMode="auto">
            <a:xfrm>
              <a:off x="3889" y="242"/>
              <a:ext cx="320" cy="145"/>
            </a:xfrm>
            <a:prstGeom prst="rect">
              <a:avLst/>
            </a:prstGeom>
            <a:noFill/>
            <a:ln w="4" cap="rnd">
              <a:solidFill>
                <a:srgbClr val="000000"/>
              </a:solidFill>
              <a:miter lim="800000"/>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502" name="Rectangle 33"/>
            <p:cNvSpPr>
              <a:spLocks noChangeArrowheads="1"/>
            </p:cNvSpPr>
            <p:nvPr/>
          </p:nvSpPr>
          <p:spPr bwMode="auto">
            <a:xfrm>
              <a:off x="3927" y="267"/>
              <a:ext cx="287" cy="122"/>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100" b="1">
                  <a:solidFill>
                    <a:srgbClr val="000000"/>
                  </a:solidFill>
                  <a:latin typeface="Arial" pitchFamily="34" charset="0"/>
                </a:rPr>
                <a:t>Ridge</a:t>
              </a:r>
              <a:endParaRPr lang="en-US">
                <a:solidFill>
                  <a:srgbClr val="000000"/>
                </a:solidFill>
                <a:latin typeface="Arial" pitchFamily="34" charset="0"/>
              </a:endParaRPr>
            </a:p>
          </p:txBody>
        </p:sp>
        <p:sp>
          <p:nvSpPr>
            <p:cNvPr id="105503" name="Freeform 34"/>
            <p:cNvSpPr>
              <a:spLocks noEditPoints="1"/>
            </p:cNvSpPr>
            <p:nvPr/>
          </p:nvSpPr>
          <p:spPr bwMode="auto">
            <a:xfrm>
              <a:off x="4102" y="398"/>
              <a:ext cx="44" cy="147"/>
            </a:xfrm>
            <a:custGeom>
              <a:avLst/>
              <a:gdLst>
                <a:gd name="T0" fmla="*/ 30 w 44"/>
                <a:gd name="T1" fmla="*/ 0 h 147"/>
                <a:gd name="T2" fmla="*/ 30 w 44"/>
                <a:gd name="T3" fmla="*/ 110 h 147"/>
                <a:gd name="T4" fmla="*/ 15 w 44"/>
                <a:gd name="T5" fmla="*/ 110 h 147"/>
                <a:gd name="T6" fmla="*/ 15 w 44"/>
                <a:gd name="T7" fmla="*/ 0 h 147"/>
                <a:gd name="T8" fmla="*/ 30 w 44"/>
                <a:gd name="T9" fmla="*/ 0 h 147"/>
                <a:gd name="T10" fmla="*/ 44 w 44"/>
                <a:gd name="T11" fmla="*/ 103 h 147"/>
                <a:gd name="T12" fmla="*/ 22 w 44"/>
                <a:gd name="T13" fmla="*/ 147 h 147"/>
                <a:gd name="T14" fmla="*/ 0 w 44"/>
                <a:gd name="T15" fmla="*/ 103 h 147"/>
                <a:gd name="T16" fmla="*/ 44 w 44"/>
                <a:gd name="T17" fmla="*/ 103 h 1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147"/>
                <a:gd name="T29" fmla="*/ 44 w 44"/>
                <a:gd name="T30" fmla="*/ 147 h 1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147">
                  <a:moveTo>
                    <a:pt x="30" y="0"/>
                  </a:moveTo>
                  <a:lnTo>
                    <a:pt x="30" y="110"/>
                  </a:lnTo>
                  <a:lnTo>
                    <a:pt x="15" y="110"/>
                  </a:lnTo>
                  <a:lnTo>
                    <a:pt x="15" y="0"/>
                  </a:lnTo>
                  <a:lnTo>
                    <a:pt x="30" y="0"/>
                  </a:lnTo>
                  <a:close/>
                  <a:moveTo>
                    <a:pt x="44" y="103"/>
                  </a:moveTo>
                  <a:lnTo>
                    <a:pt x="22" y="147"/>
                  </a:lnTo>
                  <a:lnTo>
                    <a:pt x="0" y="103"/>
                  </a:lnTo>
                  <a:lnTo>
                    <a:pt x="44" y="103"/>
                  </a:lnTo>
                  <a:close/>
                </a:path>
              </a:pathLst>
            </a:custGeom>
            <a:solidFill>
              <a:srgbClr val="0000FF"/>
            </a:solidFill>
            <a:ln w="1">
              <a:solidFill>
                <a:srgbClr val="0000FF"/>
              </a:solidFill>
              <a:bevel/>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504" name="Freeform 35"/>
            <p:cNvSpPr>
              <a:spLocks noEditPoints="1"/>
            </p:cNvSpPr>
            <p:nvPr/>
          </p:nvSpPr>
          <p:spPr bwMode="auto">
            <a:xfrm>
              <a:off x="2152" y="1408"/>
              <a:ext cx="357" cy="328"/>
            </a:xfrm>
            <a:custGeom>
              <a:avLst/>
              <a:gdLst>
                <a:gd name="T0" fmla="*/ 352 w 357"/>
                <a:gd name="T1" fmla="*/ 318 h 328"/>
                <a:gd name="T2" fmla="*/ 341 w 357"/>
                <a:gd name="T3" fmla="*/ 318 h 328"/>
                <a:gd name="T4" fmla="*/ 346 w 357"/>
                <a:gd name="T5" fmla="*/ 313 h 328"/>
                <a:gd name="T6" fmla="*/ 325 w 357"/>
                <a:gd name="T7" fmla="*/ 303 h 328"/>
                <a:gd name="T8" fmla="*/ 330 w 357"/>
                <a:gd name="T9" fmla="*/ 308 h 328"/>
                <a:gd name="T10" fmla="*/ 319 w 357"/>
                <a:gd name="T11" fmla="*/ 288 h 328"/>
                <a:gd name="T12" fmla="*/ 309 w 357"/>
                <a:gd name="T13" fmla="*/ 288 h 328"/>
                <a:gd name="T14" fmla="*/ 314 w 357"/>
                <a:gd name="T15" fmla="*/ 283 h 328"/>
                <a:gd name="T16" fmla="*/ 293 w 357"/>
                <a:gd name="T17" fmla="*/ 273 h 328"/>
                <a:gd name="T18" fmla="*/ 298 w 357"/>
                <a:gd name="T19" fmla="*/ 278 h 328"/>
                <a:gd name="T20" fmla="*/ 287 w 357"/>
                <a:gd name="T21" fmla="*/ 258 h 328"/>
                <a:gd name="T22" fmla="*/ 276 w 357"/>
                <a:gd name="T23" fmla="*/ 258 h 328"/>
                <a:gd name="T24" fmla="*/ 281 w 357"/>
                <a:gd name="T25" fmla="*/ 253 h 328"/>
                <a:gd name="T26" fmla="*/ 260 w 357"/>
                <a:gd name="T27" fmla="*/ 244 h 328"/>
                <a:gd name="T28" fmla="*/ 265 w 357"/>
                <a:gd name="T29" fmla="*/ 249 h 328"/>
                <a:gd name="T30" fmla="*/ 254 w 357"/>
                <a:gd name="T31" fmla="*/ 228 h 328"/>
                <a:gd name="T32" fmla="*/ 244 w 357"/>
                <a:gd name="T33" fmla="*/ 229 h 328"/>
                <a:gd name="T34" fmla="*/ 249 w 357"/>
                <a:gd name="T35" fmla="*/ 223 h 328"/>
                <a:gd name="T36" fmla="*/ 227 w 357"/>
                <a:gd name="T37" fmla="*/ 214 h 328"/>
                <a:gd name="T38" fmla="*/ 233 w 357"/>
                <a:gd name="T39" fmla="*/ 219 h 328"/>
                <a:gd name="T40" fmla="*/ 222 w 357"/>
                <a:gd name="T41" fmla="*/ 198 h 328"/>
                <a:gd name="T42" fmla="*/ 211 w 357"/>
                <a:gd name="T43" fmla="*/ 199 h 328"/>
                <a:gd name="T44" fmla="*/ 216 w 357"/>
                <a:gd name="T45" fmla="*/ 193 h 328"/>
                <a:gd name="T46" fmla="*/ 195 w 357"/>
                <a:gd name="T47" fmla="*/ 184 h 328"/>
                <a:gd name="T48" fmla="*/ 200 w 357"/>
                <a:gd name="T49" fmla="*/ 189 h 328"/>
                <a:gd name="T50" fmla="*/ 189 w 357"/>
                <a:gd name="T51" fmla="*/ 169 h 328"/>
                <a:gd name="T52" fmla="*/ 179 w 357"/>
                <a:gd name="T53" fmla="*/ 169 h 328"/>
                <a:gd name="T54" fmla="*/ 184 w 357"/>
                <a:gd name="T55" fmla="*/ 164 h 328"/>
                <a:gd name="T56" fmla="*/ 162 w 357"/>
                <a:gd name="T57" fmla="*/ 154 h 328"/>
                <a:gd name="T58" fmla="*/ 168 w 357"/>
                <a:gd name="T59" fmla="*/ 159 h 328"/>
                <a:gd name="T60" fmla="*/ 157 w 357"/>
                <a:gd name="T61" fmla="*/ 139 h 328"/>
                <a:gd name="T62" fmla="*/ 146 w 357"/>
                <a:gd name="T63" fmla="*/ 139 h 328"/>
                <a:gd name="T64" fmla="*/ 151 w 357"/>
                <a:gd name="T65" fmla="*/ 134 h 328"/>
                <a:gd name="T66" fmla="*/ 130 w 357"/>
                <a:gd name="T67" fmla="*/ 124 h 328"/>
                <a:gd name="T68" fmla="*/ 135 w 357"/>
                <a:gd name="T69" fmla="*/ 129 h 328"/>
                <a:gd name="T70" fmla="*/ 124 w 357"/>
                <a:gd name="T71" fmla="*/ 109 h 328"/>
                <a:gd name="T72" fmla="*/ 114 w 357"/>
                <a:gd name="T73" fmla="*/ 109 h 328"/>
                <a:gd name="T74" fmla="*/ 119 w 357"/>
                <a:gd name="T75" fmla="*/ 104 h 328"/>
                <a:gd name="T76" fmla="*/ 97 w 357"/>
                <a:gd name="T77" fmla="*/ 95 h 328"/>
                <a:gd name="T78" fmla="*/ 103 w 357"/>
                <a:gd name="T79" fmla="*/ 100 h 328"/>
                <a:gd name="T80" fmla="*/ 91 w 357"/>
                <a:gd name="T81" fmla="*/ 79 h 328"/>
                <a:gd name="T82" fmla="*/ 81 w 357"/>
                <a:gd name="T83" fmla="*/ 80 h 328"/>
                <a:gd name="T84" fmla="*/ 86 w 357"/>
                <a:gd name="T85" fmla="*/ 74 h 328"/>
                <a:gd name="T86" fmla="*/ 65 w 357"/>
                <a:gd name="T87" fmla="*/ 65 h 328"/>
                <a:gd name="T88" fmla="*/ 70 w 357"/>
                <a:gd name="T89" fmla="*/ 70 h 328"/>
                <a:gd name="T90" fmla="*/ 59 w 357"/>
                <a:gd name="T91" fmla="*/ 49 h 328"/>
                <a:gd name="T92" fmla="*/ 49 w 357"/>
                <a:gd name="T93" fmla="*/ 50 h 328"/>
                <a:gd name="T94" fmla="*/ 54 w 357"/>
                <a:gd name="T95" fmla="*/ 44 h 328"/>
                <a:gd name="T96" fmla="*/ 32 w 357"/>
                <a:gd name="T97" fmla="*/ 35 h 328"/>
                <a:gd name="T98" fmla="*/ 38 w 357"/>
                <a:gd name="T99" fmla="*/ 40 h 328"/>
                <a:gd name="T100" fmla="*/ 26 w 357"/>
                <a:gd name="T101" fmla="*/ 20 h 328"/>
                <a:gd name="T102" fmla="*/ 16 w 357"/>
                <a:gd name="T103" fmla="*/ 20 h 328"/>
                <a:gd name="T104" fmla="*/ 21 w 357"/>
                <a:gd name="T105" fmla="*/ 15 h 328"/>
                <a:gd name="T106" fmla="*/ 0 w 357"/>
                <a:gd name="T107" fmla="*/ 5 h 328"/>
                <a:gd name="T108" fmla="*/ 5 w 357"/>
                <a:gd name="T109" fmla="*/ 10 h 3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7"/>
                <a:gd name="T166" fmla="*/ 0 h 328"/>
                <a:gd name="T167" fmla="*/ 357 w 357"/>
                <a:gd name="T168" fmla="*/ 328 h 32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7" h="328">
                  <a:moveTo>
                    <a:pt x="352" y="328"/>
                  </a:moveTo>
                  <a:lnTo>
                    <a:pt x="347" y="323"/>
                  </a:lnTo>
                  <a:lnTo>
                    <a:pt x="352" y="318"/>
                  </a:lnTo>
                  <a:lnTo>
                    <a:pt x="357" y="323"/>
                  </a:lnTo>
                  <a:lnTo>
                    <a:pt x="352" y="328"/>
                  </a:lnTo>
                  <a:close/>
                  <a:moveTo>
                    <a:pt x="341" y="318"/>
                  </a:moveTo>
                  <a:lnTo>
                    <a:pt x="336" y="313"/>
                  </a:lnTo>
                  <a:lnTo>
                    <a:pt x="341" y="308"/>
                  </a:lnTo>
                  <a:lnTo>
                    <a:pt x="346" y="313"/>
                  </a:lnTo>
                  <a:lnTo>
                    <a:pt x="341" y="318"/>
                  </a:lnTo>
                  <a:close/>
                  <a:moveTo>
                    <a:pt x="330" y="308"/>
                  </a:moveTo>
                  <a:lnTo>
                    <a:pt x="325" y="303"/>
                  </a:lnTo>
                  <a:lnTo>
                    <a:pt x="330" y="298"/>
                  </a:lnTo>
                  <a:lnTo>
                    <a:pt x="335" y="303"/>
                  </a:lnTo>
                  <a:lnTo>
                    <a:pt x="330" y="308"/>
                  </a:lnTo>
                  <a:close/>
                  <a:moveTo>
                    <a:pt x="320" y="298"/>
                  </a:moveTo>
                  <a:lnTo>
                    <a:pt x="314" y="293"/>
                  </a:lnTo>
                  <a:lnTo>
                    <a:pt x="319" y="288"/>
                  </a:lnTo>
                  <a:lnTo>
                    <a:pt x="325" y="293"/>
                  </a:lnTo>
                  <a:lnTo>
                    <a:pt x="320" y="298"/>
                  </a:lnTo>
                  <a:close/>
                  <a:moveTo>
                    <a:pt x="309" y="288"/>
                  </a:moveTo>
                  <a:lnTo>
                    <a:pt x="303" y="283"/>
                  </a:lnTo>
                  <a:lnTo>
                    <a:pt x="308" y="278"/>
                  </a:lnTo>
                  <a:lnTo>
                    <a:pt x="314" y="283"/>
                  </a:lnTo>
                  <a:lnTo>
                    <a:pt x="309" y="288"/>
                  </a:lnTo>
                  <a:close/>
                  <a:moveTo>
                    <a:pt x="298" y="278"/>
                  </a:moveTo>
                  <a:lnTo>
                    <a:pt x="293" y="273"/>
                  </a:lnTo>
                  <a:lnTo>
                    <a:pt x="297" y="268"/>
                  </a:lnTo>
                  <a:lnTo>
                    <a:pt x="303" y="273"/>
                  </a:lnTo>
                  <a:lnTo>
                    <a:pt x="298" y="278"/>
                  </a:lnTo>
                  <a:close/>
                  <a:moveTo>
                    <a:pt x="287" y="268"/>
                  </a:moveTo>
                  <a:lnTo>
                    <a:pt x="282" y="263"/>
                  </a:lnTo>
                  <a:lnTo>
                    <a:pt x="287" y="258"/>
                  </a:lnTo>
                  <a:lnTo>
                    <a:pt x="292" y="263"/>
                  </a:lnTo>
                  <a:lnTo>
                    <a:pt x="287" y="268"/>
                  </a:lnTo>
                  <a:close/>
                  <a:moveTo>
                    <a:pt x="276" y="258"/>
                  </a:moveTo>
                  <a:lnTo>
                    <a:pt x="271" y="253"/>
                  </a:lnTo>
                  <a:lnTo>
                    <a:pt x="276" y="248"/>
                  </a:lnTo>
                  <a:lnTo>
                    <a:pt x="281" y="253"/>
                  </a:lnTo>
                  <a:lnTo>
                    <a:pt x="276" y="258"/>
                  </a:lnTo>
                  <a:close/>
                  <a:moveTo>
                    <a:pt x="265" y="249"/>
                  </a:moveTo>
                  <a:lnTo>
                    <a:pt x="260" y="244"/>
                  </a:lnTo>
                  <a:lnTo>
                    <a:pt x="265" y="238"/>
                  </a:lnTo>
                  <a:lnTo>
                    <a:pt x="270" y="243"/>
                  </a:lnTo>
                  <a:lnTo>
                    <a:pt x="265" y="249"/>
                  </a:lnTo>
                  <a:close/>
                  <a:moveTo>
                    <a:pt x="255" y="239"/>
                  </a:moveTo>
                  <a:lnTo>
                    <a:pt x="249" y="234"/>
                  </a:lnTo>
                  <a:lnTo>
                    <a:pt x="254" y="228"/>
                  </a:lnTo>
                  <a:lnTo>
                    <a:pt x="260" y="233"/>
                  </a:lnTo>
                  <a:lnTo>
                    <a:pt x="255" y="239"/>
                  </a:lnTo>
                  <a:close/>
                  <a:moveTo>
                    <a:pt x="244" y="229"/>
                  </a:moveTo>
                  <a:lnTo>
                    <a:pt x="238" y="224"/>
                  </a:lnTo>
                  <a:lnTo>
                    <a:pt x="243" y="218"/>
                  </a:lnTo>
                  <a:lnTo>
                    <a:pt x="249" y="223"/>
                  </a:lnTo>
                  <a:lnTo>
                    <a:pt x="244" y="229"/>
                  </a:lnTo>
                  <a:close/>
                  <a:moveTo>
                    <a:pt x="233" y="219"/>
                  </a:moveTo>
                  <a:lnTo>
                    <a:pt x="227" y="214"/>
                  </a:lnTo>
                  <a:lnTo>
                    <a:pt x="232" y="208"/>
                  </a:lnTo>
                  <a:lnTo>
                    <a:pt x="238" y="213"/>
                  </a:lnTo>
                  <a:lnTo>
                    <a:pt x="233" y="219"/>
                  </a:lnTo>
                  <a:close/>
                  <a:moveTo>
                    <a:pt x="222" y="209"/>
                  </a:moveTo>
                  <a:lnTo>
                    <a:pt x="217" y="204"/>
                  </a:lnTo>
                  <a:lnTo>
                    <a:pt x="222" y="198"/>
                  </a:lnTo>
                  <a:lnTo>
                    <a:pt x="227" y="203"/>
                  </a:lnTo>
                  <a:lnTo>
                    <a:pt x="222" y="209"/>
                  </a:lnTo>
                  <a:close/>
                  <a:moveTo>
                    <a:pt x="211" y="199"/>
                  </a:moveTo>
                  <a:lnTo>
                    <a:pt x="206" y="194"/>
                  </a:lnTo>
                  <a:lnTo>
                    <a:pt x="211" y="188"/>
                  </a:lnTo>
                  <a:lnTo>
                    <a:pt x="216" y="193"/>
                  </a:lnTo>
                  <a:lnTo>
                    <a:pt x="211" y="199"/>
                  </a:lnTo>
                  <a:close/>
                  <a:moveTo>
                    <a:pt x="200" y="189"/>
                  </a:moveTo>
                  <a:lnTo>
                    <a:pt x="195" y="184"/>
                  </a:lnTo>
                  <a:lnTo>
                    <a:pt x="200" y="179"/>
                  </a:lnTo>
                  <a:lnTo>
                    <a:pt x="205" y="183"/>
                  </a:lnTo>
                  <a:lnTo>
                    <a:pt x="200" y="189"/>
                  </a:lnTo>
                  <a:close/>
                  <a:moveTo>
                    <a:pt x="190" y="179"/>
                  </a:moveTo>
                  <a:lnTo>
                    <a:pt x="184" y="174"/>
                  </a:lnTo>
                  <a:lnTo>
                    <a:pt x="189" y="169"/>
                  </a:lnTo>
                  <a:lnTo>
                    <a:pt x="195" y="174"/>
                  </a:lnTo>
                  <a:lnTo>
                    <a:pt x="190" y="179"/>
                  </a:lnTo>
                  <a:close/>
                  <a:moveTo>
                    <a:pt x="179" y="169"/>
                  </a:moveTo>
                  <a:lnTo>
                    <a:pt x="173" y="164"/>
                  </a:lnTo>
                  <a:lnTo>
                    <a:pt x="178" y="159"/>
                  </a:lnTo>
                  <a:lnTo>
                    <a:pt x="184" y="164"/>
                  </a:lnTo>
                  <a:lnTo>
                    <a:pt x="179" y="169"/>
                  </a:lnTo>
                  <a:close/>
                  <a:moveTo>
                    <a:pt x="168" y="159"/>
                  </a:moveTo>
                  <a:lnTo>
                    <a:pt x="162" y="154"/>
                  </a:lnTo>
                  <a:lnTo>
                    <a:pt x="167" y="149"/>
                  </a:lnTo>
                  <a:lnTo>
                    <a:pt x="173" y="154"/>
                  </a:lnTo>
                  <a:lnTo>
                    <a:pt x="168" y="159"/>
                  </a:lnTo>
                  <a:close/>
                  <a:moveTo>
                    <a:pt x="157" y="149"/>
                  </a:moveTo>
                  <a:lnTo>
                    <a:pt x="152" y="144"/>
                  </a:lnTo>
                  <a:lnTo>
                    <a:pt x="157" y="139"/>
                  </a:lnTo>
                  <a:lnTo>
                    <a:pt x="162" y="144"/>
                  </a:lnTo>
                  <a:lnTo>
                    <a:pt x="157" y="149"/>
                  </a:lnTo>
                  <a:close/>
                  <a:moveTo>
                    <a:pt x="146" y="139"/>
                  </a:moveTo>
                  <a:lnTo>
                    <a:pt x="141" y="134"/>
                  </a:lnTo>
                  <a:lnTo>
                    <a:pt x="146" y="129"/>
                  </a:lnTo>
                  <a:lnTo>
                    <a:pt x="151" y="134"/>
                  </a:lnTo>
                  <a:lnTo>
                    <a:pt x="146" y="139"/>
                  </a:lnTo>
                  <a:close/>
                  <a:moveTo>
                    <a:pt x="135" y="129"/>
                  </a:moveTo>
                  <a:lnTo>
                    <a:pt x="130" y="124"/>
                  </a:lnTo>
                  <a:lnTo>
                    <a:pt x="135" y="119"/>
                  </a:lnTo>
                  <a:lnTo>
                    <a:pt x="140" y="124"/>
                  </a:lnTo>
                  <a:lnTo>
                    <a:pt x="135" y="129"/>
                  </a:lnTo>
                  <a:close/>
                  <a:moveTo>
                    <a:pt x="125" y="119"/>
                  </a:moveTo>
                  <a:lnTo>
                    <a:pt x="119" y="114"/>
                  </a:lnTo>
                  <a:lnTo>
                    <a:pt x="124" y="109"/>
                  </a:lnTo>
                  <a:lnTo>
                    <a:pt x="129" y="114"/>
                  </a:lnTo>
                  <a:lnTo>
                    <a:pt x="125" y="119"/>
                  </a:lnTo>
                  <a:close/>
                  <a:moveTo>
                    <a:pt x="114" y="109"/>
                  </a:moveTo>
                  <a:lnTo>
                    <a:pt x="108" y="105"/>
                  </a:lnTo>
                  <a:lnTo>
                    <a:pt x="113" y="99"/>
                  </a:lnTo>
                  <a:lnTo>
                    <a:pt x="119" y="104"/>
                  </a:lnTo>
                  <a:lnTo>
                    <a:pt x="114" y="109"/>
                  </a:lnTo>
                  <a:close/>
                  <a:moveTo>
                    <a:pt x="103" y="100"/>
                  </a:moveTo>
                  <a:lnTo>
                    <a:pt x="97" y="95"/>
                  </a:lnTo>
                  <a:lnTo>
                    <a:pt x="102" y="89"/>
                  </a:lnTo>
                  <a:lnTo>
                    <a:pt x="108" y="94"/>
                  </a:lnTo>
                  <a:lnTo>
                    <a:pt x="103" y="100"/>
                  </a:lnTo>
                  <a:close/>
                  <a:moveTo>
                    <a:pt x="92" y="90"/>
                  </a:moveTo>
                  <a:lnTo>
                    <a:pt x="87" y="85"/>
                  </a:lnTo>
                  <a:lnTo>
                    <a:pt x="91" y="79"/>
                  </a:lnTo>
                  <a:lnTo>
                    <a:pt x="97" y="84"/>
                  </a:lnTo>
                  <a:lnTo>
                    <a:pt x="92" y="90"/>
                  </a:lnTo>
                  <a:close/>
                  <a:moveTo>
                    <a:pt x="81" y="80"/>
                  </a:moveTo>
                  <a:lnTo>
                    <a:pt x="76" y="75"/>
                  </a:lnTo>
                  <a:lnTo>
                    <a:pt x="81" y="69"/>
                  </a:lnTo>
                  <a:lnTo>
                    <a:pt x="86" y="74"/>
                  </a:lnTo>
                  <a:lnTo>
                    <a:pt x="81" y="80"/>
                  </a:lnTo>
                  <a:close/>
                  <a:moveTo>
                    <a:pt x="70" y="70"/>
                  </a:moveTo>
                  <a:lnTo>
                    <a:pt x="65" y="65"/>
                  </a:lnTo>
                  <a:lnTo>
                    <a:pt x="70" y="59"/>
                  </a:lnTo>
                  <a:lnTo>
                    <a:pt x="75" y="64"/>
                  </a:lnTo>
                  <a:lnTo>
                    <a:pt x="70" y="70"/>
                  </a:lnTo>
                  <a:close/>
                  <a:moveTo>
                    <a:pt x="59" y="60"/>
                  </a:moveTo>
                  <a:lnTo>
                    <a:pt x="54" y="55"/>
                  </a:lnTo>
                  <a:lnTo>
                    <a:pt x="59" y="49"/>
                  </a:lnTo>
                  <a:lnTo>
                    <a:pt x="64" y="54"/>
                  </a:lnTo>
                  <a:lnTo>
                    <a:pt x="59" y="60"/>
                  </a:lnTo>
                  <a:close/>
                  <a:moveTo>
                    <a:pt x="49" y="50"/>
                  </a:moveTo>
                  <a:lnTo>
                    <a:pt x="43" y="45"/>
                  </a:lnTo>
                  <a:lnTo>
                    <a:pt x="48" y="40"/>
                  </a:lnTo>
                  <a:lnTo>
                    <a:pt x="54" y="44"/>
                  </a:lnTo>
                  <a:lnTo>
                    <a:pt x="49" y="50"/>
                  </a:lnTo>
                  <a:close/>
                  <a:moveTo>
                    <a:pt x="38" y="40"/>
                  </a:moveTo>
                  <a:lnTo>
                    <a:pt x="32" y="35"/>
                  </a:lnTo>
                  <a:lnTo>
                    <a:pt x="37" y="30"/>
                  </a:lnTo>
                  <a:lnTo>
                    <a:pt x="43" y="35"/>
                  </a:lnTo>
                  <a:lnTo>
                    <a:pt x="38" y="40"/>
                  </a:lnTo>
                  <a:close/>
                  <a:moveTo>
                    <a:pt x="27" y="30"/>
                  </a:moveTo>
                  <a:lnTo>
                    <a:pt x="21" y="25"/>
                  </a:lnTo>
                  <a:lnTo>
                    <a:pt x="26" y="20"/>
                  </a:lnTo>
                  <a:lnTo>
                    <a:pt x="32" y="25"/>
                  </a:lnTo>
                  <a:lnTo>
                    <a:pt x="27" y="30"/>
                  </a:lnTo>
                  <a:close/>
                  <a:moveTo>
                    <a:pt x="16" y="20"/>
                  </a:moveTo>
                  <a:lnTo>
                    <a:pt x="11" y="15"/>
                  </a:lnTo>
                  <a:lnTo>
                    <a:pt x="16" y="10"/>
                  </a:lnTo>
                  <a:lnTo>
                    <a:pt x="21" y="15"/>
                  </a:lnTo>
                  <a:lnTo>
                    <a:pt x="16" y="20"/>
                  </a:lnTo>
                  <a:close/>
                  <a:moveTo>
                    <a:pt x="5" y="10"/>
                  </a:moveTo>
                  <a:lnTo>
                    <a:pt x="0" y="5"/>
                  </a:lnTo>
                  <a:lnTo>
                    <a:pt x="5" y="0"/>
                  </a:lnTo>
                  <a:lnTo>
                    <a:pt x="10" y="5"/>
                  </a:lnTo>
                  <a:lnTo>
                    <a:pt x="5" y="10"/>
                  </a:lnTo>
                  <a:close/>
                </a:path>
              </a:pathLst>
            </a:custGeom>
            <a:solidFill>
              <a:srgbClr val="000000"/>
            </a:solidFill>
            <a:ln w="1">
              <a:solidFill>
                <a:srgbClr val="000000"/>
              </a:solidFill>
              <a:bevel/>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505" name="Freeform 36"/>
            <p:cNvSpPr>
              <a:spLocks noEditPoints="1"/>
            </p:cNvSpPr>
            <p:nvPr/>
          </p:nvSpPr>
          <p:spPr bwMode="auto">
            <a:xfrm>
              <a:off x="2360" y="1145"/>
              <a:ext cx="757" cy="425"/>
            </a:xfrm>
            <a:custGeom>
              <a:avLst/>
              <a:gdLst>
                <a:gd name="T0" fmla="*/ 48 w 757"/>
                <a:gd name="T1" fmla="*/ 407 h 425"/>
                <a:gd name="T2" fmla="*/ 54 w 757"/>
                <a:gd name="T3" fmla="*/ 387 h 425"/>
                <a:gd name="T4" fmla="*/ 61 w 757"/>
                <a:gd name="T5" fmla="*/ 400 h 425"/>
                <a:gd name="T6" fmla="*/ 92 w 757"/>
                <a:gd name="T7" fmla="*/ 365 h 425"/>
                <a:gd name="T8" fmla="*/ 80 w 757"/>
                <a:gd name="T9" fmla="*/ 373 h 425"/>
                <a:gd name="T10" fmla="*/ 125 w 757"/>
                <a:gd name="T11" fmla="*/ 364 h 425"/>
                <a:gd name="T12" fmla="*/ 131 w 757"/>
                <a:gd name="T13" fmla="*/ 344 h 425"/>
                <a:gd name="T14" fmla="*/ 138 w 757"/>
                <a:gd name="T15" fmla="*/ 357 h 425"/>
                <a:gd name="T16" fmla="*/ 170 w 757"/>
                <a:gd name="T17" fmla="*/ 323 h 425"/>
                <a:gd name="T18" fmla="*/ 157 w 757"/>
                <a:gd name="T19" fmla="*/ 330 h 425"/>
                <a:gd name="T20" fmla="*/ 202 w 757"/>
                <a:gd name="T21" fmla="*/ 321 h 425"/>
                <a:gd name="T22" fmla="*/ 208 w 757"/>
                <a:gd name="T23" fmla="*/ 301 h 425"/>
                <a:gd name="T24" fmla="*/ 215 w 757"/>
                <a:gd name="T25" fmla="*/ 314 h 425"/>
                <a:gd name="T26" fmla="*/ 247 w 757"/>
                <a:gd name="T27" fmla="*/ 280 h 425"/>
                <a:gd name="T28" fmla="*/ 234 w 757"/>
                <a:gd name="T29" fmla="*/ 287 h 425"/>
                <a:gd name="T30" fmla="*/ 280 w 757"/>
                <a:gd name="T31" fmla="*/ 278 h 425"/>
                <a:gd name="T32" fmla="*/ 285 w 757"/>
                <a:gd name="T33" fmla="*/ 258 h 425"/>
                <a:gd name="T34" fmla="*/ 292 w 757"/>
                <a:gd name="T35" fmla="*/ 271 h 425"/>
                <a:gd name="T36" fmla="*/ 324 w 757"/>
                <a:gd name="T37" fmla="*/ 237 h 425"/>
                <a:gd name="T38" fmla="*/ 311 w 757"/>
                <a:gd name="T39" fmla="*/ 244 h 425"/>
                <a:gd name="T40" fmla="*/ 357 w 757"/>
                <a:gd name="T41" fmla="*/ 235 h 425"/>
                <a:gd name="T42" fmla="*/ 362 w 757"/>
                <a:gd name="T43" fmla="*/ 215 h 425"/>
                <a:gd name="T44" fmla="*/ 370 w 757"/>
                <a:gd name="T45" fmla="*/ 228 h 425"/>
                <a:gd name="T46" fmla="*/ 401 w 757"/>
                <a:gd name="T47" fmla="*/ 194 h 425"/>
                <a:gd name="T48" fmla="*/ 388 w 757"/>
                <a:gd name="T49" fmla="*/ 201 h 425"/>
                <a:gd name="T50" fmla="*/ 434 w 757"/>
                <a:gd name="T51" fmla="*/ 193 h 425"/>
                <a:gd name="T52" fmla="*/ 439 w 757"/>
                <a:gd name="T53" fmla="*/ 173 h 425"/>
                <a:gd name="T54" fmla="*/ 447 w 757"/>
                <a:gd name="T55" fmla="*/ 185 h 425"/>
                <a:gd name="T56" fmla="*/ 478 w 757"/>
                <a:gd name="T57" fmla="*/ 151 h 425"/>
                <a:gd name="T58" fmla="*/ 465 w 757"/>
                <a:gd name="T59" fmla="*/ 158 h 425"/>
                <a:gd name="T60" fmla="*/ 511 w 757"/>
                <a:gd name="T61" fmla="*/ 150 h 425"/>
                <a:gd name="T62" fmla="*/ 517 w 757"/>
                <a:gd name="T63" fmla="*/ 130 h 425"/>
                <a:gd name="T64" fmla="*/ 524 w 757"/>
                <a:gd name="T65" fmla="*/ 143 h 425"/>
                <a:gd name="T66" fmla="*/ 555 w 757"/>
                <a:gd name="T67" fmla="*/ 108 h 425"/>
                <a:gd name="T68" fmla="*/ 542 w 757"/>
                <a:gd name="T69" fmla="*/ 115 h 425"/>
                <a:gd name="T70" fmla="*/ 588 w 757"/>
                <a:gd name="T71" fmla="*/ 107 h 425"/>
                <a:gd name="T72" fmla="*/ 594 w 757"/>
                <a:gd name="T73" fmla="*/ 87 h 425"/>
                <a:gd name="T74" fmla="*/ 601 w 757"/>
                <a:gd name="T75" fmla="*/ 100 h 425"/>
                <a:gd name="T76" fmla="*/ 632 w 757"/>
                <a:gd name="T77" fmla="*/ 65 h 425"/>
                <a:gd name="T78" fmla="*/ 619 w 757"/>
                <a:gd name="T79" fmla="*/ 73 h 425"/>
                <a:gd name="T80" fmla="*/ 665 w 757"/>
                <a:gd name="T81" fmla="*/ 64 h 425"/>
                <a:gd name="T82" fmla="*/ 671 w 757"/>
                <a:gd name="T83" fmla="*/ 44 h 425"/>
                <a:gd name="T84" fmla="*/ 678 w 757"/>
                <a:gd name="T85" fmla="*/ 57 h 425"/>
                <a:gd name="T86" fmla="*/ 709 w 757"/>
                <a:gd name="T87" fmla="*/ 22 h 425"/>
                <a:gd name="T88" fmla="*/ 696 w 757"/>
                <a:gd name="T89" fmla="*/ 30 h 425"/>
                <a:gd name="T90" fmla="*/ 742 w 757"/>
                <a:gd name="T91" fmla="*/ 21 h 425"/>
                <a:gd name="T92" fmla="*/ 748 w 757"/>
                <a:gd name="T93" fmla="*/ 1 h 425"/>
                <a:gd name="T94" fmla="*/ 755 w 757"/>
                <a:gd name="T95" fmla="*/ 14 h 425"/>
                <a:gd name="T96" fmla="*/ 0 w 757"/>
                <a:gd name="T97" fmla="*/ 425 h 4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7"/>
                <a:gd name="T148" fmla="*/ 0 h 425"/>
                <a:gd name="T149" fmla="*/ 757 w 757"/>
                <a:gd name="T150" fmla="*/ 425 h 42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7" h="425">
                  <a:moveTo>
                    <a:pt x="28" y="401"/>
                  </a:moveTo>
                  <a:lnTo>
                    <a:pt x="41" y="394"/>
                  </a:lnTo>
                  <a:lnTo>
                    <a:pt x="48" y="407"/>
                  </a:lnTo>
                  <a:lnTo>
                    <a:pt x="35" y="414"/>
                  </a:lnTo>
                  <a:lnTo>
                    <a:pt x="28" y="401"/>
                  </a:lnTo>
                  <a:close/>
                  <a:moveTo>
                    <a:pt x="54" y="387"/>
                  </a:moveTo>
                  <a:lnTo>
                    <a:pt x="67" y="380"/>
                  </a:lnTo>
                  <a:lnTo>
                    <a:pt x="74" y="393"/>
                  </a:lnTo>
                  <a:lnTo>
                    <a:pt x="61" y="400"/>
                  </a:lnTo>
                  <a:lnTo>
                    <a:pt x="54" y="387"/>
                  </a:lnTo>
                  <a:close/>
                  <a:moveTo>
                    <a:pt x="80" y="373"/>
                  </a:moveTo>
                  <a:lnTo>
                    <a:pt x="92" y="365"/>
                  </a:lnTo>
                  <a:lnTo>
                    <a:pt x="100" y="378"/>
                  </a:lnTo>
                  <a:lnTo>
                    <a:pt x="87" y="385"/>
                  </a:lnTo>
                  <a:lnTo>
                    <a:pt x="80" y="373"/>
                  </a:lnTo>
                  <a:close/>
                  <a:moveTo>
                    <a:pt x="105" y="358"/>
                  </a:moveTo>
                  <a:lnTo>
                    <a:pt x="118" y="351"/>
                  </a:lnTo>
                  <a:lnTo>
                    <a:pt x="125" y="364"/>
                  </a:lnTo>
                  <a:lnTo>
                    <a:pt x="112" y="371"/>
                  </a:lnTo>
                  <a:lnTo>
                    <a:pt x="105" y="358"/>
                  </a:lnTo>
                  <a:close/>
                  <a:moveTo>
                    <a:pt x="131" y="344"/>
                  </a:moveTo>
                  <a:lnTo>
                    <a:pt x="144" y="337"/>
                  </a:lnTo>
                  <a:lnTo>
                    <a:pt x="151" y="350"/>
                  </a:lnTo>
                  <a:lnTo>
                    <a:pt x="138" y="357"/>
                  </a:lnTo>
                  <a:lnTo>
                    <a:pt x="131" y="344"/>
                  </a:lnTo>
                  <a:close/>
                  <a:moveTo>
                    <a:pt x="157" y="330"/>
                  </a:moveTo>
                  <a:lnTo>
                    <a:pt x="170" y="323"/>
                  </a:lnTo>
                  <a:lnTo>
                    <a:pt x="177" y="335"/>
                  </a:lnTo>
                  <a:lnTo>
                    <a:pt x="164" y="343"/>
                  </a:lnTo>
                  <a:lnTo>
                    <a:pt x="157" y="330"/>
                  </a:lnTo>
                  <a:close/>
                  <a:moveTo>
                    <a:pt x="182" y="315"/>
                  </a:moveTo>
                  <a:lnTo>
                    <a:pt x="195" y="308"/>
                  </a:lnTo>
                  <a:lnTo>
                    <a:pt x="202" y="321"/>
                  </a:lnTo>
                  <a:lnTo>
                    <a:pt x="190" y="328"/>
                  </a:lnTo>
                  <a:lnTo>
                    <a:pt x="182" y="315"/>
                  </a:lnTo>
                  <a:close/>
                  <a:moveTo>
                    <a:pt x="208" y="301"/>
                  </a:moveTo>
                  <a:lnTo>
                    <a:pt x="221" y="294"/>
                  </a:lnTo>
                  <a:lnTo>
                    <a:pt x="228" y="307"/>
                  </a:lnTo>
                  <a:lnTo>
                    <a:pt x="215" y="314"/>
                  </a:lnTo>
                  <a:lnTo>
                    <a:pt x="208" y="301"/>
                  </a:lnTo>
                  <a:close/>
                  <a:moveTo>
                    <a:pt x="234" y="287"/>
                  </a:moveTo>
                  <a:lnTo>
                    <a:pt x="247" y="280"/>
                  </a:lnTo>
                  <a:lnTo>
                    <a:pt x="254" y="292"/>
                  </a:lnTo>
                  <a:lnTo>
                    <a:pt x="241" y="300"/>
                  </a:lnTo>
                  <a:lnTo>
                    <a:pt x="234" y="287"/>
                  </a:lnTo>
                  <a:close/>
                  <a:moveTo>
                    <a:pt x="260" y="272"/>
                  </a:moveTo>
                  <a:lnTo>
                    <a:pt x="272" y="265"/>
                  </a:lnTo>
                  <a:lnTo>
                    <a:pt x="280" y="278"/>
                  </a:lnTo>
                  <a:lnTo>
                    <a:pt x="267" y="285"/>
                  </a:lnTo>
                  <a:lnTo>
                    <a:pt x="260" y="272"/>
                  </a:lnTo>
                  <a:close/>
                  <a:moveTo>
                    <a:pt x="285" y="258"/>
                  </a:moveTo>
                  <a:lnTo>
                    <a:pt x="298" y="251"/>
                  </a:lnTo>
                  <a:lnTo>
                    <a:pt x="305" y="264"/>
                  </a:lnTo>
                  <a:lnTo>
                    <a:pt x="292" y="271"/>
                  </a:lnTo>
                  <a:lnTo>
                    <a:pt x="285" y="258"/>
                  </a:lnTo>
                  <a:close/>
                  <a:moveTo>
                    <a:pt x="311" y="244"/>
                  </a:moveTo>
                  <a:lnTo>
                    <a:pt x="324" y="237"/>
                  </a:lnTo>
                  <a:lnTo>
                    <a:pt x="331" y="250"/>
                  </a:lnTo>
                  <a:lnTo>
                    <a:pt x="318" y="257"/>
                  </a:lnTo>
                  <a:lnTo>
                    <a:pt x="311" y="244"/>
                  </a:lnTo>
                  <a:close/>
                  <a:moveTo>
                    <a:pt x="337" y="230"/>
                  </a:moveTo>
                  <a:lnTo>
                    <a:pt x="350" y="223"/>
                  </a:lnTo>
                  <a:lnTo>
                    <a:pt x="357" y="235"/>
                  </a:lnTo>
                  <a:lnTo>
                    <a:pt x="344" y="243"/>
                  </a:lnTo>
                  <a:lnTo>
                    <a:pt x="337" y="230"/>
                  </a:lnTo>
                  <a:close/>
                  <a:moveTo>
                    <a:pt x="362" y="215"/>
                  </a:moveTo>
                  <a:lnTo>
                    <a:pt x="375" y="208"/>
                  </a:lnTo>
                  <a:lnTo>
                    <a:pt x="382" y="221"/>
                  </a:lnTo>
                  <a:lnTo>
                    <a:pt x="370" y="228"/>
                  </a:lnTo>
                  <a:lnTo>
                    <a:pt x="362" y="215"/>
                  </a:lnTo>
                  <a:close/>
                  <a:moveTo>
                    <a:pt x="388" y="201"/>
                  </a:moveTo>
                  <a:lnTo>
                    <a:pt x="401" y="194"/>
                  </a:lnTo>
                  <a:lnTo>
                    <a:pt x="408" y="207"/>
                  </a:lnTo>
                  <a:lnTo>
                    <a:pt x="395" y="214"/>
                  </a:lnTo>
                  <a:lnTo>
                    <a:pt x="388" y="201"/>
                  </a:lnTo>
                  <a:close/>
                  <a:moveTo>
                    <a:pt x="414" y="187"/>
                  </a:moveTo>
                  <a:lnTo>
                    <a:pt x="427" y="180"/>
                  </a:lnTo>
                  <a:lnTo>
                    <a:pt x="434" y="193"/>
                  </a:lnTo>
                  <a:lnTo>
                    <a:pt x="421" y="200"/>
                  </a:lnTo>
                  <a:lnTo>
                    <a:pt x="414" y="187"/>
                  </a:lnTo>
                  <a:close/>
                  <a:moveTo>
                    <a:pt x="439" y="173"/>
                  </a:moveTo>
                  <a:lnTo>
                    <a:pt x="452" y="165"/>
                  </a:lnTo>
                  <a:lnTo>
                    <a:pt x="459" y="178"/>
                  </a:lnTo>
                  <a:lnTo>
                    <a:pt x="447" y="185"/>
                  </a:lnTo>
                  <a:lnTo>
                    <a:pt x="439" y="173"/>
                  </a:lnTo>
                  <a:close/>
                  <a:moveTo>
                    <a:pt x="465" y="158"/>
                  </a:moveTo>
                  <a:lnTo>
                    <a:pt x="478" y="151"/>
                  </a:lnTo>
                  <a:lnTo>
                    <a:pt x="485" y="164"/>
                  </a:lnTo>
                  <a:lnTo>
                    <a:pt x="472" y="171"/>
                  </a:lnTo>
                  <a:lnTo>
                    <a:pt x="465" y="158"/>
                  </a:lnTo>
                  <a:close/>
                  <a:moveTo>
                    <a:pt x="491" y="144"/>
                  </a:moveTo>
                  <a:lnTo>
                    <a:pt x="504" y="137"/>
                  </a:lnTo>
                  <a:lnTo>
                    <a:pt x="511" y="150"/>
                  </a:lnTo>
                  <a:lnTo>
                    <a:pt x="498" y="157"/>
                  </a:lnTo>
                  <a:lnTo>
                    <a:pt x="491" y="144"/>
                  </a:lnTo>
                  <a:close/>
                  <a:moveTo>
                    <a:pt x="517" y="130"/>
                  </a:moveTo>
                  <a:lnTo>
                    <a:pt x="529" y="123"/>
                  </a:lnTo>
                  <a:lnTo>
                    <a:pt x="537" y="135"/>
                  </a:lnTo>
                  <a:lnTo>
                    <a:pt x="524" y="143"/>
                  </a:lnTo>
                  <a:lnTo>
                    <a:pt x="517" y="130"/>
                  </a:lnTo>
                  <a:close/>
                  <a:moveTo>
                    <a:pt x="542" y="115"/>
                  </a:moveTo>
                  <a:lnTo>
                    <a:pt x="555" y="108"/>
                  </a:lnTo>
                  <a:lnTo>
                    <a:pt x="562" y="121"/>
                  </a:lnTo>
                  <a:lnTo>
                    <a:pt x="549" y="128"/>
                  </a:lnTo>
                  <a:lnTo>
                    <a:pt x="542" y="115"/>
                  </a:lnTo>
                  <a:close/>
                  <a:moveTo>
                    <a:pt x="568" y="101"/>
                  </a:moveTo>
                  <a:lnTo>
                    <a:pt x="581" y="94"/>
                  </a:lnTo>
                  <a:lnTo>
                    <a:pt x="588" y="107"/>
                  </a:lnTo>
                  <a:lnTo>
                    <a:pt x="575" y="114"/>
                  </a:lnTo>
                  <a:lnTo>
                    <a:pt x="568" y="101"/>
                  </a:lnTo>
                  <a:close/>
                  <a:moveTo>
                    <a:pt x="594" y="87"/>
                  </a:moveTo>
                  <a:lnTo>
                    <a:pt x="606" y="80"/>
                  </a:lnTo>
                  <a:lnTo>
                    <a:pt x="614" y="93"/>
                  </a:lnTo>
                  <a:lnTo>
                    <a:pt x="601" y="100"/>
                  </a:lnTo>
                  <a:lnTo>
                    <a:pt x="594" y="87"/>
                  </a:lnTo>
                  <a:close/>
                  <a:moveTo>
                    <a:pt x="619" y="73"/>
                  </a:moveTo>
                  <a:lnTo>
                    <a:pt x="632" y="65"/>
                  </a:lnTo>
                  <a:lnTo>
                    <a:pt x="639" y="78"/>
                  </a:lnTo>
                  <a:lnTo>
                    <a:pt x="626" y="85"/>
                  </a:lnTo>
                  <a:lnTo>
                    <a:pt x="619" y="73"/>
                  </a:lnTo>
                  <a:close/>
                  <a:moveTo>
                    <a:pt x="645" y="58"/>
                  </a:moveTo>
                  <a:lnTo>
                    <a:pt x="658" y="51"/>
                  </a:lnTo>
                  <a:lnTo>
                    <a:pt x="665" y="64"/>
                  </a:lnTo>
                  <a:lnTo>
                    <a:pt x="652" y="71"/>
                  </a:lnTo>
                  <a:lnTo>
                    <a:pt x="645" y="58"/>
                  </a:lnTo>
                  <a:close/>
                  <a:moveTo>
                    <a:pt x="671" y="44"/>
                  </a:moveTo>
                  <a:lnTo>
                    <a:pt x="684" y="37"/>
                  </a:lnTo>
                  <a:lnTo>
                    <a:pt x="691" y="50"/>
                  </a:lnTo>
                  <a:lnTo>
                    <a:pt x="678" y="57"/>
                  </a:lnTo>
                  <a:lnTo>
                    <a:pt x="671" y="44"/>
                  </a:lnTo>
                  <a:close/>
                  <a:moveTo>
                    <a:pt x="696" y="30"/>
                  </a:moveTo>
                  <a:lnTo>
                    <a:pt x="709" y="22"/>
                  </a:lnTo>
                  <a:lnTo>
                    <a:pt x="716" y="35"/>
                  </a:lnTo>
                  <a:lnTo>
                    <a:pt x="704" y="42"/>
                  </a:lnTo>
                  <a:lnTo>
                    <a:pt x="696" y="30"/>
                  </a:lnTo>
                  <a:close/>
                  <a:moveTo>
                    <a:pt x="722" y="15"/>
                  </a:moveTo>
                  <a:lnTo>
                    <a:pt x="735" y="8"/>
                  </a:lnTo>
                  <a:lnTo>
                    <a:pt x="742" y="21"/>
                  </a:lnTo>
                  <a:lnTo>
                    <a:pt x="729" y="28"/>
                  </a:lnTo>
                  <a:lnTo>
                    <a:pt x="722" y="15"/>
                  </a:lnTo>
                  <a:close/>
                  <a:moveTo>
                    <a:pt x="748" y="1"/>
                  </a:moveTo>
                  <a:lnTo>
                    <a:pt x="750" y="0"/>
                  </a:lnTo>
                  <a:lnTo>
                    <a:pt x="757" y="13"/>
                  </a:lnTo>
                  <a:lnTo>
                    <a:pt x="755" y="14"/>
                  </a:lnTo>
                  <a:lnTo>
                    <a:pt x="748" y="1"/>
                  </a:lnTo>
                  <a:close/>
                  <a:moveTo>
                    <a:pt x="49" y="423"/>
                  </a:moveTo>
                  <a:lnTo>
                    <a:pt x="0" y="425"/>
                  </a:lnTo>
                  <a:lnTo>
                    <a:pt x="27" y="385"/>
                  </a:lnTo>
                  <a:lnTo>
                    <a:pt x="49" y="423"/>
                  </a:lnTo>
                  <a:close/>
                </a:path>
              </a:pathLst>
            </a:custGeom>
            <a:solidFill>
              <a:srgbClr val="0000CC"/>
            </a:solidFill>
            <a:ln w="1">
              <a:solidFill>
                <a:srgbClr val="0000CC"/>
              </a:solidFill>
              <a:bevel/>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506" name="Freeform 37"/>
            <p:cNvSpPr>
              <a:spLocks noEditPoints="1"/>
            </p:cNvSpPr>
            <p:nvPr/>
          </p:nvSpPr>
          <p:spPr bwMode="auto">
            <a:xfrm>
              <a:off x="889" y="1918"/>
              <a:ext cx="610" cy="282"/>
            </a:xfrm>
            <a:custGeom>
              <a:avLst/>
              <a:gdLst>
                <a:gd name="T0" fmla="*/ 44 w 610"/>
                <a:gd name="T1" fmla="*/ 252 h 282"/>
                <a:gd name="T2" fmla="*/ 36 w 610"/>
                <a:gd name="T3" fmla="*/ 272 h 282"/>
                <a:gd name="T4" fmla="*/ 57 w 610"/>
                <a:gd name="T5" fmla="*/ 246 h 282"/>
                <a:gd name="T6" fmla="*/ 77 w 610"/>
                <a:gd name="T7" fmla="*/ 254 h 282"/>
                <a:gd name="T8" fmla="*/ 57 w 610"/>
                <a:gd name="T9" fmla="*/ 246 h 282"/>
                <a:gd name="T10" fmla="*/ 97 w 610"/>
                <a:gd name="T11" fmla="*/ 228 h 282"/>
                <a:gd name="T12" fmla="*/ 90 w 610"/>
                <a:gd name="T13" fmla="*/ 247 h 282"/>
                <a:gd name="T14" fmla="*/ 111 w 610"/>
                <a:gd name="T15" fmla="*/ 222 h 282"/>
                <a:gd name="T16" fmla="*/ 130 w 610"/>
                <a:gd name="T17" fmla="*/ 229 h 282"/>
                <a:gd name="T18" fmla="*/ 111 w 610"/>
                <a:gd name="T19" fmla="*/ 222 h 282"/>
                <a:gd name="T20" fmla="*/ 151 w 610"/>
                <a:gd name="T21" fmla="*/ 204 h 282"/>
                <a:gd name="T22" fmla="*/ 144 w 610"/>
                <a:gd name="T23" fmla="*/ 223 h 282"/>
                <a:gd name="T24" fmla="*/ 164 w 610"/>
                <a:gd name="T25" fmla="*/ 198 h 282"/>
                <a:gd name="T26" fmla="*/ 184 w 610"/>
                <a:gd name="T27" fmla="*/ 205 h 282"/>
                <a:gd name="T28" fmla="*/ 164 w 610"/>
                <a:gd name="T29" fmla="*/ 198 h 282"/>
                <a:gd name="T30" fmla="*/ 205 w 610"/>
                <a:gd name="T31" fmla="*/ 180 h 282"/>
                <a:gd name="T32" fmla="*/ 197 w 610"/>
                <a:gd name="T33" fmla="*/ 199 h 282"/>
                <a:gd name="T34" fmla="*/ 218 w 610"/>
                <a:gd name="T35" fmla="*/ 174 h 282"/>
                <a:gd name="T36" fmla="*/ 237 w 610"/>
                <a:gd name="T37" fmla="*/ 181 h 282"/>
                <a:gd name="T38" fmla="*/ 218 w 610"/>
                <a:gd name="T39" fmla="*/ 174 h 282"/>
                <a:gd name="T40" fmla="*/ 258 w 610"/>
                <a:gd name="T41" fmla="*/ 155 h 282"/>
                <a:gd name="T42" fmla="*/ 251 w 610"/>
                <a:gd name="T43" fmla="*/ 175 h 282"/>
                <a:gd name="T44" fmla="*/ 272 w 610"/>
                <a:gd name="T45" fmla="*/ 149 h 282"/>
                <a:gd name="T46" fmla="*/ 291 w 610"/>
                <a:gd name="T47" fmla="*/ 157 h 282"/>
                <a:gd name="T48" fmla="*/ 272 w 610"/>
                <a:gd name="T49" fmla="*/ 149 h 282"/>
                <a:gd name="T50" fmla="*/ 312 w 610"/>
                <a:gd name="T51" fmla="*/ 131 h 282"/>
                <a:gd name="T52" fmla="*/ 304 w 610"/>
                <a:gd name="T53" fmla="*/ 151 h 282"/>
                <a:gd name="T54" fmla="*/ 325 w 610"/>
                <a:gd name="T55" fmla="*/ 125 h 282"/>
                <a:gd name="T56" fmla="*/ 345 w 610"/>
                <a:gd name="T57" fmla="*/ 133 h 282"/>
                <a:gd name="T58" fmla="*/ 325 w 610"/>
                <a:gd name="T59" fmla="*/ 125 h 282"/>
                <a:gd name="T60" fmla="*/ 365 w 610"/>
                <a:gd name="T61" fmla="*/ 107 h 282"/>
                <a:gd name="T62" fmla="*/ 358 w 610"/>
                <a:gd name="T63" fmla="*/ 126 h 282"/>
                <a:gd name="T64" fmla="*/ 379 w 610"/>
                <a:gd name="T65" fmla="*/ 101 h 282"/>
                <a:gd name="T66" fmla="*/ 398 w 610"/>
                <a:gd name="T67" fmla="*/ 108 h 282"/>
                <a:gd name="T68" fmla="*/ 379 w 610"/>
                <a:gd name="T69" fmla="*/ 101 h 282"/>
                <a:gd name="T70" fmla="*/ 419 w 610"/>
                <a:gd name="T71" fmla="*/ 83 h 282"/>
                <a:gd name="T72" fmla="*/ 412 w 610"/>
                <a:gd name="T73" fmla="*/ 102 h 282"/>
                <a:gd name="T74" fmla="*/ 432 w 610"/>
                <a:gd name="T75" fmla="*/ 77 h 282"/>
                <a:gd name="T76" fmla="*/ 452 w 610"/>
                <a:gd name="T77" fmla="*/ 84 h 282"/>
                <a:gd name="T78" fmla="*/ 432 w 610"/>
                <a:gd name="T79" fmla="*/ 77 h 282"/>
                <a:gd name="T80" fmla="*/ 473 w 610"/>
                <a:gd name="T81" fmla="*/ 59 h 282"/>
                <a:gd name="T82" fmla="*/ 465 w 610"/>
                <a:gd name="T83" fmla="*/ 78 h 282"/>
                <a:gd name="T84" fmla="*/ 486 w 610"/>
                <a:gd name="T85" fmla="*/ 53 h 282"/>
                <a:gd name="T86" fmla="*/ 506 w 610"/>
                <a:gd name="T87" fmla="*/ 60 h 282"/>
                <a:gd name="T88" fmla="*/ 486 w 610"/>
                <a:gd name="T89" fmla="*/ 53 h 282"/>
                <a:gd name="T90" fmla="*/ 526 w 610"/>
                <a:gd name="T91" fmla="*/ 34 h 282"/>
                <a:gd name="T92" fmla="*/ 519 w 610"/>
                <a:gd name="T93" fmla="*/ 54 h 282"/>
                <a:gd name="T94" fmla="*/ 540 w 610"/>
                <a:gd name="T95" fmla="*/ 28 h 282"/>
                <a:gd name="T96" fmla="*/ 559 w 610"/>
                <a:gd name="T97" fmla="*/ 36 h 282"/>
                <a:gd name="T98" fmla="*/ 540 w 610"/>
                <a:gd name="T99" fmla="*/ 28 h 282"/>
                <a:gd name="T100" fmla="*/ 580 w 610"/>
                <a:gd name="T101" fmla="*/ 10 h 282"/>
                <a:gd name="T102" fmla="*/ 573 w 610"/>
                <a:gd name="T103" fmla="*/ 30 h 282"/>
                <a:gd name="T104" fmla="*/ 593 w 610"/>
                <a:gd name="T105" fmla="*/ 4 h 282"/>
                <a:gd name="T106" fmla="*/ 610 w 610"/>
                <a:gd name="T107" fmla="*/ 13 h 282"/>
                <a:gd name="T108" fmla="*/ 593 w 610"/>
                <a:gd name="T109" fmla="*/ 4 h 282"/>
                <a:gd name="T110" fmla="*/ 0 w 610"/>
                <a:gd name="T111" fmla="*/ 280 h 282"/>
                <a:gd name="T112" fmla="*/ 49 w 610"/>
                <a:gd name="T113" fmla="*/ 282 h 2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0"/>
                <a:gd name="T172" fmla="*/ 0 h 282"/>
                <a:gd name="T173" fmla="*/ 610 w 610"/>
                <a:gd name="T174" fmla="*/ 282 h 2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0" h="282">
                  <a:moveTo>
                    <a:pt x="30" y="258"/>
                  </a:moveTo>
                  <a:lnTo>
                    <a:pt x="44" y="252"/>
                  </a:lnTo>
                  <a:lnTo>
                    <a:pt x="50" y="266"/>
                  </a:lnTo>
                  <a:lnTo>
                    <a:pt x="36" y="272"/>
                  </a:lnTo>
                  <a:lnTo>
                    <a:pt x="30" y="258"/>
                  </a:lnTo>
                  <a:close/>
                  <a:moveTo>
                    <a:pt x="57" y="246"/>
                  </a:moveTo>
                  <a:lnTo>
                    <a:pt x="71" y="240"/>
                  </a:lnTo>
                  <a:lnTo>
                    <a:pt x="77" y="254"/>
                  </a:lnTo>
                  <a:lnTo>
                    <a:pt x="63" y="260"/>
                  </a:lnTo>
                  <a:lnTo>
                    <a:pt x="57" y="246"/>
                  </a:lnTo>
                  <a:close/>
                  <a:moveTo>
                    <a:pt x="84" y="234"/>
                  </a:moveTo>
                  <a:lnTo>
                    <a:pt x="97" y="228"/>
                  </a:lnTo>
                  <a:lnTo>
                    <a:pt x="103" y="241"/>
                  </a:lnTo>
                  <a:lnTo>
                    <a:pt x="90" y="247"/>
                  </a:lnTo>
                  <a:lnTo>
                    <a:pt x="84" y="234"/>
                  </a:lnTo>
                  <a:close/>
                  <a:moveTo>
                    <a:pt x="111" y="222"/>
                  </a:moveTo>
                  <a:lnTo>
                    <a:pt x="124" y="216"/>
                  </a:lnTo>
                  <a:lnTo>
                    <a:pt x="130" y="229"/>
                  </a:lnTo>
                  <a:lnTo>
                    <a:pt x="117" y="235"/>
                  </a:lnTo>
                  <a:lnTo>
                    <a:pt x="111" y="222"/>
                  </a:lnTo>
                  <a:close/>
                  <a:moveTo>
                    <a:pt x="138" y="210"/>
                  </a:moveTo>
                  <a:lnTo>
                    <a:pt x="151" y="204"/>
                  </a:lnTo>
                  <a:lnTo>
                    <a:pt x="157" y="217"/>
                  </a:lnTo>
                  <a:lnTo>
                    <a:pt x="144" y="223"/>
                  </a:lnTo>
                  <a:lnTo>
                    <a:pt x="138" y="210"/>
                  </a:lnTo>
                  <a:close/>
                  <a:moveTo>
                    <a:pt x="164" y="198"/>
                  </a:moveTo>
                  <a:lnTo>
                    <a:pt x="178" y="192"/>
                  </a:lnTo>
                  <a:lnTo>
                    <a:pt x="184" y="205"/>
                  </a:lnTo>
                  <a:lnTo>
                    <a:pt x="170" y="211"/>
                  </a:lnTo>
                  <a:lnTo>
                    <a:pt x="164" y="198"/>
                  </a:lnTo>
                  <a:close/>
                  <a:moveTo>
                    <a:pt x="191" y="186"/>
                  </a:moveTo>
                  <a:lnTo>
                    <a:pt x="205" y="180"/>
                  </a:lnTo>
                  <a:lnTo>
                    <a:pt x="211" y="193"/>
                  </a:lnTo>
                  <a:lnTo>
                    <a:pt x="197" y="199"/>
                  </a:lnTo>
                  <a:lnTo>
                    <a:pt x="191" y="186"/>
                  </a:lnTo>
                  <a:close/>
                  <a:moveTo>
                    <a:pt x="218" y="174"/>
                  </a:moveTo>
                  <a:lnTo>
                    <a:pt x="231" y="168"/>
                  </a:lnTo>
                  <a:lnTo>
                    <a:pt x="237" y="181"/>
                  </a:lnTo>
                  <a:lnTo>
                    <a:pt x="224" y="187"/>
                  </a:lnTo>
                  <a:lnTo>
                    <a:pt x="218" y="174"/>
                  </a:lnTo>
                  <a:close/>
                  <a:moveTo>
                    <a:pt x="245" y="161"/>
                  </a:moveTo>
                  <a:lnTo>
                    <a:pt x="258" y="155"/>
                  </a:lnTo>
                  <a:lnTo>
                    <a:pt x="264" y="169"/>
                  </a:lnTo>
                  <a:lnTo>
                    <a:pt x="251" y="175"/>
                  </a:lnTo>
                  <a:lnTo>
                    <a:pt x="245" y="161"/>
                  </a:lnTo>
                  <a:close/>
                  <a:moveTo>
                    <a:pt x="272" y="149"/>
                  </a:moveTo>
                  <a:lnTo>
                    <a:pt x="285" y="143"/>
                  </a:lnTo>
                  <a:lnTo>
                    <a:pt x="291" y="157"/>
                  </a:lnTo>
                  <a:lnTo>
                    <a:pt x="278" y="163"/>
                  </a:lnTo>
                  <a:lnTo>
                    <a:pt x="272" y="149"/>
                  </a:lnTo>
                  <a:close/>
                  <a:moveTo>
                    <a:pt x="298" y="137"/>
                  </a:moveTo>
                  <a:lnTo>
                    <a:pt x="312" y="131"/>
                  </a:lnTo>
                  <a:lnTo>
                    <a:pt x="318" y="145"/>
                  </a:lnTo>
                  <a:lnTo>
                    <a:pt x="304" y="151"/>
                  </a:lnTo>
                  <a:lnTo>
                    <a:pt x="298" y="137"/>
                  </a:lnTo>
                  <a:close/>
                  <a:moveTo>
                    <a:pt x="325" y="125"/>
                  </a:moveTo>
                  <a:lnTo>
                    <a:pt x="339" y="119"/>
                  </a:lnTo>
                  <a:lnTo>
                    <a:pt x="345" y="133"/>
                  </a:lnTo>
                  <a:lnTo>
                    <a:pt x="331" y="139"/>
                  </a:lnTo>
                  <a:lnTo>
                    <a:pt x="325" y="125"/>
                  </a:lnTo>
                  <a:close/>
                  <a:moveTo>
                    <a:pt x="352" y="113"/>
                  </a:moveTo>
                  <a:lnTo>
                    <a:pt x="365" y="107"/>
                  </a:lnTo>
                  <a:lnTo>
                    <a:pt x="371" y="120"/>
                  </a:lnTo>
                  <a:lnTo>
                    <a:pt x="358" y="126"/>
                  </a:lnTo>
                  <a:lnTo>
                    <a:pt x="352" y="113"/>
                  </a:lnTo>
                  <a:close/>
                  <a:moveTo>
                    <a:pt x="379" y="101"/>
                  </a:moveTo>
                  <a:lnTo>
                    <a:pt x="392" y="95"/>
                  </a:lnTo>
                  <a:lnTo>
                    <a:pt x="398" y="108"/>
                  </a:lnTo>
                  <a:lnTo>
                    <a:pt x="385" y="114"/>
                  </a:lnTo>
                  <a:lnTo>
                    <a:pt x="379" y="101"/>
                  </a:lnTo>
                  <a:close/>
                  <a:moveTo>
                    <a:pt x="406" y="89"/>
                  </a:moveTo>
                  <a:lnTo>
                    <a:pt x="419" y="83"/>
                  </a:lnTo>
                  <a:lnTo>
                    <a:pt x="425" y="96"/>
                  </a:lnTo>
                  <a:lnTo>
                    <a:pt x="412" y="102"/>
                  </a:lnTo>
                  <a:lnTo>
                    <a:pt x="406" y="89"/>
                  </a:lnTo>
                  <a:close/>
                  <a:moveTo>
                    <a:pt x="432" y="77"/>
                  </a:moveTo>
                  <a:lnTo>
                    <a:pt x="446" y="71"/>
                  </a:lnTo>
                  <a:lnTo>
                    <a:pt x="452" y="84"/>
                  </a:lnTo>
                  <a:lnTo>
                    <a:pt x="439" y="90"/>
                  </a:lnTo>
                  <a:lnTo>
                    <a:pt x="432" y="77"/>
                  </a:lnTo>
                  <a:close/>
                  <a:moveTo>
                    <a:pt x="459" y="65"/>
                  </a:moveTo>
                  <a:lnTo>
                    <a:pt x="473" y="59"/>
                  </a:lnTo>
                  <a:lnTo>
                    <a:pt x="479" y="72"/>
                  </a:lnTo>
                  <a:lnTo>
                    <a:pt x="465" y="78"/>
                  </a:lnTo>
                  <a:lnTo>
                    <a:pt x="459" y="65"/>
                  </a:lnTo>
                  <a:close/>
                  <a:moveTo>
                    <a:pt x="486" y="53"/>
                  </a:moveTo>
                  <a:lnTo>
                    <a:pt x="499" y="47"/>
                  </a:lnTo>
                  <a:lnTo>
                    <a:pt x="506" y="60"/>
                  </a:lnTo>
                  <a:lnTo>
                    <a:pt x="492" y="66"/>
                  </a:lnTo>
                  <a:lnTo>
                    <a:pt x="486" y="53"/>
                  </a:lnTo>
                  <a:close/>
                  <a:moveTo>
                    <a:pt x="513" y="40"/>
                  </a:moveTo>
                  <a:lnTo>
                    <a:pt x="526" y="34"/>
                  </a:lnTo>
                  <a:lnTo>
                    <a:pt x="532" y="48"/>
                  </a:lnTo>
                  <a:lnTo>
                    <a:pt x="519" y="54"/>
                  </a:lnTo>
                  <a:lnTo>
                    <a:pt x="513" y="40"/>
                  </a:lnTo>
                  <a:close/>
                  <a:moveTo>
                    <a:pt x="540" y="28"/>
                  </a:moveTo>
                  <a:lnTo>
                    <a:pt x="553" y="22"/>
                  </a:lnTo>
                  <a:lnTo>
                    <a:pt x="559" y="36"/>
                  </a:lnTo>
                  <a:lnTo>
                    <a:pt x="546" y="42"/>
                  </a:lnTo>
                  <a:lnTo>
                    <a:pt x="540" y="28"/>
                  </a:lnTo>
                  <a:close/>
                  <a:moveTo>
                    <a:pt x="566" y="16"/>
                  </a:moveTo>
                  <a:lnTo>
                    <a:pt x="580" y="10"/>
                  </a:lnTo>
                  <a:lnTo>
                    <a:pt x="586" y="24"/>
                  </a:lnTo>
                  <a:lnTo>
                    <a:pt x="573" y="30"/>
                  </a:lnTo>
                  <a:lnTo>
                    <a:pt x="566" y="16"/>
                  </a:lnTo>
                  <a:close/>
                  <a:moveTo>
                    <a:pt x="593" y="4"/>
                  </a:moveTo>
                  <a:lnTo>
                    <a:pt x="603" y="0"/>
                  </a:lnTo>
                  <a:lnTo>
                    <a:pt x="610" y="13"/>
                  </a:lnTo>
                  <a:lnTo>
                    <a:pt x="599" y="18"/>
                  </a:lnTo>
                  <a:lnTo>
                    <a:pt x="593" y="4"/>
                  </a:lnTo>
                  <a:close/>
                  <a:moveTo>
                    <a:pt x="49" y="282"/>
                  </a:moveTo>
                  <a:lnTo>
                    <a:pt x="0" y="280"/>
                  </a:lnTo>
                  <a:lnTo>
                    <a:pt x="31" y="242"/>
                  </a:lnTo>
                  <a:lnTo>
                    <a:pt x="49" y="282"/>
                  </a:lnTo>
                  <a:close/>
                </a:path>
              </a:pathLst>
            </a:custGeom>
            <a:solidFill>
              <a:srgbClr val="0000CC"/>
            </a:solidFill>
            <a:ln w="1">
              <a:solidFill>
                <a:srgbClr val="0000CC"/>
              </a:solidFill>
              <a:bevel/>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507" name="Rectangle 38"/>
            <p:cNvSpPr>
              <a:spLocks noChangeArrowheads="1"/>
            </p:cNvSpPr>
            <p:nvPr/>
          </p:nvSpPr>
          <p:spPr bwMode="auto">
            <a:xfrm rot="-1740000">
              <a:off x="3150" y="1021"/>
              <a:ext cx="139" cy="13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200" i="1">
                  <a:solidFill>
                    <a:srgbClr val="000000"/>
                  </a:solidFill>
                  <a:latin typeface="Arial" pitchFamily="34" charset="0"/>
                </a:rPr>
                <a:t>pr</a:t>
              </a:r>
              <a:endParaRPr lang="en-US">
                <a:solidFill>
                  <a:srgbClr val="000000"/>
                </a:solidFill>
                <a:latin typeface="Arial" pitchFamily="34" charset="0"/>
              </a:endParaRPr>
            </a:p>
          </p:txBody>
        </p:sp>
        <p:sp>
          <p:nvSpPr>
            <p:cNvPr id="105508" name="Rectangle 39"/>
            <p:cNvSpPr>
              <a:spLocks noChangeArrowheads="1"/>
            </p:cNvSpPr>
            <p:nvPr/>
          </p:nvSpPr>
          <p:spPr bwMode="auto">
            <a:xfrm rot="-1440000">
              <a:off x="1533" y="1797"/>
              <a:ext cx="156" cy="13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200" i="1">
                  <a:solidFill>
                    <a:srgbClr val="000000"/>
                  </a:solidFill>
                  <a:latin typeface="Arial" pitchFamily="34" charset="0"/>
                </a:rPr>
                <a:t>ps</a:t>
              </a:r>
              <a:endParaRPr lang="en-US">
                <a:solidFill>
                  <a:srgbClr val="000000"/>
                </a:solidFill>
                <a:latin typeface="Arial" pitchFamily="34" charset="0"/>
              </a:endParaRPr>
            </a:p>
          </p:txBody>
        </p:sp>
        <p:sp>
          <p:nvSpPr>
            <p:cNvPr id="105509" name="Freeform 40"/>
            <p:cNvSpPr>
              <a:spLocks noEditPoints="1"/>
            </p:cNvSpPr>
            <p:nvPr/>
          </p:nvSpPr>
          <p:spPr bwMode="auto">
            <a:xfrm>
              <a:off x="1669" y="1576"/>
              <a:ext cx="610" cy="282"/>
            </a:xfrm>
            <a:custGeom>
              <a:avLst/>
              <a:gdLst>
                <a:gd name="T0" fmla="*/ 13 w 610"/>
                <a:gd name="T1" fmla="*/ 263 h 282"/>
                <a:gd name="T2" fmla="*/ 6 w 610"/>
                <a:gd name="T3" fmla="*/ 282 h 282"/>
                <a:gd name="T4" fmla="*/ 27 w 610"/>
                <a:gd name="T5" fmla="*/ 257 h 282"/>
                <a:gd name="T6" fmla="*/ 46 w 610"/>
                <a:gd name="T7" fmla="*/ 264 h 282"/>
                <a:gd name="T8" fmla="*/ 27 w 610"/>
                <a:gd name="T9" fmla="*/ 257 h 282"/>
                <a:gd name="T10" fmla="*/ 67 w 610"/>
                <a:gd name="T11" fmla="*/ 239 h 282"/>
                <a:gd name="T12" fmla="*/ 60 w 610"/>
                <a:gd name="T13" fmla="*/ 258 h 282"/>
                <a:gd name="T14" fmla="*/ 80 w 610"/>
                <a:gd name="T15" fmla="*/ 232 h 282"/>
                <a:gd name="T16" fmla="*/ 100 w 610"/>
                <a:gd name="T17" fmla="*/ 240 h 282"/>
                <a:gd name="T18" fmla="*/ 80 w 610"/>
                <a:gd name="T19" fmla="*/ 232 h 282"/>
                <a:gd name="T20" fmla="*/ 121 w 610"/>
                <a:gd name="T21" fmla="*/ 214 h 282"/>
                <a:gd name="T22" fmla="*/ 113 w 610"/>
                <a:gd name="T23" fmla="*/ 234 h 282"/>
                <a:gd name="T24" fmla="*/ 134 w 610"/>
                <a:gd name="T25" fmla="*/ 208 h 282"/>
                <a:gd name="T26" fmla="*/ 153 w 610"/>
                <a:gd name="T27" fmla="*/ 216 h 282"/>
                <a:gd name="T28" fmla="*/ 134 w 610"/>
                <a:gd name="T29" fmla="*/ 208 h 282"/>
                <a:gd name="T30" fmla="*/ 174 w 610"/>
                <a:gd name="T31" fmla="*/ 190 h 282"/>
                <a:gd name="T32" fmla="*/ 167 w 610"/>
                <a:gd name="T33" fmla="*/ 210 h 282"/>
                <a:gd name="T34" fmla="*/ 188 w 610"/>
                <a:gd name="T35" fmla="*/ 184 h 282"/>
                <a:gd name="T36" fmla="*/ 207 w 610"/>
                <a:gd name="T37" fmla="*/ 191 h 282"/>
                <a:gd name="T38" fmla="*/ 188 w 610"/>
                <a:gd name="T39" fmla="*/ 184 h 282"/>
                <a:gd name="T40" fmla="*/ 228 w 610"/>
                <a:gd name="T41" fmla="*/ 166 h 282"/>
                <a:gd name="T42" fmla="*/ 220 w 610"/>
                <a:gd name="T43" fmla="*/ 185 h 282"/>
                <a:gd name="T44" fmla="*/ 241 w 610"/>
                <a:gd name="T45" fmla="*/ 160 h 282"/>
                <a:gd name="T46" fmla="*/ 261 w 610"/>
                <a:gd name="T47" fmla="*/ 167 h 282"/>
                <a:gd name="T48" fmla="*/ 241 w 610"/>
                <a:gd name="T49" fmla="*/ 160 h 282"/>
                <a:gd name="T50" fmla="*/ 281 w 610"/>
                <a:gd name="T51" fmla="*/ 142 h 282"/>
                <a:gd name="T52" fmla="*/ 274 w 610"/>
                <a:gd name="T53" fmla="*/ 161 h 282"/>
                <a:gd name="T54" fmla="*/ 295 w 610"/>
                <a:gd name="T55" fmla="*/ 136 h 282"/>
                <a:gd name="T56" fmla="*/ 314 w 610"/>
                <a:gd name="T57" fmla="*/ 143 h 282"/>
                <a:gd name="T58" fmla="*/ 295 w 610"/>
                <a:gd name="T59" fmla="*/ 136 h 282"/>
                <a:gd name="T60" fmla="*/ 335 w 610"/>
                <a:gd name="T61" fmla="*/ 118 h 282"/>
                <a:gd name="T62" fmla="*/ 328 w 610"/>
                <a:gd name="T63" fmla="*/ 137 h 282"/>
                <a:gd name="T64" fmla="*/ 349 w 610"/>
                <a:gd name="T65" fmla="*/ 111 h 282"/>
                <a:gd name="T66" fmla="*/ 368 w 610"/>
                <a:gd name="T67" fmla="*/ 119 h 282"/>
                <a:gd name="T68" fmla="*/ 349 w 610"/>
                <a:gd name="T69" fmla="*/ 111 h 282"/>
                <a:gd name="T70" fmla="*/ 389 w 610"/>
                <a:gd name="T71" fmla="*/ 93 h 282"/>
                <a:gd name="T72" fmla="*/ 381 w 610"/>
                <a:gd name="T73" fmla="*/ 113 h 282"/>
                <a:gd name="T74" fmla="*/ 402 w 610"/>
                <a:gd name="T75" fmla="*/ 87 h 282"/>
                <a:gd name="T76" fmla="*/ 422 w 610"/>
                <a:gd name="T77" fmla="*/ 95 h 282"/>
                <a:gd name="T78" fmla="*/ 402 w 610"/>
                <a:gd name="T79" fmla="*/ 87 h 282"/>
                <a:gd name="T80" fmla="*/ 442 w 610"/>
                <a:gd name="T81" fmla="*/ 69 h 282"/>
                <a:gd name="T82" fmla="*/ 435 w 610"/>
                <a:gd name="T83" fmla="*/ 89 h 282"/>
                <a:gd name="T84" fmla="*/ 456 w 610"/>
                <a:gd name="T85" fmla="*/ 63 h 282"/>
                <a:gd name="T86" fmla="*/ 475 w 610"/>
                <a:gd name="T87" fmla="*/ 70 h 282"/>
                <a:gd name="T88" fmla="*/ 456 w 610"/>
                <a:gd name="T89" fmla="*/ 63 h 282"/>
                <a:gd name="T90" fmla="*/ 496 w 610"/>
                <a:gd name="T91" fmla="*/ 45 h 282"/>
                <a:gd name="T92" fmla="*/ 489 w 610"/>
                <a:gd name="T93" fmla="*/ 64 h 282"/>
                <a:gd name="T94" fmla="*/ 509 w 610"/>
                <a:gd name="T95" fmla="*/ 39 h 282"/>
                <a:gd name="T96" fmla="*/ 529 w 610"/>
                <a:gd name="T97" fmla="*/ 46 h 282"/>
                <a:gd name="T98" fmla="*/ 509 w 610"/>
                <a:gd name="T99" fmla="*/ 39 h 282"/>
                <a:gd name="T100" fmla="*/ 550 w 610"/>
                <a:gd name="T101" fmla="*/ 21 h 282"/>
                <a:gd name="T102" fmla="*/ 542 w 610"/>
                <a:gd name="T103" fmla="*/ 40 h 282"/>
                <a:gd name="T104" fmla="*/ 563 w 610"/>
                <a:gd name="T105" fmla="*/ 15 h 282"/>
                <a:gd name="T106" fmla="*/ 579 w 610"/>
                <a:gd name="T107" fmla="*/ 24 h 282"/>
                <a:gd name="T108" fmla="*/ 563 w 610"/>
                <a:gd name="T109" fmla="*/ 15 h 282"/>
                <a:gd name="T110" fmla="*/ 610 w 610"/>
                <a:gd name="T111" fmla="*/ 2 h 282"/>
                <a:gd name="T112" fmla="*/ 560 w 610"/>
                <a:gd name="T113" fmla="*/ 0 h 2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0"/>
                <a:gd name="T172" fmla="*/ 0 h 282"/>
                <a:gd name="T173" fmla="*/ 610 w 610"/>
                <a:gd name="T174" fmla="*/ 282 h 2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0" h="282">
                  <a:moveTo>
                    <a:pt x="0" y="269"/>
                  </a:moveTo>
                  <a:lnTo>
                    <a:pt x="13" y="263"/>
                  </a:lnTo>
                  <a:lnTo>
                    <a:pt x="19" y="276"/>
                  </a:lnTo>
                  <a:lnTo>
                    <a:pt x="6" y="282"/>
                  </a:lnTo>
                  <a:lnTo>
                    <a:pt x="0" y="269"/>
                  </a:lnTo>
                  <a:close/>
                  <a:moveTo>
                    <a:pt x="27" y="257"/>
                  </a:moveTo>
                  <a:lnTo>
                    <a:pt x="40" y="251"/>
                  </a:lnTo>
                  <a:lnTo>
                    <a:pt x="46" y="264"/>
                  </a:lnTo>
                  <a:lnTo>
                    <a:pt x="33" y="270"/>
                  </a:lnTo>
                  <a:lnTo>
                    <a:pt x="27" y="257"/>
                  </a:lnTo>
                  <a:close/>
                  <a:moveTo>
                    <a:pt x="54" y="245"/>
                  </a:moveTo>
                  <a:lnTo>
                    <a:pt x="67" y="239"/>
                  </a:lnTo>
                  <a:lnTo>
                    <a:pt x="73" y="252"/>
                  </a:lnTo>
                  <a:lnTo>
                    <a:pt x="60" y="258"/>
                  </a:lnTo>
                  <a:lnTo>
                    <a:pt x="54" y="245"/>
                  </a:lnTo>
                  <a:close/>
                  <a:moveTo>
                    <a:pt x="80" y="232"/>
                  </a:moveTo>
                  <a:lnTo>
                    <a:pt x="94" y="226"/>
                  </a:lnTo>
                  <a:lnTo>
                    <a:pt x="100" y="240"/>
                  </a:lnTo>
                  <a:lnTo>
                    <a:pt x="86" y="246"/>
                  </a:lnTo>
                  <a:lnTo>
                    <a:pt x="80" y="232"/>
                  </a:lnTo>
                  <a:close/>
                  <a:moveTo>
                    <a:pt x="107" y="220"/>
                  </a:moveTo>
                  <a:lnTo>
                    <a:pt x="121" y="214"/>
                  </a:lnTo>
                  <a:lnTo>
                    <a:pt x="127" y="228"/>
                  </a:lnTo>
                  <a:lnTo>
                    <a:pt x="113" y="234"/>
                  </a:lnTo>
                  <a:lnTo>
                    <a:pt x="107" y="220"/>
                  </a:lnTo>
                  <a:close/>
                  <a:moveTo>
                    <a:pt x="134" y="208"/>
                  </a:moveTo>
                  <a:lnTo>
                    <a:pt x="147" y="202"/>
                  </a:lnTo>
                  <a:lnTo>
                    <a:pt x="153" y="216"/>
                  </a:lnTo>
                  <a:lnTo>
                    <a:pt x="140" y="222"/>
                  </a:lnTo>
                  <a:lnTo>
                    <a:pt x="134" y="208"/>
                  </a:lnTo>
                  <a:close/>
                  <a:moveTo>
                    <a:pt x="161" y="196"/>
                  </a:moveTo>
                  <a:lnTo>
                    <a:pt x="174" y="190"/>
                  </a:lnTo>
                  <a:lnTo>
                    <a:pt x="180" y="204"/>
                  </a:lnTo>
                  <a:lnTo>
                    <a:pt x="167" y="210"/>
                  </a:lnTo>
                  <a:lnTo>
                    <a:pt x="161" y="196"/>
                  </a:lnTo>
                  <a:close/>
                  <a:moveTo>
                    <a:pt x="188" y="184"/>
                  </a:moveTo>
                  <a:lnTo>
                    <a:pt x="201" y="178"/>
                  </a:lnTo>
                  <a:lnTo>
                    <a:pt x="207" y="191"/>
                  </a:lnTo>
                  <a:lnTo>
                    <a:pt x="194" y="197"/>
                  </a:lnTo>
                  <a:lnTo>
                    <a:pt x="188" y="184"/>
                  </a:lnTo>
                  <a:close/>
                  <a:moveTo>
                    <a:pt x="214" y="172"/>
                  </a:moveTo>
                  <a:lnTo>
                    <a:pt x="228" y="166"/>
                  </a:lnTo>
                  <a:lnTo>
                    <a:pt x="234" y="179"/>
                  </a:lnTo>
                  <a:lnTo>
                    <a:pt x="220" y="185"/>
                  </a:lnTo>
                  <a:lnTo>
                    <a:pt x="214" y="172"/>
                  </a:lnTo>
                  <a:close/>
                  <a:moveTo>
                    <a:pt x="241" y="160"/>
                  </a:moveTo>
                  <a:lnTo>
                    <a:pt x="255" y="154"/>
                  </a:lnTo>
                  <a:lnTo>
                    <a:pt x="261" y="167"/>
                  </a:lnTo>
                  <a:lnTo>
                    <a:pt x="247" y="173"/>
                  </a:lnTo>
                  <a:lnTo>
                    <a:pt x="241" y="160"/>
                  </a:lnTo>
                  <a:close/>
                  <a:moveTo>
                    <a:pt x="268" y="148"/>
                  </a:moveTo>
                  <a:lnTo>
                    <a:pt x="281" y="142"/>
                  </a:lnTo>
                  <a:lnTo>
                    <a:pt x="288" y="155"/>
                  </a:lnTo>
                  <a:lnTo>
                    <a:pt x="274" y="161"/>
                  </a:lnTo>
                  <a:lnTo>
                    <a:pt x="268" y="148"/>
                  </a:lnTo>
                  <a:close/>
                  <a:moveTo>
                    <a:pt x="295" y="136"/>
                  </a:moveTo>
                  <a:lnTo>
                    <a:pt x="308" y="130"/>
                  </a:lnTo>
                  <a:lnTo>
                    <a:pt x="314" y="143"/>
                  </a:lnTo>
                  <a:lnTo>
                    <a:pt x="301" y="149"/>
                  </a:lnTo>
                  <a:lnTo>
                    <a:pt x="295" y="136"/>
                  </a:lnTo>
                  <a:close/>
                  <a:moveTo>
                    <a:pt x="322" y="124"/>
                  </a:moveTo>
                  <a:lnTo>
                    <a:pt x="335" y="118"/>
                  </a:lnTo>
                  <a:lnTo>
                    <a:pt x="341" y="131"/>
                  </a:lnTo>
                  <a:lnTo>
                    <a:pt x="328" y="137"/>
                  </a:lnTo>
                  <a:lnTo>
                    <a:pt x="322" y="124"/>
                  </a:lnTo>
                  <a:close/>
                  <a:moveTo>
                    <a:pt x="349" y="111"/>
                  </a:moveTo>
                  <a:lnTo>
                    <a:pt x="362" y="105"/>
                  </a:lnTo>
                  <a:lnTo>
                    <a:pt x="368" y="119"/>
                  </a:lnTo>
                  <a:lnTo>
                    <a:pt x="355" y="125"/>
                  </a:lnTo>
                  <a:lnTo>
                    <a:pt x="349" y="111"/>
                  </a:lnTo>
                  <a:close/>
                  <a:moveTo>
                    <a:pt x="375" y="99"/>
                  </a:moveTo>
                  <a:lnTo>
                    <a:pt x="389" y="93"/>
                  </a:lnTo>
                  <a:lnTo>
                    <a:pt x="395" y="107"/>
                  </a:lnTo>
                  <a:lnTo>
                    <a:pt x="381" y="113"/>
                  </a:lnTo>
                  <a:lnTo>
                    <a:pt x="375" y="99"/>
                  </a:lnTo>
                  <a:close/>
                  <a:moveTo>
                    <a:pt x="402" y="87"/>
                  </a:moveTo>
                  <a:lnTo>
                    <a:pt x="415" y="81"/>
                  </a:lnTo>
                  <a:lnTo>
                    <a:pt x="422" y="95"/>
                  </a:lnTo>
                  <a:lnTo>
                    <a:pt x="408" y="101"/>
                  </a:lnTo>
                  <a:lnTo>
                    <a:pt x="402" y="87"/>
                  </a:lnTo>
                  <a:close/>
                  <a:moveTo>
                    <a:pt x="429" y="75"/>
                  </a:moveTo>
                  <a:lnTo>
                    <a:pt x="442" y="69"/>
                  </a:lnTo>
                  <a:lnTo>
                    <a:pt x="448" y="83"/>
                  </a:lnTo>
                  <a:lnTo>
                    <a:pt x="435" y="89"/>
                  </a:lnTo>
                  <a:lnTo>
                    <a:pt x="429" y="75"/>
                  </a:lnTo>
                  <a:close/>
                  <a:moveTo>
                    <a:pt x="456" y="63"/>
                  </a:moveTo>
                  <a:lnTo>
                    <a:pt x="469" y="57"/>
                  </a:lnTo>
                  <a:lnTo>
                    <a:pt x="475" y="70"/>
                  </a:lnTo>
                  <a:lnTo>
                    <a:pt x="462" y="76"/>
                  </a:lnTo>
                  <a:lnTo>
                    <a:pt x="456" y="63"/>
                  </a:lnTo>
                  <a:close/>
                  <a:moveTo>
                    <a:pt x="482" y="51"/>
                  </a:moveTo>
                  <a:lnTo>
                    <a:pt x="496" y="45"/>
                  </a:lnTo>
                  <a:lnTo>
                    <a:pt x="502" y="58"/>
                  </a:lnTo>
                  <a:lnTo>
                    <a:pt x="489" y="64"/>
                  </a:lnTo>
                  <a:lnTo>
                    <a:pt x="482" y="51"/>
                  </a:lnTo>
                  <a:close/>
                  <a:moveTo>
                    <a:pt x="509" y="39"/>
                  </a:moveTo>
                  <a:lnTo>
                    <a:pt x="523" y="33"/>
                  </a:lnTo>
                  <a:lnTo>
                    <a:pt x="529" y="46"/>
                  </a:lnTo>
                  <a:lnTo>
                    <a:pt x="515" y="52"/>
                  </a:lnTo>
                  <a:lnTo>
                    <a:pt x="509" y="39"/>
                  </a:lnTo>
                  <a:close/>
                  <a:moveTo>
                    <a:pt x="536" y="27"/>
                  </a:moveTo>
                  <a:lnTo>
                    <a:pt x="550" y="21"/>
                  </a:lnTo>
                  <a:lnTo>
                    <a:pt x="556" y="34"/>
                  </a:lnTo>
                  <a:lnTo>
                    <a:pt x="542" y="40"/>
                  </a:lnTo>
                  <a:lnTo>
                    <a:pt x="536" y="27"/>
                  </a:lnTo>
                  <a:close/>
                  <a:moveTo>
                    <a:pt x="563" y="15"/>
                  </a:moveTo>
                  <a:lnTo>
                    <a:pt x="573" y="10"/>
                  </a:lnTo>
                  <a:lnTo>
                    <a:pt x="579" y="24"/>
                  </a:lnTo>
                  <a:lnTo>
                    <a:pt x="569" y="28"/>
                  </a:lnTo>
                  <a:lnTo>
                    <a:pt x="563" y="15"/>
                  </a:lnTo>
                  <a:close/>
                  <a:moveTo>
                    <a:pt x="560" y="0"/>
                  </a:moveTo>
                  <a:lnTo>
                    <a:pt x="610" y="2"/>
                  </a:lnTo>
                  <a:lnTo>
                    <a:pt x="579" y="40"/>
                  </a:lnTo>
                  <a:lnTo>
                    <a:pt x="560" y="0"/>
                  </a:lnTo>
                  <a:close/>
                </a:path>
              </a:pathLst>
            </a:custGeom>
            <a:solidFill>
              <a:srgbClr val="0000CC"/>
            </a:solidFill>
            <a:ln w="1">
              <a:solidFill>
                <a:srgbClr val="0000CC"/>
              </a:solidFill>
              <a:bevel/>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510" name="Freeform 41"/>
            <p:cNvSpPr>
              <a:spLocks noEditPoints="1"/>
            </p:cNvSpPr>
            <p:nvPr/>
          </p:nvSpPr>
          <p:spPr bwMode="auto">
            <a:xfrm>
              <a:off x="3286" y="617"/>
              <a:ext cx="827" cy="453"/>
            </a:xfrm>
            <a:custGeom>
              <a:avLst/>
              <a:gdLst>
                <a:gd name="T0" fmla="*/ 20 w 827"/>
                <a:gd name="T1" fmla="*/ 446 h 453"/>
                <a:gd name="T2" fmla="*/ 26 w 827"/>
                <a:gd name="T3" fmla="*/ 426 h 453"/>
                <a:gd name="T4" fmla="*/ 33 w 827"/>
                <a:gd name="T5" fmla="*/ 439 h 453"/>
                <a:gd name="T6" fmla="*/ 65 w 827"/>
                <a:gd name="T7" fmla="*/ 405 h 453"/>
                <a:gd name="T8" fmla="*/ 52 w 827"/>
                <a:gd name="T9" fmla="*/ 412 h 453"/>
                <a:gd name="T10" fmla="*/ 98 w 827"/>
                <a:gd name="T11" fmla="*/ 404 h 453"/>
                <a:gd name="T12" fmla="*/ 104 w 827"/>
                <a:gd name="T13" fmla="*/ 384 h 453"/>
                <a:gd name="T14" fmla="*/ 111 w 827"/>
                <a:gd name="T15" fmla="*/ 397 h 453"/>
                <a:gd name="T16" fmla="*/ 143 w 827"/>
                <a:gd name="T17" fmla="*/ 363 h 453"/>
                <a:gd name="T18" fmla="*/ 130 w 827"/>
                <a:gd name="T19" fmla="*/ 370 h 453"/>
                <a:gd name="T20" fmla="*/ 175 w 827"/>
                <a:gd name="T21" fmla="*/ 362 h 453"/>
                <a:gd name="T22" fmla="*/ 181 w 827"/>
                <a:gd name="T23" fmla="*/ 342 h 453"/>
                <a:gd name="T24" fmla="*/ 188 w 827"/>
                <a:gd name="T25" fmla="*/ 355 h 453"/>
                <a:gd name="T26" fmla="*/ 220 w 827"/>
                <a:gd name="T27" fmla="*/ 321 h 453"/>
                <a:gd name="T28" fmla="*/ 207 w 827"/>
                <a:gd name="T29" fmla="*/ 328 h 453"/>
                <a:gd name="T30" fmla="*/ 253 w 827"/>
                <a:gd name="T31" fmla="*/ 320 h 453"/>
                <a:gd name="T32" fmla="*/ 259 w 827"/>
                <a:gd name="T33" fmla="*/ 300 h 453"/>
                <a:gd name="T34" fmla="*/ 266 w 827"/>
                <a:gd name="T35" fmla="*/ 313 h 453"/>
                <a:gd name="T36" fmla="*/ 298 w 827"/>
                <a:gd name="T37" fmla="*/ 279 h 453"/>
                <a:gd name="T38" fmla="*/ 285 w 827"/>
                <a:gd name="T39" fmla="*/ 286 h 453"/>
                <a:gd name="T40" fmla="*/ 331 w 827"/>
                <a:gd name="T41" fmla="*/ 278 h 453"/>
                <a:gd name="T42" fmla="*/ 336 w 827"/>
                <a:gd name="T43" fmla="*/ 258 h 453"/>
                <a:gd name="T44" fmla="*/ 343 w 827"/>
                <a:gd name="T45" fmla="*/ 271 h 453"/>
                <a:gd name="T46" fmla="*/ 375 w 827"/>
                <a:gd name="T47" fmla="*/ 237 h 453"/>
                <a:gd name="T48" fmla="*/ 362 w 827"/>
                <a:gd name="T49" fmla="*/ 244 h 453"/>
                <a:gd name="T50" fmla="*/ 408 w 827"/>
                <a:gd name="T51" fmla="*/ 236 h 453"/>
                <a:gd name="T52" fmla="*/ 414 w 827"/>
                <a:gd name="T53" fmla="*/ 216 h 453"/>
                <a:gd name="T54" fmla="*/ 421 w 827"/>
                <a:gd name="T55" fmla="*/ 229 h 453"/>
                <a:gd name="T56" fmla="*/ 453 w 827"/>
                <a:gd name="T57" fmla="*/ 195 h 453"/>
                <a:gd name="T58" fmla="*/ 440 w 827"/>
                <a:gd name="T59" fmla="*/ 202 h 453"/>
                <a:gd name="T60" fmla="*/ 486 w 827"/>
                <a:gd name="T61" fmla="*/ 194 h 453"/>
                <a:gd name="T62" fmla="*/ 492 w 827"/>
                <a:gd name="T63" fmla="*/ 174 h 453"/>
                <a:gd name="T64" fmla="*/ 499 w 827"/>
                <a:gd name="T65" fmla="*/ 187 h 453"/>
                <a:gd name="T66" fmla="*/ 530 w 827"/>
                <a:gd name="T67" fmla="*/ 153 h 453"/>
                <a:gd name="T68" fmla="*/ 517 w 827"/>
                <a:gd name="T69" fmla="*/ 160 h 453"/>
                <a:gd name="T70" fmla="*/ 563 w 827"/>
                <a:gd name="T71" fmla="*/ 151 h 453"/>
                <a:gd name="T72" fmla="*/ 569 w 827"/>
                <a:gd name="T73" fmla="*/ 132 h 453"/>
                <a:gd name="T74" fmla="*/ 576 w 827"/>
                <a:gd name="T75" fmla="*/ 145 h 453"/>
                <a:gd name="T76" fmla="*/ 608 w 827"/>
                <a:gd name="T77" fmla="*/ 111 h 453"/>
                <a:gd name="T78" fmla="*/ 595 w 827"/>
                <a:gd name="T79" fmla="*/ 118 h 453"/>
                <a:gd name="T80" fmla="*/ 641 w 827"/>
                <a:gd name="T81" fmla="*/ 109 h 453"/>
                <a:gd name="T82" fmla="*/ 647 w 827"/>
                <a:gd name="T83" fmla="*/ 90 h 453"/>
                <a:gd name="T84" fmla="*/ 654 w 827"/>
                <a:gd name="T85" fmla="*/ 102 h 453"/>
                <a:gd name="T86" fmla="*/ 685 w 827"/>
                <a:gd name="T87" fmla="*/ 69 h 453"/>
                <a:gd name="T88" fmla="*/ 673 w 827"/>
                <a:gd name="T89" fmla="*/ 75 h 453"/>
                <a:gd name="T90" fmla="*/ 718 w 827"/>
                <a:gd name="T91" fmla="*/ 67 h 453"/>
                <a:gd name="T92" fmla="*/ 724 w 827"/>
                <a:gd name="T93" fmla="*/ 47 h 453"/>
                <a:gd name="T94" fmla="*/ 731 w 827"/>
                <a:gd name="T95" fmla="*/ 60 h 453"/>
                <a:gd name="T96" fmla="*/ 763 w 827"/>
                <a:gd name="T97" fmla="*/ 26 h 453"/>
                <a:gd name="T98" fmla="*/ 750 w 827"/>
                <a:gd name="T99" fmla="*/ 33 h 453"/>
                <a:gd name="T100" fmla="*/ 796 w 827"/>
                <a:gd name="T101" fmla="*/ 25 h 453"/>
                <a:gd name="T102" fmla="*/ 778 w 827"/>
                <a:gd name="T103" fmla="*/ 2 h 453"/>
                <a:gd name="T104" fmla="*/ 778 w 827"/>
                <a:gd name="T105" fmla="*/ 2 h 4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27"/>
                <a:gd name="T160" fmla="*/ 0 h 453"/>
                <a:gd name="T161" fmla="*/ 827 w 827"/>
                <a:gd name="T162" fmla="*/ 453 h 45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27" h="453">
                  <a:moveTo>
                    <a:pt x="0" y="440"/>
                  </a:moveTo>
                  <a:lnTo>
                    <a:pt x="13" y="433"/>
                  </a:lnTo>
                  <a:lnTo>
                    <a:pt x="20" y="446"/>
                  </a:lnTo>
                  <a:lnTo>
                    <a:pt x="7" y="453"/>
                  </a:lnTo>
                  <a:lnTo>
                    <a:pt x="0" y="440"/>
                  </a:lnTo>
                  <a:close/>
                  <a:moveTo>
                    <a:pt x="26" y="426"/>
                  </a:moveTo>
                  <a:lnTo>
                    <a:pt x="39" y="419"/>
                  </a:lnTo>
                  <a:lnTo>
                    <a:pt x="46" y="432"/>
                  </a:lnTo>
                  <a:lnTo>
                    <a:pt x="33" y="439"/>
                  </a:lnTo>
                  <a:lnTo>
                    <a:pt x="26" y="426"/>
                  </a:lnTo>
                  <a:close/>
                  <a:moveTo>
                    <a:pt x="52" y="412"/>
                  </a:moveTo>
                  <a:lnTo>
                    <a:pt x="65" y="405"/>
                  </a:lnTo>
                  <a:lnTo>
                    <a:pt x="72" y="418"/>
                  </a:lnTo>
                  <a:lnTo>
                    <a:pt x="59" y="425"/>
                  </a:lnTo>
                  <a:lnTo>
                    <a:pt x="52" y="412"/>
                  </a:lnTo>
                  <a:close/>
                  <a:moveTo>
                    <a:pt x="78" y="398"/>
                  </a:moveTo>
                  <a:lnTo>
                    <a:pt x="91" y="391"/>
                  </a:lnTo>
                  <a:lnTo>
                    <a:pt x="98" y="404"/>
                  </a:lnTo>
                  <a:lnTo>
                    <a:pt x="85" y="411"/>
                  </a:lnTo>
                  <a:lnTo>
                    <a:pt x="78" y="398"/>
                  </a:lnTo>
                  <a:close/>
                  <a:moveTo>
                    <a:pt x="104" y="384"/>
                  </a:moveTo>
                  <a:lnTo>
                    <a:pt x="117" y="377"/>
                  </a:lnTo>
                  <a:lnTo>
                    <a:pt x="124" y="390"/>
                  </a:lnTo>
                  <a:lnTo>
                    <a:pt x="111" y="397"/>
                  </a:lnTo>
                  <a:lnTo>
                    <a:pt x="104" y="384"/>
                  </a:lnTo>
                  <a:close/>
                  <a:moveTo>
                    <a:pt x="130" y="370"/>
                  </a:moveTo>
                  <a:lnTo>
                    <a:pt x="143" y="363"/>
                  </a:lnTo>
                  <a:lnTo>
                    <a:pt x="149" y="376"/>
                  </a:lnTo>
                  <a:lnTo>
                    <a:pt x="137" y="383"/>
                  </a:lnTo>
                  <a:lnTo>
                    <a:pt x="130" y="370"/>
                  </a:lnTo>
                  <a:close/>
                  <a:moveTo>
                    <a:pt x="155" y="356"/>
                  </a:moveTo>
                  <a:lnTo>
                    <a:pt x="168" y="349"/>
                  </a:lnTo>
                  <a:lnTo>
                    <a:pt x="175" y="362"/>
                  </a:lnTo>
                  <a:lnTo>
                    <a:pt x="162" y="369"/>
                  </a:lnTo>
                  <a:lnTo>
                    <a:pt x="155" y="356"/>
                  </a:lnTo>
                  <a:close/>
                  <a:moveTo>
                    <a:pt x="181" y="342"/>
                  </a:moveTo>
                  <a:lnTo>
                    <a:pt x="194" y="335"/>
                  </a:lnTo>
                  <a:lnTo>
                    <a:pt x="201" y="348"/>
                  </a:lnTo>
                  <a:lnTo>
                    <a:pt x="188" y="355"/>
                  </a:lnTo>
                  <a:lnTo>
                    <a:pt x="181" y="342"/>
                  </a:lnTo>
                  <a:close/>
                  <a:moveTo>
                    <a:pt x="207" y="328"/>
                  </a:moveTo>
                  <a:lnTo>
                    <a:pt x="220" y="321"/>
                  </a:lnTo>
                  <a:lnTo>
                    <a:pt x="227" y="334"/>
                  </a:lnTo>
                  <a:lnTo>
                    <a:pt x="214" y="341"/>
                  </a:lnTo>
                  <a:lnTo>
                    <a:pt x="207" y="328"/>
                  </a:lnTo>
                  <a:close/>
                  <a:moveTo>
                    <a:pt x="233" y="314"/>
                  </a:moveTo>
                  <a:lnTo>
                    <a:pt x="246" y="307"/>
                  </a:lnTo>
                  <a:lnTo>
                    <a:pt x="253" y="320"/>
                  </a:lnTo>
                  <a:lnTo>
                    <a:pt x="240" y="327"/>
                  </a:lnTo>
                  <a:lnTo>
                    <a:pt x="233" y="314"/>
                  </a:lnTo>
                  <a:close/>
                  <a:moveTo>
                    <a:pt x="259" y="300"/>
                  </a:moveTo>
                  <a:lnTo>
                    <a:pt x="272" y="293"/>
                  </a:lnTo>
                  <a:lnTo>
                    <a:pt x="279" y="306"/>
                  </a:lnTo>
                  <a:lnTo>
                    <a:pt x="266" y="313"/>
                  </a:lnTo>
                  <a:lnTo>
                    <a:pt x="259" y="300"/>
                  </a:lnTo>
                  <a:close/>
                  <a:moveTo>
                    <a:pt x="285" y="286"/>
                  </a:moveTo>
                  <a:lnTo>
                    <a:pt x="298" y="279"/>
                  </a:lnTo>
                  <a:lnTo>
                    <a:pt x="305" y="292"/>
                  </a:lnTo>
                  <a:lnTo>
                    <a:pt x="292" y="299"/>
                  </a:lnTo>
                  <a:lnTo>
                    <a:pt x="285" y="286"/>
                  </a:lnTo>
                  <a:close/>
                  <a:moveTo>
                    <a:pt x="311" y="272"/>
                  </a:moveTo>
                  <a:lnTo>
                    <a:pt x="323" y="265"/>
                  </a:lnTo>
                  <a:lnTo>
                    <a:pt x="331" y="278"/>
                  </a:lnTo>
                  <a:lnTo>
                    <a:pt x="318" y="285"/>
                  </a:lnTo>
                  <a:lnTo>
                    <a:pt x="311" y="272"/>
                  </a:lnTo>
                  <a:close/>
                  <a:moveTo>
                    <a:pt x="336" y="258"/>
                  </a:moveTo>
                  <a:lnTo>
                    <a:pt x="349" y="251"/>
                  </a:lnTo>
                  <a:lnTo>
                    <a:pt x="356" y="264"/>
                  </a:lnTo>
                  <a:lnTo>
                    <a:pt x="343" y="271"/>
                  </a:lnTo>
                  <a:lnTo>
                    <a:pt x="336" y="258"/>
                  </a:lnTo>
                  <a:close/>
                  <a:moveTo>
                    <a:pt x="362" y="244"/>
                  </a:moveTo>
                  <a:lnTo>
                    <a:pt x="375" y="237"/>
                  </a:lnTo>
                  <a:lnTo>
                    <a:pt x="382" y="250"/>
                  </a:lnTo>
                  <a:lnTo>
                    <a:pt x="369" y="257"/>
                  </a:lnTo>
                  <a:lnTo>
                    <a:pt x="362" y="244"/>
                  </a:lnTo>
                  <a:close/>
                  <a:moveTo>
                    <a:pt x="388" y="230"/>
                  </a:moveTo>
                  <a:lnTo>
                    <a:pt x="401" y="223"/>
                  </a:lnTo>
                  <a:lnTo>
                    <a:pt x="408" y="236"/>
                  </a:lnTo>
                  <a:lnTo>
                    <a:pt x="395" y="243"/>
                  </a:lnTo>
                  <a:lnTo>
                    <a:pt x="388" y="230"/>
                  </a:lnTo>
                  <a:close/>
                  <a:moveTo>
                    <a:pt x="414" y="216"/>
                  </a:moveTo>
                  <a:lnTo>
                    <a:pt x="427" y="209"/>
                  </a:lnTo>
                  <a:lnTo>
                    <a:pt x="434" y="222"/>
                  </a:lnTo>
                  <a:lnTo>
                    <a:pt x="421" y="229"/>
                  </a:lnTo>
                  <a:lnTo>
                    <a:pt x="414" y="216"/>
                  </a:lnTo>
                  <a:close/>
                  <a:moveTo>
                    <a:pt x="440" y="202"/>
                  </a:moveTo>
                  <a:lnTo>
                    <a:pt x="453" y="195"/>
                  </a:lnTo>
                  <a:lnTo>
                    <a:pt x="460" y="208"/>
                  </a:lnTo>
                  <a:lnTo>
                    <a:pt x="447" y="215"/>
                  </a:lnTo>
                  <a:lnTo>
                    <a:pt x="440" y="202"/>
                  </a:lnTo>
                  <a:close/>
                  <a:moveTo>
                    <a:pt x="466" y="188"/>
                  </a:moveTo>
                  <a:lnTo>
                    <a:pt x="479" y="181"/>
                  </a:lnTo>
                  <a:lnTo>
                    <a:pt x="486" y="194"/>
                  </a:lnTo>
                  <a:lnTo>
                    <a:pt x="473" y="201"/>
                  </a:lnTo>
                  <a:lnTo>
                    <a:pt x="466" y="188"/>
                  </a:lnTo>
                  <a:close/>
                  <a:moveTo>
                    <a:pt x="492" y="174"/>
                  </a:moveTo>
                  <a:lnTo>
                    <a:pt x="505" y="167"/>
                  </a:lnTo>
                  <a:lnTo>
                    <a:pt x="511" y="180"/>
                  </a:lnTo>
                  <a:lnTo>
                    <a:pt x="499" y="187"/>
                  </a:lnTo>
                  <a:lnTo>
                    <a:pt x="492" y="174"/>
                  </a:lnTo>
                  <a:close/>
                  <a:moveTo>
                    <a:pt x="517" y="160"/>
                  </a:moveTo>
                  <a:lnTo>
                    <a:pt x="530" y="153"/>
                  </a:lnTo>
                  <a:lnTo>
                    <a:pt x="537" y="166"/>
                  </a:lnTo>
                  <a:lnTo>
                    <a:pt x="524" y="172"/>
                  </a:lnTo>
                  <a:lnTo>
                    <a:pt x="517" y="160"/>
                  </a:lnTo>
                  <a:close/>
                  <a:moveTo>
                    <a:pt x="543" y="146"/>
                  </a:moveTo>
                  <a:lnTo>
                    <a:pt x="556" y="139"/>
                  </a:lnTo>
                  <a:lnTo>
                    <a:pt x="563" y="151"/>
                  </a:lnTo>
                  <a:lnTo>
                    <a:pt x="550" y="159"/>
                  </a:lnTo>
                  <a:lnTo>
                    <a:pt x="543" y="146"/>
                  </a:lnTo>
                  <a:close/>
                  <a:moveTo>
                    <a:pt x="569" y="132"/>
                  </a:moveTo>
                  <a:lnTo>
                    <a:pt x="582" y="125"/>
                  </a:lnTo>
                  <a:lnTo>
                    <a:pt x="589" y="138"/>
                  </a:lnTo>
                  <a:lnTo>
                    <a:pt x="576" y="145"/>
                  </a:lnTo>
                  <a:lnTo>
                    <a:pt x="569" y="132"/>
                  </a:lnTo>
                  <a:close/>
                  <a:moveTo>
                    <a:pt x="595" y="118"/>
                  </a:moveTo>
                  <a:lnTo>
                    <a:pt x="608" y="111"/>
                  </a:lnTo>
                  <a:lnTo>
                    <a:pt x="615" y="124"/>
                  </a:lnTo>
                  <a:lnTo>
                    <a:pt x="602" y="130"/>
                  </a:lnTo>
                  <a:lnTo>
                    <a:pt x="595" y="118"/>
                  </a:lnTo>
                  <a:close/>
                  <a:moveTo>
                    <a:pt x="621" y="104"/>
                  </a:moveTo>
                  <a:lnTo>
                    <a:pt x="634" y="97"/>
                  </a:lnTo>
                  <a:lnTo>
                    <a:pt x="641" y="109"/>
                  </a:lnTo>
                  <a:lnTo>
                    <a:pt x="628" y="116"/>
                  </a:lnTo>
                  <a:lnTo>
                    <a:pt x="621" y="104"/>
                  </a:lnTo>
                  <a:close/>
                  <a:moveTo>
                    <a:pt x="647" y="90"/>
                  </a:moveTo>
                  <a:lnTo>
                    <a:pt x="660" y="83"/>
                  </a:lnTo>
                  <a:lnTo>
                    <a:pt x="667" y="95"/>
                  </a:lnTo>
                  <a:lnTo>
                    <a:pt x="654" y="102"/>
                  </a:lnTo>
                  <a:lnTo>
                    <a:pt x="647" y="90"/>
                  </a:lnTo>
                  <a:close/>
                  <a:moveTo>
                    <a:pt x="673" y="75"/>
                  </a:moveTo>
                  <a:lnTo>
                    <a:pt x="685" y="69"/>
                  </a:lnTo>
                  <a:lnTo>
                    <a:pt x="692" y="81"/>
                  </a:lnTo>
                  <a:lnTo>
                    <a:pt x="680" y="88"/>
                  </a:lnTo>
                  <a:lnTo>
                    <a:pt x="673" y="75"/>
                  </a:lnTo>
                  <a:close/>
                  <a:moveTo>
                    <a:pt x="698" y="62"/>
                  </a:moveTo>
                  <a:lnTo>
                    <a:pt x="711" y="54"/>
                  </a:lnTo>
                  <a:lnTo>
                    <a:pt x="718" y="67"/>
                  </a:lnTo>
                  <a:lnTo>
                    <a:pt x="705" y="74"/>
                  </a:lnTo>
                  <a:lnTo>
                    <a:pt x="698" y="62"/>
                  </a:lnTo>
                  <a:close/>
                  <a:moveTo>
                    <a:pt x="724" y="47"/>
                  </a:moveTo>
                  <a:lnTo>
                    <a:pt x="737" y="41"/>
                  </a:lnTo>
                  <a:lnTo>
                    <a:pt x="744" y="53"/>
                  </a:lnTo>
                  <a:lnTo>
                    <a:pt x="731" y="60"/>
                  </a:lnTo>
                  <a:lnTo>
                    <a:pt x="724" y="47"/>
                  </a:lnTo>
                  <a:close/>
                  <a:moveTo>
                    <a:pt x="750" y="33"/>
                  </a:moveTo>
                  <a:lnTo>
                    <a:pt x="763" y="26"/>
                  </a:lnTo>
                  <a:lnTo>
                    <a:pt x="770" y="39"/>
                  </a:lnTo>
                  <a:lnTo>
                    <a:pt x="757" y="46"/>
                  </a:lnTo>
                  <a:lnTo>
                    <a:pt x="750" y="33"/>
                  </a:lnTo>
                  <a:close/>
                  <a:moveTo>
                    <a:pt x="776" y="19"/>
                  </a:moveTo>
                  <a:lnTo>
                    <a:pt x="789" y="12"/>
                  </a:lnTo>
                  <a:lnTo>
                    <a:pt x="796" y="25"/>
                  </a:lnTo>
                  <a:lnTo>
                    <a:pt x="783" y="32"/>
                  </a:lnTo>
                  <a:lnTo>
                    <a:pt x="776" y="19"/>
                  </a:lnTo>
                  <a:close/>
                  <a:moveTo>
                    <a:pt x="778" y="2"/>
                  </a:moveTo>
                  <a:lnTo>
                    <a:pt x="827" y="0"/>
                  </a:lnTo>
                  <a:lnTo>
                    <a:pt x="799" y="40"/>
                  </a:lnTo>
                  <a:lnTo>
                    <a:pt x="778" y="2"/>
                  </a:lnTo>
                  <a:close/>
                </a:path>
              </a:pathLst>
            </a:custGeom>
            <a:solidFill>
              <a:srgbClr val="0000CC"/>
            </a:solidFill>
            <a:ln w="1">
              <a:solidFill>
                <a:srgbClr val="0000CC"/>
              </a:solidFill>
              <a:bevel/>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511" name="Freeform 42"/>
            <p:cNvSpPr>
              <a:spLocks noEditPoints="1"/>
            </p:cNvSpPr>
            <p:nvPr/>
          </p:nvSpPr>
          <p:spPr bwMode="auto">
            <a:xfrm>
              <a:off x="3319" y="2305"/>
              <a:ext cx="813" cy="44"/>
            </a:xfrm>
            <a:custGeom>
              <a:avLst/>
              <a:gdLst>
                <a:gd name="T0" fmla="*/ 15 w 813"/>
                <a:gd name="T1" fmla="*/ 30 h 44"/>
                <a:gd name="T2" fmla="*/ 30 w 813"/>
                <a:gd name="T3" fmla="*/ 15 h 44"/>
                <a:gd name="T4" fmla="*/ 30 w 813"/>
                <a:gd name="T5" fmla="*/ 30 h 44"/>
                <a:gd name="T6" fmla="*/ 74 w 813"/>
                <a:gd name="T7" fmla="*/ 15 h 44"/>
                <a:gd name="T8" fmla="*/ 59 w 813"/>
                <a:gd name="T9" fmla="*/ 15 h 44"/>
                <a:gd name="T10" fmla="*/ 103 w 813"/>
                <a:gd name="T11" fmla="*/ 30 h 44"/>
                <a:gd name="T12" fmla="*/ 118 w 813"/>
                <a:gd name="T13" fmla="*/ 15 h 44"/>
                <a:gd name="T14" fmla="*/ 118 w 813"/>
                <a:gd name="T15" fmla="*/ 30 h 44"/>
                <a:gd name="T16" fmla="*/ 162 w 813"/>
                <a:gd name="T17" fmla="*/ 15 h 44"/>
                <a:gd name="T18" fmla="*/ 147 w 813"/>
                <a:gd name="T19" fmla="*/ 15 h 44"/>
                <a:gd name="T20" fmla="*/ 191 w 813"/>
                <a:gd name="T21" fmla="*/ 30 h 44"/>
                <a:gd name="T22" fmla="*/ 206 w 813"/>
                <a:gd name="T23" fmla="*/ 15 h 44"/>
                <a:gd name="T24" fmla="*/ 206 w 813"/>
                <a:gd name="T25" fmla="*/ 30 h 44"/>
                <a:gd name="T26" fmla="*/ 250 w 813"/>
                <a:gd name="T27" fmla="*/ 15 h 44"/>
                <a:gd name="T28" fmla="*/ 235 w 813"/>
                <a:gd name="T29" fmla="*/ 15 h 44"/>
                <a:gd name="T30" fmla="*/ 280 w 813"/>
                <a:gd name="T31" fmla="*/ 30 h 44"/>
                <a:gd name="T32" fmla="*/ 294 w 813"/>
                <a:gd name="T33" fmla="*/ 15 h 44"/>
                <a:gd name="T34" fmla="*/ 294 w 813"/>
                <a:gd name="T35" fmla="*/ 30 h 44"/>
                <a:gd name="T36" fmla="*/ 338 w 813"/>
                <a:gd name="T37" fmla="*/ 15 h 44"/>
                <a:gd name="T38" fmla="*/ 324 w 813"/>
                <a:gd name="T39" fmla="*/ 15 h 44"/>
                <a:gd name="T40" fmla="*/ 368 w 813"/>
                <a:gd name="T41" fmla="*/ 30 h 44"/>
                <a:gd name="T42" fmla="*/ 383 w 813"/>
                <a:gd name="T43" fmla="*/ 15 h 44"/>
                <a:gd name="T44" fmla="*/ 383 w 813"/>
                <a:gd name="T45" fmla="*/ 30 h 44"/>
                <a:gd name="T46" fmla="*/ 427 w 813"/>
                <a:gd name="T47" fmla="*/ 15 h 44"/>
                <a:gd name="T48" fmla="*/ 412 w 813"/>
                <a:gd name="T49" fmla="*/ 15 h 44"/>
                <a:gd name="T50" fmla="*/ 456 w 813"/>
                <a:gd name="T51" fmla="*/ 30 h 44"/>
                <a:gd name="T52" fmla="*/ 471 w 813"/>
                <a:gd name="T53" fmla="*/ 15 h 44"/>
                <a:gd name="T54" fmla="*/ 471 w 813"/>
                <a:gd name="T55" fmla="*/ 30 h 44"/>
                <a:gd name="T56" fmla="*/ 515 w 813"/>
                <a:gd name="T57" fmla="*/ 15 h 44"/>
                <a:gd name="T58" fmla="*/ 500 w 813"/>
                <a:gd name="T59" fmla="*/ 15 h 44"/>
                <a:gd name="T60" fmla="*/ 544 w 813"/>
                <a:gd name="T61" fmla="*/ 30 h 44"/>
                <a:gd name="T62" fmla="*/ 559 w 813"/>
                <a:gd name="T63" fmla="*/ 15 h 44"/>
                <a:gd name="T64" fmla="*/ 559 w 813"/>
                <a:gd name="T65" fmla="*/ 30 h 44"/>
                <a:gd name="T66" fmla="*/ 603 w 813"/>
                <a:gd name="T67" fmla="*/ 15 h 44"/>
                <a:gd name="T68" fmla="*/ 588 w 813"/>
                <a:gd name="T69" fmla="*/ 15 h 44"/>
                <a:gd name="T70" fmla="*/ 633 w 813"/>
                <a:gd name="T71" fmla="*/ 30 h 44"/>
                <a:gd name="T72" fmla="*/ 647 w 813"/>
                <a:gd name="T73" fmla="*/ 15 h 44"/>
                <a:gd name="T74" fmla="*/ 647 w 813"/>
                <a:gd name="T75" fmla="*/ 30 h 44"/>
                <a:gd name="T76" fmla="*/ 691 w 813"/>
                <a:gd name="T77" fmla="*/ 15 h 44"/>
                <a:gd name="T78" fmla="*/ 677 w 813"/>
                <a:gd name="T79" fmla="*/ 15 h 44"/>
                <a:gd name="T80" fmla="*/ 721 w 813"/>
                <a:gd name="T81" fmla="*/ 30 h 44"/>
                <a:gd name="T82" fmla="*/ 736 w 813"/>
                <a:gd name="T83" fmla="*/ 15 h 44"/>
                <a:gd name="T84" fmla="*/ 736 w 813"/>
                <a:gd name="T85" fmla="*/ 30 h 44"/>
                <a:gd name="T86" fmla="*/ 776 w 813"/>
                <a:gd name="T87" fmla="*/ 15 h 44"/>
                <a:gd name="T88" fmla="*/ 765 w 813"/>
                <a:gd name="T89" fmla="*/ 15 h 44"/>
                <a:gd name="T90" fmla="*/ 769 w 813"/>
                <a:gd name="T91" fmla="*/ 44 h 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13"/>
                <a:gd name="T139" fmla="*/ 0 h 44"/>
                <a:gd name="T140" fmla="*/ 813 w 813"/>
                <a:gd name="T141" fmla="*/ 44 h 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13" h="44">
                  <a:moveTo>
                    <a:pt x="0" y="15"/>
                  </a:moveTo>
                  <a:lnTo>
                    <a:pt x="15" y="15"/>
                  </a:lnTo>
                  <a:lnTo>
                    <a:pt x="15" y="30"/>
                  </a:lnTo>
                  <a:lnTo>
                    <a:pt x="0" y="30"/>
                  </a:lnTo>
                  <a:lnTo>
                    <a:pt x="0" y="15"/>
                  </a:lnTo>
                  <a:close/>
                  <a:moveTo>
                    <a:pt x="30" y="15"/>
                  </a:moveTo>
                  <a:lnTo>
                    <a:pt x="44" y="15"/>
                  </a:lnTo>
                  <a:lnTo>
                    <a:pt x="44" y="30"/>
                  </a:lnTo>
                  <a:lnTo>
                    <a:pt x="30" y="30"/>
                  </a:lnTo>
                  <a:lnTo>
                    <a:pt x="30" y="15"/>
                  </a:lnTo>
                  <a:close/>
                  <a:moveTo>
                    <a:pt x="59" y="15"/>
                  </a:moveTo>
                  <a:lnTo>
                    <a:pt x="74" y="15"/>
                  </a:lnTo>
                  <a:lnTo>
                    <a:pt x="74" y="30"/>
                  </a:lnTo>
                  <a:lnTo>
                    <a:pt x="59" y="30"/>
                  </a:lnTo>
                  <a:lnTo>
                    <a:pt x="59" y="15"/>
                  </a:lnTo>
                  <a:close/>
                  <a:moveTo>
                    <a:pt x="88" y="15"/>
                  </a:moveTo>
                  <a:lnTo>
                    <a:pt x="103" y="15"/>
                  </a:lnTo>
                  <a:lnTo>
                    <a:pt x="103" y="30"/>
                  </a:lnTo>
                  <a:lnTo>
                    <a:pt x="88" y="30"/>
                  </a:lnTo>
                  <a:lnTo>
                    <a:pt x="88" y="15"/>
                  </a:lnTo>
                  <a:close/>
                  <a:moveTo>
                    <a:pt x="118" y="15"/>
                  </a:moveTo>
                  <a:lnTo>
                    <a:pt x="133" y="15"/>
                  </a:lnTo>
                  <a:lnTo>
                    <a:pt x="133" y="30"/>
                  </a:lnTo>
                  <a:lnTo>
                    <a:pt x="118" y="30"/>
                  </a:lnTo>
                  <a:lnTo>
                    <a:pt x="118" y="15"/>
                  </a:lnTo>
                  <a:close/>
                  <a:moveTo>
                    <a:pt x="147" y="15"/>
                  </a:moveTo>
                  <a:lnTo>
                    <a:pt x="162" y="15"/>
                  </a:lnTo>
                  <a:lnTo>
                    <a:pt x="162" y="30"/>
                  </a:lnTo>
                  <a:lnTo>
                    <a:pt x="147" y="30"/>
                  </a:lnTo>
                  <a:lnTo>
                    <a:pt x="147" y="15"/>
                  </a:lnTo>
                  <a:close/>
                  <a:moveTo>
                    <a:pt x="177" y="15"/>
                  </a:moveTo>
                  <a:lnTo>
                    <a:pt x="191" y="15"/>
                  </a:lnTo>
                  <a:lnTo>
                    <a:pt x="191" y="30"/>
                  </a:lnTo>
                  <a:lnTo>
                    <a:pt x="177" y="30"/>
                  </a:lnTo>
                  <a:lnTo>
                    <a:pt x="177" y="15"/>
                  </a:lnTo>
                  <a:close/>
                  <a:moveTo>
                    <a:pt x="206" y="15"/>
                  </a:moveTo>
                  <a:lnTo>
                    <a:pt x="221" y="15"/>
                  </a:lnTo>
                  <a:lnTo>
                    <a:pt x="221" y="30"/>
                  </a:lnTo>
                  <a:lnTo>
                    <a:pt x="206" y="30"/>
                  </a:lnTo>
                  <a:lnTo>
                    <a:pt x="206" y="15"/>
                  </a:lnTo>
                  <a:close/>
                  <a:moveTo>
                    <a:pt x="235" y="15"/>
                  </a:moveTo>
                  <a:lnTo>
                    <a:pt x="250" y="15"/>
                  </a:lnTo>
                  <a:lnTo>
                    <a:pt x="250" y="30"/>
                  </a:lnTo>
                  <a:lnTo>
                    <a:pt x="235" y="30"/>
                  </a:lnTo>
                  <a:lnTo>
                    <a:pt x="235" y="15"/>
                  </a:lnTo>
                  <a:close/>
                  <a:moveTo>
                    <a:pt x="265" y="15"/>
                  </a:moveTo>
                  <a:lnTo>
                    <a:pt x="280" y="15"/>
                  </a:lnTo>
                  <a:lnTo>
                    <a:pt x="280" y="30"/>
                  </a:lnTo>
                  <a:lnTo>
                    <a:pt x="265" y="30"/>
                  </a:lnTo>
                  <a:lnTo>
                    <a:pt x="265" y="15"/>
                  </a:lnTo>
                  <a:close/>
                  <a:moveTo>
                    <a:pt x="294" y="15"/>
                  </a:moveTo>
                  <a:lnTo>
                    <a:pt x="309" y="15"/>
                  </a:lnTo>
                  <a:lnTo>
                    <a:pt x="309" y="30"/>
                  </a:lnTo>
                  <a:lnTo>
                    <a:pt x="294" y="30"/>
                  </a:lnTo>
                  <a:lnTo>
                    <a:pt x="294" y="15"/>
                  </a:lnTo>
                  <a:close/>
                  <a:moveTo>
                    <a:pt x="324" y="15"/>
                  </a:moveTo>
                  <a:lnTo>
                    <a:pt x="338" y="15"/>
                  </a:lnTo>
                  <a:lnTo>
                    <a:pt x="338" y="30"/>
                  </a:lnTo>
                  <a:lnTo>
                    <a:pt x="324" y="30"/>
                  </a:lnTo>
                  <a:lnTo>
                    <a:pt x="324" y="15"/>
                  </a:lnTo>
                  <a:close/>
                  <a:moveTo>
                    <a:pt x="353" y="15"/>
                  </a:moveTo>
                  <a:lnTo>
                    <a:pt x="368" y="15"/>
                  </a:lnTo>
                  <a:lnTo>
                    <a:pt x="368" y="30"/>
                  </a:lnTo>
                  <a:lnTo>
                    <a:pt x="353" y="30"/>
                  </a:lnTo>
                  <a:lnTo>
                    <a:pt x="353" y="15"/>
                  </a:lnTo>
                  <a:close/>
                  <a:moveTo>
                    <a:pt x="383" y="15"/>
                  </a:moveTo>
                  <a:lnTo>
                    <a:pt x="397" y="15"/>
                  </a:lnTo>
                  <a:lnTo>
                    <a:pt x="397" y="30"/>
                  </a:lnTo>
                  <a:lnTo>
                    <a:pt x="383" y="30"/>
                  </a:lnTo>
                  <a:lnTo>
                    <a:pt x="383" y="15"/>
                  </a:lnTo>
                  <a:close/>
                  <a:moveTo>
                    <a:pt x="412" y="15"/>
                  </a:moveTo>
                  <a:lnTo>
                    <a:pt x="427" y="15"/>
                  </a:lnTo>
                  <a:lnTo>
                    <a:pt x="427" y="30"/>
                  </a:lnTo>
                  <a:lnTo>
                    <a:pt x="412" y="30"/>
                  </a:lnTo>
                  <a:lnTo>
                    <a:pt x="412" y="15"/>
                  </a:lnTo>
                  <a:close/>
                  <a:moveTo>
                    <a:pt x="441" y="15"/>
                  </a:moveTo>
                  <a:lnTo>
                    <a:pt x="456" y="15"/>
                  </a:lnTo>
                  <a:lnTo>
                    <a:pt x="456" y="30"/>
                  </a:lnTo>
                  <a:lnTo>
                    <a:pt x="441" y="30"/>
                  </a:lnTo>
                  <a:lnTo>
                    <a:pt x="441" y="15"/>
                  </a:lnTo>
                  <a:close/>
                  <a:moveTo>
                    <a:pt x="471" y="15"/>
                  </a:moveTo>
                  <a:lnTo>
                    <a:pt x="486" y="15"/>
                  </a:lnTo>
                  <a:lnTo>
                    <a:pt x="486" y="30"/>
                  </a:lnTo>
                  <a:lnTo>
                    <a:pt x="471" y="30"/>
                  </a:lnTo>
                  <a:lnTo>
                    <a:pt x="471" y="15"/>
                  </a:lnTo>
                  <a:close/>
                  <a:moveTo>
                    <a:pt x="500" y="15"/>
                  </a:moveTo>
                  <a:lnTo>
                    <a:pt x="515" y="15"/>
                  </a:lnTo>
                  <a:lnTo>
                    <a:pt x="515" y="30"/>
                  </a:lnTo>
                  <a:lnTo>
                    <a:pt x="500" y="30"/>
                  </a:lnTo>
                  <a:lnTo>
                    <a:pt x="500" y="15"/>
                  </a:lnTo>
                  <a:close/>
                  <a:moveTo>
                    <a:pt x="530" y="15"/>
                  </a:moveTo>
                  <a:lnTo>
                    <a:pt x="544" y="15"/>
                  </a:lnTo>
                  <a:lnTo>
                    <a:pt x="544" y="30"/>
                  </a:lnTo>
                  <a:lnTo>
                    <a:pt x="530" y="30"/>
                  </a:lnTo>
                  <a:lnTo>
                    <a:pt x="530" y="15"/>
                  </a:lnTo>
                  <a:close/>
                  <a:moveTo>
                    <a:pt x="559" y="15"/>
                  </a:moveTo>
                  <a:lnTo>
                    <a:pt x="574" y="15"/>
                  </a:lnTo>
                  <a:lnTo>
                    <a:pt x="574" y="30"/>
                  </a:lnTo>
                  <a:lnTo>
                    <a:pt x="559" y="30"/>
                  </a:lnTo>
                  <a:lnTo>
                    <a:pt x="559" y="15"/>
                  </a:lnTo>
                  <a:close/>
                  <a:moveTo>
                    <a:pt x="588" y="15"/>
                  </a:moveTo>
                  <a:lnTo>
                    <a:pt x="603" y="15"/>
                  </a:lnTo>
                  <a:lnTo>
                    <a:pt x="603" y="30"/>
                  </a:lnTo>
                  <a:lnTo>
                    <a:pt x="588" y="30"/>
                  </a:lnTo>
                  <a:lnTo>
                    <a:pt x="588" y="15"/>
                  </a:lnTo>
                  <a:close/>
                  <a:moveTo>
                    <a:pt x="618" y="15"/>
                  </a:moveTo>
                  <a:lnTo>
                    <a:pt x="633" y="15"/>
                  </a:lnTo>
                  <a:lnTo>
                    <a:pt x="633" y="30"/>
                  </a:lnTo>
                  <a:lnTo>
                    <a:pt x="618" y="30"/>
                  </a:lnTo>
                  <a:lnTo>
                    <a:pt x="618" y="15"/>
                  </a:lnTo>
                  <a:close/>
                  <a:moveTo>
                    <a:pt x="647" y="15"/>
                  </a:moveTo>
                  <a:lnTo>
                    <a:pt x="662" y="15"/>
                  </a:lnTo>
                  <a:lnTo>
                    <a:pt x="662" y="30"/>
                  </a:lnTo>
                  <a:lnTo>
                    <a:pt x="647" y="30"/>
                  </a:lnTo>
                  <a:lnTo>
                    <a:pt x="647" y="15"/>
                  </a:lnTo>
                  <a:close/>
                  <a:moveTo>
                    <a:pt x="677" y="15"/>
                  </a:moveTo>
                  <a:lnTo>
                    <a:pt x="691" y="15"/>
                  </a:lnTo>
                  <a:lnTo>
                    <a:pt x="691" y="30"/>
                  </a:lnTo>
                  <a:lnTo>
                    <a:pt x="677" y="30"/>
                  </a:lnTo>
                  <a:lnTo>
                    <a:pt x="677" y="15"/>
                  </a:lnTo>
                  <a:close/>
                  <a:moveTo>
                    <a:pt x="706" y="15"/>
                  </a:moveTo>
                  <a:lnTo>
                    <a:pt x="721" y="15"/>
                  </a:lnTo>
                  <a:lnTo>
                    <a:pt x="721" y="30"/>
                  </a:lnTo>
                  <a:lnTo>
                    <a:pt x="706" y="30"/>
                  </a:lnTo>
                  <a:lnTo>
                    <a:pt x="706" y="15"/>
                  </a:lnTo>
                  <a:close/>
                  <a:moveTo>
                    <a:pt x="736" y="15"/>
                  </a:moveTo>
                  <a:lnTo>
                    <a:pt x="750" y="15"/>
                  </a:lnTo>
                  <a:lnTo>
                    <a:pt x="750" y="30"/>
                  </a:lnTo>
                  <a:lnTo>
                    <a:pt x="736" y="30"/>
                  </a:lnTo>
                  <a:lnTo>
                    <a:pt x="736" y="15"/>
                  </a:lnTo>
                  <a:close/>
                  <a:moveTo>
                    <a:pt x="765" y="15"/>
                  </a:moveTo>
                  <a:lnTo>
                    <a:pt x="776" y="15"/>
                  </a:lnTo>
                  <a:lnTo>
                    <a:pt x="776" y="30"/>
                  </a:lnTo>
                  <a:lnTo>
                    <a:pt x="765" y="30"/>
                  </a:lnTo>
                  <a:lnTo>
                    <a:pt x="765" y="15"/>
                  </a:lnTo>
                  <a:close/>
                  <a:moveTo>
                    <a:pt x="769" y="0"/>
                  </a:moveTo>
                  <a:lnTo>
                    <a:pt x="813" y="22"/>
                  </a:lnTo>
                  <a:lnTo>
                    <a:pt x="769" y="44"/>
                  </a:lnTo>
                  <a:lnTo>
                    <a:pt x="769" y="0"/>
                  </a:lnTo>
                  <a:close/>
                </a:path>
              </a:pathLst>
            </a:custGeom>
            <a:solidFill>
              <a:srgbClr val="0000FF"/>
            </a:solidFill>
            <a:ln w="1">
              <a:solidFill>
                <a:srgbClr val="0000FF"/>
              </a:solidFill>
              <a:bevel/>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512" name="Freeform 43"/>
            <p:cNvSpPr>
              <a:spLocks noEditPoints="1"/>
            </p:cNvSpPr>
            <p:nvPr/>
          </p:nvSpPr>
          <p:spPr bwMode="auto">
            <a:xfrm>
              <a:off x="1701" y="2305"/>
              <a:ext cx="624" cy="44"/>
            </a:xfrm>
            <a:custGeom>
              <a:avLst/>
              <a:gdLst>
                <a:gd name="T0" fmla="*/ 15 w 624"/>
                <a:gd name="T1" fmla="*/ 15 h 44"/>
                <a:gd name="T2" fmla="*/ 0 w 624"/>
                <a:gd name="T3" fmla="*/ 30 h 44"/>
                <a:gd name="T4" fmla="*/ 30 w 624"/>
                <a:gd name="T5" fmla="*/ 15 h 44"/>
                <a:gd name="T6" fmla="*/ 44 w 624"/>
                <a:gd name="T7" fmla="*/ 30 h 44"/>
                <a:gd name="T8" fmla="*/ 30 w 624"/>
                <a:gd name="T9" fmla="*/ 15 h 44"/>
                <a:gd name="T10" fmla="*/ 74 w 624"/>
                <a:gd name="T11" fmla="*/ 15 h 44"/>
                <a:gd name="T12" fmla="*/ 59 w 624"/>
                <a:gd name="T13" fmla="*/ 30 h 44"/>
                <a:gd name="T14" fmla="*/ 89 w 624"/>
                <a:gd name="T15" fmla="*/ 15 h 44"/>
                <a:gd name="T16" fmla="*/ 103 w 624"/>
                <a:gd name="T17" fmla="*/ 30 h 44"/>
                <a:gd name="T18" fmla="*/ 89 w 624"/>
                <a:gd name="T19" fmla="*/ 15 h 44"/>
                <a:gd name="T20" fmla="*/ 133 w 624"/>
                <a:gd name="T21" fmla="*/ 15 h 44"/>
                <a:gd name="T22" fmla="*/ 118 w 624"/>
                <a:gd name="T23" fmla="*/ 30 h 44"/>
                <a:gd name="T24" fmla="*/ 147 w 624"/>
                <a:gd name="T25" fmla="*/ 15 h 44"/>
                <a:gd name="T26" fmla="*/ 162 w 624"/>
                <a:gd name="T27" fmla="*/ 30 h 44"/>
                <a:gd name="T28" fmla="*/ 147 w 624"/>
                <a:gd name="T29" fmla="*/ 15 h 44"/>
                <a:gd name="T30" fmla="*/ 192 w 624"/>
                <a:gd name="T31" fmla="*/ 15 h 44"/>
                <a:gd name="T32" fmla="*/ 177 w 624"/>
                <a:gd name="T33" fmla="*/ 30 h 44"/>
                <a:gd name="T34" fmla="*/ 206 w 624"/>
                <a:gd name="T35" fmla="*/ 15 h 44"/>
                <a:gd name="T36" fmla="*/ 221 w 624"/>
                <a:gd name="T37" fmla="*/ 30 h 44"/>
                <a:gd name="T38" fmla="*/ 206 w 624"/>
                <a:gd name="T39" fmla="*/ 15 h 44"/>
                <a:gd name="T40" fmla="*/ 250 w 624"/>
                <a:gd name="T41" fmla="*/ 15 h 44"/>
                <a:gd name="T42" fmla="*/ 236 w 624"/>
                <a:gd name="T43" fmla="*/ 30 h 44"/>
                <a:gd name="T44" fmla="*/ 265 w 624"/>
                <a:gd name="T45" fmla="*/ 15 h 44"/>
                <a:gd name="T46" fmla="*/ 280 w 624"/>
                <a:gd name="T47" fmla="*/ 30 h 44"/>
                <a:gd name="T48" fmla="*/ 265 w 624"/>
                <a:gd name="T49" fmla="*/ 15 h 44"/>
                <a:gd name="T50" fmla="*/ 309 w 624"/>
                <a:gd name="T51" fmla="*/ 15 h 44"/>
                <a:gd name="T52" fmla="*/ 295 w 624"/>
                <a:gd name="T53" fmla="*/ 30 h 44"/>
                <a:gd name="T54" fmla="*/ 324 w 624"/>
                <a:gd name="T55" fmla="*/ 15 h 44"/>
                <a:gd name="T56" fmla="*/ 339 w 624"/>
                <a:gd name="T57" fmla="*/ 30 h 44"/>
                <a:gd name="T58" fmla="*/ 324 w 624"/>
                <a:gd name="T59" fmla="*/ 15 h 44"/>
                <a:gd name="T60" fmla="*/ 368 w 624"/>
                <a:gd name="T61" fmla="*/ 15 h 44"/>
                <a:gd name="T62" fmla="*/ 353 w 624"/>
                <a:gd name="T63" fmla="*/ 30 h 44"/>
                <a:gd name="T64" fmla="*/ 383 w 624"/>
                <a:gd name="T65" fmla="*/ 15 h 44"/>
                <a:gd name="T66" fmla="*/ 397 w 624"/>
                <a:gd name="T67" fmla="*/ 30 h 44"/>
                <a:gd name="T68" fmla="*/ 383 w 624"/>
                <a:gd name="T69" fmla="*/ 15 h 44"/>
                <a:gd name="T70" fmla="*/ 427 w 624"/>
                <a:gd name="T71" fmla="*/ 15 h 44"/>
                <a:gd name="T72" fmla="*/ 412 w 624"/>
                <a:gd name="T73" fmla="*/ 30 h 44"/>
                <a:gd name="T74" fmla="*/ 442 w 624"/>
                <a:gd name="T75" fmla="*/ 15 h 44"/>
                <a:gd name="T76" fmla="*/ 456 w 624"/>
                <a:gd name="T77" fmla="*/ 30 h 44"/>
                <a:gd name="T78" fmla="*/ 442 w 624"/>
                <a:gd name="T79" fmla="*/ 15 h 44"/>
                <a:gd name="T80" fmla="*/ 486 w 624"/>
                <a:gd name="T81" fmla="*/ 15 h 44"/>
                <a:gd name="T82" fmla="*/ 471 w 624"/>
                <a:gd name="T83" fmla="*/ 30 h 44"/>
                <a:gd name="T84" fmla="*/ 500 w 624"/>
                <a:gd name="T85" fmla="*/ 15 h 44"/>
                <a:gd name="T86" fmla="*/ 515 w 624"/>
                <a:gd name="T87" fmla="*/ 30 h 44"/>
                <a:gd name="T88" fmla="*/ 500 w 624"/>
                <a:gd name="T89" fmla="*/ 15 h 44"/>
                <a:gd name="T90" fmla="*/ 545 w 624"/>
                <a:gd name="T91" fmla="*/ 15 h 44"/>
                <a:gd name="T92" fmla="*/ 530 w 624"/>
                <a:gd name="T93" fmla="*/ 30 h 44"/>
                <a:gd name="T94" fmla="*/ 559 w 624"/>
                <a:gd name="T95" fmla="*/ 15 h 44"/>
                <a:gd name="T96" fmla="*/ 574 w 624"/>
                <a:gd name="T97" fmla="*/ 30 h 44"/>
                <a:gd name="T98" fmla="*/ 559 w 624"/>
                <a:gd name="T99" fmla="*/ 15 h 44"/>
                <a:gd name="T100" fmla="*/ 624 w 624"/>
                <a:gd name="T101" fmla="*/ 22 h 44"/>
                <a:gd name="T102" fmla="*/ 580 w 624"/>
                <a:gd name="T103" fmla="*/ 0 h 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4"/>
                <a:gd name="T157" fmla="*/ 0 h 44"/>
                <a:gd name="T158" fmla="*/ 624 w 624"/>
                <a:gd name="T159" fmla="*/ 44 h 4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4" h="44">
                  <a:moveTo>
                    <a:pt x="0" y="15"/>
                  </a:moveTo>
                  <a:lnTo>
                    <a:pt x="15" y="15"/>
                  </a:lnTo>
                  <a:lnTo>
                    <a:pt x="15" y="30"/>
                  </a:lnTo>
                  <a:lnTo>
                    <a:pt x="0" y="30"/>
                  </a:lnTo>
                  <a:lnTo>
                    <a:pt x="0" y="15"/>
                  </a:lnTo>
                  <a:close/>
                  <a:moveTo>
                    <a:pt x="30" y="15"/>
                  </a:moveTo>
                  <a:lnTo>
                    <a:pt x="44" y="15"/>
                  </a:lnTo>
                  <a:lnTo>
                    <a:pt x="44" y="30"/>
                  </a:lnTo>
                  <a:lnTo>
                    <a:pt x="30" y="30"/>
                  </a:lnTo>
                  <a:lnTo>
                    <a:pt x="30" y="15"/>
                  </a:lnTo>
                  <a:close/>
                  <a:moveTo>
                    <a:pt x="59" y="15"/>
                  </a:moveTo>
                  <a:lnTo>
                    <a:pt x="74" y="15"/>
                  </a:lnTo>
                  <a:lnTo>
                    <a:pt x="74" y="30"/>
                  </a:lnTo>
                  <a:lnTo>
                    <a:pt x="59" y="30"/>
                  </a:lnTo>
                  <a:lnTo>
                    <a:pt x="59" y="15"/>
                  </a:lnTo>
                  <a:close/>
                  <a:moveTo>
                    <a:pt x="89" y="15"/>
                  </a:moveTo>
                  <a:lnTo>
                    <a:pt x="103" y="15"/>
                  </a:lnTo>
                  <a:lnTo>
                    <a:pt x="103" y="30"/>
                  </a:lnTo>
                  <a:lnTo>
                    <a:pt x="89" y="30"/>
                  </a:lnTo>
                  <a:lnTo>
                    <a:pt x="89" y="15"/>
                  </a:lnTo>
                  <a:close/>
                  <a:moveTo>
                    <a:pt x="118" y="15"/>
                  </a:moveTo>
                  <a:lnTo>
                    <a:pt x="133" y="15"/>
                  </a:lnTo>
                  <a:lnTo>
                    <a:pt x="133" y="30"/>
                  </a:lnTo>
                  <a:lnTo>
                    <a:pt x="118" y="30"/>
                  </a:lnTo>
                  <a:lnTo>
                    <a:pt x="118" y="15"/>
                  </a:lnTo>
                  <a:close/>
                  <a:moveTo>
                    <a:pt x="147" y="15"/>
                  </a:moveTo>
                  <a:lnTo>
                    <a:pt x="162" y="15"/>
                  </a:lnTo>
                  <a:lnTo>
                    <a:pt x="162" y="30"/>
                  </a:lnTo>
                  <a:lnTo>
                    <a:pt x="147" y="30"/>
                  </a:lnTo>
                  <a:lnTo>
                    <a:pt x="147" y="15"/>
                  </a:lnTo>
                  <a:close/>
                  <a:moveTo>
                    <a:pt x="177" y="15"/>
                  </a:moveTo>
                  <a:lnTo>
                    <a:pt x="192" y="15"/>
                  </a:lnTo>
                  <a:lnTo>
                    <a:pt x="192" y="30"/>
                  </a:lnTo>
                  <a:lnTo>
                    <a:pt x="177" y="30"/>
                  </a:lnTo>
                  <a:lnTo>
                    <a:pt x="177" y="15"/>
                  </a:lnTo>
                  <a:close/>
                  <a:moveTo>
                    <a:pt x="206" y="15"/>
                  </a:moveTo>
                  <a:lnTo>
                    <a:pt x="221" y="15"/>
                  </a:lnTo>
                  <a:lnTo>
                    <a:pt x="221" y="30"/>
                  </a:lnTo>
                  <a:lnTo>
                    <a:pt x="206" y="30"/>
                  </a:lnTo>
                  <a:lnTo>
                    <a:pt x="206" y="15"/>
                  </a:lnTo>
                  <a:close/>
                  <a:moveTo>
                    <a:pt x="236" y="15"/>
                  </a:moveTo>
                  <a:lnTo>
                    <a:pt x="250" y="15"/>
                  </a:lnTo>
                  <a:lnTo>
                    <a:pt x="250" y="30"/>
                  </a:lnTo>
                  <a:lnTo>
                    <a:pt x="236" y="30"/>
                  </a:lnTo>
                  <a:lnTo>
                    <a:pt x="236" y="15"/>
                  </a:lnTo>
                  <a:close/>
                  <a:moveTo>
                    <a:pt x="265" y="15"/>
                  </a:moveTo>
                  <a:lnTo>
                    <a:pt x="280" y="15"/>
                  </a:lnTo>
                  <a:lnTo>
                    <a:pt x="280" y="30"/>
                  </a:lnTo>
                  <a:lnTo>
                    <a:pt x="265" y="30"/>
                  </a:lnTo>
                  <a:lnTo>
                    <a:pt x="265" y="15"/>
                  </a:lnTo>
                  <a:close/>
                  <a:moveTo>
                    <a:pt x="295" y="15"/>
                  </a:moveTo>
                  <a:lnTo>
                    <a:pt x="309" y="15"/>
                  </a:lnTo>
                  <a:lnTo>
                    <a:pt x="309" y="30"/>
                  </a:lnTo>
                  <a:lnTo>
                    <a:pt x="295" y="30"/>
                  </a:lnTo>
                  <a:lnTo>
                    <a:pt x="295" y="15"/>
                  </a:lnTo>
                  <a:close/>
                  <a:moveTo>
                    <a:pt x="324" y="15"/>
                  </a:moveTo>
                  <a:lnTo>
                    <a:pt x="339" y="15"/>
                  </a:lnTo>
                  <a:lnTo>
                    <a:pt x="339" y="30"/>
                  </a:lnTo>
                  <a:lnTo>
                    <a:pt x="324" y="30"/>
                  </a:lnTo>
                  <a:lnTo>
                    <a:pt x="324" y="15"/>
                  </a:lnTo>
                  <a:close/>
                  <a:moveTo>
                    <a:pt x="353" y="15"/>
                  </a:moveTo>
                  <a:lnTo>
                    <a:pt x="368" y="15"/>
                  </a:lnTo>
                  <a:lnTo>
                    <a:pt x="368" y="30"/>
                  </a:lnTo>
                  <a:lnTo>
                    <a:pt x="353" y="30"/>
                  </a:lnTo>
                  <a:lnTo>
                    <a:pt x="353" y="15"/>
                  </a:lnTo>
                  <a:close/>
                  <a:moveTo>
                    <a:pt x="383" y="15"/>
                  </a:moveTo>
                  <a:lnTo>
                    <a:pt x="397" y="15"/>
                  </a:lnTo>
                  <a:lnTo>
                    <a:pt x="397" y="30"/>
                  </a:lnTo>
                  <a:lnTo>
                    <a:pt x="383" y="30"/>
                  </a:lnTo>
                  <a:lnTo>
                    <a:pt x="383" y="15"/>
                  </a:lnTo>
                  <a:close/>
                  <a:moveTo>
                    <a:pt x="412" y="15"/>
                  </a:moveTo>
                  <a:lnTo>
                    <a:pt x="427" y="15"/>
                  </a:lnTo>
                  <a:lnTo>
                    <a:pt x="427" y="30"/>
                  </a:lnTo>
                  <a:lnTo>
                    <a:pt x="412" y="30"/>
                  </a:lnTo>
                  <a:lnTo>
                    <a:pt x="412" y="15"/>
                  </a:lnTo>
                  <a:close/>
                  <a:moveTo>
                    <a:pt x="442" y="15"/>
                  </a:moveTo>
                  <a:lnTo>
                    <a:pt x="456" y="15"/>
                  </a:lnTo>
                  <a:lnTo>
                    <a:pt x="456" y="30"/>
                  </a:lnTo>
                  <a:lnTo>
                    <a:pt x="442" y="30"/>
                  </a:lnTo>
                  <a:lnTo>
                    <a:pt x="442" y="15"/>
                  </a:lnTo>
                  <a:close/>
                  <a:moveTo>
                    <a:pt x="471" y="15"/>
                  </a:moveTo>
                  <a:lnTo>
                    <a:pt x="486" y="15"/>
                  </a:lnTo>
                  <a:lnTo>
                    <a:pt x="486" y="30"/>
                  </a:lnTo>
                  <a:lnTo>
                    <a:pt x="471" y="30"/>
                  </a:lnTo>
                  <a:lnTo>
                    <a:pt x="471" y="15"/>
                  </a:lnTo>
                  <a:close/>
                  <a:moveTo>
                    <a:pt x="500" y="15"/>
                  </a:moveTo>
                  <a:lnTo>
                    <a:pt x="515" y="15"/>
                  </a:lnTo>
                  <a:lnTo>
                    <a:pt x="515" y="30"/>
                  </a:lnTo>
                  <a:lnTo>
                    <a:pt x="500" y="30"/>
                  </a:lnTo>
                  <a:lnTo>
                    <a:pt x="500" y="15"/>
                  </a:lnTo>
                  <a:close/>
                  <a:moveTo>
                    <a:pt x="530" y="15"/>
                  </a:moveTo>
                  <a:lnTo>
                    <a:pt x="545" y="15"/>
                  </a:lnTo>
                  <a:lnTo>
                    <a:pt x="545" y="30"/>
                  </a:lnTo>
                  <a:lnTo>
                    <a:pt x="530" y="30"/>
                  </a:lnTo>
                  <a:lnTo>
                    <a:pt x="530" y="15"/>
                  </a:lnTo>
                  <a:close/>
                  <a:moveTo>
                    <a:pt x="559" y="15"/>
                  </a:moveTo>
                  <a:lnTo>
                    <a:pt x="574" y="15"/>
                  </a:lnTo>
                  <a:lnTo>
                    <a:pt x="574" y="30"/>
                  </a:lnTo>
                  <a:lnTo>
                    <a:pt x="559" y="30"/>
                  </a:lnTo>
                  <a:lnTo>
                    <a:pt x="559" y="15"/>
                  </a:lnTo>
                  <a:close/>
                  <a:moveTo>
                    <a:pt x="580" y="0"/>
                  </a:moveTo>
                  <a:lnTo>
                    <a:pt x="624" y="22"/>
                  </a:lnTo>
                  <a:lnTo>
                    <a:pt x="580" y="44"/>
                  </a:lnTo>
                  <a:lnTo>
                    <a:pt x="580" y="0"/>
                  </a:lnTo>
                  <a:close/>
                </a:path>
              </a:pathLst>
            </a:custGeom>
            <a:solidFill>
              <a:srgbClr val="0000FF"/>
            </a:solidFill>
            <a:ln w="1">
              <a:solidFill>
                <a:srgbClr val="0000FF"/>
              </a:solidFill>
              <a:bevel/>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513" name="Freeform 44"/>
            <p:cNvSpPr>
              <a:spLocks noEditPoints="1"/>
            </p:cNvSpPr>
            <p:nvPr/>
          </p:nvSpPr>
          <p:spPr bwMode="auto">
            <a:xfrm>
              <a:off x="859" y="2031"/>
              <a:ext cx="871" cy="257"/>
            </a:xfrm>
            <a:custGeom>
              <a:avLst/>
              <a:gdLst>
                <a:gd name="T0" fmla="*/ 52 w 871"/>
                <a:gd name="T1" fmla="*/ 242 h 257"/>
                <a:gd name="T2" fmla="*/ 66 w 871"/>
                <a:gd name="T3" fmla="*/ 226 h 257"/>
                <a:gd name="T4" fmla="*/ 77 w 871"/>
                <a:gd name="T5" fmla="*/ 240 h 257"/>
                <a:gd name="T6" fmla="*/ 104 w 871"/>
                <a:gd name="T7" fmla="*/ 222 h 257"/>
                <a:gd name="T8" fmla="*/ 97 w 871"/>
                <a:gd name="T9" fmla="*/ 238 h 257"/>
                <a:gd name="T10" fmla="*/ 138 w 871"/>
                <a:gd name="T11" fmla="*/ 217 h 257"/>
                <a:gd name="T12" fmla="*/ 124 w 871"/>
                <a:gd name="T13" fmla="*/ 220 h 257"/>
                <a:gd name="T14" fmla="*/ 155 w 871"/>
                <a:gd name="T15" fmla="*/ 229 h 257"/>
                <a:gd name="T16" fmla="*/ 196 w 871"/>
                <a:gd name="T17" fmla="*/ 207 h 257"/>
                <a:gd name="T18" fmla="*/ 182 w 871"/>
                <a:gd name="T19" fmla="*/ 210 h 257"/>
                <a:gd name="T20" fmla="*/ 228 w 871"/>
                <a:gd name="T21" fmla="*/ 216 h 257"/>
                <a:gd name="T22" fmla="*/ 240 w 871"/>
                <a:gd name="T23" fmla="*/ 199 h 257"/>
                <a:gd name="T24" fmla="*/ 253 w 871"/>
                <a:gd name="T25" fmla="*/ 212 h 257"/>
                <a:gd name="T26" fmla="*/ 284 w 871"/>
                <a:gd name="T27" fmla="*/ 193 h 257"/>
                <a:gd name="T28" fmla="*/ 298 w 871"/>
                <a:gd name="T29" fmla="*/ 191 h 257"/>
                <a:gd name="T30" fmla="*/ 303 w 871"/>
                <a:gd name="T31" fmla="*/ 205 h 257"/>
                <a:gd name="T32" fmla="*/ 335 w 871"/>
                <a:gd name="T33" fmla="*/ 186 h 257"/>
                <a:gd name="T34" fmla="*/ 329 w 871"/>
                <a:gd name="T35" fmla="*/ 202 h 257"/>
                <a:gd name="T36" fmla="*/ 373 w 871"/>
                <a:gd name="T37" fmla="*/ 193 h 257"/>
                <a:gd name="T38" fmla="*/ 389 w 871"/>
                <a:gd name="T39" fmla="*/ 174 h 257"/>
                <a:gd name="T40" fmla="*/ 388 w 871"/>
                <a:gd name="T41" fmla="*/ 190 h 257"/>
                <a:gd name="T42" fmla="*/ 431 w 871"/>
                <a:gd name="T43" fmla="*/ 179 h 257"/>
                <a:gd name="T44" fmla="*/ 448 w 871"/>
                <a:gd name="T45" fmla="*/ 159 h 257"/>
                <a:gd name="T46" fmla="*/ 445 w 871"/>
                <a:gd name="T47" fmla="*/ 175 h 257"/>
                <a:gd name="T48" fmla="*/ 487 w 871"/>
                <a:gd name="T49" fmla="*/ 163 h 257"/>
                <a:gd name="T50" fmla="*/ 508 w 871"/>
                <a:gd name="T51" fmla="*/ 141 h 257"/>
                <a:gd name="T52" fmla="*/ 501 w 871"/>
                <a:gd name="T53" fmla="*/ 159 h 257"/>
                <a:gd name="T54" fmla="*/ 539 w 871"/>
                <a:gd name="T55" fmla="*/ 132 h 257"/>
                <a:gd name="T56" fmla="*/ 525 w 871"/>
                <a:gd name="T57" fmla="*/ 136 h 257"/>
                <a:gd name="T58" fmla="*/ 572 w 871"/>
                <a:gd name="T59" fmla="*/ 138 h 257"/>
                <a:gd name="T60" fmla="*/ 582 w 871"/>
                <a:gd name="T61" fmla="*/ 120 h 257"/>
                <a:gd name="T62" fmla="*/ 582 w 871"/>
                <a:gd name="T63" fmla="*/ 120 h 257"/>
                <a:gd name="T64" fmla="*/ 628 w 871"/>
                <a:gd name="T65" fmla="*/ 121 h 257"/>
                <a:gd name="T66" fmla="*/ 638 w 871"/>
                <a:gd name="T67" fmla="*/ 103 h 257"/>
                <a:gd name="T68" fmla="*/ 655 w 871"/>
                <a:gd name="T69" fmla="*/ 112 h 257"/>
                <a:gd name="T70" fmla="*/ 668 w 871"/>
                <a:gd name="T71" fmla="*/ 92 h 257"/>
                <a:gd name="T72" fmla="*/ 671 w 871"/>
                <a:gd name="T73" fmla="*/ 107 h 257"/>
                <a:gd name="T74" fmla="*/ 706 w 871"/>
                <a:gd name="T75" fmla="*/ 77 h 257"/>
                <a:gd name="T76" fmla="*/ 693 w 871"/>
                <a:gd name="T77" fmla="*/ 82 h 257"/>
                <a:gd name="T78" fmla="*/ 739 w 871"/>
                <a:gd name="T79" fmla="*/ 79 h 257"/>
                <a:gd name="T80" fmla="*/ 746 w 871"/>
                <a:gd name="T81" fmla="*/ 59 h 257"/>
                <a:gd name="T82" fmla="*/ 766 w 871"/>
                <a:gd name="T83" fmla="*/ 67 h 257"/>
                <a:gd name="T84" fmla="*/ 746 w 871"/>
                <a:gd name="T85" fmla="*/ 59 h 257"/>
                <a:gd name="T86" fmla="*/ 786 w 871"/>
                <a:gd name="T87" fmla="*/ 41 h 257"/>
                <a:gd name="T88" fmla="*/ 779 w 871"/>
                <a:gd name="T89" fmla="*/ 60 h 257"/>
                <a:gd name="T90" fmla="*/ 809 w 871"/>
                <a:gd name="T91" fmla="*/ 30 h 257"/>
                <a:gd name="T92" fmla="*/ 809 w 871"/>
                <a:gd name="T93" fmla="*/ 46 h 257"/>
                <a:gd name="T94" fmla="*/ 826 w 871"/>
                <a:gd name="T95" fmla="*/ 21 h 257"/>
                <a:gd name="T96" fmla="*/ 845 w 871"/>
                <a:gd name="T97" fmla="*/ 27 h 257"/>
                <a:gd name="T98" fmla="*/ 832 w 871"/>
                <a:gd name="T99" fmla="*/ 34 h 257"/>
                <a:gd name="T100" fmla="*/ 858 w 871"/>
                <a:gd name="T101" fmla="*/ 4 h 257"/>
                <a:gd name="T102" fmla="*/ 869 w 871"/>
                <a:gd name="T103" fmla="*/ 14 h 257"/>
                <a:gd name="T104" fmla="*/ 851 w 871"/>
                <a:gd name="T105" fmla="*/ 7 h 257"/>
                <a:gd name="T106" fmla="*/ 46 w 871"/>
                <a:gd name="T107" fmla="*/ 257 h 25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1"/>
                <a:gd name="T163" fmla="*/ 0 h 257"/>
                <a:gd name="T164" fmla="*/ 871 w 871"/>
                <a:gd name="T165" fmla="*/ 257 h 25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1" h="257">
                  <a:moveTo>
                    <a:pt x="37" y="228"/>
                  </a:moveTo>
                  <a:lnTo>
                    <a:pt x="50" y="227"/>
                  </a:lnTo>
                  <a:lnTo>
                    <a:pt x="51" y="227"/>
                  </a:lnTo>
                  <a:lnTo>
                    <a:pt x="52" y="242"/>
                  </a:lnTo>
                  <a:lnTo>
                    <a:pt x="51" y="242"/>
                  </a:lnTo>
                  <a:lnTo>
                    <a:pt x="38" y="243"/>
                  </a:lnTo>
                  <a:lnTo>
                    <a:pt x="37" y="228"/>
                  </a:lnTo>
                  <a:close/>
                  <a:moveTo>
                    <a:pt x="66" y="226"/>
                  </a:moveTo>
                  <a:lnTo>
                    <a:pt x="76" y="225"/>
                  </a:lnTo>
                  <a:lnTo>
                    <a:pt x="80" y="225"/>
                  </a:lnTo>
                  <a:lnTo>
                    <a:pt x="82" y="239"/>
                  </a:lnTo>
                  <a:lnTo>
                    <a:pt x="77" y="240"/>
                  </a:lnTo>
                  <a:lnTo>
                    <a:pt x="67" y="241"/>
                  </a:lnTo>
                  <a:lnTo>
                    <a:pt x="66" y="226"/>
                  </a:lnTo>
                  <a:close/>
                  <a:moveTo>
                    <a:pt x="95" y="223"/>
                  </a:moveTo>
                  <a:lnTo>
                    <a:pt x="104" y="222"/>
                  </a:lnTo>
                  <a:lnTo>
                    <a:pt x="109" y="222"/>
                  </a:lnTo>
                  <a:lnTo>
                    <a:pt x="111" y="236"/>
                  </a:lnTo>
                  <a:lnTo>
                    <a:pt x="106" y="237"/>
                  </a:lnTo>
                  <a:lnTo>
                    <a:pt x="97" y="238"/>
                  </a:lnTo>
                  <a:lnTo>
                    <a:pt x="95" y="223"/>
                  </a:lnTo>
                  <a:close/>
                  <a:moveTo>
                    <a:pt x="124" y="220"/>
                  </a:moveTo>
                  <a:lnTo>
                    <a:pt x="135" y="218"/>
                  </a:lnTo>
                  <a:lnTo>
                    <a:pt x="138" y="217"/>
                  </a:lnTo>
                  <a:lnTo>
                    <a:pt x="141" y="232"/>
                  </a:lnTo>
                  <a:lnTo>
                    <a:pt x="137" y="232"/>
                  </a:lnTo>
                  <a:lnTo>
                    <a:pt x="126" y="234"/>
                  </a:lnTo>
                  <a:lnTo>
                    <a:pt x="124" y="220"/>
                  </a:lnTo>
                  <a:close/>
                  <a:moveTo>
                    <a:pt x="153" y="215"/>
                  </a:moveTo>
                  <a:lnTo>
                    <a:pt x="167" y="212"/>
                  </a:lnTo>
                  <a:lnTo>
                    <a:pt x="170" y="227"/>
                  </a:lnTo>
                  <a:lnTo>
                    <a:pt x="155" y="229"/>
                  </a:lnTo>
                  <a:lnTo>
                    <a:pt x="153" y="215"/>
                  </a:lnTo>
                  <a:close/>
                  <a:moveTo>
                    <a:pt x="182" y="210"/>
                  </a:moveTo>
                  <a:lnTo>
                    <a:pt x="184" y="209"/>
                  </a:lnTo>
                  <a:lnTo>
                    <a:pt x="196" y="207"/>
                  </a:lnTo>
                  <a:lnTo>
                    <a:pt x="199" y="221"/>
                  </a:lnTo>
                  <a:lnTo>
                    <a:pt x="187" y="224"/>
                  </a:lnTo>
                  <a:lnTo>
                    <a:pt x="184" y="224"/>
                  </a:lnTo>
                  <a:lnTo>
                    <a:pt x="182" y="210"/>
                  </a:lnTo>
                  <a:close/>
                  <a:moveTo>
                    <a:pt x="211" y="204"/>
                  </a:moveTo>
                  <a:lnTo>
                    <a:pt x="218" y="203"/>
                  </a:lnTo>
                  <a:lnTo>
                    <a:pt x="225" y="202"/>
                  </a:lnTo>
                  <a:lnTo>
                    <a:pt x="228" y="216"/>
                  </a:lnTo>
                  <a:lnTo>
                    <a:pt x="220" y="218"/>
                  </a:lnTo>
                  <a:lnTo>
                    <a:pt x="213" y="219"/>
                  </a:lnTo>
                  <a:lnTo>
                    <a:pt x="211" y="204"/>
                  </a:lnTo>
                  <a:close/>
                  <a:moveTo>
                    <a:pt x="240" y="199"/>
                  </a:moveTo>
                  <a:lnTo>
                    <a:pt x="251" y="198"/>
                  </a:lnTo>
                  <a:lnTo>
                    <a:pt x="254" y="197"/>
                  </a:lnTo>
                  <a:lnTo>
                    <a:pt x="256" y="212"/>
                  </a:lnTo>
                  <a:lnTo>
                    <a:pt x="253" y="212"/>
                  </a:lnTo>
                  <a:lnTo>
                    <a:pt x="242" y="214"/>
                  </a:lnTo>
                  <a:lnTo>
                    <a:pt x="240" y="199"/>
                  </a:lnTo>
                  <a:close/>
                  <a:moveTo>
                    <a:pt x="269" y="195"/>
                  </a:moveTo>
                  <a:lnTo>
                    <a:pt x="284" y="193"/>
                  </a:lnTo>
                  <a:lnTo>
                    <a:pt x="285" y="208"/>
                  </a:lnTo>
                  <a:lnTo>
                    <a:pt x="271" y="210"/>
                  </a:lnTo>
                  <a:lnTo>
                    <a:pt x="269" y="195"/>
                  </a:lnTo>
                  <a:close/>
                  <a:moveTo>
                    <a:pt x="298" y="191"/>
                  </a:moveTo>
                  <a:lnTo>
                    <a:pt x="301" y="191"/>
                  </a:lnTo>
                  <a:lnTo>
                    <a:pt x="313" y="189"/>
                  </a:lnTo>
                  <a:lnTo>
                    <a:pt x="315" y="204"/>
                  </a:lnTo>
                  <a:lnTo>
                    <a:pt x="303" y="205"/>
                  </a:lnTo>
                  <a:lnTo>
                    <a:pt x="300" y="206"/>
                  </a:lnTo>
                  <a:lnTo>
                    <a:pt x="298" y="191"/>
                  </a:lnTo>
                  <a:close/>
                  <a:moveTo>
                    <a:pt x="327" y="187"/>
                  </a:moveTo>
                  <a:lnTo>
                    <a:pt x="335" y="186"/>
                  </a:lnTo>
                  <a:lnTo>
                    <a:pt x="341" y="185"/>
                  </a:lnTo>
                  <a:lnTo>
                    <a:pt x="344" y="199"/>
                  </a:lnTo>
                  <a:lnTo>
                    <a:pt x="337" y="200"/>
                  </a:lnTo>
                  <a:lnTo>
                    <a:pt x="329" y="202"/>
                  </a:lnTo>
                  <a:lnTo>
                    <a:pt x="327" y="187"/>
                  </a:lnTo>
                  <a:close/>
                  <a:moveTo>
                    <a:pt x="356" y="182"/>
                  </a:moveTo>
                  <a:lnTo>
                    <a:pt x="370" y="179"/>
                  </a:lnTo>
                  <a:lnTo>
                    <a:pt x="373" y="193"/>
                  </a:lnTo>
                  <a:lnTo>
                    <a:pt x="359" y="196"/>
                  </a:lnTo>
                  <a:lnTo>
                    <a:pt x="356" y="182"/>
                  </a:lnTo>
                  <a:close/>
                  <a:moveTo>
                    <a:pt x="384" y="176"/>
                  </a:moveTo>
                  <a:lnTo>
                    <a:pt x="389" y="174"/>
                  </a:lnTo>
                  <a:lnTo>
                    <a:pt x="398" y="172"/>
                  </a:lnTo>
                  <a:lnTo>
                    <a:pt x="402" y="186"/>
                  </a:lnTo>
                  <a:lnTo>
                    <a:pt x="392" y="189"/>
                  </a:lnTo>
                  <a:lnTo>
                    <a:pt x="388" y="190"/>
                  </a:lnTo>
                  <a:lnTo>
                    <a:pt x="384" y="176"/>
                  </a:lnTo>
                  <a:close/>
                  <a:moveTo>
                    <a:pt x="412" y="168"/>
                  </a:moveTo>
                  <a:lnTo>
                    <a:pt x="427" y="165"/>
                  </a:lnTo>
                  <a:lnTo>
                    <a:pt x="431" y="179"/>
                  </a:lnTo>
                  <a:lnTo>
                    <a:pt x="416" y="183"/>
                  </a:lnTo>
                  <a:lnTo>
                    <a:pt x="412" y="168"/>
                  </a:lnTo>
                  <a:close/>
                  <a:moveTo>
                    <a:pt x="441" y="161"/>
                  </a:moveTo>
                  <a:lnTo>
                    <a:pt x="448" y="159"/>
                  </a:lnTo>
                  <a:lnTo>
                    <a:pt x="455" y="157"/>
                  </a:lnTo>
                  <a:lnTo>
                    <a:pt x="459" y="171"/>
                  </a:lnTo>
                  <a:lnTo>
                    <a:pt x="452" y="173"/>
                  </a:lnTo>
                  <a:lnTo>
                    <a:pt x="445" y="175"/>
                  </a:lnTo>
                  <a:lnTo>
                    <a:pt x="441" y="161"/>
                  </a:lnTo>
                  <a:close/>
                  <a:moveTo>
                    <a:pt x="469" y="153"/>
                  </a:moveTo>
                  <a:lnTo>
                    <a:pt x="483" y="149"/>
                  </a:lnTo>
                  <a:lnTo>
                    <a:pt x="487" y="163"/>
                  </a:lnTo>
                  <a:lnTo>
                    <a:pt x="473" y="167"/>
                  </a:lnTo>
                  <a:lnTo>
                    <a:pt x="469" y="153"/>
                  </a:lnTo>
                  <a:close/>
                  <a:moveTo>
                    <a:pt x="497" y="144"/>
                  </a:moveTo>
                  <a:lnTo>
                    <a:pt x="508" y="141"/>
                  </a:lnTo>
                  <a:lnTo>
                    <a:pt x="511" y="140"/>
                  </a:lnTo>
                  <a:lnTo>
                    <a:pt x="515" y="154"/>
                  </a:lnTo>
                  <a:lnTo>
                    <a:pt x="512" y="155"/>
                  </a:lnTo>
                  <a:lnTo>
                    <a:pt x="501" y="159"/>
                  </a:lnTo>
                  <a:lnTo>
                    <a:pt x="497" y="144"/>
                  </a:lnTo>
                  <a:close/>
                  <a:moveTo>
                    <a:pt x="525" y="136"/>
                  </a:moveTo>
                  <a:lnTo>
                    <a:pt x="527" y="136"/>
                  </a:lnTo>
                  <a:lnTo>
                    <a:pt x="539" y="132"/>
                  </a:lnTo>
                  <a:lnTo>
                    <a:pt x="544" y="146"/>
                  </a:lnTo>
                  <a:lnTo>
                    <a:pt x="531" y="150"/>
                  </a:lnTo>
                  <a:lnTo>
                    <a:pt x="530" y="150"/>
                  </a:lnTo>
                  <a:lnTo>
                    <a:pt x="525" y="136"/>
                  </a:lnTo>
                  <a:close/>
                  <a:moveTo>
                    <a:pt x="554" y="128"/>
                  </a:moveTo>
                  <a:lnTo>
                    <a:pt x="564" y="125"/>
                  </a:lnTo>
                  <a:lnTo>
                    <a:pt x="568" y="124"/>
                  </a:lnTo>
                  <a:lnTo>
                    <a:pt x="572" y="138"/>
                  </a:lnTo>
                  <a:lnTo>
                    <a:pt x="568" y="139"/>
                  </a:lnTo>
                  <a:lnTo>
                    <a:pt x="558" y="142"/>
                  </a:lnTo>
                  <a:lnTo>
                    <a:pt x="554" y="128"/>
                  </a:lnTo>
                  <a:close/>
                  <a:moveTo>
                    <a:pt x="582" y="120"/>
                  </a:moveTo>
                  <a:lnTo>
                    <a:pt x="596" y="116"/>
                  </a:lnTo>
                  <a:lnTo>
                    <a:pt x="600" y="130"/>
                  </a:lnTo>
                  <a:lnTo>
                    <a:pt x="586" y="134"/>
                  </a:lnTo>
                  <a:lnTo>
                    <a:pt x="582" y="120"/>
                  </a:lnTo>
                  <a:close/>
                  <a:moveTo>
                    <a:pt x="610" y="111"/>
                  </a:moveTo>
                  <a:lnTo>
                    <a:pt x="616" y="110"/>
                  </a:lnTo>
                  <a:lnTo>
                    <a:pt x="624" y="107"/>
                  </a:lnTo>
                  <a:lnTo>
                    <a:pt x="628" y="121"/>
                  </a:lnTo>
                  <a:lnTo>
                    <a:pt x="621" y="124"/>
                  </a:lnTo>
                  <a:lnTo>
                    <a:pt x="614" y="125"/>
                  </a:lnTo>
                  <a:lnTo>
                    <a:pt x="610" y="111"/>
                  </a:lnTo>
                  <a:close/>
                  <a:moveTo>
                    <a:pt x="638" y="103"/>
                  </a:moveTo>
                  <a:lnTo>
                    <a:pt x="651" y="98"/>
                  </a:lnTo>
                  <a:lnTo>
                    <a:pt x="652" y="98"/>
                  </a:lnTo>
                  <a:lnTo>
                    <a:pt x="657" y="112"/>
                  </a:lnTo>
                  <a:lnTo>
                    <a:pt x="655" y="112"/>
                  </a:lnTo>
                  <a:lnTo>
                    <a:pt x="643" y="117"/>
                  </a:lnTo>
                  <a:lnTo>
                    <a:pt x="638" y="103"/>
                  </a:lnTo>
                  <a:close/>
                  <a:moveTo>
                    <a:pt x="666" y="93"/>
                  </a:moveTo>
                  <a:lnTo>
                    <a:pt x="668" y="92"/>
                  </a:lnTo>
                  <a:lnTo>
                    <a:pt x="679" y="88"/>
                  </a:lnTo>
                  <a:lnTo>
                    <a:pt x="684" y="101"/>
                  </a:lnTo>
                  <a:lnTo>
                    <a:pt x="673" y="106"/>
                  </a:lnTo>
                  <a:lnTo>
                    <a:pt x="671" y="107"/>
                  </a:lnTo>
                  <a:lnTo>
                    <a:pt x="666" y="93"/>
                  </a:lnTo>
                  <a:close/>
                  <a:moveTo>
                    <a:pt x="693" y="82"/>
                  </a:moveTo>
                  <a:lnTo>
                    <a:pt x="703" y="78"/>
                  </a:lnTo>
                  <a:lnTo>
                    <a:pt x="706" y="77"/>
                  </a:lnTo>
                  <a:lnTo>
                    <a:pt x="712" y="90"/>
                  </a:lnTo>
                  <a:lnTo>
                    <a:pt x="709" y="92"/>
                  </a:lnTo>
                  <a:lnTo>
                    <a:pt x="698" y="96"/>
                  </a:lnTo>
                  <a:lnTo>
                    <a:pt x="693" y="82"/>
                  </a:lnTo>
                  <a:close/>
                  <a:moveTo>
                    <a:pt x="720" y="71"/>
                  </a:moveTo>
                  <a:lnTo>
                    <a:pt x="721" y="70"/>
                  </a:lnTo>
                  <a:lnTo>
                    <a:pt x="733" y="65"/>
                  </a:lnTo>
                  <a:lnTo>
                    <a:pt x="739" y="79"/>
                  </a:lnTo>
                  <a:lnTo>
                    <a:pt x="727" y="84"/>
                  </a:lnTo>
                  <a:lnTo>
                    <a:pt x="725" y="85"/>
                  </a:lnTo>
                  <a:lnTo>
                    <a:pt x="720" y="71"/>
                  </a:lnTo>
                  <a:close/>
                  <a:moveTo>
                    <a:pt x="746" y="59"/>
                  </a:moveTo>
                  <a:lnTo>
                    <a:pt x="748" y="59"/>
                  </a:lnTo>
                  <a:lnTo>
                    <a:pt x="757" y="55"/>
                  </a:lnTo>
                  <a:lnTo>
                    <a:pt x="760" y="53"/>
                  </a:lnTo>
                  <a:lnTo>
                    <a:pt x="766" y="67"/>
                  </a:lnTo>
                  <a:lnTo>
                    <a:pt x="763" y="68"/>
                  </a:lnTo>
                  <a:lnTo>
                    <a:pt x="754" y="72"/>
                  </a:lnTo>
                  <a:lnTo>
                    <a:pt x="752" y="73"/>
                  </a:lnTo>
                  <a:lnTo>
                    <a:pt x="746" y="59"/>
                  </a:lnTo>
                  <a:close/>
                  <a:moveTo>
                    <a:pt x="773" y="47"/>
                  </a:moveTo>
                  <a:lnTo>
                    <a:pt x="773" y="47"/>
                  </a:lnTo>
                  <a:lnTo>
                    <a:pt x="781" y="43"/>
                  </a:lnTo>
                  <a:lnTo>
                    <a:pt x="786" y="41"/>
                  </a:lnTo>
                  <a:lnTo>
                    <a:pt x="793" y="54"/>
                  </a:lnTo>
                  <a:lnTo>
                    <a:pt x="788" y="56"/>
                  </a:lnTo>
                  <a:lnTo>
                    <a:pt x="780" y="60"/>
                  </a:lnTo>
                  <a:lnTo>
                    <a:pt x="779" y="60"/>
                  </a:lnTo>
                  <a:lnTo>
                    <a:pt x="773" y="47"/>
                  </a:lnTo>
                  <a:close/>
                  <a:moveTo>
                    <a:pt x="800" y="34"/>
                  </a:moveTo>
                  <a:lnTo>
                    <a:pt x="802" y="33"/>
                  </a:lnTo>
                  <a:lnTo>
                    <a:pt x="809" y="30"/>
                  </a:lnTo>
                  <a:lnTo>
                    <a:pt x="813" y="28"/>
                  </a:lnTo>
                  <a:lnTo>
                    <a:pt x="819" y="41"/>
                  </a:lnTo>
                  <a:lnTo>
                    <a:pt x="815" y="43"/>
                  </a:lnTo>
                  <a:lnTo>
                    <a:pt x="809" y="46"/>
                  </a:lnTo>
                  <a:lnTo>
                    <a:pt x="806" y="48"/>
                  </a:lnTo>
                  <a:lnTo>
                    <a:pt x="800" y="34"/>
                  </a:lnTo>
                  <a:close/>
                  <a:moveTo>
                    <a:pt x="826" y="21"/>
                  </a:moveTo>
                  <a:lnTo>
                    <a:pt x="826" y="21"/>
                  </a:lnTo>
                  <a:lnTo>
                    <a:pt x="831" y="18"/>
                  </a:lnTo>
                  <a:lnTo>
                    <a:pt x="836" y="16"/>
                  </a:lnTo>
                  <a:lnTo>
                    <a:pt x="838" y="14"/>
                  </a:lnTo>
                  <a:lnTo>
                    <a:pt x="845" y="27"/>
                  </a:lnTo>
                  <a:lnTo>
                    <a:pt x="843" y="28"/>
                  </a:lnTo>
                  <a:lnTo>
                    <a:pt x="838" y="31"/>
                  </a:lnTo>
                  <a:lnTo>
                    <a:pt x="833" y="34"/>
                  </a:lnTo>
                  <a:lnTo>
                    <a:pt x="832" y="34"/>
                  </a:lnTo>
                  <a:lnTo>
                    <a:pt x="826" y="21"/>
                  </a:lnTo>
                  <a:close/>
                  <a:moveTo>
                    <a:pt x="851" y="7"/>
                  </a:moveTo>
                  <a:lnTo>
                    <a:pt x="854" y="6"/>
                  </a:lnTo>
                  <a:lnTo>
                    <a:pt x="858" y="4"/>
                  </a:lnTo>
                  <a:lnTo>
                    <a:pt x="861" y="1"/>
                  </a:lnTo>
                  <a:lnTo>
                    <a:pt x="864" y="0"/>
                  </a:lnTo>
                  <a:lnTo>
                    <a:pt x="871" y="13"/>
                  </a:lnTo>
                  <a:lnTo>
                    <a:pt x="869" y="14"/>
                  </a:lnTo>
                  <a:lnTo>
                    <a:pt x="865" y="16"/>
                  </a:lnTo>
                  <a:lnTo>
                    <a:pt x="861" y="18"/>
                  </a:lnTo>
                  <a:lnTo>
                    <a:pt x="858" y="20"/>
                  </a:lnTo>
                  <a:lnTo>
                    <a:pt x="851" y="7"/>
                  </a:lnTo>
                  <a:close/>
                  <a:moveTo>
                    <a:pt x="46" y="257"/>
                  </a:moveTo>
                  <a:lnTo>
                    <a:pt x="0" y="237"/>
                  </a:lnTo>
                  <a:lnTo>
                    <a:pt x="43" y="213"/>
                  </a:lnTo>
                  <a:lnTo>
                    <a:pt x="46" y="257"/>
                  </a:lnTo>
                  <a:close/>
                </a:path>
              </a:pathLst>
            </a:custGeom>
            <a:solidFill>
              <a:srgbClr val="0000CC"/>
            </a:solidFill>
            <a:ln w="1">
              <a:solidFill>
                <a:srgbClr val="0000CC"/>
              </a:solidFill>
              <a:bevel/>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514" name="Freeform 45"/>
            <p:cNvSpPr>
              <a:spLocks noEditPoints="1"/>
            </p:cNvSpPr>
            <p:nvPr/>
          </p:nvSpPr>
          <p:spPr bwMode="auto">
            <a:xfrm>
              <a:off x="1874" y="1614"/>
              <a:ext cx="491" cy="343"/>
            </a:xfrm>
            <a:custGeom>
              <a:avLst/>
              <a:gdLst>
                <a:gd name="T0" fmla="*/ 20 w 491"/>
                <a:gd name="T1" fmla="*/ 336 h 343"/>
                <a:gd name="T2" fmla="*/ 26 w 491"/>
                <a:gd name="T3" fmla="*/ 316 h 343"/>
                <a:gd name="T4" fmla="*/ 46 w 491"/>
                <a:gd name="T5" fmla="*/ 322 h 343"/>
                <a:gd name="T6" fmla="*/ 26 w 491"/>
                <a:gd name="T7" fmla="*/ 316 h 343"/>
                <a:gd name="T8" fmla="*/ 64 w 491"/>
                <a:gd name="T9" fmla="*/ 294 h 343"/>
                <a:gd name="T10" fmla="*/ 59 w 491"/>
                <a:gd name="T11" fmla="*/ 314 h 343"/>
                <a:gd name="T12" fmla="*/ 83 w 491"/>
                <a:gd name="T13" fmla="*/ 283 h 343"/>
                <a:gd name="T14" fmla="*/ 91 w 491"/>
                <a:gd name="T15" fmla="*/ 296 h 343"/>
                <a:gd name="T16" fmla="*/ 102 w 491"/>
                <a:gd name="T17" fmla="*/ 272 h 343"/>
                <a:gd name="T18" fmla="*/ 122 w 491"/>
                <a:gd name="T19" fmla="*/ 277 h 343"/>
                <a:gd name="T20" fmla="*/ 102 w 491"/>
                <a:gd name="T21" fmla="*/ 272 h 343"/>
                <a:gd name="T22" fmla="*/ 139 w 491"/>
                <a:gd name="T23" fmla="*/ 249 h 343"/>
                <a:gd name="T24" fmla="*/ 135 w 491"/>
                <a:gd name="T25" fmla="*/ 269 h 343"/>
                <a:gd name="T26" fmla="*/ 161 w 491"/>
                <a:gd name="T27" fmla="*/ 234 h 343"/>
                <a:gd name="T28" fmla="*/ 169 w 491"/>
                <a:gd name="T29" fmla="*/ 247 h 343"/>
                <a:gd name="T30" fmla="*/ 176 w 491"/>
                <a:gd name="T31" fmla="*/ 224 h 343"/>
                <a:gd name="T32" fmla="*/ 197 w 491"/>
                <a:gd name="T33" fmla="*/ 228 h 343"/>
                <a:gd name="T34" fmla="*/ 176 w 491"/>
                <a:gd name="T35" fmla="*/ 224 h 343"/>
                <a:gd name="T36" fmla="*/ 213 w 491"/>
                <a:gd name="T37" fmla="*/ 200 h 343"/>
                <a:gd name="T38" fmla="*/ 209 w 491"/>
                <a:gd name="T39" fmla="*/ 220 h 343"/>
                <a:gd name="T40" fmla="*/ 228 w 491"/>
                <a:gd name="T41" fmla="*/ 190 h 343"/>
                <a:gd name="T42" fmla="*/ 245 w 491"/>
                <a:gd name="T43" fmla="*/ 196 h 343"/>
                <a:gd name="T44" fmla="*/ 233 w 491"/>
                <a:gd name="T45" fmla="*/ 204 h 343"/>
                <a:gd name="T46" fmla="*/ 258 w 491"/>
                <a:gd name="T47" fmla="*/ 169 h 343"/>
                <a:gd name="T48" fmla="*/ 266 w 491"/>
                <a:gd name="T49" fmla="*/ 181 h 343"/>
                <a:gd name="T50" fmla="*/ 273 w 491"/>
                <a:gd name="T51" fmla="*/ 159 h 343"/>
                <a:gd name="T52" fmla="*/ 282 w 491"/>
                <a:gd name="T53" fmla="*/ 171 h 343"/>
                <a:gd name="T54" fmla="*/ 300 w 491"/>
                <a:gd name="T55" fmla="*/ 140 h 343"/>
                <a:gd name="T56" fmla="*/ 309 w 491"/>
                <a:gd name="T57" fmla="*/ 152 h 343"/>
                <a:gd name="T58" fmla="*/ 321 w 491"/>
                <a:gd name="T59" fmla="*/ 125 h 343"/>
                <a:gd name="T60" fmla="*/ 342 w 491"/>
                <a:gd name="T61" fmla="*/ 128 h 343"/>
                <a:gd name="T62" fmla="*/ 321 w 491"/>
                <a:gd name="T63" fmla="*/ 125 h 343"/>
                <a:gd name="T64" fmla="*/ 357 w 491"/>
                <a:gd name="T65" fmla="*/ 99 h 343"/>
                <a:gd name="T66" fmla="*/ 354 w 491"/>
                <a:gd name="T67" fmla="*/ 120 h 343"/>
                <a:gd name="T68" fmla="*/ 374 w 491"/>
                <a:gd name="T69" fmla="*/ 87 h 343"/>
                <a:gd name="T70" fmla="*/ 383 w 491"/>
                <a:gd name="T71" fmla="*/ 99 h 343"/>
                <a:gd name="T72" fmla="*/ 393 w 491"/>
                <a:gd name="T73" fmla="*/ 74 h 343"/>
                <a:gd name="T74" fmla="*/ 414 w 491"/>
                <a:gd name="T75" fmla="*/ 77 h 343"/>
                <a:gd name="T76" fmla="*/ 393 w 491"/>
                <a:gd name="T77" fmla="*/ 74 h 343"/>
                <a:gd name="T78" fmla="*/ 428 w 491"/>
                <a:gd name="T79" fmla="*/ 47 h 343"/>
                <a:gd name="T80" fmla="*/ 426 w 491"/>
                <a:gd name="T81" fmla="*/ 68 h 343"/>
                <a:gd name="T82" fmla="*/ 440 w 491"/>
                <a:gd name="T83" fmla="*/ 37 h 343"/>
                <a:gd name="T84" fmla="*/ 449 w 491"/>
                <a:gd name="T85" fmla="*/ 28 h 343"/>
                <a:gd name="T86" fmla="*/ 453 w 491"/>
                <a:gd name="T87" fmla="*/ 45 h 343"/>
                <a:gd name="T88" fmla="*/ 439 w 491"/>
                <a:gd name="T89" fmla="*/ 38 h 343"/>
                <a:gd name="T90" fmla="*/ 472 w 491"/>
                <a:gd name="T91" fmla="*/ 46 h 34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91"/>
                <a:gd name="T139" fmla="*/ 0 h 343"/>
                <a:gd name="T140" fmla="*/ 491 w 491"/>
                <a:gd name="T141" fmla="*/ 343 h 34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91" h="343">
                  <a:moveTo>
                    <a:pt x="0" y="330"/>
                  </a:moveTo>
                  <a:lnTo>
                    <a:pt x="13" y="323"/>
                  </a:lnTo>
                  <a:lnTo>
                    <a:pt x="20" y="336"/>
                  </a:lnTo>
                  <a:lnTo>
                    <a:pt x="7" y="343"/>
                  </a:lnTo>
                  <a:lnTo>
                    <a:pt x="0" y="330"/>
                  </a:lnTo>
                  <a:close/>
                  <a:moveTo>
                    <a:pt x="26" y="316"/>
                  </a:moveTo>
                  <a:lnTo>
                    <a:pt x="28" y="315"/>
                  </a:lnTo>
                  <a:lnTo>
                    <a:pt x="39" y="309"/>
                  </a:lnTo>
                  <a:lnTo>
                    <a:pt x="46" y="322"/>
                  </a:lnTo>
                  <a:lnTo>
                    <a:pt x="35" y="328"/>
                  </a:lnTo>
                  <a:lnTo>
                    <a:pt x="33" y="329"/>
                  </a:lnTo>
                  <a:lnTo>
                    <a:pt x="26" y="316"/>
                  </a:lnTo>
                  <a:close/>
                  <a:moveTo>
                    <a:pt x="52" y="302"/>
                  </a:moveTo>
                  <a:lnTo>
                    <a:pt x="55" y="300"/>
                  </a:lnTo>
                  <a:lnTo>
                    <a:pt x="64" y="294"/>
                  </a:lnTo>
                  <a:lnTo>
                    <a:pt x="72" y="307"/>
                  </a:lnTo>
                  <a:lnTo>
                    <a:pt x="62" y="312"/>
                  </a:lnTo>
                  <a:lnTo>
                    <a:pt x="59" y="314"/>
                  </a:lnTo>
                  <a:lnTo>
                    <a:pt x="52" y="302"/>
                  </a:lnTo>
                  <a:close/>
                  <a:moveTo>
                    <a:pt x="77" y="287"/>
                  </a:moveTo>
                  <a:lnTo>
                    <a:pt x="83" y="283"/>
                  </a:lnTo>
                  <a:lnTo>
                    <a:pt x="90" y="280"/>
                  </a:lnTo>
                  <a:lnTo>
                    <a:pt x="97" y="292"/>
                  </a:lnTo>
                  <a:lnTo>
                    <a:pt x="91" y="296"/>
                  </a:lnTo>
                  <a:lnTo>
                    <a:pt x="84" y="300"/>
                  </a:lnTo>
                  <a:lnTo>
                    <a:pt x="77" y="287"/>
                  </a:lnTo>
                  <a:close/>
                  <a:moveTo>
                    <a:pt x="102" y="272"/>
                  </a:moveTo>
                  <a:lnTo>
                    <a:pt x="113" y="265"/>
                  </a:lnTo>
                  <a:lnTo>
                    <a:pt x="115" y="264"/>
                  </a:lnTo>
                  <a:lnTo>
                    <a:pt x="122" y="277"/>
                  </a:lnTo>
                  <a:lnTo>
                    <a:pt x="120" y="278"/>
                  </a:lnTo>
                  <a:lnTo>
                    <a:pt x="110" y="285"/>
                  </a:lnTo>
                  <a:lnTo>
                    <a:pt x="102" y="272"/>
                  </a:lnTo>
                  <a:close/>
                  <a:moveTo>
                    <a:pt x="127" y="257"/>
                  </a:moveTo>
                  <a:lnTo>
                    <a:pt x="128" y="256"/>
                  </a:lnTo>
                  <a:lnTo>
                    <a:pt x="139" y="249"/>
                  </a:lnTo>
                  <a:lnTo>
                    <a:pt x="147" y="261"/>
                  </a:lnTo>
                  <a:lnTo>
                    <a:pt x="136" y="268"/>
                  </a:lnTo>
                  <a:lnTo>
                    <a:pt x="135" y="269"/>
                  </a:lnTo>
                  <a:lnTo>
                    <a:pt x="127" y="257"/>
                  </a:lnTo>
                  <a:close/>
                  <a:moveTo>
                    <a:pt x="152" y="241"/>
                  </a:moveTo>
                  <a:lnTo>
                    <a:pt x="161" y="234"/>
                  </a:lnTo>
                  <a:lnTo>
                    <a:pt x="164" y="233"/>
                  </a:lnTo>
                  <a:lnTo>
                    <a:pt x="172" y="245"/>
                  </a:lnTo>
                  <a:lnTo>
                    <a:pt x="169" y="247"/>
                  </a:lnTo>
                  <a:lnTo>
                    <a:pt x="160" y="253"/>
                  </a:lnTo>
                  <a:lnTo>
                    <a:pt x="152" y="241"/>
                  </a:lnTo>
                  <a:close/>
                  <a:moveTo>
                    <a:pt x="176" y="224"/>
                  </a:moveTo>
                  <a:lnTo>
                    <a:pt x="178" y="223"/>
                  </a:lnTo>
                  <a:lnTo>
                    <a:pt x="188" y="216"/>
                  </a:lnTo>
                  <a:lnTo>
                    <a:pt x="197" y="228"/>
                  </a:lnTo>
                  <a:lnTo>
                    <a:pt x="186" y="235"/>
                  </a:lnTo>
                  <a:lnTo>
                    <a:pt x="184" y="237"/>
                  </a:lnTo>
                  <a:lnTo>
                    <a:pt x="176" y="224"/>
                  </a:lnTo>
                  <a:close/>
                  <a:moveTo>
                    <a:pt x="200" y="208"/>
                  </a:moveTo>
                  <a:lnTo>
                    <a:pt x="212" y="201"/>
                  </a:lnTo>
                  <a:lnTo>
                    <a:pt x="213" y="200"/>
                  </a:lnTo>
                  <a:lnTo>
                    <a:pt x="221" y="212"/>
                  </a:lnTo>
                  <a:lnTo>
                    <a:pt x="220" y="213"/>
                  </a:lnTo>
                  <a:lnTo>
                    <a:pt x="209" y="220"/>
                  </a:lnTo>
                  <a:lnTo>
                    <a:pt x="200" y="208"/>
                  </a:lnTo>
                  <a:close/>
                  <a:moveTo>
                    <a:pt x="225" y="192"/>
                  </a:moveTo>
                  <a:lnTo>
                    <a:pt x="228" y="190"/>
                  </a:lnTo>
                  <a:lnTo>
                    <a:pt x="236" y="185"/>
                  </a:lnTo>
                  <a:lnTo>
                    <a:pt x="237" y="183"/>
                  </a:lnTo>
                  <a:lnTo>
                    <a:pt x="245" y="196"/>
                  </a:lnTo>
                  <a:lnTo>
                    <a:pt x="244" y="197"/>
                  </a:lnTo>
                  <a:lnTo>
                    <a:pt x="236" y="202"/>
                  </a:lnTo>
                  <a:lnTo>
                    <a:pt x="233" y="204"/>
                  </a:lnTo>
                  <a:lnTo>
                    <a:pt x="225" y="192"/>
                  </a:lnTo>
                  <a:close/>
                  <a:moveTo>
                    <a:pt x="249" y="175"/>
                  </a:moveTo>
                  <a:lnTo>
                    <a:pt x="258" y="169"/>
                  </a:lnTo>
                  <a:lnTo>
                    <a:pt x="261" y="167"/>
                  </a:lnTo>
                  <a:lnTo>
                    <a:pt x="270" y="179"/>
                  </a:lnTo>
                  <a:lnTo>
                    <a:pt x="266" y="181"/>
                  </a:lnTo>
                  <a:lnTo>
                    <a:pt x="257" y="187"/>
                  </a:lnTo>
                  <a:lnTo>
                    <a:pt x="249" y="175"/>
                  </a:lnTo>
                  <a:close/>
                  <a:moveTo>
                    <a:pt x="273" y="159"/>
                  </a:moveTo>
                  <a:lnTo>
                    <a:pt x="285" y="150"/>
                  </a:lnTo>
                  <a:lnTo>
                    <a:pt x="294" y="162"/>
                  </a:lnTo>
                  <a:lnTo>
                    <a:pt x="282" y="171"/>
                  </a:lnTo>
                  <a:lnTo>
                    <a:pt x="273" y="159"/>
                  </a:lnTo>
                  <a:close/>
                  <a:moveTo>
                    <a:pt x="297" y="142"/>
                  </a:moveTo>
                  <a:lnTo>
                    <a:pt x="300" y="140"/>
                  </a:lnTo>
                  <a:lnTo>
                    <a:pt x="309" y="133"/>
                  </a:lnTo>
                  <a:lnTo>
                    <a:pt x="318" y="145"/>
                  </a:lnTo>
                  <a:lnTo>
                    <a:pt x="309" y="152"/>
                  </a:lnTo>
                  <a:lnTo>
                    <a:pt x="306" y="154"/>
                  </a:lnTo>
                  <a:lnTo>
                    <a:pt x="297" y="142"/>
                  </a:lnTo>
                  <a:close/>
                  <a:moveTo>
                    <a:pt x="321" y="125"/>
                  </a:moveTo>
                  <a:lnTo>
                    <a:pt x="327" y="121"/>
                  </a:lnTo>
                  <a:lnTo>
                    <a:pt x="333" y="116"/>
                  </a:lnTo>
                  <a:lnTo>
                    <a:pt x="342" y="128"/>
                  </a:lnTo>
                  <a:lnTo>
                    <a:pt x="335" y="133"/>
                  </a:lnTo>
                  <a:lnTo>
                    <a:pt x="330" y="137"/>
                  </a:lnTo>
                  <a:lnTo>
                    <a:pt x="321" y="125"/>
                  </a:lnTo>
                  <a:close/>
                  <a:moveTo>
                    <a:pt x="345" y="108"/>
                  </a:moveTo>
                  <a:lnTo>
                    <a:pt x="351" y="104"/>
                  </a:lnTo>
                  <a:lnTo>
                    <a:pt x="357" y="99"/>
                  </a:lnTo>
                  <a:lnTo>
                    <a:pt x="366" y="111"/>
                  </a:lnTo>
                  <a:lnTo>
                    <a:pt x="360" y="115"/>
                  </a:lnTo>
                  <a:lnTo>
                    <a:pt x="354" y="120"/>
                  </a:lnTo>
                  <a:lnTo>
                    <a:pt x="345" y="108"/>
                  </a:lnTo>
                  <a:close/>
                  <a:moveTo>
                    <a:pt x="369" y="91"/>
                  </a:moveTo>
                  <a:lnTo>
                    <a:pt x="374" y="87"/>
                  </a:lnTo>
                  <a:lnTo>
                    <a:pt x="381" y="82"/>
                  </a:lnTo>
                  <a:lnTo>
                    <a:pt x="390" y="94"/>
                  </a:lnTo>
                  <a:lnTo>
                    <a:pt x="383" y="99"/>
                  </a:lnTo>
                  <a:lnTo>
                    <a:pt x="378" y="103"/>
                  </a:lnTo>
                  <a:lnTo>
                    <a:pt x="369" y="91"/>
                  </a:lnTo>
                  <a:close/>
                  <a:moveTo>
                    <a:pt x="393" y="74"/>
                  </a:moveTo>
                  <a:lnTo>
                    <a:pt x="396" y="72"/>
                  </a:lnTo>
                  <a:lnTo>
                    <a:pt x="405" y="65"/>
                  </a:lnTo>
                  <a:lnTo>
                    <a:pt x="414" y="77"/>
                  </a:lnTo>
                  <a:lnTo>
                    <a:pt x="404" y="84"/>
                  </a:lnTo>
                  <a:lnTo>
                    <a:pt x="402" y="86"/>
                  </a:lnTo>
                  <a:lnTo>
                    <a:pt x="393" y="74"/>
                  </a:lnTo>
                  <a:close/>
                  <a:moveTo>
                    <a:pt x="417" y="56"/>
                  </a:moveTo>
                  <a:lnTo>
                    <a:pt x="424" y="51"/>
                  </a:lnTo>
                  <a:lnTo>
                    <a:pt x="428" y="47"/>
                  </a:lnTo>
                  <a:lnTo>
                    <a:pt x="437" y="59"/>
                  </a:lnTo>
                  <a:lnTo>
                    <a:pt x="433" y="62"/>
                  </a:lnTo>
                  <a:lnTo>
                    <a:pt x="426" y="68"/>
                  </a:lnTo>
                  <a:lnTo>
                    <a:pt x="417" y="56"/>
                  </a:lnTo>
                  <a:close/>
                  <a:moveTo>
                    <a:pt x="439" y="38"/>
                  </a:moveTo>
                  <a:lnTo>
                    <a:pt x="440" y="37"/>
                  </a:lnTo>
                  <a:lnTo>
                    <a:pt x="443" y="34"/>
                  </a:lnTo>
                  <a:lnTo>
                    <a:pt x="446" y="31"/>
                  </a:lnTo>
                  <a:lnTo>
                    <a:pt x="449" y="28"/>
                  </a:lnTo>
                  <a:lnTo>
                    <a:pt x="460" y="38"/>
                  </a:lnTo>
                  <a:lnTo>
                    <a:pt x="457" y="42"/>
                  </a:lnTo>
                  <a:lnTo>
                    <a:pt x="453" y="45"/>
                  </a:lnTo>
                  <a:lnTo>
                    <a:pt x="450" y="48"/>
                  </a:lnTo>
                  <a:lnTo>
                    <a:pt x="449" y="49"/>
                  </a:lnTo>
                  <a:lnTo>
                    <a:pt x="439" y="38"/>
                  </a:lnTo>
                  <a:close/>
                  <a:moveTo>
                    <a:pt x="443" y="13"/>
                  </a:moveTo>
                  <a:lnTo>
                    <a:pt x="491" y="0"/>
                  </a:lnTo>
                  <a:lnTo>
                    <a:pt x="472" y="46"/>
                  </a:lnTo>
                  <a:lnTo>
                    <a:pt x="443" y="13"/>
                  </a:lnTo>
                  <a:close/>
                </a:path>
              </a:pathLst>
            </a:custGeom>
            <a:solidFill>
              <a:srgbClr val="0000CC"/>
            </a:solidFill>
            <a:ln w="1">
              <a:solidFill>
                <a:srgbClr val="0000CC"/>
              </a:solidFill>
              <a:bevel/>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515" name="Freeform 46"/>
            <p:cNvSpPr>
              <a:spLocks noEditPoints="1"/>
            </p:cNvSpPr>
            <p:nvPr/>
          </p:nvSpPr>
          <p:spPr bwMode="auto">
            <a:xfrm>
              <a:off x="3138" y="511"/>
              <a:ext cx="975" cy="273"/>
            </a:xfrm>
            <a:custGeom>
              <a:avLst/>
              <a:gdLst>
                <a:gd name="T0" fmla="*/ 939 w 975"/>
                <a:gd name="T1" fmla="*/ 15 h 273"/>
                <a:gd name="T2" fmla="*/ 895 w 975"/>
                <a:gd name="T3" fmla="*/ 29 h 273"/>
                <a:gd name="T4" fmla="*/ 909 w 975"/>
                <a:gd name="T5" fmla="*/ 29 h 273"/>
                <a:gd name="T6" fmla="*/ 865 w 975"/>
                <a:gd name="T7" fmla="*/ 15 h 273"/>
                <a:gd name="T8" fmla="*/ 851 w 975"/>
                <a:gd name="T9" fmla="*/ 30 h 273"/>
                <a:gd name="T10" fmla="*/ 851 w 975"/>
                <a:gd name="T11" fmla="*/ 30 h 273"/>
                <a:gd name="T12" fmla="*/ 806 w 975"/>
                <a:gd name="T13" fmla="*/ 17 h 273"/>
                <a:gd name="T14" fmla="*/ 792 w 975"/>
                <a:gd name="T15" fmla="*/ 33 h 273"/>
                <a:gd name="T16" fmla="*/ 776 w 975"/>
                <a:gd name="T17" fmla="*/ 19 h 273"/>
                <a:gd name="T18" fmla="*/ 792 w 975"/>
                <a:gd name="T19" fmla="*/ 33 h 273"/>
                <a:gd name="T20" fmla="*/ 762 w 975"/>
                <a:gd name="T21" fmla="*/ 20 h 273"/>
                <a:gd name="T22" fmla="*/ 718 w 975"/>
                <a:gd name="T23" fmla="*/ 25 h 273"/>
                <a:gd name="T24" fmla="*/ 690 w 975"/>
                <a:gd name="T25" fmla="*/ 42 h 273"/>
                <a:gd name="T26" fmla="*/ 675 w 975"/>
                <a:gd name="T27" fmla="*/ 44 h 273"/>
                <a:gd name="T28" fmla="*/ 661 w 975"/>
                <a:gd name="T29" fmla="*/ 31 h 273"/>
                <a:gd name="T30" fmla="*/ 638 w 975"/>
                <a:gd name="T31" fmla="*/ 49 h 273"/>
                <a:gd name="T32" fmla="*/ 644 w 975"/>
                <a:gd name="T33" fmla="*/ 33 h 273"/>
                <a:gd name="T34" fmla="*/ 603 w 975"/>
                <a:gd name="T35" fmla="*/ 54 h 273"/>
                <a:gd name="T36" fmla="*/ 617 w 975"/>
                <a:gd name="T37" fmla="*/ 52 h 273"/>
                <a:gd name="T38" fmla="*/ 586 w 975"/>
                <a:gd name="T39" fmla="*/ 42 h 273"/>
                <a:gd name="T40" fmla="*/ 543 w 975"/>
                <a:gd name="T41" fmla="*/ 50 h 273"/>
                <a:gd name="T42" fmla="*/ 520 w 975"/>
                <a:gd name="T43" fmla="*/ 69 h 273"/>
                <a:gd name="T44" fmla="*/ 528 w 975"/>
                <a:gd name="T45" fmla="*/ 52 h 273"/>
                <a:gd name="T46" fmla="*/ 488 w 975"/>
                <a:gd name="T47" fmla="*/ 76 h 273"/>
                <a:gd name="T48" fmla="*/ 502 w 975"/>
                <a:gd name="T49" fmla="*/ 73 h 273"/>
                <a:gd name="T50" fmla="*/ 470 w 975"/>
                <a:gd name="T51" fmla="*/ 65 h 273"/>
                <a:gd name="T52" fmla="*/ 427 w 975"/>
                <a:gd name="T53" fmla="*/ 76 h 273"/>
                <a:gd name="T54" fmla="*/ 406 w 975"/>
                <a:gd name="T55" fmla="*/ 97 h 273"/>
                <a:gd name="T56" fmla="*/ 413 w 975"/>
                <a:gd name="T57" fmla="*/ 80 h 273"/>
                <a:gd name="T58" fmla="*/ 375 w 975"/>
                <a:gd name="T59" fmla="*/ 107 h 273"/>
                <a:gd name="T60" fmla="*/ 389 w 975"/>
                <a:gd name="T61" fmla="*/ 103 h 273"/>
                <a:gd name="T62" fmla="*/ 343 w 975"/>
                <a:gd name="T63" fmla="*/ 103 h 273"/>
                <a:gd name="T64" fmla="*/ 334 w 975"/>
                <a:gd name="T65" fmla="*/ 122 h 273"/>
                <a:gd name="T66" fmla="*/ 334 w 975"/>
                <a:gd name="T67" fmla="*/ 122 h 273"/>
                <a:gd name="T68" fmla="*/ 301 w 975"/>
                <a:gd name="T69" fmla="*/ 118 h 273"/>
                <a:gd name="T70" fmla="*/ 265 w 975"/>
                <a:gd name="T71" fmla="*/ 148 h 273"/>
                <a:gd name="T72" fmla="*/ 279 w 975"/>
                <a:gd name="T73" fmla="*/ 142 h 273"/>
                <a:gd name="T74" fmla="*/ 232 w 975"/>
                <a:gd name="T75" fmla="*/ 145 h 273"/>
                <a:gd name="T76" fmla="*/ 224 w 975"/>
                <a:gd name="T77" fmla="*/ 164 h 273"/>
                <a:gd name="T78" fmla="*/ 218 w 975"/>
                <a:gd name="T79" fmla="*/ 151 h 273"/>
                <a:gd name="T80" fmla="*/ 184 w 975"/>
                <a:gd name="T81" fmla="*/ 181 h 273"/>
                <a:gd name="T82" fmla="*/ 171 w 975"/>
                <a:gd name="T83" fmla="*/ 188 h 273"/>
                <a:gd name="T84" fmla="*/ 154 w 975"/>
                <a:gd name="T85" fmla="*/ 179 h 273"/>
                <a:gd name="T86" fmla="*/ 140 w 975"/>
                <a:gd name="T87" fmla="*/ 201 h 273"/>
                <a:gd name="T88" fmla="*/ 125 w 975"/>
                <a:gd name="T89" fmla="*/ 192 h 273"/>
                <a:gd name="T90" fmla="*/ 117 w 975"/>
                <a:gd name="T91" fmla="*/ 212 h 273"/>
                <a:gd name="T92" fmla="*/ 106 w 975"/>
                <a:gd name="T93" fmla="*/ 201 h 273"/>
                <a:gd name="T94" fmla="*/ 88 w 975"/>
                <a:gd name="T95" fmla="*/ 226 h 273"/>
                <a:gd name="T96" fmla="*/ 74 w 975"/>
                <a:gd name="T97" fmla="*/ 216 h 273"/>
                <a:gd name="T98" fmla="*/ 67 w 975"/>
                <a:gd name="T99" fmla="*/ 239 h 273"/>
                <a:gd name="T100" fmla="*/ 46 w 975"/>
                <a:gd name="T101" fmla="*/ 236 h 273"/>
                <a:gd name="T102" fmla="*/ 67 w 975"/>
                <a:gd name="T103" fmla="*/ 239 h 273"/>
                <a:gd name="T104" fmla="*/ 32 w 975"/>
                <a:gd name="T105" fmla="*/ 266 h 273"/>
                <a:gd name="T106" fmla="*/ 27 w 975"/>
                <a:gd name="T107" fmla="*/ 251 h 273"/>
                <a:gd name="T108" fmla="*/ 15 w 975"/>
                <a:gd name="T109" fmla="*/ 273 h 273"/>
                <a:gd name="T110" fmla="*/ 6 w 975"/>
                <a:gd name="T111" fmla="*/ 272 h 273"/>
                <a:gd name="T112" fmla="*/ 9 w 975"/>
                <a:gd name="T113" fmla="*/ 257 h 273"/>
                <a:gd name="T114" fmla="*/ 12 w 975"/>
                <a:gd name="T115" fmla="*/ 258 h 273"/>
                <a:gd name="T116" fmla="*/ 975 w 975"/>
                <a:gd name="T117" fmla="*/ 23 h 2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75"/>
                <a:gd name="T178" fmla="*/ 0 h 273"/>
                <a:gd name="T179" fmla="*/ 975 w 975"/>
                <a:gd name="T180" fmla="*/ 273 h 2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75" h="273">
                  <a:moveTo>
                    <a:pt x="938" y="30"/>
                  </a:moveTo>
                  <a:lnTo>
                    <a:pt x="924" y="29"/>
                  </a:lnTo>
                  <a:lnTo>
                    <a:pt x="924" y="15"/>
                  </a:lnTo>
                  <a:lnTo>
                    <a:pt x="939" y="15"/>
                  </a:lnTo>
                  <a:lnTo>
                    <a:pt x="938" y="30"/>
                  </a:lnTo>
                  <a:close/>
                  <a:moveTo>
                    <a:pt x="909" y="29"/>
                  </a:moveTo>
                  <a:lnTo>
                    <a:pt x="898" y="29"/>
                  </a:lnTo>
                  <a:lnTo>
                    <a:pt x="895" y="29"/>
                  </a:lnTo>
                  <a:lnTo>
                    <a:pt x="894" y="14"/>
                  </a:lnTo>
                  <a:lnTo>
                    <a:pt x="898" y="14"/>
                  </a:lnTo>
                  <a:lnTo>
                    <a:pt x="909" y="14"/>
                  </a:lnTo>
                  <a:lnTo>
                    <a:pt x="909" y="29"/>
                  </a:lnTo>
                  <a:close/>
                  <a:moveTo>
                    <a:pt x="880" y="29"/>
                  </a:moveTo>
                  <a:lnTo>
                    <a:pt x="878" y="29"/>
                  </a:lnTo>
                  <a:lnTo>
                    <a:pt x="865" y="29"/>
                  </a:lnTo>
                  <a:lnTo>
                    <a:pt x="865" y="15"/>
                  </a:lnTo>
                  <a:lnTo>
                    <a:pt x="878" y="14"/>
                  </a:lnTo>
                  <a:lnTo>
                    <a:pt x="880" y="14"/>
                  </a:lnTo>
                  <a:lnTo>
                    <a:pt x="880" y="29"/>
                  </a:lnTo>
                  <a:close/>
                  <a:moveTo>
                    <a:pt x="851" y="30"/>
                  </a:moveTo>
                  <a:lnTo>
                    <a:pt x="836" y="30"/>
                  </a:lnTo>
                  <a:lnTo>
                    <a:pt x="835" y="15"/>
                  </a:lnTo>
                  <a:lnTo>
                    <a:pt x="850" y="15"/>
                  </a:lnTo>
                  <a:lnTo>
                    <a:pt x="851" y="30"/>
                  </a:lnTo>
                  <a:close/>
                  <a:moveTo>
                    <a:pt x="822" y="31"/>
                  </a:moveTo>
                  <a:lnTo>
                    <a:pt x="813" y="31"/>
                  </a:lnTo>
                  <a:lnTo>
                    <a:pt x="807" y="32"/>
                  </a:lnTo>
                  <a:lnTo>
                    <a:pt x="806" y="17"/>
                  </a:lnTo>
                  <a:lnTo>
                    <a:pt x="813" y="17"/>
                  </a:lnTo>
                  <a:lnTo>
                    <a:pt x="821" y="16"/>
                  </a:lnTo>
                  <a:lnTo>
                    <a:pt x="822" y="31"/>
                  </a:lnTo>
                  <a:close/>
                  <a:moveTo>
                    <a:pt x="792" y="33"/>
                  </a:moveTo>
                  <a:lnTo>
                    <a:pt x="790" y="33"/>
                  </a:lnTo>
                  <a:lnTo>
                    <a:pt x="778" y="34"/>
                  </a:lnTo>
                  <a:lnTo>
                    <a:pt x="776" y="19"/>
                  </a:lnTo>
                  <a:lnTo>
                    <a:pt x="777" y="19"/>
                  </a:lnTo>
                  <a:lnTo>
                    <a:pt x="789" y="18"/>
                  </a:lnTo>
                  <a:lnTo>
                    <a:pt x="791" y="18"/>
                  </a:lnTo>
                  <a:lnTo>
                    <a:pt x="792" y="33"/>
                  </a:lnTo>
                  <a:close/>
                  <a:moveTo>
                    <a:pt x="763" y="35"/>
                  </a:moveTo>
                  <a:lnTo>
                    <a:pt x="748" y="36"/>
                  </a:lnTo>
                  <a:lnTo>
                    <a:pt x="747" y="22"/>
                  </a:lnTo>
                  <a:lnTo>
                    <a:pt x="762" y="20"/>
                  </a:lnTo>
                  <a:lnTo>
                    <a:pt x="763" y="35"/>
                  </a:lnTo>
                  <a:close/>
                  <a:moveTo>
                    <a:pt x="734" y="38"/>
                  </a:moveTo>
                  <a:lnTo>
                    <a:pt x="719" y="39"/>
                  </a:lnTo>
                  <a:lnTo>
                    <a:pt x="718" y="25"/>
                  </a:lnTo>
                  <a:lnTo>
                    <a:pt x="732" y="23"/>
                  </a:lnTo>
                  <a:lnTo>
                    <a:pt x="734" y="38"/>
                  </a:lnTo>
                  <a:close/>
                  <a:moveTo>
                    <a:pt x="705" y="41"/>
                  </a:moveTo>
                  <a:lnTo>
                    <a:pt x="690" y="42"/>
                  </a:lnTo>
                  <a:lnTo>
                    <a:pt x="688" y="28"/>
                  </a:lnTo>
                  <a:lnTo>
                    <a:pt x="703" y="26"/>
                  </a:lnTo>
                  <a:lnTo>
                    <a:pt x="705" y="41"/>
                  </a:lnTo>
                  <a:close/>
                  <a:moveTo>
                    <a:pt x="675" y="44"/>
                  </a:moveTo>
                  <a:lnTo>
                    <a:pt x="663" y="46"/>
                  </a:lnTo>
                  <a:lnTo>
                    <a:pt x="661" y="46"/>
                  </a:lnTo>
                  <a:lnTo>
                    <a:pt x="659" y="31"/>
                  </a:lnTo>
                  <a:lnTo>
                    <a:pt x="661" y="31"/>
                  </a:lnTo>
                  <a:lnTo>
                    <a:pt x="674" y="30"/>
                  </a:lnTo>
                  <a:lnTo>
                    <a:pt x="675" y="44"/>
                  </a:lnTo>
                  <a:close/>
                  <a:moveTo>
                    <a:pt x="646" y="48"/>
                  </a:moveTo>
                  <a:lnTo>
                    <a:pt x="638" y="49"/>
                  </a:lnTo>
                  <a:lnTo>
                    <a:pt x="632" y="50"/>
                  </a:lnTo>
                  <a:lnTo>
                    <a:pt x="630" y="35"/>
                  </a:lnTo>
                  <a:lnTo>
                    <a:pt x="636" y="35"/>
                  </a:lnTo>
                  <a:lnTo>
                    <a:pt x="644" y="33"/>
                  </a:lnTo>
                  <a:lnTo>
                    <a:pt x="646" y="48"/>
                  </a:lnTo>
                  <a:close/>
                  <a:moveTo>
                    <a:pt x="617" y="52"/>
                  </a:moveTo>
                  <a:lnTo>
                    <a:pt x="613" y="53"/>
                  </a:lnTo>
                  <a:lnTo>
                    <a:pt x="603" y="54"/>
                  </a:lnTo>
                  <a:lnTo>
                    <a:pt x="601" y="40"/>
                  </a:lnTo>
                  <a:lnTo>
                    <a:pt x="611" y="38"/>
                  </a:lnTo>
                  <a:lnTo>
                    <a:pt x="615" y="37"/>
                  </a:lnTo>
                  <a:lnTo>
                    <a:pt x="617" y="52"/>
                  </a:lnTo>
                  <a:close/>
                  <a:moveTo>
                    <a:pt x="588" y="56"/>
                  </a:moveTo>
                  <a:lnTo>
                    <a:pt x="574" y="59"/>
                  </a:lnTo>
                  <a:lnTo>
                    <a:pt x="571" y="44"/>
                  </a:lnTo>
                  <a:lnTo>
                    <a:pt x="586" y="42"/>
                  </a:lnTo>
                  <a:lnTo>
                    <a:pt x="588" y="56"/>
                  </a:lnTo>
                  <a:close/>
                  <a:moveTo>
                    <a:pt x="560" y="61"/>
                  </a:moveTo>
                  <a:lnTo>
                    <a:pt x="545" y="64"/>
                  </a:lnTo>
                  <a:lnTo>
                    <a:pt x="543" y="50"/>
                  </a:lnTo>
                  <a:lnTo>
                    <a:pt x="557" y="47"/>
                  </a:lnTo>
                  <a:lnTo>
                    <a:pt x="560" y="61"/>
                  </a:lnTo>
                  <a:close/>
                  <a:moveTo>
                    <a:pt x="531" y="67"/>
                  </a:moveTo>
                  <a:lnTo>
                    <a:pt x="520" y="69"/>
                  </a:lnTo>
                  <a:lnTo>
                    <a:pt x="516" y="70"/>
                  </a:lnTo>
                  <a:lnTo>
                    <a:pt x="513" y="55"/>
                  </a:lnTo>
                  <a:lnTo>
                    <a:pt x="518" y="54"/>
                  </a:lnTo>
                  <a:lnTo>
                    <a:pt x="528" y="52"/>
                  </a:lnTo>
                  <a:lnTo>
                    <a:pt x="531" y="67"/>
                  </a:lnTo>
                  <a:close/>
                  <a:moveTo>
                    <a:pt x="502" y="73"/>
                  </a:moveTo>
                  <a:lnTo>
                    <a:pt x="498" y="73"/>
                  </a:lnTo>
                  <a:lnTo>
                    <a:pt x="488" y="76"/>
                  </a:lnTo>
                  <a:lnTo>
                    <a:pt x="485" y="61"/>
                  </a:lnTo>
                  <a:lnTo>
                    <a:pt x="495" y="59"/>
                  </a:lnTo>
                  <a:lnTo>
                    <a:pt x="499" y="58"/>
                  </a:lnTo>
                  <a:lnTo>
                    <a:pt x="502" y="73"/>
                  </a:lnTo>
                  <a:close/>
                  <a:moveTo>
                    <a:pt x="474" y="79"/>
                  </a:moveTo>
                  <a:lnTo>
                    <a:pt x="459" y="83"/>
                  </a:lnTo>
                  <a:lnTo>
                    <a:pt x="456" y="68"/>
                  </a:lnTo>
                  <a:lnTo>
                    <a:pt x="470" y="65"/>
                  </a:lnTo>
                  <a:lnTo>
                    <a:pt x="474" y="79"/>
                  </a:lnTo>
                  <a:close/>
                  <a:moveTo>
                    <a:pt x="445" y="86"/>
                  </a:moveTo>
                  <a:lnTo>
                    <a:pt x="431" y="90"/>
                  </a:lnTo>
                  <a:lnTo>
                    <a:pt x="427" y="76"/>
                  </a:lnTo>
                  <a:lnTo>
                    <a:pt x="441" y="72"/>
                  </a:lnTo>
                  <a:lnTo>
                    <a:pt x="445" y="86"/>
                  </a:lnTo>
                  <a:close/>
                  <a:moveTo>
                    <a:pt x="417" y="94"/>
                  </a:moveTo>
                  <a:lnTo>
                    <a:pt x="406" y="97"/>
                  </a:lnTo>
                  <a:lnTo>
                    <a:pt x="403" y="98"/>
                  </a:lnTo>
                  <a:lnTo>
                    <a:pt x="399" y="84"/>
                  </a:lnTo>
                  <a:lnTo>
                    <a:pt x="402" y="83"/>
                  </a:lnTo>
                  <a:lnTo>
                    <a:pt x="413" y="80"/>
                  </a:lnTo>
                  <a:lnTo>
                    <a:pt x="417" y="94"/>
                  </a:lnTo>
                  <a:close/>
                  <a:moveTo>
                    <a:pt x="389" y="103"/>
                  </a:moveTo>
                  <a:lnTo>
                    <a:pt x="383" y="105"/>
                  </a:lnTo>
                  <a:lnTo>
                    <a:pt x="375" y="107"/>
                  </a:lnTo>
                  <a:lnTo>
                    <a:pt x="371" y="93"/>
                  </a:lnTo>
                  <a:lnTo>
                    <a:pt x="378" y="91"/>
                  </a:lnTo>
                  <a:lnTo>
                    <a:pt x="385" y="89"/>
                  </a:lnTo>
                  <a:lnTo>
                    <a:pt x="389" y="103"/>
                  </a:lnTo>
                  <a:close/>
                  <a:moveTo>
                    <a:pt x="361" y="112"/>
                  </a:moveTo>
                  <a:lnTo>
                    <a:pt x="359" y="113"/>
                  </a:lnTo>
                  <a:lnTo>
                    <a:pt x="348" y="117"/>
                  </a:lnTo>
                  <a:lnTo>
                    <a:pt x="343" y="103"/>
                  </a:lnTo>
                  <a:lnTo>
                    <a:pt x="355" y="99"/>
                  </a:lnTo>
                  <a:lnTo>
                    <a:pt x="357" y="98"/>
                  </a:lnTo>
                  <a:lnTo>
                    <a:pt x="361" y="112"/>
                  </a:lnTo>
                  <a:close/>
                  <a:moveTo>
                    <a:pt x="334" y="122"/>
                  </a:moveTo>
                  <a:lnTo>
                    <a:pt x="320" y="127"/>
                  </a:lnTo>
                  <a:lnTo>
                    <a:pt x="315" y="113"/>
                  </a:lnTo>
                  <a:lnTo>
                    <a:pt x="329" y="108"/>
                  </a:lnTo>
                  <a:lnTo>
                    <a:pt x="334" y="122"/>
                  </a:lnTo>
                  <a:close/>
                  <a:moveTo>
                    <a:pt x="306" y="132"/>
                  </a:moveTo>
                  <a:lnTo>
                    <a:pt x="292" y="137"/>
                  </a:lnTo>
                  <a:lnTo>
                    <a:pt x="287" y="123"/>
                  </a:lnTo>
                  <a:lnTo>
                    <a:pt x="301" y="118"/>
                  </a:lnTo>
                  <a:lnTo>
                    <a:pt x="306" y="132"/>
                  </a:lnTo>
                  <a:close/>
                  <a:moveTo>
                    <a:pt x="279" y="142"/>
                  </a:moveTo>
                  <a:lnTo>
                    <a:pt x="267" y="147"/>
                  </a:lnTo>
                  <a:lnTo>
                    <a:pt x="265" y="148"/>
                  </a:lnTo>
                  <a:lnTo>
                    <a:pt x="260" y="134"/>
                  </a:lnTo>
                  <a:lnTo>
                    <a:pt x="262" y="133"/>
                  </a:lnTo>
                  <a:lnTo>
                    <a:pt x="274" y="129"/>
                  </a:lnTo>
                  <a:lnTo>
                    <a:pt x="279" y="142"/>
                  </a:lnTo>
                  <a:close/>
                  <a:moveTo>
                    <a:pt x="252" y="153"/>
                  </a:moveTo>
                  <a:lnTo>
                    <a:pt x="245" y="156"/>
                  </a:lnTo>
                  <a:lnTo>
                    <a:pt x="238" y="159"/>
                  </a:lnTo>
                  <a:lnTo>
                    <a:pt x="232" y="145"/>
                  </a:lnTo>
                  <a:lnTo>
                    <a:pt x="240" y="142"/>
                  </a:lnTo>
                  <a:lnTo>
                    <a:pt x="246" y="139"/>
                  </a:lnTo>
                  <a:lnTo>
                    <a:pt x="252" y="153"/>
                  </a:lnTo>
                  <a:close/>
                  <a:moveTo>
                    <a:pt x="224" y="164"/>
                  </a:moveTo>
                  <a:lnTo>
                    <a:pt x="224" y="164"/>
                  </a:lnTo>
                  <a:lnTo>
                    <a:pt x="211" y="170"/>
                  </a:lnTo>
                  <a:lnTo>
                    <a:pt x="205" y="156"/>
                  </a:lnTo>
                  <a:lnTo>
                    <a:pt x="218" y="151"/>
                  </a:lnTo>
                  <a:lnTo>
                    <a:pt x="219" y="150"/>
                  </a:lnTo>
                  <a:lnTo>
                    <a:pt x="224" y="164"/>
                  </a:lnTo>
                  <a:close/>
                  <a:moveTo>
                    <a:pt x="197" y="176"/>
                  </a:moveTo>
                  <a:lnTo>
                    <a:pt x="184" y="181"/>
                  </a:lnTo>
                  <a:lnTo>
                    <a:pt x="178" y="168"/>
                  </a:lnTo>
                  <a:lnTo>
                    <a:pt x="192" y="162"/>
                  </a:lnTo>
                  <a:lnTo>
                    <a:pt x="197" y="176"/>
                  </a:lnTo>
                  <a:close/>
                  <a:moveTo>
                    <a:pt x="171" y="188"/>
                  </a:moveTo>
                  <a:lnTo>
                    <a:pt x="160" y="192"/>
                  </a:lnTo>
                  <a:lnTo>
                    <a:pt x="157" y="194"/>
                  </a:lnTo>
                  <a:lnTo>
                    <a:pt x="151" y="180"/>
                  </a:lnTo>
                  <a:lnTo>
                    <a:pt x="154" y="179"/>
                  </a:lnTo>
                  <a:lnTo>
                    <a:pt x="165" y="174"/>
                  </a:lnTo>
                  <a:lnTo>
                    <a:pt x="171" y="188"/>
                  </a:lnTo>
                  <a:close/>
                  <a:moveTo>
                    <a:pt x="144" y="200"/>
                  </a:moveTo>
                  <a:lnTo>
                    <a:pt x="140" y="201"/>
                  </a:lnTo>
                  <a:lnTo>
                    <a:pt x="131" y="206"/>
                  </a:lnTo>
                  <a:lnTo>
                    <a:pt x="124" y="193"/>
                  </a:lnTo>
                  <a:lnTo>
                    <a:pt x="125" y="192"/>
                  </a:lnTo>
                  <a:lnTo>
                    <a:pt x="134" y="188"/>
                  </a:lnTo>
                  <a:lnTo>
                    <a:pt x="138" y="186"/>
                  </a:lnTo>
                  <a:lnTo>
                    <a:pt x="144" y="200"/>
                  </a:lnTo>
                  <a:close/>
                  <a:moveTo>
                    <a:pt x="117" y="212"/>
                  </a:moveTo>
                  <a:lnTo>
                    <a:pt x="113" y="214"/>
                  </a:lnTo>
                  <a:lnTo>
                    <a:pt x="104" y="218"/>
                  </a:lnTo>
                  <a:lnTo>
                    <a:pt x="98" y="205"/>
                  </a:lnTo>
                  <a:lnTo>
                    <a:pt x="106" y="201"/>
                  </a:lnTo>
                  <a:lnTo>
                    <a:pt x="111" y="199"/>
                  </a:lnTo>
                  <a:lnTo>
                    <a:pt x="117" y="212"/>
                  </a:lnTo>
                  <a:close/>
                  <a:moveTo>
                    <a:pt x="91" y="225"/>
                  </a:moveTo>
                  <a:lnTo>
                    <a:pt x="88" y="226"/>
                  </a:lnTo>
                  <a:lnTo>
                    <a:pt x="81" y="230"/>
                  </a:lnTo>
                  <a:lnTo>
                    <a:pt x="78" y="231"/>
                  </a:lnTo>
                  <a:lnTo>
                    <a:pt x="71" y="219"/>
                  </a:lnTo>
                  <a:lnTo>
                    <a:pt x="74" y="216"/>
                  </a:lnTo>
                  <a:lnTo>
                    <a:pt x="82" y="213"/>
                  </a:lnTo>
                  <a:lnTo>
                    <a:pt x="85" y="211"/>
                  </a:lnTo>
                  <a:lnTo>
                    <a:pt x="91" y="225"/>
                  </a:lnTo>
                  <a:close/>
                  <a:moveTo>
                    <a:pt x="67" y="239"/>
                  </a:moveTo>
                  <a:lnTo>
                    <a:pt x="62" y="242"/>
                  </a:lnTo>
                  <a:lnTo>
                    <a:pt x="57" y="246"/>
                  </a:lnTo>
                  <a:lnTo>
                    <a:pt x="55" y="247"/>
                  </a:lnTo>
                  <a:lnTo>
                    <a:pt x="46" y="236"/>
                  </a:lnTo>
                  <a:lnTo>
                    <a:pt x="48" y="235"/>
                  </a:lnTo>
                  <a:lnTo>
                    <a:pt x="54" y="230"/>
                  </a:lnTo>
                  <a:lnTo>
                    <a:pt x="58" y="227"/>
                  </a:lnTo>
                  <a:lnTo>
                    <a:pt x="67" y="239"/>
                  </a:lnTo>
                  <a:close/>
                  <a:moveTo>
                    <a:pt x="44" y="257"/>
                  </a:moveTo>
                  <a:lnTo>
                    <a:pt x="41" y="259"/>
                  </a:lnTo>
                  <a:lnTo>
                    <a:pt x="36" y="262"/>
                  </a:lnTo>
                  <a:lnTo>
                    <a:pt x="32" y="266"/>
                  </a:lnTo>
                  <a:lnTo>
                    <a:pt x="31" y="266"/>
                  </a:lnTo>
                  <a:lnTo>
                    <a:pt x="23" y="254"/>
                  </a:lnTo>
                  <a:lnTo>
                    <a:pt x="27" y="251"/>
                  </a:lnTo>
                  <a:lnTo>
                    <a:pt x="32" y="247"/>
                  </a:lnTo>
                  <a:lnTo>
                    <a:pt x="35" y="245"/>
                  </a:lnTo>
                  <a:lnTo>
                    <a:pt x="44" y="257"/>
                  </a:lnTo>
                  <a:close/>
                  <a:moveTo>
                    <a:pt x="15" y="273"/>
                  </a:moveTo>
                  <a:lnTo>
                    <a:pt x="14" y="273"/>
                  </a:lnTo>
                  <a:lnTo>
                    <a:pt x="11" y="273"/>
                  </a:lnTo>
                  <a:lnTo>
                    <a:pt x="9" y="272"/>
                  </a:lnTo>
                  <a:lnTo>
                    <a:pt x="6" y="272"/>
                  </a:lnTo>
                  <a:lnTo>
                    <a:pt x="3" y="271"/>
                  </a:lnTo>
                  <a:lnTo>
                    <a:pt x="0" y="269"/>
                  </a:lnTo>
                  <a:lnTo>
                    <a:pt x="8" y="256"/>
                  </a:lnTo>
                  <a:lnTo>
                    <a:pt x="9" y="257"/>
                  </a:lnTo>
                  <a:lnTo>
                    <a:pt x="10" y="257"/>
                  </a:lnTo>
                  <a:lnTo>
                    <a:pt x="10" y="258"/>
                  </a:lnTo>
                  <a:lnTo>
                    <a:pt x="11" y="258"/>
                  </a:lnTo>
                  <a:lnTo>
                    <a:pt x="12" y="258"/>
                  </a:lnTo>
                  <a:lnTo>
                    <a:pt x="13" y="258"/>
                  </a:lnTo>
                  <a:lnTo>
                    <a:pt x="15" y="273"/>
                  </a:lnTo>
                  <a:close/>
                  <a:moveTo>
                    <a:pt x="932" y="0"/>
                  </a:moveTo>
                  <a:lnTo>
                    <a:pt x="975" y="23"/>
                  </a:lnTo>
                  <a:lnTo>
                    <a:pt x="931" y="44"/>
                  </a:lnTo>
                  <a:lnTo>
                    <a:pt x="932" y="0"/>
                  </a:lnTo>
                  <a:close/>
                </a:path>
              </a:pathLst>
            </a:custGeom>
            <a:solidFill>
              <a:srgbClr val="0000CC"/>
            </a:solidFill>
            <a:ln w="1">
              <a:solidFill>
                <a:srgbClr val="0000CC"/>
              </a:solidFill>
              <a:bevel/>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516" name="Freeform 47"/>
            <p:cNvSpPr>
              <a:spLocks noEditPoints="1"/>
            </p:cNvSpPr>
            <p:nvPr/>
          </p:nvSpPr>
          <p:spPr bwMode="auto">
            <a:xfrm>
              <a:off x="2290" y="858"/>
              <a:ext cx="681" cy="646"/>
            </a:xfrm>
            <a:custGeom>
              <a:avLst/>
              <a:gdLst>
                <a:gd name="T0" fmla="*/ 31 w 681"/>
                <a:gd name="T1" fmla="*/ 626 h 646"/>
                <a:gd name="T2" fmla="*/ 63 w 681"/>
                <a:gd name="T3" fmla="*/ 596 h 646"/>
                <a:gd name="T4" fmla="*/ 73 w 681"/>
                <a:gd name="T5" fmla="*/ 567 h 646"/>
                <a:gd name="T6" fmla="*/ 74 w 681"/>
                <a:gd name="T7" fmla="*/ 586 h 646"/>
                <a:gd name="T8" fmla="*/ 106 w 681"/>
                <a:gd name="T9" fmla="*/ 555 h 646"/>
                <a:gd name="T10" fmla="*/ 112 w 681"/>
                <a:gd name="T11" fmla="*/ 529 h 646"/>
                <a:gd name="T12" fmla="*/ 117 w 681"/>
                <a:gd name="T13" fmla="*/ 545 h 646"/>
                <a:gd name="T14" fmla="*/ 138 w 681"/>
                <a:gd name="T15" fmla="*/ 504 h 646"/>
                <a:gd name="T16" fmla="*/ 128 w 681"/>
                <a:gd name="T17" fmla="*/ 514 h 646"/>
                <a:gd name="T18" fmla="*/ 169 w 681"/>
                <a:gd name="T19" fmla="*/ 494 h 646"/>
                <a:gd name="T20" fmla="*/ 170 w 681"/>
                <a:gd name="T21" fmla="*/ 473 h 646"/>
                <a:gd name="T22" fmla="*/ 182 w 681"/>
                <a:gd name="T23" fmla="*/ 482 h 646"/>
                <a:gd name="T24" fmla="*/ 192 w 681"/>
                <a:gd name="T25" fmla="*/ 451 h 646"/>
                <a:gd name="T26" fmla="*/ 201 w 681"/>
                <a:gd name="T27" fmla="*/ 463 h 646"/>
                <a:gd name="T28" fmla="*/ 222 w 681"/>
                <a:gd name="T29" fmla="*/ 421 h 646"/>
                <a:gd name="T30" fmla="*/ 211 w 681"/>
                <a:gd name="T31" fmla="*/ 432 h 646"/>
                <a:gd name="T32" fmla="*/ 253 w 681"/>
                <a:gd name="T33" fmla="*/ 411 h 646"/>
                <a:gd name="T34" fmla="*/ 253 w 681"/>
                <a:gd name="T35" fmla="*/ 390 h 646"/>
                <a:gd name="T36" fmla="*/ 266 w 681"/>
                <a:gd name="T37" fmla="*/ 399 h 646"/>
                <a:gd name="T38" fmla="*/ 275 w 681"/>
                <a:gd name="T39" fmla="*/ 369 h 646"/>
                <a:gd name="T40" fmla="*/ 294 w 681"/>
                <a:gd name="T41" fmla="*/ 370 h 646"/>
                <a:gd name="T42" fmla="*/ 294 w 681"/>
                <a:gd name="T43" fmla="*/ 349 h 646"/>
                <a:gd name="T44" fmla="*/ 312 w 681"/>
                <a:gd name="T45" fmla="*/ 352 h 646"/>
                <a:gd name="T46" fmla="*/ 316 w 681"/>
                <a:gd name="T47" fmla="*/ 326 h 646"/>
                <a:gd name="T48" fmla="*/ 333 w 681"/>
                <a:gd name="T49" fmla="*/ 329 h 646"/>
                <a:gd name="T50" fmla="*/ 334 w 681"/>
                <a:gd name="T51" fmla="*/ 306 h 646"/>
                <a:gd name="T52" fmla="*/ 355 w 681"/>
                <a:gd name="T53" fmla="*/ 304 h 646"/>
                <a:gd name="T54" fmla="*/ 334 w 681"/>
                <a:gd name="T55" fmla="*/ 306 h 646"/>
                <a:gd name="T56" fmla="*/ 374 w 681"/>
                <a:gd name="T57" fmla="*/ 282 h 646"/>
                <a:gd name="T58" fmla="*/ 372 w 681"/>
                <a:gd name="T59" fmla="*/ 261 h 646"/>
                <a:gd name="T60" fmla="*/ 393 w 681"/>
                <a:gd name="T61" fmla="*/ 260 h 646"/>
                <a:gd name="T62" fmla="*/ 372 w 681"/>
                <a:gd name="T63" fmla="*/ 261 h 646"/>
                <a:gd name="T64" fmla="*/ 403 w 681"/>
                <a:gd name="T65" fmla="*/ 249 h 646"/>
                <a:gd name="T66" fmla="*/ 423 w 681"/>
                <a:gd name="T67" fmla="*/ 207 h 646"/>
                <a:gd name="T68" fmla="*/ 412 w 681"/>
                <a:gd name="T69" fmla="*/ 218 h 646"/>
                <a:gd name="T70" fmla="*/ 443 w 681"/>
                <a:gd name="T71" fmla="*/ 207 h 646"/>
                <a:gd name="T72" fmla="*/ 464 w 681"/>
                <a:gd name="T73" fmla="*/ 165 h 646"/>
                <a:gd name="T74" fmla="*/ 453 w 681"/>
                <a:gd name="T75" fmla="*/ 175 h 646"/>
                <a:gd name="T76" fmla="*/ 485 w 681"/>
                <a:gd name="T77" fmla="*/ 165 h 646"/>
                <a:gd name="T78" fmla="*/ 508 w 681"/>
                <a:gd name="T79" fmla="*/ 125 h 646"/>
                <a:gd name="T80" fmla="*/ 496 w 681"/>
                <a:gd name="T81" fmla="*/ 134 h 646"/>
                <a:gd name="T82" fmla="*/ 540 w 681"/>
                <a:gd name="T83" fmla="*/ 117 h 646"/>
                <a:gd name="T84" fmla="*/ 542 w 681"/>
                <a:gd name="T85" fmla="*/ 97 h 646"/>
                <a:gd name="T86" fmla="*/ 542 w 681"/>
                <a:gd name="T87" fmla="*/ 97 h 646"/>
                <a:gd name="T88" fmla="*/ 575 w 681"/>
                <a:gd name="T89" fmla="*/ 91 h 646"/>
                <a:gd name="T90" fmla="*/ 602 w 681"/>
                <a:gd name="T91" fmla="*/ 53 h 646"/>
                <a:gd name="T92" fmla="*/ 590 w 681"/>
                <a:gd name="T93" fmla="*/ 62 h 646"/>
                <a:gd name="T94" fmla="*/ 625 w 681"/>
                <a:gd name="T95" fmla="*/ 36 h 646"/>
                <a:gd name="T96" fmla="*/ 622 w 681"/>
                <a:gd name="T97" fmla="*/ 56 h 646"/>
                <a:gd name="T98" fmla="*/ 646 w 681"/>
                <a:gd name="T99" fmla="*/ 20 h 646"/>
                <a:gd name="T100" fmla="*/ 650 w 681"/>
                <a:gd name="T101" fmla="*/ 35 h 646"/>
                <a:gd name="T102" fmla="*/ 662 w 681"/>
                <a:gd name="T103" fmla="*/ 7 h 646"/>
                <a:gd name="T104" fmla="*/ 671 w 681"/>
                <a:gd name="T105" fmla="*/ 0 h 646"/>
                <a:gd name="T106" fmla="*/ 678 w 681"/>
                <a:gd name="T107" fmla="*/ 12 h 646"/>
                <a:gd name="T108" fmla="*/ 669 w 681"/>
                <a:gd name="T109" fmla="*/ 20 h 646"/>
                <a:gd name="T110" fmla="*/ 17 w 681"/>
                <a:gd name="T111" fmla="*/ 600 h 6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81"/>
                <a:gd name="T169" fmla="*/ 0 h 646"/>
                <a:gd name="T170" fmla="*/ 681 w 681"/>
                <a:gd name="T171" fmla="*/ 646 h 6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81" h="646">
                  <a:moveTo>
                    <a:pt x="21" y="616"/>
                  </a:moveTo>
                  <a:lnTo>
                    <a:pt x="32" y="605"/>
                  </a:lnTo>
                  <a:lnTo>
                    <a:pt x="42" y="616"/>
                  </a:lnTo>
                  <a:lnTo>
                    <a:pt x="31" y="626"/>
                  </a:lnTo>
                  <a:lnTo>
                    <a:pt x="21" y="616"/>
                  </a:lnTo>
                  <a:close/>
                  <a:moveTo>
                    <a:pt x="43" y="595"/>
                  </a:moveTo>
                  <a:lnTo>
                    <a:pt x="53" y="585"/>
                  </a:lnTo>
                  <a:lnTo>
                    <a:pt x="63" y="596"/>
                  </a:lnTo>
                  <a:lnTo>
                    <a:pt x="53" y="606"/>
                  </a:lnTo>
                  <a:lnTo>
                    <a:pt x="43" y="595"/>
                  </a:lnTo>
                  <a:close/>
                  <a:moveTo>
                    <a:pt x="64" y="575"/>
                  </a:moveTo>
                  <a:lnTo>
                    <a:pt x="73" y="567"/>
                  </a:lnTo>
                  <a:lnTo>
                    <a:pt x="75" y="565"/>
                  </a:lnTo>
                  <a:lnTo>
                    <a:pt x="85" y="576"/>
                  </a:lnTo>
                  <a:lnTo>
                    <a:pt x="83" y="577"/>
                  </a:lnTo>
                  <a:lnTo>
                    <a:pt x="74" y="586"/>
                  </a:lnTo>
                  <a:lnTo>
                    <a:pt x="64" y="575"/>
                  </a:lnTo>
                  <a:close/>
                  <a:moveTo>
                    <a:pt x="85" y="555"/>
                  </a:moveTo>
                  <a:lnTo>
                    <a:pt x="96" y="545"/>
                  </a:lnTo>
                  <a:lnTo>
                    <a:pt x="106" y="555"/>
                  </a:lnTo>
                  <a:lnTo>
                    <a:pt x="95" y="566"/>
                  </a:lnTo>
                  <a:lnTo>
                    <a:pt x="85" y="555"/>
                  </a:lnTo>
                  <a:close/>
                  <a:moveTo>
                    <a:pt x="107" y="535"/>
                  </a:moveTo>
                  <a:lnTo>
                    <a:pt x="112" y="529"/>
                  </a:lnTo>
                  <a:lnTo>
                    <a:pt x="117" y="524"/>
                  </a:lnTo>
                  <a:lnTo>
                    <a:pt x="127" y="535"/>
                  </a:lnTo>
                  <a:lnTo>
                    <a:pt x="123" y="540"/>
                  </a:lnTo>
                  <a:lnTo>
                    <a:pt x="117" y="545"/>
                  </a:lnTo>
                  <a:lnTo>
                    <a:pt x="107" y="535"/>
                  </a:lnTo>
                  <a:close/>
                  <a:moveTo>
                    <a:pt x="128" y="514"/>
                  </a:moveTo>
                  <a:lnTo>
                    <a:pt x="132" y="510"/>
                  </a:lnTo>
                  <a:lnTo>
                    <a:pt x="138" y="504"/>
                  </a:lnTo>
                  <a:lnTo>
                    <a:pt x="148" y="514"/>
                  </a:lnTo>
                  <a:lnTo>
                    <a:pt x="142" y="521"/>
                  </a:lnTo>
                  <a:lnTo>
                    <a:pt x="138" y="525"/>
                  </a:lnTo>
                  <a:lnTo>
                    <a:pt x="128" y="514"/>
                  </a:lnTo>
                  <a:close/>
                  <a:moveTo>
                    <a:pt x="149" y="494"/>
                  </a:moveTo>
                  <a:lnTo>
                    <a:pt x="151" y="491"/>
                  </a:lnTo>
                  <a:lnTo>
                    <a:pt x="159" y="483"/>
                  </a:lnTo>
                  <a:lnTo>
                    <a:pt x="169" y="494"/>
                  </a:lnTo>
                  <a:lnTo>
                    <a:pt x="162" y="501"/>
                  </a:lnTo>
                  <a:lnTo>
                    <a:pt x="159" y="504"/>
                  </a:lnTo>
                  <a:lnTo>
                    <a:pt x="149" y="494"/>
                  </a:lnTo>
                  <a:close/>
                  <a:moveTo>
                    <a:pt x="170" y="473"/>
                  </a:moveTo>
                  <a:lnTo>
                    <a:pt x="172" y="471"/>
                  </a:lnTo>
                  <a:lnTo>
                    <a:pt x="180" y="463"/>
                  </a:lnTo>
                  <a:lnTo>
                    <a:pt x="190" y="473"/>
                  </a:lnTo>
                  <a:lnTo>
                    <a:pt x="182" y="482"/>
                  </a:lnTo>
                  <a:lnTo>
                    <a:pt x="180" y="484"/>
                  </a:lnTo>
                  <a:lnTo>
                    <a:pt x="170" y="473"/>
                  </a:lnTo>
                  <a:close/>
                  <a:moveTo>
                    <a:pt x="190" y="452"/>
                  </a:moveTo>
                  <a:lnTo>
                    <a:pt x="192" y="451"/>
                  </a:lnTo>
                  <a:lnTo>
                    <a:pt x="201" y="442"/>
                  </a:lnTo>
                  <a:lnTo>
                    <a:pt x="211" y="452"/>
                  </a:lnTo>
                  <a:lnTo>
                    <a:pt x="203" y="461"/>
                  </a:lnTo>
                  <a:lnTo>
                    <a:pt x="201" y="463"/>
                  </a:lnTo>
                  <a:lnTo>
                    <a:pt x="190" y="452"/>
                  </a:lnTo>
                  <a:close/>
                  <a:moveTo>
                    <a:pt x="211" y="432"/>
                  </a:moveTo>
                  <a:lnTo>
                    <a:pt x="214" y="430"/>
                  </a:lnTo>
                  <a:lnTo>
                    <a:pt x="222" y="421"/>
                  </a:lnTo>
                  <a:lnTo>
                    <a:pt x="232" y="432"/>
                  </a:lnTo>
                  <a:lnTo>
                    <a:pt x="224" y="440"/>
                  </a:lnTo>
                  <a:lnTo>
                    <a:pt x="222" y="442"/>
                  </a:lnTo>
                  <a:lnTo>
                    <a:pt x="211" y="432"/>
                  </a:lnTo>
                  <a:close/>
                  <a:moveTo>
                    <a:pt x="232" y="411"/>
                  </a:moveTo>
                  <a:lnTo>
                    <a:pt x="235" y="409"/>
                  </a:lnTo>
                  <a:lnTo>
                    <a:pt x="243" y="401"/>
                  </a:lnTo>
                  <a:lnTo>
                    <a:pt x="253" y="411"/>
                  </a:lnTo>
                  <a:lnTo>
                    <a:pt x="245" y="419"/>
                  </a:lnTo>
                  <a:lnTo>
                    <a:pt x="243" y="421"/>
                  </a:lnTo>
                  <a:lnTo>
                    <a:pt x="232" y="411"/>
                  </a:lnTo>
                  <a:close/>
                  <a:moveTo>
                    <a:pt x="253" y="390"/>
                  </a:moveTo>
                  <a:lnTo>
                    <a:pt x="255" y="388"/>
                  </a:lnTo>
                  <a:lnTo>
                    <a:pt x="264" y="380"/>
                  </a:lnTo>
                  <a:lnTo>
                    <a:pt x="274" y="390"/>
                  </a:lnTo>
                  <a:lnTo>
                    <a:pt x="266" y="399"/>
                  </a:lnTo>
                  <a:lnTo>
                    <a:pt x="264" y="401"/>
                  </a:lnTo>
                  <a:lnTo>
                    <a:pt x="253" y="390"/>
                  </a:lnTo>
                  <a:close/>
                  <a:moveTo>
                    <a:pt x="274" y="370"/>
                  </a:moveTo>
                  <a:lnTo>
                    <a:pt x="275" y="369"/>
                  </a:lnTo>
                  <a:lnTo>
                    <a:pt x="284" y="359"/>
                  </a:lnTo>
                  <a:lnTo>
                    <a:pt x="295" y="369"/>
                  </a:lnTo>
                  <a:lnTo>
                    <a:pt x="294" y="370"/>
                  </a:lnTo>
                  <a:lnTo>
                    <a:pt x="285" y="379"/>
                  </a:lnTo>
                  <a:lnTo>
                    <a:pt x="284" y="380"/>
                  </a:lnTo>
                  <a:lnTo>
                    <a:pt x="274" y="370"/>
                  </a:lnTo>
                  <a:close/>
                  <a:moveTo>
                    <a:pt x="294" y="349"/>
                  </a:moveTo>
                  <a:lnTo>
                    <a:pt x="301" y="342"/>
                  </a:lnTo>
                  <a:lnTo>
                    <a:pt x="305" y="338"/>
                  </a:lnTo>
                  <a:lnTo>
                    <a:pt x="315" y="348"/>
                  </a:lnTo>
                  <a:lnTo>
                    <a:pt x="312" y="352"/>
                  </a:lnTo>
                  <a:lnTo>
                    <a:pt x="305" y="359"/>
                  </a:lnTo>
                  <a:lnTo>
                    <a:pt x="294" y="349"/>
                  </a:lnTo>
                  <a:close/>
                  <a:moveTo>
                    <a:pt x="315" y="327"/>
                  </a:moveTo>
                  <a:lnTo>
                    <a:pt x="316" y="326"/>
                  </a:lnTo>
                  <a:lnTo>
                    <a:pt x="322" y="319"/>
                  </a:lnTo>
                  <a:lnTo>
                    <a:pt x="325" y="317"/>
                  </a:lnTo>
                  <a:lnTo>
                    <a:pt x="336" y="327"/>
                  </a:lnTo>
                  <a:lnTo>
                    <a:pt x="333" y="329"/>
                  </a:lnTo>
                  <a:lnTo>
                    <a:pt x="327" y="336"/>
                  </a:lnTo>
                  <a:lnTo>
                    <a:pt x="325" y="338"/>
                  </a:lnTo>
                  <a:lnTo>
                    <a:pt x="315" y="327"/>
                  </a:lnTo>
                  <a:close/>
                  <a:moveTo>
                    <a:pt x="334" y="306"/>
                  </a:moveTo>
                  <a:lnTo>
                    <a:pt x="339" y="301"/>
                  </a:lnTo>
                  <a:lnTo>
                    <a:pt x="343" y="296"/>
                  </a:lnTo>
                  <a:lnTo>
                    <a:pt x="344" y="295"/>
                  </a:lnTo>
                  <a:lnTo>
                    <a:pt x="355" y="304"/>
                  </a:lnTo>
                  <a:lnTo>
                    <a:pt x="354" y="305"/>
                  </a:lnTo>
                  <a:lnTo>
                    <a:pt x="350" y="311"/>
                  </a:lnTo>
                  <a:lnTo>
                    <a:pt x="345" y="316"/>
                  </a:lnTo>
                  <a:lnTo>
                    <a:pt x="334" y="306"/>
                  </a:lnTo>
                  <a:close/>
                  <a:moveTo>
                    <a:pt x="353" y="284"/>
                  </a:moveTo>
                  <a:lnTo>
                    <a:pt x="360" y="275"/>
                  </a:lnTo>
                  <a:lnTo>
                    <a:pt x="363" y="272"/>
                  </a:lnTo>
                  <a:lnTo>
                    <a:pt x="374" y="282"/>
                  </a:lnTo>
                  <a:lnTo>
                    <a:pt x="372" y="284"/>
                  </a:lnTo>
                  <a:lnTo>
                    <a:pt x="364" y="293"/>
                  </a:lnTo>
                  <a:lnTo>
                    <a:pt x="353" y="284"/>
                  </a:lnTo>
                  <a:close/>
                  <a:moveTo>
                    <a:pt x="372" y="261"/>
                  </a:moveTo>
                  <a:lnTo>
                    <a:pt x="374" y="259"/>
                  </a:lnTo>
                  <a:lnTo>
                    <a:pt x="379" y="254"/>
                  </a:lnTo>
                  <a:lnTo>
                    <a:pt x="382" y="250"/>
                  </a:lnTo>
                  <a:lnTo>
                    <a:pt x="393" y="260"/>
                  </a:lnTo>
                  <a:lnTo>
                    <a:pt x="390" y="263"/>
                  </a:lnTo>
                  <a:lnTo>
                    <a:pt x="385" y="269"/>
                  </a:lnTo>
                  <a:lnTo>
                    <a:pt x="383" y="271"/>
                  </a:lnTo>
                  <a:lnTo>
                    <a:pt x="372" y="261"/>
                  </a:lnTo>
                  <a:close/>
                  <a:moveTo>
                    <a:pt x="392" y="239"/>
                  </a:moveTo>
                  <a:lnTo>
                    <a:pt x="402" y="228"/>
                  </a:lnTo>
                  <a:lnTo>
                    <a:pt x="413" y="239"/>
                  </a:lnTo>
                  <a:lnTo>
                    <a:pt x="403" y="249"/>
                  </a:lnTo>
                  <a:lnTo>
                    <a:pt x="392" y="239"/>
                  </a:lnTo>
                  <a:close/>
                  <a:moveTo>
                    <a:pt x="412" y="218"/>
                  </a:moveTo>
                  <a:lnTo>
                    <a:pt x="416" y="214"/>
                  </a:lnTo>
                  <a:lnTo>
                    <a:pt x="423" y="207"/>
                  </a:lnTo>
                  <a:lnTo>
                    <a:pt x="433" y="217"/>
                  </a:lnTo>
                  <a:lnTo>
                    <a:pt x="427" y="224"/>
                  </a:lnTo>
                  <a:lnTo>
                    <a:pt x="423" y="228"/>
                  </a:lnTo>
                  <a:lnTo>
                    <a:pt x="412" y="218"/>
                  </a:lnTo>
                  <a:close/>
                  <a:moveTo>
                    <a:pt x="433" y="196"/>
                  </a:moveTo>
                  <a:lnTo>
                    <a:pt x="443" y="186"/>
                  </a:lnTo>
                  <a:lnTo>
                    <a:pt x="454" y="196"/>
                  </a:lnTo>
                  <a:lnTo>
                    <a:pt x="443" y="207"/>
                  </a:lnTo>
                  <a:lnTo>
                    <a:pt x="433" y="196"/>
                  </a:lnTo>
                  <a:close/>
                  <a:moveTo>
                    <a:pt x="453" y="175"/>
                  </a:moveTo>
                  <a:lnTo>
                    <a:pt x="459" y="170"/>
                  </a:lnTo>
                  <a:lnTo>
                    <a:pt x="464" y="165"/>
                  </a:lnTo>
                  <a:lnTo>
                    <a:pt x="474" y="175"/>
                  </a:lnTo>
                  <a:lnTo>
                    <a:pt x="469" y="181"/>
                  </a:lnTo>
                  <a:lnTo>
                    <a:pt x="464" y="186"/>
                  </a:lnTo>
                  <a:lnTo>
                    <a:pt x="453" y="175"/>
                  </a:lnTo>
                  <a:close/>
                  <a:moveTo>
                    <a:pt x="475" y="155"/>
                  </a:moveTo>
                  <a:lnTo>
                    <a:pt x="485" y="144"/>
                  </a:lnTo>
                  <a:lnTo>
                    <a:pt x="495" y="155"/>
                  </a:lnTo>
                  <a:lnTo>
                    <a:pt x="485" y="165"/>
                  </a:lnTo>
                  <a:lnTo>
                    <a:pt x="475" y="155"/>
                  </a:lnTo>
                  <a:close/>
                  <a:moveTo>
                    <a:pt x="496" y="134"/>
                  </a:moveTo>
                  <a:lnTo>
                    <a:pt x="505" y="127"/>
                  </a:lnTo>
                  <a:lnTo>
                    <a:pt x="508" y="125"/>
                  </a:lnTo>
                  <a:lnTo>
                    <a:pt x="517" y="136"/>
                  </a:lnTo>
                  <a:lnTo>
                    <a:pt x="514" y="138"/>
                  </a:lnTo>
                  <a:lnTo>
                    <a:pt x="506" y="145"/>
                  </a:lnTo>
                  <a:lnTo>
                    <a:pt x="496" y="134"/>
                  </a:lnTo>
                  <a:close/>
                  <a:moveTo>
                    <a:pt x="519" y="115"/>
                  </a:moveTo>
                  <a:lnTo>
                    <a:pt x="522" y="113"/>
                  </a:lnTo>
                  <a:lnTo>
                    <a:pt x="530" y="106"/>
                  </a:lnTo>
                  <a:lnTo>
                    <a:pt x="540" y="117"/>
                  </a:lnTo>
                  <a:lnTo>
                    <a:pt x="531" y="124"/>
                  </a:lnTo>
                  <a:lnTo>
                    <a:pt x="528" y="126"/>
                  </a:lnTo>
                  <a:lnTo>
                    <a:pt x="519" y="115"/>
                  </a:lnTo>
                  <a:close/>
                  <a:moveTo>
                    <a:pt x="542" y="97"/>
                  </a:moveTo>
                  <a:lnTo>
                    <a:pt x="554" y="88"/>
                  </a:lnTo>
                  <a:lnTo>
                    <a:pt x="563" y="100"/>
                  </a:lnTo>
                  <a:lnTo>
                    <a:pt x="551" y="108"/>
                  </a:lnTo>
                  <a:lnTo>
                    <a:pt x="542" y="97"/>
                  </a:lnTo>
                  <a:close/>
                  <a:moveTo>
                    <a:pt x="566" y="79"/>
                  </a:moveTo>
                  <a:lnTo>
                    <a:pt x="578" y="70"/>
                  </a:lnTo>
                  <a:lnTo>
                    <a:pt x="586" y="82"/>
                  </a:lnTo>
                  <a:lnTo>
                    <a:pt x="575" y="91"/>
                  </a:lnTo>
                  <a:lnTo>
                    <a:pt x="566" y="79"/>
                  </a:lnTo>
                  <a:close/>
                  <a:moveTo>
                    <a:pt x="590" y="62"/>
                  </a:moveTo>
                  <a:lnTo>
                    <a:pt x="597" y="57"/>
                  </a:lnTo>
                  <a:lnTo>
                    <a:pt x="602" y="53"/>
                  </a:lnTo>
                  <a:lnTo>
                    <a:pt x="610" y="65"/>
                  </a:lnTo>
                  <a:lnTo>
                    <a:pt x="605" y="69"/>
                  </a:lnTo>
                  <a:lnTo>
                    <a:pt x="598" y="74"/>
                  </a:lnTo>
                  <a:lnTo>
                    <a:pt x="590" y="62"/>
                  </a:lnTo>
                  <a:close/>
                  <a:moveTo>
                    <a:pt x="613" y="44"/>
                  </a:moveTo>
                  <a:lnTo>
                    <a:pt x="614" y="44"/>
                  </a:lnTo>
                  <a:lnTo>
                    <a:pt x="622" y="38"/>
                  </a:lnTo>
                  <a:lnTo>
                    <a:pt x="625" y="36"/>
                  </a:lnTo>
                  <a:lnTo>
                    <a:pt x="634" y="48"/>
                  </a:lnTo>
                  <a:lnTo>
                    <a:pt x="630" y="50"/>
                  </a:lnTo>
                  <a:lnTo>
                    <a:pt x="622" y="56"/>
                  </a:lnTo>
                  <a:lnTo>
                    <a:pt x="613" y="44"/>
                  </a:lnTo>
                  <a:close/>
                  <a:moveTo>
                    <a:pt x="637" y="27"/>
                  </a:moveTo>
                  <a:lnTo>
                    <a:pt x="641" y="24"/>
                  </a:lnTo>
                  <a:lnTo>
                    <a:pt x="646" y="20"/>
                  </a:lnTo>
                  <a:lnTo>
                    <a:pt x="648" y="18"/>
                  </a:lnTo>
                  <a:lnTo>
                    <a:pt x="658" y="30"/>
                  </a:lnTo>
                  <a:lnTo>
                    <a:pt x="655" y="31"/>
                  </a:lnTo>
                  <a:lnTo>
                    <a:pt x="650" y="35"/>
                  </a:lnTo>
                  <a:lnTo>
                    <a:pt x="646" y="39"/>
                  </a:lnTo>
                  <a:lnTo>
                    <a:pt x="637" y="27"/>
                  </a:lnTo>
                  <a:close/>
                  <a:moveTo>
                    <a:pt x="660" y="9"/>
                  </a:moveTo>
                  <a:lnTo>
                    <a:pt x="662" y="7"/>
                  </a:lnTo>
                  <a:lnTo>
                    <a:pt x="664" y="5"/>
                  </a:lnTo>
                  <a:lnTo>
                    <a:pt x="667" y="3"/>
                  </a:lnTo>
                  <a:lnTo>
                    <a:pt x="669" y="1"/>
                  </a:lnTo>
                  <a:lnTo>
                    <a:pt x="671" y="0"/>
                  </a:lnTo>
                  <a:lnTo>
                    <a:pt x="681" y="10"/>
                  </a:lnTo>
                  <a:lnTo>
                    <a:pt x="680" y="11"/>
                  </a:lnTo>
                  <a:lnTo>
                    <a:pt x="678" y="12"/>
                  </a:lnTo>
                  <a:lnTo>
                    <a:pt x="676" y="14"/>
                  </a:lnTo>
                  <a:lnTo>
                    <a:pt x="674" y="16"/>
                  </a:lnTo>
                  <a:lnTo>
                    <a:pt x="671" y="19"/>
                  </a:lnTo>
                  <a:lnTo>
                    <a:pt x="669" y="20"/>
                  </a:lnTo>
                  <a:lnTo>
                    <a:pt x="660" y="9"/>
                  </a:lnTo>
                  <a:close/>
                  <a:moveTo>
                    <a:pt x="47" y="632"/>
                  </a:moveTo>
                  <a:lnTo>
                    <a:pt x="0" y="646"/>
                  </a:lnTo>
                  <a:lnTo>
                    <a:pt x="17" y="600"/>
                  </a:lnTo>
                  <a:lnTo>
                    <a:pt x="47" y="632"/>
                  </a:lnTo>
                  <a:close/>
                </a:path>
              </a:pathLst>
            </a:custGeom>
            <a:solidFill>
              <a:srgbClr val="0000CC"/>
            </a:solidFill>
            <a:ln w="1">
              <a:solidFill>
                <a:srgbClr val="0000CC"/>
              </a:solidFill>
              <a:bevel/>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517" name="Rectangle 48"/>
            <p:cNvSpPr>
              <a:spLocks noChangeArrowheads="1"/>
            </p:cNvSpPr>
            <p:nvPr/>
          </p:nvSpPr>
          <p:spPr bwMode="auto">
            <a:xfrm rot="-1800000">
              <a:off x="1775" y="1902"/>
              <a:ext cx="150" cy="13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200" i="1">
                  <a:solidFill>
                    <a:srgbClr val="000000"/>
                  </a:solidFill>
                  <a:latin typeface="Arial" pitchFamily="34" charset="0"/>
                </a:rPr>
                <a:t>ss</a:t>
              </a:r>
              <a:endParaRPr lang="en-US">
                <a:solidFill>
                  <a:srgbClr val="000000"/>
                </a:solidFill>
                <a:latin typeface="Arial" pitchFamily="34" charset="0"/>
              </a:endParaRPr>
            </a:p>
          </p:txBody>
        </p:sp>
        <p:sp>
          <p:nvSpPr>
            <p:cNvPr id="105518" name="Rectangle 49"/>
            <p:cNvSpPr>
              <a:spLocks noChangeArrowheads="1"/>
            </p:cNvSpPr>
            <p:nvPr/>
          </p:nvSpPr>
          <p:spPr bwMode="auto">
            <a:xfrm rot="-2100000">
              <a:off x="3004" y="725"/>
              <a:ext cx="133" cy="13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200" i="1">
                  <a:solidFill>
                    <a:srgbClr val="000000"/>
                  </a:solidFill>
                  <a:latin typeface="Arial" pitchFamily="34" charset="0"/>
                </a:rPr>
                <a:t>sr</a:t>
              </a:r>
              <a:endParaRPr lang="en-US">
                <a:solidFill>
                  <a:srgbClr val="000000"/>
                </a:solidFill>
                <a:latin typeface="Arial" pitchFamily="34" charset="0"/>
              </a:endParaRPr>
            </a:p>
          </p:txBody>
        </p:sp>
        <p:sp>
          <p:nvSpPr>
            <p:cNvPr id="105519" name="Freeform 50"/>
            <p:cNvSpPr>
              <a:spLocks noEditPoints="1"/>
            </p:cNvSpPr>
            <p:nvPr/>
          </p:nvSpPr>
          <p:spPr bwMode="auto">
            <a:xfrm>
              <a:off x="4102" y="1181"/>
              <a:ext cx="44" cy="394"/>
            </a:xfrm>
            <a:custGeom>
              <a:avLst/>
              <a:gdLst>
                <a:gd name="T0" fmla="*/ 30 w 44"/>
                <a:gd name="T1" fmla="*/ 15 h 394"/>
                <a:gd name="T2" fmla="*/ 15 w 44"/>
                <a:gd name="T3" fmla="*/ 0 h 394"/>
                <a:gd name="T4" fmla="*/ 30 w 44"/>
                <a:gd name="T5" fmla="*/ 29 h 394"/>
                <a:gd name="T6" fmla="*/ 15 w 44"/>
                <a:gd name="T7" fmla="*/ 44 h 394"/>
                <a:gd name="T8" fmla="*/ 30 w 44"/>
                <a:gd name="T9" fmla="*/ 29 h 394"/>
                <a:gd name="T10" fmla="*/ 30 w 44"/>
                <a:gd name="T11" fmla="*/ 73 h 394"/>
                <a:gd name="T12" fmla="*/ 15 w 44"/>
                <a:gd name="T13" fmla="*/ 59 h 394"/>
                <a:gd name="T14" fmla="*/ 30 w 44"/>
                <a:gd name="T15" fmla="*/ 88 h 394"/>
                <a:gd name="T16" fmla="*/ 15 w 44"/>
                <a:gd name="T17" fmla="*/ 103 h 394"/>
                <a:gd name="T18" fmla="*/ 30 w 44"/>
                <a:gd name="T19" fmla="*/ 88 h 394"/>
                <a:gd name="T20" fmla="*/ 30 w 44"/>
                <a:gd name="T21" fmla="*/ 132 h 394"/>
                <a:gd name="T22" fmla="*/ 15 w 44"/>
                <a:gd name="T23" fmla="*/ 117 h 394"/>
                <a:gd name="T24" fmla="*/ 30 w 44"/>
                <a:gd name="T25" fmla="*/ 147 h 394"/>
                <a:gd name="T26" fmla="*/ 15 w 44"/>
                <a:gd name="T27" fmla="*/ 162 h 394"/>
                <a:gd name="T28" fmla="*/ 30 w 44"/>
                <a:gd name="T29" fmla="*/ 147 h 394"/>
                <a:gd name="T30" fmla="*/ 30 w 44"/>
                <a:gd name="T31" fmla="*/ 191 h 394"/>
                <a:gd name="T32" fmla="*/ 15 w 44"/>
                <a:gd name="T33" fmla="*/ 176 h 394"/>
                <a:gd name="T34" fmla="*/ 30 w 44"/>
                <a:gd name="T35" fmla="*/ 206 h 394"/>
                <a:gd name="T36" fmla="*/ 15 w 44"/>
                <a:gd name="T37" fmla="*/ 220 h 394"/>
                <a:gd name="T38" fmla="*/ 30 w 44"/>
                <a:gd name="T39" fmla="*/ 206 h 394"/>
                <a:gd name="T40" fmla="*/ 30 w 44"/>
                <a:gd name="T41" fmla="*/ 250 h 394"/>
                <a:gd name="T42" fmla="*/ 15 w 44"/>
                <a:gd name="T43" fmla="*/ 235 h 394"/>
                <a:gd name="T44" fmla="*/ 30 w 44"/>
                <a:gd name="T45" fmla="*/ 264 h 394"/>
                <a:gd name="T46" fmla="*/ 15 w 44"/>
                <a:gd name="T47" fmla="*/ 279 h 394"/>
                <a:gd name="T48" fmla="*/ 30 w 44"/>
                <a:gd name="T49" fmla="*/ 264 h 394"/>
                <a:gd name="T50" fmla="*/ 30 w 44"/>
                <a:gd name="T51" fmla="*/ 309 h 394"/>
                <a:gd name="T52" fmla="*/ 15 w 44"/>
                <a:gd name="T53" fmla="*/ 294 h 394"/>
                <a:gd name="T54" fmla="*/ 30 w 44"/>
                <a:gd name="T55" fmla="*/ 323 h 394"/>
                <a:gd name="T56" fmla="*/ 15 w 44"/>
                <a:gd name="T57" fmla="*/ 338 h 394"/>
                <a:gd name="T58" fmla="*/ 30 w 44"/>
                <a:gd name="T59" fmla="*/ 323 h 394"/>
                <a:gd name="T60" fmla="*/ 30 w 44"/>
                <a:gd name="T61" fmla="*/ 357 h 394"/>
                <a:gd name="T62" fmla="*/ 15 w 44"/>
                <a:gd name="T63" fmla="*/ 353 h 394"/>
                <a:gd name="T64" fmla="*/ 44 w 44"/>
                <a:gd name="T65" fmla="*/ 350 h 394"/>
                <a:gd name="T66" fmla="*/ 0 w 44"/>
                <a:gd name="T67" fmla="*/ 350 h 3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394"/>
                <a:gd name="T104" fmla="*/ 44 w 44"/>
                <a:gd name="T105" fmla="*/ 394 h 39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394">
                  <a:moveTo>
                    <a:pt x="30" y="0"/>
                  </a:moveTo>
                  <a:lnTo>
                    <a:pt x="30" y="15"/>
                  </a:lnTo>
                  <a:lnTo>
                    <a:pt x="15" y="15"/>
                  </a:lnTo>
                  <a:lnTo>
                    <a:pt x="15" y="0"/>
                  </a:lnTo>
                  <a:lnTo>
                    <a:pt x="30" y="0"/>
                  </a:lnTo>
                  <a:close/>
                  <a:moveTo>
                    <a:pt x="30" y="29"/>
                  </a:moveTo>
                  <a:lnTo>
                    <a:pt x="30" y="44"/>
                  </a:lnTo>
                  <a:lnTo>
                    <a:pt x="15" y="44"/>
                  </a:lnTo>
                  <a:lnTo>
                    <a:pt x="15" y="29"/>
                  </a:lnTo>
                  <a:lnTo>
                    <a:pt x="30" y="29"/>
                  </a:lnTo>
                  <a:close/>
                  <a:moveTo>
                    <a:pt x="30" y="59"/>
                  </a:moveTo>
                  <a:lnTo>
                    <a:pt x="30" y="73"/>
                  </a:lnTo>
                  <a:lnTo>
                    <a:pt x="15" y="73"/>
                  </a:lnTo>
                  <a:lnTo>
                    <a:pt x="15" y="59"/>
                  </a:lnTo>
                  <a:lnTo>
                    <a:pt x="30" y="59"/>
                  </a:lnTo>
                  <a:close/>
                  <a:moveTo>
                    <a:pt x="30" y="88"/>
                  </a:moveTo>
                  <a:lnTo>
                    <a:pt x="30" y="103"/>
                  </a:lnTo>
                  <a:lnTo>
                    <a:pt x="15" y="103"/>
                  </a:lnTo>
                  <a:lnTo>
                    <a:pt x="15" y="88"/>
                  </a:lnTo>
                  <a:lnTo>
                    <a:pt x="30" y="88"/>
                  </a:lnTo>
                  <a:close/>
                  <a:moveTo>
                    <a:pt x="30" y="117"/>
                  </a:moveTo>
                  <a:lnTo>
                    <a:pt x="30" y="132"/>
                  </a:lnTo>
                  <a:lnTo>
                    <a:pt x="15" y="132"/>
                  </a:lnTo>
                  <a:lnTo>
                    <a:pt x="15" y="117"/>
                  </a:lnTo>
                  <a:lnTo>
                    <a:pt x="30" y="117"/>
                  </a:lnTo>
                  <a:close/>
                  <a:moveTo>
                    <a:pt x="30" y="147"/>
                  </a:moveTo>
                  <a:lnTo>
                    <a:pt x="30" y="162"/>
                  </a:lnTo>
                  <a:lnTo>
                    <a:pt x="15" y="162"/>
                  </a:lnTo>
                  <a:lnTo>
                    <a:pt x="15" y="147"/>
                  </a:lnTo>
                  <a:lnTo>
                    <a:pt x="30" y="147"/>
                  </a:lnTo>
                  <a:close/>
                  <a:moveTo>
                    <a:pt x="30" y="176"/>
                  </a:moveTo>
                  <a:lnTo>
                    <a:pt x="30" y="191"/>
                  </a:lnTo>
                  <a:lnTo>
                    <a:pt x="15" y="191"/>
                  </a:lnTo>
                  <a:lnTo>
                    <a:pt x="15" y="176"/>
                  </a:lnTo>
                  <a:lnTo>
                    <a:pt x="30" y="176"/>
                  </a:lnTo>
                  <a:close/>
                  <a:moveTo>
                    <a:pt x="30" y="206"/>
                  </a:moveTo>
                  <a:lnTo>
                    <a:pt x="30" y="220"/>
                  </a:lnTo>
                  <a:lnTo>
                    <a:pt x="15" y="220"/>
                  </a:lnTo>
                  <a:lnTo>
                    <a:pt x="15" y="206"/>
                  </a:lnTo>
                  <a:lnTo>
                    <a:pt x="30" y="206"/>
                  </a:lnTo>
                  <a:close/>
                  <a:moveTo>
                    <a:pt x="30" y="235"/>
                  </a:moveTo>
                  <a:lnTo>
                    <a:pt x="30" y="250"/>
                  </a:lnTo>
                  <a:lnTo>
                    <a:pt x="15" y="250"/>
                  </a:lnTo>
                  <a:lnTo>
                    <a:pt x="15" y="235"/>
                  </a:lnTo>
                  <a:lnTo>
                    <a:pt x="30" y="235"/>
                  </a:lnTo>
                  <a:close/>
                  <a:moveTo>
                    <a:pt x="30" y="264"/>
                  </a:moveTo>
                  <a:lnTo>
                    <a:pt x="30" y="279"/>
                  </a:lnTo>
                  <a:lnTo>
                    <a:pt x="15" y="279"/>
                  </a:lnTo>
                  <a:lnTo>
                    <a:pt x="15" y="264"/>
                  </a:lnTo>
                  <a:lnTo>
                    <a:pt x="30" y="264"/>
                  </a:lnTo>
                  <a:close/>
                  <a:moveTo>
                    <a:pt x="30" y="294"/>
                  </a:moveTo>
                  <a:lnTo>
                    <a:pt x="30" y="309"/>
                  </a:lnTo>
                  <a:lnTo>
                    <a:pt x="15" y="309"/>
                  </a:lnTo>
                  <a:lnTo>
                    <a:pt x="15" y="294"/>
                  </a:lnTo>
                  <a:lnTo>
                    <a:pt x="30" y="294"/>
                  </a:lnTo>
                  <a:close/>
                  <a:moveTo>
                    <a:pt x="30" y="323"/>
                  </a:moveTo>
                  <a:lnTo>
                    <a:pt x="30" y="338"/>
                  </a:lnTo>
                  <a:lnTo>
                    <a:pt x="15" y="338"/>
                  </a:lnTo>
                  <a:lnTo>
                    <a:pt x="15" y="323"/>
                  </a:lnTo>
                  <a:lnTo>
                    <a:pt x="30" y="323"/>
                  </a:lnTo>
                  <a:close/>
                  <a:moveTo>
                    <a:pt x="30" y="353"/>
                  </a:moveTo>
                  <a:lnTo>
                    <a:pt x="30" y="357"/>
                  </a:lnTo>
                  <a:lnTo>
                    <a:pt x="15" y="357"/>
                  </a:lnTo>
                  <a:lnTo>
                    <a:pt x="15" y="353"/>
                  </a:lnTo>
                  <a:lnTo>
                    <a:pt x="30" y="353"/>
                  </a:lnTo>
                  <a:close/>
                  <a:moveTo>
                    <a:pt x="44" y="350"/>
                  </a:moveTo>
                  <a:lnTo>
                    <a:pt x="22" y="394"/>
                  </a:lnTo>
                  <a:lnTo>
                    <a:pt x="0" y="350"/>
                  </a:lnTo>
                  <a:lnTo>
                    <a:pt x="44" y="350"/>
                  </a:lnTo>
                  <a:close/>
                </a:path>
              </a:pathLst>
            </a:custGeom>
            <a:solidFill>
              <a:srgbClr val="0000FF"/>
            </a:solidFill>
            <a:ln w="1">
              <a:solidFill>
                <a:srgbClr val="0000FF"/>
              </a:solidFill>
              <a:bevel/>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520" name="Freeform 51"/>
            <p:cNvSpPr>
              <a:spLocks noEditPoints="1"/>
            </p:cNvSpPr>
            <p:nvPr/>
          </p:nvSpPr>
          <p:spPr bwMode="auto">
            <a:xfrm>
              <a:off x="4102" y="1969"/>
              <a:ext cx="44" cy="254"/>
            </a:xfrm>
            <a:custGeom>
              <a:avLst/>
              <a:gdLst>
                <a:gd name="T0" fmla="*/ 30 w 44"/>
                <a:gd name="T1" fmla="*/ 0 h 254"/>
                <a:gd name="T2" fmla="*/ 30 w 44"/>
                <a:gd name="T3" fmla="*/ 15 h 254"/>
                <a:gd name="T4" fmla="*/ 15 w 44"/>
                <a:gd name="T5" fmla="*/ 15 h 254"/>
                <a:gd name="T6" fmla="*/ 15 w 44"/>
                <a:gd name="T7" fmla="*/ 0 h 254"/>
                <a:gd name="T8" fmla="*/ 30 w 44"/>
                <a:gd name="T9" fmla="*/ 0 h 254"/>
                <a:gd name="T10" fmla="*/ 30 w 44"/>
                <a:gd name="T11" fmla="*/ 29 h 254"/>
                <a:gd name="T12" fmla="*/ 30 w 44"/>
                <a:gd name="T13" fmla="*/ 44 h 254"/>
                <a:gd name="T14" fmla="*/ 15 w 44"/>
                <a:gd name="T15" fmla="*/ 44 h 254"/>
                <a:gd name="T16" fmla="*/ 15 w 44"/>
                <a:gd name="T17" fmla="*/ 29 h 254"/>
                <a:gd name="T18" fmla="*/ 30 w 44"/>
                <a:gd name="T19" fmla="*/ 29 h 254"/>
                <a:gd name="T20" fmla="*/ 30 w 44"/>
                <a:gd name="T21" fmla="*/ 59 h 254"/>
                <a:gd name="T22" fmla="*/ 30 w 44"/>
                <a:gd name="T23" fmla="*/ 74 h 254"/>
                <a:gd name="T24" fmla="*/ 15 w 44"/>
                <a:gd name="T25" fmla="*/ 74 h 254"/>
                <a:gd name="T26" fmla="*/ 15 w 44"/>
                <a:gd name="T27" fmla="*/ 59 h 254"/>
                <a:gd name="T28" fmla="*/ 30 w 44"/>
                <a:gd name="T29" fmla="*/ 59 h 254"/>
                <a:gd name="T30" fmla="*/ 30 w 44"/>
                <a:gd name="T31" fmla="*/ 88 h 254"/>
                <a:gd name="T32" fmla="*/ 30 w 44"/>
                <a:gd name="T33" fmla="*/ 103 h 254"/>
                <a:gd name="T34" fmla="*/ 15 w 44"/>
                <a:gd name="T35" fmla="*/ 103 h 254"/>
                <a:gd name="T36" fmla="*/ 15 w 44"/>
                <a:gd name="T37" fmla="*/ 88 h 254"/>
                <a:gd name="T38" fmla="*/ 30 w 44"/>
                <a:gd name="T39" fmla="*/ 88 h 254"/>
                <a:gd name="T40" fmla="*/ 30 w 44"/>
                <a:gd name="T41" fmla="*/ 118 h 254"/>
                <a:gd name="T42" fmla="*/ 30 w 44"/>
                <a:gd name="T43" fmla="*/ 132 h 254"/>
                <a:gd name="T44" fmla="*/ 15 w 44"/>
                <a:gd name="T45" fmla="*/ 132 h 254"/>
                <a:gd name="T46" fmla="*/ 15 w 44"/>
                <a:gd name="T47" fmla="*/ 118 h 254"/>
                <a:gd name="T48" fmla="*/ 30 w 44"/>
                <a:gd name="T49" fmla="*/ 118 h 254"/>
                <a:gd name="T50" fmla="*/ 30 w 44"/>
                <a:gd name="T51" fmla="*/ 147 h 254"/>
                <a:gd name="T52" fmla="*/ 30 w 44"/>
                <a:gd name="T53" fmla="*/ 162 h 254"/>
                <a:gd name="T54" fmla="*/ 15 w 44"/>
                <a:gd name="T55" fmla="*/ 162 h 254"/>
                <a:gd name="T56" fmla="*/ 15 w 44"/>
                <a:gd name="T57" fmla="*/ 147 h 254"/>
                <a:gd name="T58" fmla="*/ 30 w 44"/>
                <a:gd name="T59" fmla="*/ 147 h 254"/>
                <a:gd name="T60" fmla="*/ 30 w 44"/>
                <a:gd name="T61" fmla="*/ 176 h 254"/>
                <a:gd name="T62" fmla="*/ 30 w 44"/>
                <a:gd name="T63" fmla="*/ 191 h 254"/>
                <a:gd name="T64" fmla="*/ 15 w 44"/>
                <a:gd name="T65" fmla="*/ 191 h 254"/>
                <a:gd name="T66" fmla="*/ 15 w 44"/>
                <a:gd name="T67" fmla="*/ 176 h 254"/>
                <a:gd name="T68" fmla="*/ 30 w 44"/>
                <a:gd name="T69" fmla="*/ 176 h 254"/>
                <a:gd name="T70" fmla="*/ 30 w 44"/>
                <a:gd name="T71" fmla="*/ 206 h 254"/>
                <a:gd name="T72" fmla="*/ 30 w 44"/>
                <a:gd name="T73" fmla="*/ 217 h 254"/>
                <a:gd name="T74" fmla="*/ 15 w 44"/>
                <a:gd name="T75" fmla="*/ 217 h 254"/>
                <a:gd name="T76" fmla="*/ 15 w 44"/>
                <a:gd name="T77" fmla="*/ 206 h 254"/>
                <a:gd name="T78" fmla="*/ 30 w 44"/>
                <a:gd name="T79" fmla="*/ 206 h 254"/>
                <a:gd name="T80" fmla="*/ 44 w 44"/>
                <a:gd name="T81" fmla="*/ 210 h 254"/>
                <a:gd name="T82" fmla="*/ 22 w 44"/>
                <a:gd name="T83" fmla="*/ 254 h 254"/>
                <a:gd name="T84" fmla="*/ 0 w 44"/>
                <a:gd name="T85" fmla="*/ 210 h 254"/>
                <a:gd name="T86" fmla="*/ 44 w 44"/>
                <a:gd name="T87" fmla="*/ 210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
                <a:gd name="T133" fmla="*/ 0 h 254"/>
                <a:gd name="T134" fmla="*/ 44 w 44"/>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 h="254">
                  <a:moveTo>
                    <a:pt x="30" y="0"/>
                  </a:moveTo>
                  <a:lnTo>
                    <a:pt x="30" y="15"/>
                  </a:lnTo>
                  <a:lnTo>
                    <a:pt x="15" y="15"/>
                  </a:lnTo>
                  <a:lnTo>
                    <a:pt x="15" y="0"/>
                  </a:lnTo>
                  <a:lnTo>
                    <a:pt x="30" y="0"/>
                  </a:lnTo>
                  <a:close/>
                  <a:moveTo>
                    <a:pt x="30" y="29"/>
                  </a:moveTo>
                  <a:lnTo>
                    <a:pt x="30" y="44"/>
                  </a:lnTo>
                  <a:lnTo>
                    <a:pt x="15" y="44"/>
                  </a:lnTo>
                  <a:lnTo>
                    <a:pt x="15" y="29"/>
                  </a:lnTo>
                  <a:lnTo>
                    <a:pt x="30" y="29"/>
                  </a:lnTo>
                  <a:close/>
                  <a:moveTo>
                    <a:pt x="30" y="59"/>
                  </a:moveTo>
                  <a:lnTo>
                    <a:pt x="30" y="74"/>
                  </a:lnTo>
                  <a:lnTo>
                    <a:pt x="15" y="74"/>
                  </a:lnTo>
                  <a:lnTo>
                    <a:pt x="15" y="59"/>
                  </a:lnTo>
                  <a:lnTo>
                    <a:pt x="30" y="59"/>
                  </a:lnTo>
                  <a:close/>
                  <a:moveTo>
                    <a:pt x="30" y="88"/>
                  </a:moveTo>
                  <a:lnTo>
                    <a:pt x="30" y="103"/>
                  </a:lnTo>
                  <a:lnTo>
                    <a:pt x="15" y="103"/>
                  </a:lnTo>
                  <a:lnTo>
                    <a:pt x="15" y="88"/>
                  </a:lnTo>
                  <a:lnTo>
                    <a:pt x="30" y="88"/>
                  </a:lnTo>
                  <a:close/>
                  <a:moveTo>
                    <a:pt x="30" y="118"/>
                  </a:moveTo>
                  <a:lnTo>
                    <a:pt x="30" y="132"/>
                  </a:lnTo>
                  <a:lnTo>
                    <a:pt x="15" y="132"/>
                  </a:lnTo>
                  <a:lnTo>
                    <a:pt x="15" y="118"/>
                  </a:lnTo>
                  <a:lnTo>
                    <a:pt x="30" y="118"/>
                  </a:lnTo>
                  <a:close/>
                  <a:moveTo>
                    <a:pt x="30" y="147"/>
                  </a:moveTo>
                  <a:lnTo>
                    <a:pt x="30" y="162"/>
                  </a:lnTo>
                  <a:lnTo>
                    <a:pt x="15" y="162"/>
                  </a:lnTo>
                  <a:lnTo>
                    <a:pt x="15" y="147"/>
                  </a:lnTo>
                  <a:lnTo>
                    <a:pt x="30" y="147"/>
                  </a:lnTo>
                  <a:close/>
                  <a:moveTo>
                    <a:pt x="30" y="176"/>
                  </a:moveTo>
                  <a:lnTo>
                    <a:pt x="30" y="191"/>
                  </a:lnTo>
                  <a:lnTo>
                    <a:pt x="15" y="191"/>
                  </a:lnTo>
                  <a:lnTo>
                    <a:pt x="15" y="176"/>
                  </a:lnTo>
                  <a:lnTo>
                    <a:pt x="30" y="176"/>
                  </a:lnTo>
                  <a:close/>
                  <a:moveTo>
                    <a:pt x="30" y="206"/>
                  </a:moveTo>
                  <a:lnTo>
                    <a:pt x="30" y="217"/>
                  </a:lnTo>
                  <a:lnTo>
                    <a:pt x="15" y="217"/>
                  </a:lnTo>
                  <a:lnTo>
                    <a:pt x="15" y="206"/>
                  </a:lnTo>
                  <a:lnTo>
                    <a:pt x="30" y="206"/>
                  </a:lnTo>
                  <a:close/>
                  <a:moveTo>
                    <a:pt x="44" y="210"/>
                  </a:moveTo>
                  <a:lnTo>
                    <a:pt x="22" y="254"/>
                  </a:lnTo>
                  <a:lnTo>
                    <a:pt x="0" y="210"/>
                  </a:lnTo>
                  <a:lnTo>
                    <a:pt x="44" y="210"/>
                  </a:lnTo>
                  <a:close/>
                </a:path>
              </a:pathLst>
            </a:custGeom>
            <a:solidFill>
              <a:srgbClr val="0000FF"/>
            </a:solidFill>
            <a:ln w="1">
              <a:solidFill>
                <a:srgbClr val="0000FF"/>
              </a:solidFill>
              <a:bevel/>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521" name="Freeform 52"/>
            <p:cNvSpPr>
              <a:spLocks/>
            </p:cNvSpPr>
            <p:nvPr/>
          </p:nvSpPr>
          <p:spPr bwMode="auto">
            <a:xfrm>
              <a:off x="918" y="602"/>
              <a:ext cx="3208" cy="1618"/>
            </a:xfrm>
            <a:custGeom>
              <a:avLst/>
              <a:gdLst>
                <a:gd name="T0" fmla="*/ 0 w 3208"/>
                <a:gd name="T1" fmla="*/ 1618 h 1618"/>
                <a:gd name="T2" fmla="*/ 88 w 3208"/>
                <a:gd name="T3" fmla="*/ 1589 h 1618"/>
                <a:gd name="T4" fmla="*/ 236 w 3208"/>
                <a:gd name="T5" fmla="*/ 1559 h 1618"/>
                <a:gd name="T6" fmla="*/ 383 w 3208"/>
                <a:gd name="T7" fmla="*/ 1530 h 1618"/>
                <a:gd name="T8" fmla="*/ 559 w 3208"/>
                <a:gd name="T9" fmla="*/ 1471 h 1618"/>
                <a:gd name="T10" fmla="*/ 706 w 3208"/>
                <a:gd name="T11" fmla="*/ 1412 h 1618"/>
                <a:gd name="T12" fmla="*/ 883 w 3208"/>
                <a:gd name="T13" fmla="*/ 1324 h 1618"/>
                <a:gd name="T14" fmla="*/ 1030 w 3208"/>
                <a:gd name="T15" fmla="*/ 1236 h 1618"/>
                <a:gd name="T16" fmla="*/ 1185 w 3208"/>
                <a:gd name="T17" fmla="*/ 1125 h 1618"/>
                <a:gd name="T18" fmla="*/ 1325 w 3208"/>
                <a:gd name="T19" fmla="*/ 1041 h 1618"/>
                <a:gd name="T20" fmla="*/ 1376 w 3208"/>
                <a:gd name="T21" fmla="*/ 997 h 1618"/>
                <a:gd name="T22" fmla="*/ 1510 w 3208"/>
                <a:gd name="T23" fmla="*/ 885 h 1618"/>
                <a:gd name="T24" fmla="*/ 1633 w 3208"/>
                <a:gd name="T25" fmla="*/ 772 h 1618"/>
                <a:gd name="T26" fmla="*/ 1762 w 3208"/>
                <a:gd name="T27" fmla="*/ 655 h 1618"/>
                <a:gd name="T28" fmla="*/ 1897 w 3208"/>
                <a:gd name="T29" fmla="*/ 510 h 1618"/>
                <a:gd name="T30" fmla="*/ 1997 w 3208"/>
                <a:gd name="T31" fmla="*/ 426 h 1618"/>
                <a:gd name="T32" fmla="*/ 2098 w 3208"/>
                <a:gd name="T33" fmla="*/ 353 h 1618"/>
                <a:gd name="T34" fmla="*/ 2211 w 3208"/>
                <a:gd name="T35" fmla="*/ 280 h 1618"/>
                <a:gd name="T36" fmla="*/ 2328 w 3208"/>
                <a:gd name="T37" fmla="*/ 218 h 1618"/>
                <a:gd name="T38" fmla="*/ 2418 w 3208"/>
                <a:gd name="T39" fmla="*/ 174 h 1618"/>
                <a:gd name="T40" fmla="*/ 2558 w 3208"/>
                <a:gd name="T41" fmla="*/ 118 h 1618"/>
                <a:gd name="T42" fmla="*/ 2664 w 3208"/>
                <a:gd name="T43" fmla="*/ 84 h 1618"/>
                <a:gd name="T44" fmla="*/ 2771 w 3208"/>
                <a:gd name="T45" fmla="*/ 56 h 1618"/>
                <a:gd name="T46" fmla="*/ 2883 w 3208"/>
                <a:gd name="T47" fmla="*/ 28 h 1618"/>
                <a:gd name="T48" fmla="*/ 2995 w 3208"/>
                <a:gd name="T49" fmla="*/ 11 h 1618"/>
                <a:gd name="T50" fmla="*/ 3129 w 3208"/>
                <a:gd name="T51" fmla="*/ 6 h 1618"/>
                <a:gd name="T52" fmla="*/ 3208 w 3208"/>
                <a:gd name="T53" fmla="*/ 0 h 1618"/>
                <a:gd name="T54" fmla="*/ 3208 w 3208"/>
                <a:gd name="T55" fmla="*/ 1618 h 1618"/>
                <a:gd name="T56" fmla="*/ 0 w 3208"/>
                <a:gd name="T57" fmla="*/ 1618 h 161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08"/>
                <a:gd name="T88" fmla="*/ 0 h 1618"/>
                <a:gd name="T89" fmla="*/ 3208 w 3208"/>
                <a:gd name="T90" fmla="*/ 1618 h 161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08" h="1618">
                  <a:moveTo>
                    <a:pt x="0" y="1618"/>
                  </a:moveTo>
                  <a:lnTo>
                    <a:pt x="88" y="1589"/>
                  </a:lnTo>
                  <a:lnTo>
                    <a:pt x="236" y="1559"/>
                  </a:lnTo>
                  <a:lnTo>
                    <a:pt x="383" y="1530"/>
                  </a:lnTo>
                  <a:lnTo>
                    <a:pt x="559" y="1471"/>
                  </a:lnTo>
                  <a:lnTo>
                    <a:pt x="706" y="1412"/>
                  </a:lnTo>
                  <a:lnTo>
                    <a:pt x="883" y="1324"/>
                  </a:lnTo>
                  <a:lnTo>
                    <a:pt x="1030" y="1236"/>
                  </a:lnTo>
                  <a:lnTo>
                    <a:pt x="1185" y="1125"/>
                  </a:lnTo>
                  <a:lnTo>
                    <a:pt x="1325" y="1041"/>
                  </a:lnTo>
                  <a:lnTo>
                    <a:pt x="1376" y="997"/>
                  </a:lnTo>
                  <a:lnTo>
                    <a:pt x="1510" y="885"/>
                  </a:lnTo>
                  <a:lnTo>
                    <a:pt x="1633" y="772"/>
                  </a:lnTo>
                  <a:lnTo>
                    <a:pt x="1762" y="655"/>
                  </a:lnTo>
                  <a:lnTo>
                    <a:pt x="1897" y="510"/>
                  </a:lnTo>
                  <a:lnTo>
                    <a:pt x="1997" y="426"/>
                  </a:lnTo>
                  <a:lnTo>
                    <a:pt x="2098" y="353"/>
                  </a:lnTo>
                  <a:lnTo>
                    <a:pt x="2211" y="280"/>
                  </a:lnTo>
                  <a:lnTo>
                    <a:pt x="2328" y="218"/>
                  </a:lnTo>
                  <a:lnTo>
                    <a:pt x="2418" y="174"/>
                  </a:lnTo>
                  <a:lnTo>
                    <a:pt x="2558" y="118"/>
                  </a:lnTo>
                  <a:lnTo>
                    <a:pt x="2664" y="84"/>
                  </a:lnTo>
                  <a:lnTo>
                    <a:pt x="2771" y="56"/>
                  </a:lnTo>
                  <a:lnTo>
                    <a:pt x="2883" y="28"/>
                  </a:lnTo>
                  <a:lnTo>
                    <a:pt x="2995" y="11"/>
                  </a:lnTo>
                  <a:lnTo>
                    <a:pt x="3129" y="6"/>
                  </a:lnTo>
                  <a:lnTo>
                    <a:pt x="3208" y="0"/>
                  </a:lnTo>
                  <a:lnTo>
                    <a:pt x="3208" y="1618"/>
                  </a:lnTo>
                  <a:lnTo>
                    <a:pt x="0" y="1618"/>
                  </a:lnTo>
                  <a:close/>
                </a:path>
              </a:pathLst>
            </a:custGeom>
            <a:solidFill>
              <a:srgbClr val="EAEAEA"/>
            </a:solidFill>
            <a:ln w="9525">
              <a:noFill/>
              <a:round/>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522" name="Freeform 53"/>
            <p:cNvSpPr>
              <a:spLocks/>
            </p:cNvSpPr>
            <p:nvPr/>
          </p:nvSpPr>
          <p:spPr bwMode="auto">
            <a:xfrm>
              <a:off x="859" y="603"/>
              <a:ext cx="3265" cy="1617"/>
            </a:xfrm>
            <a:custGeom>
              <a:avLst/>
              <a:gdLst>
                <a:gd name="T0" fmla="*/ 0 w 3265"/>
                <a:gd name="T1" fmla="*/ 1617 h 1617"/>
                <a:gd name="T2" fmla="*/ 442 w 3265"/>
                <a:gd name="T3" fmla="*/ 1529 h 1617"/>
                <a:gd name="T4" fmla="*/ 824 w 3265"/>
                <a:gd name="T5" fmla="*/ 1382 h 1617"/>
                <a:gd name="T6" fmla="*/ 1353 w 3265"/>
                <a:gd name="T7" fmla="*/ 1059 h 1617"/>
                <a:gd name="T8" fmla="*/ 1706 w 3265"/>
                <a:gd name="T9" fmla="*/ 765 h 1617"/>
                <a:gd name="T10" fmla="*/ 2001 w 3265"/>
                <a:gd name="T11" fmla="*/ 471 h 1617"/>
                <a:gd name="T12" fmla="*/ 2295 w 3265"/>
                <a:gd name="T13" fmla="*/ 265 h 1617"/>
                <a:gd name="T14" fmla="*/ 2618 w 3265"/>
                <a:gd name="T15" fmla="*/ 118 h 1617"/>
                <a:gd name="T16" fmla="*/ 2942 w 3265"/>
                <a:gd name="T17" fmla="*/ 30 h 1617"/>
                <a:gd name="T18" fmla="*/ 3265 w 3265"/>
                <a:gd name="T19" fmla="*/ 0 h 16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65"/>
                <a:gd name="T31" fmla="*/ 0 h 1617"/>
                <a:gd name="T32" fmla="*/ 3265 w 3265"/>
                <a:gd name="T33" fmla="*/ 1617 h 16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65" h="1617">
                  <a:moveTo>
                    <a:pt x="0" y="1617"/>
                  </a:moveTo>
                  <a:cubicBezTo>
                    <a:pt x="152" y="1593"/>
                    <a:pt x="304" y="1568"/>
                    <a:pt x="442" y="1529"/>
                  </a:cubicBezTo>
                  <a:cubicBezTo>
                    <a:pt x="579" y="1490"/>
                    <a:pt x="672" y="1460"/>
                    <a:pt x="824" y="1382"/>
                  </a:cubicBezTo>
                  <a:cubicBezTo>
                    <a:pt x="976" y="1304"/>
                    <a:pt x="1206" y="1161"/>
                    <a:pt x="1353" y="1059"/>
                  </a:cubicBezTo>
                  <a:cubicBezTo>
                    <a:pt x="1501" y="956"/>
                    <a:pt x="1599" y="863"/>
                    <a:pt x="1706" y="765"/>
                  </a:cubicBezTo>
                  <a:cubicBezTo>
                    <a:pt x="1814" y="667"/>
                    <a:pt x="1903" y="554"/>
                    <a:pt x="2001" y="471"/>
                  </a:cubicBezTo>
                  <a:cubicBezTo>
                    <a:pt x="2099" y="388"/>
                    <a:pt x="2192" y="324"/>
                    <a:pt x="2295" y="265"/>
                  </a:cubicBezTo>
                  <a:cubicBezTo>
                    <a:pt x="2398" y="206"/>
                    <a:pt x="2510" y="157"/>
                    <a:pt x="2618" y="118"/>
                  </a:cubicBezTo>
                  <a:cubicBezTo>
                    <a:pt x="2726" y="79"/>
                    <a:pt x="2834" y="50"/>
                    <a:pt x="2942" y="30"/>
                  </a:cubicBezTo>
                  <a:cubicBezTo>
                    <a:pt x="3050" y="10"/>
                    <a:pt x="3158" y="5"/>
                    <a:pt x="3265" y="0"/>
                  </a:cubicBezTo>
                </a:path>
              </a:pathLst>
            </a:custGeom>
            <a:noFill/>
            <a:ln w="15">
              <a:solidFill>
                <a:srgbClr val="000000"/>
              </a:solidFill>
              <a:round/>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523" name="Line 54"/>
            <p:cNvSpPr>
              <a:spLocks noChangeShapeType="1"/>
            </p:cNvSpPr>
            <p:nvPr/>
          </p:nvSpPr>
          <p:spPr bwMode="auto">
            <a:xfrm>
              <a:off x="859" y="2220"/>
              <a:ext cx="3265" cy="1"/>
            </a:xfrm>
            <a:prstGeom prst="line">
              <a:avLst/>
            </a:prstGeom>
            <a:noFill/>
            <a:ln w="11">
              <a:solidFill>
                <a:srgbClr val="000000"/>
              </a:solidFill>
              <a:round/>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524" name="Freeform 55"/>
            <p:cNvSpPr>
              <a:spLocks noEditPoints="1"/>
            </p:cNvSpPr>
            <p:nvPr/>
          </p:nvSpPr>
          <p:spPr bwMode="auto">
            <a:xfrm>
              <a:off x="2330" y="1568"/>
              <a:ext cx="1794" cy="11"/>
            </a:xfrm>
            <a:custGeom>
              <a:avLst/>
              <a:gdLst>
                <a:gd name="T0" fmla="*/ 33 w 1794"/>
                <a:gd name="T1" fmla="*/ 0 h 11"/>
                <a:gd name="T2" fmla="*/ 44 w 1794"/>
                <a:gd name="T3" fmla="*/ 11 h 11"/>
                <a:gd name="T4" fmla="*/ 88 w 1794"/>
                <a:gd name="T5" fmla="*/ 0 h 11"/>
                <a:gd name="T6" fmla="*/ 121 w 1794"/>
                <a:gd name="T7" fmla="*/ 11 h 11"/>
                <a:gd name="T8" fmla="*/ 132 w 1794"/>
                <a:gd name="T9" fmla="*/ 0 h 11"/>
                <a:gd name="T10" fmla="*/ 188 w 1794"/>
                <a:gd name="T11" fmla="*/ 0 h 11"/>
                <a:gd name="T12" fmla="*/ 199 w 1794"/>
                <a:gd name="T13" fmla="*/ 11 h 11"/>
                <a:gd name="T14" fmla="*/ 243 w 1794"/>
                <a:gd name="T15" fmla="*/ 0 h 11"/>
                <a:gd name="T16" fmla="*/ 276 w 1794"/>
                <a:gd name="T17" fmla="*/ 11 h 11"/>
                <a:gd name="T18" fmla="*/ 287 w 1794"/>
                <a:gd name="T19" fmla="*/ 0 h 11"/>
                <a:gd name="T20" fmla="*/ 342 w 1794"/>
                <a:gd name="T21" fmla="*/ 0 h 11"/>
                <a:gd name="T22" fmla="*/ 353 w 1794"/>
                <a:gd name="T23" fmla="*/ 11 h 11"/>
                <a:gd name="T24" fmla="*/ 397 w 1794"/>
                <a:gd name="T25" fmla="*/ 0 h 11"/>
                <a:gd name="T26" fmla="*/ 430 w 1794"/>
                <a:gd name="T27" fmla="*/ 11 h 11"/>
                <a:gd name="T28" fmla="*/ 441 w 1794"/>
                <a:gd name="T29" fmla="*/ 0 h 11"/>
                <a:gd name="T30" fmla="*/ 496 w 1794"/>
                <a:gd name="T31" fmla="*/ 0 h 11"/>
                <a:gd name="T32" fmla="*/ 508 w 1794"/>
                <a:gd name="T33" fmla="*/ 11 h 11"/>
                <a:gd name="T34" fmla="*/ 552 w 1794"/>
                <a:gd name="T35" fmla="*/ 0 h 11"/>
                <a:gd name="T36" fmla="*/ 585 w 1794"/>
                <a:gd name="T37" fmla="*/ 11 h 11"/>
                <a:gd name="T38" fmla="*/ 596 w 1794"/>
                <a:gd name="T39" fmla="*/ 0 h 11"/>
                <a:gd name="T40" fmla="*/ 651 w 1794"/>
                <a:gd name="T41" fmla="*/ 0 h 11"/>
                <a:gd name="T42" fmla="*/ 662 w 1794"/>
                <a:gd name="T43" fmla="*/ 11 h 11"/>
                <a:gd name="T44" fmla="*/ 706 w 1794"/>
                <a:gd name="T45" fmla="*/ 0 h 11"/>
                <a:gd name="T46" fmla="*/ 739 w 1794"/>
                <a:gd name="T47" fmla="*/ 11 h 11"/>
                <a:gd name="T48" fmla="*/ 750 w 1794"/>
                <a:gd name="T49" fmla="*/ 0 h 11"/>
                <a:gd name="T50" fmla="*/ 805 w 1794"/>
                <a:gd name="T51" fmla="*/ 0 h 11"/>
                <a:gd name="T52" fmla="*/ 816 w 1794"/>
                <a:gd name="T53" fmla="*/ 11 h 11"/>
                <a:gd name="T54" fmla="*/ 860 w 1794"/>
                <a:gd name="T55" fmla="*/ 0 h 11"/>
                <a:gd name="T56" fmla="*/ 894 w 1794"/>
                <a:gd name="T57" fmla="*/ 11 h 11"/>
                <a:gd name="T58" fmla="*/ 905 w 1794"/>
                <a:gd name="T59" fmla="*/ 0 h 11"/>
                <a:gd name="T60" fmla="*/ 960 w 1794"/>
                <a:gd name="T61" fmla="*/ 0 h 11"/>
                <a:gd name="T62" fmla="*/ 971 w 1794"/>
                <a:gd name="T63" fmla="*/ 11 h 11"/>
                <a:gd name="T64" fmla="*/ 1015 w 1794"/>
                <a:gd name="T65" fmla="*/ 0 h 11"/>
                <a:gd name="T66" fmla="*/ 1048 w 1794"/>
                <a:gd name="T67" fmla="*/ 11 h 11"/>
                <a:gd name="T68" fmla="*/ 1059 w 1794"/>
                <a:gd name="T69" fmla="*/ 0 h 11"/>
                <a:gd name="T70" fmla="*/ 1114 w 1794"/>
                <a:gd name="T71" fmla="*/ 0 h 11"/>
                <a:gd name="T72" fmla="*/ 1125 w 1794"/>
                <a:gd name="T73" fmla="*/ 11 h 11"/>
                <a:gd name="T74" fmla="*/ 1169 w 1794"/>
                <a:gd name="T75" fmla="*/ 0 h 11"/>
                <a:gd name="T76" fmla="*/ 1202 w 1794"/>
                <a:gd name="T77" fmla="*/ 11 h 11"/>
                <a:gd name="T78" fmla="*/ 1213 w 1794"/>
                <a:gd name="T79" fmla="*/ 0 h 11"/>
                <a:gd name="T80" fmla="*/ 1269 w 1794"/>
                <a:gd name="T81" fmla="*/ 0 h 11"/>
                <a:gd name="T82" fmla="*/ 1280 w 1794"/>
                <a:gd name="T83" fmla="*/ 11 h 11"/>
                <a:gd name="T84" fmla="*/ 1324 w 1794"/>
                <a:gd name="T85" fmla="*/ 0 h 11"/>
                <a:gd name="T86" fmla="*/ 1357 w 1794"/>
                <a:gd name="T87" fmla="*/ 11 h 11"/>
                <a:gd name="T88" fmla="*/ 1368 w 1794"/>
                <a:gd name="T89" fmla="*/ 0 h 11"/>
                <a:gd name="T90" fmla="*/ 1423 w 1794"/>
                <a:gd name="T91" fmla="*/ 0 h 11"/>
                <a:gd name="T92" fmla="*/ 1434 w 1794"/>
                <a:gd name="T93" fmla="*/ 11 h 11"/>
                <a:gd name="T94" fmla="*/ 1478 w 1794"/>
                <a:gd name="T95" fmla="*/ 0 h 11"/>
                <a:gd name="T96" fmla="*/ 1511 w 1794"/>
                <a:gd name="T97" fmla="*/ 11 h 11"/>
                <a:gd name="T98" fmla="*/ 1522 w 1794"/>
                <a:gd name="T99" fmla="*/ 0 h 11"/>
                <a:gd name="T100" fmla="*/ 1577 w 1794"/>
                <a:gd name="T101" fmla="*/ 0 h 11"/>
                <a:gd name="T102" fmla="*/ 1588 w 1794"/>
                <a:gd name="T103" fmla="*/ 11 h 11"/>
                <a:gd name="T104" fmla="*/ 1633 w 1794"/>
                <a:gd name="T105" fmla="*/ 0 h 11"/>
                <a:gd name="T106" fmla="*/ 1666 w 1794"/>
                <a:gd name="T107" fmla="*/ 11 h 11"/>
                <a:gd name="T108" fmla="*/ 1677 w 1794"/>
                <a:gd name="T109" fmla="*/ 0 h 11"/>
                <a:gd name="T110" fmla="*/ 1732 w 1794"/>
                <a:gd name="T111" fmla="*/ 0 h 11"/>
                <a:gd name="T112" fmla="*/ 1743 w 1794"/>
                <a:gd name="T113" fmla="*/ 11 h 11"/>
                <a:gd name="T114" fmla="*/ 1787 w 1794"/>
                <a:gd name="T115" fmla="*/ 0 h 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94"/>
                <a:gd name="T175" fmla="*/ 0 h 11"/>
                <a:gd name="T176" fmla="*/ 1794 w 1794"/>
                <a:gd name="T177" fmla="*/ 11 h 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94" h="11">
                  <a:moveTo>
                    <a:pt x="0" y="0"/>
                  </a:moveTo>
                  <a:lnTo>
                    <a:pt x="11" y="0"/>
                  </a:lnTo>
                  <a:lnTo>
                    <a:pt x="11" y="11"/>
                  </a:lnTo>
                  <a:lnTo>
                    <a:pt x="0" y="11"/>
                  </a:lnTo>
                  <a:lnTo>
                    <a:pt x="0" y="0"/>
                  </a:lnTo>
                  <a:close/>
                  <a:moveTo>
                    <a:pt x="22" y="0"/>
                  </a:moveTo>
                  <a:lnTo>
                    <a:pt x="33" y="0"/>
                  </a:lnTo>
                  <a:lnTo>
                    <a:pt x="33" y="11"/>
                  </a:lnTo>
                  <a:lnTo>
                    <a:pt x="22" y="11"/>
                  </a:lnTo>
                  <a:lnTo>
                    <a:pt x="22" y="0"/>
                  </a:lnTo>
                  <a:close/>
                  <a:moveTo>
                    <a:pt x="44" y="0"/>
                  </a:moveTo>
                  <a:lnTo>
                    <a:pt x="55" y="0"/>
                  </a:lnTo>
                  <a:lnTo>
                    <a:pt x="55" y="11"/>
                  </a:lnTo>
                  <a:lnTo>
                    <a:pt x="44" y="11"/>
                  </a:lnTo>
                  <a:lnTo>
                    <a:pt x="44" y="0"/>
                  </a:lnTo>
                  <a:close/>
                  <a:moveTo>
                    <a:pt x="66" y="0"/>
                  </a:moveTo>
                  <a:lnTo>
                    <a:pt x="77" y="0"/>
                  </a:lnTo>
                  <a:lnTo>
                    <a:pt x="77" y="11"/>
                  </a:lnTo>
                  <a:lnTo>
                    <a:pt x="66" y="11"/>
                  </a:lnTo>
                  <a:lnTo>
                    <a:pt x="66" y="0"/>
                  </a:lnTo>
                  <a:close/>
                  <a:moveTo>
                    <a:pt x="88" y="0"/>
                  </a:moveTo>
                  <a:lnTo>
                    <a:pt x="99" y="0"/>
                  </a:lnTo>
                  <a:lnTo>
                    <a:pt x="99" y="11"/>
                  </a:lnTo>
                  <a:lnTo>
                    <a:pt x="88" y="11"/>
                  </a:lnTo>
                  <a:lnTo>
                    <a:pt x="88" y="0"/>
                  </a:lnTo>
                  <a:close/>
                  <a:moveTo>
                    <a:pt x="110" y="0"/>
                  </a:moveTo>
                  <a:lnTo>
                    <a:pt x="121" y="0"/>
                  </a:lnTo>
                  <a:lnTo>
                    <a:pt x="121" y="11"/>
                  </a:lnTo>
                  <a:lnTo>
                    <a:pt x="110" y="11"/>
                  </a:lnTo>
                  <a:lnTo>
                    <a:pt x="110" y="0"/>
                  </a:lnTo>
                  <a:close/>
                  <a:moveTo>
                    <a:pt x="132" y="0"/>
                  </a:moveTo>
                  <a:lnTo>
                    <a:pt x="144" y="0"/>
                  </a:lnTo>
                  <a:lnTo>
                    <a:pt x="144" y="11"/>
                  </a:lnTo>
                  <a:lnTo>
                    <a:pt x="132" y="11"/>
                  </a:lnTo>
                  <a:lnTo>
                    <a:pt x="132" y="0"/>
                  </a:lnTo>
                  <a:close/>
                  <a:moveTo>
                    <a:pt x="155" y="0"/>
                  </a:moveTo>
                  <a:lnTo>
                    <a:pt x="166" y="0"/>
                  </a:lnTo>
                  <a:lnTo>
                    <a:pt x="166" y="11"/>
                  </a:lnTo>
                  <a:lnTo>
                    <a:pt x="155" y="11"/>
                  </a:lnTo>
                  <a:lnTo>
                    <a:pt x="155" y="0"/>
                  </a:lnTo>
                  <a:close/>
                  <a:moveTo>
                    <a:pt x="177" y="0"/>
                  </a:moveTo>
                  <a:lnTo>
                    <a:pt x="188" y="0"/>
                  </a:lnTo>
                  <a:lnTo>
                    <a:pt x="188" y="11"/>
                  </a:lnTo>
                  <a:lnTo>
                    <a:pt x="177" y="11"/>
                  </a:lnTo>
                  <a:lnTo>
                    <a:pt x="177" y="0"/>
                  </a:lnTo>
                  <a:close/>
                  <a:moveTo>
                    <a:pt x="199" y="0"/>
                  </a:moveTo>
                  <a:lnTo>
                    <a:pt x="210" y="0"/>
                  </a:lnTo>
                  <a:lnTo>
                    <a:pt x="210" y="11"/>
                  </a:lnTo>
                  <a:lnTo>
                    <a:pt x="199" y="11"/>
                  </a:lnTo>
                  <a:lnTo>
                    <a:pt x="199" y="0"/>
                  </a:lnTo>
                  <a:close/>
                  <a:moveTo>
                    <a:pt x="221" y="0"/>
                  </a:moveTo>
                  <a:lnTo>
                    <a:pt x="232" y="0"/>
                  </a:lnTo>
                  <a:lnTo>
                    <a:pt x="232" y="11"/>
                  </a:lnTo>
                  <a:lnTo>
                    <a:pt x="221" y="11"/>
                  </a:lnTo>
                  <a:lnTo>
                    <a:pt x="221" y="0"/>
                  </a:lnTo>
                  <a:close/>
                  <a:moveTo>
                    <a:pt x="243" y="0"/>
                  </a:moveTo>
                  <a:lnTo>
                    <a:pt x="254" y="0"/>
                  </a:lnTo>
                  <a:lnTo>
                    <a:pt x="254" y="11"/>
                  </a:lnTo>
                  <a:lnTo>
                    <a:pt x="243" y="11"/>
                  </a:lnTo>
                  <a:lnTo>
                    <a:pt x="243" y="0"/>
                  </a:lnTo>
                  <a:close/>
                  <a:moveTo>
                    <a:pt x="265" y="0"/>
                  </a:moveTo>
                  <a:lnTo>
                    <a:pt x="276" y="0"/>
                  </a:lnTo>
                  <a:lnTo>
                    <a:pt x="276" y="11"/>
                  </a:lnTo>
                  <a:lnTo>
                    <a:pt x="265" y="11"/>
                  </a:lnTo>
                  <a:lnTo>
                    <a:pt x="265" y="0"/>
                  </a:lnTo>
                  <a:close/>
                  <a:moveTo>
                    <a:pt x="287" y="0"/>
                  </a:moveTo>
                  <a:lnTo>
                    <a:pt x="298" y="0"/>
                  </a:lnTo>
                  <a:lnTo>
                    <a:pt x="298" y="11"/>
                  </a:lnTo>
                  <a:lnTo>
                    <a:pt x="287" y="11"/>
                  </a:lnTo>
                  <a:lnTo>
                    <a:pt x="287" y="0"/>
                  </a:lnTo>
                  <a:close/>
                  <a:moveTo>
                    <a:pt x="309" y="0"/>
                  </a:moveTo>
                  <a:lnTo>
                    <a:pt x="320" y="0"/>
                  </a:lnTo>
                  <a:lnTo>
                    <a:pt x="320" y="11"/>
                  </a:lnTo>
                  <a:lnTo>
                    <a:pt x="309" y="11"/>
                  </a:lnTo>
                  <a:lnTo>
                    <a:pt x="309" y="0"/>
                  </a:lnTo>
                  <a:close/>
                  <a:moveTo>
                    <a:pt x="331" y="0"/>
                  </a:moveTo>
                  <a:lnTo>
                    <a:pt x="342" y="0"/>
                  </a:lnTo>
                  <a:lnTo>
                    <a:pt x="342" y="11"/>
                  </a:lnTo>
                  <a:lnTo>
                    <a:pt x="331" y="11"/>
                  </a:lnTo>
                  <a:lnTo>
                    <a:pt x="331" y="0"/>
                  </a:lnTo>
                  <a:close/>
                  <a:moveTo>
                    <a:pt x="353" y="0"/>
                  </a:moveTo>
                  <a:lnTo>
                    <a:pt x="364" y="0"/>
                  </a:lnTo>
                  <a:lnTo>
                    <a:pt x="364" y="11"/>
                  </a:lnTo>
                  <a:lnTo>
                    <a:pt x="353" y="11"/>
                  </a:lnTo>
                  <a:lnTo>
                    <a:pt x="353" y="0"/>
                  </a:lnTo>
                  <a:close/>
                  <a:moveTo>
                    <a:pt x="375" y="0"/>
                  </a:moveTo>
                  <a:lnTo>
                    <a:pt x="386" y="0"/>
                  </a:lnTo>
                  <a:lnTo>
                    <a:pt x="386" y="11"/>
                  </a:lnTo>
                  <a:lnTo>
                    <a:pt x="375" y="11"/>
                  </a:lnTo>
                  <a:lnTo>
                    <a:pt x="375" y="0"/>
                  </a:lnTo>
                  <a:close/>
                  <a:moveTo>
                    <a:pt x="397" y="0"/>
                  </a:moveTo>
                  <a:lnTo>
                    <a:pt x="408" y="0"/>
                  </a:lnTo>
                  <a:lnTo>
                    <a:pt x="408" y="11"/>
                  </a:lnTo>
                  <a:lnTo>
                    <a:pt x="397" y="11"/>
                  </a:lnTo>
                  <a:lnTo>
                    <a:pt x="397" y="0"/>
                  </a:lnTo>
                  <a:close/>
                  <a:moveTo>
                    <a:pt x="419" y="0"/>
                  </a:moveTo>
                  <a:lnTo>
                    <a:pt x="430" y="0"/>
                  </a:lnTo>
                  <a:lnTo>
                    <a:pt x="430" y="11"/>
                  </a:lnTo>
                  <a:lnTo>
                    <a:pt x="419" y="11"/>
                  </a:lnTo>
                  <a:lnTo>
                    <a:pt x="419" y="0"/>
                  </a:lnTo>
                  <a:close/>
                  <a:moveTo>
                    <a:pt x="441" y="0"/>
                  </a:moveTo>
                  <a:lnTo>
                    <a:pt x="452" y="0"/>
                  </a:lnTo>
                  <a:lnTo>
                    <a:pt x="452" y="11"/>
                  </a:lnTo>
                  <a:lnTo>
                    <a:pt x="441" y="11"/>
                  </a:lnTo>
                  <a:lnTo>
                    <a:pt x="441" y="0"/>
                  </a:lnTo>
                  <a:close/>
                  <a:moveTo>
                    <a:pt x="463" y="0"/>
                  </a:moveTo>
                  <a:lnTo>
                    <a:pt x="474" y="0"/>
                  </a:lnTo>
                  <a:lnTo>
                    <a:pt x="474" y="11"/>
                  </a:lnTo>
                  <a:lnTo>
                    <a:pt x="463" y="11"/>
                  </a:lnTo>
                  <a:lnTo>
                    <a:pt x="463" y="0"/>
                  </a:lnTo>
                  <a:close/>
                  <a:moveTo>
                    <a:pt x="485" y="0"/>
                  </a:moveTo>
                  <a:lnTo>
                    <a:pt x="496" y="0"/>
                  </a:lnTo>
                  <a:lnTo>
                    <a:pt x="496" y="11"/>
                  </a:lnTo>
                  <a:lnTo>
                    <a:pt x="485" y="11"/>
                  </a:lnTo>
                  <a:lnTo>
                    <a:pt x="485" y="0"/>
                  </a:lnTo>
                  <a:close/>
                  <a:moveTo>
                    <a:pt x="508" y="0"/>
                  </a:moveTo>
                  <a:lnTo>
                    <a:pt x="519" y="0"/>
                  </a:lnTo>
                  <a:lnTo>
                    <a:pt x="519" y="11"/>
                  </a:lnTo>
                  <a:lnTo>
                    <a:pt x="508" y="11"/>
                  </a:lnTo>
                  <a:lnTo>
                    <a:pt x="508" y="0"/>
                  </a:lnTo>
                  <a:close/>
                  <a:moveTo>
                    <a:pt x="530" y="0"/>
                  </a:moveTo>
                  <a:lnTo>
                    <a:pt x="541" y="0"/>
                  </a:lnTo>
                  <a:lnTo>
                    <a:pt x="541" y="11"/>
                  </a:lnTo>
                  <a:lnTo>
                    <a:pt x="530" y="11"/>
                  </a:lnTo>
                  <a:lnTo>
                    <a:pt x="530" y="0"/>
                  </a:lnTo>
                  <a:close/>
                  <a:moveTo>
                    <a:pt x="552" y="0"/>
                  </a:moveTo>
                  <a:lnTo>
                    <a:pt x="563" y="0"/>
                  </a:lnTo>
                  <a:lnTo>
                    <a:pt x="563" y="11"/>
                  </a:lnTo>
                  <a:lnTo>
                    <a:pt x="552" y="11"/>
                  </a:lnTo>
                  <a:lnTo>
                    <a:pt x="552" y="0"/>
                  </a:lnTo>
                  <a:close/>
                  <a:moveTo>
                    <a:pt x="574" y="0"/>
                  </a:moveTo>
                  <a:lnTo>
                    <a:pt x="585" y="0"/>
                  </a:lnTo>
                  <a:lnTo>
                    <a:pt x="585" y="11"/>
                  </a:lnTo>
                  <a:lnTo>
                    <a:pt x="574" y="11"/>
                  </a:lnTo>
                  <a:lnTo>
                    <a:pt x="574" y="0"/>
                  </a:lnTo>
                  <a:close/>
                  <a:moveTo>
                    <a:pt x="596" y="0"/>
                  </a:moveTo>
                  <a:lnTo>
                    <a:pt x="607" y="0"/>
                  </a:lnTo>
                  <a:lnTo>
                    <a:pt x="607" y="11"/>
                  </a:lnTo>
                  <a:lnTo>
                    <a:pt x="596" y="11"/>
                  </a:lnTo>
                  <a:lnTo>
                    <a:pt x="596" y="0"/>
                  </a:lnTo>
                  <a:close/>
                  <a:moveTo>
                    <a:pt x="618" y="0"/>
                  </a:moveTo>
                  <a:lnTo>
                    <a:pt x="629" y="0"/>
                  </a:lnTo>
                  <a:lnTo>
                    <a:pt x="629" y="11"/>
                  </a:lnTo>
                  <a:lnTo>
                    <a:pt x="618" y="11"/>
                  </a:lnTo>
                  <a:lnTo>
                    <a:pt x="618" y="0"/>
                  </a:lnTo>
                  <a:close/>
                  <a:moveTo>
                    <a:pt x="640" y="0"/>
                  </a:moveTo>
                  <a:lnTo>
                    <a:pt x="651" y="0"/>
                  </a:lnTo>
                  <a:lnTo>
                    <a:pt x="651" y="11"/>
                  </a:lnTo>
                  <a:lnTo>
                    <a:pt x="640" y="11"/>
                  </a:lnTo>
                  <a:lnTo>
                    <a:pt x="640" y="0"/>
                  </a:lnTo>
                  <a:close/>
                  <a:moveTo>
                    <a:pt x="662" y="0"/>
                  </a:moveTo>
                  <a:lnTo>
                    <a:pt x="673" y="0"/>
                  </a:lnTo>
                  <a:lnTo>
                    <a:pt x="673" y="11"/>
                  </a:lnTo>
                  <a:lnTo>
                    <a:pt x="662" y="11"/>
                  </a:lnTo>
                  <a:lnTo>
                    <a:pt x="662" y="0"/>
                  </a:lnTo>
                  <a:close/>
                  <a:moveTo>
                    <a:pt x="684" y="0"/>
                  </a:moveTo>
                  <a:lnTo>
                    <a:pt x="695" y="0"/>
                  </a:lnTo>
                  <a:lnTo>
                    <a:pt x="695" y="11"/>
                  </a:lnTo>
                  <a:lnTo>
                    <a:pt x="684" y="11"/>
                  </a:lnTo>
                  <a:lnTo>
                    <a:pt x="684" y="0"/>
                  </a:lnTo>
                  <a:close/>
                  <a:moveTo>
                    <a:pt x="706" y="0"/>
                  </a:moveTo>
                  <a:lnTo>
                    <a:pt x="717" y="0"/>
                  </a:lnTo>
                  <a:lnTo>
                    <a:pt x="717" y="11"/>
                  </a:lnTo>
                  <a:lnTo>
                    <a:pt x="706" y="11"/>
                  </a:lnTo>
                  <a:lnTo>
                    <a:pt x="706" y="0"/>
                  </a:lnTo>
                  <a:close/>
                  <a:moveTo>
                    <a:pt x="728" y="0"/>
                  </a:moveTo>
                  <a:lnTo>
                    <a:pt x="739" y="0"/>
                  </a:lnTo>
                  <a:lnTo>
                    <a:pt x="739" y="11"/>
                  </a:lnTo>
                  <a:lnTo>
                    <a:pt x="728" y="11"/>
                  </a:lnTo>
                  <a:lnTo>
                    <a:pt x="728" y="0"/>
                  </a:lnTo>
                  <a:close/>
                  <a:moveTo>
                    <a:pt x="750" y="0"/>
                  </a:moveTo>
                  <a:lnTo>
                    <a:pt x="761" y="0"/>
                  </a:lnTo>
                  <a:lnTo>
                    <a:pt x="761" y="11"/>
                  </a:lnTo>
                  <a:lnTo>
                    <a:pt x="750" y="11"/>
                  </a:lnTo>
                  <a:lnTo>
                    <a:pt x="750" y="0"/>
                  </a:lnTo>
                  <a:close/>
                  <a:moveTo>
                    <a:pt x="772" y="0"/>
                  </a:moveTo>
                  <a:lnTo>
                    <a:pt x="783" y="0"/>
                  </a:lnTo>
                  <a:lnTo>
                    <a:pt x="783" y="11"/>
                  </a:lnTo>
                  <a:lnTo>
                    <a:pt x="772" y="11"/>
                  </a:lnTo>
                  <a:lnTo>
                    <a:pt x="772" y="0"/>
                  </a:lnTo>
                  <a:close/>
                  <a:moveTo>
                    <a:pt x="794" y="0"/>
                  </a:moveTo>
                  <a:lnTo>
                    <a:pt x="805" y="0"/>
                  </a:lnTo>
                  <a:lnTo>
                    <a:pt x="805" y="11"/>
                  </a:lnTo>
                  <a:lnTo>
                    <a:pt x="794" y="11"/>
                  </a:lnTo>
                  <a:lnTo>
                    <a:pt x="794" y="0"/>
                  </a:lnTo>
                  <a:close/>
                  <a:moveTo>
                    <a:pt x="816" y="0"/>
                  </a:moveTo>
                  <a:lnTo>
                    <a:pt x="827" y="0"/>
                  </a:lnTo>
                  <a:lnTo>
                    <a:pt x="827" y="11"/>
                  </a:lnTo>
                  <a:lnTo>
                    <a:pt x="816" y="11"/>
                  </a:lnTo>
                  <a:lnTo>
                    <a:pt x="816" y="0"/>
                  </a:lnTo>
                  <a:close/>
                  <a:moveTo>
                    <a:pt x="838" y="0"/>
                  </a:moveTo>
                  <a:lnTo>
                    <a:pt x="849" y="0"/>
                  </a:lnTo>
                  <a:lnTo>
                    <a:pt x="849" y="11"/>
                  </a:lnTo>
                  <a:lnTo>
                    <a:pt x="838" y="11"/>
                  </a:lnTo>
                  <a:lnTo>
                    <a:pt x="838" y="0"/>
                  </a:lnTo>
                  <a:close/>
                  <a:moveTo>
                    <a:pt x="860" y="0"/>
                  </a:moveTo>
                  <a:lnTo>
                    <a:pt x="872" y="0"/>
                  </a:lnTo>
                  <a:lnTo>
                    <a:pt x="872" y="11"/>
                  </a:lnTo>
                  <a:lnTo>
                    <a:pt x="860" y="11"/>
                  </a:lnTo>
                  <a:lnTo>
                    <a:pt x="860" y="0"/>
                  </a:lnTo>
                  <a:close/>
                  <a:moveTo>
                    <a:pt x="883" y="0"/>
                  </a:moveTo>
                  <a:lnTo>
                    <a:pt x="894" y="0"/>
                  </a:lnTo>
                  <a:lnTo>
                    <a:pt x="894" y="11"/>
                  </a:lnTo>
                  <a:lnTo>
                    <a:pt x="883" y="11"/>
                  </a:lnTo>
                  <a:lnTo>
                    <a:pt x="883" y="0"/>
                  </a:lnTo>
                  <a:close/>
                  <a:moveTo>
                    <a:pt x="905" y="0"/>
                  </a:moveTo>
                  <a:lnTo>
                    <a:pt x="916" y="0"/>
                  </a:lnTo>
                  <a:lnTo>
                    <a:pt x="916" y="11"/>
                  </a:lnTo>
                  <a:lnTo>
                    <a:pt x="905" y="11"/>
                  </a:lnTo>
                  <a:lnTo>
                    <a:pt x="905" y="0"/>
                  </a:lnTo>
                  <a:close/>
                  <a:moveTo>
                    <a:pt x="927" y="0"/>
                  </a:moveTo>
                  <a:lnTo>
                    <a:pt x="938" y="0"/>
                  </a:lnTo>
                  <a:lnTo>
                    <a:pt x="938" y="11"/>
                  </a:lnTo>
                  <a:lnTo>
                    <a:pt x="927" y="11"/>
                  </a:lnTo>
                  <a:lnTo>
                    <a:pt x="927" y="0"/>
                  </a:lnTo>
                  <a:close/>
                  <a:moveTo>
                    <a:pt x="949" y="0"/>
                  </a:moveTo>
                  <a:lnTo>
                    <a:pt x="960" y="0"/>
                  </a:lnTo>
                  <a:lnTo>
                    <a:pt x="960" y="11"/>
                  </a:lnTo>
                  <a:lnTo>
                    <a:pt x="949" y="11"/>
                  </a:lnTo>
                  <a:lnTo>
                    <a:pt x="949" y="0"/>
                  </a:lnTo>
                  <a:close/>
                  <a:moveTo>
                    <a:pt x="971" y="0"/>
                  </a:moveTo>
                  <a:lnTo>
                    <a:pt x="982" y="0"/>
                  </a:lnTo>
                  <a:lnTo>
                    <a:pt x="982" y="11"/>
                  </a:lnTo>
                  <a:lnTo>
                    <a:pt x="971" y="11"/>
                  </a:lnTo>
                  <a:lnTo>
                    <a:pt x="971" y="0"/>
                  </a:lnTo>
                  <a:close/>
                  <a:moveTo>
                    <a:pt x="993" y="0"/>
                  </a:moveTo>
                  <a:lnTo>
                    <a:pt x="1004" y="0"/>
                  </a:lnTo>
                  <a:lnTo>
                    <a:pt x="1004" y="11"/>
                  </a:lnTo>
                  <a:lnTo>
                    <a:pt x="993" y="11"/>
                  </a:lnTo>
                  <a:lnTo>
                    <a:pt x="993" y="0"/>
                  </a:lnTo>
                  <a:close/>
                  <a:moveTo>
                    <a:pt x="1015" y="0"/>
                  </a:moveTo>
                  <a:lnTo>
                    <a:pt x="1026" y="0"/>
                  </a:lnTo>
                  <a:lnTo>
                    <a:pt x="1026" y="11"/>
                  </a:lnTo>
                  <a:lnTo>
                    <a:pt x="1015" y="11"/>
                  </a:lnTo>
                  <a:lnTo>
                    <a:pt x="1015" y="0"/>
                  </a:lnTo>
                  <a:close/>
                  <a:moveTo>
                    <a:pt x="1037" y="0"/>
                  </a:moveTo>
                  <a:lnTo>
                    <a:pt x="1048" y="0"/>
                  </a:lnTo>
                  <a:lnTo>
                    <a:pt x="1048" y="11"/>
                  </a:lnTo>
                  <a:lnTo>
                    <a:pt x="1037" y="11"/>
                  </a:lnTo>
                  <a:lnTo>
                    <a:pt x="1037" y="0"/>
                  </a:lnTo>
                  <a:close/>
                  <a:moveTo>
                    <a:pt x="1059" y="0"/>
                  </a:moveTo>
                  <a:lnTo>
                    <a:pt x="1070" y="0"/>
                  </a:lnTo>
                  <a:lnTo>
                    <a:pt x="1070" y="11"/>
                  </a:lnTo>
                  <a:lnTo>
                    <a:pt x="1059" y="11"/>
                  </a:lnTo>
                  <a:lnTo>
                    <a:pt x="1059" y="0"/>
                  </a:lnTo>
                  <a:close/>
                  <a:moveTo>
                    <a:pt x="1081" y="0"/>
                  </a:moveTo>
                  <a:lnTo>
                    <a:pt x="1092" y="0"/>
                  </a:lnTo>
                  <a:lnTo>
                    <a:pt x="1092" y="11"/>
                  </a:lnTo>
                  <a:lnTo>
                    <a:pt x="1081" y="11"/>
                  </a:lnTo>
                  <a:lnTo>
                    <a:pt x="1081" y="0"/>
                  </a:lnTo>
                  <a:close/>
                  <a:moveTo>
                    <a:pt x="1103" y="0"/>
                  </a:moveTo>
                  <a:lnTo>
                    <a:pt x="1114" y="0"/>
                  </a:lnTo>
                  <a:lnTo>
                    <a:pt x="1114" y="11"/>
                  </a:lnTo>
                  <a:lnTo>
                    <a:pt x="1103" y="11"/>
                  </a:lnTo>
                  <a:lnTo>
                    <a:pt x="1103" y="0"/>
                  </a:lnTo>
                  <a:close/>
                  <a:moveTo>
                    <a:pt x="1125" y="0"/>
                  </a:moveTo>
                  <a:lnTo>
                    <a:pt x="1136" y="0"/>
                  </a:lnTo>
                  <a:lnTo>
                    <a:pt x="1136" y="11"/>
                  </a:lnTo>
                  <a:lnTo>
                    <a:pt x="1125" y="11"/>
                  </a:lnTo>
                  <a:lnTo>
                    <a:pt x="1125" y="0"/>
                  </a:lnTo>
                  <a:close/>
                  <a:moveTo>
                    <a:pt x="1147" y="0"/>
                  </a:moveTo>
                  <a:lnTo>
                    <a:pt x="1158" y="0"/>
                  </a:lnTo>
                  <a:lnTo>
                    <a:pt x="1158" y="11"/>
                  </a:lnTo>
                  <a:lnTo>
                    <a:pt x="1147" y="11"/>
                  </a:lnTo>
                  <a:lnTo>
                    <a:pt x="1147" y="0"/>
                  </a:lnTo>
                  <a:close/>
                  <a:moveTo>
                    <a:pt x="1169" y="0"/>
                  </a:moveTo>
                  <a:lnTo>
                    <a:pt x="1180" y="0"/>
                  </a:lnTo>
                  <a:lnTo>
                    <a:pt x="1180" y="11"/>
                  </a:lnTo>
                  <a:lnTo>
                    <a:pt x="1169" y="11"/>
                  </a:lnTo>
                  <a:lnTo>
                    <a:pt x="1169" y="0"/>
                  </a:lnTo>
                  <a:close/>
                  <a:moveTo>
                    <a:pt x="1191" y="0"/>
                  </a:moveTo>
                  <a:lnTo>
                    <a:pt x="1202" y="0"/>
                  </a:lnTo>
                  <a:lnTo>
                    <a:pt x="1202" y="11"/>
                  </a:lnTo>
                  <a:lnTo>
                    <a:pt x="1191" y="11"/>
                  </a:lnTo>
                  <a:lnTo>
                    <a:pt x="1191" y="0"/>
                  </a:lnTo>
                  <a:close/>
                  <a:moveTo>
                    <a:pt x="1213" y="0"/>
                  </a:moveTo>
                  <a:lnTo>
                    <a:pt x="1224" y="0"/>
                  </a:lnTo>
                  <a:lnTo>
                    <a:pt x="1224" y="11"/>
                  </a:lnTo>
                  <a:lnTo>
                    <a:pt x="1213" y="11"/>
                  </a:lnTo>
                  <a:lnTo>
                    <a:pt x="1213" y="0"/>
                  </a:lnTo>
                  <a:close/>
                  <a:moveTo>
                    <a:pt x="1236" y="0"/>
                  </a:moveTo>
                  <a:lnTo>
                    <a:pt x="1247" y="0"/>
                  </a:lnTo>
                  <a:lnTo>
                    <a:pt x="1247" y="11"/>
                  </a:lnTo>
                  <a:lnTo>
                    <a:pt x="1236" y="11"/>
                  </a:lnTo>
                  <a:lnTo>
                    <a:pt x="1236" y="0"/>
                  </a:lnTo>
                  <a:close/>
                  <a:moveTo>
                    <a:pt x="1258" y="0"/>
                  </a:moveTo>
                  <a:lnTo>
                    <a:pt x="1269" y="0"/>
                  </a:lnTo>
                  <a:lnTo>
                    <a:pt x="1269" y="11"/>
                  </a:lnTo>
                  <a:lnTo>
                    <a:pt x="1258" y="11"/>
                  </a:lnTo>
                  <a:lnTo>
                    <a:pt x="1258" y="0"/>
                  </a:lnTo>
                  <a:close/>
                  <a:moveTo>
                    <a:pt x="1280" y="0"/>
                  </a:moveTo>
                  <a:lnTo>
                    <a:pt x="1291" y="0"/>
                  </a:lnTo>
                  <a:lnTo>
                    <a:pt x="1291" y="11"/>
                  </a:lnTo>
                  <a:lnTo>
                    <a:pt x="1280" y="11"/>
                  </a:lnTo>
                  <a:lnTo>
                    <a:pt x="1280" y="0"/>
                  </a:lnTo>
                  <a:close/>
                  <a:moveTo>
                    <a:pt x="1302" y="0"/>
                  </a:moveTo>
                  <a:lnTo>
                    <a:pt x="1313" y="0"/>
                  </a:lnTo>
                  <a:lnTo>
                    <a:pt x="1313" y="11"/>
                  </a:lnTo>
                  <a:lnTo>
                    <a:pt x="1302" y="11"/>
                  </a:lnTo>
                  <a:lnTo>
                    <a:pt x="1302" y="0"/>
                  </a:lnTo>
                  <a:close/>
                  <a:moveTo>
                    <a:pt x="1324" y="0"/>
                  </a:moveTo>
                  <a:lnTo>
                    <a:pt x="1335" y="0"/>
                  </a:lnTo>
                  <a:lnTo>
                    <a:pt x="1335" y="11"/>
                  </a:lnTo>
                  <a:lnTo>
                    <a:pt x="1324" y="11"/>
                  </a:lnTo>
                  <a:lnTo>
                    <a:pt x="1324" y="0"/>
                  </a:lnTo>
                  <a:close/>
                  <a:moveTo>
                    <a:pt x="1346" y="0"/>
                  </a:moveTo>
                  <a:lnTo>
                    <a:pt x="1357" y="0"/>
                  </a:lnTo>
                  <a:lnTo>
                    <a:pt x="1357" y="11"/>
                  </a:lnTo>
                  <a:lnTo>
                    <a:pt x="1346" y="11"/>
                  </a:lnTo>
                  <a:lnTo>
                    <a:pt x="1346" y="0"/>
                  </a:lnTo>
                  <a:close/>
                  <a:moveTo>
                    <a:pt x="1368" y="0"/>
                  </a:moveTo>
                  <a:lnTo>
                    <a:pt x="1379" y="0"/>
                  </a:lnTo>
                  <a:lnTo>
                    <a:pt x="1379" y="11"/>
                  </a:lnTo>
                  <a:lnTo>
                    <a:pt x="1368" y="11"/>
                  </a:lnTo>
                  <a:lnTo>
                    <a:pt x="1368" y="0"/>
                  </a:lnTo>
                  <a:close/>
                  <a:moveTo>
                    <a:pt x="1390" y="0"/>
                  </a:moveTo>
                  <a:lnTo>
                    <a:pt x="1401" y="0"/>
                  </a:lnTo>
                  <a:lnTo>
                    <a:pt x="1401" y="11"/>
                  </a:lnTo>
                  <a:lnTo>
                    <a:pt x="1390" y="11"/>
                  </a:lnTo>
                  <a:lnTo>
                    <a:pt x="1390" y="0"/>
                  </a:lnTo>
                  <a:close/>
                  <a:moveTo>
                    <a:pt x="1412" y="0"/>
                  </a:moveTo>
                  <a:lnTo>
                    <a:pt x="1423" y="0"/>
                  </a:lnTo>
                  <a:lnTo>
                    <a:pt x="1423" y="11"/>
                  </a:lnTo>
                  <a:lnTo>
                    <a:pt x="1412" y="11"/>
                  </a:lnTo>
                  <a:lnTo>
                    <a:pt x="1412" y="0"/>
                  </a:lnTo>
                  <a:close/>
                  <a:moveTo>
                    <a:pt x="1434" y="0"/>
                  </a:moveTo>
                  <a:lnTo>
                    <a:pt x="1445" y="0"/>
                  </a:lnTo>
                  <a:lnTo>
                    <a:pt x="1445" y="11"/>
                  </a:lnTo>
                  <a:lnTo>
                    <a:pt x="1434" y="11"/>
                  </a:lnTo>
                  <a:lnTo>
                    <a:pt x="1434" y="0"/>
                  </a:lnTo>
                  <a:close/>
                  <a:moveTo>
                    <a:pt x="1456" y="0"/>
                  </a:moveTo>
                  <a:lnTo>
                    <a:pt x="1467" y="0"/>
                  </a:lnTo>
                  <a:lnTo>
                    <a:pt x="1467" y="11"/>
                  </a:lnTo>
                  <a:lnTo>
                    <a:pt x="1456" y="11"/>
                  </a:lnTo>
                  <a:lnTo>
                    <a:pt x="1456" y="0"/>
                  </a:lnTo>
                  <a:close/>
                  <a:moveTo>
                    <a:pt x="1478" y="0"/>
                  </a:moveTo>
                  <a:lnTo>
                    <a:pt x="1489" y="0"/>
                  </a:lnTo>
                  <a:lnTo>
                    <a:pt x="1489" y="11"/>
                  </a:lnTo>
                  <a:lnTo>
                    <a:pt x="1478" y="11"/>
                  </a:lnTo>
                  <a:lnTo>
                    <a:pt x="1478" y="0"/>
                  </a:lnTo>
                  <a:close/>
                  <a:moveTo>
                    <a:pt x="1500" y="0"/>
                  </a:moveTo>
                  <a:lnTo>
                    <a:pt x="1511" y="0"/>
                  </a:lnTo>
                  <a:lnTo>
                    <a:pt x="1511" y="11"/>
                  </a:lnTo>
                  <a:lnTo>
                    <a:pt x="1500" y="11"/>
                  </a:lnTo>
                  <a:lnTo>
                    <a:pt x="1500" y="0"/>
                  </a:lnTo>
                  <a:close/>
                  <a:moveTo>
                    <a:pt x="1522" y="0"/>
                  </a:moveTo>
                  <a:lnTo>
                    <a:pt x="1533" y="0"/>
                  </a:lnTo>
                  <a:lnTo>
                    <a:pt x="1533" y="11"/>
                  </a:lnTo>
                  <a:lnTo>
                    <a:pt x="1522" y="11"/>
                  </a:lnTo>
                  <a:lnTo>
                    <a:pt x="1522" y="0"/>
                  </a:lnTo>
                  <a:close/>
                  <a:moveTo>
                    <a:pt x="1544" y="0"/>
                  </a:moveTo>
                  <a:lnTo>
                    <a:pt x="1555" y="0"/>
                  </a:lnTo>
                  <a:lnTo>
                    <a:pt x="1555" y="11"/>
                  </a:lnTo>
                  <a:lnTo>
                    <a:pt x="1544" y="11"/>
                  </a:lnTo>
                  <a:lnTo>
                    <a:pt x="1544" y="0"/>
                  </a:lnTo>
                  <a:close/>
                  <a:moveTo>
                    <a:pt x="1566" y="0"/>
                  </a:moveTo>
                  <a:lnTo>
                    <a:pt x="1577" y="0"/>
                  </a:lnTo>
                  <a:lnTo>
                    <a:pt x="1577" y="11"/>
                  </a:lnTo>
                  <a:lnTo>
                    <a:pt x="1566" y="11"/>
                  </a:lnTo>
                  <a:lnTo>
                    <a:pt x="1566" y="0"/>
                  </a:lnTo>
                  <a:close/>
                  <a:moveTo>
                    <a:pt x="1588" y="0"/>
                  </a:moveTo>
                  <a:lnTo>
                    <a:pt x="1600" y="0"/>
                  </a:lnTo>
                  <a:lnTo>
                    <a:pt x="1600" y="11"/>
                  </a:lnTo>
                  <a:lnTo>
                    <a:pt x="1588" y="11"/>
                  </a:lnTo>
                  <a:lnTo>
                    <a:pt x="1588" y="0"/>
                  </a:lnTo>
                  <a:close/>
                  <a:moveTo>
                    <a:pt x="1611" y="0"/>
                  </a:moveTo>
                  <a:lnTo>
                    <a:pt x="1622" y="0"/>
                  </a:lnTo>
                  <a:lnTo>
                    <a:pt x="1622" y="11"/>
                  </a:lnTo>
                  <a:lnTo>
                    <a:pt x="1611" y="11"/>
                  </a:lnTo>
                  <a:lnTo>
                    <a:pt x="1611" y="0"/>
                  </a:lnTo>
                  <a:close/>
                  <a:moveTo>
                    <a:pt x="1633" y="0"/>
                  </a:moveTo>
                  <a:lnTo>
                    <a:pt x="1644" y="0"/>
                  </a:lnTo>
                  <a:lnTo>
                    <a:pt x="1644" y="11"/>
                  </a:lnTo>
                  <a:lnTo>
                    <a:pt x="1633" y="11"/>
                  </a:lnTo>
                  <a:lnTo>
                    <a:pt x="1633" y="0"/>
                  </a:lnTo>
                  <a:close/>
                  <a:moveTo>
                    <a:pt x="1655" y="0"/>
                  </a:moveTo>
                  <a:lnTo>
                    <a:pt x="1666" y="0"/>
                  </a:lnTo>
                  <a:lnTo>
                    <a:pt x="1666" y="11"/>
                  </a:lnTo>
                  <a:lnTo>
                    <a:pt x="1655" y="11"/>
                  </a:lnTo>
                  <a:lnTo>
                    <a:pt x="1655" y="0"/>
                  </a:lnTo>
                  <a:close/>
                  <a:moveTo>
                    <a:pt x="1677" y="0"/>
                  </a:moveTo>
                  <a:lnTo>
                    <a:pt x="1688" y="0"/>
                  </a:lnTo>
                  <a:lnTo>
                    <a:pt x="1688" y="11"/>
                  </a:lnTo>
                  <a:lnTo>
                    <a:pt x="1677" y="11"/>
                  </a:lnTo>
                  <a:lnTo>
                    <a:pt x="1677" y="0"/>
                  </a:lnTo>
                  <a:close/>
                  <a:moveTo>
                    <a:pt x="1699" y="0"/>
                  </a:moveTo>
                  <a:lnTo>
                    <a:pt x="1710" y="0"/>
                  </a:lnTo>
                  <a:lnTo>
                    <a:pt x="1710" y="11"/>
                  </a:lnTo>
                  <a:lnTo>
                    <a:pt x="1699" y="11"/>
                  </a:lnTo>
                  <a:lnTo>
                    <a:pt x="1699" y="0"/>
                  </a:lnTo>
                  <a:close/>
                  <a:moveTo>
                    <a:pt x="1721" y="0"/>
                  </a:moveTo>
                  <a:lnTo>
                    <a:pt x="1732" y="0"/>
                  </a:lnTo>
                  <a:lnTo>
                    <a:pt x="1732" y="11"/>
                  </a:lnTo>
                  <a:lnTo>
                    <a:pt x="1721" y="11"/>
                  </a:lnTo>
                  <a:lnTo>
                    <a:pt x="1721" y="0"/>
                  </a:lnTo>
                  <a:close/>
                  <a:moveTo>
                    <a:pt x="1743" y="0"/>
                  </a:moveTo>
                  <a:lnTo>
                    <a:pt x="1754" y="0"/>
                  </a:lnTo>
                  <a:lnTo>
                    <a:pt x="1754" y="11"/>
                  </a:lnTo>
                  <a:lnTo>
                    <a:pt x="1743" y="11"/>
                  </a:lnTo>
                  <a:lnTo>
                    <a:pt x="1743" y="0"/>
                  </a:lnTo>
                  <a:close/>
                  <a:moveTo>
                    <a:pt x="1765" y="0"/>
                  </a:moveTo>
                  <a:lnTo>
                    <a:pt x="1776" y="0"/>
                  </a:lnTo>
                  <a:lnTo>
                    <a:pt x="1776" y="11"/>
                  </a:lnTo>
                  <a:lnTo>
                    <a:pt x="1765" y="11"/>
                  </a:lnTo>
                  <a:lnTo>
                    <a:pt x="1765" y="0"/>
                  </a:lnTo>
                  <a:close/>
                  <a:moveTo>
                    <a:pt x="1787" y="0"/>
                  </a:moveTo>
                  <a:lnTo>
                    <a:pt x="1794" y="0"/>
                  </a:lnTo>
                  <a:lnTo>
                    <a:pt x="1794" y="11"/>
                  </a:lnTo>
                  <a:lnTo>
                    <a:pt x="1787" y="11"/>
                  </a:lnTo>
                  <a:lnTo>
                    <a:pt x="1787" y="0"/>
                  </a:lnTo>
                  <a:close/>
                </a:path>
              </a:pathLst>
            </a:custGeom>
            <a:solidFill>
              <a:srgbClr val="000000"/>
            </a:solidFill>
            <a:ln w="1">
              <a:solidFill>
                <a:srgbClr val="000000"/>
              </a:solidFill>
              <a:bevel/>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525" name="Freeform 56"/>
            <p:cNvSpPr>
              <a:spLocks noEditPoints="1"/>
            </p:cNvSpPr>
            <p:nvPr/>
          </p:nvSpPr>
          <p:spPr bwMode="auto">
            <a:xfrm>
              <a:off x="4102" y="603"/>
              <a:ext cx="44" cy="460"/>
            </a:xfrm>
            <a:custGeom>
              <a:avLst/>
              <a:gdLst>
                <a:gd name="T0" fmla="*/ 30 w 44"/>
                <a:gd name="T1" fmla="*/ 52 h 460"/>
                <a:gd name="T2" fmla="*/ 15 w 44"/>
                <a:gd name="T3" fmla="*/ 37 h 460"/>
                <a:gd name="T4" fmla="*/ 30 w 44"/>
                <a:gd name="T5" fmla="*/ 67 h 460"/>
                <a:gd name="T6" fmla="*/ 15 w 44"/>
                <a:gd name="T7" fmla="*/ 81 h 460"/>
                <a:gd name="T8" fmla="*/ 30 w 44"/>
                <a:gd name="T9" fmla="*/ 67 h 460"/>
                <a:gd name="T10" fmla="*/ 30 w 44"/>
                <a:gd name="T11" fmla="*/ 111 h 460"/>
                <a:gd name="T12" fmla="*/ 15 w 44"/>
                <a:gd name="T13" fmla="*/ 96 h 460"/>
                <a:gd name="T14" fmla="*/ 30 w 44"/>
                <a:gd name="T15" fmla="*/ 125 h 460"/>
                <a:gd name="T16" fmla="*/ 15 w 44"/>
                <a:gd name="T17" fmla="*/ 140 h 460"/>
                <a:gd name="T18" fmla="*/ 30 w 44"/>
                <a:gd name="T19" fmla="*/ 125 h 460"/>
                <a:gd name="T20" fmla="*/ 30 w 44"/>
                <a:gd name="T21" fmla="*/ 169 h 460"/>
                <a:gd name="T22" fmla="*/ 15 w 44"/>
                <a:gd name="T23" fmla="*/ 155 h 460"/>
                <a:gd name="T24" fmla="*/ 30 w 44"/>
                <a:gd name="T25" fmla="*/ 184 h 460"/>
                <a:gd name="T26" fmla="*/ 15 w 44"/>
                <a:gd name="T27" fmla="*/ 199 h 460"/>
                <a:gd name="T28" fmla="*/ 30 w 44"/>
                <a:gd name="T29" fmla="*/ 184 h 460"/>
                <a:gd name="T30" fmla="*/ 30 w 44"/>
                <a:gd name="T31" fmla="*/ 228 h 460"/>
                <a:gd name="T32" fmla="*/ 15 w 44"/>
                <a:gd name="T33" fmla="*/ 214 h 460"/>
                <a:gd name="T34" fmla="*/ 30 w 44"/>
                <a:gd name="T35" fmla="*/ 243 h 460"/>
                <a:gd name="T36" fmla="*/ 15 w 44"/>
                <a:gd name="T37" fmla="*/ 258 h 460"/>
                <a:gd name="T38" fmla="*/ 30 w 44"/>
                <a:gd name="T39" fmla="*/ 243 h 460"/>
                <a:gd name="T40" fmla="*/ 30 w 44"/>
                <a:gd name="T41" fmla="*/ 287 h 460"/>
                <a:gd name="T42" fmla="*/ 15 w 44"/>
                <a:gd name="T43" fmla="*/ 272 h 460"/>
                <a:gd name="T44" fmla="*/ 30 w 44"/>
                <a:gd name="T45" fmla="*/ 302 h 460"/>
                <a:gd name="T46" fmla="*/ 15 w 44"/>
                <a:gd name="T47" fmla="*/ 316 h 460"/>
                <a:gd name="T48" fmla="*/ 30 w 44"/>
                <a:gd name="T49" fmla="*/ 302 h 460"/>
                <a:gd name="T50" fmla="*/ 30 w 44"/>
                <a:gd name="T51" fmla="*/ 346 h 460"/>
                <a:gd name="T52" fmla="*/ 15 w 44"/>
                <a:gd name="T53" fmla="*/ 331 h 460"/>
                <a:gd name="T54" fmla="*/ 30 w 44"/>
                <a:gd name="T55" fmla="*/ 361 h 460"/>
                <a:gd name="T56" fmla="*/ 15 w 44"/>
                <a:gd name="T57" fmla="*/ 375 h 460"/>
                <a:gd name="T58" fmla="*/ 30 w 44"/>
                <a:gd name="T59" fmla="*/ 361 h 460"/>
                <a:gd name="T60" fmla="*/ 30 w 44"/>
                <a:gd name="T61" fmla="*/ 405 h 460"/>
                <a:gd name="T62" fmla="*/ 15 w 44"/>
                <a:gd name="T63" fmla="*/ 390 h 460"/>
                <a:gd name="T64" fmla="*/ 30 w 44"/>
                <a:gd name="T65" fmla="*/ 419 h 460"/>
                <a:gd name="T66" fmla="*/ 15 w 44"/>
                <a:gd name="T67" fmla="*/ 434 h 460"/>
                <a:gd name="T68" fmla="*/ 30 w 44"/>
                <a:gd name="T69" fmla="*/ 419 h 460"/>
                <a:gd name="T70" fmla="*/ 30 w 44"/>
                <a:gd name="T71" fmla="*/ 460 h 460"/>
                <a:gd name="T72" fmla="*/ 15 w 44"/>
                <a:gd name="T73" fmla="*/ 449 h 460"/>
                <a:gd name="T74" fmla="*/ 0 w 44"/>
                <a:gd name="T75" fmla="*/ 45 h 460"/>
                <a:gd name="T76" fmla="*/ 44 w 44"/>
                <a:gd name="T77" fmla="*/ 45 h 4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4"/>
                <a:gd name="T118" fmla="*/ 0 h 460"/>
                <a:gd name="T119" fmla="*/ 44 w 44"/>
                <a:gd name="T120" fmla="*/ 460 h 4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4" h="460">
                  <a:moveTo>
                    <a:pt x="30" y="37"/>
                  </a:moveTo>
                  <a:lnTo>
                    <a:pt x="30" y="52"/>
                  </a:lnTo>
                  <a:lnTo>
                    <a:pt x="15" y="52"/>
                  </a:lnTo>
                  <a:lnTo>
                    <a:pt x="15" y="37"/>
                  </a:lnTo>
                  <a:lnTo>
                    <a:pt x="30" y="37"/>
                  </a:lnTo>
                  <a:close/>
                  <a:moveTo>
                    <a:pt x="30" y="67"/>
                  </a:moveTo>
                  <a:lnTo>
                    <a:pt x="30" y="81"/>
                  </a:lnTo>
                  <a:lnTo>
                    <a:pt x="15" y="81"/>
                  </a:lnTo>
                  <a:lnTo>
                    <a:pt x="15" y="67"/>
                  </a:lnTo>
                  <a:lnTo>
                    <a:pt x="30" y="67"/>
                  </a:lnTo>
                  <a:close/>
                  <a:moveTo>
                    <a:pt x="30" y="96"/>
                  </a:moveTo>
                  <a:lnTo>
                    <a:pt x="30" y="111"/>
                  </a:lnTo>
                  <a:lnTo>
                    <a:pt x="15" y="111"/>
                  </a:lnTo>
                  <a:lnTo>
                    <a:pt x="15" y="96"/>
                  </a:lnTo>
                  <a:lnTo>
                    <a:pt x="30" y="96"/>
                  </a:lnTo>
                  <a:close/>
                  <a:moveTo>
                    <a:pt x="30" y="125"/>
                  </a:moveTo>
                  <a:lnTo>
                    <a:pt x="30" y="140"/>
                  </a:lnTo>
                  <a:lnTo>
                    <a:pt x="15" y="140"/>
                  </a:lnTo>
                  <a:lnTo>
                    <a:pt x="15" y="125"/>
                  </a:lnTo>
                  <a:lnTo>
                    <a:pt x="30" y="125"/>
                  </a:lnTo>
                  <a:close/>
                  <a:moveTo>
                    <a:pt x="30" y="155"/>
                  </a:moveTo>
                  <a:lnTo>
                    <a:pt x="30" y="169"/>
                  </a:lnTo>
                  <a:lnTo>
                    <a:pt x="15" y="169"/>
                  </a:lnTo>
                  <a:lnTo>
                    <a:pt x="15" y="155"/>
                  </a:lnTo>
                  <a:lnTo>
                    <a:pt x="30" y="155"/>
                  </a:lnTo>
                  <a:close/>
                  <a:moveTo>
                    <a:pt x="30" y="184"/>
                  </a:moveTo>
                  <a:lnTo>
                    <a:pt x="30" y="199"/>
                  </a:lnTo>
                  <a:lnTo>
                    <a:pt x="15" y="199"/>
                  </a:lnTo>
                  <a:lnTo>
                    <a:pt x="15" y="184"/>
                  </a:lnTo>
                  <a:lnTo>
                    <a:pt x="30" y="184"/>
                  </a:lnTo>
                  <a:close/>
                  <a:moveTo>
                    <a:pt x="30" y="214"/>
                  </a:moveTo>
                  <a:lnTo>
                    <a:pt x="30" y="228"/>
                  </a:lnTo>
                  <a:lnTo>
                    <a:pt x="15" y="228"/>
                  </a:lnTo>
                  <a:lnTo>
                    <a:pt x="15" y="214"/>
                  </a:lnTo>
                  <a:lnTo>
                    <a:pt x="30" y="214"/>
                  </a:lnTo>
                  <a:close/>
                  <a:moveTo>
                    <a:pt x="30" y="243"/>
                  </a:moveTo>
                  <a:lnTo>
                    <a:pt x="30" y="258"/>
                  </a:lnTo>
                  <a:lnTo>
                    <a:pt x="15" y="258"/>
                  </a:lnTo>
                  <a:lnTo>
                    <a:pt x="15" y="243"/>
                  </a:lnTo>
                  <a:lnTo>
                    <a:pt x="30" y="243"/>
                  </a:lnTo>
                  <a:close/>
                  <a:moveTo>
                    <a:pt x="30" y="272"/>
                  </a:moveTo>
                  <a:lnTo>
                    <a:pt x="30" y="287"/>
                  </a:lnTo>
                  <a:lnTo>
                    <a:pt x="15" y="287"/>
                  </a:lnTo>
                  <a:lnTo>
                    <a:pt x="15" y="272"/>
                  </a:lnTo>
                  <a:lnTo>
                    <a:pt x="30" y="272"/>
                  </a:lnTo>
                  <a:close/>
                  <a:moveTo>
                    <a:pt x="30" y="302"/>
                  </a:moveTo>
                  <a:lnTo>
                    <a:pt x="30" y="316"/>
                  </a:lnTo>
                  <a:lnTo>
                    <a:pt x="15" y="316"/>
                  </a:lnTo>
                  <a:lnTo>
                    <a:pt x="15" y="302"/>
                  </a:lnTo>
                  <a:lnTo>
                    <a:pt x="30" y="302"/>
                  </a:lnTo>
                  <a:close/>
                  <a:moveTo>
                    <a:pt x="30" y="331"/>
                  </a:moveTo>
                  <a:lnTo>
                    <a:pt x="30" y="346"/>
                  </a:lnTo>
                  <a:lnTo>
                    <a:pt x="15" y="346"/>
                  </a:lnTo>
                  <a:lnTo>
                    <a:pt x="15" y="331"/>
                  </a:lnTo>
                  <a:lnTo>
                    <a:pt x="30" y="331"/>
                  </a:lnTo>
                  <a:close/>
                  <a:moveTo>
                    <a:pt x="30" y="361"/>
                  </a:moveTo>
                  <a:lnTo>
                    <a:pt x="30" y="375"/>
                  </a:lnTo>
                  <a:lnTo>
                    <a:pt x="15" y="375"/>
                  </a:lnTo>
                  <a:lnTo>
                    <a:pt x="15" y="361"/>
                  </a:lnTo>
                  <a:lnTo>
                    <a:pt x="30" y="361"/>
                  </a:lnTo>
                  <a:close/>
                  <a:moveTo>
                    <a:pt x="30" y="390"/>
                  </a:moveTo>
                  <a:lnTo>
                    <a:pt x="30" y="405"/>
                  </a:lnTo>
                  <a:lnTo>
                    <a:pt x="15" y="405"/>
                  </a:lnTo>
                  <a:lnTo>
                    <a:pt x="15" y="390"/>
                  </a:lnTo>
                  <a:lnTo>
                    <a:pt x="30" y="390"/>
                  </a:lnTo>
                  <a:close/>
                  <a:moveTo>
                    <a:pt x="30" y="419"/>
                  </a:moveTo>
                  <a:lnTo>
                    <a:pt x="30" y="434"/>
                  </a:lnTo>
                  <a:lnTo>
                    <a:pt x="15" y="434"/>
                  </a:lnTo>
                  <a:lnTo>
                    <a:pt x="15" y="419"/>
                  </a:lnTo>
                  <a:lnTo>
                    <a:pt x="30" y="419"/>
                  </a:lnTo>
                  <a:close/>
                  <a:moveTo>
                    <a:pt x="30" y="449"/>
                  </a:moveTo>
                  <a:lnTo>
                    <a:pt x="30" y="460"/>
                  </a:lnTo>
                  <a:lnTo>
                    <a:pt x="15" y="460"/>
                  </a:lnTo>
                  <a:lnTo>
                    <a:pt x="15" y="449"/>
                  </a:lnTo>
                  <a:lnTo>
                    <a:pt x="30" y="449"/>
                  </a:lnTo>
                  <a:close/>
                  <a:moveTo>
                    <a:pt x="0" y="45"/>
                  </a:moveTo>
                  <a:lnTo>
                    <a:pt x="22" y="0"/>
                  </a:lnTo>
                  <a:lnTo>
                    <a:pt x="44" y="45"/>
                  </a:lnTo>
                  <a:lnTo>
                    <a:pt x="0" y="45"/>
                  </a:lnTo>
                  <a:close/>
                </a:path>
              </a:pathLst>
            </a:custGeom>
            <a:solidFill>
              <a:srgbClr val="0000FF"/>
            </a:solidFill>
            <a:ln w="1">
              <a:solidFill>
                <a:srgbClr val="0000FF"/>
              </a:solidFill>
              <a:bevel/>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526" name="Freeform 57"/>
            <p:cNvSpPr>
              <a:spLocks noEditPoints="1"/>
            </p:cNvSpPr>
            <p:nvPr/>
          </p:nvSpPr>
          <p:spPr bwMode="auto">
            <a:xfrm>
              <a:off x="4102" y="1573"/>
              <a:ext cx="44" cy="284"/>
            </a:xfrm>
            <a:custGeom>
              <a:avLst/>
              <a:gdLst>
                <a:gd name="T0" fmla="*/ 30 w 44"/>
                <a:gd name="T1" fmla="*/ 37 h 284"/>
                <a:gd name="T2" fmla="*/ 30 w 44"/>
                <a:gd name="T3" fmla="*/ 52 h 284"/>
                <a:gd name="T4" fmla="*/ 15 w 44"/>
                <a:gd name="T5" fmla="*/ 52 h 284"/>
                <a:gd name="T6" fmla="*/ 15 w 44"/>
                <a:gd name="T7" fmla="*/ 37 h 284"/>
                <a:gd name="T8" fmla="*/ 30 w 44"/>
                <a:gd name="T9" fmla="*/ 37 h 284"/>
                <a:gd name="T10" fmla="*/ 30 w 44"/>
                <a:gd name="T11" fmla="*/ 67 h 284"/>
                <a:gd name="T12" fmla="*/ 30 w 44"/>
                <a:gd name="T13" fmla="*/ 81 h 284"/>
                <a:gd name="T14" fmla="*/ 15 w 44"/>
                <a:gd name="T15" fmla="*/ 81 h 284"/>
                <a:gd name="T16" fmla="*/ 15 w 44"/>
                <a:gd name="T17" fmla="*/ 67 h 284"/>
                <a:gd name="T18" fmla="*/ 30 w 44"/>
                <a:gd name="T19" fmla="*/ 67 h 284"/>
                <a:gd name="T20" fmla="*/ 30 w 44"/>
                <a:gd name="T21" fmla="*/ 96 h 284"/>
                <a:gd name="T22" fmla="*/ 30 w 44"/>
                <a:gd name="T23" fmla="*/ 111 h 284"/>
                <a:gd name="T24" fmla="*/ 15 w 44"/>
                <a:gd name="T25" fmla="*/ 111 h 284"/>
                <a:gd name="T26" fmla="*/ 15 w 44"/>
                <a:gd name="T27" fmla="*/ 96 h 284"/>
                <a:gd name="T28" fmla="*/ 30 w 44"/>
                <a:gd name="T29" fmla="*/ 96 h 284"/>
                <a:gd name="T30" fmla="*/ 30 w 44"/>
                <a:gd name="T31" fmla="*/ 125 h 284"/>
                <a:gd name="T32" fmla="*/ 30 w 44"/>
                <a:gd name="T33" fmla="*/ 140 h 284"/>
                <a:gd name="T34" fmla="*/ 15 w 44"/>
                <a:gd name="T35" fmla="*/ 140 h 284"/>
                <a:gd name="T36" fmla="*/ 15 w 44"/>
                <a:gd name="T37" fmla="*/ 125 h 284"/>
                <a:gd name="T38" fmla="*/ 30 w 44"/>
                <a:gd name="T39" fmla="*/ 125 h 284"/>
                <a:gd name="T40" fmla="*/ 30 w 44"/>
                <a:gd name="T41" fmla="*/ 155 h 284"/>
                <a:gd name="T42" fmla="*/ 30 w 44"/>
                <a:gd name="T43" fmla="*/ 169 h 284"/>
                <a:gd name="T44" fmla="*/ 15 w 44"/>
                <a:gd name="T45" fmla="*/ 169 h 284"/>
                <a:gd name="T46" fmla="*/ 15 w 44"/>
                <a:gd name="T47" fmla="*/ 155 h 284"/>
                <a:gd name="T48" fmla="*/ 30 w 44"/>
                <a:gd name="T49" fmla="*/ 155 h 284"/>
                <a:gd name="T50" fmla="*/ 30 w 44"/>
                <a:gd name="T51" fmla="*/ 184 h 284"/>
                <a:gd name="T52" fmla="*/ 30 w 44"/>
                <a:gd name="T53" fmla="*/ 199 h 284"/>
                <a:gd name="T54" fmla="*/ 15 w 44"/>
                <a:gd name="T55" fmla="*/ 199 h 284"/>
                <a:gd name="T56" fmla="*/ 15 w 44"/>
                <a:gd name="T57" fmla="*/ 184 h 284"/>
                <a:gd name="T58" fmla="*/ 30 w 44"/>
                <a:gd name="T59" fmla="*/ 184 h 284"/>
                <a:gd name="T60" fmla="*/ 30 w 44"/>
                <a:gd name="T61" fmla="*/ 214 h 284"/>
                <a:gd name="T62" fmla="*/ 30 w 44"/>
                <a:gd name="T63" fmla="*/ 228 h 284"/>
                <a:gd name="T64" fmla="*/ 15 w 44"/>
                <a:gd name="T65" fmla="*/ 228 h 284"/>
                <a:gd name="T66" fmla="*/ 15 w 44"/>
                <a:gd name="T67" fmla="*/ 214 h 284"/>
                <a:gd name="T68" fmla="*/ 30 w 44"/>
                <a:gd name="T69" fmla="*/ 214 h 284"/>
                <a:gd name="T70" fmla="*/ 30 w 44"/>
                <a:gd name="T71" fmla="*/ 243 h 284"/>
                <a:gd name="T72" fmla="*/ 30 w 44"/>
                <a:gd name="T73" fmla="*/ 258 h 284"/>
                <a:gd name="T74" fmla="*/ 15 w 44"/>
                <a:gd name="T75" fmla="*/ 258 h 284"/>
                <a:gd name="T76" fmla="*/ 15 w 44"/>
                <a:gd name="T77" fmla="*/ 243 h 284"/>
                <a:gd name="T78" fmla="*/ 30 w 44"/>
                <a:gd name="T79" fmla="*/ 243 h 284"/>
                <a:gd name="T80" fmla="*/ 30 w 44"/>
                <a:gd name="T81" fmla="*/ 272 h 284"/>
                <a:gd name="T82" fmla="*/ 30 w 44"/>
                <a:gd name="T83" fmla="*/ 284 h 284"/>
                <a:gd name="T84" fmla="*/ 15 w 44"/>
                <a:gd name="T85" fmla="*/ 284 h 284"/>
                <a:gd name="T86" fmla="*/ 15 w 44"/>
                <a:gd name="T87" fmla="*/ 272 h 284"/>
                <a:gd name="T88" fmla="*/ 30 w 44"/>
                <a:gd name="T89" fmla="*/ 272 h 284"/>
                <a:gd name="T90" fmla="*/ 0 w 44"/>
                <a:gd name="T91" fmla="*/ 45 h 284"/>
                <a:gd name="T92" fmla="*/ 22 w 44"/>
                <a:gd name="T93" fmla="*/ 0 h 284"/>
                <a:gd name="T94" fmla="*/ 44 w 44"/>
                <a:gd name="T95" fmla="*/ 45 h 284"/>
                <a:gd name="T96" fmla="*/ 0 w 44"/>
                <a:gd name="T97" fmla="*/ 45 h 2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4"/>
                <a:gd name="T148" fmla="*/ 0 h 284"/>
                <a:gd name="T149" fmla="*/ 44 w 44"/>
                <a:gd name="T150" fmla="*/ 284 h 2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4" h="284">
                  <a:moveTo>
                    <a:pt x="30" y="37"/>
                  </a:moveTo>
                  <a:lnTo>
                    <a:pt x="30" y="52"/>
                  </a:lnTo>
                  <a:lnTo>
                    <a:pt x="15" y="52"/>
                  </a:lnTo>
                  <a:lnTo>
                    <a:pt x="15" y="37"/>
                  </a:lnTo>
                  <a:lnTo>
                    <a:pt x="30" y="37"/>
                  </a:lnTo>
                  <a:close/>
                  <a:moveTo>
                    <a:pt x="30" y="67"/>
                  </a:moveTo>
                  <a:lnTo>
                    <a:pt x="30" y="81"/>
                  </a:lnTo>
                  <a:lnTo>
                    <a:pt x="15" y="81"/>
                  </a:lnTo>
                  <a:lnTo>
                    <a:pt x="15" y="67"/>
                  </a:lnTo>
                  <a:lnTo>
                    <a:pt x="30" y="67"/>
                  </a:lnTo>
                  <a:close/>
                  <a:moveTo>
                    <a:pt x="30" y="96"/>
                  </a:moveTo>
                  <a:lnTo>
                    <a:pt x="30" y="111"/>
                  </a:lnTo>
                  <a:lnTo>
                    <a:pt x="15" y="111"/>
                  </a:lnTo>
                  <a:lnTo>
                    <a:pt x="15" y="96"/>
                  </a:lnTo>
                  <a:lnTo>
                    <a:pt x="30" y="96"/>
                  </a:lnTo>
                  <a:close/>
                  <a:moveTo>
                    <a:pt x="30" y="125"/>
                  </a:moveTo>
                  <a:lnTo>
                    <a:pt x="30" y="140"/>
                  </a:lnTo>
                  <a:lnTo>
                    <a:pt x="15" y="140"/>
                  </a:lnTo>
                  <a:lnTo>
                    <a:pt x="15" y="125"/>
                  </a:lnTo>
                  <a:lnTo>
                    <a:pt x="30" y="125"/>
                  </a:lnTo>
                  <a:close/>
                  <a:moveTo>
                    <a:pt x="30" y="155"/>
                  </a:moveTo>
                  <a:lnTo>
                    <a:pt x="30" y="169"/>
                  </a:lnTo>
                  <a:lnTo>
                    <a:pt x="15" y="169"/>
                  </a:lnTo>
                  <a:lnTo>
                    <a:pt x="15" y="155"/>
                  </a:lnTo>
                  <a:lnTo>
                    <a:pt x="30" y="155"/>
                  </a:lnTo>
                  <a:close/>
                  <a:moveTo>
                    <a:pt x="30" y="184"/>
                  </a:moveTo>
                  <a:lnTo>
                    <a:pt x="30" y="199"/>
                  </a:lnTo>
                  <a:lnTo>
                    <a:pt x="15" y="199"/>
                  </a:lnTo>
                  <a:lnTo>
                    <a:pt x="15" y="184"/>
                  </a:lnTo>
                  <a:lnTo>
                    <a:pt x="30" y="184"/>
                  </a:lnTo>
                  <a:close/>
                  <a:moveTo>
                    <a:pt x="30" y="214"/>
                  </a:moveTo>
                  <a:lnTo>
                    <a:pt x="30" y="228"/>
                  </a:lnTo>
                  <a:lnTo>
                    <a:pt x="15" y="228"/>
                  </a:lnTo>
                  <a:lnTo>
                    <a:pt x="15" y="214"/>
                  </a:lnTo>
                  <a:lnTo>
                    <a:pt x="30" y="214"/>
                  </a:lnTo>
                  <a:close/>
                  <a:moveTo>
                    <a:pt x="30" y="243"/>
                  </a:moveTo>
                  <a:lnTo>
                    <a:pt x="30" y="258"/>
                  </a:lnTo>
                  <a:lnTo>
                    <a:pt x="15" y="258"/>
                  </a:lnTo>
                  <a:lnTo>
                    <a:pt x="15" y="243"/>
                  </a:lnTo>
                  <a:lnTo>
                    <a:pt x="30" y="243"/>
                  </a:lnTo>
                  <a:close/>
                  <a:moveTo>
                    <a:pt x="30" y="272"/>
                  </a:moveTo>
                  <a:lnTo>
                    <a:pt x="30" y="284"/>
                  </a:lnTo>
                  <a:lnTo>
                    <a:pt x="15" y="284"/>
                  </a:lnTo>
                  <a:lnTo>
                    <a:pt x="15" y="272"/>
                  </a:lnTo>
                  <a:lnTo>
                    <a:pt x="30" y="272"/>
                  </a:lnTo>
                  <a:close/>
                  <a:moveTo>
                    <a:pt x="0" y="45"/>
                  </a:moveTo>
                  <a:lnTo>
                    <a:pt x="22" y="0"/>
                  </a:lnTo>
                  <a:lnTo>
                    <a:pt x="44" y="45"/>
                  </a:lnTo>
                  <a:lnTo>
                    <a:pt x="0" y="45"/>
                  </a:lnTo>
                  <a:close/>
                </a:path>
              </a:pathLst>
            </a:custGeom>
            <a:solidFill>
              <a:srgbClr val="0000FF"/>
            </a:solidFill>
            <a:ln w="1">
              <a:solidFill>
                <a:srgbClr val="0000FF"/>
              </a:solidFill>
              <a:bevel/>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527" name="Line 58"/>
            <p:cNvSpPr>
              <a:spLocks noChangeShapeType="1"/>
            </p:cNvSpPr>
            <p:nvPr/>
          </p:nvSpPr>
          <p:spPr bwMode="auto">
            <a:xfrm>
              <a:off x="859" y="2191"/>
              <a:ext cx="1" cy="166"/>
            </a:xfrm>
            <a:prstGeom prst="line">
              <a:avLst/>
            </a:prstGeom>
            <a:noFill/>
            <a:ln w="4" cap="rnd">
              <a:solidFill>
                <a:srgbClr val="000000"/>
              </a:solidFill>
              <a:round/>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528" name="Freeform 59"/>
            <p:cNvSpPr>
              <a:spLocks noEditPoints="1"/>
            </p:cNvSpPr>
            <p:nvPr/>
          </p:nvSpPr>
          <p:spPr bwMode="auto">
            <a:xfrm>
              <a:off x="859" y="2305"/>
              <a:ext cx="695" cy="44"/>
            </a:xfrm>
            <a:custGeom>
              <a:avLst/>
              <a:gdLst>
                <a:gd name="T0" fmla="*/ 52 w 695"/>
                <a:gd name="T1" fmla="*/ 15 h 44"/>
                <a:gd name="T2" fmla="*/ 37 w 695"/>
                <a:gd name="T3" fmla="*/ 30 h 44"/>
                <a:gd name="T4" fmla="*/ 67 w 695"/>
                <a:gd name="T5" fmla="*/ 15 h 44"/>
                <a:gd name="T6" fmla="*/ 81 w 695"/>
                <a:gd name="T7" fmla="*/ 30 h 44"/>
                <a:gd name="T8" fmla="*/ 67 w 695"/>
                <a:gd name="T9" fmla="*/ 15 h 44"/>
                <a:gd name="T10" fmla="*/ 111 w 695"/>
                <a:gd name="T11" fmla="*/ 15 h 44"/>
                <a:gd name="T12" fmla="*/ 96 w 695"/>
                <a:gd name="T13" fmla="*/ 30 h 44"/>
                <a:gd name="T14" fmla="*/ 125 w 695"/>
                <a:gd name="T15" fmla="*/ 15 h 44"/>
                <a:gd name="T16" fmla="*/ 140 w 695"/>
                <a:gd name="T17" fmla="*/ 30 h 44"/>
                <a:gd name="T18" fmla="*/ 125 w 695"/>
                <a:gd name="T19" fmla="*/ 15 h 44"/>
                <a:gd name="T20" fmla="*/ 170 w 695"/>
                <a:gd name="T21" fmla="*/ 15 h 44"/>
                <a:gd name="T22" fmla="*/ 155 w 695"/>
                <a:gd name="T23" fmla="*/ 30 h 44"/>
                <a:gd name="T24" fmla="*/ 184 w 695"/>
                <a:gd name="T25" fmla="*/ 15 h 44"/>
                <a:gd name="T26" fmla="*/ 199 w 695"/>
                <a:gd name="T27" fmla="*/ 30 h 44"/>
                <a:gd name="T28" fmla="*/ 184 w 695"/>
                <a:gd name="T29" fmla="*/ 15 h 44"/>
                <a:gd name="T30" fmla="*/ 228 w 695"/>
                <a:gd name="T31" fmla="*/ 15 h 44"/>
                <a:gd name="T32" fmla="*/ 214 w 695"/>
                <a:gd name="T33" fmla="*/ 30 h 44"/>
                <a:gd name="T34" fmla="*/ 243 w 695"/>
                <a:gd name="T35" fmla="*/ 15 h 44"/>
                <a:gd name="T36" fmla="*/ 258 w 695"/>
                <a:gd name="T37" fmla="*/ 30 h 44"/>
                <a:gd name="T38" fmla="*/ 243 w 695"/>
                <a:gd name="T39" fmla="*/ 15 h 44"/>
                <a:gd name="T40" fmla="*/ 287 w 695"/>
                <a:gd name="T41" fmla="*/ 15 h 44"/>
                <a:gd name="T42" fmla="*/ 272 w 695"/>
                <a:gd name="T43" fmla="*/ 30 h 44"/>
                <a:gd name="T44" fmla="*/ 302 w 695"/>
                <a:gd name="T45" fmla="*/ 15 h 44"/>
                <a:gd name="T46" fmla="*/ 317 w 695"/>
                <a:gd name="T47" fmla="*/ 30 h 44"/>
                <a:gd name="T48" fmla="*/ 302 w 695"/>
                <a:gd name="T49" fmla="*/ 15 h 44"/>
                <a:gd name="T50" fmla="*/ 346 w 695"/>
                <a:gd name="T51" fmla="*/ 15 h 44"/>
                <a:gd name="T52" fmla="*/ 331 w 695"/>
                <a:gd name="T53" fmla="*/ 30 h 44"/>
                <a:gd name="T54" fmla="*/ 361 w 695"/>
                <a:gd name="T55" fmla="*/ 15 h 44"/>
                <a:gd name="T56" fmla="*/ 375 w 695"/>
                <a:gd name="T57" fmla="*/ 30 h 44"/>
                <a:gd name="T58" fmla="*/ 361 w 695"/>
                <a:gd name="T59" fmla="*/ 15 h 44"/>
                <a:gd name="T60" fmla="*/ 405 w 695"/>
                <a:gd name="T61" fmla="*/ 15 h 44"/>
                <a:gd name="T62" fmla="*/ 390 w 695"/>
                <a:gd name="T63" fmla="*/ 30 h 44"/>
                <a:gd name="T64" fmla="*/ 420 w 695"/>
                <a:gd name="T65" fmla="*/ 15 h 44"/>
                <a:gd name="T66" fmla="*/ 434 w 695"/>
                <a:gd name="T67" fmla="*/ 30 h 44"/>
                <a:gd name="T68" fmla="*/ 420 w 695"/>
                <a:gd name="T69" fmla="*/ 15 h 44"/>
                <a:gd name="T70" fmla="*/ 464 w 695"/>
                <a:gd name="T71" fmla="*/ 15 h 44"/>
                <a:gd name="T72" fmla="*/ 449 w 695"/>
                <a:gd name="T73" fmla="*/ 30 h 44"/>
                <a:gd name="T74" fmla="*/ 478 w 695"/>
                <a:gd name="T75" fmla="*/ 15 h 44"/>
                <a:gd name="T76" fmla="*/ 493 w 695"/>
                <a:gd name="T77" fmla="*/ 30 h 44"/>
                <a:gd name="T78" fmla="*/ 478 w 695"/>
                <a:gd name="T79" fmla="*/ 15 h 44"/>
                <a:gd name="T80" fmla="*/ 522 w 695"/>
                <a:gd name="T81" fmla="*/ 15 h 44"/>
                <a:gd name="T82" fmla="*/ 508 w 695"/>
                <a:gd name="T83" fmla="*/ 30 h 44"/>
                <a:gd name="T84" fmla="*/ 537 w 695"/>
                <a:gd name="T85" fmla="*/ 15 h 44"/>
                <a:gd name="T86" fmla="*/ 552 w 695"/>
                <a:gd name="T87" fmla="*/ 30 h 44"/>
                <a:gd name="T88" fmla="*/ 537 w 695"/>
                <a:gd name="T89" fmla="*/ 15 h 44"/>
                <a:gd name="T90" fmla="*/ 581 w 695"/>
                <a:gd name="T91" fmla="*/ 15 h 44"/>
                <a:gd name="T92" fmla="*/ 567 w 695"/>
                <a:gd name="T93" fmla="*/ 30 h 44"/>
                <a:gd name="T94" fmla="*/ 596 w 695"/>
                <a:gd name="T95" fmla="*/ 15 h 44"/>
                <a:gd name="T96" fmla="*/ 611 w 695"/>
                <a:gd name="T97" fmla="*/ 30 h 44"/>
                <a:gd name="T98" fmla="*/ 596 w 695"/>
                <a:gd name="T99" fmla="*/ 15 h 44"/>
                <a:gd name="T100" fmla="*/ 640 w 695"/>
                <a:gd name="T101" fmla="*/ 15 h 44"/>
                <a:gd name="T102" fmla="*/ 625 w 695"/>
                <a:gd name="T103" fmla="*/ 30 h 44"/>
                <a:gd name="T104" fmla="*/ 655 w 695"/>
                <a:gd name="T105" fmla="*/ 15 h 44"/>
                <a:gd name="T106" fmla="*/ 670 w 695"/>
                <a:gd name="T107" fmla="*/ 30 h 44"/>
                <a:gd name="T108" fmla="*/ 655 w 695"/>
                <a:gd name="T109" fmla="*/ 15 h 44"/>
                <a:gd name="T110" fmla="*/ 695 w 695"/>
                <a:gd name="T111" fmla="*/ 15 h 44"/>
                <a:gd name="T112" fmla="*/ 684 w 695"/>
                <a:gd name="T113" fmla="*/ 30 h 44"/>
                <a:gd name="T114" fmla="*/ 45 w 695"/>
                <a:gd name="T115" fmla="*/ 44 h 44"/>
                <a:gd name="T116" fmla="*/ 45 w 695"/>
                <a:gd name="T117" fmla="*/ 0 h 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95"/>
                <a:gd name="T178" fmla="*/ 0 h 44"/>
                <a:gd name="T179" fmla="*/ 695 w 695"/>
                <a:gd name="T180" fmla="*/ 44 h 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95" h="44">
                  <a:moveTo>
                    <a:pt x="37" y="15"/>
                  </a:moveTo>
                  <a:lnTo>
                    <a:pt x="52" y="15"/>
                  </a:lnTo>
                  <a:lnTo>
                    <a:pt x="52" y="30"/>
                  </a:lnTo>
                  <a:lnTo>
                    <a:pt x="37" y="30"/>
                  </a:lnTo>
                  <a:lnTo>
                    <a:pt x="37" y="15"/>
                  </a:lnTo>
                  <a:close/>
                  <a:moveTo>
                    <a:pt x="67" y="15"/>
                  </a:moveTo>
                  <a:lnTo>
                    <a:pt x="81" y="15"/>
                  </a:lnTo>
                  <a:lnTo>
                    <a:pt x="81" y="30"/>
                  </a:lnTo>
                  <a:lnTo>
                    <a:pt x="67" y="30"/>
                  </a:lnTo>
                  <a:lnTo>
                    <a:pt x="67" y="15"/>
                  </a:lnTo>
                  <a:close/>
                  <a:moveTo>
                    <a:pt x="96" y="15"/>
                  </a:moveTo>
                  <a:lnTo>
                    <a:pt x="111" y="15"/>
                  </a:lnTo>
                  <a:lnTo>
                    <a:pt x="111" y="30"/>
                  </a:lnTo>
                  <a:lnTo>
                    <a:pt x="96" y="30"/>
                  </a:lnTo>
                  <a:lnTo>
                    <a:pt x="96" y="15"/>
                  </a:lnTo>
                  <a:close/>
                  <a:moveTo>
                    <a:pt x="125" y="15"/>
                  </a:moveTo>
                  <a:lnTo>
                    <a:pt x="140" y="15"/>
                  </a:lnTo>
                  <a:lnTo>
                    <a:pt x="140" y="30"/>
                  </a:lnTo>
                  <a:lnTo>
                    <a:pt x="125" y="30"/>
                  </a:lnTo>
                  <a:lnTo>
                    <a:pt x="125" y="15"/>
                  </a:lnTo>
                  <a:close/>
                  <a:moveTo>
                    <a:pt x="155" y="15"/>
                  </a:moveTo>
                  <a:lnTo>
                    <a:pt x="170" y="15"/>
                  </a:lnTo>
                  <a:lnTo>
                    <a:pt x="170" y="30"/>
                  </a:lnTo>
                  <a:lnTo>
                    <a:pt x="155" y="30"/>
                  </a:lnTo>
                  <a:lnTo>
                    <a:pt x="155" y="15"/>
                  </a:lnTo>
                  <a:close/>
                  <a:moveTo>
                    <a:pt x="184" y="15"/>
                  </a:moveTo>
                  <a:lnTo>
                    <a:pt x="199" y="15"/>
                  </a:lnTo>
                  <a:lnTo>
                    <a:pt x="199" y="30"/>
                  </a:lnTo>
                  <a:lnTo>
                    <a:pt x="184" y="30"/>
                  </a:lnTo>
                  <a:lnTo>
                    <a:pt x="184" y="15"/>
                  </a:lnTo>
                  <a:close/>
                  <a:moveTo>
                    <a:pt x="214" y="15"/>
                  </a:moveTo>
                  <a:lnTo>
                    <a:pt x="228" y="15"/>
                  </a:lnTo>
                  <a:lnTo>
                    <a:pt x="228" y="30"/>
                  </a:lnTo>
                  <a:lnTo>
                    <a:pt x="214" y="30"/>
                  </a:lnTo>
                  <a:lnTo>
                    <a:pt x="214" y="15"/>
                  </a:lnTo>
                  <a:close/>
                  <a:moveTo>
                    <a:pt x="243" y="15"/>
                  </a:moveTo>
                  <a:lnTo>
                    <a:pt x="258" y="15"/>
                  </a:lnTo>
                  <a:lnTo>
                    <a:pt x="258" y="30"/>
                  </a:lnTo>
                  <a:lnTo>
                    <a:pt x="243" y="30"/>
                  </a:lnTo>
                  <a:lnTo>
                    <a:pt x="243" y="15"/>
                  </a:lnTo>
                  <a:close/>
                  <a:moveTo>
                    <a:pt x="272" y="15"/>
                  </a:moveTo>
                  <a:lnTo>
                    <a:pt x="287" y="15"/>
                  </a:lnTo>
                  <a:lnTo>
                    <a:pt x="287" y="30"/>
                  </a:lnTo>
                  <a:lnTo>
                    <a:pt x="272" y="30"/>
                  </a:lnTo>
                  <a:lnTo>
                    <a:pt x="272" y="15"/>
                  </a:lnTo>
                  <a:close/>
                  <a:moveTo>
                    <a:pt x="302" y="15"/>
                  </a:moveTo>
                  <a:lnTo>
                    <a:pt x="317" y="15"/>
                  </a:lnTo>
                  <a:lnTo>
                    <a:pt x="317" y="30"/>
                  </a:lnTo>
                  <a:lnTo>
                    <a:pt x="302" y="30"/>
                  </a:lnTo>
                  <a:lnTo>
                    <a:pt x="302" y="15"/>
                  </a:lnTo>
                  <a:close/>
                  <a:moveTo>
                    <a:pt x="331" y="15"/>
                  </a:moveTo>
                  <a:lnTo>
                    <a:pt x="346" y="15"/>
                  </a:lnTo>
                  <a:lnTo>
                    <a:pt x="346" y="30"/>
                  </a:lnTo>
                  <a:lnTo>
                    <a:pt x="331" y="30"/>
                  </a:lnTo>
                  <a:lnTo>
                    <a:pt x="331" y="15"/>
                  </a:lnTo>
                  <a:close/>
                  <a:moveTo>
                    <a:pt x="361" y="15"/>
                  </a:moveTo>
                  <a:lnTo>
                    <a:pt x="375" y="15"/>
                  </a:lnTo>
                  <a:lnTo>
                    <a:pt x="375" y="30"/>
                  </a:lnTo>
                  <a:lnTo>
                    <a:pt x="361" y="30"/>
                  </a:lnTo>
                  <a:lnTo>
                    <a:pt x="361" y="15"/>
                  </a:lnTo>
                  <a:close/>
                  <a:moveTo>
                    <a:pt x="390" y="15"/>
                  </a:moveTo>
                  <a:lnTo>
                    <a:pt x="405" y="15"/>
                  </a:lnTo>
                  <a:lnTo>
                    <a:pt x="405" y="30"/>
                  </a:lnTo>
                  <a:lnTo>
                    <a:pt x="390" y="30"/>
                  </a:lnTo>
                  <a:lnTo>
                    <a:pt x="390" y="15"/>
                  </a:lnTo>
                  <a:close/>
                  <a:moveTo>
                    <a:pt x="420" y="15"/>
                  </a:moveTo>
                  <a:lnTo>
                    <a:pt x="434" y="15"/>
                  </a:lnTo>
                  <a:lnTo>
                    <a:pt x="434" y="30"/>
                  </a:lnTo>
                  <a:lnTo>
                    <a:pt x="420" y="30"/>
                  </a:lnTo>
                  <a:lnTo>
                    <a:pt x="420" y="15"/>
                  </a:lnTo>
                  <a:close/>
                  <a:moveTo>
                    <a:pt x="449" y="15"/>
                  </a:moveTo>
                  <a:lnTo>
                    <a:pt x="464" y="15"/>
                  </a:lnTo>
                  <a:lnTo>
                    <a:pt x="464" y="30"/>
                  </a:lnTo>
                  <a:lnTo>
                    <a:pt x="449" y="30"/>
                  </a:lnTo>
                  <a:lnTo>
                    <a:pt x="449" y="15"/>
                  </a:lnTo>
                  <a:close/>
                  <a:moveTo>
                    <a:pt x="478" y="15"/>
                  </a:moveTo>
                  <a:lnTo>
                    <a:pt x="493" y="15"/>
                  </a:lnTo>
                  <a:lnTo>
                    <a:pt x="493" y="30"/>
                  </a:lnTo>
                  <a:lnTo>
                    <a:pt x="478" y="30"/>
                  </a:lnTo>
                  <a:lnTo>
                    <a:pt x="478" y="15"/>
                  </a:lnTo>
                  <a:close/>
                  <a:moveTo>
                    <a:pt x="508" y="15"/>
                  </a:moveTo>
                  <a:lnTo>
                    <a:pt x="522" y="15"/>
                  </a:lnTo>
                  <a:lnTo>
                    <a:pt x="522" y="30"/>
                  </a:lnTo>
                  <a:lnTo>
                    <a:pt x="508" y="30"/>
                  </a:lnTo>
                  <a:lnTo>
                    <a:pt x="508" y="15"/>
                  </a:lnTo>
                  <a:close/>
                  <a:moveTo>
                    <a:pt x="537" y="15"/>
                  </a:moveTo>
                  <a:lnTo>
                    <a:pt x="552" y="15"/>
                  </a:lnTo>
                  <a:lnTo>
                    <a:pt x="552" y="30"/>
                  </a:lnTo>
                  <a:lnTo>
                    <a:pt x="537" y="30"/>
                  </a:lnTo>
                  <a:lnTo>
                    <a:pt x="537" y="15"/>
                  </a:lnTo>
                  <a:close/>
                  <a:moveTo>
                    <a:pt x="567" y="15"/>
                  </a:moveTo>
                  <a:lnTo>
                    <a:pt x="581" y="15"/>
                  </a:lnTo>
                  <a:lnTo>
                    <a:pt x="581" y="30"/>
                  </a:lnTo>
                  <a:lnTo>
                    <a:pt x="567" y="30"/>
                  </a:lnTo>
                  <a:lnTo>
                    <a:pt x="567" y="15"/>
                  </a:lnTo>
                  <a:close/>
                  <a:moveTo>
                    <a:pt x="596" y="15"/>
                  </a:moveTo>
                  <a:lnTo>
                    <a:pt x="611" y="15"/>
                  </a:lnTo>
                  <a:lnTo>
                    <a:pt x="611" y="30"/>
                  </a:lnTo>
                  <a:lnTo>
                    <a:pt x="596" y="30"/>
                  </a:lnTo>
                  <a:lnTo>
                    <a:pt x="596" y="15"/>
                  </a:lnTo>
                  <a:close/>
                  <a:moveTo>
                    <a:pt x="625" y="15"/>
                  </a:moveTo>
                  <a:lnTo>
                    <a:pt x="640" y="15"/>
                  </a:lnTo>
                  <a:lnTo>
                    <a:pt x="640" y="30"/>
                  </a:lnTo>
                  <a:lnTo>
                    <a:pt x="625" y="30"/>
                  </a:lnTo>
                  <a:lnTo>
                    <a:pt x="625" y="15"/>
                  </a:lnTo>
                  <a:close/>
                  <a:moveTo>
                    <a:pt x="655" y="15"/>
                  </a:moveTo>
                  <a:lnTo>
                    <a:pt x="670" y="15"/>
                  </a:lnTo>
                  <a:lnTo>
                    <a:pt x="670" y="30"/>
                  </a:lnTo>
                  <a:lnTo>
                    <a:pt x="655" y="30"/>
                  </a:lnTo>
                  <a:lnTo>
                    <a:pt x="655" y="15"/>
                  </a:lnTo>
                  <a:close/>
                  <a:moveTo>
                    <a:pt x="684" y="15"/>
                  </a:moveTo>
                  <a:lnTo>
                    <a:pt x="695" y="15"/>
                  </a:lnTo>
                  <a:lnTo>
                    <a:pt x="695" y="30"/>
                  </a:lnTo>
                  <a:lnTo>
                    <a:pt x="684" y="30"/>
                  </a:lnTo>
                  <a:lnTo>
                    <a:pt x="684" y="15"/>
                  </a:lnTo>
                  <a:close/>
                  <a:moveTo>
                    <a:pt x="45" y="44"/>
                  </a:moveTo>
                  <a:lnTo>
                    <a:pt x="0" y="22"/>
                  </a:lnTo>
                  <a:lnTo>
                    <a:pt x="45" y="0"/>
                  </a:lnTo>
                  <a:lnTo>
                    <a:pt x="45" y="44"/>
                  </a:lnTo>
                  <a:close/>
                </a:path>
              </a:pathLst>
            </a:custGeom>
            <a:solidFill>
              <a:srgbClr val="0000FF"/>
            </a:solidFill>
            <a:ln w="1">
              <a:solidFill>
                <a:srgbClr val="0000FF"/>
              </a:solidFill>
              <a:bevel/>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529" name="Line 60"/>
            <p:cNvSpPr>
              <a:spLocks noChangeShapeType="1"/>
            </p:cNvSpPr>
            <p:nvPr/>
          </p:nvSpPr>
          <p:spPr bwMode="auto">
            <a:xfrm>
              <a:off x="4124" y="2220"/>
              <a:ext cx="1" cy="137"/>
            </a:xfrm>
            <a:prstGeom prst="line">
              <a:avLst/>
            </a:prstGeom>
            <a:noFill/>
            <a:ln w="4" cap="rnd">
              <a:solidFill>
                <a:srgbClr val="000000"/>
              </a:solidFill>
              <a:round/>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530" name="Freeform 61"/>
            <p:cNvSpPr>
              <a:spLocks noEditPoints="1"/>
            </p:cNvSpPr>
            <p:nvPr/>
          </p:nvSpPr>
          <p:spPr bwMode="auto">
            <a:xfrm>
              <a:off x="2336" y="2305"/>
              <a:ext cx="812" cy="44"/>
            </a:xfrm>
            <a:custGeom>
              <a:avLst/>
              <a:gdLst>
                <a:gd name="T0" fmla="*/ 51 w 812"/>
                <a:gd name="T1" fmla="*/ 30 h 44"/>
                <a:gd name="T2" fmla="*/ 66 w 812"/>
                <a:gd name="T3" fmla="*/ 15 h 44"/>
                <a:gd name="T4" fmla="*/ 66 w 812"/>
                <a:gd name="T5" fmla="*/ 30 h 44"/>
                <a:gd name="T6" fmla="*/ 110 w 812"/>
                <a:gd name="T7" fmla="*/ 15 h 44"/>
                <a:gd name="T8" fmla="*/ 95 w 812"/>
                <a:gd name="T9" fmla="*/ 15 h 44"/>
                <a:gd name="T10" fmla="*/ 139 w 812"/>
                <a:gd name="T11" fmla="*/ 30 h 44"/>
                <a:gd name="T12" fmla="*/ 154 w 812"/>
                <a:gd name="T13" fmla="*/ 15 h 44"/>
                <a:gd name="T14" fmla="*/ 154 w 812"/>
                <a:gd name="T15" fmla="*/ 30 h 44"/>
                <a:gd name="T16" fmla="*/ 198 w 812"/>
                <a:gd name="T17" fmla="*/ 15 h 44"/>
                <a:gd name="T18" fmla="*/ 184 w 812"/>
                <a:gd name="T19" fmla="*/ 15 h 44"/>
                <a:gd name="T20" fmla="*/ 228 w 812"/>
                <a:gd name="T21" fmla="*/ 30 h 44"/>
                <a:gd name="T22" fmla="*/ 242 w 812"/>
                <a:gd name="T23" fmla="*/ 15 h 44"/>
                <a:gd name="T24" fmla="*/ 242 w 812"/>
                <a:gd name="T25" fmla="*/ 30 h 44"/>
                <a:gd name="T26" fmla="*/ 286 w 812"/>
                <a:gd name="T27" fmla="*/ 15 h 44"/>
                <a:gd name="T28" fmla="*/ 272 w 812"/>
                <a:gd name="T29" fmla="*/ 15 h 44"/>
                <a:gd name="T30" fmla="*/ 316 w 812"/>
                <a:gd name="T31" fmla="*/ 30 h 44"/>
                <a:gd name="T32" fmla="*/ 331 w 812"/>
                <a:gd name="T33" fmla="*/ 15 h 44"/>
                <a:gd name="T34" fmla="*/ 331 w 812"/>
                <a:gd name="T35" fmla="*/ 30 h 44"/>
                <a:gd name="T36" fmla="*/ 375 w 812"/>
                <a:gd name="T37" fmla="*/ 15 h 44"/>
                <a:gd name="T38" fmla="*/ 360 w 812"/>
                <a:gd name="T39" fmla="*/ 15 h 44"/>
                <a:gd name="T40" fmla="*/ 404 w 812"/>
                <a:gd name="T41" fmla="*/ 30 h 44"/>
                <a:gd name="T42" fmla="*/ 419 w 812"/>
                <a:gd name="T43" fmla="*/ 15 h 44"/>
                <a:gd name="T44" fmla="*/ 419 w 812"/>
                <a:gd name="T45" fmla="*/ 30 h 44"/>
                <a:gd name="T46" fmla="*/ 463 w 812"/>
                <a:gd name="T47" fmla="*/ 15 h 44"/>
                <a:gd name="T48" fmla="*/ 448 w 812"/>
                <a:gd name="T49" fmla="*/ 15 h 44"/>
                <a:gd name="T50" fmla="*/ 492 w 812"/>
                <a:gd name="T51" fmla="*/ 30 h 44"/>
                <a:gd name="T52" fmla="*/ 507 w 812"/>
                <a:gd name="T53" fmla="*/ 15 h 44"/>
                <a:gd name="T54" fmla="*/ 507 w 812"/>
                <a:gd name="T55" fmla="*/ 30 h 44"/>
                <a:gd name="T56" fmla="*/ 551 w 812"/>
                <a:gd name="T57" fmla="*/ 15 h 44"/>
                <a:gd name="T58" fmla="*/ 537 w 812"/>
                <a:gd name="T59" fmla="*/ 15 h 44"/>
                <a:gd name="T60" fmla="*/ 581 w 812"/>
                <a:gd name="T61" fmla="*/ 30 h 44"/>
                <a:gd name="T62" fmla="*/ 595 w 812"/>
                <a:gd name="T63" fmla="*/ 15 h 44"/>
                <a:gd name="T64" fmla="*/ 595 w 812"/>
                <a:gd name="T65" fmla="*/ 30 h 44"/>
                <a:gd name="T66" fmla="*/ 639 w 812"/>
                <a:gd name="T67" fmla="*/ 15 h 44"/>
                <a:gd name="T68" fmla="*/ 625 w 812"/>
                <a:gd name="T69" fmla="*/ 15 h 44"/>
                <a:gd name="T70" fmla="*/ 669 w 812"/>
                <a:gd name="T71" fmla="*/ 30 h 44"/>
                <a:gd name="T72" fmla="*/ 684 w 812"/>
                <a:gd name="T73" fmla="*/ 15 h 44"/>
                <a:gd name="T74" fmla="*/ 684 w 812"/>
                <a:gd name="T75" fmla="*/ 30 h 44"/>
                <a:gd name="T76" fmla="*/ 728 w 812"/>
                <a:gd name="T77" fmla="*/ 15 h 44"/>
                <a:gd name="T78" fmla="*/ 713 w 812"/>
                <a:gd name="T79" fmla="*/ 15 h 44"/>
                <a:gd name="T80" fmla="*/ 757 w 812"/>
                <a:gd name="T81" fmla="*/ 30 h 44"/>
                <a:gd name="T82" fmla="*/ 772 w 812"/>
                <a:gd name="T83" fmla="*/ 15 h 44"/>
                <a:gd name="T84" fmla="*/ 772 w 812"/>
                <a:gd name="T85" fmla="*/ 30 h 44"/>
                <a:gd name="T86" fmla="*/ 812 w 812"/>
                <a:gd name="T87" fmla="*/ 15 h 44"/>
                <a:gd name="T88" fmla="*/ 801 w 812"/>
                <a:gd name="T89" fmla="*/ 15 h 44"/>
                <a:gd name="T90" fmla="*/ 44 w 812"/>
                <a:gd name="T91" fmla="*/ 0 h 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12"/>
                <a:gd name="T139" fmla="*/ 0 h 44"/>
                <a:gd name="T140" fmla="*/ 812 w 812"/>
                <a:gd name="T141" fmla="*/ 44 h 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12" h="44">
                  <a:moveTo>
                    <a:pt x="36" y="15"/>
                  </a:moveTo>
                  <a:lnTo>
                    <a:pt x="51" y="15"/>
                  </a:lnTo>
                  <a:lnTo>
                    <a:pt x="51" y="30"/>
                  </a:lnTo>
                  <a:lnTo>
                    <a:pt x="36" y="30"/>
                  </a:lnTo>
                  <a:lnTo>
                    <a:pt x="36" y="15"/>
                  </a:lnTo>
                  <a:close/>
                  <a:moveTo>
                    <a:pt x="66" y="15"/>
                  </a:moveTo>
                  <a:lnTo>
                    <a:pt x="81" y="15"/>
                  </a:lnTo>
                  <a:lnTo>
                    <a:pt x="81" y="30"/>
                  </a:lnTo>
                  <a:lnTo>
                    <a:pt x="66" y="30"/>
                  </a:lnTo>
                  <a:lnTo>
                    <a:pt x="66" y="15"/>
                  </a:lnTo>
                  <a:close/>
                  <a:moveTo>
                    <a:pt x="95" y="15"/>
                  </a:moveTo>
                  <a:lnTo>
                    <a:pt x="110" y="15"/>
                  </a:lnTo>
                  <a:lnTo>
                    <a:pt x="110" y="30"/>
                  </a:lnTo>
                  <a:lnTo>
                    <a:pt x="95" y="30"/>
                  </a:lnTo>
                  <a:lnTo>
                    <a:pt x="95" y="15"/>
                  </a:lnTo>
                  <a:close/>
                  <a:moveTo>
                    <a:pt x="125" y="15"/>
                  </a:moveTo>
                  <a:lnTo>
                    <a:pt x="139" y="15"/>
                  </a:lnTo>
                  <a:lnTo>
                    <a:pt x="139" y="30"/>
                  </a:lnTo>
                  <a:lnTo>
                    <a:pt x="125" y="30"/>
                  </a:lnTo>
                  <a:lnTo>
                    <a:pt x="125" y="15"/>
                  </a:lnTo>
                  <a:close/>
                  <a:moveTo>
                    <a:pt x="154" y="15"/>
                  </a:moveTo>
                  <a:lnTo>
                    <a:pt x="169" y="15"/>
                  </a:lnTo>
                  <a:lnTo>
                    <a:pt x="169" y="30"/>
                  </a:lnTo>
                  <a:lnTo>
                    <a:pt x="154" y="30"/>
                  </a:lnTo>
                  <a:lnTo>
                    <a:pt x="154" y="15"/>
                  </a:lnTo>
                  <a:close/>
                  <a:moveTo>
                    <a:pt x="184" y="15"/>
                  </a:moveTo>
                  <a:lnTo>
                    <a:pt x="198" y="15"/>
                  </a:lnTo>
                  <a:lnTo>
                    <a:pt x="198" y="30"/>
                  </a:lnTo>
                  <a:lnTo>
                    <a:pt x="184" y="30"/>
                  </a:lnTo>
                  <a:lnTo>
                    <a:pt x="184" y="15"/>
                  </a:lnTo>
                  <a:close/>
                  <a:moveTo>
                    <a:pt x="213" y="15"/>
                  </a:moveTo>
                  <a:lnTo>
                    <a:pt x="228" y="15"/>
                  </a:lnTo>
                  <a:lnTo>
                    <a:pt x="228" y="30"/>
                  </a:lnTo>
                  <a:lnTo>
                    <a:pt x="213" y="30"/>
                  </a:lnTo>
                  <a:lnTo>
                    <a:pt x="213" y="15"/>
                  </a:lnTo>
                  <a:close/>
                  <a:moveTo>
                    <a:pt x="242" y="15"/>
                  </a:moveTo>
                  <a:lnTo>
                    <a:pt x="257" y="15"/>
                  </a:lnTo>
                  <a:lnTo>
                    <a:pt x="257" y="30"/>
                  </a:lnTo>
                  <a:lnTo>
                    <a:pt x="242" y="30"/>
                  </a:lnTo>
                  <a:lnTo>
                    <a:pt x="242" y="15"/>
                  </a:lnTo>
                  <a:close/>
                  <a:moveTo>
                    <a:pt x="272" y="15"/>
                  </a:moveTo>
                  <a:lnTo>
                    <a:pt x="286" y="15"/>
                  </a:lnTo>
                  <a:lnTo>
                    <a:pt x="286" y="30"/>
                  </a:lnTo>
                  <a:lnTo>
                    <a:pt x="272" y="30"/>
                  </a:lnTo>
                  <a:lnTo>
                    <a:pt x="272" y="15"/>
                  </a:lnTo>
                  <a:close/>
                  <a:moveTo>
                    <a:pt x="301" y="15"/>
                  </a:moveTo>
                  <a:lnTo>
                    <a:pt x="316" y="15"/>
                  </a:lnTo>
                  <a:lnTo>
                    <a:pt x="316" y="30"/>
                  </a:lnTo>
                  <a:lnTo>
                    <a:pt x="301" y="30"/>
                  </a:lnTo>
                  <a:lnTo>
                    <a:pt x="301" y="15"/>
                  </a:lnTo>
                  <a:close/>
                  <a:moveTo>
                    <a:pt x="331" y="15"/>
                  </a:moveTo>
                  <a:lnTo>
                    <a:pt x="345" y="15"/>
                  </a:lnTo>
                  <a:lnTo>
                    <a:pt x="345" y="30"/>
                  </a:lnTo>
                  <a:lnTo>
                    <a:pt x="331" y="30"/>
                  </a:lnTo>
                  <a:lnTo>
                    <a:pt x="331" y="15"/>
                  </a:lnTo>
                  <a:close/>
                  <a:moveTo>
                    <a:pt x="360" y="15"/>
                  </a:moveTo>
                  <a:lnTo>
                    <a:pt x="375" y="15"/>
                  </a:lnTo>
                  <a:lnTo>
                    <a:pt x="375" y="30"/>
                  </a:lnTo>
                  <a:lnTo>
                    <a:pt x="360" y="30"/>
                  </a:lnTo>
                  <a:lnTo>
                    <a:pt x="360" y="15"/>
                  </a:lnTo>
                  <a:close/>
                  <a:moveTo>
                    <a:pt x="389" y="15"/>
                  </a:moveTo>
                  <a:lnTo>
                    <a:pt x="404" y="15"/>
                  </a:lnTo>
                  <a:lnTo>
                    <a:pt x="404" y="30"/>
                  </a:lnTo>
                  <a:lnTo>
                    <a:pt x="389" y="30"/>
                  </a:lnTo>
                  <a:lnTo>
                    <a:pt x="389" y="15"/>
                  </a:lnTo>
                  <a:close/>
                  <a:moveTo>
                    <a:pt x="419" y="15"/>
                  </a:moveTo>
                  <a:lnTo>
                    <a:pt x="434" y="15"/>
                  </a:lnTo>
                  <a:lnTo>
                    <a:pt x="434" y="30"/>
                  </a:lnTo>
                  <a:lnTo>
                    <a:pt x="419" y="30"/>
                  </a:lnTo>
                  <a:lnTo>
                    <a:pt x="419" y="15"/>
                  </a:lnTo>
                  <a:close/>
                  <a:moveTo>
                    <a:pt x="448" y="15"/>
                  </a:moveTo>
                  <a:lnTo>
                    <a:pt x="463" y="15"/>
                  </a:lnTo>
                  <a:lnTo>
                    <a:pt x="463" y="30"/>
                  </a:lnTo>
                  <a:lnTo>
                    <a:pt x="448" y="30"/>
                  </a:lnTo>
                  <a:lnTo>
                    <a:pt x="448" y="15"/>
                  </a:lnTo>
                  <a:close/>
                  <a:moveTo>
                    <a:pt x="478" y="15"/>
                  </a:moveTo>
                  <a:lnTo>
                    <a:pt x="492" y="15"/>
                  </a:lnTo>
                  <a:lnTo>
                    <a:pt x="492" y="30"/>
                  </a:lnTo>
                  <a:lnTo>
                    <a:pt x="478" y="30"/>
                  </a:lnTo>
                  <a:lnTo>
                    <a:pt x="478" y="15"/>
                  </a:lnTo>
                  <a:close/>
                  <a:moveTo>
                    <a:pt x="507" y="15"/>
                  </a:moveTo>
                  <a:lnTo>
                    <a:pt x="522" y="15"/>
                  </a:lnTo>
                  <a:lnTo>
                    <a:pt x="522" y="30"/>
                  </a:lnTo>
                  <a:lnTo>
                    <a:pt x="507" y="30"/>
                  </a:lnTo>
                  <a:lnTo>
                    <a:pt x="507" y="15"/>
                  </a:lnTo>
                  <a:close/>
                  <a:moveTo>
                    <a:pt x="537" y="15"/>
                  </a:moveTo>
                  <a:lnTo>
                    <a:pt x="551" y="15"/>
                  </a:lnTo>
                  <a:lnTo>
                    <a:pt x="551" y="30"/>
                  </a:lnTo>
                  <a:lnTo>
                    <a:pt x="537" y="30"/>
                  </a:lnTo>
                  <a:lnTo>
                    <a:pt x="537" y="15"/>
                  </a:lnTo>
                  <a:close/>
                  <a:moveTo>
                    <a:pt x="566" y="15"/>
                  </a:moveTo>
                  <a:lnTo>
                    <a:pt x="581" y="15"/>
                  </a:lnTo>
                  <a:lnTo>
                    <a:pt x="581" y="30"/>
                  </a:lnTo>
                  <a:lnTo>
                    <a:pt x="566" y="30"/>
                  </a:lnTo>
                  <a:lnTo>
                    <a:pt x="566" y="15"/>
                  </a:lnTo>
                  <a:close/>
                  <a:moveTo>
                    <a:pt x="595" y="15"/>
                  </a:moveTo>
                  <a:lnTo>
                    <a:pt x="610" y="15"/>
                  </a:lnTo>
                  <a:lnTo>
                    <a:pt x="610" y="30"/>
                  </a:lnTo>
                  <a:lnTo>
                    <a:pt x="595" y="30"/>
                  </a:lnTo>
                  <a:lnTo>
                    <a:pt x="595" y="15"/>
                  </a:lnTo>
                  <a:close/>
                  <a:moveTo>
                    <a:pt x="625" y="15"/>
                  </a:moveTo>
                  <a:lnTo>
                    <a:pt x="639" y="15"/>
                  </a:lnTo>
                  <a:lnTo>
                    <a:pt x="639" y="30"/>
                  </a:lnTo>
                  <a:lnTo>
                    <a:pt x="625" y="30"/>
                  </a:lnTo>
                  <a:lnTo>
                    <a:pt x="625" y="15"/>
                  </a:lnTo>
                  <a:close/>
                  <a:moveTo>
                    <a:pt x="654" y="15"/>
                  </a:moveTo>
                  <a:lnTo>
                    <a:pt x="669" y="15"/>
                  </a:lnTo>
                  <a:lnTo>
                    <a:pt x="669" y="30"/>
                  </a:lnTo>
                  <a:lnTo>
                    <a:pt x="654" y="30"/>
                  </a:lnTo>
                  <a:lnTo>
                    <a:pt x="654" y="15"/>
                  </a:lnTo>
                  <a:close/>
                  <a:moveTo>
                    <a:pt x="684" y="15"/>
                  </a:moveTo>
                  <a:lnTo>
                    <a:pt x="698" y="15"/>
                  </a:lnTo>
                  <a:lnTo>
                    <a:pt x="698" y="30"/>
                  </a:lnTo>
                  <a:lnTo>
                    <a:pt x="684" y="30"/>
                  </a:lnTo>
                  <a:lnTo>
                    <a:pt x="684" y="15"/>
                  </a:lnTo>
                  <a:close/>
                  <a:moveTo>
                    <a:pt x="713" y="15"/>
                  </a:moveTo>
                  <a:lnTo>
                    <a:pt x="728" y="15"/>
                  </a:lnTo>
                  <a:lnTo>
                    <a:pt x="728" y="30"/>
                  </a:lnTo>
                  <a:lnTo>
                    <a:pt x="713" y="30"/>
                  </a:lnTo>
                  <a:lnTo>
                    <a:pt x="713" y="15"/>
                  </a:lnTo>
                  <a:close/>
                  <a:moveTo>
                    <a:pt x="742" y="15"/>
                  </a:moveTo>
                  <a:lnTo>
                    <a:pt x="757" y="15"/>
                  </a:lnTo>
                  <a:lnTo>
                    <a:pt x="757" y="30"/>
                  </a:lnTo>
                  <a:lnTo>
                    <a:pt x="742" y="30"/>
                  </a:lnTo>
                  <a:lnTo>
                    <a:pt x="742" y="15"/>
                  </a:lnTo>
                  <a:close/>
                  <a:moveTo>
                    <a:pt x="772" y="15"/>
                  </a:moveTo>
                  <a:lnTo>
                    <a:pt x="787" y="15"/>
                  </a:lnTo>
                  <a:lnTo>
                    <a:pt x="787" y="30"/>
                  </a:lnTo>
                  <a:lnTo>
                    <a:pt x="772" y="30"/>
                  </a:lnTo>
                  <a:lnTo>
                    <a:pt x="772" y="15"/>
                  </a:lnTo>
                  <a:close/>
                  <a:moveTo>
                    <a:pt x="801" y="15"/>
                  </a:moveTo>
                  <a:lnTo>
                    <a:pt x="812" y="15"/>
                  </a:lnTo>
                  <a:lnTo>
                    <a:pt x="812" y="30"/>
                  </a:lnTo>
                  <a:lnTo>
                    <a:pt x="801" y="30"/>
                  </a:lnTo>
                  <a:lnTo>
                    <a:pt x="801" y="15"/>
                  </a:lnTo>
                  <a:close/>
                  <a:moveTo>
                    <a:pt x="44" y="44"/>
                  </a:moveTo>
                  <a:lnTo>
                    <a:pt x="0" y="22"/>
                  </a:lnTo>
                  <a:lnTo>
                    <a:pt x="44" y="0"/>
                  </a:lnTo>
                  <a:lnTo>
                    <a:pt x="44" y="44"/>
                  </a:lnTo>
                  <a:close/>
                </a:path>
              </a:pathLst>
            </a:custGeom>
            <a:solidFill>
              <a:srgbClr val="0000FF"/>
            </a:solidFill>
            <a:ln w="1">
              <a:solidFill>
                <a:srgbClr val="0000FF"/>
              </a:solidFill>
              <a:bevel/>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531" name="Rectangle 62"/>
            <p:cNvSpPr>
              <a:spLocks noChangeArrowheads="1"/>
            </p:cNvSpPr>
            <p:nvPr/>
          </p:nvSpPr>
          <p:spPr bwMode="auto">
            <a:xfrm>
              <a:off x="1585" y="2281"/>
              <a:ext cx="156" cy="13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200" i="1">
                  <a:solidFill>
                    <a:srgbClr val="000000"/>
                  </a:solidFill>
                  <a:latin typeface="Arial" pitchFamily="34" charset="0"/>
                </a:rPr>
                <a:t>hs</a:t>
              </a:r>
              <a:endParaRPr lang="en-US">
                <a:solidFill>
                  <a:srgbClr val="000000"/>
                </a:solidFill>
                <a:latin typeface="Arial" pitchFamily="34" charset="0"/>
              </a:endParaRPr>
            </a:p>
          </p:txBody>
        </p:sp>
        <p:sp>
          <p:nvSpPr>
            <p:cNvPr id="105532" name="Rectangle 63"/>
            <p:cNvSpPr>
              <a:spLocks noChangeArrowheads="1"/>
            </p:cNvSpPr>
            <p:nvPr/>
          </p:nvSpPr>
          <p:spPr bwMode="auto">
            <a:xfrm>
              <a:off x="3189" y="2264"/>
              <a:ext cx="139" cy="13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200" i="1">
                  <a:solidFill>
                    <a:srgbClr val="000000"/>
                  </a:solidFill>
                  <a:latin typeface="Arial" pitchFamily="34" charset="0"/>
                </a:rPr>
                <a:t>hr</a:t>
              </a:r>
              <a:endParaRPr lang="en-US">
                <a:solidFill>
                  <a:srgbClr val="000000"/>
                </a:solidFill>
                <a:latin typeface="Arial" pitchFamily="34" charset="0"/>
              </a:endParaRPr>
            </a:p>
          </p:txBody>
        </p:sp>
        <p:sp>
          <p:nvSpPr>
            <p:cNvPr id="105533" name="Rectangle 64"/>
            <p:cNvSpPr>
              <a:spLocks noChangeArrowheads="1"/>
            </p:cNvSpPr>
            <p:nvPr/>
          </p:nvSpPr>
          <p:spPr bwMode="auto">
            <a:xfrm>
              <a:off x="4088" y="1060"/>
              <a:ext cx="133" cy="13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200" i="1">
                  <a:solidFill>
                    <a:srgbClr val="000000"/>
                  </a:solidFill>
                  <a:latin typeface="Arial" pitchFamily="34" charset="0"/>
                </a:rPr>
                <a:t>vr</a:t>
              </a:r>
              <a:endParaRPr lang="en-US">
                <a:solidFill>
                  <a:srgbClr val="000000"/>
                </a:solidFill>
                <a:latin typeface="Arial" pitchFamily="34" charset="0"/>
              </a:endParaRPr>
            </a:p>
          </p:txBody>
        </p:sp>
        <p:sp>
          <p:nvSpPr>
            <p:cNvPr id="105534" name="Rectangle 65"/>
            <p:cNvSpPr>
              <a:spLocks noChangeArrowheads="1"/>
            </p:cNvSpPr>
            <p:nvPr/>
          </p:nvSpPr>
          <p:spPr bwMode="auto">
            <a:xfrm>
              <a:off x="4090" y="1847"/>
              <a:ext cx="150" cy="13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200" i="1">
                  <a:solidFill>
                    <a:srgbClr val="000000"/>
                  </a:solidFill>
                  <a:latin typeface="Arial" pitchFamily="34" charset="0"/>
                </a:rPr>
                <a:t>vs</a:t>
              </a:r>
              <a:endParaRPr lang="en-US">
                <a:solidFill>
                  <a:srgbClr val="000000"/>
                </a:solidFill>
                <a:latin typeface="Arial" pitchFamily="34" charset="0"/>
              </a:endParaRPr>
            </a:p>
          </p:txBody>
        </p:sp>
        <p:sp>
          <p:nvSpPr>
            <p:cNvPr id="105535" name="Rectangle 66"/>
            <p:cNvSpPr>
              <a:spLocks noChangeArrowheads="1"/>
            </p:cNvSpPr>
            <p:nvPr/>
          </p:nvSpPr>
          <p:spPr bwMode="auto">
            <a:xfrm>
              <a:off x="1587" y="1093"/>
              <a:ext cx="673" cy="133"/>
            </a:xfrm>
            <a:prstGeom prst="rect">
              <a:avLst/>
            </a:prstGeom>
            <a:noFill/>
            <a:ln w="4" cap="rnd">
              <a:solidFill>
                <a:srgbClr val="000000"/>
              </a:solidFill>
              <a:miter lim="800000"/>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536" name="Rectangle 67"/>
            <p:cNvSpPr>
              <a:spLocks noChangeArrowheads="1"/>
            </p:cNvSpPr>
            <p:nvPr/>
          </p:nvSpPr>
          <p:spPr bwMode="auto">
            <a:xfrm>
              <a:off x="1625" y="1116"/>
              <a:ext cx="647" cy="110"/>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a:solidFill>
                    <a:srgbClr val="000000"/>
                  </a:solidFill>
                  <a:latin typeface="Arial" pitchFamily="34" charset="0"/>
                </a:rPr>
                <a:t>Point of interest</a:t>
              </a:r>
              <a:endParaRPr lang="en-US">
                <a:solidFill>
                  <a:srgbClr val="000000"/>
                </a:solidFill>
                <a:latin typeface="Arial" pitchFamily="34" charset="0"/>
              </a:endParaRPr>
            </a:p>
          </p:txBody>
        </p:sp>
        <p:sp>
          <p:nvSpPr>
            <p:cNvPr id="105537" name="Freeform 68"/>
            <p:cNvSpPr>
              <a:spLocks noEditPoints="1"/>
            </p:cNvSpPr>
            <p:nvPr/>
          </p:nvSpPr>
          <p:spPr bwMode="auto">
            <a:xfrm>
              <a:off x="2165" y="1237"/>
              <a:ext cx="98" cy="208"/>
            </a:xfrm>
            <a:custGeom>
              <a:avLst/>
              <a:gdLst>
                <a:gd name="T0" fmla="*/ 14 w 98"/>
                <a:gd name="T1" fmla="*/ 0 h 208"/>
                <a:gd name="T2" fmla="*/ 88 w 98"/>
                <a:gd name="T3" fmla="*/ 172 h 208"/>
                <a:gd name="T4" fmla="*/ 74 w 98"/>
                <a:gd name="T5" fmla="*/ 178 h 208"/>
                <a:gd name="T6" fmla="*/ 0 w 98"/>
                <a:gd name="T7" fmla="*/ 6 h 208"/>
                <a:gd name="T8" fmla="*/ 14 w 98"/>
                <a:gd name="T9" fmla="*/ 0 h 208"/>
                <a:gd name="T10" fmla="*/ 98 w 98"/>
                <a:gd name="T11" fmla="*/ 159 h 208"/>
                <a:gd name="T12" fmla="*/ 95 w 98"/>
                <a:gd name="T13" fmla="*/ 208 h 208"/>
                <a:gd name="T14" fmla="*/ 58 w 98"/>
                <a:gd name="T15" fmla="*/ 177 h 208"/>
                <a:gd name="T16" fmla="*/ 98 w 98"/>
                <a:gd name="T17" fmla="*/ 159 h 2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208"/>
                <a:gd name="T29" fmla="*/ 98 w 98"/>
                <a:gd name="T30" fmla="*/ 208 h 2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208">
                  <a:moveTo>
                    <a:pt x="14" y="0"/>
                  </a:moveTo>
                  <a:lnTo>
                    <a:pt x="88" y="172"/>
                  </a:lnTo>
                  <a:lnTo>
                    <a:pt x="74" y="178"/>
                  </a:lnTo>
                  <a:lnTo>
                    <a:pt x="0" y="6"/>
                  </a:lnTo>
                  <a:lnTo>
                    <a:pt x="14" y="0"/>
                  </a:lnTo>
                  <a:close/>
                  <a:moveTo>
                    <a:pt x="98" y="159"/>
                  </a:moveTo>
                  <a:lnTo>
                    <a:pt x="95" y="208"/>
                  </a:lnTo>
                  <a:lnTo>
                    <a:pt x="58" y="177"/>
                  </a:lnTo>
                  <a:lnTo>
                    <a:pt x="98" y="159"/>
                  </a:lnTo>
                  <a:close/>
                </a:path>
              </a:pathLst>
            </a:custGeom>
            <a:solidFill>
              <a:srgbClr val="0000FF"/>
            </a:solidFill>
            <a:ln w="1">
              <a:solidFill>
                <a:srgbClr val="0000FF"/>
              </a:solidFill>
              <a:bevel/>
              <a:headEnd/>
              <a:tailEnd/>
            </a:ln>
          </p:spPr>
          <p:txBody>
            <a:bodyPr/>
            <a:lstStyle/>
            <a:p>
              <a:pPr algn="ctr" eaLnBrk="0" fontAlgn="base" hangingPunct="0">
                <a:spcBef>
                  <a:spcPct val="0"/>
                </a:spcBef>
                <a:spcAft>
                  <a:spcPct val="0"/>
                </a:spcAft>
              </a:pPr>
              <a:endParaRPr kumimoji="1" lang="en-US" sz="2000">
                <a:solidFill>
                  <a:srgbClr val="808080"/>
                </a:solidFill>
              </a:endParaRPr>
            </a:p>
          </p:txBody>
        </p:sp>
        <p:grpSp>
          <p:nvGrpSpPr>
            <p:cNvPr id="105538" name="Group 71"/>
            <p:cNvGrpSpPr>
              <a:grpSpLocks/>
            </p:cNvGrpSpPr>
            <p:nvPr/>
          </p:nvGrpSpPr>
          <p:grpSpPr bwMode="auto">
            <a:xfrm>
              <a:off x="2286" y="1529"/>
              <a:ext cx="88" cy="88"/>
              <a:chOff x="2286" y="1529"/>
              <a:chExt cx="88" cy="88"/>
            </a:xfrm>
          </p:grpSpPr>
          <p:sp>
            <p:nvSpPr>
              <p:cNvPr id="105564" name="Oval 69"/>
              <p:cNvSpPr>
                <a:spLocks noChangeArrowheads="1"/>
              </p:cNvSpPr>
              <p:nvPr/>
            </p:nvSpPr>
            <p:spPr bwMode="auto">
              <a:xfrm>
                <a:off x="2286" y="1529"/>
                <a:ext cx="88" cy="88"/>
              </a:xfrm>
              <a:prstGeom prst="ellipse">
                <a:avLst/>
              </a:prstGeom>
              <a:solidFill>
                <a:srgbClr val="0000FF"/>
              </a:solidFill>
              <a:ln w="0">
                <a:solidFill>
                  <a:srgbClr val="000000"/>
                </a:solidFill>
                <a:round/>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565" name="Oval 70"/>
              <p:cNvSpPr>
                <a:spLocks noChangeArrowheads="1"/>
              </p:cNvSpPr>
              <p:nvPr/>
            </p:nvSpPr>
            <p:spPr bwMode="auto">
              <a:xfrm>
                <a:off x="2286" y="1529"/>
                <a:ext cx="88" cy="88"/>
              </a:xfrm>
              <a:prstGeom prst="ellipse">
                <a:avLst/>
              </a:prstGeom>
              <a:noFill/>
              <a:ln w="4" cap="rnd">
                <a:solidFill>
                  <a:srgbClr val="000000"/>
                </a:solidFill>
                <a:round/>
                <a:headEnd/>
                <a:tailEnd/>
              </a:ln>
            </p:spPr>
            <p:txBody>
              <a:bodyPr/>
              <a:lstStyle/>
              <a:p>
                <a:pPr algn="ctr" eaLnBrk="0" fontAlgn="base" hangingPunct="0">
                  <a:spcBef>
                    <a:spcPct val="0"/>
                  </a:spcBef>
                  <a:spcAft>
                    <a:spcPct val="0"/>
                  </a:spcAft>
                </a:pPr>
                <a:endParaRPr kumimoji="1" lang="en-US" sz="2000">
                  <a:solidFill>
                    <a:srgbClr val="808080"/>
                  </a:solidFill>
                </a:endParaRPr>
              </a:p>
            </p:txBody>
          </p:sp>
        </p:grpSp>
        <p:sp>
          <p:nvSpPr>
            <p:cNvPr id="105539" name="Rectangle 72"/>
            <p:cNvSpPr>
              <a:spLocks noChangeArrowheads="1"/>
            </p:cNvSpPr>
            <p:nvPr/>
          </p:nvSpPr>
          <p:spPr bwMode="auto">
            <a:xfrm>
              <a:off x="769" y="1651"/>
              <a:ext cx="374" cy="145"/>
            </a:xfrm>
            <a:prstGeom prst="rect">
              <a:avLst/>
            </a:prstGeom>
            <a:noFill/>
            <a:ln w="4" cap="rnd">
              <a:solidFill>
                <a:srgbClr val="000000"/>
              </a:solidFill>
              <a:miter lim="800000"/>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540" name="Rectangle 73"/>
            <p:cNvSpPr>
              <a:spLocks noChangeArrowheads="1"/>
            </p:cNvSpPr>
            <p:nvPr/>
          </p:nvSpPr>
          <p:spPr bwMode="auto">
            <a:xfrm>
              <a:off x="807" y="1676"/>
              <a:ext cx="341" cy="122"/>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100" b="1">
                  <a:solidFill>
                    <a:srgbClr val="000000"/>
                  </a:solidFill>
                  <a:latin typeface="Arial" pitchFamily="34" charset="0"/>
                </a:rPr>
                <a:t>Stream</a:t>
              </a:r>
              <a:endParaRPr lang="en-US">
                <a:solidFill>
                  <a:srgbClr val="000000"/>
                </a:solidFill>
                <a:latin typeface="Arial" pitchFamily="34" charset="0"/>
              </a:endParaRPr>
            </a:p>
          </p:txBody>
        </p:sp>
        <p:sp>
          <p:nvSpPr>
            <p:cNvPr id="105541" name="Freeform 74"/>
            <p:cNvSpPr>
              <a:spLocks noEditPoints="1"/>
            </p:cNvSpPr>
            <p:nvPr/>
          </p:nvSpPr>
          <p:spPr bwMode="auto">
            <a:xfrm>
              <a:off x="837" y="1809"/>
              <a:ext cx="44" cy="382"/>
            </a:xfrm>
            <a:custGeom>
              <a:avLst/>
              <a:gdLst>
                <a:gd name="T0" fmla="*/ 30 w 44"/>
                <a:gd name="T1" fmla="*/ 0 h 382"/>
                <a:gd name="T2" fmla="*/ 30 w 44"/>
                <a:gd name="T3" fmla="*/ 345 h 382"/>
                <a:gd name="T4" fmla="*/ 15 w 44"/>
                <a:gd name="T5" fmla="*/ 345 h 382"/>
                <a:gd name="T6" fmla="*/ 15 w 44"/>
                <a:gd name="T7" fmla="*/ 0 h 382"/>
                <a:gd name="T8" fmla="*/ 30 w 44"/>
                <a:gd name="T9" fmla="*/ 0 h 382"/>
                <a:gd name="T10" fmla="*/ 44 w 44"/>
                <a:gd name="T11" fmla="*/ 338 h 382"/>
                <a:gd name="T12" fmla="*/ 22 w 44"/>
                <a:gd name="T13" fmla="*/ 382 h 382"/>
                <a:gd name="T14" fmla="*/ 0 w 44"/>
                <a:gd name="T15" fmla="*/ 338 h 382"/>
                <a:gd name="T16" fmla="*/ 44 w 44"/>
                <a:gd name="T17" fmla="*/ 338 h 3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382"/>
                <a:gd name="T29" fmla="*/ 44 w 44"/>
                <a:gd name="T30" fmla="*/ 382 h 3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382">
                  <a:moveTo>
                    <a:pt x="30" y="0"/>
                  </a:moveTo>
                  <a:lnTo>
                    <a:pt x="30" y="345"/>
                  </a:lnTo>
                  <a:lnTo>
                    <a:pt x="15" y="345"/>
                  </a:lnTo>
                  <a:lnTo>
                    <a:pt x="15" y="0"/>
                  </a:lnTo>
                  <a:lnTo>
                    <a:pt x="30" y="0"/>
                  </a:lnTo>
                  <a:close/>
                  <a:moveTo>
                    <a:pt x="44" y="338"/>
                  </a:moveTo>
                  <a:lnTo>
                    <a:pt x="22" y="382"/>
                  </a:lnTo>
                  <a:lnTo>
                    <a:pt x="0" y="338"/>
                  </a:lnTo>
                  <a:lnTo>
                    <a:pt x="44" y="338"/>
                  </a:lnTo>
                  <a:close/>
                </a:path>
              </a:pathLst>
            </a:custGeom>
            <a:solidFill>
              <a:srgbClr val="0000FF"/>
            </a:solidFill>
            <a:ln w="1">
              <a:solidFill>
                <a:srgbClr val="0000FF"/>
              </a:solidFill>
              <a:bevel/>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542" name="Freeform 75"/>
            <p:cNvSpPr>
              <a:spLocks noEditPoints="1"/>
            </p:cNvSpPr>
            <p:nvPr/>
          </p:nvSpPr>
          <p:spPr bwMode="auto">
            <a:xfrm>
              <a:off x="2325" y="957"/>
              <a:ext cx="11" cy="1400"/>
            </a:xfrm>
            <a:custGeom>
              <a:avLst/>
              <a:gdLst>
                <a:gd name="T0" fmla="*/ 0 w 11"/>
                <a:gd name="T1" fmla="*/ 1378 h 1400"/>
                <a:gd name="T2" fmla="*/ 0 w 11"/>
                <a:gd name="T3" fmla="*/ 1345 h 1400"/>
                <a:gd name="T4" fmla="*/ 11 w 11"/>
                <a:gd name="T5" fmla="*/ 1322 h 1400"/>
                <a:gd name="T6" fmla="*/ 11 w 11"/>
                <a:gd name="T7" fmla="*/ 1311 h 1400"/>
                <a:gd name="T8" fmla="*/ 0 w 11"/>
                <a:gd name="T9" fmla="*/ 1289 h 1400"/>
                <a:gd name="T10" fmla="*/ 0 w 11"/>
                <a:gd name="T11" fmla="*/ 1245 h 1400"/>
                <a:gd name="T12" fmla="*/ 0 w 11"/>
                <a:gd name="T13" fmla="*/ 1212 h 1400"/>
                <a:gd name="T14" fmla="*/ 11 w 11"/>
                <a:gd name="T15" fmla="*/ 1190 h 1400"/>
                <a:gd name="T16" fmla="*/ 11 w 11"/>
                <a:gd name="T17" fmla="*/ 1179 h 1400"/>
                <a:gd name="T18" fmla="*/ 0 w 11"/>
                <a:gd name="T19" fmla="*/ 1157 h 1400"/>
                <a:gd name="T20" fmla="*/ 0 w 11"/>
                <a:gd name="T21" fmla="*/ 1113 h 1400"/>
                <a:gd name="T22" fmla="*/ 0 w 11"/>
                <a:gd name="T23" fmla="*/ 1080 h 1400"/>
                <a:gd name="T24" fmla="*/ 11 w 11"/>
                <a:gd name="T25" fmla="*/ 1058 h 1400"/>
                <a:gd name="T26" fmla="*/ 11 w 11"/>
                <a:gd name="T27" fmla="*/ 1047 h 1400"/>
                <a:gd name="T28" fmla="*/ 0 w 11"/>
                <a:gd name="T29" fmla="*/ 1025 h 1400"/>
                <a:gd name="T30" fmla="*/ 0 w 11"/>
                <a:gd name="T31" fmla="*/ 981 h 1400"/>
                <a:gd name="T32" fmla="*/ 0 w 11"/>
                <a:gd name="T33" fmla="*/ 948 h 1400"/>
                <a:gd name="T34" fmla="*/ 11 w 11"/>
                <a:gd name="T35" fmla="*/ 926 h 1400"/>
                <a:gd name="T36" fmla="*/ 11 w 11"/>
                <a:gd name="T37" fmla="*/ 915 h 1400"/>
                <a:gd name="T38" fmla="*/ 0 w 11"/>
                <a:gd name="T39" fmla="*/ 893 h 1400"/>
                <a:gd name="T40" fmla="*/ 0 w 11"/>
                <a:gd name="T41" fmla="*/ 848 h 1400"/>
                <a:gd name="T42" fmla="*/ 0 w 11"/>
                <a:gd name="T43" fmla="*/ 815 h 1400"/>
                <a:gd name="T44" fmla="*/ 11 w 11"/>
                <a:gd name="T45" fmla="*/ 793 h 1400"/>
                <a:gd name="T46" fmla="*/ 11 w 11"/>
                <a:gd name="T47" fmla="*/ 782 h 1400"/>
                <a:gd name="T48" fmla="*/ 0 w 11"/>
                <a:gd name="T49" fmla="*/ 760 h 1400"/>
                <a:gd name="T50" fmla="*/ 0 w 11"/>
                <a:gd name="T51" fmla="*/ 716 h 1400"/>
                <a:gd name="T52" fmla="*/ 0 w 11"/>
                <a:gd name="T53" fmla="*/ 683 h 1400"/>
                <a:gd name="T54" fmla="*/ 11 w 11"/>
                <a:gd name="T55" fmla="*/ 661 h 1400"/>
                <a:gd name="T56" fmla="*/ 11 w 11"/>
                <a:gd name="T57" fmla="*/ 650 h 1400"/>
                <a:gd name="T58" fmla="*/ 0 w 11"/>
                <a:gd name="T59" fmla="*/ 628 h 1400"/>
                <a:gd name="T60" fmla="*/ 0 w 11"/>
                <a:gd name="T61" fmla="*/ 584 h 1400"/>
                <a:gd name="T62" fmla="*/ 0 w 11"/>
                <a:gd name="T63" fmla="*/ 551 h 1400"/>
                <a:gd name="T64" fmla="*/ 11 w 11"/>
                <a:gd name="T65" fmla="*/ 529 h 1400"/>
                <a:gd name="T66" fmla="*/ 11 w 11"/>
                <a:gd name="T67" fmla="*/ 518 h 1400"/>
                <a:gd name="T68" fmla="*/ 0 w 11"/>
                <a:gd name="T69" fmla="*/ 496 h 1400"/>
                <a:gd name="T70" fmla="*/ 0 w 11"/>
                <a:gd name="T71" fmla="*/ 452 h 1400"/>
                <a:gd name="T72" fmla="*/ 0 w 11"/>
                <a:gd name="T73" fmla="*/ 419 h 1400"/>
                <a:gd name="T74" fmla="*/ 11 w 11"/>
                <a:gd name="T75" fmla="*/ 397 h 1400"/>
                <a:gd name="T76" fmla="*/ 11 w 11"/>
                <a:gd name="T77" fmla="*/ 386 h 1400"/>
                <a:gd name="T78" fmla="*/ 0 w 11"/>
                <a:gd name="T79" fmla="*/ 363 h 1400"/>
                <a:gd name="T80" fmla="*/ 0 w 11"/>
                <a:gd name="T81" fmla="*/ 319 h 1400"/>
                <a:gd name="T82" fmla="*/ 0 w 11"/>
                <a:gd name="T83" fmla="*/ 286 h 1400"/>
                <a:gd name="T84" fmla="*/ 11 w 11"/>
                <a:gd name="T85" fmla="*/ 264 h 1400"/>
                <a:gd name="T86" fmla="*/ 11 w 11"/>
                <a:gd name="T87" fmla="*/ 253 h 1400"/>
                <a:gd name="T88" fmla="*/ 0 w 11"/>
                <a:gd name="T89" fmla="*/ 231 h 1400"/>
                <a:gd name="T90" fmla="*/ 0 w 11"/>
                <a:gd name="T91" fmla="*/ 187 h 1400"/>
                <a:gd name="T92" fmla="*/ 0 w 11"/>
                <a:gd name="T93" fmla="*/ 154 h 1400"/>
                <a:gd name="T94" fmla="*/ 11 w 11"/>
                <a:gd name="T95" fmla="*/ 132 h 1400"/>
                <a:gd name="T96" fmla="*/ 11 w 11"/>
                <a:gd name="T97" fmla="*/ 121 h 1400"/>
                <a:gd name="T98" fmla="*/ 0 w 11"/>
                <a:gd name="T99" fmla="*/ 99 h 1400"/>
                <a:gd name="T100" fmla="*/ 0 w 11"/>
                <a:gd name="T101" fmla="*/ 55 h 1400"/>
                <a:gd name="T102" fmla="*/ 0 w 11"/>
                <a:gd name="T103" fmla="*/ 22 h 1400"/>
                <a:gd name="T104" fmla="*/ 11 w 11"/>
                <a:gd name="T105" fmla="*/ 0 h 1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
                <a:gd name="T160" fmla="*/ 0 h 1400"/>
                <a:gd name="T161" fmla="*/ 11 w 11"/>
                <a:gd name="T162" fmla="*/ 1400 h 14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 h="1400">
                  <a:moveTo>
                    <a:pt x="0" y="1400"/>
                  </a:moveTo>
                  <a:lnTo>
                    <a:pt x="0" y="1389"/>
                  </a:lnTo>
                  <a:lnTo>
                    <a:pt x="11" y="1389"/>
                  </a:lnTo>
                  <a:lnTo>
                    <a:pt x="11" y="1400"/>
                  </a:lnTo>
                  <a:lnTo>
                    <a:pt x="0" y="1400"/>
                  </a:lnTo>
                  <a:close/>
                  <a:moveTo>
                    <a:pt x="0" y="1378"/>
                  </a:moveTo>
                  <a:lnTo>
                    <a:pt x="0" y="1367"/>
                  </a:lnTo>
                  <a:lnTo>
                    <a:pt x="11" y="1367"/>
                  </a:lnTo>
                  <a:lnTo>
                    <a:pt x="11" y="1378"/>
                  </a:lnTo>
                  <a:lnTo>
                    <a:pt x="0" y="1378"/>
                  </a:lnTo>
                  <a:close/>
                  <a:moveTo>
                    <a:pt x="0" y="1356"/>
                  </a:moveTo>
                  <a:lnTo>
                    <a:pt x="0" y="1345"/>
                  </a:lnTo>
                  <a:lnTo>
                    <a:pt x="11" y="1345"/>
                  </a:lnTo>
                  <a:lnTo>
                    <a:pt x="11" y="1356"/>
                  </a:lnTo>
                  <a:lnTo>
                    <a:pt x="0" y="1356"/>
                  </a:lnTo>
                  <a:close/>
                  <a:moveTo>
                    <a:pt x="0" y="1333"/>
                  </a:moveTo>
                  <a:lnTo>
                    <a:pt x="0" y="1322"/>
                  </a:lnTo>
                  <a:lnTo>
                    <a:pt x="11" y="1322"/>
                  </a:lnTo>
                  <a:lnTo>
                    <a:pt x="11" y="1333"/>
                  </a:lnTo>
                  <a:lnTo>
                    <a:pt x="0" y="1333"/>
                  </a:lnTo>
                  <a:close/>
                  <a:moveTo>
                    <a:pt x="0" y="1311"/>
                  </a:moveTo>
                  <a:lnTo>
                    <a:pt x="0" y="1300"/>
                  </a:lnTo>
                  <a:lnTo>
                    <a:pt x="11" y="1300"/>
                  </a:lnTo>
                  <a:lnTo>
                    <a:pt x="11" y="1311"/>
                  </a:lnTo>
                  <a:lnTo>
                    <a:pt x="0" y="1311"/>
                  </a:lnTo>
                  <a:close/>
                  <a:moveTo>
                    <a:pt x="0" y="1289"/>
                  </a:moveTo>
                  <a:lnTo>
                    <a:pt x="0" y="1278"/>
                  </a:lnTo>
                  <a:lnTo>
                    <a:pt x="11" y="1278"/>
                  </a:lnTo>
                  <a:lnTo>
                    <a:pt x="11" y="1289"/>
                  </a:lnTo>
                  <a:lnTo>
                    <a:pt x="0" y="1289"/>
                  </a:lnTo>
                  <a:close/>
                  <a:moveTo>
                    <a:pt x="0" y="1267"/>
                  </a:moveTo>
                  <a:lnTo>
                    <a:pt x="0" y="1256"/>
                  </a:lnTo>
                  <a:lnTo>
                    <a:pt x="11" y="1256"/>
                  </a:lnTo>
                  <a:lnTo>
                    <a:pt x="11" y="1267"/>
                  </a:lnTo>
                  <a:lnTo>
                    <a:pt x="0" y="1267"/>
                  </a:lnTo>
                  <a:close/>
                  <a:moveTo>
                    <a:pt x="0" y="1245"/>
                  </a:moveTo>
                  <a:lnTo>
                    <a:pt x="0" y="1234"/>
                  </a:lnTo>
                  <a:lnTo>
                    <a:pt x="11" y="1234"/>
                  </a:lnTo>
                  <a:lnTo>
                    <a:pt x="11" y="1245"/>
                  </a:lnTo>
                  <a:lnTo>
                    <a:pt x="0" y="1245"/>
                  </a:lnTo>
                  <a:close/>
                  <a:moveTo>
                    <a:pt x="0" y="1223"/>
                  </a:moveTo>
                  <a:lnTo>
                    <a:pt x="0" y="1212"/>
                  </a:lnTo>
                  <a:lnTo>
                    <a:pt x="11" y="1212"/>
                  </a:lnTo>
                  <a:lnTo>
                    <a:pt x="11" y="1223"/>
                  </a:lnTo>
                  <a:lnTo>
                    <a:pt x="0" y="1223"/>
                  </a:lnTo>
                  <a:close/>
                  <a:moveTo>
                    <a:pt x="0" y="1201"/>
                  </a:moveTo>
                  <a:lnTo>
                    <a:pt x="0" y="1190"/>
                  </a:lnTo>
                  <a:lnTo>
                    <a:pt x="11" y="1190"/>
                  </a:lnTo>
                  <a:lnTo>
                    <a:pt x="11" y="1201"/>
                  </a:lnTo>
                  <a:lnTo>
                    <a:pt x="0" y="1201"/>
                  </a:lnTo>
                  <a:close/>
                  <a:moveTo>
                    <a:pt x="0" y="1179"/>
                  </a:moveTo>
                  <a:lnTo>
                    <a:pt x="0" y="1168"/>
                  </a:lnTo>
                  <a:lnTo>
                    <a:pt x="11" y="1168"/>
                  </a:lnTo>
                  <a:lnTo>
                    <a:pt x="11" y="1179"/>
                  </a:lnTo>
                  <a:lnTo>
                    <a:pt x="0" y="1179"/>
                  </a:lnTo>
                  <a:close/>
                  <a:moveTo>
                    <a:pt x="0" y="1157"/>
                  </a:moveTo>
                  <a:lnTo>
                    <a:pt x="0" y="1146"/>
                  </a:lnTo>
                  <a:lnTo>
                    <a:pt x="11" y="1146"/>
                  </a:lnTo>
                  <a:lnTo>
                    <a:pt x="11" y="1157"/>
                  </a:lnTo>
                  <a:lnTo>
                    <a:pt x="0" y="1157"/>
                  </a:lnTo>
                  <a:close/>
                  <a:moveTo>
                    <a:pt x="0" y="1135"/>
                  </a:moveTo>
                  <a:lnTo>
                    <a:pt x="0" y="1124"/>
                  </a:lnTo>
                  <a:lnTo>
                    <a:pt x="11" y="1124"/>
                  </a:lnTo>
                  <a:lnTo>
                    <a:pt x="11" y="1135"/>
                  </a:lnTo>
                  <a:lnTo>
                    <a:pt x="0" y="1135"/>
                  </a:lnTo>
                  <a:close/>
                  <a:moveTo>
                    <a:pt x="0" y="1113"/>
                  </a:moveTo>
                  <a:lnTo>
                    <a:pt x="0" y="1102"/>
                  </a:lnTo>
                  <a:lnTo>
                    <a:pt x="11" y="1102"/>
                  </a:lnTo>
                  <a:lnTo>
                    <a:pt x="11" y="1113"/>
                  </a:lnTo>
                  <a:lnTo>
                    <a:pt x="0" y="1113"/>
                  </a:lnTo>
                  <a:close/>
                  <a:moveTo>
                    <a:pt x="0" y="1091"/>
                  </a:moveTo>
                  <a:lnTo>
                    <a:pt x="0" y="1080"/>
                  </a:lnTo>
                  <a:lnTo>
                    <a:pt x="11" y="1080"/>
                  </a:lnTo>
                  <a:lnTo>
                    <a:pt x="11" y="1091"/>
                  </a:lnTo>
                  <a:lnTo>
                    <a:pt x="0" y="1091"/>
                  </a:lnTo>
                  <a:close/>
                  <a:moveTo>
                    <a:pt x="0" y="1069"/>
                  </a:moveTo>
                  <a:lnTo>
                    <a:pt x="0" y="1058"/>
                  </a:lnTo>
                  <a:lnTo>
                    <a:pt x="11" y="1058"/>
                  </a:lnTo>
                  <a:lnTo>
                    <a:pt x="11" y="1069"/>
                  </a:lnTo>
                  <a:lnTo>
                    <a:pt x="0" y="1069"/>
                  </a:lnTo>
                  <a:close/>
                  <a:moveTo>
                    <a:pt x="0" y="1047"/>
                  </a:moveTo>
                  <a:lnTo>
                    <a:pt x="0" y="1036"/>
                  </a:lnTo>
                  <a:lnTo>
                    <a:pt x="11" y="1036"/>
                  </a:lnTo>
                  <a:lnTo>
                    <a:pt x="11" y="1047"/>
                  </a:lnTo>
                  <a:lnTo>
                    <a:pt x="0" y="1047"/>
                  </a:lnTo>
                  <a:close/>
                  <a:moveTo>
                    <a:pt x="0" y="1025"/>
                  </a:moveTo>
                  <a:lnTo>
                    <a:pt x="0" y="1014"/>
                  </a:lnTo>
                  <a:lnTo>
                    <a:pt x="11" y="1014"/>
                  </a:lnTo>
                  <a:lnTo>
                    <a:pt x="11" y="1025"/>
                  </a:lnTo>
                  <a:lnTo>
                    <a:pt x="0" y="1025"/>
                  </a:lnTo>
                  <a:close/>
                  <a:moveTo>
                    <a:pt x="0" y="1003"/>
                  </a:moveTo>
                  <a:lnTo>
                    <a:pt x="0" y="992"/>
                  </a:lnTo>
                  <a:lnTo>
                    <a:pt x="11" y="992"/>
                  </a:lnTo>
                  <a:lnTo>
                    <a:pt x="11" y="1003"/>
                  </a:lnTo>
                  <a:lnTo>
                    <a:pt x="0" y="1003"/>
                  </a:lnTo>
                  <a:close/>
                  <a:moveTo>
                    <a:pt x="0" y="981"/>
                  </a:moveTo>
                  <a:lnTo>
                    <a:pt x="0" y="970"/>
                  </a:lnTo>
                  <a:lnTo>
                    <a:pt x="11" y="970"/>
                  </a:lnTo>
                  <a:lnTo>
                    <a:pt x="11" y="981"/>
                  </a:lnTo>
                  <a:lnTo>
                    <a:pt x="0" y="981"/>
                  </a:lnTo>
                  <a:close/>
                  <a:moveTo>
                    <a:pt x="0" y="959"/>
                  </a:moveTo>
                  <a:lnTo>
                    <a:pt x="0" y="948"/>
                  </a:lnTo>
                  <a:lnTo>
                    <a:pt x="11" y="948"/>
                  </a:lnTo>
                  <a:lnTo>
                    <a:pt x="11" y="959"/>
                  </a:lnTo>
                  <a:lnTo>
                    <a:pt x="0" y="959"/>
                  </a:lnTo>
                  <a:close/>
                  <a:moveTo>
                    <a:pt x="0" y="937"/>
                  </a:moveTo>
                  <a:lnTo>
                    <a:pt x="0" y="926"/>
                  </a:lnTo>
                  <a:lnTo>
                    <a:pt x="11" y="926"/>
                  </a:lnTo>
                  <a:lnTo>
                    <a:pt x="11" y="937"/>
                  </a:lnTo>
                  <a:lnTo>
                    <a:pt x="0" y="937"/>
                  </a:lnTo>
                  <a:close/>
                  <a:moveTo>
                    <a:pt x="0" y="915"/>
                  </a:moveTo>
                  <a:lnTo>
                    <a:pt x="0" y="904"/>
                  </a:lnTo>
                  <a:lnTo>
                    <a:pt x="11" y="904"/>
                  </a:lnTo>
                  <a:lnTo>
                    <a:pt x="11" y="915"/>
                  </a:lnTo>
                  <a:lnTo>
                    <a:pt x="0" y="915"/>
                  </a:lnTo>
                  <a:close/>
                  <a:moveTo>
                    <a:pt x="0" y="893"/>
                  </a:moveTo>
                  <a:lnTo>
                    <a:pt x="0" y="882"/>
                  </a:lnTo>
                  <a:lnTo>
                    <a:pt x="11" y="882"/>
                  </a:lnTo>
                  <a:lnTo>
                    <a:pt x="11" y="893"/>
                  </a:lnTo>
                  <a:lnTo>
                    <a:pt x="0" y="893"/>
                  </a:lnTo>
                  <a:close/>
                  <a:moveTo>
                    <a:pt x="0" y="871"/>
                  </a:moveTo>
                  <a:lnTo>
                    <a:pt x="0" y="860"/>
                  </a:lnTo>
                  <a:lnTo>
                    <a:pt x="11" y="860"/>
                  </a:lnTo>
                  <a:lnTo>
                    <a:pt x="11" y="871"/>
                  </a:lnTo>
                  <a:lnTo>
                    <a:pt x="0" y="871"/>
                  </a:lnTo>
                  <a:close/>
                  <a:moveTo>
                    <a:pt x="0" y="848"/>
                  </a:moveTo>
                  <a:lnTo>
                    <a:pt x="0" y="837"/>
                  </a:lnTo>
                  <a:lnTo>
                    <a:pt x="11" y="837"/>
                  </a:lnTo>
                  <a:lnTo>
                    <a:pt x="11" y="848"/>
                  </a:lnTo>
                  <a:lnTo>
                    <a:pt x="0" y="848"/>
                  </a:lnTo>
                  <a:close/>
                  <a:moveTo>
                    <a:pt x="0" y="826"/>
                  </a:moveTo>
                  <a:lnTo>
                    <a:pt x="0" y="815"/>
                  </a:lnTo>
                  <a:lnTo>
                    <a:pt x="11" y="815"/>
                  </a:lnTo>
                  <a:lnTo>
                    <a:pt x="11" y="826"/>
                  </a:lnTo>
                  <a:lnTo>
                    <a:pt x="0" y="826"/>
                  </a:lnTo>
                  <a:close/>
                  <a:moveTo>
                    <a:pt x="0" y="804"/>
                  </a:moveTo>
                  <a:lnTo>
                    <a:pt x="0" y="793"/>
                  </a:lnTo>
                  <a:lnTo>
                    <a:pt x="11" y="793"/>
                  </a:lnTo>
                  <a:lnTo>
                    <a:pt x="11" y="804"/>
                  </a:lnTo>
                  <a:lnTo>
                    <a:pt x="0" y="804"/>
                  </a:lnTo>
                  <a:close/>
                  <a:moveTo>
                    <a:pt x="0" y="782"/>
                  </a:moveTo>
                  <a:lnTo>
                    <a:pt x="0" y="771"/>
                  </a:lnTo>
                  <a:lnTo>
                    <a:pt x="11" y="771"/>
                  </a:lnTo>
                  <a:lnTo>
                    <a:pt x="11" y="782"/>
                  </a:lnTo>
                  <a:lnTo>
                    <a:pt x="0" y="782"/>
                  </a:lnTo>
                  <a:close/>
                  <a:moveTo>
                    <a:pt x="0" y="760"/>
                  </a:moveTo>
                  <a:lnTo>
                    <a:pt x="0" y="749"/>
                  </a:lnTo>
                  <a:lnTo>
                    <a:pt x="11" y="749"/>
                  </a:lnTo>
                  <a:lnTo>
                    <a:pt x="11" y="760"/>
                  </a:lnTo>
                  <a:lnTo>
                    <a:pt x="0" y="760"/>
                  </a:lnTo>
                  <a:close/>
                  <a:moveTo>
                    <a:pt x="0" y="738"/>
                  </a:moveTo>
                  <a:lnTo>
                    <a:pt x="0" y="727"/>
                  </a:lnTo>
                  <a:lnTo>
                    <a:pt x="11" y="727"/>
                  </a:lnTo>
                  <a:lnTo>
                    <a:pt x="11" y="738"/>
                  </a:lnTo>
                  <a:lnTo>
                    <a:pt x="0" y="738"/>
                  </a:lnTo>
                  <a:close/>
                  <a:moveTo>
                    <a:pt x="0" y="716"/>
                  </a:moveTo>
                  <a:lnTo>
                    <a:pt x="0" y="705"/>
                  </a:lnTo>
                  <a:lnTo>
                    <a:pt x="11" y="705"/>
                  </a:lnTo>
                  <a:lnTo>
                    <a:pt x="11" y="716"/>
                  </a:lnTo>
                  <a:lnTo>
                    <a:pt x="0" y="716"/>
                  </a:lnTo>
                  <a:close/>
                  <a:moveTo>
                    <a:pt x="0" y="694"/>
                  </a:moveTo>
                  <a:lnTo>
                    <a:pt x="0" y="683"/>
                  </a:lnTo>
                  <a:lnTo>
                    <a:pt x="11" y="683"/>
                  </a:lnTo>
                  <a:lnTo>
                    <a:pt x="11" y="694"/>
                  </a:lnTo>
                  <a:lnTo>
                    <a:pt x="0" y="694"/>
                  </a:lnTo>
                  <a:close/>
                  <a:moveTo>
                    <a:pt x="0" y="672"/>
                  </a:moveTo>
                  <a:lnTo>
                    <a:pt x="0" y="661"/>
                  </a:lnTo>
                  <a:lnTo>
                    <a:pt x="11" y="661"/>
                  </a:lnTo>
                  <a:lnTo>
                    <a:pt x="11" y="672"/>
                  </a:lnTo>
                  <a:lnTo>
                    <a:pt x="0" y="672"/>
                  </a:lnTo>
                  <a:close/>
                  <a:moveTo>
                    <a:pt x="0" y="650"/>
                  </a:moveTo>
                  <a:lnTo>
                    <a:pt x="0" y="639"/>
                  </a:lnTo>
                  <a:lnTo>
                    <a:pt x="11" y="639"/>
                  </a:lnTo>
                  <a:lnTo>
                    <a:pt x="11" y="650"/>
                  </a:lnTo>
                  <a:lnTo>
                    <a:pt x="0" y="650"/>
                  </a:lnTo>
                  <a:close/>
                  <a:moveTo>
                    <a:pt x="0" y="628"/>
                  </a:moveTo>
                  <a:lnTo>
                    <a:pt x="0" y="617"/>
                  </a:lnTo>
                  <a:lnTo>
                    <a:pt x="11" y="617"/>
                  </a:lnTo>
                  <a:lnTo>
                    <a:pt x="11" y="628"/>
                  </a:lnTo>
                  <a:lnTo>
                    <a:pt x="0" y="628"/>
                  </a:lnTo>
                  <a:close/>
                  <a:moveTo>
                    <a:pt x="0" y="606"/>
                  </a:moveTo>
                  <a:lnTo>
                    <a:pt x="0" y="595"/>
                  </a:lnTo>
                  <a:lnTo>
                    <a:pt x="11" y="595"/>
                  </a:lnTo>
                  <a:lnTo>
                    <a:pt x="11" y="606"/>
                  </a:lnTo>
                  <a:lnTo>
                    <a:pt x="0" y="606"/>
                  </a:lnTo>
                  <a:close/>
                  <a:moveTo>
                    <a:pt x="0" y="584"/>
                  </a:moveTo>
                  <a:lnTo>
                    <a:pt x="0" y="573"/>
                  </a:lnTo>
                  <a:lnTo>
                    <a:pt x="11" y="573"/>
                  </a:lnTo>
                  <a:lnTo>
                    <a:pt x="11" y="584"/>
                  </a:lnTo>
                  <a:lnTo>
                    <a:pt x="0" y="584"/>
                  </a:lnTo>
                  <a:close/>
                  <a:moveTo>
                    <a:pt x="0" y="562"/>
                  </a:moveTo>
                  <a:lnTo>
                    <a:pt x="0" y="551"/>
                  </a:lnTo>
                  <a:lnTo>
                    <a:pt x="11" y="551"/>
                  </a:lnTo>
                  <a:lnTo>
                    <a:pt x="11" y="562"/>
                  </a:lnTo>
                  <a:lnTo>
                    <a:pt x="0" y="562"/>
                  </a:lnTo>
                  <a:close/>
                  <a:moveTo>
                    <a:pt x="0" y="540"/>
                  </a:moveTo>
                  <a:lnTo>
                    <a:pt x="0" y="529"/>
                  </a:lnTo>
                  <a:lnTo>
                    <a:pt x="11" y="529"/>
                  </a:lnTo>
                  <a:lnTo>
                    <a:pt x="11" y="540"/>
                  </a:lnTo>
                  <a:lnTo>
                    <a:pt x="0" y="540"/>
                  </a:lnTo>
                  <a:close/>
                  <a:moveTo>
                    <a:pt x="0" y="518"/>
                  </a:moveTo>
                  <a:lnTo>
                    <a:pt x="0" y="507"/>
                  </a:lnTo>
                  <a:lnTo>
                    <a:pt x="11" y="507"/>
                  </a:lnTo>
                  <a:lnTo>
                    <a:pt x="11" y="518"/>
                  </a:lnTo>
                  <a:lnTo>
                    <a:pt x="0" y="518"/>
                  </a:lnTo>
                  <a:close/>
                  <a:moveTo>
                    <a:pt x="0" y="496"/>
                  </a:moveTo>
                  <a:lnTo>
                    <a:pt x="0" y="485"/>
                  </a:lnTo>
                  <a:lnTo>
                    <a:pt x="11" y="485"/>
                  </a:lnTo>
                  <a:lnTo>
                    <a:pt x="11" y="496"/>
                  </a:lnTo>
                  <a:lnTo>
                    <a:pt x="0" y="496"/>
                  </a:lnTo>
                  <a:close/>
                  <a:moveTo>
                    <a:pt x="0" y="474"/>
                  </a:moveTo>
                  <a:lnTo>
                    <a:pt x="0" y="463"/>
                  </a:lnTo>
                  <a:lnTo>
                    <a:pt x="11" y="463"/>
                  </a:lnTo>
                  <a:lnTo>
                    <a:pt x="11" y="474"/>
                  </a:lnTo>
                  <a:lnTo>
                    <a:pt x="0" y="474"/>
                  </a:lnTo>
                  <a:close/>
                  <a:moveTo>
                    <a:pt x="0" y="452"/>
                  </a:moveTo>
                  <a:lnTo>
                    <a:pt x="0" y="441"/>
                  </a:lnTo>
                  <a:lnTo>
                    <a:pt x="11" y="441"/>
                  </a:lnTo>
                  <a:lnTo>
                    <a:pt x="11" y="452"/>
                  </a:lnTo>
                  <a:lnTo>
                    <a:pt x="0" y="452"/>
                  </a:lnTo>
                  <a:close/>
                  <a:moveTo>
                    <a:pt x="0" y="430"/>
                  </a:moveTo>
                  <a:lnTo>
                    <a:pt x="0" y="419"/>
                  </a:lnTo>
                  <a:lnTo>
                    <a:pt x="11" y="419"/>
                  </a:lnTo>
                  <a:lnTo>
                    <a:pt x="11" y="430"/>
                  </a:lnTo>
                  <a:lnTo>
                    <a:pt x="0" y="430"/>
                  </a:lnTo>
                  <a:close/>
                  <a:moveTo>
                    <a:pt x="0" y="408"/>
                  </a:moveTo>
                  <a:lnTo>
                    <a:pt x="0" y="397"/>
                  </a:lnTo>
                  <a:lnTo>
                    <a:pt x="11" y="397"/>
                  </a:lnTo>
                  <a:lnTo>
                    <a:pt x="11" y="408"/>
                  </a:lnTo>
                  <a:lnTo>
                    <a:pt x="0" y="408"/>
                  </a:lnTo>
                  <a:close/>
                  <a:moveTo>
                    <a:pt x="0" y="386"/>
                  </a:moveTo>
                  <a:lnTo>
                    <a:pt x="0" y="375"/>
                  </a:lnTo>
                  <a:lnTo>
                    <a:pt x="11" y="375"/>
                  </a:lnTo>
                  <a:lnTo>
                    <a:pt x="11" y="386"/>
                  </a:lnTo>
                  <a:lnTo>
                    <a:pt x="0" y="386"/>
                  </a:lnTo>
                  <a:close/>
                  <a:moveTo>
                    <a:pt x="0" y="363"/>
                  </a:moveTo>
                  <a:lnTo>
                    <a:pt x="0" y="352"/>
                  </a:lnTo>
                  <a:lnTo>
                    <a:pt x="11" y="352"/>
                  </a:lnTo>
                  <a:lnTo>
                    <a:pt x="11" y="363"/>
                  </a:lnTo>
                  <a:lnTo>
                    <a:pt x="0" y="363"/>
                  </a:lnTo>
                  <a:close/>
                  <a:moveTo>
                    <a:pt x="0" y="341"/>
                  </a:moveTo>
                  <a:lnTo>
                    <a:pt x="0" y="330"/>
                  </a:lnTo>
                  <a:lnTo>
                    <a:pt x="11" y="330"/>
                  </a:lnTo>
                  <a:lnTo>
                    <a:pt x="11" y="341"/>
                  </a:lnTo>
                  <a:lnTo>
                    <a:pt x="0" y="341"/>
                  </a:lnTo>
                  <a:close/>
                  <a:moveTo>
                    <a:pt x="0" y="319"/>
                  </a:moveTo>
                  <a:lnTo>
                    <a:pt x="0" y="308"/>
                  </a:lnTo>
                  <a:lnTo>
                    <a:pt x="11" y="308"/>
                  </a:lnTo>
                  <a:lnTo>
                    <a:pt x="11" y="319"/>
                  </a:lnTo>
                  <a:lnTo>
                    <a:pt x="0" y="319"/>
                  </a:lnTo>
                  <a:close/>
                  <a:moveTo>
                    <a:pt x="0" y="297"/>
                  </a:moveTo>
                  <a:lnTo>
                    <a:pt x="0" y="286"/>
                  </a:lnTo>
                  <a:lnTo>
                    <a:pt x="11" y="286"/>
                  </a:lnTo>
                  <a:lnTo>
                    <a:pt x="11" y="297"/>
                  </a:lnTo>
                  <a:lnTo>
                    <a:pt x="0" y="297"/>
                  </a:lnTo>
                  <a:close/>
                  <a:moveTo>
                    <a:pt x="0" y="275"/>
                  </a:moveTo>
                  <a:lnTo>
                    <a:pt x="0" y="264"/>
                  </a:lnTo>
                  <a:lnTo>
                    <a:pt x="11" y="264"/>
                  </a:lnTo>
                  <a:lnTo>
                    <a:pt x="11" y="275"/>
                  </a:lnTo>
                  <a:lnTo>
                    <a:pt x="0" y="275"/>
                  </a:lnTo>
                  <a:close/>
                  <a:moveTo>
                    <a:pt x="0" y="253"/>
                  </a:moveTo>
                  <a:lnTo>
                    <a:pt x="0" y="242"/>
                  </a:lnTo>
                  <a:lnTo>
                    <a:pt x="11" y="242"/>
                  </a:lnTo>
                  <a:lnTo>
                    <a:pt x="11" y="253"/>
                  </a:lnTo>
                  <a:lnTo>
                    <a:pt x="0" y="253"/>
                  </a:lnTo>
                  <a:close/>
                  <a:moveTo>
                    <a:pt x="0" y="231"/>
                  </a:moveTo>
                  <a:lnTo>
                    <a:pt x="0" y="220"/>
                  </a:lnTo>
                  <a:lnTo>
                    <a:pt x="11" y="220"/>
                  </a:lnTo>
                  <a:lnTo>
                    <a:pt x="11" y="231"/>
                  </a:lnTo>
                  <a:lnTo>
                    <a:pt x="0" y="231"/>
                  </a:lnTo>
                  <a:close/>
                  <a:moveTo>
                    <a:pt x="0" y="209"/>
                  </a:moveTo>
                  <a:lnTo>
                    <a:pt x="0" y="198"/>
                  </a:lnTo>
                  <a:lnTo>
                    <a:pt x="11" y="198"/>
                  </a:lnTo>
                  <a:lnTo>
                    <a:pt x="11" y="209"/>
                  </a:lnTo>
                  <a:lnTo>
                    <a:pt x="0" y="209"/>
                  </a:lnTo>
                  <a:close/>
                  <a:moveTo>
                    <a:pt x="0" y="187"/>
                  </a:moveTo>
                  <a:lnTo>
                    <a:pt x="0" y="176"/>
                  </a:lnTo>
                  <a:lnTo>
                    <a:pt x="11" y="176"/>
                  </a:lnTo>
                  <a:lnTo>
                    <a:pt x="11" y="187"/>
                  </a:lnTo>
                  <a:lnTo>
                    <a:pt x="0" y="187"/>
                  </a:lnTo>
                  <a:close/>
                  <a:moveTo>
                    <a:pt x="0" y="165"/>
                  </a:moveTo>
                  <a:lnTo>
                    <a:pt x="0" y="154"/>
                  </a:lnTo>
                  <a:lnTo>
                    <a:pt x="11" y="154"/>
                  </a:lnTo>
                  <a:lnTo>
                    <a:pt x="11" y="165"/>
                  </a:lnTo>
                  <a:lnTo>
                    <a:pt x="0" y="165"/>
                  </a:lnTo>
                  <a:close/>
                  <a:moveTo>
                    <a:pt x="0" y="143"/>
                  </a:moveTo>
                  <a:lnTo>
                    <a:pt x="0" y="132"/>
                  </a:lnTo>
                  <a:lnTo>
                    <a:pt x="11" y="132"/>
                  </a:lnTo>
                  <a:lnTo>
                    <a:pt x="11" y="143"/>
                  </a:lnTo>
                  <a:lnTo>
                    <a:pt x="0" y="143"/>
                  </a:lnTo>
                  <a:close/>
                  <a:moveTo>
                    <a:pt x="0" y="121"/>
                  </a:moveTo>
                  <a:lnTo>
                    <a:pt x="0" y="110"/>
                  </a:lnTo>
                  <a:lnTo>
                    <a:pt x="11" y="110"/>
                  </a:lnTo>
                  <a:lnTo>
                    <a:pt x="11" y="121"/>
                  </a:lnTo>
                  <a:lnTo>
                    <a:pt x="0" y="121"/>
                  </a:lnTo>
                  <a:close/>
                  <a:moveTo>
                    <a:pt x="0" y="99"/>
                  </a:moveTo>
                  <a:lnTo>
                    <a:pt x="0" y="88"/>
                  </a:lnTo>
                  <a:lnTo>
                    <a:pt x="11" y="88"/>
                  </a:lnTo>
                  <a:lnTo>
                    <a:pt x="11" y="99"/>
                  </a:lnTo>
                  <a:lnTo>
                    <a:pt x="0" y="99"/>
                  </a:lnTo>
                  <a:close/>
                  <a:moveTo>
                    <a:pt x="0" y="77"/>
                  </a:moveTo>
                  <a:lnTo>
                    <a:pt x="0" y="66"/>
                  </a:lnTo>
                  <a:lnTo>
                    <a:pt x="11" y="66"/>
                  </a:lnTo>
                  <a:lnTo>
                    <a:pt x="11" y="77"/>
                  </a:lnTo>
                  <a:lnTo>
                    <a:pt x="0" y="77"/>
                  </a:lnTo>
                  <a:close/>
                  <a:moveTo>
                    <a:pt x="0" y="55"/>
                  </a:moveTo>
                  <a:lnTo>
                    <a:pt x="0" y="44"/>
                  </a:lnTo>
                  <a:lnTo>
                    <a:pt x="11" y="44"/>
                  </a:lnTo>
                  <a:lnTo>
                    <a:pt x="11" y="55"/>
                  </a:lnTo>
                  <a:lnTo>
                    <a:pt x="0" y="55"/>
                  </a:lnTo>
                  <a:close/>
                  <a:moveTo>
                    <a:pt x="0" y="33"/>
                  </a:moveTo>
                  <a:lnTo>
                    <a:pt x="0" y="22"/>
                  </a:lnTo>
                  <a:lnTo>
                    <a:pt x="11" y="22"/>
                  </a:lnTo>
                  <a:lnTo>
                    <a:pt x="11" y="33"/>
                  </a:lnTo>
                  <a:lnTo>
                    <a:pt x="0" y="33"/>
                  </a:lnTo>
                  <a:close/>
                  <a:moveTo>
                    <a:pt x="0" y="11"/>
                  </a:moveTo>
                  <a:lnTo>
                    <a:pt x="0" y="0"/>
                  </a:lnTo>
                  <a:lnTo>
                    <a:pt x="11" y="0"/>
                  </a:lnTo>
                  <a:lnTo>
                    <a:pt x="11" y="11"/>
                  </a:lnTo>
                  <a:lnTo>
                    <a:pt x="0" y="11"/>
                  </a:lnTo>
                  <a:close/>
                </a:path>
              </a:pathLst>
            </a:custGeom>
            <a:solidFill>
              <a:srgbClr val="000000"/>
            </a:solidFill>
            <a:ln w="1">
              <a:solidFill>
                <a:srgbClr val="000000"/>
              </a:solidFill>
              <a:bevel/>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543" name="Line 76"/>
            <p:cNvSpPr>
              <a:spLocks noChangeShapeType="1"/>
            </p:cNvSpPr>
            <p:nvPr/>
          </p:nvSpPr>
          <p:spPr bwMode="auto">
            <a:xfrm>
              <a:off x="4124" y="545"/>
              <a:ext cx="1" cy="88"/>
            </a:xfrm>
            <a:prstGeom prst="line">
              <a:avLst/>
            </a:prstGeom>
            <a:noFill/>
            <a:ln w="4" cap="rnd">
              <a:solidFill>
                <a:srgbClr val="000000"/>
              </a:solidFill>
              <a:round/>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544" name="Rectangle 77"/>
            <p:cNvSpPr>
              <a:spLocks noChangeArrowheads="1"/>
            </p:cNvSpPr>
            <p:nvPr/>
          </p:nvSpPr>
          <p:spPr bwMode="auto">
            <a:xfrm>
              <a:off x="3889" y="242"/>
              <a:ext cx="320" cy="145"/>
            </a:xfrm>
            <a:prstGeom prst="rect">
              <a:avLst/>
            </a:prstGeom>
            <a:noFill/>
            <a:ln w="4" cap="rnd">
              <a:solidFill>
                <a:srgbClr val="000000"/>
              </a:solidFill>
              <a:miter lim="800000"/>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545" name="Rectangle 78"/>
            <p:cNvSpPr>
              <a:spLocks noChangeArrowheads="1"/>
            </p:cNvSpPr>
            <p:nvPr/>
          </p:nvSpPr>
          <p:spPr bwMode="auto">
            <a:xfrm>
              <a:off x="3927" y="267"/>
              <a:ext cx="287" cy="122"/>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100" b="1">
                  <a:solidFill>
                    <a:srgbClr val="000000"/>
                  </a:solidFill>
                  <a:latin typeface="Arial" pitchFamily="34" charset="0"/>
                </a:rPr>
                <a:t>Ridge</a:t>
              </a:r>
              <a:endParaRPr lang="en-US">
                <a:solidFill>
                  <a:srgbClr val="000000"/>
                </a:solidFill>
                <a:latin typeface="Arial" pitchFamily="34" charset="0"/>
              </a:endParaRPr>
            </a:p>
          </p:txBody>
        </p:sp>
        <p:sp>
          <p:nvSpPr>
            <p:cNvPr id="105546" name="Freeform 79"/>
            <p:cNvSpPr>
              <a:spLocks noEditPoints="1"/>
            </p:cNvSpPr>
            <p:nvPr/>
          </p:nvSpPr>
          <p:spPr bwMode="auto">
            <a:xfrm>
              <a:off x="4102" y="398"/>
              <a:ext cx="44" cy="147"/>
            </a:xfrm>
            <a:custGeom>
              <a:avLst/>
              <a:gdLst>
                <a:gd name="T0" fmla="*/ 30 w 44"/>
                <a:gd name="T1" fmla="*/ 0 h 147"/>
                <a:gd name="T2" fmla="*/ 30 w 44"/>
                <a:gd name="T3" fmla="*/ 110 h 147"/>
                <a:gd name="T4" fmla="*/ 15 w 44"/>
                <a:gd name="T5" fmla="*/ 110 h 147"/>
                <a:gd name="T6" fmla="*/ 15 w 44"/>
                <a:gd name="T7" fmla="*/ 0 h 147"/>
                <a:gd name="T8" fmla="*/ 30 w 44"/>
                <a:gd name="T9" fmla="*/ 0 h 147"/>
                <a:gd name="T10" fmla="*/ 44 w 44"/>
                <a:gd name="T11" fmla="*/ 103 h 147"/>
                <a:gd name="T12" fmla="*/ 22 w 44"/>
                <a:gd name="T13" fmla="*/ 147 h 147"/>
                <a:gd name="T14" fmla="*/ 0 w 44"/>
                <a:gd name="T15" fmla="*/ 103 h 147"/>
                <a:gd name="T16" fmla="*/ 44 w 44"/>
                <a:gd name="T17" fmla="*/ 103 h 1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147"/>
                <a:gd name="T29" fmla="*/ 44 w 44"/>
                <a:gd name="T30" fmla="*/ 147 h 1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147">
                  <a:moveTo>
                    <a:pt x="30" y="0"/>
                  </a:moveTo>
                  <a:lnTo>
                    <a:pt x="30" y="110"/>
                  </a:lnTo>
                  <a:lnTo>
                    <a:pt x="15" y="110"/>
                  </a:lnTo>
                  <a:lnTo>
                    <a:pt x="15" y="0"/>
                  </a:lnTo>
                  <a:lnTo>
                    <a:pt x="30" y="0"/>
                  </a:lnTo>
                  <a:close/>
                  <a:moveTo>
                    <a:pt x="44" y="103"/>
                  </a:moveTo>
                  <a:lnTo>
                    <a:pt x="22" y="147"/>
                  </a:lnTo>
                  <a:lnTo>
                    <a:pt x="0" y="103"/>
                  </a:lnTo>
                  <a:lnTo>
                    <a:pt x="44" y="103"/>
                  </a:lnTo>
                  <a:close/>
                </a:path>
              </a:pathLst>
            </a:custGeom>
            <a:solidFill>
              <a:srgbClr val="0000FF"/>
            </a:solidFill>
            <a:ln w="1">
              <a:solidFill>
                <a:srgbClr val="0000FF"/>
              </a:solidFill>
              <a:bevel/>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547" name="Freeform 80"/>
            <p:cNvSpPr>
              <a:spLocks noEditPoints="1"/>
            </p:cNvSpPr>
            <p:nvPr/>
          </p:nvSpPr>
          <p:spPr bwMode="auto">
            <a:xfrm>
              <a:off x="2152" y="1408"/>
              <a:ext cx="357" cy="328"/>
            </a:xfrm>
            <a:custGeom>
              <a:avLst/>
              <a:gdLst>
                <a:gd name="T0" fmla="*/ 352 w 357"/>
                <a:gd name="T1" fmla="*/ 318 h 328"/>
                <a:gd name="T2" fmla="*/ 341 w 357"/>
                <a:gd name="T3" fmla="*/ 318 h 328"/>
                <a:gd name="T4" fmla="*/ 346 w 357"/>
                <a:gd name="T5" fmla="*/ 313 h 328"/>
                <a:gd name="T6" fmla="*/ 325 w 357"/>
                <a:gd name="T7" fmla="*/ 303 h 328"/>
                <a:gd name="T8" fmla="*/ 330 w 357"/>
                <a:gd name="T9" fmla="*/ 308 h 328"/>
                <a:gd name="T10" fmla="*/ 319 w 357"/>
                <a:gd name="T11" fmla="*/ 288 h 328"/>
                <a:gd name="T12" fmla="*/ 309 w 357"/>
                <a:gd name="T13" fmla="*/ 288 h 328"/>
                <a:gd name="T14" fmla="*/ 314 w 357"/>
                <a:gd name="T15" fmla="*/ 283 h 328"/>
                <a:gd name="T16" fmla="*/ 293 w 357"/>
                <a:gd name="T17" fmla="*/ 273 h 328"/>
                <a:gd name="T18" fmla="*/ 298 w 357"/>
                <a:gd name="T19" fmla="*/ 278 h 328"/>
                <a:gd name="T20" fmla="*/ 287 w 357"/>
                <a:gd name="T21" fmla="*/ 258 h 328"/>
                <a:gd name="T22" fmla="*/ 276 w 357"/>
                <a:gd name="T23" fmla="*/ 258 h 328"/>
                <a:gd name="T24" fmla="*/ 281 w 357"/>
                <a:gd name="T25" fmla="*/ 253 h 328"/>
                <a:gd name="T26" fmla="*/ 260 w 357"/>
                <a:gd name="T27" fmla="*/ 244 h 328"/>
                <a:gd name="T28" fmla="*/ 265 w 357"/>
                <a:gd name="T29" fmla="*/ 249 h 328"/>
                <a:gd name="T30" fmla="*/ 254 w 357"/>
                <a:gd name="T31" fmla="*/ 228 h 328"/>
                <a:gd name="T32" fmla="*/ 244 w 357"/>
                <a:gd name="T33" fmla="*/ 229 h 328"/>
                <a:gd name="T34" fmla="*/ 249 w 357"/>
                <a:gd name="T35" fmla="*/ 223 h 328"/>
                <a:gd name="T36" fmla="*/ 227 w 357"/>
                <a:gd name="T37" fmla="*/ 214 h 328"/>
                <a:gd name="T38" fmla="*/ 233 w 357"/>
                <a:gd name="T39" fmla="*/ 219 h 328"/>
                <a:gd name="T40" fmla="*/ 222 w 357"/>
                <a:gd name="T41" fmla="*/ 198 h 328"/>
                <a:gd name="T42" fmla="*/ 211 w 357"/>
                <a:gd name="T43" fmla="*/ 199 h 328"/>
                <a:gd name="T44" fmla="*/ 216 w 357"/>
                <a:gd name="T45" fmla="*/ 193 h 328"/>
                <a:gd name="T46" fmla="*/ 195 w 357"/>
                <a:gd name="T47" fmla="*/ 184 h 328"/>
                <a:gd name="T48" fmla="*/ 200 w 357"/>
                <a:gd name="T49" fmla="*/ 189 h 328"/>
                <a:gd name="T50" fmla="*/ 189 w 357"/>
                <a:gd name="T51" fmla="*/ 169 h 328"/>
                <a:gd name="T52" fmla="*/ 179 w 357"/>
                <a:gd name="T53" fmla="*/ 169 h 328"/>
                <a:gd name="T54" fmla="*/ 184 w 357"/>
                <a:gd name="T55" fmla="*/ 164 h 328"/>
                <a:gd name="T56" fmla="*/ 162 w 357"/>
                <a:gd name="T57" fmla="*/ 154 h 328"/>
                <a:gd name="T58" fmla="*/ 168 w 357"/>
                <a:gd name="T59" fmla="*/ 159 h 328"/>
                <a:gd name="T60" fmla="*/ 157 w 357"/>
                <a:gd name="T61" fmla="*/ 139 h 328"/>
                <a:gd name="T62" fmla="*/ 146 w 357"/>
                <a:gd name="T63" fmla="*/ 139 h 328"/>
                <a:gd name="T64" fmla="*/ 151 w 357"/>
                <a:gd name="T65" fmla="*/ 134 h 328"/>
                <a:gd name="T66" fmla="*/ 130 w 357"/>
                <a:gd name="T67" fmla="*/ 124 h 328"/>
                <a:gd name="T68" fmla="*/ 135 w 357"/>
                <a:gd name="T69" fmla="*/ 129 h 328"/>
                <a:gd name="T70" fmla="*/ 124 w 357"/>
                <a:gd name="T71" fmla="*/ 109 h 328"/>
                <a:gd name="T72" fmla="*/ 114 w 357"/>
                <a:gd name="T73" fmla="*/ 109 h 328"/>
                <a:gd name="T74" fmla="*/ 119 w 357"/>
                <a:gd name="T75" fmla="*/ 104 h 328"/>
                <a:gd name="T76" fmla="*/ 97 w 357"/>
                <a:gd name="T77" fmla="*/ 95 h 328"/>
                <a:gd name="T78" fmla="*/ 103 w 357"/>
                <a:gd name="T79" fmla="*/ 100 h 328"/>
                <a:gd name="T80" fmla="*/ 91 w 357"/>
                <a:gd name="T81" fmla="*/ 79 h 328"/>
                <a:gd name="T82" fmla="*/ 81 w 357"/>
                <a:gd name="T83" fmla="*/ 80 h 328"/>
                <a:gd name="T84" fmla="*/ 86 w 357"/>
                <a:gd name="T85" fmla="*/ 74 h 328"/>
                <a:gd name="T86" fmla="*/ 65 w 357"/>
                <a:gd name="T87" fmla="*/ 65 h 328"/>
                <a:gd name="T88" fmla="*/ 70 w 357"/>
                <a:gd name="T89" fmla="*/ 70 h 328"/>
                <a:gd name="T90" fmla="*/ 59 w 357"/>
                <a:gd name="T91" fmla="*/ 49 h 328"/>
                <a:gd name="T92" fmla="*/ 49 w 357"/>
                <a:gd name="T93" fmla="*/ 50 h 328"/>
                <a:gd name="T94" fmla="*/ 54 w 357"/>
                <a:gd name="T95" fmla="*/ 44 h 328"/>
                <a:gd name="T96" fmla="*/ 32 w 357"/>
                <a:gd name="T97" fmla="*/ 35 h 328"/>
                <a:gd name="T98" fmla="*/ 38 w 357"/>
                <a:gd name="T99" fmla="*/ 40 h 328"/>
                <a:gd name="T100" fmla="*/ 26 w 357"/>
                <a:gd name="T101" fmla="*/ 20 h 328"/>
                <a:gd name="T102" fmla="*/ 16 w 357"/>
                <a:gd name="T103" fmla="*/ 20 h 328"/>
                <a:gd name="T104" fmla="*/ 21 w 357"/>
                <a:gd name="T105" fmla="*/ 15 h 328"/>
                <a:gd name="T106" fmla="*/ 0 w 357"/>
                <a:gd name="T107" fmla="*/ 5 h 328"/>
                <a:gd name="T108" fmla="*/ 5 w 357"/>
                <a:gd name="T109" fmla="*/ 10 h 3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7"/>
                <a:gd name="T166" fmla="*/ 0 h 328"/>
                <a:gd name="T167" fmla="*/ 357 w 357"/>
                <a:gd name="T168" fmla="*/ 328 h 32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7" h="328">
                  <a:moveTo>
                    <a:pt x="352" y="328"/>
                  </a:moveTo>
                  <a:lnTo>
                    <a:pt x="347" y="323"/>
                  </a:lnTo>
                  <a:lnTo>
                    <a:pt x="352" y="318"/>
                  </a:lnTo>
                  <a:lnTo>
                    <a:pt x="357" y="323"/>
                  </a:lnTo>
                  <a:lnTo>
                    <a:pt x="352" y="328"/>
                  </a:lnTo>
                  <a:close/>
                  <a:moveTo>
                    <a:pt x="341" y="318"/>
                  </a:moveTo>
                  <a:lnTo>
                    <a:pt x="336" y="313"/>
                  </a:lnTo>
                  <a:lnTo>
                    <a:pt x="341" y="308"/>
                  </a:lnTo>
                  <a:lnTo>
                    <a:pt x="346" y="313"/>
                  </a:lnTo>
                  <a:lnTo>
                    <a:pt x="341" y="318"/>
                  </a:lnTo>
                  <a:close/>
                  <a:moveTo>
                    <a:pt x="330" y="308"/>
                  </a:moveTo>
                  <a:lnTo>
                    <a:pt x="325" y="303"/>
                  </a:lnTo>
                  <a:lnTo>
                    <a:pt x="330" y="298"/>
                  </a:lnTo>
                  <a:lnTo>
                    <a:pt x="335" y="303"/>
                  </a:lnTo>
                  <a:lnTo>
                    <a:pt x="330" y="308"/>
                  </a:lnTo>
                  <a:close/>
                  <a:moveTo>
                    <a:pt x="320" y="298"/>
                  </a:moveTo>
                  <a:lnTo>
                    <a:pt x="314" y="293"/>
                  </a:lnTo>
                  <a:lnTo>
                    <a:pt x="319" y="288"/>
                  </a:lnTo>
                  <a:lnTo>
                    <a:pt x="325" y="293"/>
                  </a:lnTo>
                  <a:lnTo>
                    <a:pt x="320" y="298"/>
                  </a:lnTo>
                  <a:close/>
                  <a:moveTo>
                    <a:pt x="309" y="288"/>
                  </a:moveTo>
                  <a:lnTo>
                    <a:pt x="303" y="283"/>
                  </a:lnTo>
                  <a:lnTo>
                    <a:pt x="308" y="278"/>
                  </a:lnTo>
                  <a:lnTo>
                    <a:pt x="314" y="283"/>
                  </a:lnTo>
                  <a:lnTo>
                    <a:pt x="309" y="288"/>
                  </a:lnTo>
                  <a:close/>
                  <a:moveTo>
                    <a:pt x="298" y="278"/>
                  </a:moveTo>
                  <a:lnTo>
                    <a:pt x="293" y="273"/>
                  </a:lnTo>
                  <a:lnTo>
                    <a:pt x="297" y="268"/>
                  </a:lnTo>
                  <a:lnTo>
                    <a:pt x="303" y="273"/>
                  </a:lnTo>
                  <a:lnTo>
                    <a:pt x="298" y="278"/>
                  </a:lnTo>
                  <a:close/>
                  <a:moveTo>
                    <a:pt x="287" y="268"/>
                  </a:moveTo>
                  <a:lnTo>
                    <a:pt x="282" y="263"/>
                  </a:lnTo>
                  <a:lnTo>
                    <a:pt x="287" y="258"/>
                  </a:lnTo>
                  <a:lnTo>
                    <a:pt x="292" y="263"/>
                  </a:lnTo>
                  <a:lnTo>
                    <a:pt x="287" y="268"/>
                  </a:lnTo>
                  <a:close/>
                  <a:moveTo>
                    <a:pt x="276" y="258"/>
                  </a:moveTo>
                  <a:lnTo>
                    <a:pt x="271" y="253"/>
                  </a:lnTo>
                  <a:lnTo>
                    <a:pt x="276" y="248"/>
                  </a:lnTo>
                  <a:lnTo>
                    <a:pt x="281" y="253"/>
                  </a:lnTo>
                  <a:lnTo>
                    <a:pt x="276" y="258"/>
                  </a:lnTo>
                  <a:close/>
                  <a:moveTo>
                    <a:pt x="265" y="249"/>
                  </a:moveTo>
                  <a:lnTo>
                    <a:pt x="260" y="244"/>
                  </a:lnTo>
                  <a:lnTo>
                    <a:pt x="265" y="238"/>
                  </a:lnTo>
                  <a:lnTo>
                    <a:pt x="270" y="243"/>
                  </a:lnTo>
                  <a:lnTo>
                    <a:pt x="265" y="249"/>
                  </a:lnTo>
                  <a:close/>
                  <a:moveTo>
                    <a:pt x="255" y="239"/>
                  </a:moveTo>
                  <a:lnTo>
                    <a:pt x="249" y="234"/>
                  </a:lnTo>
                  <a:lnTo>
                    <a:pt x="254" y="228"/>
                  </a:lnTo>
                  <a:lnTo>
                    <a:pt x="260" y="233"/>
                  </a:lnTo>
                  <a:lnTo>
                    <a:pt x="255" y="239"/>
                  </a:lnTo>
                  <a:close/>
                  <a:moveTo>
                    <a:pt x="244" y="229"/>
                  </a:moveTo>
                  <a:lnTo>
                    <a:pt x="238" y="224"/>
                  </a:lnTo>
                  <a:lnTo>
                    <a:pt x="243" y="218"/>
                  </a:lnTo>
                  <a:lnTo>
                    <a:pt x="249" y="223"/>
                  </a:lnTo>
                  <a:lnTo>
                    <a:pt x="244" y="229"/>
                  </a:lnTo>
                  <a:close/>
                  <a:moveTo>
                    <a:pt x="233" y="219"/>
                  </a:moveTo>
                  <a:lnTo>
                    <a:pt x="227" y="214"/>
                  </a:lnTo>
                  <a:lnTo>
                    <a:pt x="232" y="208"/>
                  </a:lnTo>
                  <a:lnTo>
                    <a:pt x="238" y="213"/>
                  </a:lnTo>
                  <a:lnTo>
                    <a:pt x="233" y="219"/>
                  </a:lnTo>
                  <a:close/>
                  <a:moveTo>
                    <a:pt x="222" y="209"/>
                  </a:moveTo>
                  <a:lnTo>
                    <a:pt x="217" y="204"/>
                  </a:lnTo>
                  <a:lnTo>
                    <a:pt x="222" y="198"/>
                  </a:lnTo>
                  <a:lnTo>
                    <a:pt x="227" y="203"/>
                  </a:lnTo>
                  <a:lnTo>
                    <a:pt x="222" y="209"/>
                  </a:lnTo>
                  <a:close/>
                  <a:moveTo>
                    <a:pt x="211" y="199"/>
                  </a:moveTo>
                  <a:lnTo>
                    <a:pt x="206" y="194"/>
                  </a:lnTo>
                  <a:lnTo>
                    <a:pt x="211" y="188"/>
                  </a:lnTo>
                  <a:lnTo>
                    <a:pt x="216" y="193"/>
                  </a:lnTo>
                  <a:lnTo>
                    <a:pt x="211" y="199"/>
                  </a:lnTo>
                  <a:close/>
                  <a:moveTo>
                    <a:pt x="200" y="189"/>
                  </a:moveTo>
                  <a:lnTo>
                    <a:pt x="195" y="184"/>
                  </a:lnTo>
                  <a:lnTo>
                    <a:pt x="200" y="179"/>
                  </a:lnTo>
                  <a:lnTo>
                    <a:pt x="205" y="183"/>
                  </a:lnTo>
                  <a:lnTo>
                    <a:pt x="200" y="189"/>
                  </a:lnTo>
                  <a:close/>
                  <a:moveTo>
                    <a:pt x="190" y="179"/>
                  </a:moveTo>
                  <a:lnTo>
                    <a:pt x="184" y="174"/>
                  </a:lnTo>
                  <a:lnTo>
                    <a:pt x="189" y="169"/>
                  </a:lnTo>
                  <a:lnTo>
                    <a:pt x="195" y="174"/>
                  </a:lnTo>
                  <a:lnTo>
                    <a:pt x="190" y="179"/>
                  </a:lnTo>
                  <a:close/>
                  <a:moveTo>
                    <a:pt x="179" y="169"/>
                  </a:moveTo>
                  <a:lnTo>
                    <a:pt x="173" y="164"/>
                  </a:lnTo>
                  <a:lnTo>
                    <a:pt x="178" y="159"/>
                  </a:lnTo>
                  <a:lnTo>
                    <a:pt x="184" y="164"/>
                  </a:lnTo>
                  <a:lnTo>
                    <a:pt x="179" y="169"/>
                  </a:lnTo>
                  <a:close/>
                  <a:moveTo>
                    <a:pt x="168" y="159"/>
                  </a:moveTo>
                  <a:lnTo>
                    <a:pt x="162" y="154"/>
                  </a:lnTo>
                  <a:lnTo>
                    <a:pt x="167" y="149"/>
                  </a:lnTo>
                  <a:lnTo>
                    <a:pt x="173" y="154"/>
                  </a:lnTo>
                  <a:lnTo>
                    <a:pt x="168" y="159"/>
                  </a:lnTo>
                  <a:close/>
                  <a:moveTo>
                    <a:pt x="157" y="149"/>
                  </a:moveTo>
                  <a:lnTo>
                    <a:pt x="152" y="144"/>
                  </a:lnTo>
                  <a:lnTo>
                    <a:pt x="157" y="139"/>
                  </a:lnTo>
                  <a:lnTo>
                    <a:pt x="162" y="144"/>
                  </a:lnTo>
                  <a:lnTo>
                    <a:pt x="157" y="149"/>
                  </a:lnTo>
                  <a:close/>
                  <a:moveTo>
                    <a:pt x="146" y="139"/>
                  </a:moveTo>
                  <a:lnTo>
                    <a:pt x="141" y="134"/>
                  </a:lnTo>
                  <a:lnTo>
                    <a:pt x="146" y="129"/>
                  </a:lnTo>
                  <a:lnTo>
                    <a:pt x="151" y="134"/>
                  </a:lnTo>
                  <a:lnTo>
                    <a:pt x="146" y="139"/>
                  </a:lnTo>
                  <a:close/>
                  <a:moveTo>
                    <a:pt x="135" y="129"/>
                  </a:moveTo>
                  <a:lnTo>
                    <a:pt x="130" y="124"/>
                  </a:lnTo>
                  <a:lnTo>
                    <a:pt x="135" y="119"/>
                  </a:lnTo>
                  <a:lnTo>
                    <a:pt x="140" y="124"/>
                  </a:lnTo>
                  <a:lnTo>
                    <a:pt x="135" y="129"/>
                  </a:lnTo>
                  <a:close/>
                  <a:moveTo>
                    <a:pt x="125" y="119"/>
                  </a:moveTo>
                  <a:lnTo>
                    <a:pt x="119" y="114"/>
                  </a:lnTo>
                  <a:lnTo>
                    <a:pt x="124" y="109"/>
                  </a:lnTo>
                  <a:lnTo>
                    <a:pt x="129" y="114"/>
                  </a:lnTo>
                  <a:lnTo>
                    <a:pt x="125" y="119"/>
                  </a:lnTo>
                  <a:close/>
                  <a:moveTo>
                    <a:pt x="114" y="109"/>
                  </a:moveTo>
                  <a:lnTo>
                    <a:pt x="108" y="105"/>
                  </a:lnTo>
                  <a:lnTo>
                    <a:pt x="113" y="99"/>
                  </a:lnTo>
                  <a:lnTo>
                    <a:pt x="119" y="104"/>
                  </a:lnTo>
                  <a:lnTo>
                    <a:pt x="114" y="109"/>
                  </a:lnTo>
                  <a:close/>
                  <a:moveTo>
                    <a:pt x="103" y="100"/>
                  </a:moveTo>
                  <a:lnTo>
                    <a:pt x="97" y="95"/>
                  </a:lnTo>
                  <a:lnTo>
                    <a:pt x="102" y="89"/>
                  </a:lnTo>
                  <a:lnTo>
                    <a:pt x="108" y="94"/>
                  </a:lnTo>
                  <a:lnTo>
                    <a:pt x="103" y="100"/>
                  </a:lnTo>
                  <a:close/>
                  <a:moveTo>
                    <a:pt x="92" y="90"/>
                  </a:moveTo>
                  <a:lnTo>
                    <a:pt x="87" y="85"/>
                  </a:lnTo>
                  <a:lnTo>
                    <a:pt x="91" y="79"/>
                  </a:lnTo>
                  <a:lnTo>
                    <a:pt x="97" y="84"/>
                  </a:lnTo>
                  <a:lnTo>
                    <a:pt x="92" y="90"/>
                  </a:lnTo>
                  <a:close/>
                  <a:moveTo>
                    <a:pt x="81" y="80"/>
                  </a:moveTo>
                  <a:lnTo>
                    <a:pt x="76" y="75"/>
                  </a:lnTo>
                  <a:lnTo>
                    <a:pt x="81" y="69"/>
                  </a:lnTo>
                  <a:lnTo>
                    <a:pt x="86" y="74"/>
                  </a:lnTo>
                  <a:lnTo>
                    <a:pt x="81" y="80"/>
                  </a:lnTo>
                  <a:close/>
                  <a:moveTo>
                    <a:pt x="70" y="70"/>
                  </a:moveTo>
                  <a:lnTo>
                    <a:pt x="65" y="65"/>
                  </a:lnTo>
                  <a:lnTo>
                    <a:pt x="70" y="59"/>
                  </a:lnTo>
                  <a:lnTo>
                    <a:pt x="75" y="64"/>
                  </a:lnTo>
                  <a:lnTo>
                    <a:pt x="70" y="70"/>
                  </a:lnTo>
                  <a:close/>
                  <a:moveTo>
                    <a:pt x="59" y="60"/>
                  </a:moveTo>
                  <a:lnTo>
                    <a:pt x="54" y="55"/>
                  </a:lnTo>
                  <a:lnTo>
                    <a:pt x="59" y="49"/>
                  </a:lnTo>
                  <a:lnTo>
                    <a:pt x="64" y="54"/>
                  </a:lnTo>
                  <a:lnTo>
                    <a:pt x="59" y="60"/>
                  </a:lnTo>
                  <a:close/>
                  <a:moveTo>
                    <a:pt x="49" y="50"/>
                  </a:moveTo>
                  <a:lnTo>
                    <a:pt x="43" y="45"/>
                  </a:lnTo>
                  <a:lnTo>
                    <a:pt x="48" y="40"/>
                  </a:lnTo>
                  <a:lnTo>
                    <a:pt x="54" y="44"/>
                  </a:lnTo>
                  <a:lnTo>
                    <a:pt x="49" y="50"/>
                  </a:lnTo>
                  <a:close/>
                  <a:moveTo>
                    <a:pt x="38" y="40"/>
                  </a:moveTo>
                  <a:lnTo>
                    <a:pt x="32" y="35"/>
                  </a:lnTo>
                  <a:lnTo>
                    <a:pt x="37" y="30"/>
                  </a:lnTo>
                  <a:lnTo>
                    <a:pt x="43" y="35"/>
                  </a:lnTo>
                  <a:lnTo>
                    <a:pt x="38" y="40"/>
                  </a:lnTo>
                  <a:close/>
                  <a:moveTo>
                    <a:pt x="27" y="30"/>
                  </a:moveTo>
                  <a:lnTo>
                    <a:pt x="21" y="25"/>
                  </a:lnTo>
                  <a:lnTo>
                    <a:pt x="26" y="20"/>
                  </a:lnTo>
                  <a:lnTo>
                    <a:pt x="32" y="25"/>
                  </a:lnTo>
                  <a:lnTo>
                    <a:pt x="27" y="30"/>
                  </a:lnTo>
                  <a:close/>
                  <a:moveTo>
                    <a:pt x="16" y="20"/>
                  </a:moveTo>
                  <a:lnTo>
                    <a:pt x="11" y="15"/>
                  </a:lnTo>
                  <a:lnTo>
                    <a:pt x="16" y="10"/>
                  </a:lnTo>
                  <a:lnTo>
                    <a:pt x="21" y="15"/>
                  </a:lnTo>
                  <a:lnTo>
                    <a:pt x="16" y="20"/>
                  </a:lnTo>
                  <a:close/>
                  <a:moveTo>
                    <a:pt x="5" y="10"/>
                  </a:moveTo>
                  <a:lnTo>
                    <a:pt x="0" y="5"/>
                  </a:lnTo>
                  <a:lnTo>
                    <a:pt x="5" y="0"/>
                  </a:lnTo>
                  <a:lnTo>
                    <a:pt x="10" y="5"/>
                  </a:lnTo>
                  <a:lnTo>
                    <a:pt x="5" y="10"/>
                  </a:lnTo>
                  <a:close/>
                </a:path>
              </a:pathLst>
            </a:custGeom>
            <a:solidFill>
              <a:srgbClr val="000000"/>
            </a:solidFill>
            <a:ln w="1">
              <a:solidFill>
                <a:srgbClr val="000000"/>
              </a:solidFill>
              <a:bevel/>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548" name="Freeform 81"/>
            <p:cNvSpPr>
              <a:spLocks noEditPoints="1"/>
            </p:cNvSpPr>
            <p:nvPr/>
          </p:nvSpPr>
          <p:spPr bwMode="auto">
            <a:xfrm>
              <a:off x="2360" y="1145"/>
              <a:ext cx="757" cy="425"/>
            </a:xfrm>
            <a:custGeom>
              <a:avLst/>
              <a:gdLst>
                <a:gd name="T0" fmla="*/ 48 w 757"/>
                <a:gd name="T1" fmla="*/ 407 h 425"/>
                <a:gd name="T2" fmla="*/ 54 w 757"/>
                <a:gd name="T3" fmla="*/ 387 h 425"/>
                <a:gd name="T4" fmla="*/ 61 w 757"/>
                <a:gd name="T5" fmla="*/ 400 h 425"/>
                <a:gd name="T6" fmla="*/ 92 w 757"/>
                <a:gd name="T7" fmla="*/ 365 h 425"/>
                <a:gd name="T8" fmla="*/ 80 w 757"/>
                <a:gd name="T9" fmla="*/ 373 h 425"/>
                <a:gd name="T10" fmla="*/ 125 w 757"/>
                <a:gd name="T11" fmla="*/ 364 h 425"/>
                <a:gd name="T12" fmla="*/ 131 w 757"/>
                <a:gd name="T13" fmla="*/ 344 h 425"/>
                <a:gd name="T14" fmla="*/ 138 w 757"/>
                <a:gd name="T15" fmla="*/ 357 h 425"/>
                <a:gd name="T16" fmla="*/ 170 w 757"/>
                <a:gd name="T17" fmla="*/ 323 h 425"/>
                <a:gd name="T18" fmla="*/ 157 w 757"/>
                <a:gd name="T19" fmla="*/ 330 h 425"/>
                <a:gd name="T20" fmla="*/ 202 w 757"/>
                <a:gd name="T21" fmla="*/ 321 h 425"/>
                <a:gd name="T22" fmla="*/ 208 w 757"/>
                <a:gd name="T23" fmla="*/ 301 h 425"/>
                <a:gd name="T24" fmla="*/ 215 w 757"/>
                <a:gd name="T25" fmla="*/ 314 h 425"/>
                <a:gd name="T26" fmla="*/ 247 w 757"/>
                <a:gd name="T27" fmla="*/ 280 h 425"/>
                <a:gd name="T28" fmla="*/ 234 w 757"/>
                <a:gd name="T29" fmla="*/ 287 h 425"/>
                <a:gd name="T30" fmla="*/ 280 w 757"/>
                <a:gd name="T31" fmla="*/ 278 h 425"/>
                <a:gd name="T32" fmla="*/ 285 w 757"/>
                <a:gd name="T33" fmla="*/ 258 h 425"/>
                <a:gd name="T34" fmla="*/ 292 w 757"/>
                <a:gd name="T35" fmla="*/ 271 h 425"/>
                <a:gd name="T36" fmla="*/ 324 w 757"/>
                <a:gd name="T37" fmla="*/ 237 h 425"/>
                <a:gd name="T38" fmla="*/ 311 w 757"/>
                <a:gd name="T39" fmla="*/ 244 h 425"/>
                <a:gd name="T40" fmla="*/ 357 w 757"/>
                <a:gd name="T41" fmla="*/ 235 h 425"/>
                <a:gd name="T42" fmla="*/ 362 w 757"/>
                <a:gd name="T43" fmla="*/ 215 h 425"/>
                <a:gd name="T44" fmla="*/ 370 w 757"/>
                <a:gd name="T45" fmla="*/ 228 h 425"/>
                <a:gd name="T46" fmla="*/ 401 w 757"/>
                <a:gd name="T47" fmla="*/ 194 h 425"/>
                <a:gd name="T48" fmla="*/ 388 w 757"/>
                <a:gd name="T49" fmla="*/ 201 h 425"/>
                <a:gd name="T50" fmla="*/ 434 w 757"/>
                <a:gd name="T51" fmla="*/ 193 h 425"/>
                <a:gd name="T52" fmla="*/ 439 w 757"/>
                <a:gd name="T53" fmla="*/ 173 h 425"/>
                <a:gd name="T54" fmla="*/ 447 w 757"/>
                <a:gd name="T55" fmla="*/ 185 h 425"/>
                <a:gd name="T56" fmla="*/ 478 w 757"/>
                <a:gd name="T57" fmla="*/ 151 h 425"/>
                <a:gd name="T58" fmla="*/ 465 w 757"/>
                <a:gd name="T59" fmla="*/ 158 h 425"/>
                <a:gd name="T60" fmla="*/ 511 w 757"/>
                <a:gd name="T61" fmla="*/ 150 h 425"/>
                <a:gd name="T62" fmla="*/ 517 w 757"/>
                <a:gd name="T63" fmla="*/ 130 h 425"/>
                <a:gd name="T64" fmla="*/ 524 w 757"/>
                <a:gd name="T65" fmla="*/ 143 h 425"/>
                <a:gd name="T66" fmla="*/ 555 w 757"/>
                <a:gd name="T67" fmla="*/ 108 h 425"/>
                <a:gd name="T68" fmla="*/ 542 w 757"/>
                <a:gd name="T69" fmla="*/ 115 h 425"/>
                <a:gd name="T70" fmla="*/ 588 w 757"/>
                <a:gd name="T71" fmla="*/ 107 h 425"/>
                <a:gd name="T72" fmla="*/ 594 w 757"/>
                <a:gd name="T73" fmla="*/ 87 h 425"/>
                <a:gd name="T74" fmla="*/ 601 w 757"/>
                <a:gd name="T75" fmla="*/ 100 h 425"/>
                <a:gd name="T76" fmla="*/ 632 w 757"/>
                <a:gd name="T77" fmla="*/ 65 h 425"/>
                <a:gd name="T78" fmla="*/ 619 w 757"/>
                <a:gd name="T79" fmla="*/ 73 h 425"/>
                <a:gd name="T80" fmla="*/ 665 w 757"/>
                <a:gd name="T81" fmla="*/ 64 h 425"/>
                <a:gd name="T82" fmla="*/ 671 w 757"/>
                <a:gd name="T83" fmla="*/ 44 h 425"/>
                <a:gd name="T84" fmla="*/ 678 w 757"/>
                <a:gd name="T85" fmla="*/ 57 h 425"/>
                <a:gd name="T86" fmla="*/ 709 w 757"/>
                <a:gd name="T87" fmla="*/ 22 h 425"/>
                <a:gd name="T88" fmla="*/ 696 w 757"/>
                <a:gd name="T89" fmla="*/ 30 h 425"/>
                <a:gd name="T90" fmla="*/ 742 w 757"/>
                <a:gd name="T91" fmla="*/ 21 h 425"/>
                <a:gd name="T92" fmla="*/ 748 w 757"/>
                <a:gd name="T93" fmla="*/ 1 h 425"/>
                <a:gd name="T94" fmla="*/ 755 w 757"/>
                <a:gd name="T95" fmla="*/ 14 h 425"/>
                <a:gd name="T96" fmla="*/ 0 w 757"/>
                <a:gd name="T97" fmla="*/ 425 h 4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7"/>
                <a:gd name="T148" fmla="*/ 0 h 425"/>
                <a:gd name="T149" fmla="*/ 757 w 757"/>
                <a:gd name="T150" fmla="*/ 425 h 42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7" h="425">
                  <a:moveTo>
                    <a:pt x="28" y="401"/>
                  </a:moveTo>
                  <a:lnTo>
                    <a:pt x="41" y="394"/>
                  </a:lnTo>
                  <a:lnTo>
                    <a:pt x="48" y="407"/>
                  </a:lnTo>
                  <a:lnTo>
                    <a:pt x="35" y="414"/>
                  </a:lnTo>
                  <a:lnTo>
                    <a:pt x="28" y="401"/>
                  </a:lnTo>
                  <a:close/>
                  <a:moveTo>
                    <a:pt x="54" y="387"/>
                  </a:moveTo>
                  <a:lnTo>
                    <a:pt x="67" y="380"/>
                  </a:lnTo>
                  <a:lnTo>
                    <a:pt x="74" y="393"/>
                  </a:lnTo>
                  <a:lnTo>
                    <a:pt x="61" y="400"/>
                  </a:lnTo>
                  <a:lnTo>
                    <a:pt x="54" y="387"/>
                  </a:lnTo>
                  <a:close/>
                  <a:moveTo>
                    <a:pt x="80" y="373"/>
                  </a:moveTo>
                  <a:lnTo>
                    <a:pt x="92" y="365"/>
                  </a:lnTo>
                  <a:lnTo>
                    <a:pt x="100" y="378"/>
                  </a:lnTo>
                  <a:lnTo>
                    <a:pt x="87" y="385"/>
                  </a:lnTo>
                  <a:lnTo>
                    <a:pt x="80" y="373"/>
                  </a:lnTo>
                  <a:close/>
                  <a:moveTo>
                    <a:pt x="105" y="358"/>
                  </a:moveTo>
                  <a:lnTo>
                    <a:pt x="118" y="351"/>
                  </a:lnTo>
                  <a:lnTo>
                    <a:pt x="125" y="364"/>
                  </a:lnTo>
                  <a:lnTo>
                    <a:pt x="112" y="371"/>
                  </a:lnTo>
                  <a:lnTo>
                    <a:pt x="105" y="358"/>
                  </a:lnTo>
                  <a:close/>
                  <a:moveTo>
                    <a:pt x="131" y="344"/>
                  </a:moveTo>
                  <a:lnTo>
                    <a:pt x="144" y="337"/>
                  </a:lnTo>
                  <a:lnTo>
                    <a:pt x="151" y="350"/>
                  </a:lnTo>
                  <a:lnTo>
                    <a:pt x="138" y="357"/>
                  </a:lnTo>
                  <a:lnTo>
                    <a:pt x="131" y="344"/>
                  </a:lnTo>
                  <a:close/>
                  <a:moveTo>
                    <a:pt x="157" y="330"/>
                  </a:moveTo>
                  <a:lnTo>
                    <a:pt x="170" y="323"/>
                  </a:lnTo>
                  <a:lnTo>
                    <a:pt x="177" y="335"/>
                  </a:lnTo>
                  <a:lnTo>
                    <a:pt x="164" y="343"/>
                  </a:lnTo>
                  <a:lnTo>
                    <a:pt x="157" y="330"/>
                  </a:lnTo>
                  <a:close/>
                  <a:moveTo>
                    <a:pt x="182" y="315"/>
                  </a:moveTo>
                  <a:lnTo>
                    <a:pt x="195" y="308"/>
                  </a:lnTo>
                  <a:lnTo>
                    <a:pt x="202" y="321"/>
                  </a:lnTo>
                  <a:lnTo>
                    <a:pt x="190" y="328"/>
                  </a:lnTo>
                  <a:lnTo>
                    <a:pt x="182" y="315"/>
                  </a:lnTo>
                  <a:close/>
                  <a:moveTo>
                    <a:pt x="208" y="301"/>
                  </a:moveTo>
                  <a:lnTo>
                    <a:pt x="221" y="294"/>
                  </a:lnTo>
                  <a:lnTo>
                    <a:pt x="228" y="307"/>
                  </a:lnTo>
                  <a:lnTo>
                    <a:pt x="215" y="314"/>
                  </a:lnTo>
                  <a:lnTo>
                    <a:pt x="208" y="301"/>
                  </a:lnTo>
                  <a:close/>
                  <a:moveTo>
                    <a:pt x="234" y="287"/>
                  </a:moveTo>
                  <a:lnTo>
                    <a:pt x="247" y="280"/>
                  </a:lnTo>
                  <a:lnTo>
                    <a:pt x="254" y="292"/>
                  </a:lnTo>
                  <a:lnTo>
                    <a:pt x="241" y="300"/>
                  </a:lnTo>
                  <a:lnTo>
                    <a:pt x="234" y="287"/>
                  </a:lnTo>
                  <a:close/>
                  <a:moveTo>
                    <a:pt x="260" y="272"/>
                  </a:moveTo>
                  <a:lnTo>
                    <a:pt x="272" y="265"/>
                  </a:lnTo>
                  <a:lnTo>
                    <a:pt x="280" y="278"/>
                  </a:lnTo>
                  <a:lnTo>
                    <a:pt x="267" y="285"/>
                  </a:lnTo>
                  <a:lnTo>
                    <a:pt x="260" y="272"/>
                  </a:lnTo>
                  <a:close/>
                  <a:moveTo>
                    <a:pt x="285" y="258"/>
                  </a:moveTo>
                  <a:lnTo>
                    <a:pt x="298" y="251"/>
                  </a:lnTo>
                  <a:lnTo>
                    <a:pt x="305" y="264"/>
                  </a:lnTo>
                  <a:lnTo>
                    <a:pt x="292" y="271"/>
                  </a:lnTo>
                  <a:lnTo>
                    <a:pt x="285" y="258"/>
                  </a:lnTo>
                  <a:close/>
                  <a:moveTo>
                    <a:pt x="311" y="244"/>
                  </a:moveTo>
                  <a:lnTo>
                    <a:pt x="324" y="237"/>
                  </a:lnTo>
                  <a:lnTo>
                    <a:pt x="331" y="250"/>
                  </a:lnTo>
                  <a:lnTo>
                    <a:pt x="318" y="257"/>
                  </a:lnTo>
                  <a:lnTo>
                    <a:pt x="311" y="244"/>
                  </a:lnTo>
                  <a:close/>
                  <a:moveTo>
                    <a:pt x="337" y="230"/>
                  </a:moveTo>
                  <a:lnTo>
                    <a:pt x="350" y="223"/>
                  </a:lnTo>
                  <a:lnTo>
                    <a:pt x="357" y="235"/>
                  </a:lnTo>
                  <a:lnTo>
                    <a:pt x="344" y="243"/>
                  </a:lnTo>
                  <a:lnTo>
                    <a:pt x="337" y="230"/>
                  </a:lnTo>
                  <a:close/>
                  <a:moveTo>
                    <a:pt x="362" y="215"/>
                  </a:moveTo>
                  <a:lnTo>
                    <a:pt x="375" y="208"/>
                  </a:lnTo>
                  <a:lnTo>
                    <a:pt x="382" y="221"/>
                  </a:lnTo>
                  <a:lnTo>
                    <a:pt x="370" y="228"/>
                  </a:lnTo>
                  <a:lnTo>
                    <a:pt x="362" y="215"/>
                  </a:lnTo>
                  <a:close/>
                  <a:moveTo>
                    <a:pt x="388" y="201"/>
                  </a:moveTo>
                  <a:lnTo>
                    <a:pt x="401" y="194"/>
                  </a:lnTo>
                  <a:lnTo>
                    <a:pt x="408" y="207"/>
                  </a:lnTo>
                  <a:lnTo>
                    <a:pt x="395" y="214"/>
                  </a:lnTo>
                  <a:lnTo>
                    <a:pt x="388" y="201"/>
                  </a:lnTo>
                  <a:close/>
                  <a:moveTo>
                    <a:pt x="414" y="187"/>
                  </a:moveTo>
                  <a:lnTo>
                    <a:pt x="427" y="180"/>
                  </a:lnTo>
                  <a:lnTo>
                    <a:pt x="434" y="193"/>
                  </a:lnTo>
                  <a:lnTo>
                    <a:pt x="421" y="200"/>
                  </a:lnTo>
                  <a:lnTo>
                    <a:pt x="414" y="187"/>
                  </a:lnTo>
                  <a:close/>
                  <a:moveTo>
                    <a:pt x="439" y="173"/>
                  </a:moveTo>
                  <a:lnTo>
                    <a:pt x="452" y="165"/>
                  </a:lnTo>
                  <a:lnTo>
                    <a:pt x="459" y="178"/>
                  </a:lnTo>
                  <a:lnTo>
                    <a:pt x="447" y="185"/>
                  </a:lnTo>
                  <a:lnTo>
                    <a:pt x="439" y="173"/>
                  </a:lnTo>
                  <a:close/>
                  <a:moveTo>
                    <a:pt x="465" y="158"/>
                  </a:moveTo>
                  <a:lnTo>
                    <a:pt x="478" y="151"/>
                  </a:lnTo>
                  <a:lnTo>
                    <a:pt x="485" y="164"/>
                  </a:lnTo>
                  <a:lnTo>
                    <a:pt x="472" y="171"/>
                  </a:lnTo>
                  <a:lnTo>
                    <a:pt x="465" y="158"/>
                  </a:lnTo>
                  <a:close/>
                  <a:moveTo>
                    <a:pt x="491" y="144"/>
                  </a:moveTo>
                  <a:lnTo>
                    <a:pt x="504" y="137"/>
                  </a:lnTo>
                  <a:lnTo>
                    <a:pt x="511" y="150"/>
                  </a:lnTo>
                  <a:lnTo>
                    <a:pt x="498" y="157"/>
                  </a:lnTo>
                  <a:lnTo>
                    <a:pt x="491" y="144"/>
                  </a:lnTo>
                  <a:close/>
                  <a:moveTo>
                    <a:pt x="517" y="130"/>
                  </a:moveTo>
                  <a:lnTo>
                    <a:pt x="529" y="123"/>
                  </a:lnTo>
                  <a:lnTo>
                    <a:pt x="537" y="135"/>
                  </a:lnTo>
                  <a:lnTo>
                    <a:pt x="524" y="143"/>
                  </a:lnTo>
                  <a:lnTo>
                    <a:pt x="517" y="130"/>
                  </a:lnTo>
                  <a:close/>
                  <a:moveTo>
                    <a:pt x="542" y="115"/>
                  </a:moveTo>
                  <a:lnTo>
                    <a:pt x="555" y="108"/>
                  </a:lnTo>
                  <a:lnTo>
                    <a:pt x="562" y="121"/>
                  </a:lnTo>
                  <a:lnTo>
                    <a:pt x="549" y="128"/>
                  </a:lnTo>
                  <a:lnTo>
                    <a:pt x="542" y="115"/>
                  </a:lnTo>
                  <a:close/>
                  <a:moveTo>
                    <a:pt x="568" y="101"/>
                  </a:moveTo>
                  <a:lnTo>
                    <a:pt x="581" y="94"/>
                  </a:lnTo>
                  <a:lnTo>
                    <a:pt x="588" y="107"/>
                  </a:lnTo>
                  <a:lnTo>
                    <a:pt x="575" y="114"/>
                  </a:lnTo>
                  <a:lnTo>
                    <a:pt x="568" y="101"/>
                  </a:lnTo>
                  <a:close/>
                  <a:moveTo>
                    <a:pt x="594" y="87"/>
                  </a:moveTo>
                  <a:lnTo>
                    <a:pt x="606" y="80"/>
                  </a:lnTo>
                  <a:lnTo>
                    <a:pt x="614" y="93"/>
                  </a:lnTo>
                  <a:lnTo>
                    <a:pt x="601" y="100"/>
                  </a:lnTo>
                  <a:lnTo>
                    <a:pt x="594" y="87"/>
                  </a:lnTo>
                  <a:close/>
                  <a:moveTo>
                    <a:pt x="619" y="73"/>
                  </a:moveTo>
                  <a:lnTo>
                    <a:pt x="632" y="65"/>
                  </a:lnTo>
                  <a:lnTo>
                    <a:pt x="639" y="78"/>
                  </a:lnTo>
                  <a:lnTo>
                    <a:pt x="626" y="85"/>
                  </a:lnTo>
                  <a:lnTo>
                    <a:pt x="619" y="73"/>
                  </a:lnTo>
                  <a:close/>
                  <a:moveTo>
                    <a:pt x="645" y="58"/>
                  </a:moveTo>
                  <a:lnTo>
                    <a:pt x="658" y="51"/>
                  </a:lnTo>
                  <a:lnTo>
                    <a:pt x="665" y="64"/>
                  </a:lnTo>
                  <a:lnTo>
                    <a:pt x="652" y="71"/>
                  </a:lnTo>
                  <a:lnTo>
                    <a:pt x="645" y="58"/>
                  </a:lnTo>
                  <a:close/>
                  <a:moveTo>
                    <a:pt x="671" y="44"/>
                  </a:moveTo>
                  <a:lnTo>
                    <a:pt x="684" y="37"/>
                  </a:lnTo>
                  <a:lnTo>
                    <a:pt x="691" y="50"/>
                  </a:lnTo>
                  <a:lnTo>
                    <a:pt x="678" y="57"/>
                  </a:lnTo>
                  <a:lnTo>
                    <a:pt x="671" y="44"/>
                  </a:lnTo>
                  <a:close/>
                  <a:moveTo>
                    <a:pt x="696" y="30"/>
                  </a:moveTo>
                  <a:lnTo>
                    <a:pt x="709" y="22"/>
                  </a:lnTo>
                  <a:lnTo>
                    <a:pt x="716" y="35"/>
                  </a:lnTo>
                  <a:lnTo>
                    <a:pt x="704" y="42"/>
                  </a:lnTo>
                  <a:lnTo>
                    <a:pt x="696" y="30"/>
                  </a:lnTo>
                  <a:close/>
                  <a:moveTo>
                    <a:pt x="722" y="15"/>
                  </a:moveTo>
                  <a:lnTo>
                    <a:pt x="735" y="8"/>
                  </a:lnTo>
                  <a:lnTo>
                    <a:pt x="742" y="21"/>
                  </a:lnTo>
                  <a:lnTo>
                    <a:pt x="729" y="28"/>
                  </a:lnTo>
                  <a:lnTo>
                    <a:pt x="722" y="15"/>
                  </a:lnTo>
                  <a:close/>
                  <a:moveTo>
                    <a:pt x="748" y="1"/>
                  </a:moveTo>
                  <a:lnTo>
                    <a:pt x="750" y="0"/>
                  </a:lnTo>
                  <a:lnTo>
                    <a:pt x="757" y="13"/>
                  </a:lnTo>
                  <a:lnTo>
                    <a:pt x="755" y="14"/>
                  </a:lnTo>
                  <a:lnTo>
                    <a:pt x="748" y="1"/>
                  </a:lnTo>
                  <a:close/>
                  <a:moveTo>
                    <a:pt x="49" y="423"/>
                  </a:moveTo>
                  <a:lnTo>
                    <a:pt x="0" y="425"/>
                  </a:lnTo>
                  <a:lnTo>
                    <a:pt x="27" y="385"/>
                  </a:lnTo>
                  <a:lnTo>
                    <a:pt x="49" y="423"/>
                  </a:lnTo>
                  <a:close/>
                </a:path>
              </a:pathLst>
            </a:custGeom>
            <a:solidFill>
              <a:srgbClr val="0000CC"/>
            </a:solidFill>
            <a:ln w="1">
              <a:solidFill>
                <a:srgbClr val="0000CC"/>
              </a:solidFill>
              <a:bevel/>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549" name="Freeform 82"/>
            <p:cNvSpPr>
              <a:spLocks noEditPoints="1"/>
            </p:cNvSpPr>
            <p:nvPr/>
          </p:nvSpPr>
          <p:spPr bwMode="auto">
            <a:xfrm>
              <a:off x="889" y="1918"/>
              <a:ext cx="610" cy="282"/>
            </a:xfrm>
            <a:custGeom>
              <a:avLst/>
              <a:gdLst>
                <a:gd name="T0" fmla="*/ 44 w 610"/>
                <a:gd name="T1" fmla="*/ 252 h 282"/>
                <a:gd name="T2" fmla="*/ 36 w 610"/>
                <a:gd name="T3" fmla="*/ 272 h 282"/>
                <a:gd name="T4" fmla="*/ 57 w 610"/>
                <a:gd name="T5" fmla="*/ 246 h 282"/>
                <a:gd name="T6" fmla="*/ 77 w 610"/>
                <a:gd name="T7" fmla="*/ 254 h 282"/>
                <a:gd name="T8" fmla="*/ 57 w 610"/>
                <a:gd name="T9" fmla="*/ 246 h 282"/>
                <a:gd name="T10" fmla="*/ 97 w 610"/>
                <a:gd name="T11" fmla="*/ 228 h 282"/>
                <a:gd name="T12" fmla="*/ 90 w 610"/>
                <a:gd name="T13" fmla="*/ 247 h 282"/>
                <a:gd name="T14" fmla="*/ 111 w 610"/>
                <a:gd name="T15" fmla="*/ 222 h 282"/>
                <a:gd name="T16" fmla="*/ 130 w 610"/>
                <a:gd name="T17" fmla="*/ 229 h 282"/>
                <a:gd name="T18" fmla="*/ 111 w 610"/>
                <a:gd name="T19" fmla="*/ 222 h 282"/>
                <a:gd name="T20" fmla="*/ 151 w 610"/>
                <a:gd name="T21" fmla="*/ 204 h 282"/>
                <a:gd name="T22" fmla="*/ 144 w 610"/>
                <a:gd name="T23" fmla="*/ 223 h 282"/>
                <a:gd name="T24" fmla="*/ 164 w 610"/>
                <a:gd name="T25" fmla="*/ 198 h 282"/>
                <a:gd name="T26" fmla="*/ 184 w 610"/>
                <a:gd name="T27" fmla="*/ 205 h 282"/>
                <a:gd name="T28" fmla="*/ 164 w 610"/>
                <a:gd name="T29" fmla="*/ 198 h 282"/>
                <a:gd name="T30" fmla="*/ 205 w 610"/>
                <a:gd name="T31" fmla="*/ 180 h 282"/>
                <a:gd name="T32" fmla="*/ 197 w 610"/>
                <a:gd name="T33" fmla="*/ 199 h 282"/>
                <a:gd name="T34" fmla="*/ 218 w 610"/>
                <a:gd name="T35" fmla="*/ 174 h 282"/>
                <a:gd name="T36" fmla="*/ 237 w 610"/>
                <a:gd name="T37" fmla="*/ 181 h 282"/>
                <a:gd name="T38" fmla="*/ 218 w 610"/>
                <a:gd name="T39" fmla="*/ 174 h 282"/>
                <a:gd name="T40" fmla="*/ 258 w 610"/>
                <a:gd name="T41" fmla="*/ 155 h 282"/>
                <a:gd name="T42" fmla="*/ 251 w 610"/>
                <a:gd name="T43" fmla="*/ 175 h 282"/>
                <a:gd name="T44" fmla="*/ 272 w 610"/>
                <a:gd name="T45" fmla="*/ 149 h 282"/>
                <a:gd name="T46" fmla="*/ 291 w 610"/>
                <a:gd name="T47" fmla="*/ 157 h 282"/>
                <a:gd name="T48" fmla="*/ 272 w 610"/>
                <a:gd name="T49" fmla="*/ 149 h 282"/>
                <a:gd name="T50" fmla="*/ 312 w 610"/>
                <a:gd name="T51" fmla="*/ 131 h 282"/>
                <a:gd name="T52" fmla="*/ 304 w 610"/>
                <a:gd name="T53" fmla="*/ 151 h 282"/>
                <a:gd name="T54" fmla="*/ 325 w 610"/>
                <a:gd name="T55" fmla="*/ 125 h 282"/>
                <a:gd name="T56" fmla="*/ 345 w 610"/>
                <a:gd name="T57" fmla="*/ 133 h 282"/>
                <a:gd name="T58" fmla="*/ 325 w 610"/>
                <a:gd name="T59" fmla="*/ 125 h 282"/>
                <a:gd name="T60" fmla="*/ 365 w 610"/>
                <a:gd name="T61" fmla="*/ 107 h 282"/>
                <a:gd name="T62" fmla="*/ 358 w 610"/>
                <a:gd name="T63" fmla="*/ 126 h 282"/>
                <a:gd name="T64" fmla="*/ 379 w 610"/>
                <a:gd name="T65" fmla="*/ 101 h 282"/>
                <a:gd name="T66" fmla="*/ 398 w 610"/>
                <a:gd name="T67" fmla="*/ 108 h 282"/>
                <a:gd name="T68" fmla="*/ 379 w 610"/>
                <a:gd name="T69" fmla="*/ 101 h 282"/>
                <a:gd name="T70" fmla="*/ 419 w 610"/>
                <a:gd name="T71" fmla="*/ 83 h 282"/>
                <a:gd name="T72" fmla="*/ 412 w 610"/>
                <a:gd name="T73" fmla="*/ 102 h 282"/>
                <a:gd name="T74" fmla="*/ 432 w 610"/>
                <a:gd name="T75" fmla="*/ 77 h 282"/>
                <a:gd name="T76" fmla="*/ 452 w 610"/>
                <a:gd name="T77" fmla="*/ 84 h 282"/>
                <a:gd name="T78" fmla="*/ 432 w 610"/>
                <a:gd name="T79" fmla="*/ 77 h 282"/>
                <a:gd name="T80" fmla="*/ 473 w 610"/>
                <a:gd name="T81" fmla="*/ 59 h 282"/>
                <a:gd name="T82" fmla="*/ 465 w 610"/>
                <a:gd name="T83" fmla="*/ 78 h 282"/>
                <a:gd name="T84" fmla="*/ 486 w 610"/>
                <a:gd name="T85" fmla="*/ 53 h 282"/>
                <a:gd name="T86" fmla="*/ 506 w 610"/>
                <a:gd name="T87" fmla="*/ 60 h 282"/>
                <a:gd name="T88" fmla="*/ 486 w 610"/>
                <a:gd name="T89" fmla="*/ 53 h 282"/>
                <a:gd name="T90" fmla="*/ 526 w 610"/>
                <a:gd name="T91" fmla="*/ 34 h 282"/>
                <a:gd name="T92" fmla="*/ 519 w 610"/>
                <a:gd name="T93" fmla="*/ 54 h 282"/>
                <a:gd name="T94" fmla="*/ 540 w 610"/>
                <a:gd name="T95" fmla="*/ 28 h 282"/>
                <a:gd name="T96" fmla="*/ 559 w 610"/>
                <a:gd name="T97" fmla="*/ 36 h 282"/>
                <a:gd name="T98" fmla="*/ 540 w 610"/>
                <a:gd name="T99" fmla="*/ 28 h 282"/>
                <a:gd name="T100" fmla="*/ 580 w 610"/>
                <a:gd name="T101" fmla="*/ 10 h 282"/>
                <a:gd name="T102" fmla="*/ 573 w 610"/>
                <a:gd name="T103" fmla="*/ 30 h 282"/>
                <a:gd name="T104" fmla="*/ 593 w 610"/>
                <a:gd name="T105" fmla="*/ 4 h 282"/>
                <a:gd name="T106" fmla="*/ 610 w 610"/>
                <a:gd name="T107" fmla="*/ 13 h 282"/>
                <a:gd name="T108" fmla="*/ 593 w 610"/>
                <a:gd name="T109" fmla="*/ 4 h 282"/>
                <a:gd name="T110" fmla="*/ 0 w 610"/>
                <a:gd name="T111" fmla="*/ 280 h 282"/>
                <a:gd name="T112" fmla="*/ 49 w 610"/>
                <a:gd name="T113" fmla="*/ 282 h 2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0"/>
                <a:gd name="T172" fmla="*/ 0 h 282"/>
                <a:gd name="T173" fmla="*/ 610 w 610"/>
                <a:gd name="T174" fmla="*/ 282 h 2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0" h="282">
                  <a:moveTo>
                    <a:pt x="30" y="258"/>
                  </a:moveTo>
                  <a:lnTo>
                    <a:pt x="44" y="252"/>
                  </a:lnTo>
                  <a:lnTo>
                    <a:pt x="50" y="266"/>
                  </a:lnTo>
                  <a:lnTo>
                    <a:pt x="36" y="272"/>
                  </a:lnTo>
                  <a:lnTo>
                    <a:pt x="30" y="258"/>
                  </a:lnTo>
                  <a:close/>
                  <a:moveTo>
                    <a:pt x="57" y="246"/>
                  </a:moveTo>
                  <a:lnTo>
                    <a:pt x="71" y="240"/>
                  </a:lnTo>
                  <a:lnTo>
                    <a:pt x="77" y="254"/>
                  </a:lnTo>
                  <a:lnTo>
                    <a:pt x="63" y="260"/>
                  </a:lnTo>
                  <a:lnTo>
                    <a:pt x="57" y="246"/>
                  </a:lnTo>
                  <a:close/>
                  <a:moveTo>
                    <a:pt x="84" y="234"/>
                  </a:moveTo>
                  <a:lnTo>
                    <a:pt x="97" y="228"/>
                  </a:lnTo>
                  <a:lnTo>
                    <a:pt x="103" y="241"/>
                  </a:lnTo>
                  <a:lnTo>
                    <a:pt x="90" y="247"/>
                  </a:lnTo>
                  <a:lnTo>
                    <a:pt x="84" y="234"/>
                  </a:lnTo>
                  <a:close/>
                  <a:moveTo>
                    <a:pt x="111" y="222"/>
                  </a:moveTo>
                  <a:lnTo>
                    <a:pt x="124" y="216"/>
                  </a:lnTo>
                  <a:lnTo>
                    <a:pt x="130" y="229"/>
                  </a:lnTo>
                  <a:lnTo>
                    <a:pt x="117" y="235"/>
                  </a:lnTo>
                  <a:lnTo>
                    <a:pt x="111" y="222"/>
                  </a:lnTo>
                  <a:close/>
                  <a:moveTo>
                    <a:pt x="138" y="210"/>
                  </a:moveTo>
                  <a:lnTo>
                    <a:pt x="151" y="204"/>
                  </a:lnTo>
                  <a:lnTo>
                    <a:pt x="157" y="217"/>
                  </a:lnTo>
                  <a:lnTo>
                    <a:pt x="144" y="223"/>
                  </a:lnTo>
                  <a:lnTo>
                    <a:pt x="138" y="210"/>
                  </a:lnTo>
                  <a:close/>
                  <a:moveTo>
                    <a:pt x="164" y="198"/>
                  </a:moveTo>
                  <a:lnTo>
                    <a:pt x="178" y="192"/>
                  </a:lnTo>
                  <a:lnTo>
                    <a:pt x="184" y="205"/>
                  </a:lnTo>
                  <a:lnTo>
                    <a:pt x="170" y="211"/>
                  </a:lnTo>
                  <a:lnTo>
                    <a:pt x="164" y="198"/>
                  </a:lnTo>
                  <a:close/>
                  <a:moveTo>
                    <a:pt x="191" y="186"/>
                  </a:moveTo>
                  <a:lnTo>
                    <a:pt x="205" y="180"/>
                  </a:lnTo>
                  <a:lnTo>
                    <a:pt x="211" y="193"/>
                  </a:lnTo>
                  <a:lnTo>
                    <a:pt x="197" y="199"/>
                  </a:lnTo>
                  <a:lnTo>
                    <a:pt x="191" y="186"/>
                  </a:lnTo>
                  <a:close/>
                  <a:moveTo>
                    <a:pt x="218" y="174"/>
                  </a:moveTo>
                  <a:lnTo>
                    <a:pt x="231" y="168"/>
                  </a:lnTo>
                  <a:lnTo>
                    <a:pt x="237" y="181"/>
                  </a:lnTo>
                  <a:lnTo>
                    <a:pt x="224" y="187"/>
                  </a:lnTo>
                  <a:lnTo>
                    <a:pt x="218" y="174"/>
                  </a:lnTo>
                  <a:close/>
                  <a:moveTo>
                    <a:pt x="245" y="161"/>
                  </a:moveTo>
                  <a:lnTo>
                    <a:pt x="258" y="155"/>
                  </a:lnTo>
                  <a:lnTo>
                    <a:pt x="264" y="169"/>
                  </a:lnTo>
                  <a:lnTo>
                    <a:pt x="251" y="175"/>
                  </a:lnTo>
                  <a:lnTo>
                    <a:pt x="245" y="161"/>
                  </a:lnTo>
                  <a:close/>
                  <a:moveTo>
                    <a:pt x="272" y="149"/>
                  </a:moveTo>
                  <a:lnTo>
                    <a:pt x="285" y="143"/>
                  </a:lnTo>
                  <a:lnTo>
                    <a:pt x="291" y="157"/>
                  </a:lnTo>
                  <a:lnTo>
                    <a:pt x="278" y="163"/>
                  </a:lnTo>
                  <a:lnTo>
                    <a:pt x="272" y="149"/>
                  </a:lnTo>
                  <a:close/>
                  <a:moveTo>
                    <a:pt x="298" y="137"/>
                  </a:moveTo>
                  <a:lnTo>
                    <a:pt x="312" y="131"/>
                  </a:lnTo>
                  <a:lnTo>
                    <a:pt x="318" y="145"/>
                  </a:lnTo>
                  <a:lnTo>
                    <a:pt x="304" y="151"/>
                  </a:lnTo>
                  <a:lnTo>
                    <a:pt x="298" y="137"/>
                  </a:lnTo>
                  <a:close/>
                  <a:moveTo>
                    <a:pt x="325" y="125"/>
                  </a:moveTo>
                  <a:lnTo>
                    <a:pt x="339" y="119"/>
                  </a:lnTo>
                  <a:lnTo>
                    <a:pt x="345" y="133"/>
                  </a:lnTo>
                  <a:lnTo>
                    <a:pt x="331" y="139"/>
                  </a:lnTo>
                  <a:lnTo>
                    <a:pt x="325" y="125"/>
                  </a:lnTo>
                  <a:close/>
                  <a:moveTo>
                    <a:pt x="352" y="113"/>
                  </a:moveTo>
                  <a:lnTo>
                    <a:pt x="365" y="107"/>
                  </a:lnTo>
                  <a:lnTo>
                    <a:pt x="371" y="120"/>
                  </a:lnTo>
                  <a:lnTo>
                    <a:pt x="358" y="126"/>
                  </a:lnTo>
                  <a:lnTo>
                    <a:pt x="352" y="113"/>
                  </a:lnTo>
                  <a:close/>
                  <a:moveTo>
                    <a:pt x="379" y="101"/>
                  </a:moveTo>
                  <a:lnTo>
                    <a:pt x="392" y="95"/>
                  </a:lnTo>
                  <a:lnTo>
                    <a:pt x="398" y="108"/>
                  </a:lnTo>
                  <a:lnTo>
                    <a:pt x="385" y="114"/>
                  </a:lnTo>
                  <a:lnTo>
                    <a:pt x="379" y="101"/>
                  </a:lnTo>
                  <a:close/>
                  <a:moveTo>
                    <a:pt x="406" y="89"/>
                  </a:moveTo>
                  <a:lnTo>
                    <a:pt x="419" y="83"/>
                  </a:lnTo>
                  <a:lnTo>
                    <a:pt x="425" y="96"/>
                  </a:lnTo>
                  <a:lnTo>
                    <a:pt x="412" y="102"/>
                  </a:lnTo>
                  <a:lnTo>
                    <a:pt x="406" y="89"/>
                  </a:lnTo>
                  <a:close/>
                  <a:moveTo>
                    <a:pt x="432" y="77"/>
                  </a:moveTo>
                  <a:lnTo>
                    <a:pt x="446" y="71"/>
                  </a:lnTo>
                  <a:lnTo>
                    <a:pt x="452" y="84"/>
                  </a:lnTo>
                  <a:lnTo>
                    <a:pt x="439" y="90"/>
                  </a:lnTo>
                  <a:lnTo>
                    <a:pt x="432" y="77"/>
                  </a:lnTo>
                  <a:close/>
                  <a:moveTo>
                    <a:pt x="459" y="65"/>
                  </a:moveTo>
                  <a:lnTo>
                    <a:pt x="473" y="59"/>
                  </a:lnTo>
                  <a:lnTo>
                    <a:pt x="479" y="72"/>
                  </a:lnTo>
                  <a:lnTo>
                    <a:pt x="465" y="78"/>
                  </a:lnTo>
                  <a:lnTo>
                    <a:pt x="459" y="65"/>
                  </a:lnTo>
                  <a:close/>
                  <a:moveTo>
                    <a:pt x="486" y="53"/>
                  </a:moveTo>
                  <a:lnTo>
                    <a:pt x="499" y="47"/>
                  </a:lnTo>
                  <a:lnTo>
                    <a:pt x="506" y="60"/>
                  </a:lnTo>
                  <a:lnTo>
                    <a:pt x="492" y="66"/>
                  </a:lnTo>
                  <a:lnTo>
                    <a:pt x="486" y="53"/>
                  </a:lnTo>
                  <a:close/>
                  <a:moveTo>
                    <a:pt x="513" y="40"/>
                  </a:moveTo>
                  <a:lnTo>
                    <a:pt x="526" y="34"/>
                  </a:lnTo>
                  <a:lnTo>
                    <a:pt x="532" y="48"/>
                  </a:lnTo>
                  <a:lnTo>
                    <a:pt x="519" y="54"/>
                  </a:lnTo>
                  <a:lnTo>
                    <a:pt x="513" y="40"/>
                  </a:lnTo>
                  <a:close/>
                  <a:moveTo>
                    <a:pt x="540" y="28"/>
                  </a:moveTo>
                  <a:lnTo>
                    <a:pt x="553" y="22"/>
                  </a:lnTo>
                  <a:lnTo>
                    <a:pt x="559" y="36"/>
                  </a:lnTo>
                  <a:lnTo>
                    <a:pt x="546" y="42"/>
                  </a:lnTo>
                  <a:lnTo>
                    <a:pt x="540" y="28"/>
                  </a:lnTo>
                  <a:close/>
                  <a:moveTo>
                    <a:pt x="566" y="16"/>
                  </a:moveTo>
                  <a:lnTo>
                    <a:pt x="580" y="10"/>
                  </a:lnTo>
                  <a:lnTo>
                    <a:pt x="586" y="24"/>
                  </a:lnTo>
                  <a:lnTo>
                    <a:pt x="573" y="30"/>
                  </a:lnTo>
                  <a:lnTo>
                    <a:pt x="566" y="16"/>
                  </a:lnTo>
                  <a:close/>
                  <a:moveTo>
                    <a:pt x="593" y="4"/>
                  </a:moveTo>
                  <a:lnTo>
                    <a:pt x="603" y="0"/>
                  </a:lnTo>
                  <a:lnTo>
                    <a:pt x="610" y="13"/>
                  </a:lnTo>
                  <a:lnTo>
                    <a:pt x="599" y="18"/>
                  </a:lnTo>
                  <a:lnTo>
                    <a:pt x="593" y="4"/>
                  </a:lnTo>
                  <a:close/>
                  <a:moveTo>
                    <a:pt x="49" y="282"/>
                  </a:moveTo>
                  <a:lnTo>
                    <a:pt x="0" y="280"/>
                  </a:lnTo>
                  <a:lnTo>
                    <a:pt x="31" y="242"/>
                  </a:lnTo>
                  <a:lnTo>
                    <a:pt x="49" y="282"/>
                  </a:lnTo>
                  <a:close/>
                </a:path>
              </a:pathLst>
            </a:custGeom>
            <a:solidFill>
              <a:srgbClr val="0000CC"/>
            </a:solidFill>
            <a:ln w="1">
              <a:solidFill>
                <a:srgbClr val="0000CC"/>
              </a:solidFill>
              <a:bevel/>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550" name="Rectangle 83"/>
            <p:cNvSpPr>
              <a:spLocks noChangeArrowheads="1"/>
            </p:cNvSpPr>
            <p:nvPr/>
          </p:nvSpPr>
          <p:spPr bwMode="auto">
            <a:xfrm rot="-1740000">
              <a:off x="3150" y="1021"/>
              <a:ext cx="139" cy="13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200" i="1">
                  <a:solidFill>
                    <a:srgbClr val="000000"/>
                  </a:solidFill>
                  <a:latin typeface="Arial" pitchFamily="34" charset="0"/>
                </a:rPr>
                <a:t>pr</a:t>
              </a:r>
              <a:endParaRPr lang="en-US">
                <a:solidFill>
                  <a:srgbClr val="000000"/>
                </a:solidFill>
                <a:latin typeface="Arial" pitchFamily="34" charset="0"/>
              </a:endParaRPr>
            </a:p>
          </p:txBody>
        </p:sp>
        <p:sp>
          <p:nvSpPr>
            <p:cNvPr id="105551" name="Rectangle 84"/>
            <p:cNvSpPr>
              <a:spLocks noChangeArrowheads="1"/>
            </p:cNvSpPr>
            <p:nvPr/>
          </p:nvSpPr>
          <p:spPr bwMode="auto">
            <a:xfrm rot="-1440000">
              <a:off x="1533" y="1797"/>
              <a:ext cx="156" cy="13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200" i="1">
                  <a:solidFill>
                    <a:srgbClr val="000000"/>
                  </a:solidFill>
                  <a:latin typeface="Arial" pitchFamily="34" charset="0"/>
                </a:rPr>
                <a:t>ps</a:t>
              </a:r>
              <a:endParaRPr lang="en-US">
                <a:solidFill>
                  <a:srgbClr val="000000"/>
                </a:solidFill>
                <a:latin typeface="Arial" pitchFamily="34" charset="0"/>
              </a:endParaRPr>
            </a:p>
          </p:txBody>
        </p:sp>
        <p:sp>
          <p:nvSpPr>
            <p:cNvPr id="105552" name="Freeform 85"/>
            <p:cNvSpPr>
              <a:spLocks noEditPoints="1"/>
            </p:cNvSpPr>
            <p:nvPr/>
          </p:nvSpPr>
          <p:spPr bwMode="auto">
            <a:xfrm>
              <a:off x="1669" y="1576"/>
              <a:ext cx="610" cy="282"/>
            </a:xfrm>
            <a:custGeom>
              <a:avLst/>
              <a:gdLst>
                <a:gd name="T0" fmla="*/ 13 w 610"/>
                <a:gd name="T1" fmla="*/ 263 h 282"/>
                <a:gd name="T2" fmla="*/ 6 w 610"/>
                <a:gd name="T3" fmla="*/ 282 h 282"/>
                <a:gd name="T4" fmla="*/ 27 w 610"/>
                <a:gd name="T5" fmla="*/ 257 h 282"/>
                <a:gd name="T6" fmla="*/ 46 w 610"/>
                <a:gd name="T7" fmla="*/ 264 h 282"/>
                <a:gd name="T8" fmla="*/ 27 w 610"/>
                <a:gd name="T9" fmla="*/ 257 h 282"/>
                <a:gd name="T10" fmla="*/ 67 w 610"/>
                <a:gd name="T11" fmla="*/ 239 h 282"/>
                <a:gd name="T12" fmla="*/ 60 w 610"/>
                <a:gd name="T13" fmla="*/ 258 h 282"/>
                <a:gd name="T14" fmla="*/ 80 w 610"/>
                <a:gd name="T15" fmla="*/ 232 h 282"/>
                <a:gd name="T16" fmla="*/ 100 w 610"/>
                <a:gd name="T17" fmla="*/ 240 h 282"/>
                <a:gd name="T18" fmla="*/ 80 w 610"/>
                <a:gd name="T19" fmla="*/ 232 h 282"/>
                <a:gd name="T20" fmla="*/ 121 w 610"/>
                <a:gd name="T21" fmla="*/ 214 h 282"/>
                <a:gd name="T22" fmla="*/ 113 w 610"/>
                <a:gd name="T23" fmla="*/ 234 h 282"/>
                <a:gd name="T24" fmla="*/ 134 w 610"/>
                <a:gd name="T25" fmla="*/ 208 h 282"/>
                <a:gd name="T26" fmla="*/ 153 w 610"/>
                <a:gd name="T27" fmla="*/ 216 h 282"/>
                <a:gd name="T28" fmla="*/ 134 w 610"/>
                <a:gd name="T29" fmla="*/ 208 h 282"/>
                <a:gd name="T30" fmla="*/ 174 w 610"/>
                <a:gd name="T31" fmla="*/ 190 h 282"/>
                <a:gd name="T32" fmla="*/ 167 w 610"/>
                <a:gd name="T33" fmla="*/ 210 h 282"/>
                <a:gd name="T34" fmla="*/ 188 w 610"/>
                <a:gd name="T35" fmla="*/ 184 h 282"/>
                <a:gd name="T36" fmla="*/ 207 w 610"/>
                <a:gd name="T37" fmla="*/ 191 h 282"/>
                <a:gd name="T38" fmla="*/ 188 w 610"/>
                <a:gd name="T39" fmla="*/ 184 h 282"/>
                <a:gd name="T40" fmla="*/ 228 w 610"/>
                <a:gd name="T41" fmla="*/ 166 h 282"/>
                <a:gd name="T42" fmla="*/ 220 w 610"/>
                <a:gd name="T43" fmla="*/ 185 h 282"/>
                <a:gd name="T44" fmla="*/ 241 w 610"/>
                <a:gd name="T45" fmla="*/ 160 h 282"/>
                <a:gd name="T46" fmla="*/ 261 w 610"/>
                <a:gd name="T47" fmla="*/ 167 h 282"/>
                <a:gd name="T48" fmla="*/ 241 w 610"/>
                <a:gd name="T49" fmla="*/ 160 h 282"/>
                <a:gd name="T50" fmla="*/ 281 w 610"/>
                <a:gd name="T51" fmla="*/ 142 h 282"/>
                <a:gd name="T52" fmla="*/ 274 w 610"/>
                <a:gd name="T53" fmla="*/ 161 h 282"/>
                <a:gd name="T54" fmla="*/ 295 w 610"/>
                <a:gd name="T55" fmla="*/ 136 h 282"/>
                <a:gd name="T56" fmla="*/ 314 w 610"/>
                <a:gd name="T57" fmla="*/ 143 h 282"/>
                <a:gd name="T58" fmla="*/ 295 w 610"/>
                <a:gd name="T59" fmla="*/ 136 h 282"/>
                <a:gd name="T60" fmla="*/ 335 w 610"/>
                <a:gd name="T61" fmla="*/ 118 h 282"/>
                <a:gd name="T62" fmla="*/ 328 w 610"/>
                <a:gd name="T63" fmla="*/ 137 h 282"/>
                <a:gd name="T64" fmla="*/ 349 w 610"/>
                <a:gd name="T65" fmla="*/ 111 h 282"/>
                <a:gd name="T66" fmla="*/ 368 w 610"/>
                <a:gd name="T67" fmla="*/ 119 h 282"/>
                <a:gd name="T68" fmla="*/ 349 w 610"/>
                <a:gd name="T69" fmla="*/ 111 h 282"/>
                <a:gd name="T70" fmla="*/ 389 w 610"/>
                <a:gd name="T71" fmla="*/ 93 h 282"/>
                <a:gd name="T72" fmla="*/ 381 w 610"/>
                <a:gd name="T73" fmla="*/ 113 h 282"/>
                <a:gd name="T74" fmla="*/ 402 w 610"/>
                <a:gd name="T75" fmla="*/ 87 h 282"/>
                <a:gd name="T76" fmla="*/ 422 w 610"/>
                <a:gd name="T77" fmla="*/ 95 h 282"/>
                <a:gd name="T78" fmla="*/ 402 w 610"/>
                <a:gd name="T79" fmla="*/ 87 h 282"/>
                <a:gd name="T80" fmla="*/ 442 w 610"/>
                <a:gd name="T81" fmla="*/ 69 h 282"/>
                <a:gd name="T82" fmla="*/ 435 w 610"/>
                <a:gd name="T83" fmla="*/ 89 h 282"/>
                <a:gd name="T84" fmla="*/ 456 w 610"/>
                <a:gd name="T85" fmla="*/ 63 h 282"/>
                <a:gd name="T86" fmla="*/ 475 w 610"/>
                <a:gd name="T87" fmla="*/ 70 h 282"/>
                <a:gd name="T88" fmla="*/ 456 w 610"/>
                <a:gd name="T89" fmla="*/ 63 h 282"/>
                <a:gd name="T90" fmla="*/ 496 w 610"/>
                <a:gd name="T91" fmla="*/ 45 h 282"/>
                <a:gd name="T92" fmla="*/ 489 w 610"/>
                <a:gd name="T93" fmla="*/ 64 h 282"/>
                <a:gd name="T94" fmla="*/ 509 w 610"/>
                <a:gd name="T95" fmla="*/ 39 h 282"/>
                <a:gd name="T96" fmla="*/ 529 w 610"/>
                <a:gd name="T97" fmla="*/ 46 h 282"/>
                <a:gd name="T98" fmla="*/ 509 w 610"/>
                <a:gd name="T99" fmla="*/ 39 h 282"/>
                <a:gd name="T100" fmla="*/ 550 w 610"/>
                <a:gd name="T101" fmla="*/ 21 h 282"/>
                <a:gd name="T102" fmla="*/ 542 w 610"/>
                <a:gd name="T103" fmla="*/ 40 h 282"/>
                <a:gd name="T104" fmla="*/ 563 w 610"/>
                <a:gd name="T105" fmla="*/ 15 h 282"/>
                <a:gd name="T106" fmla="*/ 579 w 610"/>
                <a:gd name="T107" fmla="*/ 24 h 282"/>
                <a:gd name="T108" fmla="*/ 563 w 610"/>
                <a:gd name="T109" fmla="*/ 15 h 282"/>
                <a:gd name="T110" fmla="*/ 610 w 610"/>
                <a:gd name="T111" fmla="*/ 2 h 282"/>
                <a:gd name="T112" fmla="*/ 560 w 610"/>
                <a:gd name="T113" fmla="*/ 0 h 2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0"/>
                <a:gd name="T172" fmla="*/ 0 h 282"/>
                <a:gd name="T173" fmla="*/ 610 w 610"/>
                <a:gd name="T174" fmla="*/ 282 h 2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0" h="282">
                  <a:moveTo>
                    <a:pt x="0" y="269"/>
                  </a:moveTo>
                  <a:lnTo>
                    <a:pt x="13" y="263"/>
                  </a:lnTo>
                  <a:lnTo>
                    <a:pt x="19" y="276"/>
                  </a:lnTo>
                  <a:lnTo>
                    <a:pt x="6" y="282"/>
                  </a:lnTo>
                  <a:lnTo>
                    <a:pt x="0" y="269"/>
                  </a:lnTo>
                  <a:close/>
                  <a:moveTo>
                    <a:pt x="27" y="257"/>
                  </a:moveTo>
                  <a:lnTo>
                    <a:pt x="40" y="251"/>
                  </a:lnTo>
                  <a:lnTo>
                    <a:pt x="46" y="264"/>
                  </a:lnTo>
                  <a:lnTo>
                    <a:pt x="33" y="270"/>
                  </a:lnTo>
                  <a:lnTo>
                    <a:pt x="27" y="257"/>
                  </a:lnTo>
                  <a:close/>
                  <a:moveTo>
                    <a:pt x="54" y="245"/>
                  </a:moveTo>
                  <a:lnTo>
                    <a:pt x="67" y="239"/>
                  </a:lnTo>
                  <a:lnTo>
                    <a:pt x="73" y="252"/>
                  </a:lnTo>
                  <a:lnTo>
                    <a:pt x="60" y="258"/>
                  </a:lnTo>
                  <a:lnTo>
                    <a:pt x="54" y="245"/>
                  </a:lnTo>
                  <a:close/>
                  <a:moveTo>
                    <a:pt x="80" y="232"/>
                  </a:moveTo>
                  <a:lnTo>
                    <a:pt x="94" y="226"/>
                  </a:lnTo>
                  <a:lnTo>
                    <a:pt x="100" y="240"/>
                  </a:lnTo>
                  <a:lnTo>
                    <a:pt x="86" y="246"/>
                  </a:lnTo>
                  <a:lnTo>
                    <a:pt x="80" y="232"/>
                  </a:lnTo>
                  <a:close/>
                  <a:moveTo>
                    <a:pt x="107" y="220"/>
                  </a:moveTo>
                  <a:lnTo>
                    <a:pt x="121" y="214"/>
                  </a:lnTo>
                  <a:lnTo>
                    <a:pt x="127" y="228"/>
                  </a:lnTo>
                  <a:lnTo>
                    <a:pt x="113" y="234"/>
                  </a:lnTo>
                  <a:lnTo>
                    <a:pt x="107" y="220"/>
                  </a:lnTo>
                  <a:close/>
                  <a:moveTo>
                    <a:pt x="134" y="208"/>
                  </a:moveTo>
                  <a:lnTo>
                    <a:pt x="147" y="202"/>
                  </a:lnTo>
                  <a:lnTo>
                    <a:pt x="153" y="216"/>
                  </a:lnTo>
                  <a:lnTo>
                    <a:pt x="140" y="222"/>
                  </a:lnTo>
                  <a:lnTo>
                    <a:pt x="134" y="208"/>
                  </a:lnTo>
                  <a:close/>
                  <a:moveTo>
                    <a:pt x="161" y="196"/>
                  </a:moveTo>
                  <a:lnTo>
                    <a:pt x="174" y="190"/>
                  </a:lnTo>
                  <a:lnTo>
                    <a:pt x="180" y="204"/>
                  </a:lnTo>
                  <a:lnTo>
                    <a:pt x="167" y="210"/>
                  </a:lnTo>
                  <a:lnTo>
                    <a:pt x="161" y="196"/>
                  </a:lnTo>
                  <a:close/>
                  <a:moveTo>
                    <a:pt x="188" y="184"/>
                  </a:moveTo>
                  <a:lnTo>
                    <a:pt x="201" y="178"/>
                  </a:lnTo>
                  <a:lnTo>
                    <a:pt x="207" y="191"/>
                  </a:lnTo>
                  <a:lnTo>
                    <a:pt x="194" y="197"/>
                  </a:lnTo>
                  <a:lnTo>
                    <a:pt x="188" y="184"/>
                  </a:lnTo>
                  <a:close/>
                  <a:moveTo>
                    <a:pt x="214" y="172"/>
                  </a:moveTo>
                  <a:lnTo>
                    <a:pt x="228" y="166"/>
                  </a:lnTo>
                  <a:lnTo>
                    <a:pt x="234" y="179"/>
                  </a:lnTo>
                  <a:lnTo>
                    <a:pt x="220" y="185"/>
                  </a:lnTo>
                  <a:lnTo>
                    <a:pt x="214" y="172"/>
                  </a:lnTo>
                  <a:close/>
                  <a:moveTo>
                    <a:pt x="241" y="160"/>
                  </a:moveTo>
                  <a:lnTo>
                    <a:pt x="255" y="154"/>
                  </a:lnTo>
                  <a:lnTo>
                    <a:pt x="261" y="167"/>
                  </a:lnTo>
                  <a:lnTo>
                    <a:pt x="247" y="173"/>
                  </a:lnTo>
                  <a:lnTo>
                    <a:pt x="241" y="160"/>
                  </a:lnTo>
                  <a:close/>
                  <a:moveTo>
                    <a:pt x="268" y="148"/>
                  </a:moveTo>
                  <a:lnTo>
                    <a:pt x="281" y="142"/>
                  </a:lnTo>
                  <a:lnTo>
                    <a:pt x="288" y="155"/>
                  </a:lnTo>
                  <a:lnTo>
                    <a:pt x="274" y="161"/>
                  </a:lnTo>
                  <a:lnTo>
                    <a:pt x="268" y="148"/>
                  </a:lnTo>
                  <a:close/>
                  <a:moveTo>
                    <a:pt x="295" y="136"/>
                  </a:moveTo>
                  <a:lnTo>
                    <a:pt x="308" y="130"/>
                  </a:lnTo>
                  <a:lnTo>
                    <a:pt x="314" y="143"/>
                  </a:lnTo>
                  <a:lnTo>
                    <a:pt x="301" y="149"/>
                  </a:lnTo>
                  <a:lnTo>
                    <a:pt x="295" y="136"/>
                  </a:lnTo>
                  <a:close/>
                  <a:moveTo>
                    <a:pt x="322" y="124"/>
                  </a:moveTo>
                  <a:lnTo>
                    <a:pt x="335" y="118"/>
                  </a:lnTo>
                  <a:lnTo>
                    <a:pt x="341" y="131"/>
                  </a:lnTo>
                  <a:lnTo>
                    <a:pt x="328" y="137"/>
                  </a:lnTo>
                  <a:lnTo>
                    <a:pt x="322" y="124"/>
                  </a:lnTo>
                  <a:close/>
                  <a:moveTo>
                    <a:pt x="349" y="111"/>
                  </a:moveTo>
                  <a:lnTo>
                    <a:pt x="362" y="105"/>
                  </a:lnTo>
                  <a:lnTo>
                    <a:pt x="368" y="119"/>
                  </a:lnTo>
                  <a:lnTo>
                    <a:pt x="355" y="125"/>
                  </a:lnTo>
                  <a:lnTo>
                    <a:pt x="349" y="111"/>
                  </a:lnTo>
                  <a:close/>
                  <a:moveTo>
                    <a:pt x="375" y="99"/>
                  </a:moveTo>
                  <a:lnTo>
                    <a:pt x="389" y="93"/>
                  </a:lnTo>
                  <a:lnTo>
                    <a:pt x="395" y="107"/>
                  </a:lnTo>
                  <a:lnTo>
                    <a:pt x="381" y="113"/>
                  </a:lnTo>
                  <a:lnTo>
                    <a:pt x="375" y="99"/>
                  </a:lnTo>
                  <a:close/>
                  <a:moveTo>
                    <a:pt x="402" y="87"/>
                  </a:moveTo>
                  <a:lnTo>
                    <a:pt x="415" y="81"/>
                  </a:lnTo>
                  <a:lnTo>
                    <a:pt x="422" y="95"/>
                  </a:lnTo>
                  <a:lnTo>
                    <a:pt x="408" y="101"/>
                  </a:lnTo>
                  <a:lnTo>
                    <a:pt x="402" y="87"/>
                  </a:lnTo>
                  <a:close/>
                  <a:moveTo>
                    <a:pt x="429" y="75"/>
                  </a:moveTo>
                  <a:lnTo>
                    <a:pt x="442" y="69"/>
                  </a:lnTo>
                  <a:lnTo>
                    <a:pt x="448" y="83"/>
                  </a:lnTo>
                  <a:lnTo>
                    <a:pt x="435" y="89"/>
                  </a:lnTo>
                  <a:lnTo>
                    <a:pt x="429" y="75"/>
                  </a:lnTo>
                  <a:close/>
                  <a:moveTo>
                    <a:pt x="456" y="63"/>
                  </a:moveTo>
                  <a:lnTo>
                    <a:pt x="469" y="57"/>
                  </a:lnTo>
                  <a:lnTo>
                    <a:pt x="475" y="70"/>
                  </a:lnTo>
                  <a:lnTo>
                    <a:pt x="462" y="76"/>
                  </a:lnTo>
                  <a:lnTo>
                    <a:pt x="456" y="63"/>
                  </a:lnTo>
                  <a:close/>
                  <a:moveTo>
                    <a:pt x="482" y="51"/>
                  </a:moveTo>
                  <a:lnTo>
                    <a:pt x="496" y="45"/>
                  </a:lnTo>
                  <a:lnTo>
                    <a:pt x="502" y="58"/>
                  </a:lnTo>
                  <a:lnTo>
                    <a:pt x="489" y="64"/>
                  </a:lnTo>
                  <a:lnTo>
                    <a:pt x="482" y="51"/>
                  </a:lnTo>
                  <a:close/>
                  <a:moveTo>
                    <a:pt x="509" y="39"/>
                  </a:moveTo>
                  <a:lnTo>
                    <a:pt x="523" y="33"/>
                  </a:lnTo>
                  <a:lnTo>
                    <a:pt x="529" y="46"/>
                  </a:lnTo>
                  <a:lnTo>
                    <a:pt x="515" y="52"/>
                  </a:lnTo>
                  <a:lnTo>
                    <a:pt x="509" y="39"/>
                  </a:lnTo>
                  <a:close/>
                  <a:moveTo>
                    <a:pt x="536" y="27"/>
                  </a:moveTo>
                  <a:lnTo>
                    <a:pt x="550" y="21"/>
                  </a:lnTo>
                  <a:lnTo>
                    <a:pt x="556" y="34"/>
                  </a:lnTo>
                  <a:lnTo>
                    <a:pt x="542" y="40"/>
                  </a:lnTo>
                  <a:lnTo>
                    <a:pt x="536" y="27"/>
                  </a:lnTo>
                  <a:close/>
                  <a:moveTo>
                    <a:pt x="563" y="15"/>
                  </a:moveTo>
                  <a:lnTo>
                    <a:pt x="573" y="10"/>
                  </a:lnTo>
                  <a:lnTo>
                    <a:pt x="579" y="24"/>
                  </a:lnTo>
                  <a:lnTo>
                    <a:pt x="569" y="28"/>
                  </a:lnTo>
                  <a:lnTo>
                    <a:pt x="563" y="15"/>
                  </a:lnTo>
                  <a:close/>
                  <a:moveTo>
                    <a:pt x="560" y="0"/>
                  </a:moveTo>
                  <a:lnTo>
                    <a:pt x="610" y="2"/>
                  </a:lnTo>
                  <a:lnTo>
                    <a:pt x="579" y="40"/>
                  </a:lnTo>
                  <a:lnTo>
                    <a:pt x="560" y="0"/>
                  </a:lnTo>
                  <a:close/>
                </a:path>
              </a:pathLst>
            </a:custGeom>
            <a:solidFill>
              <a:srgbClr val="0000CC"/>
            </a:solidFill>
            <a:ln w="1">
              <a:solidFill>
                <a:srgbClr val="0000CC"/>
              </a:solidFill>
              <a:bevel/>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553" name="Freeform 86"/>
            <p:cNvSpPr>
              <a:spLocks noEditPoints="1"/>
            </p:cNvSpPr>
            <p:nvPr/>
          </p:nvSpPr>
          <p:spPr bwMode="auto">
            <a:xfrm>
              <a:off x="3286" y="617"/>
              <a:ext cx="827" cy="453"/>
            </a:xfrm>
            <a:custGeom>
              <a:avLst/>
              <a:gdLst>
                <a:gd name="T0" fmla="*/ 20 w 827"/>
                <a:gd name="T1" fmla="*/ 446 h 453"/>
                <a:gd name="T2" fmla="*/ 26 w 827"/>
                <a:gd name="T3" fmla="*/ 426 h 453"/>
                <a:gd name="T4" fmla="*/ 33 w 827"/>
                <a:gd name="T5" fmla="*/ 439 h 453"/>
                <a:gd name="T6" fmla="*/ 65 w 827"/>
                <a:gd name="T7" fmla="*/ 405 h 453"/>
                <a:gd name="T8" fmla="*/ 52 w 827"/>
                <a:gd name="T9" fmla="*/ 412 h 453"/>
                <a:gd name="T10" fmla="*/ 98 w 827"/>
                <a:gd name="T11" fmla="*/ 404 h 453"/>
                <a:gd name="T12" fmla="*/ 104 w 827"/>
                <a:gd name="T13" fmla="*/ 384 h 453"/>
                <a:gd name="T14" fmla="*/ 111 w 827"/>
                <a:gd name="T15" fmla="*/ 397 h 453"/>
                <a:gd name="T16" fmla="*/ 143 w 827"/>
                <a:gd name="T17" fmla="*/ 363 h 453"/>
                <a:gd name="T18" fmla="*/ 130 w 827"/>
                <a:gd name="T19" fmla="*/ 370 h 453"/>
                <a:gd name="T20" fmla="*/ 175 w 827"/>
                <a:gd name="T21" fmla="*/ 362 h 453"/>
                <a:gd name="T22" fmla="*/ 181 w 827"/>
                <a:gd name="T23" fmla="*/ 342 h 453"/>
                <a:gd name="T24" fmla="*/ 188 w 827"/>
                <a:gd name="T25" fmla="*/ 355 h 453"/>
                <a:gd name="T26" fmla="*/ 220 w 827"/>
                <a:gd name="T27" fmla="*/ 321 h 453"/>
                <a:gd name="T28" fmla="*/ 207 w 827"/>
                <a:gd name="T29" fmla="*/ 328 h 453"/>
                <a:gd name="T30" fmla="*/ 253 w 827"/>
                <a:gd name="T31" fmla="*/ 320 h 453"/>
                <a:gd name="T32" fmla="*/ 259 w 827"/>
                <a:gd name="T33" fmla="*/ 300 h 453"/>
                <a:gd name="T34" fmla="*/ 266 w 827"/>
                <a:gd name="T35" fmla="*/ 313 h 453"/>
                <a:gd name="T36" fmla="*/ 298 w 827"/>
                <a:gd name="T37" fmla="*/ 279 h 453"/>
                <a:gd name="T38" fmla="*/ 285 w 827"/>
                <a:gd name="T39" fmla="*/ 286 h 453"/>
                <a:gd name="T40" fmla="*/ 331 w 827"/>
                <a:gd name="T41" fmla="*/ 278 h 453"/>
                <a:gd name="T42" fmla="*/ 336 w 827"/>
                <a:gd name="T43" fmla="*/ 258 h 453"/>
                <a:gd name="T44" fmla="*/ 343 w 827"/>
                <a:gd name="T45" fmla="*/ 271 h 453"/>
                <a:gd name="T46" fmla="*/ 375 w 827"/>
                <a:gd name="T47" fmla="*/ 237 h 453"/>
                <a:gd name="T48" fmla="*/ 362 w 827"/>
                <a:gd name="T49" fmla="*/ 244 h 453"/>
                <a:gd name="T50" fmla="*/ 408 w 827"/>
                <a:gd name="T51" fmla="*/ 236 h 453"/>
                <a:gd name="T52" fmla="*/ 414 w 827"/>
                <a:gd name="T53" fmla="*/ 216 h 453"/>
                <a:gd name="T54" fmla="*/ 421 w 827"/>
                <a:gd name="T55" fmla="*/ 229 h 453"/>
                <a:gd name="T56" fmla="*/ 453 w 827"/>
                <a:gd name="T57" fmla="*/ 195 h 453"/>
                <a:gd name="T58" fmla="*/ 440 w 827"/>
                <a:gd name="T59" fmla="*/ 202 h 453"/>
                <a:gd name="T60" fmla="*/ 486 w 827"/>
                <a:gd name="T61" fmla="*/ 194 h 453"/>
                <a:gd name="T62" fmla="*/ 492 w 827"/>
                <a:gd name="T63" fmla="*/ 174 h 453"/>
                <a:gd name="T64" fmla="*/ 499 w 827"/>
                <a:gd name="T65" fmla="*/ 187 h 453"/>
                <a:gd name="T66" fmla="*/ 530 w 827"/>
                <a:gd name="T67" fmla="*/ 153 h 453"/>
                <a:gd name="T68" fmla="*/ 517 w 827"/>
                <a:gd name="T69" fmla="*/ 160 h 453"/>
                <a:gd name="T70" fmla="*/ 563 w 827"/>
                <a:gd name="T71" fmla="*/ 151 h 453"/>
                <a:gd name="T72" fmla="*/ 569 w 827"/>
                <a:gd name="T73" fmla="*/ 132 h 453"/>
                <a:gd name="T74" fmla="*/ 576 w 827"/>
                <a:gd name="T75" fmla="*/ 145 h 453"/>
                <a:gd name="T76" fmla="*/ 608 w 827"/>
                <a:gd name="T77" fmla="*/ 111 h 453"/>
                <a:gd name="T78" fmla="*/ 595 w 827"/>
                <a:gd name="T79" fmla="*/ 118 h 453"/>
                <a:gd name="T80" fmla="*/ 641 w 827"/>
                <a:gd name="T81" fmla="*/ 109 h 453"/>
                <a:gd name="T82" fmla="*/ 647 w 827"/>
                <a:gd name="T83" fmla="*/ 90 h 453"/>
                <a:gd name="T84" fmla="*/ 654 w 827"/>
                <a:gd name="T85" fmla="*/ 102 h 453"/>
                <a:gd name="T86" fmla="*/ 685 w 827"/>
                <a:gd name="T87" fmla="*/ 69 h 453"/>
                <a:gd name="T88" fmla="*/ 673 w 827"/>
                <a:gd name="T89" fmla="*/ 75 h 453"/>
                <a:gd name="T90" fmla="*/ 718 w 827"/>
                <a:gd name="T91" fmla="*/ 67 h 453"/>
                <a:gd name="T92" fmla="*/ 724 w 827"/>
                <a:gd name="T93" fmla="*/ 47 h 453"/>
                <a:gd name="T94" fmla="*/ 731 w 827"/>
                <a:gd name="T95" fmla="*/ 60 h 453"/>
                <a:gd name="T96" fmla="*/ 763 w 827"/>
                <a:gd name="T97" fmla="*/ 26 h 453"/>
                <a:gd name="T98" fmla="*/ 750 w 827"/>
                <a:gd name="T99" fmla="*/ 33 h 453"/>
                <a:gd name="T100" fmla="*/ 796 w 827"/>
                <a:gd name="T101" fmla="*/ 25 h 453"/>
                <a:gd name="T102" fmla="*/ 778 w 827"/>
                <a:gd name="T103" fmla="*/ 2 h 453"/>
                <a:gd name="T104" fmla="*/ 778 w 827"/>
                <a:gd name="T105" fmla="*/ 2 h 4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27"/>
                <a:gd name="T160" fmla="*/ 0 h 453"/>
                <a:gd name="T161" fmla="*/ 827 w 827"/>
                <a:gd name="T162" fmla="*/ 453 h 45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27" h="453">
                  <a:moveTo>
                    <a:pt x="0" y="440"/>
                  </a:moveTo>
                  <a:lnTo>
                    <a:pt x="13" y="433"/>
                  </a:lnTo>
                  <a:lnTo>
                    <a:pt x="20" y="446"/>
                  </a:lnTo>
                  <a:lnTo>
                    <a:pt x="7" y="453"/>
                  </a:lnTo>
                  <a:lnTo>
                    <a:pt x="0" y="440"/>
                  </a:lnTo>
                  <a:close/>
                  <a:moveTo>
                    <a:pt x="26" y="426"/>
                  </a:moveTo>
                  <a:lnTo>
                    <a:pt x="39" y="419"/>
                  </a:lnTo>
                  <a:lnTo>
                    <a:pt x="46" y="432"/>
                  </a:lnTo>
                  <a:lnTo>
                    <a:pt x="33" y="439"/>
                  </a:lnTo>
                  <a:lnTo>
                    <a:pt x="26" y="426"/>
                  </a:lnTo>
                  <a:close/>
                  <a:moveTo>
                    <a:pt x="52" y="412"/>
                  </a:moveTo>
                  <a:lnTo>
                    <a:pt x="65" y="405"/>
                  </a:lnTo>
                  <a:lnTo>
                    <a:pt x="72" y="418"/>
                  </a:lnTo>
                  <a:lnTo>
                    <a:pt x="59" y="425"/>
                  </a:lnTo>
                  <a:lnTo>
                    <a:pt x="52" y="412"/>
                  </a:lnTo>
                  <a:close/>
                  <a:moveTo>
                    <a:pt x="78" y="398"/>
                  </a:moveTo>
                  <a:lnTo>
                    <a:pt x="91" y="391"/>
                  </a:lnTo>
                  <a:lnTo>
                    <a:pt x="98" y="404"/>
                  </a:lnTo>
                  <a:lnTo>
                    <a:pt x="85" y="411"/>
                  </a:lnTo>
                  <a:lnTo>
                    <a:pt x="78" y="398"/>
                  </a:lnTo>
                  <a:close/>
                  <a:moveTo>
                    <a:pt x="104" y="384"/>
                  </a:moveTo>
                  <a:lnTo>
                    <a:pt x="117" y="377"/>
                  </a:lnTo>
                  <a:lnTo>
                    <a:pt x="124" y="390"/>
                  </a:lnTo>
                  <a:lnTo>
                    <a:pt x="111" y="397"/>
                  </a:lnTo>
                  <a:lnTo>
                    <a:pt x="104" y="384"/>
                  </a:lnTo>
                  <a:close/>
                  <a:moveTo>
                    <a:pt x="130" y="370"/>
                  </a:moveTo>
                  <a:lnTo>
                    <a:pt x="143" y="363"/>
                  </a:lnTo>
                  <a:lnTo>
                    <a:pt x="149" y="376"/>
                  </a:lnTo>
                  <a:lnTo>
                    <a:pt x="137" y="383"/>
                  </a:lnTo>
                  <a:lnTo>
                    <a:pt x="130" y="370"/>
                  </a:lnTo>
                  <a:close/>
                  <a:moveTo>
                    <a:pt x="155" y="356"/>
                  </a:moveTo>
                  <a:lnTo>
                    <a:pt x="168" y="349"/>
                  </a:lnTo>
                  <a:lnTo>
                    <a:pt x="175" y="362"/>
                  </a:lnTo>
                  <a:lnTo>
                    <a:pt x="162" y="369"/>
                  </a:lnTo>
                  <a:lnTo>
                    <a:pt x="155" y="356"/>
                  </a:lnTo>
                  <a:close/>
                  <a:moveTo>
                    <a:pt x="181" y="342"/>
                  </a:moveTo>
                  <a:lnTo>
                    <a:pt x="194" y="335"/>
                  </a:lnTo>
                  <a:lnTo>
                    <a:pt x="201" y="348"/>
                  </a:lnTo>
                  <a:lnTo>
                    <a:pt x="188" y="355"/>
                  </a:lnTo>
                  <a:lnTo>
                    <a:pt x="181" y="342"/>
                  </a:lnTo>
                  <a:close/>
                  <a:moveTo>
                    <a:pt x="207" y="328"/>
                  </a:moveTo>
                  <a:lnTo>
                    <a:pt x="220" y="321"/>
                  </a:lnTo>
                  <a:lnTo>
                    <a:pt x="227" y="334"/>
                  </a:lnTo>
                  <a:lnTo>
                    <a:pt x="214" y="341"/>
                  </a:lnTo>
                  <a:lnTo>
                    <a:pt x="207" y="328"/>
                  </a:lnTo>
                  <a:close/>
                  <a:moveTo>
                    <a:pt x="233" y="314"/>
                  </a:moveTo>
                  <a:lnTo>
                    <a:pt x="246" y="307"/>
                  </a:lnTo>
                  <a:lnTo>
                    <a:pt x="253" y="320"/>
                  </a:lnTo>
                  <a:lnTo>
                    <a:pt x="240" y="327"/>
                  </a:lnTo>
                  <a:lnTo>
                    <a:pt x="233" y="314"/>
                  </a:lnTo>
                  <a:close/>
                  <a:moveTo>
                    <a:pt x="259" y="300"/>
                  </a:moveTo>
                  <a:lnTo>
                    <a:pt x="272" y="293"/>
                  </a:lnTo>
                  <a:lnTo>
                    <a:pt x="279" y="306"/>
                  </a:lnTo>
                  <a:lnTo>
                    <a:pt x="266" y="313"/>
                  </a:lnTo>
                  <a:lnTo>
                    <a:pt x="259" y="300"/>
                  </a:lnTo>
                  <a:close/>
                  <a:moveTo>
                    <a:pt x="285" y="286"/>
                  </a:moveTo>
                  <a:lnTo>
                    <a:pt x="298" y="279"/>
                  </a:lnTo>
                  <a:lnTo>
                    <a:pt x="305" y="292"/>
                  </a:lnTo>
                  <a:lnTo>
                    <a:pt x="292" y="299"/>
                  </a:lnTo>
                  <a:lnTo>
                    <a:pt x="285" y="286"/>
                  </a:lnTo>
                  <a:close/>
                  <a:moveTo>
                    <a:pt x="311" y="272"/>
                  </a:moveTo>
                  <a:lnTo>
                    <a:pt x="323" y="265"/>
                  </a:lnTo>
                  <a:lnTo>
                    <a:pt x="331" y="278"/>
                  </a:lnTo>
                  <a:lnTo>
                    <a:pt x="318" y="285"/>
                  </a:lnTo>
                  <a:lnTo>
                    <a:pt x="311" y="272"/>
                  </a:lnTo>
                  <a:close/>
                  <a:moveTo>
                    <a:pt x="336" y="258"/>
                  </a:moveTo>
                  <a:lnTo>
                    <a:pt x="349" y="251"/>
                  </a:lnTo>
                  <a:lnTo>
                    <a:pt x="356" y="264"/>
                  </a:lnTo>
                  <a:lnTo>
                    <a:pt x="343" y="271"/>
                  </a:lnTo>
                  <a:lnTo>
                    <a:pt x="336" y="258"/>
                  </a:lnTo>
                  <a:close/>
                  <a:moveTo>
                    <a:pt x="362" y="244"/>
                  </a:moveTo>
                  <a:lnTo>
                    <a:pt x="375" y="237"/>
                  </a:lnTo>
                  <a:lnTo>
                    <a:pt x="382" y="250"/>
                  </a:lnTo>
                  <a:lnTo>
                    <a:pt x="369" y="257"/>
                  </a:lnTo>
                  <a:lnTo>
                    <a:pt x="362" y="244"/>
                  </a:lnTo>
                  <a:close/>
                  <a:moveTo>
                    <a:pt x="388" y="230"/>
                  </a:moveTo>
                  <a:lnTo>
                    <a:pt x="401" y="223"/>
                  </a:lnTo>
                  <a:lnTo>
                    <a:pt x="408" y="236"/>
                  </a:lnTo>
                  <a:lnTo>
                    <a:pt x="395" y="243"/>
                  </a:lnTo>
                  <a:lnTo>
                    <a:pt x="388" y="230"/>
                  </a:lnTo>
                  <a:close/>
                  <a:moveTo>
                    <a:pt x="414" y="216"/>
                  </a:moveTo>
                  <a:lnTo>
                    <a:pt x="427" y="209"/>
                  </a:lnTo>
                  <a:lnTo>
                    <a:pt x="434" y="222"/>
                  </a:lnTo>
                  <a:lnTo>
                    <a:pt x="421" y="229"/>
                  </a:lnTo>
                  <a:lnTo>
                    <a:pt x="414" y="216"/>
                  </a:lnTo>
                  <a:close/>
                  <a:moveTo>
                    <a:pt x="440" y="202"/>
                  </a:moveTo>
                  <a:lnTo>
                    <a:pt x="453" y="195"/>
                  </a:lnTo>
                  <a:lnTo>
                    <a:pt x="460" y="208"/>
                  </a:lnTo>
                  <a:lnTo>
                    <a:pt x="447" y="215"/>
                  </a:lnTo>
                  <a:lnTo>
                    <a:pt x="440" y="202"/>
                  </a:lnTo>
                  <a:close/>
                  <a:moveTo>
                    <a:pt x="466" y="188"/>
                  </a:moveTo>
                  <a:lnTo>
                    <a:pt x="479" y="181"/>
                  </a:lnTo>
                  <a:lnTo>
                    <a:pt x="486" y="194"/>
                  </a:lnTo>
                  <a:lnTo>
                    <a:pt x="473" y="201"/>
                  </a:lnTo>
                  <a:lnTo>
                    <a:pt x="466" y="188"/>
                  </a:lnTo>
                  <a:close/>
                  <a:moveTo>
                    <a:pt x="492" y="174"/>
                  </a:moveTo>
                  <a:lnTo>
                    <a:pt x="505" y="167"/>
                  </a:lnTo>
                  <a:lnTo>
                    <a:pt x="511" y="180"/>
                  </a:lnTo>
                  <a:lnTo>
                    <a:pt x="499" y="187"/>
                  </a:lnTo>
                  <a:lnTo>
                    <a:pt x="492" y="174"/>
                  </a:lnTo>
                  <a:close/>
                  <a:moveTo>
                    <a:pt x="517" y="160"/>
                  </a:moveTo>
                  <a:lnTo>
                    <a:pt x="530" y="153"/>
                  </a:lnTo>
                  <a:lnTo>
                    <a:pt x="537" y="166"/>
                  </a:lnTo>
                  <a:lnTo>
                    <a:pt x="524" y="172"/>
                  </a:lnTo>
                  <a:lnTo>
                    <a:pt x="517" y="160"/>
                  </a:lnTo>
                  <a:close/>
                  <a:moveTo>
                    <a:pt x="543" y="146"/>
                  </a:moveTo>
                  <a:lnTo>
                    <a:pt x="556" y="139"/>
                  </a:lnTo>
                  <a:lnTo>
                    <a:pt x="563" y="151"/>
                  </a:lnTo>
                  <a:lnTo>
                    <a:pt x="550" y="159"/>
                  </a:lnTo>
                  <a:lnTo>
                    <a:pt x="543" y="146"/>
                  </a:lnTo>
                  <a:close/>
                  <a:moveTo>
                    <a:pt x="569" y="132"/>
                  </a:moveTo>
                  <a:lnTo>
                    <a:pt x="582" y="125"/>
                  </a:lnTo>
                  <a:lnTo>
                    <a:pt x="589" y="138"/>
                  </a:lnTo>
                  <a:lnTo>
                    <a:pt x="576" y="145"/>
                  </a:lnTo>
                  <a:lnTo>
                    <a:pt x="569" y="132"/>
                  </a:lnTo>
                  <a:close/>
                  <a:moveTo>
                    <a:pt x="595" y="118"/>
                  </a:moveTo>
                  <a:lnTo>
                    <a:pt x="608" y="111"/>
                  </a:lnTo>
                  <a:lnTo>
                    <a:pt x="615" y="124"/>
                  </a:lnTo>
                  <a:lnTo>
                    <a:pt x="602" y="130"/>
                  </a:lnTo>
                  <a:lnTo>
                    <a:pt x="595" y="118"/>
                  </a:lnTo>
                  <a:close/>
                  <a:moveTo>
                    <a:pt x="621" y="104"/>
                  </a:moveTo>
                  <a:lnTo>
                    <a:pt x="634" y="97"/>
                  </a:lnTo>
                  <a:lnTo>
                    <a:pt x="641" y="109"/>
                  </a:lnTo>
                  <a:lnTo>
                    <a:pt x="628" y="116"/>
                  </a:lnTo>
                  <a:lnTo>
                    <a:pt x="621" y="104"/>
                  </a:lnTo>
                  <a:close/>
                  <a:moveTo>
                    <a:pt x="647" y="90"/>
                  </a:moveTo>
                  <a:lnTo>
                    <a:pt x="660" y="83"/>
                  </a:lnTo>
                  <a:lnTo>
                    <a:pt x="667" y="95"/>
                  </a:lnTo>
                  <a:lnTo>
                    <a:pt x="654" y="102"/>
                  </a:lnTo>
                  <a:lnTo>
                    <a:pt x="647" y="90"/>
                  </a:lnTo>
                  <a:close/>
                  <a:moveTo>
                    <a:pt x="673" y="75"/>
                  </a:moveTo>
                  <a:lnTo>
                    <a:pt x="685" y="69"/>
                  </a:lnTo>
                  <a:lnTo>
                    <a:pt x="692" y="81"/>
                  </a:lnTo>
                  <a:lnTo>
                    <a:pt x="680" y="88"/>
                  </a:lnTo>
                  <a:lnTo>
                    <a:pt x="673" y="75"/>
                  </a:lnTo>
                  <a:close/>
                  <a:moveTo>
                    <a:pt x="698" y="62"/>
                  </a:moveTo>
                  <a:lnTo>
                    <a:pt x="711" y="54"/>
                  </a:lnTo>
                  <a:lnTo>
                    <a:pt x="718" y="67"/>
                  </a:lnTo>
                  <a:lnTo>
                    <a:pt x="705" y="74"/>
                  </a:lnTo>
                  <a:lnTo>
                    <a:pt x="698" y="62"/>
                  </a:lnTo>
                  <a:close/>
                  <a:moveTo>
                    <a:pt x="724" y="47"/>
                  </a:moveTo>
                  <a:lnTo>
                    <a:pt x="737" y="41"/>
                  </a:lnTo>
                  <a:lnTo>
                    <a:pt x="744" y="53"/>
                  </a:lnTo>
                  <a:lnTo>
                    <a:pt x="731" y="60"/>
                  </a:lnTo>
                  <a:lnTo>
                    <a:pt x="724" y="47"/>
                  </a:lnTo>
                  <a:close/>
                  <a:moveTo>
                    <a:pt x="750" y="33"/>
                  </a:moveTo>
                  <a:lnTo>
                    <a:pt x="763" y="26"/>
                  </a:lnTo>
                  <a:lnTo>
                    <a:pt x="770" y="39"/>
                  </a:lnTo>
                  <a:lnTo>
                    <a:pt x="757" y="46"/>
                  </a:lnTo>
                  <a:lnTo>
                    <a:pt x="750" y="33"/>
                  </a:lnTo>
                  <a:close/>
                  <a:moveTo>
                    <a:pt x="776" y="19"/>
                  </a:moveTo>
                  <a:lnTo>
                    <a:pt x="789" y="12"/>
                  </a:lnTo>
                  <a:lnTo>
                    <a:pt x="796" y="25"/>
                  </a:lnTo>
                  <a:lnTo>
                    <a:pt x="783" y="32"/>
                  </a:lnTo>
                  <a:lnTo>
                    <a:pt x="776" y="19"/>
                  </a:lnTo>
                  <a:close/>
                  <a:moveTo>
                    <a:pt x="778" y="2"/>
                  </a:moveTo>
                  <a:lnTo>
                    <a:pt x="827" y="0"/>
                  </a:lnTo>
                  <a:lnTo>
                    <a:pt x="799" y="40"/>
                  </a:lnTo>
                  <a:lnTo>
                    <a:pt x="778" y="2"/>
                  </a:lnTo>
                  <a:close/>
                </a:path>
              </a:pathLst>
            </a:custGeom>
            <a:solidFill>
              <a:srgbClr val="0000CC"/>
            </a:solidFill>
            <a:ln w="1">
              <a:solidFill>
                <a:srgbClr val="0000CC"/>
              </a:solidFill>
              <a:bevel/>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554" name="Freeform 87"/>
            <p:cNvSpPr>
              <a:spLocks noEditPoints="1"/>
            </p:cNvSpPr>
            <p:nvPr/>
          </p:nvSpPr>
          <p:spPr bwMode="auto">
            <a:xfrm>
              <a:off x="3319" y="2305"/>
              <a:ext cx="813" cy="44"/>
            </a:xfrm>
            <a:custGeom>
              <a:avLst/>
              <a:gdLst>
                <a:gd name="T0" fmla="*/ 15 w 813"/>
                <a:gd name="T1" fmla="*/ 30 h 44"/>
                <a:gd name="T2" fmla="*/ 30 w 813"/>
                <a:gd name="T3" fmla="*/ 15 h 44"/>
                <a:gd name="T4" fmla="*/ 30 w 813"/>
                <a:gd name="T5" fmla="*/ 30 h 44"/>
                <a:gd name="T6" fmla="*/ 74 w 813"/>
                <a:gd name="T7" fmla="*/ 15 h 44"/>
                <a:gd name="T8" fmla="*/ 59 w 813"/>
                <a:gd name="T9" fmla="*/ 15 h 44"/>
                <a:gd name="T10" fmla="*/ 103 w 813"/>
                <a:gd name="T11" fmla="*/ 30 h 44"/>
                <a:gd name="T12" fmla="*/ 118 w 813"/>
                <a:gd name="T13" fmla="*/ 15 h 44"/>
                <a:gd name="T14" fmla="*/ 118 w 813"/>
                <a:gd name="T15" fmla="*/ 30 h 44"/>
                <a:gd name="T16" fmla="*/ 162 w 813"/>
                <a:gd name="T17" fmla="*/ 15 h 44"/>
                <a:gd name="T18" fmla="*/ 147 w 813"/>
                <a:gd name="T19" fmla="*/ 15 h 44"/>
                <a:gd name="T20" fmla="*/ 191 w 813"/>
                <a:gd name="T21" fmla="*/ 30 h 44"/>
                <a:gd name="T22" fmla="*/ 206 w 813"/>
                <a:gd name="T23" fmla="*/ 15 h 44"/>
                <a:gd name="T24" fmla="*/ 206 w 813"/>
                <a:gd name="T25" fmla="*/ 30 h 44"/>
                <a:gd name="T26" fmla="*/ 250 w 813"/>
                <a:gd name="T27" fmla="*/ 15 h 44"/>
                <a:gd name="T28" fmla="*/ 235 w 813"/>
                <a:gd name="T29" fmla="*/ 15 h 44"/>
                <a:gd name="T30" fmla="*/ 280 w 813"/>
                <a:gd name="T31" fmla="*/ 30 h 44"/>
                <a:gd name="T32" fmla="*/ 294 w 813"/>
                <a:gd name="T33" fmla="*/ 15 h 44"/>
                <a:gd name="T34" fmla="*/ 294 w 813"/>
                <a:gd name="T35" fmla="*/ 30 h 44"/>
                <a:gd name="T36" fmla="*/ 338 w 813"/>
                <a:gd name="T37" fmla="*/ 15 h 44"/>
                <a:gd name="T38" fmla="*/ 324 w 813"/>
                <a:gd name="T39" fmla="*/ 15 h 44"/>
                <a:gd name="T40" fmla="*/ 368 w 813"/>
                <a:gd name="T41" fmla="*/ 30 h 44"/>
                <a:gd name="T42" fmla="*/ 383 w 813"/>
                <a:gd name="T43" fmla="*/ 15 h 44"/>
                <a:gd name="T44" fmla="*/ 383 w 813"/>
                <a:gd name="T45" fmla="*/ 30 h 44"/>
                <a:gd name="T46" fmla="*/ 427 w 813"/>
                <a:gd name="T47" fmla="*/ 15 h 44"/>
                <a:gd name="T48" fmla="*/ 412 w 813"/>
                <a:gd name="T49" fmla="*/ 15 h 44"/>
                <a:gd name="T50" fmla="*/ 456 w 813"/>
                <a:gd name="T51" fmla="*/ 30 h 44"/>
                <a:gd name="T52" fmla="*/ 471 w 813"/>
                <a:gd name="T53" fmla="*/ 15 h 44"/>
                <a:gd name="T54" fmla="*/ 471 w 813"/>
                <a:gd name="T55" fmla="*/ 30 h 44"/>
                <a:gd name="T56" fmla="*/ 515 w 813"/>
                <a:gd name="T57" fmla="*/ 15 h 44"/>
                <a:gd name="T58" fmla="*/ 500 w 813"/>
                <a:gd name="T59" fmla="*/ 15 h 44"/>
                <a:gd name="T60" fmla="*/ 544 w 813"/>
                <a:gd name="T61" fmla="*/ 30 h 44"/>
                <a:gd name="T62" fmla="*/ 559 w 813"/>
                <a:gd name="T63" fmla="*/ 15 h 44"/>
                <a:gd name="T64" fmla="*/ 559 w 813"/>
                <a:gd name="T65" fmla="*/ 30 h 44"/>
                <a:gd name="T66" fmla="*/ 603 w 813"/>
                <a:gd name="T67" fmla="*/ 15 h 44"/>
                <a:gd name="T68" fmla="*/ 588 w 813"/>
                <a:gd name="T69" fmla="*/ 15 h 44"/>
                <a:gd name="T70" fmla="*/ 633 w 813"/>
                <a:gd name="T71" fmla="*/ 30 h 44"/>
                <a:gd name="T72" fmla="*/ 647 w 813"/>
                <a:gd name="T73" fmla="*/ 15 h 44"/>
                <a:gd name="T74" fmla="*/ 647 w 813"/>
                <a:gd name="T75" fmla="*/ 30 h 44"/>
                <a:gd name="T76" fmla="*/ 691 w 813"/>
                <a:gd name="T77" fmla="*/ 15 h 44"/>
                <a:gd name="T78" fmla="*/ 677 w 813"/>
                <a:gd name="T79" fmla="*/ 15 h 44"/>
                <a:gd name="T80" fmla="*/ 721 w 813"/>
                <a:gd name="T81" fmla="*/ 30 h 44"/>
                <a:gd name="T82" fmla="*/ 736 w 813"/>
                <a:gd name="T83" fmla="*/ 15 h 44"/>
                <a:gd name="T84" fmla="*/ 736 w 813"/>
                <a:gd name="T85" fmla="*/ 30 h 44"/>
                <a:gd name="T86" fmla="*/ 776 w 813"/>
                <a:gd name="T87" fmla="*/ 15 h 44"/>
                <a:gd name="T88" fmla="*/ 765 w 813"/>
                <a:gd name="T89" fmla="*/ 15 h 44"/>
                <a:gd name="T90" fmla="*/ 769 w 813"/>
                <a:gd name="T91" fmla="*/ 44 h 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13"/>
                <a:gd name="T139" fmla="*/ 0 h 44"/>
                <a:gd name="T140" fmla="*/ 813 w 813"/>
                <a:gd name="T141" fmla="*/ 44 h 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13" h="44">
                  <a:moveTo>
                    <a:pt x="0" y="15"/>
                  </a:moveTo>
                  <a:lnTo>
                    <a:pt x="15" y="15"/>
                  </a:lnTo>
                  <a:lnTo>
                    <a:pt x="15" y="30"/>
                  </a:lnTo>
                  <a:lnTo>
                    <a:pt x="0" y="30"/>
                  </a:lnTo>
                  <a:lnTo>
                    <a:pt x="0" y="15"/>
                  </a:lnTo>
                  <a:close/>
                  <a:moveTo>
                    <a:pt x="30" y="15"/>
                  </a:moveTo>
                  <a:lnTo>
                    <a:pt x="44" y="15"/>
                  </a:lnTo>
                  <a:lnTo>
                    <a:pt x="44" y="30"/>
                  </a:lnTo>
                  <a:lnTo>
                    <a:pt x="30" y="30"/>
                  </a:lnTo>
                  <a:lnTo>
                    <a:pt x="30" y="15"/>
                  </a:lnTo>
                  <a:close/>
                  <a:moveTo>
                    <a:pt x="59" y="15"/>
                  </a:moveTo>
                  <a:lnTo>
                    <a:pt x="74" y="15"/>
                  </a:lnTo>
                  <a:lnTo>
                    <a:pt x="74" y="30"/>
                  </a:lnTo>
                  <a:lnTo>
                    <a:pt x="59" y="30"/>
                  </a:lnTo>
                  <a:lnTo>
                    <a:pt x="59" y="15"/>
                  </a:lnTo>
                  <a:close/>
                  <a:moveTo>
                    <a:pt x="88" y="15"/>
                  </a:moveTo>
                  <a:lnTo>
                    <a:pt x="103" y="15"/>
                  </a:lnTo>
                  <a:lnTo>
                    <a:pt x="103" y="30"/>
                  </a:lnTo>
                  <a:lnTo>
                    <a:pt x="88" y="30"/>
                  </a:lnTo>
                  <a:lnTo>
                    <a:pt x="88" y="15"/>
                  </a:lnTo>
                  <a:close/>
                  <a:moveTo>
                    <a:pt x="118" y="15"/>
                  </a:moveTo>
                  <a:lnTo>
                    <a:pt x="133" y="15"/>
                  </a:lnTo>
                  <a:lnTo>
                    <a:pt x="133" y="30"/>
                  </a:lnTo>
                  <a:lnTo>
                    <a:pt x="118" y="30"/>
                  </a:lnTo>
                  <a:lnTo>
                    <a:pt x="118" y="15"/>
                  </a:lnTo>
                  <a:close/>
                  <a:moveTo>
                    <a:pt x="147" y="15"/>
                  </a:moveTo>
                  <a:lnTo>
                    <a:pt x="162" y="15"/>
                  </a:lnTo>
                  <a:lnTo>
                    <a:pt x="162" y="30"/>
                  </a:lnTo>
                  <a:lnTo>
                    <a:pt x="147" y="30"/>
                  </a:lnTo>
                  <a:lnTo>
                    <a:pt x="147" y="15"/>
                  </a:lnTo>
                  <a:close/>
                  <a:moveTo>
                    <a:pt x="177" y="15"/>
                  </a:moveTo>
                  <a:lnTo>
                    <a:pt x="191" y="15"/>
                  </a:lnTo>
                  <a:lnTo>
                    <a:pt x="191" y="30"/>
                  </a:lnTo>
                  <a:lnTo>
                    <a:pt x="177" y="30"/>
                  </a:lnTo>
                  <a:lnTo>
                    <a:pt x="177" y="15"/>
                  </a:lnTo>
                  <a:close/>
                  <a:moveTo>
                    <a:pt x="206" y="15"/>
                  </a:moveTo>
                  <a:lnTo>
                    <a:pt x="221" y="15"/>
                  </a:lnTo>
                  <a:lnTo>
                    <a:pt x="221" y="30"/>
                  </a:lnTo>
                  <a:lnTo>
                    <a:pt x="206" y="30"/>
                  </a:lnTo>
                  <a:lnTo>
                    <a:pt x="206" y="15"/>
                  </a:lnTo>
                  <a:close/>
                  <a:moveTo>
                    <a:pt x="235" y="15"/>
                  </a:moveTo>
                  <a:lnTo>
                    <a:pt x="250" y="15"/>
                  </a:lnTo>
                  <a:lnTo>
                    <a:pt x="250" y="30"/>
                  </a:lnTo>
                  <a:lnTo>
                    <a:pt x="235" y="30"/>
                  </a:lnTo>
                  <a:lnTo>
                    <a:pt x="235" y="15"/>
                  </a:lnTo>
                  <a:close/>
                  <a:moveTo>
                    <a:pt x="265" y="15"/>
                  </a:moveTo>
                  <a:lnTo>
                    <a:pt x="280" y="15"/>
                  </a:lnTo>
                  <a:lnTo>
                    <a:pt x="280" y="30"/>
                  </a:lnTo>
                  <a:lnTo>
                    <a:pt x="265" y="30"/>
                  </a:lnTo>
                  <a:lnTo>
                    <a:pt x="265" y="15"/>
                  </a:lnTo>
                  <a:close/>
                  <a:moveTo>
                    <a:pt x="294" y="15"/>
                  </a:moveTo>
                  <a:lnTo>
                    <a:pt x="309" y="15"/>
                  </a:lnTo>
                  <a:lnTo>
                    <a:pt x="309" y="30"/>
                  </a:lnTo>
                  <a:lnTo>
                    <a:pt x="294" y="30"/>
                  </a:lnTo>
                  <a:lnTo>
                    <a:pt x="294" y="15"/>
                  </a:lnTo>
                  <a:close/>
                  <a:moveTo>
                    <a:pt x="324" y="15"/>
                  </a:moveTo>
                  <a:lnTo>
                    <a:pt x="338" y="15"/>
                  </a:lnTo>
                  <a:lnTo>
                    <a:pt x="338" y="30"/>
                  </a:lnTo>
                  <a:lnTo>
                    <a:pt x="324" y="30"/>
                  </a:lnTo>
                  <a:lnTo>
                    <a:pt x="324" y="15"/>
                  </a:lnTo>
                  <a:close/>
                  <a:moveTo>
                    <a:pt x="353" y="15"/>
                  </a:moveTo>
                  <a:lnTo>
                    <a:pt x="368" y="15"/>
                  </a:lnTo>
                  <a:lnTo>
                    <a:pt x="368" y="30"/>
                  </a:lnTo>
                  <a:lnTo>
                    <a:pt x="353" y="30"/>
                  </a:lnTo>
                  <a:lnTo>
                    <a:pt x="353" y="15"/>
                  </a:lnTo>
                  <a:close/>
                  <a:moveTo>
                    <a:pt x="383" y="15"/>
                  </a:moveTo>
                  <a:lnTo>
                    <a:pt x="397" y="15"/>
                  </a:lnTo>
                  <a:lnTo>
                    <a:pt x="397" y="30"/>
                  </a:lnTo>
                  <a:lnTo>
                    <a:pt x="383" y="30"/>
                  </a:lnTo>
                  <a:lnTo>
                    <a:pt x="383" y="15"/>
                  </a:lnTo>
                  <a:close/>
                  <a:moveTo>
                    <a:pt x="412" y="15"/>
                  </a:moveTo>
                  <a:lnTo>
                    <a:pt x="427" y="15"/>
                  </a:lnTo>
                  <a:lnTo>
                    <a:pt x="427" y="30"/>
                  </a:lnTo>
                  <a:lnTo>
                    <a:pt x="412" y="30"/>
                  </a:lnTo>
                  <a:lnTo>
                    <a:pt x="412" y="15"/>
                  </a:lnTo>
                  <a:close/>
                  <a:moveTo>
                    <a:pt x="441" y="15"/>
                  </a:moveTo>
                  <a:lnTo>
                    <a:pt x="456" y="15"/>
                  </a:lnTo>
                  <a:lnTo>
                    <a:pt x="456" y="30"/>
                  </a:lnTo>
                  <a:lnTo>
                    <a:pt x="441" y="30"/>
                  </a:lnTo>
                  <a:lnTo>
                    <a:pt x="441" y="15"/>
                  </a:lnTo>
                  <a:close/>
                  <a:moveTo>
                    <a:pt x="471" y="15"/>
                  </a:moveTo>
                  <a:lnTo>
                    <a:pt x="486" y="15"/>
                  </a:lnTo>
                  <a:lnTo>
                    <a:pt x="486" y="30"/>
                  </a:lnTo>
                  <a:lnTo>
                    <a:pt x="471" y="30"/>
                  </a:lnTo>
                  <a:lnTo>
                    <a:pt x="471" y="15"/>
                  </a:lnTo>
                  <a:close/>
                  <a:moveTo>
                    <a:pt x="500" y="15"/>
                  </a:moveTo>
                  <a:lnTo>
                    <a:pt x="515" y="15"/>
                  </a:lnTo>
                  <a:lnTo>
                    <a:pt x="515" y="30"/>
                  </a:lnTo>
                  <a:lnTo>
                    <a:pt x="500" y="30"/>
                  </a:lnTo>
                  <a:lnTo>
                    <a:pt x="500" y="15"/>
                  </a:lnTo>
                  <a:close/>
                  <a:moveTo>
                    <a:pt x="530" y="15"/>
                  </a:moveTo>
                  <a:lnTo>
                    <a:pt x="544" y="15"/>
                  </a:lnTo>
                  <a:lnTo>
                    <a:pt x="544" y="30"/>
                  </a:lnTo>
                  <a:lnTo>
                    <a:pt x="530" y="30"/>
                  </a:lnTo>
                  <a:lnTo>
                    <a:pt x="530" y="15"/>
                  </a:lnTo>
                  <a:close/>
                  <a:moveTo>
                    <a:pt x="559" y="15"/>
                  </a:moveTo>
                  <a:lnTo>
                    <a:pt x="574" y="15"/>
                  </a:lnTo>
                  <a:lnTo>
                    <a:pt x="574" y="30"/>
                  </a:lnTo>
                  <a:lnTo>
                    <a:pt x="559" y="30"/>
                  </a:lnTo>
                  <a:lnTo>
                    <a:pt x="559" y="15"/>
                  </a:lnTo>
                  <a:close/>
                  <a:moveTo>
                    <a:pt x="588" y="15"/>
                  </a:moveTo>
                  <a:lnTo>
                    <a:pt x="603" y="15"/>
                  </a:lnTo>
                  <a:lnTo>
                    <a:pt x="603" y="30"/>
                  </a:lnTo>
                  <a:lnTo>
                    <a:pt x="588" y="30"/>
                  </a:lnTo>
                  <a:lnTo>
                    <a:pt x="588" y="15"/>
                  </a:lnTo>
                  <a:close/>
                  <a:moveTo>
                    <a:pt x="618" y="15"/>
                  </a:moveTo>
                  <a:lnTo>
                    <a:pt x="633" y="15"/>
                  </a:lnTo>
                  <a:lnTo>
                    <a:pt x="633" y="30"/>
                  </a:lnTo>
                  <a:lnTo>
                    <a:pt x="618" y="30"/>
                  </a:lnTo>
                  <a:lnTo>
                    <a:pt x="618" y="15"/>
                  </a:lnTo>
                  <a:close/>
                  <a:moveTo>
                    <a:pt x="647" y="15"/>
                  </a:moveTo>
                  <a:lnTo>
                    <a:pt x="662" y="15"/>
                  </a:lnTo>
                  <a:lnTo>
                    <a:pt x="662" y="30"/>
                  </a:lnTo>
                  <a:lnTo>
                    <a:pt x="647" y="30"/>
                  </a:lnTo>
                  <a:lnTo>
                    <a:pt x="647" y="15"/>
                  </a:lnTo>
                  <a:close/>
                  <a:moveTo>
                    <a:pt x="677" y="15"/>
                  </a:moveTo>
                  <a:lnTo>
                    <a:pt x="691" y="15"/>
                  </a:lnTo>
                  <a:lnTo>
                    <a:pt x="691" y="30"/>
                  </a:lnTo>
                  <a:lnTo>
                    <a:pt x="677" y="30"/>
                  </a:lnTo>
                  <a:lnTo>
                    <a:pt x="677" y="15"/>
                  </a:lnTo>
                  <a:close/>
                  <a:moveTo>
                    <a:pt x="706" y="15"/>
                  </a:moveTo>
                  <a:lnTo>
                    <a:pt x="721" y="15"/>
                  </a:lnTo>
                  <a:lnTo>
                    <a:pt x="721" y="30"/>
                  </a:lnTo>
                  <a:lnTo>
                    <a:pt x="706" y="30"/>
                  </a:lnTo>
                  <a:lnTo>
                    <a:pt x="706" y="15"/>
                  </a:lnTo>
                  <a:close/>
                  <a:moveTo>
                    <a:pt x="736" y="15"/>
                  </a:moveTo>
                  <a:lnTo>
                    <a:pt x="750" y="15"/>
                  </a:lnTo>
                  <a:lnTo>
                    <a:pt x="750" y="30"/>
                  </a:lnTo>
                  <a:lnTo>
                    <a:pt x="736" y="30"/>
                  </a:lnTo>
                  <a:lnTo>
                    <a:pt x="736" y="15"/>
                  </a:lnTo>
                  <a:close/>
                  <a:moveTo>
                    <a:pt x="765" y="15"/>
                  </a:moveTo>
                  <a:lnTo>
                    <a:pt x="776" y="15"/>
                  </a:lnTo>
                  <a:lnTo>
                    <a:pt x="776" y="30"/>
                  </a:lnTo>
                  <a:lnTo>
                    <a:pt x="765" y="30"/>
                  </a:lnTo>
                  <a:lnTo>
                    <a:pt x="765" y="15"/>
                  </a:lnTo>
                  <a:close/>
                  <a:moveTo>
                    <a:pt x="769" y="0"/>
                  </a:moveTo>
                  <a:lnTo>
                    <a:pt x="813" y="22"/>
                  </a:lnTo>
                  <a:lnTo>
                    <a:pt x="769" y="44"/>
                  </a:lnTo>
                  <a:lnTo>
                    <a:pt x="769" y="0"/>
                  </a:lnTo>
                  <a:close/>
                </a:path>
              </a:pathLst>
            </a:custGeom>
            <a:solidFill>
              <a:srgbClr val="0000FF"/>
            </a:solidFill>
            <a:ln w="1">
              <a:solidFill>
                <a:srgbClr val="0000FF"/>
              </a:solidFill>
              <a:bevel/>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555" name="Freeform 88"/>
            <p:cNvSpPr>
              <a:spLocks noEditPoints="1"/>
            </p:cNvSpPr>
            <p:nvPr/>
          </p:nvSpPr>
          <p:spPr bwMode="auto">
            <a:xfrm>
              <a:off x="1701" y="2305"/>
              <a:ext cx="624" cy="44"/>
            </a:xfrm>
            <a:custGeom>
              <a:avLst/>
              <a:gdLst>
                <a:gd name="T0" fmla="*/ 15 w 624"/>
                <a:gd name="T1" fmla="*/ 15 h 44"/>
                <a:gd name="T2" fmla="*/ 0 w 624"/>
                <a:gd name="T3" fmla="*/ 30 h 44"/>
                <a:gd name="T4" fmla="*/ 30 w 624"/>
                <a:gd name="T5" fmla="*/ 15 h 44"/>
                <a:gd name="T6" fmla="*/ 44 w 624"/>
                <a:gd name="T7" fmla="*/ 30 h 44"/>
                <a:gd name="T8" fmla="*/ 30 w 624"/>
                <a:gd name="T9" fmla="*/ 15 h 44"/>
                <a:gd name="T10" fmla="*/ 74 w 624"/>
                <a:gd name="T11" fmla="*/ 15 h 44"/>
                <a:gd name="T12" fmla="*/ 59 w 624"/>
                <a:gd name="T13" fmla="*/ 30 h 44"/>
                <a:gd name="T14" fmla="*/ 89 w 624"/>
                <a:gd name="T15" fmla="*/ 15 h 44"/>
                <a:gd name="T16" fmla="*/ 103 w 624"/>
                <a:gd name="T17" fmla="*/ 30 h 44"/>
                <a:gd name="T18" fmla="*/ 89 w 624"/>
                <a:gd name="T19" fmla="*/ 15 h 44"/>
                <a:gd name="T20" fmla="*/ 133 w 624"/>
                <a:gd name="T21" fmla="*/ 15 h 44"/>
                <a:gd name="T22" fmla="*/ 118 w 624"/>
                <a:gd name="T23" fmla="*/ 30 h 44"/>
                <a:gd name="T24" fmla="*/ 147 w 624"/>
                <a:gd name="T25" fmla="*/ 15 h 44"/>
                <a:gd name="T26" fmla="*/ 162 w 624"/>
                <a:gd name="T27" fmla="*/ 30 h 44"/>
                <a:gd name="T28" fmla="*/ 147 w 624"/>
                <a:gd name="T29" fmla="*/ 15 h 44"/>
                <a:gd name="T30" fmla="*/ 192 w 624"/>
                <a:gd name="T31" fmla="*/ 15 h 44"/>
                <a:gd name="T32" fmla="*/ 177 w 624"/>
                <a:gd name="T33" fmla="*/ 30 h 44"/>
                <a:gd name="T34" fmla="*/ 206 w 624"/>
                <a:gd name="T35" fmla="*/ 15 h 44"/>
                <a:gd name="T36" fmla="*/ 221 w 624"/>
                <a:gd name="T37" fmla="*/ 30 h 44"/>
                <a:gd name="T38" fmla="*/ 206 w 624"/>
                <a:gd name="T39" fmla="*/ 15 h 44"/>
                <a:gd name="T40" fmla="*/ 250 w 624"/>
                <a:gd name="T41" fmla="*/ 15 h 44"/>
                <a:gd name="T42" fmla="*/ 236 w 624"/>
                <a:gd name="T43" fmla="*/ 30 h 44"/>
                <a:gd name="T44" fmla="*/ 265 w 624"/>
                <a:gd name="T45" fmla="*/ 15 h 44"/>
                <a:gd name="T46" fmla="*/ 280 w 624"/>
                <a:gd name="T47" fmla="*/ 30 h 44"/>
                <a:gd name="T48" fmla="*/ 265 w 624"/>
                <a:gd name="T49" fmla="*/ 15 h 44"/>
                <a:gd name="T50" fmla="*/ 309 w 624"/>
                <a:gd name="T51" fmla="*/ 15 h 44"/>
                <a:gd name="T52" fmla="*/ 295 w 624"/>
                <a:gd name="T53" fmla="*/ 30 h 44"/>
                <a:gd name="T54" fmla="*/ 324 w 624"/>
                <a:gd name="T55" fmla="*/ 15 h 44"/>
                <a:gd name="T56" fmla="*/ 339 w 624"/>
                <a:gd name="T57" fmla="*/ 30 h 44"/>
                <a:gd name="T58" fmla="*/ 324 w 624"/>
                <a:gd name="T59" fmla="*/ 15 h 44"/>
                <a:gd name="T60" fmla="*/ 368 w 624"/>
                <a:gd name="T61" fmla="*/ 15 h 44"/>
                <a:gd name="T62" fmla="*/ 353 w 624"/>
                <a:gd name="T63" fmla="*/ 30 h 44"/>
                <a:gd name="T64" fmla="*/ 383 w 624"/>
                <a:gd name="T65" fmla="*/ 15 h 44"/>
                <a:gd name="T66" fmla="*/ 397 w 624"/>
                <a:gd name="T67" fmla="*/ 30 h 44"/>
                <a:gd name="T68" fmla="*/ 383 w 624"/>
                <a:gd name="T69" fmla="*/ 15 h 44"/>
                <a:gd name="T70" fmla="*/ 427 w 624"/>
                <a:gd name="T71" fmla="*/ 15 h 44"/>
                <a:gd name="T72" fmla="*/ 412 w 624"/>
                <a:gd name="T73" fmla="*/ 30 h 44"/>
                <a:gd name="T74" fmla="*/ 442 w 624"/>
                <a:gd name="T75" fmla="*/ 15 h 44"/>
                <a:gd name="T76" fmla="*/ 456 w 624"/>
                <a:gd name="T77" fmla="*/ 30 h 44"/>
                <a:gd name="T78" fmla="*/ 442 w 624"/>
                <a:gd name="T79" fmla="*/ 15 h 44"/>
                <a:gd name="T80" fmla="*/ 486 w 624"/>
                <a:gd name="T81" fmla="*/ 15 h 44"/>
                <a:gd name="T82" fmla="*/ 471 w 624"/>
                <a:gd name="T83" fmla="*/ 30 h 44"/>
                <a:gd name="T84" fmla="*/ 500 w 624"/>
                <a:gd name="T85" fmla="*/ 15 h 44"/>
                <a:gd name="T86" fmla="*/ 515 w 624"/>
                <a:gd name="T87" fmla="*/ 30 h 44"/>
                <a:gd name="T88" fmla="*/ 500 w 624"/>
                <a:gd name="T89" fmla="*/ 15 h 44"/>
                <a:gd name="T90" fmla="*/ 545 w 624"/>
                <a:gd name="T91" fmla="*/ 15 h 44"/>
                <a:gd name="T92" fmla="*/ 530 w 624"/>
                <a:gd name="T93" fmla="*/ 30 h 44"/>
                <a:gd name="T94" fmla="*/ 559 w 624"/>
                <a:gd name="T95" fmla="*/ 15 h 44"/>
                <a:gd name="T96" fmla="*/ 574 w 624"/>
                <a:gd name="T97" fmla="*/ 30 h 44"/>
                <a:gd name="T98" fmla="*/ 559 w 624"/>
                <a:gd name="T99" fmla="*/ 15 h 44"/>
                <a:gd name="T100" fmla="*/ 624 w 624"/>
                <a:gd name="T101" fmla="*/ 22 h 44"/>
                <a:gd name="T102" fmla="*/ 580 w 624"/>
                <a:gd name="T103" fmla="*/ 0 h 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4"/>
                <a:gd name="T157" fmla="*/ 0 h 44"/>
                <a:gd name="T158" fmla="*/ 624 w 624"/>
                <a:gd name="T159" fmla="*/ 44 h 4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4" h="44">
                  <a:moveTo>
                    <a:pt x="0" y="15"/>
                  </a:moveTo>
                  <a:lnTo>
                    <a:pt x="15" y="15"/>
                  </a:lnTo>
                  <a:lnTo>
                    <a:pt x="15" y="30"/>
                  </a:lnTo>
                  <a:lnTo>
                    <a:pt x="0" y="30"/>
                  </a:lnTo>
                  <a:lnTo>
                    <a:pt x="0" y="15"/>
                  </a:lnTo>
                  <a:close/>
                  <a:moveTo>
                    <a:pt x="30" y="15"/>
                  </a:moveTo>
                  <a:lnTo>
                    <a:pt x="44" y="15"/>
                  </a:lnTo>
                  <a:lnTo>
                    <a:pt x="44" y="30"/>
                  </a:lnTo>
                  <a:lnTo>
                    <a:pt x="30" y="30"/>
                  </a:lnTo>
                  <a:lnTo>
                    <a:pt x="30" y="15"/>
                  </a:lnTo>
                  <a:close/>
                  <a:moveTo>
                    <a:pt x="59" y="15"/>
                  </a:moveTo>
                  <a:lnTo>
                    <a:pt x="74" y="15"/>
                  </a:lnTo>
                  <a:lnTo>
                    <a:pt x="74" y="30"/>
                  </a:lnTo>
                  <a:lnTo>
                    <a:pt x="59" y="30"/>
                  </a:lnTo>
                  <a:lnTo>
                    <a:pt x="59" y="15"/>
                  </a:lnTo>
                  <a:close/>
                  <a:moveTo>
                    <a:pt x="89" y="15"/>
                  </a:moveTo>
                  <a:lnTo>
                    <a:pt x="103" y="15"/>
                  </a:lnTo>
                  <a:lnTo>
                    <a:pt x="103" y="30"/>
                  </a:lnTo>
                  <a:lnTo>
                    <a:pt x="89" y="30"/>
                  </a:lnTo>
                  <a:lnTo>
                    <a:pt x="89" y="15"/>
                  </a:lnTo>
                  <a:close/>
                  <a:moveTo>
                    <a:pt x="118" y="15"/>
                  </a:moveTo>
                  <a:lnTo>
                    <a:pt x="133" y="15"/>
                  </a:lnTo>
                  <a:lnTo>
                    <a:pt x="133" y="30"/>
                  </a:lnTo>
                  <a:lnTo>
                    <a:pt x="118" y="30"/>
                  </a:lnTo>
                  <a:lnTo>
                    <a:pt x="118" y="15"/>
                  </a:lnTo>
                  <a:close/>
                  <a:moveTo>
                    <a:pt x="147" y="15"/>
                  </a:moveTo>
                  <a:lnTo>
                    <a:pt x="162" y="15"/>
                  </a:lnTo>
                  <a:lnTo>
                    <a:pt x="162" y="30"/>
                  </a:lnTo>
                  <a:lnTo>
                    <a:pt x="147" y="30"/>
                  </a:lnTo>
                  <a:lnTo>
                    <a:pt x="147" y="15"/>
                  </a:lnTo>
                  <a:close/>
                  <a:moveTo>
                    <a:pt x="177" y="15"/>
                  </a:moveTo>
                  <a:lnTo>
                    <a:pt x="192" y="15"/>
                  </a:lnTo>
                  <a:lnTo>
                    <a:pt x="192" y="30"/>
                  </a:lnTo>
                  <a:lnTo>
                    <a:pt x="177" y="30"/>
                  </a:lnTo>
                  <a:lnTo>
                    <a:pt x="177" y="15"/>
                  </a:lnTo>
                  <a:close/>
                  <a:moveTo>
                    <a:pt x="206" y="15"/>
                  </a:moveTo>
                  <a:lnTo>
                    <a:pt x="221" y="15"/>
                  </a:lnTo>
                  <a:lnTo>
                    <a:pt x="221" y="30"/>
                  </a:lnTo>
                  <a:lnTo>
                    <a:pt x="206" y="30"/>
                  </a:lnTo>
                  <a:lnTo>
                    <a:pt x="206" y="15"/>
                  </a:lnTo>
                  <a:close/>
                  <a:moveTo>
                    <a:pt x="236" y="15"/>
                  </a:moveTo>
                  <a:lnTo>
                    <a:pt x="250" y="15"/>
                  </a:lnTo>
                  <a:lnTo>
                    <a:pt x="250" y="30"/>
                  </a:lnTo>
                  <a:lnTo>
                    <a:pt x="236" y="30"/>
                  </a:lnTo>
                  <a:lnTo>
                    <a:pt x="236" y="15"/>
                  </a:lnTo>
                  <a:close/>
                  <a:moveTo>
                    <a:pt x="265" y="15"/>
                  </a:moveTo>
                  <a:lnTo>
                    <a:pt x="280" y="15"/>
                  </a:lnTo>
                  <a:lnTo>
                    <a:pt x="280" y="30"/>
                  </a:lnTo>
                  <a:lnTo>
                    <a:pt x="265" y="30"/>
                  </a:lnTo>
                  <a:lnTo>
                    <a:pt x="265" y="15"/>
                  </a:lnTo>
                  <a:close/>
                  <a:moveTo>
                    <a:pt x="295" y="15"/>
                  </a:moveTo>
                  <a:lnTo>
                    <a:pt x="309" y="15"/>
                  </a:lnTo>
                  <a:lnTo>
                    <a:pt x="309" y="30"/>
                  </a:lnTo>
                  <a:lnTo>
                    <a:pt x="295" y="30"/>
                  </a:lnTo>
                  <a:lnTo>
                    <a:pt x="295" y="15"/>
                  </a:lnTo>
                  <a:close/>
                  <a:moveTo>
                    <a:pt x="324" y="15"/>
                  </a:moveTo>
                  <a:lnTo>
                    <a:pt x="339" y="15"/>
                  </a:lnTo>
                  <a:lnTo>
                    <a:pt x="339" y="30"/>
                  </a:lnTo>
                  <a:lnTo>
                    <a:pt x="324" y="30"/>
                  </a:lnTo>
                  <a:lnTo>
                    <a:pt x="324" y="15"/>
                  </a:lnTo>
                  <a:close/>
                  <a:moveTo>
                    <a:pt x="353" y="15"/>
                  </a:moveTo>
                  <a:lnTo>
                    <a:pt x="368" y="15"/>
                  </a:lnTo>
                  <a:lnTo>
                    <a:pt x="368" y="30"/>
                  </a:lnTo>
                  <a:lnTo>
                    <a:pt x="353" y="30"/>
                  </a:lnTo>
                  <a:lnTo>
                    <a:pt x="353" y="15"/>
                  </a:lnTo>
                  <a:close/>
                  <a:moveTo>
                    <a:pt x="383" y="15"/>
                  </a:moveTo>
                  <a:lnTo>
                    <a:pt x="397" y="15"/>
                  </a:lnTo>
                  <a:lnTo>
                    <a:pt x="397" y="30"/>
                  </a:lnTo>
                  <a:lnTo>
                    <a:pt x="383" y="30"/>
                  </a:lnTo>
                  <a:lnTo>
                    <a:pt x="383" y="15"/>
                  </a:lnTo>
                  <a:close/>
                  <a:moveTo>
                    <a:pt x="412" y="15"/>
                  </a:moveTo>
                  <a:lnTo>
                    <a:pt x="427" y="15"/>
                  </a:lnTo>
                  <a:lnTo>
                    <a:pt x="427" y="30"/>
                  </a:lnTo>
                  <a:lnTo>
                    <a:pt x="412" y="30"/>
                  </a:lnTo>
                  <a:lnTo>
                    <a:pt x="412" y="15"/>
                  </a:lnTo>
                  <a:close/>
                  <a:moveTo>
                    <a:pt x="442" y="15"/>
                  </a:moveTo>
                  <a:lnTo>
                    <a:pt x="456" y="15"/>
                  </a:lnTo>
                  <a:lnTo>
                    <a:pt x="456" y="30"/>
                  </a:lnTo>
                  <a:lnTo>
                    <a:pt x="442" y="30"/>
                  </a:lnTo>
                  <a:lnTo>
                    <a:pt x="442" y="15"/>
                  </a:lnTo>
                  <a:close/>
                  <a:moveTo>
                    <a:pt x="471" y="15"/>
                  </a:moveTo>
                  <a:lnTo>
                    <a:pt x="486" y="15"/>
                  </a:lnTo>
                  <a:lnTo>
                    <a:pt x="486" y="30"/>
                  </a:lnTo>
                  <a:lnTo>
                    <a:pt x="471" y="30"/>
                  </a:lnTo>
                  <a:lnTo>
                    <a:pt x="471" y="15"/>
                  </a:lnTo>
                  <a:close/>
                  <a:moveTo>
                    <a:pt x="500" y="15"/>
                  </a:moveTo>
                  <a:lnTo>
                    <a:pt x="515" y="15"/>
                  </a:lnTo>
                  <a:lnTo>
                    <a:pt x="515" y="30"/>
                  </a:lnTo>
                  <a:lnTo>
                    <a:pt x="500" y="30"/>
                  </a:lnTo>
                  <a:lnTo>
                    <a:pt x="500" y="15"/>
                  </a:lnTo>
                  <a:close/>
                  <a:moveTo>
                    <a:pt x="530" y="15"/>
                  </a:moveTo>
                  <a:lnTo>
                    <a:pt x="545" y="15"/>
                  </a:lnTo>
                  <a:lnTo>
                    <a:pt x="545" y="30"/>
                  </a:lnTo>
                  <a:lnTo>
                    <a:pt x="530" y="30"/>
                  </a:lnTo>
                  <a:lnTo>
                    <a:pt x="530" y="15"/>
                  </a:lnTo>
                  <a:close/>
                  <a:moveTo>
                    <a:pt x="559" y="15"/>
                  </a:moveTo>
                  <a:lnTo>
                    <a:pt x="574" y="15"/>
                  </a:lnTo>
                  <a:lnTo>
                    <a:pt x="574" y="30"/>
                  </a:lnTo>
                  <a:lnTo>
                    <a:pt x="559" y="30"/>
                  </a:lnTo>
                  <a:lnTo>
                    <a:pt x="559" y="15"/>
                  </a:lnTo>
                  <a:close/>
                  <a:moveTo>
                    <a:pt x="580" y="0"/>
                  </a:moveTo>
                  <a:lnTo>
                    <a:pt x="624" y="22"/>
                  </a:lnTo>
                  <a:lnTo>
                    <a:pt x="580" y="44"/>
                  </a:lnTo>
                  <a:lnTo>
                    <a:pt x="580" y="0"/>
                  </a:lnTo>
                  <a:close/>
                </a:path>
              </a:pathLst>
            </a:custGeom>
            <a:solidFill>
              <a:srgbClr val="0000FF"/>
            </a:solidFill>
            <a:ln w="1">
              <a:solidFill>
                <a:srgbClr val="0000FF"/>
              </a:solidFill>
              <a:bevel/>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556" name="Freeform 89"/>
            <p:cNvSpPr>
              <a:spLocks noEditPoints="1"/>
            </p:cNvSpPr>
            <p:nvPr/>
          </p:nvSpPr>
          <p:spPr bwMode="auto">
            <a:xfrm>
              <a:off x="859" y="2031"/>
              <a:ext cx="871" cy="257"/>
            </a:xfrm>
            <a:custGeom>
              <a:avLst/>
              <a:gdLst>
                <a:gd name="T0" fmla="*/ 52 w 871"/>
                <a:gd name="T1" fmla="*/ 242 h 257"/>
                <a:gd name="T2" fmla="*/ 66 w 871"/>
                <a:gd name="T3" fmla="*/ 226 h 257"/>
                <a:gd name="T4" fmla="*/ 77 w 871"/>
                <a:gd name="T5" fmla="*/ 240 h 257"/>
                <a:gd name="T6" fmla="*/ 104 w 871"/>
                <a:gd name="T7" fmla="*/ 222 h 257"/>
                <a:gd name="T8" fmla="*/ 97 w 871"/>
                <a:gd name="T9" fmla="*/ 238 h 257"/>
                <a:gd name="T10" fmla="*/ 138 w 871"/>
                <a:gd name="T11" fmla="*/ 217 h 257"/>
                <a:gd name="T12" fmla="*/ 124 w 871"/>
                <a:gd name="T13" fmla="*/ 220 h 257"/>
                <a:gd name="T14" fmla="*/ 155 w 871"/>
                <a:gd name="T15" fmla="*/ 229 h 257"/>
                <a:gd name="T16" fmla="*/ 196 w 871"/>
                <a:gd name="T17" fmla="*/ 207 h 257"/>
                <a:gd name="T18" fmla="*/ 182 w 871"/>
                <a:gd name="T19" fmla="*/ 210 h 257"/>
                <a:gd name="T20" fmla="*/ 228 w 871"/>
                <a:gd name="T21" fmla="*/ 216 h 257"/>
                <a:gd name="T22" fmla="*/ 240 w 871"/>
                <a:gd name="T23" fmla="*/ 199 h 257"/>
                <a:gd name="T24" fmla="*/ 253 w 871"/>
                <a:gd name="T25" fmla="*/ 212 h 257"/>
                <a:gd name="T26" fmla="*/ 284 w 871"/>
                <a:gd name="T27" fmla="*/ 193 h 257"/>
                <a:gd name="T28" fmla="*/ 298 w 871"/>
                <a:gd name="T29" fmla="*/ 191 h 257"/>
                <a:gd name="T30" fmla="*/ 303 w 871"/>
                <a:gd name="T31" fmla="*/ 205 h 257"/>
                <a:gd name="T32" fmla="*/ 335 w 871"/>
                <a:gd name="T33" fmla="*/ 186 h 257"/>
                <a:gd name="T34" fmla="*/ 329 w 871"/>
                <a:gd name="T35" fmla="*/ 202 h 257"/>
                <a:gd name="T36" fmla="*/ 373 w 871"/>
                <a:gd name="T37" fmla="*/ 193 h 257"/>
                <a:gd name="T38" fmla="*/ 389 w 871"/>
                <a:gd name="T39" fmla="*/ 174 h 257"/>
                <a:gd name="T40" fmla="*/ 388 w 871"/>
                <a:gd name="T41" fmla="*/ 190 h 257"/>
                <a:gd name="T42" fmla="*/ 431 w 871"/>
                <a:gd name="T43" fmla="*/ 179 h 257"/>
                <a:gd name="T44" fmla="*/ 448 w 871"/>
                <a:gd name="T45" fmla="*/ 159 h 257"/>
                <a:gd name="T46" fmla="*/ 445 w 871"/>
                <a:gd name="T47" fmla="*/ 175 h 257"/>
                <a:gd name="T48" fmla="*/ 487 w 871"/>
                <a:gd name="T49" fmla="*/ 163 h 257"/>
                <a:gd name="T50" fmla="*/ 508 w 871"/>
                <a:gd name="T51" fmla="*/ 141 h 257"/>
                <a:gd name="T52" fmla="*/ 501 w 871"/>
                <a:gd name="T53" fmla="*/ 159 h 257"/>
                <a:gd name="T54" fmla="*/ 539 w 871"/>
                <a:gd name="T55" fmla="*/ 132 h 257"/>
                <a:gd name="T56" fmla="*/ 525 w 871"/>
                <a:gd name="T57" fmla="*/ 136 h 257"/>
                <a:gd name="T58" fmla="*/ 572 w 871"/>
                <a:gd name="T59" fmla="*/ 138 h 257"/>
                <a:gd name="T60" fmla="*/ 582 w 871"/>
                <a:gd name="T61" fmla="*/ 120 h 257"/>
                <a:gd name="T62" fmla="*/ 582 w 871"/>
                <a:gd name="T63" fmla="*/ 120 h 257"/>
                <a:gd name="T64" fmla="*/ 628 w 871"/>
                <a:gd name="T65" fmla="*/ 121 h 257"/>
                <a:gd name="T66" fmla="*/ 638 w 871"/>
                <a:gd name="T67" fmla="*/ 103 h 257"/>
                <a:gd name="T68" fmla="*/ 655 w 871"/>
                <a:gd name="T69" fmla="*/ 112 h 257"/>
                <a:gd name="T70" fmla="*/ 668 w 871"/>
                <a:gd name="T71" fmla="*/ 92 h 257"/>
                <a:gd name="T72" fmla="*/ 671 w 871"/>
                <a:gd name="T73" fmla="*/ 107 h 257"/>
                <a:gd name="T74" fmla="*/ 706 w 871"/>
                <a:gd name="T75" fmla="*/ 77 h 257"/>
                <a:gd name="T76" fmla="*/ 693 w 871"/>
                <a:gd name="T77" fmla="*/ 82 h 257"/>
                <a:gd name="T78" fmla="*/ 739 w 871"/>
                <a:gd name="T79" fmla="*/ 79 h 257"/>
                <a:gd name="T80" fmla="*/ 746 w 871"/>
                <a:gd name="T81" fmla="*/ 59 h 257"/>
                <a:gd name="T82" fmla="*/ 766 w 871"/>
                <a:gd name="T83" fmla="*/ 67 h 257"/>
                <a:gd name="T84" fmla="*/ 746 w 871"/>
                <a:gd name="T85" fmla="*/ 59 h 257"/>
                <a:gd name="T86" fmla="*/ 786 w 871"/>
                <a:gd name="T87" fmla="*/ 41 h 257"/>
                <a:gd name="T88" fmla="*/ 779 w 871"/>
                <a:gd name="T89" fmla="*/ 60 h 257"/>
                <a:gd name="T90" fmla="*/ 809 w 871"/>
                <a:gd name="T91" fmla="*/ 30 h 257"/>
                <a:gd name="T92" fmla="*/ 809 w 871"/>
                <a:gd name="T93" fmla="*/ 46 h 257"/>
                <a:gd name="T94" fmla="*/ 826 w 871"/>
                <a:gd name="T95" fmla="*/ 21 h 257"/>
                <a:gd name="T96" fmla="*/ 845 w 871"/>
                <a:gd name="T97" fmla="*/ 27 h 257"/>
                <a:gd name="T98" fmla="*/ 832 w 871"/>
                <a:gd name="T99" fmla="*/ 34 h 257"/>
                <a:gd name="T100" fmla="*/ 858 w 871"/>
                <a:gd name="T101" fmla="*/ 4 h 257"/>
                <a:gd name="T102" fmla="*/ 869 w 871"/>
                <a:gd name="T103" fmla="*/ 14 h 257"/>
                <a:gd name="T104" fmla="*/ 851 w 871"/>
                <a:gd name="T105" fmla="*/ 7 h 257"/>
                <a:gd name="T106" fmla="*/ 46 w 871"/>
                <a:gd name="T107" fmla="*/ 257 h 25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1"/>
                <a:gd name="T163" fmla="*/ 0 h 257"/>
                <a:gd name="T164" fmla="*/ 871 w 871"/>
                <a:gd name="T165" fmla="*/ 257 h 25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1" h="257">
                  <a:moveTo>
                    <a:pt x="37" y="228"/>
                  </a:moveTo>
                  <a:lnTo>
                    <a:pt x="50" y="227"/>
                  </a:lnTo>
                  <a:lnTo>
                    <a:pt x="51" y="227"/>
                  </a:lnTo>
                  <a:lnTo>
                    <a:pt x="52" y="242"/>
                  </a:lnTo>
                  <a:lnTo>
                    <a:pt x="51" y="242"/>
                  </a:lnTo>
                  <a:lnTo>
                    <a:pt x="38" y="243"/>
                  </a:lnTo>
                  <a:lnTo>
                    <a:pt x="37" y="228"/>
                  </a:lnTo>
                  <a:close/>
                  <a:moveTo>
                    <a:pt x="66" y="226"/>
                  </a:moveTo>
                  <a:lnTo>
                    <a:pt x="76" y="225"/>
                  </a:lnTo>
                  <a:lnTo>
                    <a:pt x="80" y="225"/>
                  </a:lnTo>
                  <a:lnTo>
                    <a:pt x="82" y="239"/>
                  </a:lnTo>
                  <a:lnTo>
                    <a:pt x="77" y="240"/>
                  </a:lnTo>
                  <a:lnTo>
                    <a:pt x="67" y="241"/>
                  </a:lnTo>
                  <a:lnTo>
                    <a:pt x="66" y="226"/>
                  </a:lnTo>
                  <a:close/>
                  <a:moveTo>
                    <a:pt x="95" y="223"/>
                  </a:moveTo>
                  <a:lnTo>
                    <a:pt x="104" y="222"/>
                  </a:lnTo>
                  <a:lnTo>
                    <a:pt x="109" y="222"/>
                  </a:lnTo>
                  <a:lnTo>
                    <a:pt x="111" y="236"/>
                  </a:lnTo>
                  <a:lnTo>
                    <a:pt x="106" y="237"/>
                  </a:lnTo>
                  <a:lnTo>
                    <a:pt x="97" y="238"/>
                  </a:lnTo>
                  <a:lnTo>
                    <a:pt x="95" y="223"/>
                  </a:lnTo>
                  <a:close/>
                  <a:moveTo>
                    <a:pt x="124" y="220"/>
                  </a:moveTo>
                  <a:lnTo>
                    <a:pt x="135" y="218"/>
                  </a:lnTo>
                  <a:lnTo>
                    <a:pt x="138" y="217"/>
                  </a:lnTo>
                  <a:lnTo>
                    <a:pt x="141" y="232"/>
                  </a:lnTo>
                  <a:lnTo>
                    <a:pt x="137" y="232"/>
                  </a:lnTo>
                  <a:lnTo>
                    <a:pt x="126" y="234"/>
                  </a:lnTo>
                  <a:lnTo>
                    <a:pt x="124" y="220"/>
                  </a:lnTo>
                  <a:close/>
                  <a:moveTo>
                    <a:pt x="153" y="215"/>
                  </a:moveTo>
                  <a:lnTo>
                    <a:pt x="167" y="212"/>
                  </a:lnTo>
                  <a:lnTo>
                    <a:pt x="170" y="227"/>
                  </a:lnTo>
                  <a:lnTo>
                    <a:pt x="155" y="229"/>
                  </a:lnTo>
                  <a:lnTo>
                    <a:pt x="153" y="215"/>
                  </a:lnTo>
                  <a:close/>
                  <a:moveTo>
                    <a:pt x="182" y="210"/>
                  </a:moveTo>
                  <a:lnTo>
                    <a:pt x="184" y="209"/>
                  </a:lnTo>
                  <a:lnTo>
                    <a:pt x="196" y="207"/>
                  </a:lnTo>
                  <a:lnTo>
                    <a:pt x="199" y="221"/>
                  </a:lnTo>
                  <a:lnTo>
                    <a:pt x="187" y="224"/>
                  </a:lnTo>
                  <a:lnTo>
                    <a:pt x="184" y="224"/>
                  </a:lnTo>
                  <a:lnTo>
                    <a:pt x="182" y="210"/>
                  </a:lnTo>
                  <a:close/>
                  <a:moveTo>
                    <a:pt x="211" y="204"/>
                  </a:moveTo>
                  <a:lnTo>
                    <a:pt x="218" y="203"/>
                  </a:lnTo>
                  <a:lnTo>
                    <a:pt x="225" y="202"/>
                  </a:lnTo>
                  <a:lnTo>
                    <a:pt x="228" y="216"/>
                  </a:lnTo>
                  <a:lnTo>
                    <a:pt x="220" y="218"/>
                  </a:lnTo>
                  <a:lnTo>
                    <a:pt x="213" y="219"/>
                  </a:lnTo>
                  <a:lnTo>
                    <a:pt x="211" y="204"/>
                  </a:lnTo>
                  <a:close/>
                  <a:moveTo>
                    <a:pt x="240" y="199"/>
                  </a:moveTo>
                  <a:lnTo>
                    <a:pt x="251" y="198"/>
                  </a:lnTo>
                  <a:lnTo>
                    <a:pt x="254" y="197"/>
                  </a:lnTo>
                  <a:lnTo>
                    <a:pt x="256" y="212"/>
                  </a:lnTo>
                  <a:lnTo>
                    <a:pt x="253" y="212"/>
                  </a:lnTo>
                  <a:lnTo>
                    <a:pt x="242" y="214"/>
                  </a:lnTo>
                  <a:lnTo>
                    <a:pt x="240" y="199"/>
                  </a:lnTo>
                  <a:close/>
                  <a:moveTo>
                    <a:pt x="269" y="195"/>
                  </a:moveTo>
                  <a:lnTo>
                    <a:pt x="284" y="193"/>
                  </a:lnTo>
                  <a:lnTo>
                    <a:pt x="285" y="208"/>
                  </a:lnTo>
                  <a:lnTo>
                    <a:pt x="271" y="210"/>
                  </a:lnTo>
                  <a:lnTo>
                    <a:pt x="269" y="195"/>
                  </a:lnTo>
                  <a:close/>
                  <a:moveTo>
                    <a:pt x="298" y="191"/>
                  </a:moveTo>
                  <a:lnTo>
                    <a:pt x="301" y="191"/>
                  </a:lnTo>
                  <a:lnTo>
                    <a:pt x="313" y="189"/>
                  </a:lnTo>
                  <a:lnTo>
                    <a:pt x="315" y="204"/>
                  </a:lnTo>
                  <a:lnTo>
                    <a:pt x="303" y="205"/>
                  </a:lnTo>
                  <a:lnTo>
                    <a:pt x="300" y="206"/>
                  </a:lnTo>
                  <a:lnTo>
                    <a:pt x="298" y="191"/>
                  </a:lnTo>
                  <a:close/>
                  <a:moveTo>
                    <a:pt x="327" y="187"/>
                  </a:moveTo>
                  <a:lnTo>
                    <a:pt x="335" y="186"/>
                  </a:lnTo>
                  <a:lnTo>
                    <a:pt x="341" y="185"/>
                  </a:lnTo>
                  <a:lnTo>
                    <a:pt x="344" y="199"/>
                  </a:lnTo>
                  <a:lnTo>
                    <a:pt x="337" y="200"/>
                  </a:lnTo>
                  <a:lnTo>
                    <a:pt x="329" y="202"/>
                  </a:lnTo>
                  <a:lnTo>
                    <a:pt x="327" y="187"/>
                  </a:lnTo>
                  <a:close/>
                  <a:moveTo>
                    <a:pt x="356" y="182"/>
                  </a:moveTo>
                  <a:lnTo>
                    <a:pt x="370" y="179"/>
                  </a:lnTo>
                  <a:lnTo>
                    <a:pt x="373" y="193"/>
                  </a:lnTo>
                  <a:lnTo>
                    <a:pt x="359" y="196"/>
                  </a:lnTo>
                  <a:lnTo>
                    <a:pt x="356" y="182"/>
                  </a:lnTo>
                  <a:close/>
                  <a:moveTo>
                    <a:pt x="384" y="176"/>
                  </a:moveTo>
                  <a:lnTo>
                    <a:pt x="389" y="174"/>
                  </a:lnTo>
                  <a:lnTo>
                    <a:pt x="398" y="172"/>
                  </a:lnTo>
                  <a:lnTo>
                    <a:pt x="402" y="186"/>
                  </a:lnTo>
                  <a:lnTo>
                    <a:pt x="392" y="189"/>
                  </a:lnTo>
                  <a:lnTo>
                    <a:pt x="388" y="190"/>
                  </a:lnTo>
                  <a:lnTo>
                    <a:pt x="384" y="176"/>
                  </a:lnTo>
                  <a:close/>
                  <a:moveTo>
                    <a:pt x="412" y="168"/>
                  </a:moveTo>
                  <a:lnTo>
                    <a:pt x="427" y="165"/>
                  </a:lnTo>
                  <a:lnTo>
                    <a:pt x="431" y="179"/>
                  </a:lnTo>
                  <a:lnTo>
                    <a:pt x="416" y="183"/>
                  </a:lnTo>
                  <a:lnTo>
                    <a:pt x="412" y="168"/>
                  </a:lnTo>
                  <a:close/>
                  <a:moveTo>
                    <a:pt x="441" y="161"/>
                  </a:moveTo>
                  <a:lnTo>
                    <a:pt x="448" y="159"/>
                  </a:lnTo>
                  <a:lnTo>
                    <a:pt x="455" y="157"/>
                  </a:lnTo>
                  <a:lnTo>
                    <a:pt x="459" y="171"/>
                  </a:lnTo>
                  <a:lnTo>
                    <a:pt x="452" y="173"/>
                  </a:lnTo>
                  <a:lnTo>
                    <a:pt x="445" y="175"/>
                  </a:lnTo>
                  <a:lnTo>
                    <a:pt x="441" y="161"/>
                  </a:lnTo>
                  <a:close/>
                  <a:moveTo>
                    <a:pt x="469" y="153"/>
                  </a:moveTo>
                  <a:lnTo>
                    <a:pt x="483" y="149"/>
                  </a:lnTo>
                  <a:lnTo>
                    <a:pt x="487" y="163"/>
                  </a:lnTo>
                  <a:lnTo>
                    <a:pt x="473" y="167"/>
                  </a:lnTo>
                  <a:lnTo>
                    <a:pt x="469" y="153"/>
                  </a:lnTo>
                  <a:close/>
                  <a:moveTo>
                    <a:pt x="497" y="144"/>
                  </a:moveTo>
                  <a:lnTo>
                    <a:pt x="508" y="141"/>
                  </a:lnTo>
                  <a:lnTo>
                    <a:pt x="511" y="140"/>
                  </a:lnTo>
                  <a:lnTo>
                    <a:pt x="515" y="154"/>
                  </a:lnTo>
                  <a:lnTo>
                    <a:pt x="512" y="155"/>
                  </a:lnTo>
                  <a:lnTo>
                    <a:pt x="501" y="159"/>
                  </a:lnTo>
                  <a:lnTo>
                    <a:pt x="497" y="144"/>
                  </a:lnTo>
                  <a:close/>
                  <a:moveTo>
                    <a:pt x="525" y="136"/>
                  </a:moveTo>
                  <a:lnTo>
                    <a:pt x="527" y="136"/>
                  </a:lnTo>
                  <a:lnTo>
                    <a:pt x="539" y="132"/>
                  </a:lnTo>
                  <a:lnTo>
                    <a:pt x="544" y="146"/>
                  </a:lnTo>
                  <a:lnTo>
                    <a:pt x="531" y="150"/>
                  </a:lnTo>
                  <a:lnTo>
                    <a:pt x="530" y="150"/>
                  </a:lnTo>
                  <a:lnTo>
                    <a:pt x="525" y="136"/>
                  </a:lnTo>
                  <a:close/>
                  <a:moveTo>
                    <a:pt x="554" y="128"/>
                  </a:moveTo>
                  <a:lnTo>
                    <a:pt x="564" y="125"/>
                  </a:lnTo>
                  <a:lnTo>
                    <a:pt x="568" y="124"/>
                  </a:lnTo>
                  <a:lnTo>
                    <a:pt x="572" y="138"/>
                  </a:lnTo>
                  <a:lnTo>
                    <a:pt x="568" y="139"/>
                  </a:lnTo>
                  <a:lnTo>
                    <a:pt x="558" y="142"/>
                  </a:lnTo>
                  <a:lnTo>
                    <a:pt x="554" y="128"/>
                  </a:lnTo>
                  <a:close/>
                  <a:moveTo>
                    <a:pt x="582" y="120"/>
                  </a:moveTo>
                  <a:lnTo>
                    <a:pt x="596" y="116"/>
                  </a:lnTo>
                  <a:lnTo>
                    <a:pt x="600" y="130"/>
                  </a:lnTo>
                  <a:lnTo>
                    <a:pt x="586" y="134"/>
                  </a:lnTo>
                  <a:lnTo>
                    <a:pt x="582" y="120"/>
                  </a:lnTo>
                  <a:close/>
                  <a:moveTo>
                    <a:pt x="610" y="111"/>
                  </a:moveTo>
                  <a:lnTo>
                    <a:pt x="616" y="110"/>
                  </a:lnTo>
                  <a:lnTo>
                    <a:pt x="624" y="107"/>
                  </a:lnTo>
                  <a:lnTo>
                    <a:pt x="628" y="121"/>
                  </a:lnTo>
                  <a:lnTo>
                    <a:pt x="621" y="124"/>
                  </a:lnTo>
                  <a:lnTo>
                    <a:pt x="614" y="125"/>
                  </a:lnTo>
                  <a:lnTo>
                    <a:pt x="610" y="111"/>
                  </a:lnTo>
                  <a:close/>
                  <a:moveTo>
                    <a:pt x="638" y="103"/>
                  </a:moveTo>
                  <a:lnTo>
                    <a:pt x="651" y="98"/>
                  </a:lnTo>
                  <a:lnTo>
                    <a:pt x="652" y="98"/>
                  </a:lnTo>
                  <a:lnTo>
                    <a:pt x="657" y="112"/>
                  </a:lnTo>
                  <a:lnTo>
                    <a:pt x="655" y="112"/>
                  </a:lnTo>
                  <a:lnTo>
                    <a:pt x="643" y="117"/>
                  </a:lnTo>
                  <a:lnTo>
                    <a:pt x="638" y="103"/>
                  </a:lnTo>
                  <a:close/>
                  <a:moveTo>
                    <a:pt x="666" y="93"/>
                  </a:moveTo>
                  <a:lnTo>
                    <a:pt x="668" y="92"/>
                  </a:lnTo>
                  <a:lnTo>
                    <a:pt x="679" y="88"/>
                  </a:lnTo>
                  <a:lnTo>
                    <a:pt x="684" y="101"/>
                  </a:lnTo>
                  <a:lnTo>
                    <a:pt x="673" y="106"/>
                  </a:lnTo>
                  <a:lnTo>
                    <a:pt x="671" y="107"/>
                  </a:lnTo>
                  <a:lnTo>
                    <a:pt x="666" y="93"/>
                  </a:lnTo>
                  <a:close/>
                  <a:moveTo>
                    <a:pt x="693" y="82"/>
                  </a:moveTo>
                  <a:lnTo>
                    <a:pt x="703" y="78"/>
                  </a:lnTo>
                  <a:lnTo>
                    <a:pt x="706" y="77"/>
                  </a:lnTo>
                  <a:lnTo>
                    <a:pt x="712" y="90"/>
                  </a:lnTo>
                  <a:lnTo>
                    <a:pt x="709" y="92"/>
                  </a:lnTo>
                  <a:lnTo>
                    <a:pt x="698" y="96"/>
                  </a:lnTo>
                  <a:lnTo>
                    <a:pt x="693" y="82"/>
                  </a:lnTo>
                  <a:close/>
                  <a:moveTo>
                    <a:pt x="720" y="71"/>
                  </a:moveTo>
                  <a:lnTo>
                    <a:pt x="721" y="70"/>
                  </a:lnTo>
                  <a:lnTo>
                    <a:pt x="733" y="65"/>
                  </a:lnTo>
                  <a:lnTo>
                    <a:pt x="739" y="79"/>
                  </a:lnTo>
                  <a:lnTo>
                    <a:pt x="727" y="84"/>
                  </a:lnTo>
                  <a:lnTo>
                    <a:pt x="725" y="85"/>
                  </a:lnTo>
                  <a:lnTo>
                    <a:pt x="720" y="71"/>
                  </a:lnTo>
                  <a:close/>
                  <a:moveTo>
                    <a:pt x="746" y="59"/>
                  </a:moveTo>
                  <a:lnTo>
                    <a:pt x="748" y="59"/>
                  </a:lnTo>
                  <a:lnTo>
                    <a:pt x="757" y="55"/>
                  </a:lnTo>
                  <a:lnTo>
                    <a:pt x="760" y="53"/>
                  </a:lnTo>
                  <a:lnTo>
                    <a:pt x="766" y="67"/>
                  </a:lnTo>
                  <a:lnTo>
                    <a:pt x="763" y="68"/>
                  </a:lnTo>
                  <a:lnTo>
                    <a:pt x="754" y="72"/>
                  </a:lnTo>
                  <a:lnTo>
                    <a:pt x="752" y="73"/>
                  </a:lnTo>
                  <a:lnTo>
                    <a:pt x="746" y="59"/>
                  </a:lnTo>
                  <a:close/>
                  <a:moveTo>
                    <a:pt x="773" y="47"/>
                  </a:moveTo>
                  <a:lnTo>
                    <a:pt x="773" y="47"/>
                  </a:lnTo>
                  <a:lnTo>
                    <a:pt x="781" y="43"/>
                  </a:lnTo>
                  <a:lnTo>
                    <a:pt x="786" y="41"/>
                  </a:lnTo>
                  <a:lnTo>
                    <a:pt x="793" y="54"/>
                  </a:lnTo>
                  <a:lnTo>
                    <a:pt x="788" y="56"/>
                  </a:lnTo>
                  <a:lnTo>
                    <a:pt x="780" y="60"/>
                  </a:lnTo>
                  <a:lnTo>
                    <a:pt x="779" y="60"/>
                  </a:lnTo>
                  <a:lnTo>
                    <a:pt x="773" y="47"/>
                  </a:lnTo>
                  <a:close/>
                  <a:moveTo>
                    <a:pt x="800" y="34"/>
                  </a:moveTo>
                  <a:lnTo>
                    <a:pt x="802" y="33"/>
                  </a:lnTo>
                  <a:lnTo>
                    <a:pt x="809" y="30"/>
                  </a:lnTo>
                  <a:lnTo>
                    <a:pt x="813" y="28"/>
                  </a:lnTo>
                  <a:lnTo>
                    <a:pt x="819" y="41"/>
                  </a:lnTo>
                  <a:lnTo>
                    <a:pt x="815" y="43"/>
                  </a:lnTo>
                  <a:lnTo>
                    <a:pt x="809" y="46"/>
                  </a:lnTo>
                  <a:lnTo>
                    <a:pt x="806" y="48"/>
                  </a:lnTo>
                  <a:lnTo>
                    <a:pt x="800" y="34"/>
                  </a:lnTo>
                  <a:close/>
                  <a:moveTo>
                    <a:pt x="826" y="21"/>
                  </a:moveTo>
                  <a:lnTo>
                    <a:pt x="826" y="21"/>
                  </a:lnTo>
                  <a:lnTo>
                    <a:pt x="831" y="18"/>
                  </a:lnTo>
                  <a:lnTo>
                    <a:pt x="836" y="16"/>
                  </a:lnTo>
                  <a:lnTo>
                    <a:pt x="838" y="14"/>
                  </a:lnTo>
                  <a:lnTo>
                    <a:pt x="845" y="27"/>
                  </a:lnTo>
                  <a:lnTo>
                    <a:pt x="843" y="28"/>
                  </a:lnTo>
                  <a:lnTo>
                    <a:pt x="838" y="31"/>
                  </a:lnTo>
                  <a:lnTo>
                    <a:pt x="833" y="34"/>
                  </a:lnTo>
                  <a:lnTo>
                    <a:pt x="832" y="34"/>
                  </a:lnTo>
                  <a:lnTo>
                    <a:pt x="826" y="21"/>
                  </a:lnTo>
                  <a:close/>
                  <a:moveTo>
                    <a:pt x="851" y="7"/>
                  </a:moveTo>
                  <a:lnTo>
                    <a:pt x="854" y="6"/>
                  </a:lnTo>
                  <a:lnTo>
                    <a:pt x="858" y="4"/>
                  </a:lnTo>
                  <a:lnTo>
                    <a:pt x="861" y="1"/>
                  </a:lnTo>
                  <a:lnTo>
                    <a:pt x="864" y="0"/>
                  </a:lnTo>
                  <a:lnTo>
                    <a:pt x="871" y="13"/>
                  </a:lnTo>
                  <a:lnTo>
                    <a:pt x="869" y="14"/>
                  </a:lnTo>
                  <a:lnTo>
                    <a:pt x="865" y="16"/>
                  </a:lnTo>
                  <a:lnTo>
                    <a:pt x="861" y="18"/>
                  </a:lnTo>
                  <a:lnTo>
                    <a:pt x="858" y="20"/>
                  </a:lnTo>
                  <a:lnTo>
                    <a:pt x="851" y="7"/>
                  </a:lnTo>
                  <a:close/>
                  <a:moveTo>
                    <a:pt x="46" y="257"/>
                  </a:moveTo>
                  <a:lnTo>
                    <a:pt x="0" y="237"/>
                  </a:lnTo>
                  <a:lnTo>
                    <a:pt x="43" y="213"/>
                  </a:lnTo>
                  <a:lnTo>
                    <a:pt x="46" y="257"/>
                  </a:lnTo>
                  <a:close/>
                </a:path>
              </a:pathLst>
            </a:custGeom>
            <a:solidFill>
              <a:srgbClr val="0000CC"/>
            </a:solidFill>
            <a:ln w="1">
              <a:solidFill>
                <a:srgbClr val="0000CC"/>
              </a:solidFill>
              <a:bevel/>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557" name="Freeform 90"/>
            <p:cNvSpPr>
              <a:spLocks noEditPoints="1"/>
            </p:cNvSpPr>
            <p:nvPr/>
          </p:nvSpPr>
          <p:spPr bwMode="auto">
            <a:xfrm>
              <a:off x="1874" y="1614"/>
              <a:ext cx="491" cy="343"/>
            </a:xfrm>
            <a:custGeom>
              <a:avLst/>
              <a:gdLst>
                <a:gd name="T0" fmla="*/ 20 w 491"/>
                <a:gd name="T1" fmla="*/ 336 h 343"/>
                <a:gd name="T2" fmla="*/ 26 w 491"/>
                <a:gd name="T3" fmla="*/ 316 h 343"/>
                <a:gd name="T4" fmla="*/ 46 w 491"/>
                <a:gd name="T5" fmla="*/ 322 h 343"/>
                <a:gd name="T6" fmla="*/ 26 w 491"/>
                <a:gd name="T7" fmla="*/ 316 h 343"/>
                <a:gd name="T8" fmla="*/ 64 w 491"/>
                <a:gd name="T9" fmla="*/ 294 h 343"/>
                <a:gd name="T10" fmla="*/ 59 w 491"/>
                <a:gd name="T11" fmla="*/ 314 h 343"/>
                <a:gd name="T12" fmla="*/ 83 w 491"/>
                <a:gd name="T13" fmla="*/ 283 h 343"/>
                <a:gd name="T14" fmla="*/ 91 w 491"/>
                <a:gd name="T15" fmla="*/ 296 h 343"/>
                <a:gd name="T16" fmla="*/ 102 w 491"/>
                <a:gd name="T17" fmla="*/ 272 h 343"/>
                <a:gd name="T18" fmla="*/ 122 w 491"/>
                <a:gd name="T19" fmla="*/ 277 h 343"/>
                <a:gd name="T20" fmla="*/ 102 w 491"/>
                <a:gd name="T21" fmla="*/ 272 h 343"/>
                <a:gd name="T22" fmla="*/ 139 w 491"/>
                <a:gd name="T23" fmla="*/ 249 h 343"/>
                <a:gd name="T24" fmla="*/ 135 w 491"/>
                <a:gd name="T25" fmla="*/ 269 h 343"/>
                <a:gd name="T26" fmla="*/ 161 w 491"/>
                <a:gd name="T27" fmla="*/ 234 h 343"/>
                <a:gd name="T28" fmla="*/ 169 w 491"/>
                <a:gd name="T29" fmla="*/ 247 h 343"/>
                <a:gd name="T30" fmla="*/ 176 w 491"/>
                <a:gd name="T31" fmla="*/ 224 h 343"/>
                <a:gd name="T32" fmla="*/ 197 w 491"/>
                <a:gd name="T33" fmla="*/ 228 h 343"/>
                <a:gd name="T34" fmla="*/ 176 w 491"/>
                <a:gd name="T35" fmla="*/ 224 h 343"/>
                <a:gd name="T36" fmla="*/ 213 w 491"/>
                <a:gd name="T37" fmla="*/ 200 h 343"/>
                <a:gd name="T38" fmla="*/ 209 w 491"/>
                <a:gd name="T39" fmla="*/ 220 h 343"/>
                <a:gd name="T40" fmla="*/ 228 w 491"/>
                <a:gd name="T41" fmla="*/ 190 h 343"/>
                <a:gd name="T42" fmla="*/ 245 w 491"/>
                <a:gd name="T43" fmla="*/ 196 h 343"/>
                <a:gd name="T44" fmla="*/ 233 w 491"/>
                <a:gd name="T45" fmla="*/ 204 h 343"/>
                <a:gd name="T46" fmla="*/ 258 w 491"/>
                <a:gd name="T47" fmla="*/ 169 h 343"/>
                <a:gd name="T48" fmla="*/ 266 w 491"/>
                <a:gd name="T49" fmla="*/ 181 h 343"/>
                <a:gd name="T50" fmla="*/ 273 w 491"/>
                <a:gd name="T51" fmla="*/ 159 h 343"/>
                <a:gd name="T52" fmla="*/ 282 w 491"/>
                <a:gd name="T53" fmla="*/ 171 h 343"/>
                <a:gd name="T54" fmla="*/ 300 w 491"/>
                <a:gd name="T55" fmla="*/ 140 h 343"/>
                <a:gd name="T56" fmla="*/ 309 w 491"/>
                <a:gd name="T57" fmla="*/ 152 h 343"/>
                <a:gd name="T58" fmla="*/ 321 w 491"/>
                <a:gd name="T59" fmla="*/ 125 h 343"/>
                <a:gd name="T60" fmla="*/ 342 w 491"/>
                <a:gd name="T61" fmla="*/ 128 h 343"/>
                <a:gd name="T62" fmla="*/ 321 w 491"/>
                <a:gd name="T63" fmla="*/ 125 h 343"/>
                <a:gd name="T64" fmla="*/ 357 w 491"/>
                <a:gd name="T65" fmla="*/ 99 h 343"/>
                <a:gd name="T66" fmla="*/ 354 w 491"/>
                <a:gd name="T67" fmla="*/ 120 h 343"/>
                <a:gd name="T68" fmla="*/ 374 w 491"/>
                <a:gd name="T69" fmla="*/ 87 h 343"/>
                <a:gd name="T70" fmla="*/ 383 w 491"/>
                <a:gd name="T71" fmla="*/ 99 h 343"/>
                <a:gd name="T72" fmla="*/ 393 w 491"/>
                <a:gd name="T73" fmla="*/ 74 h 343"/>
                <a:gd name="T74" fmla="*/ 414 w 491"/>
                <a:gd name="T75" fmla="*/ 77 h 343"/>
                <a:gd name="T76" fmla="*/ 393 w 491"/>
                <a:gd name="T77" fmla="*/ 74 h 343"/>
                <a:gd name="T78" fmla="*/ 428 w 491"/>
                <a:gd name="T79" fmla="*/ 47 h 343"/>
                <a:gd name="T80" fmla="*/ 426 w 491"/>
                <a:gd name="T81" fmla="*/ 68 h 343"/>
                <a:gd name="T82" fmla="*/ 440 w 491"/>
                <a:gd name="T83" fmla="*/ 37 h 343"/>
                <a:gd name="T84" fmla="*/ 449 w 491"/>
                <a:gd name="T85" fmla="*/ 28 h 343"/>
                <a:gd name="T86" fmla="*/ 453 w 491"/>
                <a:gd name="T87" fmla="*/ 45 h 343"/>
                <a:gd name="T88" fmla="*/ 439 w 491"/>
                <a:gd name="T89" fmla="*/ 38 h 343"/>
                <a:gd name="T90" fmla="*/ 472 w 491"/>
                <a:gd name="T91" fmla="*/ 46 h 34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91"/>
                <a:gd name="T139" fmla="*/ 0 h 343"/>
                <a:gd name="T140" fmla="*/ 491 w 491"/>
                <a:gd name="T141" fmla="*/ 343 h 34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91" h="343">
                  <a:moveTo>
                    <a:pt x="0" y="330"/>
                  </a:moveTo>
                  <a:lnTo>
                    <a:pt x="13" y="323"/>
                  </a:lnTo>
                  <a:lnTo>
                    <a:pt x="20" y="336"/>
                  </a:lnTo>
                  <a:lnTo>
                    <a:pt x="7" y="343"/>
                  </a:lnTo>
                  <a:lnTo>
                    <a:pt x="0" y="330"/>
                  </a:lnTo>
                  <a:close/>
                  <a:moveTo>
                    <a:pt x="26" y="316"/>
                  </a:moveTo>
                  <a:lnTo>
                    <a:pt x="28" y="315"/>
                  </a:lnTo>
                  <a:lnTo>
                    <a:pt x="39" y="309"/>
                  </a:lnTo>
                  <a:lnTo>
                    <a:pt x="46" y="322"/>
                  </a:lnTo>
                  <a:lnTo>
                    <a:pt x="35" y="328"/>
                  </a:lnTo>
                  <a:lnTo>
                    <a:pt x="33" y="329"/>
                  </a:lnTo>
                  <a:lnTo>
                    <a:pt x="26" y="316"/>
                  </a:lnTo>
                  <a:close/>
                  <a:moveTo>
                    <a:pt x="52" y="302"/>
                  </a:moveTo>
                  <a:lnTo>
                    <a:pt x="55" y="300"/>
                  </a:lnTo>
                  <a:lnTo>
                    <a:pt x="64" y="294"/>
                  </a:lnTo>
                  <a:lnTo>
                    <a:pt x="72" y="307"/>
                  </a:lnTo>
                  <a:lnTo>
                    <a:pt x="62" y="312"/>
                  </a:lnTo>
                  <a:lnTo>
                    <a:pt x="59" y="314"/>
                  </a:lnTo>
                  <a:lnTo>
                    <a:pt x="52" y="302"/>
                  </a:lnTo>
                  <a:close/>
                  <a:moveTo>
                    <a:pt x="77" y="287"/>
                  </a:moveTo>
                  <a:lnTo>
                    <a:pt x="83" y="283"/>
                  </a:lnTo>
                  <a:lnTo>
                    <a:pt x="90" y="280"/>
                  </a:lnTo>
                  <a:lnTo>
                    <a:pt x="97" y="292"/>
                  </a:lnTo>
                  <a:lnTo>
                    <a:pt x="91" y="296"/>
                  </a:lnTo>
                  <a:lnTo>
                    <a:pt x="84" y="300"/>
                  </a:lnTo>
                  <a:lnTo>
                    <a:pt x="77" y="287"/>
                  </a:lnTo>
                  <a:close/>
                  <a:moveTo>
                    <a:pt x="102" y="272"/>
                  </a:moveTo>
                  <a:lnTo>
                    <a:pt x="113" y="265"/>
                  </a:lnTo>
                  <a:lnTo>
                    <a:pt x="115" y="264"/>
                  </a:lnTo>
                  <a:lnTo>
                    <a:pt x="122" y="277"/>
                  </a:lnTo>
                  <a:lnTo>
                    <a:pt x="120" y="278"/>
                  </a:lnTo>
                  <a:lnTo>
                    <a:pt x="110" y="285"/>
                  </a:lnTo>
                  <a:lnTo>
                    <a:pt x="102" y="272"/>
                  </a:lnTo>
                  <a:close/>
                  <a:moveTo>
                    <a:pt x="127" y="257"/>
                  </a:moveTo>
                  <a:lnTo>
                    <a:pt x="128" y="256"/>
                  </a:lnTo>
                  <a:lnTo>
                    <a:pt x="139" y="249"/>
                  </a:lnTo>
                  <a:lnTo>
                    <a:pt x="147" y="261"/>
                  </a:lnTo>
                  <a:lnTo>
                    <a:pt x="136" y="268"/>
                  </a:lnTo>
                  <a:lnTo>
                    <a:pt x="135" y="269"/>
                  </a:lnTo>
                  <a:lnTo>
                    <a:pt x="127" y="257"/>
                  </a:lnTo>
                  <a:close/>
                  <a:moveTo>
                    <a:pt x="152" y="241"/>
                  </a:moveTo>
                  <a:lnTo>
                    <a:pt x="161" y="234"/>
                  </a:lnTo>
                  <a:lnTo>
                    <a:pt x="164" y="233"/>
                  </a:lnTo>
                  <a:lnTo>
                    <a:pt x="172" y="245"/>
                  </a:lnTo>
                  <a:lnTo>
                    <a:pt x="169" y="247"/>
                  </a:lnTo>
                  <a:lnTo>
                    <a:pt x="160" y="253"/>
                  </a:lnTo>
                  <a:lnTo>
                    <a:pt x="152" y="241"/>
                  </a:lnTo>
                  <a:close/>
                  <a:moveTo>
                    <a:pt x="176" y="224"/>
                  </a:moveTo>
                  <a:lnTo>
                    <a:pt x="178" y="223"/>
                  </a:lnTo>
                  <a:lnTo>
                    <a:pt x="188" y="216"/>
                  </a:lnTo>
                  <a:lnTo>
                    <a:pt x="197" y="228"/>
                  </a:lnTo>
                  <a:lnTo>
                    <a:pt x="186" y="235"/>
                  </a:lnTo>
                  <a:lnTo>
                    <a:pt x="184" y="237"/>
                  </a:lnTo>
                  <a:lnTo>
                    <a:pt x="176" y="224"/>
                  </a:lnTo>
                  <a:close/>
                  <a:moveTo>
                    <a:pt x="200" y="208"/>
                  </a:moveTo>
                  <a:lnTo>
                    <a:pt x="212" y="201"/>
                  </a:lnTo>
                  <a:lnTo>
                    <a:pt x="213" y="200"/>
                  </a:lnTo>
                  <a:lnTo>
                    <a:pt x="221" y="212"/>
                  </a:lnTo>
                  <a:lnTo>
                    <a:pt x="220" y="213"/>
                  </a:lnTo>
                  <a:lnTo>
                    <a:pt x="209" y="220"/>
                  </a:lnTo>
                  <a:lnTo>
                    <a:pt x="200" y="208"/>
                  </a:lnTo>
                  <a:close/>
                  <a:moveTo>
                    <a:pt x="225" y="192"/>
                  </a:moveTo>
                  <a:lnTo>
                    <a:pt x="228" y="190"/>
                  </a:lnTo>
                  <a:lnTo>
                    <a:pt x="236" y="185"/>
                  </a:lnTo>
                  <a:lnTo>
                    <a:pt x="237" y="183"/>
                  </a:lnTo>
                  <a:lnTo>
                    <a:pt x="245" y="196"/>
                  </a:lnTo>
                  <a:lnTo>
                    <a:pt x="244" y="197"/>
                  </a:lnTo>
                  <a:lnTo>
                    <a:pt x="236" y="202"/>
                  </a:lnTo>
                  <a:lnTo>
                    <a:pt x="233" y="204"/>
                  </a:lnTo>
                  <a:lnTo>
                    <a:pt x="225" y="192"/>
                  </a:lnTo>
                  <a:close/>
                  <a:moveTo>
                    <a:pt x="249" y="175"/>
                  </a:moveTo>
                  <a:lnTo>
                    <a:pt x="258" y="169"/>
                  </a:lnTo>
                  <a:lnTo>
                    <a:pt x="261" y="167"/>
                  </a:lnTo>
                  <a:lnTo>
                    <a:pt x="270" y="179"/>
                  </a:lnTo>
                  <a:lnTo>
                    <a:pt x="266" y="181"/>
                  </a:lnTo>
                  <a:lnTo>
                    <a:pt x="257" y="187"/>
                  </a:lnTo>
                  <a:lnTo>
                    <a:pt x="249" y="175"/>
                  </a:lnTo>
                  <a:close/>
                  <a:moveTo>
                    <a:pt x="273" y="159"/>
                  </a:moveTo>
                  <a:lnTo>
                    <a:pt x="285" y="150"/>
                  </a:lnTo>
                  <a:lnTo>
                    <a:pt x="294" y="162"/>
                  </a:lnTo>
                  <a:lnTo>
                    <a:pt x="282" y="171"/>
                  </a:lnTo>
                  <a:lnTo>
                    <a:pt x="273" y="159"/>
                  </a:lnTo>
                  <a:close/>
                  <a:moveTo>
                    <a:pt x="297" y="142"/>
                  </a:moveTo>
                  <a:lnTo>
                    <a:pt x="300" y="140"/>
                  </a:lnTo>
                  <a:lnTo>
                    <a:pt x="309" y="133"/>
                  </a:lnTo>
                  <a:lnTo>
                    <a:pt x="318" y="145"/>
                  </a:lnTo>
                  <a:lnTo>
                    <a:pt x="309" y="152"/>
                  </a:lnTo>
                  <a:lnTo>
                    <a:pt x="306" y="154"/>
                  </a:lnTo>
                  <a:lnTo>
                    <a:pt x="297" y="142"/>
                  </a:lnTo>
                  <a:close/>
                  <a:moveTo>
                    <a:pt x="321" y="125"/>
                  </a:moveTo>
                  <a:lnTo>
                    <a:pt x="327" y="121"/>
                  </a:lnTo>
                  <a:lnTo>
                    <a:pt x="333" y="116"/>
                  </a:lnTo>
                  <a:lnTo>
                    <a:pt x="342" y="128"/>
                  </a:lnTo>
                  <a:lnTo>
                    <a:pt x="335" y="133"/>
                  </a:lnTo>
                  <a:lnTo>
                    <a:pt x="330" y="137"/>
                  </a:lnTo>
                  <a:lnTo>
                    <a:pt x="321" y="125"/>
                  </a:lnTo>
                  <a:close/>
                  <a:moveTo>
                    <a:pt x="345" y="108"/>
                  </a:moveTo>
                  <a:lnTo>
                    <a:pt x="351" y="104"/>
                  </a:lnTo>
                  <a:lnTo>
                    <a:pt x="357" y="99"/>
                  </a:lnTo>
                  <a:lnTo>
                    <a:pt x="366" y="111"/>
                  </a:lnTo>
                  <a:lnTo>
                    <a:pt x="360" y="115"/>
                  </a:lnTo>
                  <a:lnTo>
                    <a:pt x="354" y="120"/>
                  </a:lnTo>
                  <a:lnTo>
                    <a:pt x="345" y="108"/>
                  </a:lnTo>
                  <a:close/>
                  <a:moveTo>
                    <a:pt x="369" y="91"/>
                  </a:moveTo>
                  <a:lnTo>
                    <a:pt x="374" y="87"/>
                  </a:lnTo>
                  <a:lnTo>
                    <a:pt x="381" y="82"/>
                  </a:lnTo>
                  <a:lnTo>
                    <a:pt x="390" y="94"/>
                  </a:lnTo>
                  <a:lnTo>
                    <a:pt x="383" y="99"/>
                  </a:lnTo>
                  <a:lnTo>
                    <a:pt x="378" y="103"/>
                  </a:lnTo>
                  <a:lnTo>
                    <a:pt x="369" y="91"/>
                  </a:lnTo>
                  <a:close/>
                  <a:moveTo>
                    <a:pt x="393" y="74"/>
                  </a:moveTo>
                  <a:lnTo>
                    <a:pt x="396" y="72"/>
                  </a:lnTo>
                  <a:lnTo>
                    <a:pt x="405" y="65"/>
                  </a:lnTo>
                  <a:lnTo>
                    <a:pt x="414" y="77"/>
                  </a:lnTo>
                  <a:lnTo>
                    <a:pt x="404" y="84"/>
                  </a:lnTo>
                  <a:lnTo>
                    <a:pt x="402" y="86"/>
                  </a:lnTo>
                  <a:lnTo>
                    <a:pt x="393" y="74"/>
                  </a:lnTo>
                  <a:close/>
                  <a:moveTo>
                    <a:pt x="417" y="56"/>
                  </a:moveTo>
                  <a:lnTo>
                    <a:pt x="424" y="51"/>
                  </a:lnTo>
                  <a:lnTo>
                    <a:pt x="428" y="47"/>
                  </a:lnTo>
                  <a:lnTo>
                    <a:pt x="437" y="59"/>
                  </a:lnTo>
                  <a:lnTo>
                    <a:pt x="433" y="62"/>
                  </a:lnTo>
                  <a:lnTo>
                    <a:pt x="426" y="68"/>
                  </a:lnTo>
                  <a:lnTo>
                    <a:pt x="417" y="56"/>
                  </a:lnTo>
                  <a:close/>
                  <a:moveTo>
                    <a:pt x="439" y="38"/>
                  </a:moveTo>
                  <a:lnTo>
                    <a:pt x="440" y="37"/>
                  </a:lnTo>
                  <a:lnTo>
                    <a:pt x="443" y="34"/>
                  </a:lnTo>
                  <a:lnTo>
                    <a:pt x="446" y="31"/>
                  </a:lnTo>
                  <a:lnTo>
                    <a:pt x="449" y="28"/>
                  </a:lnTo>
                  <a:lnTo>
                    <a:pt x="460" y="38"/>
                  </a:lnTo>
                  <a:lnTo>
                    <a:pt x="457" y="42"/>
                  </a:lnTo>
                  <a:lnTo>
                    <a:pt x="453" y="45"/>
                  </a:lnTo>
                  <a:lnTo>
                    <a:pt x="450" y="48"/>
                  </a:lnTo>
                  <a:lnTo>
                    <a:pt x="449" y="49"/>
                  </a:lnTo>
                  <a:lnTo>
                    <a:pt x="439" y="38"/>
                  </a:lnTo>
                  <a:close/>
                  <a:moveTo>
                    <a:pt x="443" y="13"/>
                  </a:moveTo>
                  <a:lnTo>
                    <a:pt x="491" y="0"/>
                  </a:lnTo>
                  <a:lnTo>
                    <a:pt x="472" y="46"/>
                  </a:lnTo>
                  <a:lnTo>
                    <a:pt x="443" y="13"/>
                  </a:lnTo>
                  <a:close/>
                </a:path>
              </a:pathLst>
            </a:custGeom>
            <a:solidFill>
              <a:srgbClr val="0000CC"/>
            </a:solidFill>
            <a:ln w="1">
              <a:solidFill>
                <a:srgbClr val="0000CC"/>
              </a:solidFill>
              <a:bevel/>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558" name="Freeform 91"/>
            <p:cNvSpPr>
              <a:spLocks noEditPoints="1"/>
            </p:cNvSpPr>
            <p:nvPr/>
          </p:nvSpPr>
          <p:spPr bwMode="auto">
            <a:xfrm>
              <a:off x="3138" y="511"/>
              <a:ext cx="975" cy="273"/>
            </a:xfrm>
            <a:custGeom>
              <a:avLst/>
              <a:gdLst>
                <a:gd name="T0" fmla="*/ 939 w 975"/>
                <a:gd name="T1" fmla="*/ 15 h 273"/>
                <a:gd name="T2" fmla="*/ 895 w 975"/>
                <a:gd name="T3" fmla="*/ 29 h 273"/>
                <a:gd name="T4" fmla="*/ 909 w 975"/>
                <a:gd name="T5" fmla="*/ 29 h 273"/>
                <a:gd name="T6" fmla="*/ 865 w 975"/>
                <a:gd name="T7" fmla="*/ 15 h 273"/>
                <a:gd name="T8" fmla="*/ 851 w 975"/>
                <a:gd name="T9" fmla="*/ 30 h 273"/>
                <a:gd name="T10" fmla="*/ 851 w 975"/>
                <a:gd name="T11" fmla="*/ 30 h 273"/>
                <a:gd name="T12" fmla="*/ 806 w 975"/>
                <a:gd name="T13" fmla="*/ 17 h 273"/>
                <a:gd name="T14" fmla="*/ 792 w 975"/>
                <a:gd name="T15" fmla="*/ 33 h 273"/>
                <a:gd name="T16" fmla="*/ 776 w 975"/>
                <a:gd name="T17" fmla="*/ 19 h 273"/>
                <a:gd name="T18" fmla="*/ 792 w 975"/>
                <a:gd name="T19" fmla="*/ 33 h 273"/>
                <a:gd name="T20" fmla="*/ 762 w 975"/>
                <a:gd name="T21" fmla="*/ 20 h 273"/>
                <a:gd name="T22" fmla="*/ 718 w 975"/>
                <a:gd name="T23" fmla="*/ 25 h 273"/>
                <a:gd name="T24" fmla="*/ 690 w 975"/>
                <a:gd name="T25" fmla="*/ 42 h 273"/>
                <a:gd name="T26" fmla="*/ 675 w 975"/>
                <a:gd name="T27" fmla="*/ 44 h 273"/>
                <a:gd name="T28" fmla="*/ 661 w 975"/>
                <a:gd name="T29" fmla="*/ 31 h 273"/>
                <a:gd name="T30" fmla="*/ 638 w 975"/>
                <a:gd name="T31" fmla="*/ 49 h 273"/>
                <a:gd name="T32" fmla="*/ 644 w 975"/>
                <a:gd name="T33" fmla="*/ 33 h 273"/>
                <a:gd name="T34" fmla="*/ 603 w 975"/>
                <a:gd name="T35" fmla="*/ 54 h 273"/>
                <a:gd name="T36" fmla="*/ 617 w 975"/>
                <a:gd name="T37" fmla="*/ 52 h 273"/>
                <a:gd name="T38" fmla="*/ 586 w 975"/>
                <a:gd name="T39" fmla="*/ 42 h 273"/>
                <a:gd name="T40" fmla="*/ 543 w 975"/>
                <a:gd name="T41" fmla="*/ 50 h 273"/>
                <a:gd name="T42" fmla="*/ 520 w 975"/>
                <a:gd name="T43" fmla="*/ 69 h 273"/>
                <a:gd name="T44" fmla="*/ 528 w 975"/>
                <a:gd name="T45" fmla="*/ 52 h 273"/>
                <a:gd name="T46" fmla="*/ 488 w 975"/>
                <a:gd name="T47" fmla="*/ 76 h 273"/>
                <a:gd name="T48" fmla="*/ 502 w 975"/>
                <a:gd name="T49" fmla="*/ 73 h 273"/>
                <a:gd name="T50" fmla="*/ 470 w 975"/>
                <a:gd name="T51" fmla="*/ 65 h 273"/>
                <a:gd name="T52" fmla="*/ 427 w 975"/>
                <a:gd name="T53" fmla="*/ 76 h 273"/>
                <a:gd name="T54" fmla="*/ 406 w 975"/>
                <a:gd name="T55" fmla="*/ 97 h 273"/>
                <a:gd name="T56" fmla="*/ 413 w 975"/>
                <a:gd name="T57" fmla="*/ 80 h 273"/>
                <a:gd name="T58" fmla="*/ 375 w 975"/>
                <a:gd name="T59" fmla="*/ 107 h 273"/>
                <a:gd name="T60" fmla="*/ 389 w 975"/>
                <a:gd name="T61" fmla="*/ 103 h 273"/>
                <a:gd name="T62" fmla="*/ 343 w 975"/>
                <a:gd name="T63" fmla="*/ 103 h 273"/>
                <a:gd name="T64" fmla="*/ 334 w 975"/>
                <a:gd name="T65" fmla="*/ 122 h 273"/>
                <a:gd name="T66" fmla="*/ 334 w 975"/>
                <a:gd name="T67" fmla="*/ 122 h 273"/>
                <a:gd name="T68" fmla="*/ 301 w 975"/>
                <a:gd name="T69" fmla="*/ 118 h 273"/>
                <a:gd name="T70" fmla="*/ 265 w 975"/>
                <a:gd name="T71" fmla="*/ 148 h 273"/>
                <a:gd name="T72" fmla="*/ 279 w 975"/>
                <a:gd name="T73" fmla="*/ 142 h 273"/>
                <a:gd name="T74" fmla="*/ 232 w 975"/>
                <a:gd name="T75" fmla="*/ 145 h 273"/>
                <a:gd name="T76" fmla="*/ 224 w 975"/>
                <a:gd name="T77" fmla="*/ 164 h 273"/>
                <a:gd name="T78" fmla="*/ 218 w 975"/>
                <a:gd name="T79" fmla="*/ 151 h 273"/>
                <a:gd name="T80" fmla="*/ 184 w 975"/>
                <a:gd name="T81" fmla="*/ 181 h 273"/>
                <a:gd name="T82" fmla="*/ 171 w 975"/>
                <a:gd name="T83" fmla="*/ 188 h 273"/>
                <a:gd name="T84" fmla="*/ 154 w 975"/>
                <a:gd name="T85" fmla="*/ 179 h 273"/>
                <a:gd name="T86" fmla="*/ 140 w 975"/>
                <a:gd name="T87" fmla="*/ 201 h 273"/>
                <a:gd name="T88" fmla="*/ 125 w 975"/>
                <a:gd name="T89" fmla="*/ 192 h 273"/>
                <a:gd name="T90" fmla="*/ 117 w 975"/>
                <a:gd name="T91" fmla="*/ 212 h 273"/>
                <a:gd name="T92" fmla="*/ 106 w 975"/>
                <a:gd name="T93" fmla="*/ 201 h 273"/>
                <a:gd name="T94" fmla="*/ 88 w 975"/>
                <a:gd name="T95" fmla="*/ 226 h 273"/>
                <a:gd name="T96" fmla="*/ 74 w 975"/>
                <a:gd name="T97" fmla="*/ 216 h 273"/>
                <a:gd name="T98" fmla="*/ 67 w 975"/>
                <a:gd name="T99" fmla="*/ 239 h 273"/>
                <a:gd name="T100" fmla="*/ 46 w 975"/>
                <a:gd name="T101" fmla="*/ 236 h 273"/>
                <a:gd name="T102" fmla="*/ 67 w 975"/>
                <a:gd name="T103" fmla="*/ 239 h 273"/>
                <a:gd name="T104" fmla="*/ 32 w 975"/>
                <a:gd name="T105" fmla="*/ 266 h 273"/>
                <a:gd name="T106" fmla="*/ 27 w 975"/>
                <a:gd name="T107" fmla="*/ 251 h 273"/>
                <a:gd name="T108" fmla="*/ 15 w 975"/>
                <a:gd name="T109" fmla="*/ 273 h 273"/>
                <a:gd name="T110" fmla="*/ 6 w 975"/>
                <a:gd name="T111" fmla="*/ 272 h 273"/>
                <a:gd name="T112" fmla="*/ 9 w 975"/>
                <a:gd name="T113" fmla="*/ 257 h 273"/>
                <a:gd name="T114" fmla="*/ 12 w 975"/>
                <a:gd name="T115" fmla="*/ 258 h 273"/>
                <a:gd name="T116" fmla="*/ 975 w 975"/>
                <a:gd name="T117" fmla="*/ 23 h 2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75"/>
                <a:gd name="T178" fmla="*/ 0 h 273"/>
                <a:gd name="T179" fmla="*/ 975 w 975"/>
                <a:gd name="T180" fmla="*/ 273 h 2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75" h="273">
                  <a:moveTo>
                    <a:pt x="938" y="30"/>
                  </a:moveTo>
                  <a:lnTo>
                    <a:pt x="924" y="29"/>
                  </a:lnTo>
                  <a:lnTo>
                    <a:pt x="924" y="15"/>
                  </a:lnTo>
                  <a:lnTo>
                    <a:pt x="939" y="15"/>
                  </a:lnTo>
                  <a:lnTo>
                    <a:pt x="938" y="30"/>
                  </a:lnTo>
                  <a:close/>
                  <a:moveTo>
                    <a:pt x="909" y="29"/>
                  </a:moveTo>
                  <a:lnTo>
                    <a:pt x="898" y="29"/>
                  </a:lnTo>
                  <a:lnTo>
                    <a:pt x="895" y="29"/>
                  </a:lnTo>
                  <a:lnTo>
                    <a:pt x="894" y="14"/>
                  </a:lnTo>
                  <a:lnTo>
                    <a:pt x="898" y="14"/>
                  </a:lnTo>
                  <a:lnTo>
                    <a:pt x="909" y="14"/>
                  </a:lnTo>
                  <a:lnTo>
                    <a:pt x="909" y="29"/>
                  </a:lnTo>
                  <a:close/>
                  <a:moveTo>
                    <a:pt x="880" y="29"/>
                  </a:moveTo>
                  <a:lnTo>
                    <a:pt x="878" y="29"/>
                  </a:lnTo>
                  <a:lnTo>
                    <a:pt x="865" y="29"/>
                  </a:lnTo>
                  <a:lnTo>
                    <a:pt x="865" y="15"/>
                  </a:lnTo>
                  <a:lnTo>
                    <a:pt x="878" y="14"/>
                  </a:lnTo>
                  <a:lnTo>
                    <a:pt x="880" y="14"/>
                  </a:lnTo>
                  <a:lnTo>
                    <a:pt x="880" y="29"/>
                  </a:lnTo>
                  <a:close/>
                  <a:moveTo>
                    <a:pt x="851" y="30"/>
                  </a:moveTo>
                  <a:lnTo>
                    <a:pt x="836" y="30"/>
                  </a:lnTo>
                  <a:lnTo>
                    <a:pt x="835" y="15"/>
                  </a:lnTo>
                  <a:lnTo>
                    <a:pt x="850" y="15"/>
                  </a:lnTo>
                  <a:lnTo>
                    <a:pt x="851" y="30"/>
                  </a:lnTo>
                  <a:close/>
                  <a:moveTo>
                    <a:pt x="822" y="31"/>
                  </a:moveTo>
                  <a:lnTo>
                    <a:pt x="813" y="31"/>
                  </a:lnTo>
                  <a:lnTo>
                    <a:pt x="807" y="32"/>
                  </a:lnTo>
                  <a:lnTo>
                    <a:pt x="806" y="17"/>
                  </a:lnTo>
                  <a:lnTo>
                    <a:pt x="813" y="17"/>
                  </a:lnTo>
                  <a:lnTo>
                    <a:pt x="821" y="16"/>
                  </a:lnTo>
                  <a:lnTo>
                    <a:pt x="822" y="31"/>
                  </a:lnTo>
                  <a:close/>
                  <a:moveTo>
                    <a:pt x="792" y="33"/>
                  </a:moveTo>
                  <a:lnTo>
                    <a:pt x="790" y="33"/>
                  </a:lnTo>
                  <a:lnTo>
                    <a:pt x="778" y="34"/>
                  </a:lnTo>
                  <a:lnTo>
                    <a:pt x="776" y="19"/>
                  </a:lnTo>
                  <a:lnTo>
                    <a:pt x="777" y="19"/>
                  </a:lnTo>
                  <a:lnTo>
                    <a:pt x="789" y="18"/>
                  </a:lnTo>
                  <a:lnTo>
                    <a:pt x="791" y="18"/>
                  </a:lnTo>
                  <a:lnTo>
                    <a:pt x="792" y="33"/>
                  </a:lnTo>
                  <a:close/>
                  <a:moveTo>
                    <a:pt x="763" y="35"/>
                  </a:moveTo>
                  <a:lnTo>
                    <a:pt x="748" y="36"/>
                  </a:lnTo>
                  <a:lnTo>
                    <a:pt x="747" y="22"/>
                  </a:lnTo>
                  <a:lnTo>
                    <a:pt x="762" y="20"/>
                  </a:lnTo>
                  <a:lnTo>
                    <a:pt x="763" y="35"/>
                  </a:lnTo>
                  <a:close/>
                  <a:moveTo>
                    <a:pt x="734" y="38"/>
                  </a:moveTo>
                  <a:lnTo>
                    <a:pt x="719" y="39"/>
                  </a:lnTo>
                  <a:lnTo>
                    <a:pt x="718" y="25"/>
                  </a:lnTo>
                  <a:lnTo>
                    <a:pt x="732" y="23"/>
                  </a:lnTo>
                  <a:lnTo>
                    <a:pt x="734" y="38"/>
                  </a:lnTo>
                  <a:close/>
                  <a:moveTo>
                    <a:pt x="705" y="41"/>
                  </a:moveTo>
                  <a:lnTo>
                    <a:pt x="690" y="42"/>
                  </a:lnTo>
                  <a:lnTo>
                    <a:pt x="688" y="28"/>
                  </a:lnTo>
                  <a:lnTo>
                    <a:pt x="703" y="26"/>
                  </a:lnTo>
                  <a:lnTo>
                    <a:pt x="705" y="41"/>
                  </a:lnTo>
                  <a:close/>
                  <a:moveTo>
                    <a:pt x="675" y="44"/>
                  </a:moveTo>
                  <a:lnTo>
                    <a:pt x="663" y="46"/>
                  </a:lnTo>
                  <a:lnTo>
                    <a:pt x="661" y="46"/>
                  </a:lnTo>
                  <a:lnTo>
                    <a:pt x="659" y="31"/>
                  </a:lnTo>
                  <a:lnTo>
                    <a:pt x="661" y="31"/>
                  </a:lnTo>
                  <a:lnTo>
                    <a:pt x="674" y="30"/>
                  </a:lnTo>
                  <a:lnTo>
                    <a:pt x="675" y="44"/>
                  </a:lnTo>
                  <a:close/>
                  <a:moveTo>
                    <a:pt x="646" y="48"/>
                  </a:moveTo>
                  <a:lnTo>
                    <a:pt x="638" y="49"/>
                  </a:lnTo>
                  <a:lnTo>
                    <a:pt x="632" y="50"/>
                  </a:lnTo>
                  <a:lnTo>
                    <a:pt x="630" y="35"/>
                  </a:lnTo>
                  <a:lnTo>
                    <a:pt x="636" y="35"/>
                  </a:lnTo>
                  <a:lnTo>
                    <a:pt x="644" y="33"/>
                  </a:lnTo>
                  <a:lnTo>
                    <a:pt x="646" y="48"/>
                  </a:lnTo>
                  <a:close/>
                  <a:moveTo>
                    <a:pt x="617" y="52"/>
                  </a:moveTo>
                  <a:lnTo>
                    <a:pt x="613" y="53"/>
                  </a:lnTo>
                  <a:lnTo>
                    <a:pt x="603" y="54"/>
                  </a:lnTo>
                  <a:lnTo>
                    <a:pt x="601" y="40"/>
                  </a:lnTo>
                  <a:lnTo>
                    <a:pt x="611" y="38"/>
                  </a:lnTo>
                  <a:lnTo>
                    <a:pt x="615" y="37"/>
                  </a:lnTo>
                  <a:lnTo>
                    <a:pt x="617" y="52"/>
                  </a:lnTo>
                  <a:close/>
                  <a:moveTo>
                    <a:pt x="588" y="56"/>
                  </a:moveTo>
                  <a:lnTo>
                    <a:pt x="574" y="59"/>
                  </a:lnTo>
                  <a:lnTo>
                    <a:pt x="571" y="44"/>
                  </a:lnTo>
                  <a:lnTo>
                    <a:pt x="586" y="42"/>
                  </a:lnTo>
                  <a:lnTo>
                    <a:pt x="588" y="56"/>
                  </a:lnTo>
                  <a:close/>
                  <a:moveTo>
                    <a:pt x="560" y="61"/>
                  </a:moveTo>
                  <a:lnTo>
                    <a:pt x="545" y="64"/>
                  </a:lnTo>
                  <a:lnTo>
                    <a:pt x="543" y="50"/>
                  </a:lnTo>
                  <a:lnTo>
                    <a:pt x="557" y="47"/>
                  </a:lnTo>
                  <a:lnTo>
                    <a:pt x="560" y="61"/>
                  </a:lnTo>
                  <a:close/>
                  <a:moveTo>
                    <a:pt x="531" y="67"/>
                  </a:moveTo>
                  <a:lnTo>
                    <a:pt x="520" y="69"/>
                  </a:lnTo>
                  <a:lnTo>
                    <a:pt x="516" y="70"/>
                  </a:lnTo>
                  <a:lnTo>
                    <a:pt x="513" y="55"/>
                  </a:lnTo>
                  <a:lnTo>
                    <a:pt x="518" y="54"/>
                  </a:lnTo>
                  <a:lnTo>
                    <a:pt x="528" y="52"/>
                  </a:lnTo>
                  <a:lnTo>
                    <a:pt x="531" y="67"/>
                  </a:lnTo>
                  <a:close/>
                  <a:moveTo>
                    <a:pt x="502" y="73"/>
                  </a:moveTo>
                  <a:lnTo>
                    <a:pt x="498" y="73"/>
                  </a:lnTo>
                  <a:lnTo>
                    <a:pt x="488" y="76"/>
                  </a:lnTo>
                  <a:lnTo>
                    <a:pt x="485" y="61"/>
                  </a:lnTo>
                  <a:lnTo>
                    <a:pt x="495" y="59"/>
                  </a:lnTo>
                  <a:lnTo>
                    <a:pt x="499" y="58"/>
                  </a:lnTo>
                  <a:lnTo>
                    <a:pt x="502" y="73"/>
                  </a:lnTo>
                  <a:close/>
                  <a:moveTo>
                    <a:pt x="474" y="79"/>
                  </a:moveTo>
                  <a:lnTo>
                    <a:pt x="459" y="83"/>
                  </a:lnTo>
                  <a:lnTo>
                    <a:pt x="456" y="68"/>
                  </a:lnTo>
                  <a:lnTo>
                    <a:pt x="470" y="65"/>
                  </a:lnTo>
                  <a:lnTo>
                    <a:pt x="474" y="79"/>
                  </a:lnTo>
                  <a:close/>
                  <a:moveTo>
                    <a:pt x="445" y="86"/>
                  </a:moveTo>
                  <a:lnTo>
                    <a:pt x="431" y="90"/>
                  </a:lnTo>
                  <a:lnTo>
                    <a:pt x="427" y="76"/>
                  </a:lnTo>
                  <a:lnTo>
                    <a:pt x="441" y="72"/>
                  </a:lnTo>
                  <a:lnTo>
                    <a:pt x="445" y="86"/>
                  </a:lnTo>
                  <a:close/>
                  <a:moveTo>
                    <a:pt x="417" y="94"/>
                  </a:moveTo>
                  <a:lnTo>
                    <a:pt x="406" y="97"/>
                  </a:lnTo>
                  <a:lnTo>
                    <a:pt x="403" y="98"/>
                  </a:lnTo>
                  <a:lnTo>
                    <a:pt x="399" y="84"/>
                  </a:lnTo>
                  <a:lnTo>
                    <a:pt x="402" y="83"/>
                  </a:lnTo>
                  <a:lnTo>
                    <a:pt x="413" y="80"/>
                  </a:lnTo>
                  <a:lnTo>
                    <a:pt x="417" y="94"/>
                  </a:lnTo>
                  <a:close/>
                  <a:moveTo>
                    <a:pt x="389" y="103"/>
                  </a:moveTo>
                  <a:lnTo>
                    <a:pt x="383" y="105"/>
                  </a:lnTo>
                  <a:lnTo>
                    <a:pt x="375" y="107"/>
                  </a:lnTo>
                  <a:lnTo>
                    <a:pt x="371" y="93"/>
                  </a:lnTo>
                  <a:lnTo>
                    <a:pt x="378" y="91"/>
                  </a:lnTo>
                  <a:lnTo>
                    <a:pt x="385" y="89"/>
                  </a:lnTo>
                  <a:lnTo>
                    <a:pt x="389" y="103"/>
                  </a:lnTo>
                  <a:close/>
                  <a:moveTo>
                    <a:pt x="361" y="112"/>
                  </a:moveTo>
                  <a:lnTo>
                    <a:pt x="359" y="113"/>
                  </a:lnTo>
                  <a:lnTo>
                    <a:pt x="348" y="117"/>
                  </a:lnTo>
                  <a:lnTo>
                    <a:pt x="343" y="103"/>
                  </a:lnTo>
                  <a:lnTo>
                    <a:pt x="355" y="99"/>
                  </a:lnTo>
                  <a:lnTo>
                    <a:pt x="357" y="98"/>
                  </a:lnTo>
                  <a:lnTo>
                    <a:pt x="361" y="112"/>
                  </a:lnTo>
                  <a:close/>
                  <a:moveTo>
                    <a:pt x="334" y="122"/>
                  </a:moveTo>
                  <a:lnTo>
                    <a:pt x="320" y="127"/>
                  </a:lnTo>
                  <a:lnTo>
                    <a:pt x="315" y="113"/>
                  </a:lnTo>
                  <a:lnTo>
                    <a:pt x="329" y="108"/>
                  </a:lnTo>
                  <a:lnTo>
                    <a:pt x="334" y="122"/>
                  </a:lnTo>
                  <a:close/>
                  <a:moveTo>
                    <a:pt x="306" y="132"/>
                  </a:moveTo>
                  <a:lnTo>
                    <a:pt x="292" y="137"/>
                  </a:lnTo>
                  <a:lnTo>
                    <a:pt x="287" y="123"/>
                  </a:lnTo>
                  <a:lnTo>
                    <a:pt x="301" y="118"/>
                  </a:lnTo>
                  <a:lnTo>
                    <a:pt x="306" y="132"/>
                  </a:lnTo>
                  <a:close/>
                  <a:moveTo>
                    <a:pt x="279" y="142"/>
                  </a:moveTo>
                  <a:lnTo>
                    <a:pt x="267" y="147"/>
                  </a:lnTo>
                  <a:lnTo>
                    <a:pt x="265" y="148"/>
                  </a:lnTo>
                  <a:lnTo>
                    <a:pt x="260" y="134"/>
                  </a:lnTo>
                  <a:lnTo>
                    <a:pt x="262" y="133"/>
                  </a:lnTo>
                  <a:lnTo>
                    <a:pt x="274" y="129"/>
                  </a:lnTo>
                  <a:lnTo>
                    <a:pt x="279" y="142"/>
                  </a:lnTo>
                  <a:close/>
                  <a:moveTo>
                    <a:pt x="252" y="153"/>
                  </a:moveTo>
                  <a:lnTo>
                    <a:pt x="245" y="156"/>
                  </a:lnTo>
                  <a:lnTo>
                    <a:pt x="238" y="159"/>
                  </a:lnTo>
                  <a:lnTo>
                    <a:pt x="232" y="145"/>
                  </a:lnTo>
                  <a:lnTo>
                    <a:pt x="240" y="142"/>
                  </a:lnTo>
                  <a:lnTo>
                    <a:pt x="246" y="139"/>
                  </a:lnTo>
                  <a:lnTo>
                    <a:pt x="252" y="153"/>
                  </a:lnTo>
                  <a:close/>
                  <a:moveTo>
                    <a:pt x="224" y="164"/>
                  </a:moveTo>
                  <a:lnTo>
                    <a:pt x="224" y="164"/>
                  </a:lnTo>
                  <a:lnTo>
                    <a:pt x="211" y="170"/>
                  </a:lnTo>
                  <a:lnTo>
                    <a:pt x="205" y="156"/>
                  </a:lnTo>
                  <a:lnTo>
                    <a:pt x="218" y="151"/>
                  </a:lnTo>
                  <a:lnTo>
                    <a:pt x="219" y="150"/>
                  </a:lnTo>
                  <a:lnTo>
                    <a:pt x="224" y="164"/>
                  </a:lnTo>
                  <a:close/>
                  <a:moveTo>
                    <a:pt x="197" y="176"/>
                  </a:moveTo>
                  <a:lnTo>
                    <a:pt x="184" y="181"/>
                  </a:lnTo>
                  <a:lnTo>
                    <a:pt x="178" y="168"/>
                  </a:lnTo>
                  <a:lnTo>
                    <a:pt x="192" y="162"/>
                  </a:lnTo>
                  <a:lnTo>
                    <a:pt x="197" y="176"/>
                  </a:lnTo>
                  <a:close/>
                  <a:moveTo>
                    <a:pt x="171" y="188"/>
                  </a:moveTo>
                  <a:lnTo>
                    <a:pt x="160" y="192"/>
                  </a:lnTo>
                  <a:lnTo>
                    <a:pt x="157" y="194"/>
                  </a:lnTo>
                  <a:lnTo>
                    <a:pt x="151" y="180"/>
                  </a:lnTo>
                  <a:lnTo>
                    <a:pt x="154" y="179"/>
                  </a:lnTo>
                  <a:lnTo>
                    <a:pt x="165" y="174"/>
                  </a:lnTo>
                  <a:lnTo>
                    <a:pt x="171" y="188"/>
                  </a:lnTo>
                  <a:close/>
                  <a:moveTo>
                    <a:pt x="144" y="200"/>
                  </a:moveTo>
                  <a:lnTo>
                    <a:pt x="140" y="201"/>
                  </a:lnTo>
                  <a:lnTo>
                    <a:pt x="131" y="206"/>
                  </a:lnTo>
                  <a:lnTo>
                    <a:pt x="124" y="193"/>
                  </a:lnTo>
                  <a:lnTo>
                    <a:pt x="125" y="192"/>
                  </a:lnTo>
                  <a:lnTo>
                    <a:pt x="134" y="188"/>
                  </a:lnTo>
                  <a:lnTo>
                    <a:pt x="138" y="186"/>
                  </a:lnTo>
                  <a:lnTo>
                    <a:pt x="144" y="200"/>
                  </a:lnTo>
                  <a:close/>
                  <a:moveTo>
                    <a:pt x="117" y="212"/>
                  </a:moveTo>
                  <a:lnTo>
                    <a:pt x="113" y="214"/>
                  </a:lnTo>
                  <a:lnTo>
                    <a:pt x="104" y="218"/>
                  </a:lnTo>
                  <a:lnTo>
                    <a:pt x="98" y="205"/>
                  </a:lnTo>
                  <a:lnTo>
                    <a:pt x="106" y="201"/>
                  </a:lnTo>
                  <a:lnTo>
                    <a:pt x="111" y="199"/>
                  </a:lnTo>
                  <a:lnTo>
                    <a:pt x="117" y="212"/>
                  </a:lnTo>
                  <a:close/>
                  <a:moveTo>
                    <a:pt x="91" y="225"/>
                  </a:moveTo>
                  <a:lnTo>
                    <a:pt x="88" y="226"/>
                  </a:lnTo>
                  <a:lnTo>
                    <a:pt x="81" y="230"/>
                  </a:lnTo>
                  <a:lnTo>
                    <a:pt x="78" y="231"/>
                  </a:lnTo>
                  <a:lnTo>
                    <a:pt x="71" y="219"/>
                  </a:lnTo>
                  <a:lnTo>
                    <a:pt x="74" y="216"/>
                  </a:lnTo>
                  <a:lnTo>
                    <a:pt x="82" y="213"/>
                  </a:lnTo>
                  <a:lnTo>
                    <a:pt x="85" y="211"/>
                  </a:lnTo>
                  <a:lnTo>
                    <a:pt x="91" y="225"/>
                  </a:lnTo>
                  <a:close/>
                  <a:moveTo>
                    <a:pt x="67" y="239"/>
                  </a:moveTo>
                  <a:lnTo>
                    <a:pt x="62" y="242"/>
                  </a:lnTo>
                  <a:lnTo>
                    <a:pt x="57" y="246"/>
                  </a:lnTo>
                  <a:lnTo>
                    <a:pt x="55" y="247"/>
                  </a:lnTo>
                  <a:lnTo>
                    <a:pt x="46" y="236"/>
                  </a:lnTo>
                  <a:lnTo>
                    <a:pt x="48" y="235"/>
                  </a:lnTo>
                  <a:lnTo>
                    <a:pt x="54" y="230"/>
                  </a:lnTo>
                  <a:lnTo>
                    <a:pt x="58" y="227"/>
                  </a:lnTo>
                  <a:lnTo>
                    <a:pt x="67" y="239"/>
                  </a:lnTo>
                  <a:close/>
                  <a:moveTo>
                    <a:pt x="44" y="257"/>
                  </a:moveTo>
                  <a:lnTo>
                    <a:pt x="41" y="259"/>
                  </a:lnTo>
                  <a:lnTo>
                    <a:pt x="36" y="262"/>
                  </a:lnTo>
                  <a:lnTo>
                    <a:pt x="32" y="266"/>
                  </a:lnTo>
                  <a:lnTo>
                    <a:pt x="31" y="266"/>
                  </a:lnTo>
                  <a:lnTo>
                    <a:pt x="23" y="254"/>
                  </a:lnTo>
                  <a:lnTo>
                    <a:pt x="27" y="251"/>
                  </a:lnTo>
                  <a:lnTo>
                    <a:pt x="32" y="247"/>
                  </a:lnTo>
                  <a:lnTo>
                    <a:pt x="35" y="245"/>
                  </a:lnTo>
                  <a:lnTo>
                    <a:pt x="44" y="257"/>
                  </a:lnTo>
                  <a:close/>
                  <a:moveTo>
                    <a:pt x="15" y="273"/>
                  </a:moveTo>
                  <a:lnTo>
                    <a:pt x="14" y="273"/>
                  </a:lnTo>
                  <a:lnTo>
                    <a:pt x="11" y="273"/>
                  </a:lnTo>
                  <a:lnTo>
                    <a:pt x="9" y="272"/>
                  </a:lnTo>
                  <a:lnTo>
                    <a:pt x="6" y="272"/>
                  </a:lnTo>
                  <a:lnTo>
                    <a:pt x="3" y="271"/>
                  </a:lnTo>
                  <a:lnTo>
                    <a:pt x="0" y="269"/>
                  </a:lnTo>
                  <a:lnTo>
                    <a:pt x="8" y="256"/>
                  </a:lnTo>
                  <a:lnTo>
                    <a:pt x="9" y="257"/>
                  </a:lnTo>
                  <a:lnTo>
                    <a:pt x="10" y="257"/>
                  </a:lnTo>
                  <a:lnTo>
                    <a:pt x="10" y="258"/>
                  </a:lnTo>
                  <a:lnTo>
                    <a:pt x="11" y="258"/>
                  </a:lnTo>
                  <a:lnTo>
                    <a:pt x="12" y="258"/>
                  </a:lnTo>
                  <a:lnTo>
                    <a:pt x="13" y="258"/>
                  </a:lnTo>
                  <a:lnTo>
                    <a:pt x="15" y="273"/>
                  </a:lnTo>
                  <a:close/>
                  <a:moveTo>
                    <a:pt x="932" y="0"/>
                  </a:moveTo>
                  <a:lnTo>
                    <a:pt x="975" y="23"/>
                  </a:lnTo>
                  <a:lnTo>
                    <a:pt x="931" y="44"/>
                  </a:lnTo>
                  <a:lnTo>
                    <a:pt x="932" y="0"/>
                  </a:lnTo>
                  <a:close/>
                </a:path>
              </a:pathLst>
            </a:custGeom>
            <a:solidFill>
              <a:srgbClr val="0000CC"/>
            </a:solidFill>
            <a:ln w="1">
              <a:solidFill>
                <a:srgbClr val="0000CC"/>
              </a:solidFill>
              <a:bevel/>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559" name="Freeform 92"/>
            <p:cNvSpPr>
              <a:spLocks noEditPoints="1"/>
            </p:cNvSpPr>
            <p:nvPr/>
          </p:nvSpPr>
          <p:spPr bwMode="auto">
            <a:xfrm>
              <a:off x="2290" y="858"/>
              <a:ext cx="681" cy="646"/>
            </a:xfrm>
            <a:custGeom>
              <a:avLst/>
              <a:gdLst>
                <a:gd name="T0" fmla="*/ 31 w 681"/>
                <a:gd name="T1" fmla="*/ 626 h 646"/>
                <a:gd name="T2" fmla="*/ 63 w 681"/>
                <a:gd name="T3" fmla="*/ 596 h 646"/>
                <a:gd name="T4" fmla="*/ 73 w 681"/>
                <a:gd name="T5" fmla="*/ 567 h 646"/>
                <a:gd name="T6" fmla="*/ 74 w 681"/>
                <a:gd name="T7" fmla="*/ 586 h 646"/>
                <a:gd name="T8" fmla="*/ 106 w 681"/>
                <a:gd name="T9" fmla="*/ 555 h 646"/>
                <a:gd name="T10" fmla="*/ 112 w 681"/>
                <a:gd name="T11" fmla="*/ 529 h 646"/>
                <a:gd name="T12" fmla="*/ 117 w 681"/>
                <a:gd name="T13" fmla="*/ 545 h 646"/>
                <a:gd name="T14" fmla="*/ 138 w 681"/>
                <a:gd name="T15" fmla="*/ 504 h 646"/>
                <a:gd name="T16" fmla="*/ 128 w 681"/>
                <a:gd name="T17" fmla="*/ 514 h 646"/>
                <a:gd name="T18" fmla="*/ 169 w 681"/>
                <a:gd name="T19" fmla="*/ 494 h 646"/>
                <a:gd name="T20" fmla="*/ 170 w 681"/>
                <a:gd name="T21" fmla="*/ 473 h 646"/>
                <a:gd name="T22" fmla="*/ 182 w 681"/>
                <a:gd name="T23" fmla="*/ 482 h 646"/>
                <a:gd name="T24" fmla="*/ 192 w 681"/>
                <a:gd name="T25" fmla="*/ 451 h 646"/>
                <a:gd name="T26" fmla="*/ 201 w 681"/>
                <a:gd name="T27" fmla="*/ 463 h 646"/>
                <a:gd name="T28" fmla="*/ 222 w 681"/>
                <a:gd name="T29" fmla="*/ 421 h 646"/>
                <a:gd name="T30" fmla="*/ 211 w 681"/>
                <a:gd name="T31" fmla="*/ 432 h 646"/>
                <a:gd name="T32" fmla="*/ 253 w 681"/>
                <a:gd name="T33" fmla="*/ 411 h 646"/>
                <a:gd name="T34" fmla="*/ 253 w 681"/>
                <a:gd name="T35" fmla="*/ 390 h 646"/>
                <a:gd name="T36" fmla="*/ 266 w 681"/>
                <a:gd name="T37" fmla="*/ 399 h 646"/>
                <a:gd name="T38" fmla="*/ 275 w 681"/>
                <a:gd name="T39" fmla="*/ 369 h 646"/>
                <a:gd name="T40" fmla="*/ 294 w 681"/>
                <a:gd name="T41" fmla="*/ 370 h 646"/>
                <a:gd name="T42" fmla="*/ 294 w 681"/>
                <a:gd name="T43" fmla="*/ 349 h 646"/>
                <a:gd name="T44" fmla="*/ 312 w 681"/>
                <a:gd name="T45" fmla="*/ 352 h 646"/>
                <a:gd name="T46" fmla="*/ 316 w 681"/>
                <a:gd name="T47" fmla="*/ 326 h 646"/>
                <a:gd name="T48" fmla="*/ 333 w 681"/>
                <a:gd name="T49" fmla="*/ 329 h 646"/>
                <a:gd name="T50" fmla="*/ 334 w 681"/>
                <a:gd name="T51" fmla="*/ 306 h 646"/>
                <a:gd name="T52" fmla="*/ 355 w 681"/>
                <a:gd name="T53" fmla="*/ 304 h 646"/>
                <a:gd name="T54" fmla="*/ 334 w 681"/>
                <a:gd name="T55" fmla="*/ 306 h 646"/>
                <a:gd name="T56" fmla="*/ 374 w 681"/>
                <a:gd name="T57" fmla="*/ 282 h 646"/>
                <a:gd name="T58" fmla="*/ 372 w 681"/>
                <a:gd name="T59" fmla="*/ 261 h 646"/>
                <a:gd name="T60" fmla="*/ 393 w 681"/>
                <a:gd name="T61" fmla="*/ 260 h 646"/>
                <a:gd name="T62" fmla="*/ 372 w 681"/>
                <a:gd name="T63" fmla="*/ 261 h 646"/>
                <a:gd name="T64" fmla="*/ 403 w 681"/>
                <a:gd name="T65" fmla="*/ 249 h 646"/>
                <a:gd name="T66" fmla="*/ 423 w 681"/>
                <a:gd name="T67" fmla="*/ 207 h 646"/>
                <a:gd name="T68" fmla="*/ 412 w 681"/>
                <a:gd name="T69" fmla="*/ 218 h 646"/>
                <a:gd name="T70" fmla="*/ 443 w 681"/>
                <a:gd name="T71" fmla="*/ 207 h 646"/>
                <a:gd name="T72" fmla="*/ 464 w 681"/>
                <a:gd name="T73" fmla="*/ 165 h 646"/>
                <a:gd name="T74" fmla="*/ 453 w 681"/>
                <a:gd name="T75" fmla="*/ 175 h 646"/>
                <a:gd name="T76" fmla="*/ 485 w 681"/>
                <a:gd name="T77" fmla="*/ 165 h 646"/>
                <a:gd name="T78" fmla="*/ 508 w 681"/>
                <a:gd name="T79" fmla="*/ 125 h 646"/>
                <a:gd name="T80" fmla="*/ 496 w 681"/>
                <a:gd name="T81" fmla="*/ 134 h 646"/>
                <a:gd name="T82" fmla="*/ 540 w 681"/>
                <a:gd name="T83" fmla="*/ 117 h 646"/>
                <a:gd name="T84" fmla="*/ 542 w 681"/>
                <a:gd name="T85" fmla="*/ 97 h 646"/>
                <a:gd name="T86" fmla="*/ 542 w 681"/>
                <a:gd name="T87" fmla="*/ 97 h 646"/>
                <a:gd name="T88" fmla="*/ 575 w 681"/>
                <a:gd name="T89" fmla="*/ 91 h 646"/>
                <a:gd name="T90" fmla="*/ 602 w 681"/>
                <a:gd name="T91" fmla="*/ 53 h 646"/>
                <a:gd name="T92" fmla="*/ 590 w 681"/>
                <a:gd name="T93" fmla="*/ 62 h 646"/>
                <a:gd name="T94" fmla="*/ 625 w 681"/>
                <a:gd name="T95" fmla="*/ 36 h 646"/>
                <a:gd name="T96" fmla="*/ 622 w 681"/>
                <a:gd name="T97" fmla="*/ 56 h 646"/>
                <a:gd name="T98" fmla="*/ 646 w 681"/>
                <a:gd name="T99" fmla="*/ 20 h 646"/>
                <a:gd name="T100" fmla="*/ 650 w 681"/>
                <a:gd name="T101" fmla="*/ 35 h 646"/>
                <a:gd name="T102" fmla="*/ 662 w 681"/>
                <a:gd name="T103" fmla="*/ 7 h 646"/>
                <a:gd name="T104" fmla="*/ 671 w 681"/>
                <a:gd name="T105" fmla="*/ 0 h 646"/>
                <a:gd name="T106" fmla="*/ 678 w 681"/>
                <a:gd name="T107" fmla="*/ 12 h 646"/>
                <a:gd name="T108" fmla="*/ 669 w 681"/>
                <a:gd name="T109" fmla="*/ 20 h 646"/>
                <a:gd name="T110" fmla="*/ 17 w 681"/>
                <a:gd name="T111" fmla="*/ 600 h 6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81"/>
                <a:gd name="T169" fmla="*/ 0 h 646"/>
                <a:gd name="T170" fmla="*/ 681 w 681"/>
                <a:gd name="T171" fmla="*/ 646 h 6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81" h="646">
                  <a:moveTo>
                    <a:pt x="21" y="616"/>
                  </a:moveTo>
                  <a:lnTo>
                    <a:pt x="32" y="605"/>
                  </a:lnTo>
                  <a:lnTo>
                    <a:pt x="42" y="616"/>
                  </a:lnTo>
                  <a:lnTo>
                    <a:pt x="31" y="626"/>
                  </a:lnTo>
                  <a:lnTo>
                    <a:pt x="21" y="616"/>
                  </a:lnTo>
                  <a:close/>
                  <a:moveTo>
                    <a:pt x="43" y="595"/>
                  </a:moveTo>
                  <a:lnTo>
                    <a:pt x="53" y="585"/>
                  </a:lnTo>
                  <a:lnTo>
                    <a:pt x="63" y="596"/>
                  </a:lnTo>
                  <a:lnTo>
                    <a:pt x="53" y="606"/>
                  </a:lnTo>
                  <a:lnTo>
                    <a:pt x="43" y="595"/>
                  </a:lnTo>
                  <a:close/>
                  <a:moveTo>
                    <a:pt x="64" y="575"/>
                  </a:moveTo>
                  <a:lnTo>
                    <a:pt x="73" y="567"/>
                  </a:lnTo>
                  <a:lnTo>
                    <a:pt x="75" y="565"/>
                  </a:lnTo>
                  <a:lnTo>
                    <a:pt x="85" y="576"/>
                  </a:lnTo>
                  <a:lnTo>
                    <a:pt x="83" y="577"/>
                  </a:lnTo>
                  <a:lnTo>
                    <a:pt x="74" y="586"/>
                  </a:lnTo>
                  <a:lnTo>
                    <a:pt x="64" y="575"/>
                  </a:lnTo>
                  <a:close/>
                  <a:moveTo>
                    <a:pt x="85" y="555"/>
                  </a:moveTo>
                  <a:lnTo>
                    <a:pt x="96" y="545"/>
                  </a:lnTo>
                  <a:lnTo>
                    <a:pt x="106" y="555"/>
                  </a:lnTo>
                  <a:lnTo>
                    <a:pt x="95" y="566"/>
                  </a:lnTo>
                  <a:lnTo>
                    <a:pt x="85" y="555"/>
                  </a:lnTo>
                  <a:close/>
                  <a:moveTo>
                    <a:pt x="107" y="535"/>
                  </a:moveTo>
                  <a:lnTo>
                    <a:pt x="112" y="529"/>
                  </a:lnTo>
                  <a:lnTo>
                    <a:pt x="117" y="524"/>
                  </a:lnTo>
                  <a:lnTo>
                    <a:pt x="127" y="535"/>
                  </a:lnTo>
                  <a:lnTo>
                    <a:pt x="123" y="540"/>
                  </a:lnTo>
                  <a:lnTo>
                    <a:pt x="117" y="545"/>
                  </a:lnTo>
                  <a:lnTo>
                    <a:pt x="107" y="535"/>
                  </a:lnTo>
                  <a:close/>
                  <a:moveTo>
                    <a:pt x="128" y="514"/>
                  </a:moveTo>
                  <a:lnTo>
                    <a:pt x="132" y="510"/>
                  </a:lnTo>
                  <a:lnTo>
                    <a:pt x="138" y="504"/>
                  </a:lnTo>
                  <a:lnTo>
                    <a:pt x="148" y="514"/>
                  </a:lnTo>
                  <a:lnTo>
                    <a:pt x="142" y="521"/>
                  </a:lnTo>
                  <a:lnTo>
                    <a:pt x="138" y="525"/>
                  </a:lnTo>
                  <a:lnTo>
                    <a:pt x="128" y="514"/>
                  </a:lnTo>
                  <a:close/>
                  <a:moveTo>
                    <a:pt x="149" y="494"/>
                  </a:moveTo>
                  <a:lnTo>
                    <a:pt x="151" y="491"/>
                  </a:lnTo>
                  <a:lnTo>
                    <a:pt x="159" y="483"/>
                  </a:lnTo>
                  <a:lnTo>
                    <a:pt x="169" y="494"/>
                  </a:lnTo>
                  <a:lnTo>
                    <a:pt x="162" y="501"/>
                  </a:lnTo>
                  <a:lnTo>
                    <a:pt x="159" y="504"/>
                  </a:lnTo>
                  <a:lnTo>
                    <a:pt x="149" y="494"/>
                  </a:lnTo>
                  <a:close/>
                  <a:moveTo>
                    <a:pt x="170" y="473"/>
                  </a:moveTo>
                  <a:lnTo>
                    <a:pt x="172" y="471"/>
                  </a:lnTo>
                  <a:lnTo>
                    <a:pt x="180" y="463"/>
                  </a:lnTo>
                  <a:lnTo>
                    <a:pt x="190" y="473"/>
                  </a:lnTo>
                  <a:lnTo>
                    <a:pt x="182" y="482"/>
                  </a:lnTo>
                  <a:lnTo>
                    <a:pt x="180" y="484"/>
                  </a:lnTo>
                  <a:lnTo>
                    <a:pt x="170" y="473"/>
                  </a:lnTo>
                  <a:close/>
                  <a:moveTo>
                    <a:pt x="190" y="452"/>
                  </a:moveTo>
                  <a:lnTo>
                    <a:pt x="192" y="451"/>
                  </a:lnTo>
                  <a:lnTo>
                    <a:pt x="201" y="442"/>
                  </a:lnTo>
                  <a:lnTo>
                    <a:pt x="211" y="452"/>
                  </a:lnTo>
                  <a:lnTo>
                    <a:pt x="203" y="461"/>
                  </a:lnTo>
                  <a:lnTo>
                    <a:pt x="201" y="463"/>
                  </a:lnTo>
                  <a:lnTo>
                    <a:pt x="190" y="452"/>
                  </a:lnTo>
                  <a:close/>
                  <a:moveTo>
                    <a:pt x="211" y="432"/>
                  </a:moveTo>
                  <a:lnTo>
                    <a:pt x="214" y="430"/>
                  </a:lnTo>
                  <a:lnTo>
                    <a:pt x="222" y="421"/>
                  </a:lnTo>
                  <a:lnTo>
                    <a:pt x="232" y="432"/>
                  </a:lnTo>
                  <a:lnTo>
                    <a:pt x="224" y="440"/>
                  </a:lnTo>
                  <a:lnTo>
                    <a:pt x="222" y="442"/>
                  </a:lnTo>
                  <a:lnTo>
                    <a:pt x="211" y="432"/>
                  </a:lnTo>
                  <a:close/>
                  <a:moveTo>
                    <a:pt x="232" y="411"/>
                  </a:moveTo>
                  <a:lnTo>
                    <a:pt x="235" y="409"/>
                  </a:lnTo>
                  <a:lnTo>
                    <a:pt x="243" y="401"/>
                  </a:lnTo>
                  <a:lnTo>
                    <a:pt x="253" y="411"/>
                  </a:lnTo>
                  <a:lnTo>
                    <a:pt x="245" y="419"/>
                  </a:lnTo>
                  <a:lnTo>
                    <a:pt x="243" y="421"/>
                  </a:lnTo>
                  <a:lnTo>
                    <a:pt x="232" y="411"/>
                  </a:lnTo>
                  <a:close/>
                  <a:moveTo>
                    <a:pt x="253" y="390"/>
                  </a:moveTo>
                  <a:lnTo>
                    <a:pt x="255" y="388"/>
                  </a:lnTo>
                  <a:lnTo>
                    <a:pt x="264" y="380"/>
                  </a:lnTo>
                  <a:lnTo>
                    <a:pt x="274" y="390"/>
                  </a:lnTo>
                  <a:lnTo>
                    <a:pt x="266" y="399"/>
                  </a:lnTo>
                  <a:lnTo>
                    <a:pt x="264" y="401"/>
                  </a:lnTo>
                  <a:lnTo>
                    <a:pt x="253" y="390"/>
                  </a:lnTo>
                  <a:close/>
                  <a:moveTo>
                    <a:pt x="274" y="370"/>
                  </a:moveTo>
                  <a:lnTo>
                    <a:pt x="275" y="369"/>
                  </a:lnTo>
                  <a:lnTo>
                    <a:pt x="284" y="359"/>
                  </a:lnTo>
                  <a:lnTo>
                    <a:pt x="295" y="369"/>
                  </a:lnTo>
                  <a:lnTo>
                    <a:pt x="294" y="370"/>
                  </a:lnTo>
                  <a:lnTo>
                    <a:pt x="285" y="379"/>
                  </a:lnTo>
                  <a:lnTo>
                    <a:pt x="284" y="380"/>
                  </a:lnTo>
                  <a:lnTo>
                    <a:pt x="274" y="370"/>
                  </a:lnTo>
                  <a:close/>
                  <a:moveTo>
                    <a:pt x="294" y="349"/>
                  </a:moveTo>
                  <a:lnTo>
                    <a:pt x="301" y="342"/>
                  </a:lnTo>
                  <a:lnTo>
                    <a:pt x="305" y="338"/>
                  </a:lnTo>
                  <a:lnTo>
                    <a:pt x="315" y="348"/>
                  </a:lnTo>
                  <a:lnTo>
                    <a:pt x="312" y="352"/>
                  </a:lnTo>
                  <a:lnTo>
                    <a:pt x="305" y="359"/>
                  </a:lnTo>
                  <a:lnTo>
                    <a:pt x="294" y="349"/>
                  </a:lnTo>
                  <a:close/>
                  <a:moveTo>
                    <a:pt x="315" y="327"/>
                  </a:moveTo>
                  <a:lnTo>
                    <a:pt x="316" y="326"/>
                  </a:lnTo>
                  <a:lnTo>
                    <a:pt x="322" y="319"/>
                  </a:lnTo>
                  <a:lnTo>
                    <a:pt x="325" y="317"/>
                  </a:lnTo>
                  <a:lnTo>
                    <a:pt x="336" y="327"/>
                  </a:lnTo>
                  <a:lnTo>
                    <a:pt x="333" y="329"/>
                  </a:lnTo>
                  <a:lnTo>
                    <a:pt x="327" y="336"/>
                  </a:lnTo>
                  <a:lnTo>
                    <a:pt x="325" y="338"/>
                  </a:lnTo>
                  <a:lnTo>
                    <a:pt x="315" y="327"/>
                  </a:lnTo>
                  <a:close/>
                  <a:moveTo>
                    <a:pt x="334" y="306"/>
                  </a:moveTo>
                  <a:lnTo>
                    <a:pt x="339" y="301"/>
                  </a:lnTo>
                  <a:lnTo>
                    <a:pt x="343" y="296"/>
                  </a:lnTo>
                  <a:lnTo>
                    <a:pt x="344" y="295"/>
                  </a:lnTo>
                  <a:lnTo>
                    <a:pt x="355" y="304"/>
                  </a:lnTo>
                  <a:lnTo>
                    <a:pt x="354" y="305"/>
                  </a:lnTo>
                  <a:lnTo>
                    <a:pt x="350" y="311"/>
                  </a:lnTo>
                  <a:lnTo>
                    <a:pt x="345" y="316"/>
                  </a:lnTo>
                  <a:lnTo>
                    <a:pt x="334" y="306"/>
                  </a:lnTo>
                  <a:close/>
                  <a:moveTo>
                    <a:pt x="353" y="284"/>
                  </a:moveTo>
                  <a:lnTo>
                    <a:pt x="360" y="275"/>
                  </a:lnTo>
                  <a:lnTo>
                    <a:pt x="363" y="272"/>
                  </a:lnTo>
                  <a:lnTo>
                    <a:pt x="374" y="282"/>
                  </a:lnTo>
                  <a:lnTo>
                    <a:pt x="372" y="284"/>
                  </a:lnTo>
                  <a:lnTo>
                    <a:pt x="364" y="293"/>
                  </a:lnTo>
                  <a:lnTo>
                    <a:pt x="353" y="284"/>
                  </a:lnTo>
                  <a:close/>
                  <a:moveTo>
                    <a:pt x="372" y="261"/>
                  </a:moveTo>
                  <a:lnTo>
                    <a:pt x="374" y="259"/>
                  </a:lnTo>
                  <a:lnTo>
                    <a:pt x="379" y="254"/>
                  </a:lnTo>
                  <a:lnTo>
                    <a:pt x="382" y="250"/>
                  </a:lnTo>
                  <a:lnTo>
                    <a:pt x="393" y="260"/>
                  </a:lnTo>
                  <a:lnTo>
                    <a:pt x="390" y="263"/>
                  </a:lnTo>
                  <a:lnTo>
                    <a:pt x="385" y="269"/>
                  </a:lnTo>
                  <a:lnTo>
                    <a:pt x="383" y="271"/>
                  </a:lnTo>
                  <a:lnTo>
                    <a:pt x="372" y="261"/>
                  </a:lnTo>
                  <a:close/>
                  <a:moveTo>
                    <a:pt x="392" y="239"/>
                  </a:moveTo>
                  <a:lnTo>
                    <a:pt x="402" y="228"/>
                  </a:lnTo>
                  <a:lnTo>
                    <a:pt x="413" y="239"/>
                  </a:lnTo>
                  <a:lnTo>
                    <a:pt x="403" y="249"/>
                  </a:lnTo>
                  <a:lnTo>
                    <a:pt x="392" y="239"/>
                  </a:lnTo>
                  <a:close/>
                  <a:moveTo>
                    <a:pt x="412" y="218"/>
                  </a:moveTo>
                  <a:lnTo>
                    <a:pt x="416" y="214"/>
                  </a:lnTo>
                  <a:lnTo>
                    <a:pt x="423" y="207"/>
                  </a:lnTo>
                  <a:lnTo>
                    <a:pt x="433" y="217"/>
                  </a:lnTo>
                  <a:lnTo>
                    <a:pt x="427" y="224"/>
                  </a:lnTo>
                  <a:lnTo>
                    <a:pt x="423" y="228"/>
                  </a:lnTo>
                  <a:lnTo>
                    <a:pt x="412" y="218"/>
                  </a:lnTo>
                  <a:close/>
                  <a:moveTo>
                    <a:pt x="433" y="196"/>
                  </a:moveTo>
                  <a:lnTo>
                    <a:pt x="443" y="186"/>
                  </a:lnTo>
                  <a:lnTo>
                    <a:pt x="454" y="196"/>
                  </a:lnTo>
                  <a:lnTo>
                    <a:pt x="443" y="207"/>
                  </a:lnTo>
                  <a:lnTo>
                    <a:pt x="433" y="196"/>
                  </a:lnTo>
                  <a:close/>
                  <a:moveTo>
                    <a:pt x="453" y="175"/>
                  </a:moveTo>
                  <a:lnTo>
                    <a:pt x="459" y="170"/>
                  </a:lnTo>
                  <a:lnTo>
                    <a:pt x="464" y="165"/>
                  </a:lnTo>
                  <a:lnTo>
                    <a:pt x="474" y="175"/>
                  </a:lnTo>
                  <a:lnTo>
                    <a:pt x="469" y="181"/>
                  </a:lnTo>
                  <a:lnTo>
                    <a:pt x="464" y="186"/>
                  </a:lnTo>
                  <a:lnTo>
                    <a:pt x="453" y="175"/>
                  </a:lnTo>
                  <a:close/>
                  <a:moveTo>
                    <a:pt x="475" y="155"/>
                  </a:moveTo>
                  <a:lnTo>
                    <a:pt x="485" y="144"/>
                  </a:lnTo>
                  <a:lnTo>
                    <a:pt x="495" y="155"/>
                  </a:lnTo>
                  <a:lnTo>
                    <a:pt x="485" y="165"/>
                  </a:lnTo>
                  <a:lnTo>
                    <a:pt x="475" y="155"/>
                  </a:lnTo>
                  <a:close/>
                  <a:moveTo>
                    <a:pt x="496" y="134"/>
                  </a:moveTo>
                  <a:lnTo>
                    <a:pt x="505" y="127"/>
                  </a:lnTo>
                  <a:lnTo>
                    <a:pt x="508" y="125"/>
                  </a:lnTo>
                  <a:lnTo>
                    <a:pt x="517" y="136"/>
                  </a:lnTo>
                  <a:lnTo>
                    <a:pt x="514" y="138"/>
                  </a:lnTo>
                  <a:lnTo>
                    <a:pt x="506" y="145"/>
                  </a:lnTo>
                  <a:lnTo>
                    <a:pt x="496" y="134"/>
                  </a:lnTo>
                  <a:close/>
                  <a:moveTo>
                    <a:pt x="519" y="115"/>
                  </a:moveTo>
                  <a:lnTo>
                    <a:pt x="522" y="113"/>
                  </a:lnTo>
                  <a:lnTo>
                    <a:pt x="530" y="106"/>
                  </a:lnTo>
                  <a:lnTo>
                    <a:pt x="540" y="117"/>
                  </a:lnTo>
                  <a:lnTo>
                    <a:pt x="531" y="124"/>
                  </a:lnTo>
                  <a:lnTo>
                    <a:pt x="528" y="126"/>
                  </a:lnTo>
                  <a:lnTo>
                    <a:pt x="519" y="115"/>
                  </a:lnTo>
                  <a:close/>
                  <a:moveTo>
                    <a:pt x="542" y="97"/>
                  </a:moveTo>
                  <a:lnTo>
                    <a:pt x="554" y="88"/>
                  </a:lnTo>
                  <a:lnTo>
                    <a:pt x="563" y="100"/>
                  </a:lnTo>
                  <a:lnTo>
                    <a:pt x="551" y="108"/>
                  </a:lnTo>
                  <a:lnTo>
                    <a:pt x="542" y="97"/>
                  </a:lnTo>
                  <a:close/>
                  <a:moveTo>
                    <a:pt x="566" y="79"/>
                  </a:moveTo>
                  <a:lnTo>
                    <a:pt x="578" y="70"/>
                  </a:lnTo>
                  <a:lnTo>
                    <a:pt x="586" y="82"/>
                  </a:lnTo>
                  <a:lnTo>
                    <a:pt x="575" y="91"/>
                  </a:lnTo>
                  <a:lnTo>
                    <a:pt x="566" y="79"/>
                  </a:lnTo>
                  <a:close/>
                  <a:moveTo>
                    <a:pt x="590" y="62"/>
                  </a:moveTo>
                  <a:lnTo>
                    <a:pt x="597" y="57"/>
                  </a:lnTo>
                  <a:lnTo>
                    <a:pt x="602" y="53"/>
                  </a:lnTo>
                  <a:lnTo>
                    <a:pt x="610" y="65"/>
                  </a:lnTo>
                  <a:lnTo>
                    <a:pt x="605" y="69"/>
                  </a:lnTo>
                  <a:lnTo>
                    <a:pt x="598" y="74"/>
                  </a:lnTo>
                  <a:lnTo>
                    <a:pt x="590" y="62"/>
                  </a:lnTo>
                  <a:close/>
                  <a:moveTo>
                    <a:pt x="613" y="44"/>
                  </a:moveTo>
                  <a:lnTo>
                    <a:pt x="614" y="44"/>
                  </a:lnTo>
                  <a:lnTo>
                    <a:pt x="622" y="38"/>
                  </a:lnTo>
                  <a:lnTo>
                    <a:pt x="625" y="36"/>
                  </a:lnTo>
                  <a:lnTo>
                    <a:pt x="634" y="48"/>
                  </a:lnTo>
                  <a:lnTo>
                    <a:pt x="630" y="50"/>
                  </a:lnTo>
                  <a:lnTo>
                    <a:pt x="622" y="56"/>
                  </a:lnTo>
                  <a:lnTo>
                    <a:pt x="613" y="44"/>
                  </a:lnTo>
                  <a:close/>
                  <a:moveTo>
                    <a:pt x="637" y="27"/>
                  </a:moveTo>
                  <a:lnTo>
                    <a:pt x="641" y="24"/>
                  </a:lnTo>
                  <a:lnTo>
                    <a:pt x="646" y="20"/>
                  </a:lnTo>
                  <a:lnTo>
                    <a:pt x="648" y="18"/>
                  </a:lnTo>
                  <a:lnTo>
                    <a:pt x="658" y="30"/>
                  </a:lnTo>
                  <a:lnTo>
                    <a:pt x="655" y="31"/>
                  </a:lnTo>
                  <a:lnTo>
                    <a:pt x="650" y="35"/>
                  </a:lnTo>
                  <a:lnTo>
                    <a:pt x="646" y="39"/>
                  </a:lnTo>
                  <a:lnTo>
                    <a:pt x="637" y="27"/>
                  </a:lnTo>
                  <a:close/>
                  <a:moveTo>
                    <a:pt x="660" y="9"/>
                  </a:moveTo>
                  <a:lnTo>
                    <a:pt x="662" y="7"/>
                  </a:lnTo>
                  <a:lnTo>
                    <a:pt x="664" y="5"/>
                  </a:lnTo>
                  <a:lnTo>
                    <a:pt x="667" y="3"/>
                  </a:lnTo>
                  <a:lnTo>
                    <a:pt x="669" y="1"/>
                  </a:lnTo>
                  <a:lnTo>
                    <a:pt x="671" y="0"/>
                  </a:lnTo>
                  <a:lnTo>
                    <a:pt x="681" y="10"/>
                  </a:lnTo>
                  <a:lnTo>
                    <a:pt x="680" y="11"/>
                  </a:lnTo>
                  <a:lnTo>
                    <a:pt x="678" y="12"/>
                  </a:lnTo>
                  <a:lnTo>
                    <a:pt x="676" y="14"/>
                  </a:lnTo>
                  <a:lnTo>
                    <a:pt x="674" y="16"/>
                  </a:lnTo>
                  <a:lnTo>
                    <a:pt x="671" y="19"/>
                  </a:lnTo>
                  <a:lnTo>
                    <a:pt x="669" y="20"/>
                  </a:lnTo>
                  <a:lnTo>
                    <a:pt x="660" y="9"/>
                  </a:lnTo>
                  <a:close/>
                  <a:moveTo>
                    <a:pt x="47" y="632"/>
                  </a:moveTo>
                  <a:lnTo>
                    <a:pt x="0" y="646"/>
                  </a:lnTo>
                  <a:lnTo>
                    <a:pt x="17" y="600"/>
                  </a:lnTo>
                  <a:lnTo>
                    <a:pt x="47" y="632"/>
                  </a:lnTo>
                  <a:close/>
                </a:path>
              </a:pathLst>
            </a:custGeom>
            <a:solidFill>
              <a:srgbClr val="0000CC"/>
            </a:solidFill>
            <a:ln w="1">
              <a:solidFill>
                <a:srgbClr val="0000CC"/>
              </a:solidFill>
              <a:bevel/>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560" name="Rectangle 93"/>
            <p:cNvSpPr>
              <a:spLocks noChangeArrowheads="1"/>
            </p:cNvSpPr>
            <p:nvPr/>
          </p:nvSpPr>
          <p:spPr bwMode="auto">
            <a:xfrm rot="-1800000">
              <a:off x="1775" y="1902"/>
              <a:ext cx="150" cy="13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200" i="1">
                  <a:solidFill>
                    <a:srgbClr val="000000"/>
                  </a:solidFill>
                  <a:latin typeface="Arial" pitchFamily="34" charset="0"/>
                </a:rPr>
                <a:t>ss</a:t>
              </a:r>
              <a:endParaRPr lang="en-US">
                <a:solidFill>
                  <a:srgbClr val="000000"/>
                </a:solidFill>
                <a:latin typeface="Arial" pitchFamily="34" charset="0"/>
              </a:endParaRPr>
            </a:p>
          </p:txBody>
        </p:sp>
        <p:sp>
          <p:nvSpPr>
            <p:cNvPr id="105561" name="Rectangle 94"/>
            <p:cNvSpPr>
              <a:spLocks noChangeArrowheads="1"/>
            </p:cNvSpPr>
            <p:nvPr/>
          </p:nvSpPr>
          <p:spPr bwMode="auto">
            <a:xfrm rot="-2100000">
              <a:off x="3004" y="725"/>
              <a:ext cx="133" cy="13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200" i="1">
                  <a:solidFill>
                    <a:srgbClr val="000000"/>
                  </a:solidFill>
                  <a:latin typeface="Arial" pitchFamily="34" charset="0"/>
                </a:rPr>
                <a:t>sr</a:t>
              </a:r>
              <a:endParaRPr lang="en-US">
                <a:solidFill>
                  <a:srgbClr val="000000"/>
                </a:solidFill>
                <a:latin typeface="Arial" pitchFamily="34" charset="0"/>
              </a:endParaRPr>
            </a:p>
          </p:txBody>
        </p:sp>
        <p:sp>
          <p:nvSpPr>
            <p:cNvPr id="105562" name="Freeform 95"/>
            <p:cNvSpPr>
              <a:spLocks noEditPoints="1"/>
            </p:cNvSpPr>
            <p:nvPr/>
          </p:nvSpPr>
          <p:spPr bwMode="auto">
            <a:xfrm>
              <a:off x="4102" y="1181"/>
              <a:ext cx="44" cy="394"/>
            </a:xfrm>
            <a:custGeom>
              <a:avLst/>
              <a:gdLst>
                <a:gd name="T0" fmla="*/ 30 w 44"/>
                <a:gd name="T1" fmla="*/ 15 h 394"/>
                <a:gd name="T2" fmla="*/ 15 w 44"/>
                <a:gd name="T3" fmla="*/ 0 h 394"/>
                <a:gd name="T4" fmla="*/ 30 w 44"/>
                <a:gd name="T5" fmla="*/ 29 h 394"/>
                <a:gd name="T6" fmla="*/ 15 w 44"/>
                <a:gd name="T7" fmla="*/ 44 h 394"/>
                <a:gd name="T8" fmla="*/ 30 w 44"/>
                <a:gd name="T9" fmla="*/ 29 h 394"/>
                <a:gd name="T10" fmla="*/ 30 w 44"/>
                <a:gd name="T11" fmla="*/ 73 h 394"/>
                <a:gd name="T12" fmla="*/ 15 w 44"/>
                <a:gd name="T13" fmla="*/ 59 h 394"/>
                <a:gd name="T14" fmla="*/ 30 w 44"/>
                <a:gd name="T15" fmla="*/ 88 h 394"/>
                <a:gd name="T16" fmla="*/ 15 w 44"/>
                <a:gd name="T17" fmla="*/ 103 h 394"/>
                <a:gd name="T18" fmla="*/ 30 w 44"/>
                <a:gd name="T19" fmla="*/ 88 h 394"/>
                <a:gd name="T20" fmla="*/ 30 w 44"/>
                <a:gd name="T21" fmla="*/ 132 h 394"/>
                <a:gd name="T22" fmla="*/ 15 w 44"/>
                <a:gd name="T23" fmla="*/ 117 h 394"/>
                <a:gd name="T24" fmla="*/ 30 w 44"/>
                <a:gd name="T25" fmla="*/ 147 h 394"/>
                <a:gd name="T26" fmla="*/ 15 w 44"/>
                <a:gd name="T27" fmla="*/ 162 h 394"/>
                <a:gd name="T28" fmla="*/ 30 w 44"/>
                <a:gd name="T29" fmla="*/ 147 h 394"/>
                <a:gd name="T30" fmla="*/ 30 w 44"/>
                <a:gd name="T31" fmla="*/ 191 h 394"/>
                <a:gd name="T32" fmla="*/ 15 w 44"/>
                <a:gd name="T33" fmla="*/ 176 h 394"/>
                <a:gd name="T34" fmla="*/ 30 w 44"/>
                <a:gd name="T35" fmla="*/ 206 h 394"/>
                <a:gd name="T36" fmla="*/ 15 w 44"/>
                <a:gd name="T37" fmla="*/ 220 h 394"/>
                <a:gd name="T38" fmla="*/ 30 w 44"/>
                <a:gd name="T39" fmla="*/ 206 h 394"/>
                <a:gd name="T40" fmla="*/ 30 w 44"/>
                <a:gd name="T41" fmla="*/ 250 h 394"/>
                <a:gd name="T42" fmla="*/ 15 w 44"/>
                <a:gd name="T43" fmla="*/ 235 h 394"/>
                <a:gd name="T44" fmla="*/ 30 w 44"/>
                <a:gd name="T45" fmla="*/ 264 h 394"/>
                <a:gd name="T46" fmla="*/ 15 w 44"/>
                <a:gd name="T47" fmla="*/ 279 h 394"/>
                <a:gd name="T48" fmla="*/ 30 w 44"/>
                <a:gd name="T49" fmla="*/ 264 h 394"/>
                <a:gd name="T50" fmla="*/ 30 w 44"/>
                <a:gd name="T51" fmla="*/ 309 h 394"/>
                <a:gd name="T52" fmla="*/ 15 w 44"/>
                <a:gd name="T53" fmla="*/ 294 h 394"/>
                <a:gd name="T54" fmla="*/ 30 w 44"/>
                <a:gd name="T55" fmla="*/ 323 h 394"/>
                <a:gd name="T56" fmla="*/ 15 w 44"/>
                <a:gd name="T57" fmla="*/ 338 h 394"/>
                <a:gd name="T58" fmla="*/ 30 w 44"/>
                <a:gd name="T59" fmla="*/ 323 h 394"/>
                <a:gd name="T60" fmla="*/ 30 w 44"/>
                <a:gd name="T61" fmla="*/ 357 h 394"/>
                <a:gd name="T62" fmla="*/ 15 w 44"/>
                <a:gd name="T63" fmla="*/ 353 h 394"/>
                <a:gd name="T64" fmla="*/ 44 w 44"/>
                <a:gd name="T65" fmla="*/ 350 h 394"/>
                <a:gd name="T66" fmla="*/ 0 w 44"/>
                <a:gd name="T67" fmla="*/ 350 h 3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394"/>
                <a:gd name="T104" fmla="*/ 44 w 44"/>
                <a:gd name="T105" fmla="*/ 394 h 39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394">
                  <a:moveTo>
                    <a:pt x="30" y="0"/>
                  </a:moveTo>
                  <a:lnTo>
                    <a:pt x="30" y="15"/>
                  </a:lnTo>
                  <a:lnTo>
                    <a:pt x="15" y="15"/>
                  </a:lnTo>
                  <a:lnTo>
                    <a:pt x="15" y="0"/>
                  </a:lnTo>
                  <a:lnTo>
                    <a:pt x="30" y="0"/>
                  </a:lnTo>
                  <a:close/>
                  <a:moveTo>
                    <a:pt x="30" y="29"/>
                  </a:moveTo>
                  <a:lnTo>
                    <a:pt x="30" y="44"/>
                  </a:lnTo>
                  <a:lnTo>
                    <a:pt x="15" y="44"/>
                  </a:lnTo>
                  <a:lnTo>
                    <a:pt x="15" y="29"/>
                  </a:lnTo>
                  <a:lnTo>
                    <a:pt x="30" y="29"/>
                  </a:lnTo>
                  <a:close/>
                  <a:moveTo>
                    <a:pt x="30" y="59"/>
                  </a:moveTo>
                  <a:lnTo>
                    <a:pt x="30" y="73"/>
                  </a:lnTo>
                  <a:lnTo>
                    <a:pt x="15" y="73"/>
                  </a:lnTo>
                  <a:lnTo>
                    <a:pt x="15" y="59"/>
                  </a:lnTo>
                  <a:lnTo>
                    <a:pt x="30" y="59"/>
                  </a:lnTo>
                  <a:close/>
                  <a:moveTo>
                    <a:pt x="30" y="88"/>
                  </a:moveTo>
                  <a:lnTo>
                    <a:pt x="30" y="103"/>
                  </a:lnTo>
                  <a:lnTo>
                    <a:pt x="15" y="103"/>
                  </a:lnTo>
                  <a:lnTo>
                    <a:pt x="15" y="88"/>
                  </a:lnTo>
                  <a:lnTo>
                    <a:pt x="30" y="88"/>
                  </a:lnTo>
                  <a:close/>
                  <a:moveTo>
                    <a:pt x="30" y="117"/>
                  </a:moveTo>
                  <a:lnTo>
                    <a:pt x="30" y="132"/>
                  </a:lnTo>
                  <a:lnTo>
                    <a:pt x="15" y="132"/>
                  </a:lnTo>
                  <a:lnTo>
                    <a:pt x="15" y="117"/>
                  </a:lnTo>
                  <a:lnTo>
                    <a:pt x="30" y="117"/>
                  </a:lnTo>
                  <a:close/>
                  <a:moveTo>
                    <a:pt x="30" y="147"/>
                  </a:moveTo>
                  <a:lnTo>
                    <a:pt x="30" y="162"/>
                  </a:lnTo>
                  <a:lnTo>
                    <a:pt x="15" y="162"/>
                  </a:lnTo>
                  <a:lnTo>
                    <a:pt x="15" y="147"/>
                  </a:lnTo>
                  <a:lnTo>
                    <a:pt x="30" y="147"/>
                  </a:lnTo>
                  <a:close/>
                  <a:moveTo>
                    <a:pt x="30" y="176"/>
                  </a:moveTo>
                  <a:lnTo>
                    <a:pt x="30" y="191"/>
                  </a:lnTo>
                  <a:lnTo>
                    <a:pt x="15" y="191"/>
                  </a:lnTo>
                  <a:lnTo>
                    <a:pt x="15" y="176"/>
                  </a:lnTo>
                  <a:lnTo>
                    <a:pt x="30" y="176"/>
                  </a:lnTo>
                  <a:close/>
                  <a:moveTo>
                    <a:pt x="30" y="206"/>
                  </a:moveTo>
                  <a:lnTo>
                    <a:pt x="30" y="220"/>
                  </a:lnTo>
                  <a:lnTo>
                    <a:pt x="15" y="220"/>
                  </a:lnTo>
                  <a:lnTo>
                    <a:pt x="15" y="206"/>
                  </a:lnTo>
                  <a:lnTo>
                    <a:pt x="30" y="206"/>
                  </a:lnTo>
                  <a:close/>
                  <a:moveTo>
                    <a:pt x="30" y="235"/>
                  </a:moveTo>
                  <a:lnTo>
                    <a:pt x="30" y="250"/>
                  </a:lnTo>
                  <a:lnTo>
                    <a:pt x="15" y="250"/>
                  </a:lnTo>
                  <a:lnTo>
                    <a:pt x="15" y="235"/>
                  </a:lnTo>
                  <a:lnTo>
                    <a:pt x="30" y="235"/>
                  </a:lnTo>
                  <a:close/>
                  <a:moveTo>
                    <a:pt x="30" y="264"/>
                  </a:moveTo>
                  <a:lnTo>
                    <a:pt x="30" y="279"/>
                  </a:lnTo>
                  <a:lnTo>
                    <a:pt x="15" y="279"/>
                  </a:lnTo>
                  <a:lnTo>
                    <a:pt x="15" y="264"/>
                  </a:lnTo>
                  <a:lnTo>
                    <a:pt x="30" y="264"/>
                  </a:lnTo>
                  <a:close/>
                  <a:moveTo>
                    <a:pt x="30" y="294"/>
                  </a:moveTo>
                  <a:lnTo>
                    <a:pt x="30" y="309"/>
                  </a:lnTo>
                  <a:lnTo>
                    <a:pt x="15" y="309"/>
                  </a:lnTo>
                  <a:lnTo>
                    <a:pt x="15" y="294"/>
                  </a:lnTo>
                  <a:lnTo>
                    <a:pt x="30" y="294"/>
                  </a:lnTo>
                  <a:close/>
                  <a:moveTo>
                    <a:pt x="30" y="323"/>
                  </a:moveTo>
                  <a:lnTo>
                    <a:pt x="30" y="338"/>
                  </a:lnTo>
                  <a:lnTo>
                    <a:pt x="15" y="338"/>
                  </a:lnTo>
                  <a:lnTo>
                    <a:pt x="15" y="323"/>
                  </a:lnTo>
                  <a:lnTo>
                    <a:pt x="30" y="323"/>
                  </a:lnTo>
                  <a:close/>
                  <a:moveTo>
                    <a:pt x="30" y="353"/>
                  </a:moveTo>
                  <a:lnTo>
                    <a:pt x="30" y="357"/>
                  </a:lnTo>
                  <a:lnTo>
                    <a:pt x="15" y="357"/>
                  </a:lnTo>
                  <a:lnTo>
                    <a:pt x="15" y="353"/>
                  </a:lnTo>
                  <a:lnTo>
                    <a:pt x="30" y="353"/>
                  </a:lnTo>
                  <a:close/>
                  <a:moveTo>
                    <a:pt x="44" y="350"/>
                  </a:moveTo>
                  <a:lnTo>
                    <a:pt x="22" y="394"/>
                  </a:lnTo>
                  <a:lnTo>
                    <a:pt x="0" y="350"/>
                  </a:lnTo>
                  <a:lnTo>
                    <a:pt x="44" y="350"/>
                  </a:lnTo>
                  <a:close/>
                </a:path>
              </a:pathLst>
            </a:custGeom>
            <a:solidFill>
              <a:srgbClr val="0000FF"/>
            </a:solidFill>
            <a:ln w="1">
              <a:solidFill>
                <a:srgbClr val="0000FF"/>
              </a:solidFill>
              <a:bevel/>
              <a:headEnd/>
              <a:tailEnd/>
            </a:ln>
          </p:spPr>
          <p:txBody>
            <a:bodyPr/>
            <a:lstStyle/>
            <a:p>
              <a:pPr algn="ctr" eaLnBrk="0" fontAlgn="base" hangingPunct="0">
                <a:spcBef>
                  <a:spcPct val="0"/>
                </a:spcBef>
                <a:spcAft>
                  <a:spcPct val="0"/>
                </a:spcAft>
              </a:pPr>
              <a:endParaRPr kumimoji="1" lang="en-US" sz="2000">
                <a:solidFill>
                  <a:srgbClr val="808080"/>
                </a:solidFill>
              </a:endParaRPr>
            </a:p>
          </p:txBody>
        </p:sp>
        <p:sp>
          <p:nvSpPr>
            <p:cNvPr id="105563" name="Freeform 96"/>
            <p:cNvSpPr>
              <a:spLocks noEditPoints="1"/>
            </p:cNvSpPr>
            <p:nvPr/>
          </p:nvSpPr>
          <p:spPr bwMode="auto">
            <a:xfrm>
              <a:off x="4102" y="1969"/>
              <a:ext cx="44" cy="254"/>
            </a:xfrm>
            <a:custGeom>
              <a:avLst/>
              <a:gdLst>
                <a:gd name="T0" fmla="*/ 30 w 44"/>
                <a:gd name="T1" fmla="*/ 0 h 254"/>
                <a:gd name="T2" fmla="*/ 30 w 44"/>
                <a:gd name="T3" fmla="*/ 15 h 254"/>
                <a:gd name="T4" fmla="*/ 15 w 44"/>
                <a:gd name="T5" fmla="*/ 15 h 254"/>
                <a:gd name="T6" fmla="*/ 15 w 44"/>
                <a:gd name="T7" fmla="*/ 0 h 254"/>
                <a:gd name="T8" fmla="*/ 30 w 44"/>
                <a:gd name="T9" fmla="*/ 0 h 254"/>
                <a:gd name="T10" fmla="*/ 30 w 44"/>
                <a:gd name="T11" fmla="*/ 29 h 254"/>
                <a:gd name="T12" fmla="*/ 30 w 44"/>
                <a:gd name="T13" fmla="*/ 44 h 254"/>
                <a:gd name="T14" fmla="*/ 15 w 44"/>
                <a:gd name="T15" fmla="*/ 44 h 254"/>
                <a:gd name="T16" fmla="*/ 15 w 44"/>
                <a:gd name="T17" fmla="*/ 29 h 254"/>
                <a:gd name="T18" fmla="*/ 30 w 44"/>
                <a:gd name="T19" fmla="*/ 29 h 254"/>
                <a:gd name="T20" fmla="*/ 30 w 44"/>
                <a:gd name="T21" fmla="*/ 59 h 254"/>
                <a:gd name="T22" fmla="*/ 30 w 44"/>
                <a:gd name="T23" fmla="*/ 74 h 254"/>
                <a:gd name="T24" fmla="*/ 15 w 44"/>
                <a:gd name="T25" fmla="*/ 74 h 254"/>
                <a:gd name="T26" fmla="*/ 15 w 44"/>
                <a:gd name="T27" fmla="*/ 59 h 254"/>
                <a:gd name="T28" fmla="*/ 30 w 44"/>
                <a:gd name="T29" fmla="*/ 59 h 254"/>
                <a:gd name="T30" fmla="*/ 30 w 44"/>
                <a:gd name="T31" fmla="*/ 88 h 254"/>
                <a:gd name="T32" fmla="*/ 30 w 44"/>
                <a:gd name="T33" fmla="*/ 103 h 254"/>
                <a:gd name="T34" fmla="*/ 15 w 44"/>
                <a:gd name="T35" fmla="*/ 103 h 254"/>
                <a:gd name="T36" fmla="*/ 15 w 44"/>
                <a:gd name="T37" fmla="*/ 88 h 254"/>
                <a:gd name="T38" fmla="*/ 30 w 44"/>
                <a:gd name="T39" fmla="*/ 88 h 254"/>
                <a:gd name="T40" fmla="*/ 30 w 44"/>
                <a:gd name="T41" fmla="*/ 118 h 254"/>
                <a:gd name="T42" fmla="*/ 30 w 44"/>
                <a:gd name="T43" fmla="*/ 132 h 254"/>
                <a:gd name="T44" fmla="*/ 15 w 44"/>
                <a:gd name="T45" fmla="*/ 132 h 254"/>
                <a:gd name="T46" fmla="*/ 15 w 44"/>
                <a:gd name="T47" fmla="*/ 118 h 254"/>
                <a:gd name="T48" fmla="*/ 30 w 44"/>
                <a:gd name="T49" fmla="*/ 118 h 254"/>
                <a:gd name="T50" fmla="*/ 30 w 44"/>
                <a:gd name="T51" fmla="*/ 147 h 254"/>
                <a:gd name="T52" fmla="*/ 30 w 44"/>
                <a:gd name="T53" fmla="*/ 162 h 254"/>
                <a:gd name="T54" fmla="*/ 15 w 44"/>
                <a:gd name="T55" fmla="*/ 162 h 254"/>
                <a:gd name="T56" fmla="*/ 15 w 44"/>
                <a:gd name="T57" fmla="*/ 147 h 254"/>
                <a:gd name="T58" fmla="*/ 30 w 44"/>
                <a:gd name="T59" fmla="*/ 147 h 254"/>
                <a:gd name="T60" fmla="*/ 30 w 44"/>
                <a:gd name="T61" fmla="*/ 176 h 254"/>
                <a:gd name="T62" fmla="*/ 30 w 44"/>
                <a:gd name="T63" fmla="*/ 191 h 254"/>
                <a:gd name="T64" fmla="*/ 15 w 44"/>
                <a:gd name="T65" fmla="*/ 191 h 254"/>
                <a:gd name="T66" fmla="*/ 15 w 44"/>
                <a:gd name="T67" fmla="*/ 176 h 254"/>
                <a:gd name="T68" fmla="*/ 30 w 44"/>
                <a:gd name="T69" fmla="*/ 176 h 254"/>
                <a:gd name="T70" fmla="*/ 30 w 44"/>
                <a:gd name="T71" fmla="*/ 206 h 254"/>
                <a:gd name="T72" fmla="*/ 30 w 44"/>
                <a:gd name="T73" fmla="*/ 217 h 254"/>
                <a:gd name="T74" fmla="*/ 15 w 44"/>
                <a:gd name="T75" fmla="*/ 217 h 254"/>
                <a:gd name="T76" fmla="*/ 15 w 44"/>
                <a:gd name="T77" fmla="*/ 206 h 254"/>
                <a:gd name="T78" fmla="*/ 30 w 44"/>
                <a:gd name="T79" fmla="*/ 206 h 254"/>
                <a:gd name="T80" fmla="*/ 44 w 44"/>
                <a:gd name="T81" fmla="*/ 210 h 254"/>
                <a:gd name="T82" fmla="*/ 22 w 44"/>
                <a:gd name="T83" fmla="*/ 254 h 254"/>
                <a:gd name="T84" fmla="*/ 0 w 44"/>
                <a:gd name="T85" fmla="*/ 210 h 254"/>
                <a:gd name="T86" fmla="*/ 44 w 44"/>
                <a:gd name="T87" fmla="*/ 210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
                <a:gd name="T133" fmla="*/ 0 h 254"/>
                <a:gd name="T134" fmla="*/ 44 w 44"/>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 h="254">
                  <a:moveTo>
                    <a:pt x="30" y="0"/>
                  </a:moveTo>
                  <a:lnTo>
                    <a:pt x="30" y="15"/>
                  </a:lnTo>
                  <a:lnTo>
                    <a:pt x="15" y="15"/>
                  </a:lnTo>
                  <a:lnTo>
                    <a:pt x="15" y="0"/>
                  </a:lnTo>
                  <a:lnTo>
                    <a:pt x="30" y="0"/>
                  </a:lnTo>
                  <a:close/>
                  <a:moveTo>
                    <a:pt x="30" y="29"/>
                  </a:moveTo>
                  <a:lnTo>
                    <a:pt x="30" y="44"/>
                  </a:lnTo>
                  <a:lnTo>
                    <a:pt x="15" y="44"/>
                  </a:lnTo>
                  <a:lnTo>
                    <a:pt x="15" y="29"/>
                  </a:lnTo>
                  <a:lnTo>
                    <a:pt x="30" y="29"/>
                  </a:lnTo>
                  <a:close/>
                  <a:moveTo>
                    <a:pt x="30" y="59"/>
                  </a:moveTo>
                  <a:lnTo>
                    <a:pt x="30" y="74"/>
                  </a:lnTo>
                  <a:lnTo>
                    <a:pt x="15" y="74"/>
                  </a:lnTo>
                  <a:lnTo>
                    <a:pt x="15" y="59"/>
                  </a:lnTo>
                  <a:lnTo>
                    <a:pt x="30" y="59"/>
                  </a:lnTo>
                  <a:close/>
                  <a:moveTo>
                    <a:pt x="30" y="88"/>
                  </a:moveTo>
                  <a:lnTo>
                    <a:pt x="30" y="103"/>
                  </a:lnTo>
                  <a:lnTo>
                    <a:pt x="15" y="103"/>
                  </a:lnTo>
                  <a:lnTo>
                    <a:pt x="15" y="88"/>
                  </a:lnTo>
                  <a:lnTo>
                    <a:pt x="30" y="88"/>
                  </a:lnTo>
                  <a:close/>
                  <a:moveTo>
                    <a:pt x="30" y="118"/>
                  </a:moveTo>
                  <a:lnTo>
                    <a:pt x="30" y="132"/>
                  </a:lnTo>
                  <a:lnTo>
                    <a:pt x="15" y="132"/>
                  </a:lnTo>
                  <a:lnTo>
                    <a:pt x="15" y="118"/>
                  </a:lnTo>
                  <a:lnTo>
                    <a:pt x="30" y="118"/>
                  </a:lnTo>
                  <a:close/>
                  <a:moveTo>
                    <a:pt x="30" y="147"/>
                  </a:moveTo>
                  <a:lnTo>
                    <a:pt x="30" y="162"/>
                  </a:lnTo>
                  <a:lnTo>
                    <a:pt x="15" y="162"/>
                  </a:lnTo>
                  <a:lnTo>
                    <a:pt x="15" y="147"/>
                  </a:lnTo>
                  <a:lnTo>
                    <a:pt x="30" y="147"/>
                  </a:lnTo>
                  <a:close/>
                  <a:moveTo>
                    <a:pt x="30" y="176"/>
                  </a:moveTo>
                  <a:lnTo>
                    <a:pt x="30" y="191"/>
                  </a:lnTo>
                  <a:lnTo>
                    <a:pt x="15" y="191"/>
                  </a:lnTo>
                  <a:lnTo>
                    <a:pt x="15" y="176"/>
                  </a:lnTo>
                  <a:lnTo>
                    <a:pt x="30" y="176"/>
                  </a:lnTo>
                  <a:close/>
                  <a:moveTo>
                    <a:pt x="30" y="206"/>
                  </a:moveTo>
                  <a:lnTo>
                    <a:pt x="30" y="217"/>
                  </a:lnTo>
                  <a:lnTo>
                    <a:pt x="15" y="217"/>
                  </a:lnTo>
                  <a:lnTo>
                    <a:pt x="15" y="206"/>
                  </a:lnTo>
                  <a:lnTo>
                    <a:pt x="30" y="206"/>
                  </a:lnTo>
                  <a:close/>
                  <a:moveTo>
                    <a:pt x="44" y="210"/>
                  </a:moveTo>
                  <a:lnTo>
                    <a:pt x="22" y="254"/>
                  </a:lnTo>
                  <a:lnTo>
                    <a:pt x="0" y="210"/>
                  </a:lnTo>
                  <a:lnTo>
                    <a:pt x="44" y="210"/>
                  </a:lnTo>
                  <a:close/>
                </a:path>
              </a:pathLst>
            </a:custGeom>
            <a:solidFill>
              <a:srgbClr val="0000FF"/>
            </a:solidFill>
            <a:ln w="1">
              <a:solidFill>
                <a:srgbClr val="0000FF"/>
              </a:solidFill>
              <a:bevel/>
              <a:headEnd/>
              <a:tailEnd/>
            </a:ln>
          </p:spPr>
          <p:txBody>
            <a:bodyPr/>
            <a:lstStyle/>
            <a:p>
              <a:pPr algn="ctr" eaLnBrk="0" fontAlgn="base" hangingPunct="0">
                <a:spcBef>
                  <a:spcPct val="0"/>
                </a:spcBef>
                <a:spcAft>
                  <a:spcPct val="0"/>
                </a:spcAft>
              </a:pPr>
              <a:endParaRPr kumimoji="1" lang="en-US" sz="2000">
                <a:solidFill>
                  <a:srgbClr val="808080"/>
                </a:solidFill>
              </a:endParaRPr>
            </a:p>
          </p:txBody>
        </p:sp>
      </p:grpSp>
    </p:spTree>
    <p:extLst>
      <p:ext uri="{BB962C8B-B14F-4D97-AF65-F5344CB8AC3E}">
        <p14:creationId xmlns:p14="http://schemas.microsoft.com/office/powerpoint/2010/main" val="5307739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1449388" y="111125"/>
            <a:ext cx="7318375" cy="1143000"/>
          </a:xfrm>
        </p:spPr>
        <p:txBody>
          <a:bodyPr/>
          <a:lstStyle/>
          <a:p>
            <a:r>
              <a:rPr lang="en-US" altLang="en-US"/>
              <a:t>Terrain Stability Mapping</a:t>
            </a:r>
          </a:p>
        </p:txBody>
      </p:sp>
      <p:pic>
        <p:nvPicPr>
          <p:cNvPr id="309251" name="Picture 3"/>
          <p:cNvPicPr>
            <a:picLocks noChangeAspect="1" noChangeArrowheads="1"/>
          </p:cNvPicPr>
          <p:nvPr/>
        </p:nvPicPr>
        <p:blipFill>
          <a:blip r:embed="rId3">
            <a:extLst>
              <a:ext uri="{28A0092B-C50C-407E-A947-70E740481C1C}">
                <a14:useLocalDpi xmlns:a14="http://schemas.microsoft.com/office/drawing/2010/main" val="0"/>
              </a:ext>
            </a:extLst>
          </a:blip>
          <a:srcRect l="2295" t="12070" r="10843" b="4974"/>
          <a:stretch>
            <a:fillRect/>
          </a:stretch>
        </p:blipFill>
        <p:spPr bwMode="auto">
          <a:xfrm>
            <a:off x="0" y="1828800"/>
            <a:ext cx="4011613" cy="278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2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9388" y="1773238"/>
            <a:ext cx="6424612" cy="485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09253" name="Group 5"/>
          <p:cNvGrpSpPr>
            <a:grpSpLocks/>
          </p:cNvGrpSpPr>
          <p:nvPr/>
        </p:nvGrpSpPr>
        <p:grpSpPr bwMode="auto">
          <a:xfrm>
            <a:off x="0" y="4887913"/>
            <a:ext cx="3551238" cy="1741487"/>
            <a:chOff x="3041" y="2744"/>
            <a:chExt cx="2562" cy="1380"/>
          </a:xfrm>
        </p:grpSpPr>
        <p:graphicFrame>
          <p:nvGraphicFramePr>
            <p:cNvPr id="309254" name="Object 6"/>
            <p:cNvGraphicFramePr>
              <a:graphicFrameLocks noChangeAspect="1"/>
            </p:cNvGraphicFramePr>
            <p:nvPr/>
          </p:nvGraphicFramePr>
          <p:xfrm>
            <a:off x="3041" y="2744"/>
            <a:ext cx="2562" cy="1380"/>
          </p:xfrm>
          <a:graphic>
            <a:graphicData uri="http://schemas.openxmlformats.org/presentationml/2006/ole">
              <mc:AlternateContent xmlns:mc="http://schemas.openxmlformats.org/markup-compatibility/2006">
                <mc:Choice xmlns:v="urn:schemas-microsoft-com:vml" Requires="v">
                  <p:oleObj spid="_x0000_s33806" name="Picture" r:id="rId5" imgW="4067280" imgH="2190600" progId="Word.Picture.8">
                    <p:embed/>
                  </p:oleObj>
                </mc:Choice>
                <mc:Fallback>
                  <p:oleObj name="Picture" r:id="rId5" imgW="4067280" imgH="2190600" progId="Word.Picture.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1" y="2744"/>
                          <a:ext cx="2562" cy="1380"/>
                        </a:xfrm>
                        <a:prstGeom prst="rect">
                          <a:avLst/>
                        </a:prstGeom>
                        <a:solidFill>
                          <a:schemeClr val="bg1"/>
                        </a:solidFill>
                        <a:ln>
                          <a:noFill/>
                        </a:ln>
                        <a:effectLst/>
                        <a:extLst>
                          <a:ext uri="{91240B29-F687-4F45-9708-019B960494DF}">
                            <a14:hiddenLine xmlns:a14="http://schemas.microsoft.com/office/drawing/2010/main" w="6350">
                              <a:solidFill>
                                <a:srgbClr val="000000"/>
                              </a:solidFill>
                              <a:miter lim="800000"/>
                              <a:headEnd type="none" w="lg" len="lg"/>
                              <a:tailEnd type="none" w="lg" len="lg"/>
                            </a14:hiddenLine>
                          </a:ext>
                          <a:ext uri="{AF507438-7753-43E0-B8FC-AC1667EBCBE1}">
                            <a14:hiddenEffects xmlns:a14="http://schemas.microsoft.com/office/drawing/2010/main">
                              <a:effectLst>
                                <a:outerShdw dist="107763" dir="2700000" algn="ctr" rotWithShape="0">
                                  <a:schemeClr val="tx1"/>
                                </a:outerShdw>
                              </a:effectLst>
                            </a14:hiddenEffects>
                          </a:ext>
                        </a:extLst>
                      </p:spPr>
                    </p:pic>
                  </p:oleObj>
                </mc:Fallback>
              </mc:AlternateContent>
            </a:graphicData>
          </a:graphic>
        </p:graphicFrame>
        <p:graphicFrame>
          <p:nvGraphicFramePr>
            <p:cNvPr id="309255" name="Object 7"/>
            <p:cNvGraphicFramePr>
              <a:graphicFrameLocks noChangeAspect="1"/>
            </p:cNvGraphicFramePr>
            <p:nvPr/>
          </p:nvGraphicFramePr>
          <p:xfrm>
            <a:off x="4294" y="3735"/>
            <a:ext cx="1296" cy="300"/>
          </p:xfrm>
          <a:graphic>
            <a:graphicData uri="http://schemas.openxmlformats.org/presentationml/2006/ole">
              <mc:AlternateContent xmlns:mc="http://schemas.openxmlformats.org/markup-compatibility/2006">
                <mc:Choice xmlns:v="urn:schemas-microsoft-com:vml" Requires="v">
                  <p:oleObj spid="_x0000_s33807" name="Equation" r:id="rId7" imgW="1701720" imgH="393480" progId="Equation.3">
                    <p:embed/>
                  </p:oleObj>
                </mc:Choice>
                <mc:Fallback>
                  <p:oleObj name="Equation" r:id="rId7" imgW="1701720" imgH="393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94" y="3735"/>
                          <a:ext cx="1296" cy="300"/>
                        </a:xfrm>
                        <a:prstGeom prst="rect">
                          <a:avLst/>
                        </a:prstGeom>
                        <a:solidFill>
                          <a:schemeClr val="bg1"/>
                        </a:solidFill>
                        <a:ln>
                          <a:noFill/>
                        </a:ln>
                        <a:effectLst/>
                        <a:extLst>
                          <a:ext uri="{91240B29-F687-4F45-9708-019B960494DF}">
                            <a14:hiddenLine xmlns:a14="http://schemas.microsoft.com/office/drawing/2010/main" w="6350">
                              <a:solidFill>
                                <a:srgbClr val="000000"/>
                              </a:solidFill>
                              <a:miter lim="800000"/>
                              <a:headEnd type="none" w="lg" len="lg"/>
                              <a:tailEnd type="none" w="lg" len="lg"/>
                            </a14:hiddenLine>
                          </a:ext>
                          <a:ext uri="{AF507438-7753-43E0-B8FC-AC1667EBCBE1}">
                            <a14:hiddenEffects xmlns:a14="http://schemas.microsoft.com/office/drawing/2010/main">
                              <a:effectLst>
                                <a:outerShdw dist="107763" dir="2700000" algn="ctr" rotWithShape="0">
                                  <a:schemeClr val="tx1"/>
                                </a:outerShdw>
                              </a:effectLst>
                            </a14:hiddenEffects>
                          </a:ext>
                        </a:extLst>
                      </p:spPr>
                    </p:pic>
                  </p:oleObj>
                </mc:Fallback>
              </mc:AlternateContent>
            </a:graphicData>
          </a:graphic>
        </p:graphicFrame>
      </p:grpSp>
      <p:sp>
        <p:nvSpPr>
          <p:cNvPr id="309256" name="Text Box 8"/>
          <p:cNvSpPr txBox="1">
            <a:spLocks noChangeArrowheads="1"/>
          </p:cNvSpPr>
          <p:nvPr/>
        </p:nvSpPr>
        <p:spPr bwMode="auto">
          <a:xfrm>
            <a:off x="341313" y="6529388"/>
            <a:ext cx="8650287" cy="3968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kumimoji="1" lang="en-US" altLang="en-US" sz="2000" smtClean="0">
                <a:solidFill>
                  <a:srgbClr val="969696"/>
                </a:solidFill>
                <a:latin typeface="Times New Roman" panose="02020603050405020304" pitchFamily="18" charset="0"/>
              </a:rPr>
              <a:t>With Bob Pack.  http://www.engineering.usu.edu/dtarb/sinmap.htm </a:t>
            </a:r>
          </a:p>
        </p:txBody>
      </p:sp>
    </p:spTree>
    <p:extLst>
      <p:ext uri="{BB962C8B-B14F-4D97-AF65-F5344CB8AC3E}">
        <p14:creationId xmlns:p14="http://schemas.microsoft.com/office/powerpoint/2010/main" val="1321250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0" name="Rectangle 2"/>
          <p:cNvSpPr>
            <a:spLocks noChangeArrowheads="1"/>
          </p:cNvSpPr>
          <p:nvPr/>
        </p:nvSpPr>
        <p:spPr bwMode="auto">
          <a:xfrm>
            <a:off x="0" y="403225"/>
            <a:ext cx="9144000" cy="6454775"/>
          </a:xfrm>
          <a:prstGeom prst="rect">
            <a:avLst/>
          </a:prstGeom>
          <a:gradFill rotWithShape="1">
            <a:gsLst>
              <a:gs pos="0">
                <a:srgbClr val="9999FF">
                  <a:gamma/>
                  <a:shade val="46275"/>
                  <a:invGamma/>
                </a:srgbClr>
              </a:gs>
              <a:gs pos="100000">
                <a:srgbClr val="9999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sp>
        <p:nvSpPr>
          <p:cNvPr id="1189891" name="AutoShape 3"/>
          <p:cNvSpPr>
            <a:spLocks noChangeAspect="1" noChangeArrowheads="1" noTextEdit="1"/>
          </p:cNvSpPr>
          <p:nvPr/>
        </p:nvSpPr>
        <p:spPr bwMode="auto">
          <a:xfrm>
            <a:off x="2832100" y="1143000"/>
            <a:ext cx="5008563"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sp>
        <p:nvSpPr>
          <p:cNvPr id="1189892" name="Freeform 4"/>
          <p:cNvSpPr>
            <a:spLocks/>
          </p:cNvSpPr>
          <p:nvPr/>
        </p:nvSpPr>
        <p:spPr bwMode="auto">
          <a:xfrm>
            <a:off x="2894013" y="1108075"/>
            <a:ext cx="4903787" cy="1957388"/>
          </a:xfrm>
          <a:custGeom>
            <a:avLst/>
            <a:gdLst>
              <a:gd name="T0" fmla="*/ 1 w 3089"/>
              <a:gd name="T1" fmla="*/ 851 h 1233"/>
              <a:gd name="T2" fmla="*/ 0 w 3089"/>
              <a:gd name="T3" fmla="*/ 1233 h 1233"/>
              <a:gd name="T4" fmla="*/ 3088 w 3089"/>
              <a:gd name="T5" fmla="*/ 382 h 1233"/>
              <a:gd name="T6" fmla="*/ 3089 w 3089"/>
              <a:gd name="T7" fmla="*/ 0 h 1233"/>
              <a:gd name="T8" fmla="*/ 1 w 3089"/>
              <a:gd name="T9" fmla="*/ 851 h 1233"/>
            </a:gdLst>
            <a:ahLst/>
            <a:cxnLst>
              <a:cxn ang="0">
                <a:pos x="T0" y="T1"/>
              </a:cxn>
              <a:cxn ang="0">
                <a:pos x="T2" y="T3"/>
              </a:cxn>
              <a:cxn ang="0">
                <a:pos x="T4" y="T5"/>
              </a:cxn>
              <a:cxn ang="0">
                <a:pos x="T6" y="T7"/>
              </a:cxn>
              <a:cxn ang="0">
                <a:pos x="T8" y="T9"/>
              </a:cxn>
            </a:cxnLst>
            <a:rect l="0" t="0" r="r" b="b"/>
            <a:pathLst>
              <a:path w="3089" h="1233">
                <a:moveTo>
                  <a:pt x="1" y="851"/>
                </a:moveTo>
                <a:lnTo>
                  <a:pt x="0" y="1233"/>
                </a:lnTo>
                <a:lnTo>
                  <a:pt x="3088" y="382"/>
                </a:lnTo>
                <a:lnTo>
                  <a:pt x="3089" y="0"/>
                </a:lnTo>
                <a:lnTo>
                  <a:pt x="1" y="851"/>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sp>
        <p:nvSpPr>
          <p:cNvPr id="1189893" name="Freeform 5"/>
          <p:cNvSpPr>
            <a:spLocks/>
          </p:cNvSpPr>
          <p:nvPr/>
        </p:nvSpPr>
        <p:spPr bwMode="auto">
          <a:xfrm>
            <a:off x="2894013" y="1719263"/>
            <a:ext cx="4902200" cy="1957387"/>
          </a:xfrm>
          <a:custGeom>
            <a:avLst/>
            <a:gdLst>
              <a:gd name="T0" fmla="*/ 1 w 3088"/>
              <a:gd name="T1" fmla="*/ 850 h 1233"/>
              <a:gd name="T2" fmla="*/ 0 w 3088"/>
              <a:gd name="T3" fmla="*/ 1233 h 1233"/>
              <a:gd name="T4" fmla="*/ 3086 w 3088"/>
              <a:gd name="T5" fmla="*/ 381 h 1233"/>
              <a:gd name="T6" fmla="*/ 3088 w 3088"/>
              <a:gd name="T7" fmla="*/ 0 h 1233"/>
              <a:gd name="T8" fmla="*/ 1 w 3088"/>
              <a:gd name="T9" fmla="*/ 850 h 1233"/>
            </a:gdLst>
            <a:ahLst/>
            <a:cxnLst>
              <a:cxn ang="0">
                <a:pos x="T0" y="T1"/>
              </a:cxn>
              <a:cxn ang="0">
                <a:pos x="T2" y="T3"/>
              </a:cxn>
              <a:cxn ang="0">
                <a:pos x="T4" y="T5"/>
              </a:cxn>
              <a:cxn ang="0">
                <a:pos x="T6" y="T7"/>
              </a:cxn>
              <a:cxn ang="0">
                <a:pos x="T8" y="T9"/>
              </a:cxn>
            </a:cxnLst>
            <a:rect l="0" t="0" r="r" b="b"/>
            <a:pathLst>
              <a:path w="3088" h="1233">
                <a:moveTo>
                  <a:pt x="1" y="850"/>
                </a:moveTo>
                <a:lnTo>
                  <a:pt x="0" y="1233"/>
                </a:lnTo>
                <a:lnTo>
                  <a:pt x="3086" y="381"/>
                </a:lnTo>
                <a:lnTo>
                  <a:pt x="3088" y="0"/>
                </a:lnTo>
                <a:lnTo>
                  <a:pt x="1" y="85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sp>
        <p:nvSpPr>
          <p:cNvPr id="1189894" name="Freeform 6"/>
          <p:cNvSpPr>
            <a:spLocks/>
          </p:cNvSpPr>
          <p:nvPr/>
        </p:nvSpPr>
        <p:spPr bwMode="auto">
          <a:xfrm>
            <a:off x="2882900" y="2328863"/>
            <a:ext cx="4914900" cy="1354137"/>
          </a:xfrm>
          <a:custGeom>
            <a:avLst/>
            <a:gdLst>
              <a:gd name="T0" fmla="*/ 3096 w 3096"/>
              <a:gd name="T1" fmla="*/ 0 h 853"/>
              <a:gd name="T2" fmla="*/ 3096 w 3096"/>
              <a:gd name="T3" fmla="*/ 853 h 853"/>
              <a:gd name="T4" fmla="*/ 0 w 3096"/>
              <a:gd name="T5" fmla="*/ 853 h 853"/>
              <a:gd name="T6" fmla="*/ 3096 w 3096"/>
              <a:gd name="T7" fmla="*/ 0 h 853"/>
            </a:gdLst>
            <a:ahLst/>
            <a:cxnLst>
              <a:cxn ang="0">
                <a:pos x="T0" y="T1"/>
              </a:cxn>
              <a:cxn ang="0">
                <a:pos x="T2" y="T3"/>
              </a:cxn>
              <a:cxn ang="0">
                <a:pos x="T4" y="T5"/>
              </a:cxn>
              <a:cxn ang="0">
                <a:pos x="T6" y="T7"/>
              </a:cxn>
            </a:cxnLst>
            <a:rect l="0" t="0" r="r" b="b"/>
            <a:pathLst>
              <a:path w="3096" h="853">
                <a:moveTo>
                  <a:pt x="3096" y="0"/>
                </a:moveTo>
                <a:lnTo>
                  <a:pt x="3096" y="853"/>
                </a:lnTo>
                <a:lnTo>
                  <a:pt x="0" y="853"/>
                </a:lnTo>
                <a:lnTo>
                  <a:pt x="3096" y="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sp>
        <p:nvSpPr>
          <p:cNvPr id="1189895" name="Freeform 7"/>
          <p:cNvSpPr>
            <a:spLocks/>
          </p:cNvSpPr>
          <p:nvPr/>
        </p:nvSpPr>
        <p:spPr bwMode="auto">
          <a:xfrm>
            <a:off x="2900363" y="1103313"/>
            <a:ext cx="4876800" cy="1376362"/>
          </a:xfrm>
          <a:custGeom>
            <a:avLst/>
            <a:gdLst>
              <a:gd name="T0" fmla="*/ 0 w 3072"/>
              <a:gd name="T1" fmla="*/ 854 h 867"/>
              <a:gd name="T2" fmla="*/ 3 w 3072"/>
              <a:gd name="T3" fmla="*/ 867 h 867"/>
              <a:gd name="T4" fmla="*/ 3072 w 3072"/>
              <a:gd name="T5" fmla="*/ 13 h 867"/>
              <a:gd name="T6" fmla="*/ 3068 w 3072"/>
              <a:gd name="T7" fmla="*/ 0 h 867"/>
              <a:gd name="T8" fmla="*/ 0 w 3072"/>
              <a:gd name="T9" fmla="*/ 854 h 867"/>
            </a:gdLst>
            <a:ahLst/>
            <a:cxnLst>
              <a:cxn ang="0">
                <a:pos x="T0" y="T1"/>
              </a:cxn>
              <a:cxn ang="0">
                <a:pos x="T2" y="T3"/>
              </a:cxn>
              <a:cxn ang="0">
                <a:pos x="T4" y="T5"/>
              </a:cxn>
              <a:cxn ang="0">
                <a:pos x="T6" y="T7"/>
              </a:cxn>
              <a:cxn ang="0">
                <a:pos x="T8" y="T9"/>
              </a:cxn>
            </a:cxnLst>
            <a:rect l="0" t="0" r="r" b="b"/>
            <a:pathLst>
              <a:path w="3072" h="867">
                <a:moveTo>
                  <a:pt x="0" y="854"/>
                </a:moveTo>
                <a:lnTo>
                  <a:pt x="3" y="867"/>
                </a:lnTo>
                <a:lnTo>
                  <a:pt x="3072" y="13"/>
                </a:lnTo>
                <a:lnTo>
                  <a:pt x="3068" y="0"/>
                </a:lnTo>
                <a:lnTo>
                  <a:pt x="0" y="8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sp>
        <p:nvSpPr>
          <p:cNvPr id="1189896" name="Freeform 8"/>
          <p:cNvSpPr>
            <a:spLocks/>
          </p:cNvSpPr>
          <p:nvPr/>
        </p:nvSpPr>
        <p:spPr bwMode="auto">
          <a:xfrm>
            <a:off x="7154863" y="1693863"/>
            <a:ext cx="201612" cy="166687"/>
          </a:xfrm>
          <a:custGeom>
            <a:avLst/>
            <a:gdLst>
              <a:gd name="T0" fmla="*/ 0 w 70"/>
              <a:gd name="T1" fmla="*/ 0 h 70"/>
              <a:gd name="T2" fmla="*/ 70 w 70"/>
              <a:gd name="T3" fmla="*/ 0 h 70"/>
              <a:gd name="T4" fmla="*/ 35 w 70"/>
              <a:gd name="T5" fmla="*/ 70 h 70"/>
              <a:gd name="T6" fmla="*/ 0 w 70"/>
              <a:gd name="T7" fmla="*/ 0 h 70"/>
            </a:gdLst>
            <a:ahLst/>
            <a:cxnLst>
              <a:cxn ang="0">
                <a:pos x="T0" y="T1"/>
              </a:cxn>
              <a:cxn ang="0">
                <a:pos x="T2" y="T3"/>
              </a:cxn>
              <a:cxn ang="0">
                <a:pos x="T4" y="T5"/>
              </a:cxn>
              <a:cxn ang="0">
                <a:pos x="T6" y="T7"/>
              </a:cxn>
            </a:cxnLst>
            <a:rect l="0" t="0" r="r" b="b"/>
            <a:pathLst>
              <a:path w="70" h="70">
                <a:moveTo>
                  <a:pt x="0" y="0"/>
                </a:moveTo>
                <a:lnTo>
                  <a:pt x="70" y="0"/>
                </a:lnTo>
                <a:lnTo>
                  <a:pt x="35" y="70"/>
                </a:lnTo>
                <a:lnTo>
                  <a:pt x="0" y="0"/>
                </a:lnTo>
                <a:close/>
              </a:path>
            </a:pathLst>
          </a:custGeom>
          <a:solidFill>
            <a:schemeClr val="accent1"/>
          </a:solidFill>
          <a:ln w="11176">
            <a:solidFill>
              <a:srgbClr val="0000FF"/>
            </a:solidFill>
            <a:prstDash val="solid"/>
            <a:round/>
            <a:headEnd/>
            <a:tailEnd/>
          </a:ln>
        </p:spPr>
        <p:txBody>
          <a:bodyP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grpSp>
        <p:nvGrpSpPr>
          <p:cNvPr id="1189897" name="Group 9"/>
          <p:cNvGrpSpPr>
            <a:grpSpLocks/>
          </p:cNvGrpSpPr>
          <p:nvPr/>
        </p:nvGrpSpPr>
        <p:grpSpPr bwMode="auto">
          <a:xfrm>
            <a:off x="6510338" y="2058988"/>
            <a:ext cx="123825" cy="609600"/>
            <a:chOff x="4101" y="1297"/>
            <a:chExt cx="78" cy="384"/>
          </a:xfrm>
        </p:grpSpPr>
        <p:sp>
          <p:nvSpPr>
            <p:cNvPr id="1189898" name="Line 10"/>
            <p:cNvSpPr>
              <a:spLocks noChangeShapeType="1"/>
            </p:cNvSpPr>
            <p:nvPr/>
          </p:nvSpPr>
          <p:spPr bwMode="auto">
            <a:xfrm>
              <a:off x="4140" y="1371"/>
              <a:ext cx="1" cy="23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sp>
          <p:nvSpPr>
            <p:cNvPr id="1189899" name="Freeform 11"/>
            <p:cNvSpPr>
              <a:spLocks/>
            </p:cNvSpPr>
            <p:nvPr/>
          </p:nvSpPr>
          <p:spPr bwMode="auto">
            <a:xfrm>
              <a:off x="4102" y="1297"/>
              <a:ext cx="77" cy="76"/>
            </a:xfrm>
            <a:custGeom>
              <a:avLst/>
              <a:gdLst>
                <a:gd name="T0" fmla="*/ 77 w 77"/>
                <a:gd name="T1" fmla="*/ 76 h 76"/>
                <a:gd name="T2" fmla="*/ 38 w 77"/>
                <a:gd name="T3" fmla="*/ 0 h 76"/>
                <a:gd name="T4" fmla="*/ 0 w 77"/>
                <a:gd name="T5" fmla="*/ 76 h 76"/>
                <a:gd name="T6" fmla="*/ 77 w 77"/>
                <a:gd name="T7" fmla="*/ 76 h 76"/>
              </a:gdLst>
              <a:ahLst/>
              <a:cxnLst>
                <a:cxn ang="0">
                  <a:pos x="T0" y="T1"/>
                </a:cxn>
                <a:cxn ang="0">
                  <a:pos x="T2" y="T3"/>
                </a:cxn>
                <a:cxn ang="0">
                  <a:pos x="T4" y="T5"/>
                </a:cxn>
                <a:cxn ang="0">
                  <a:pos x="T6" y="T7"/>
                </a:cxn>
              </a:cxnLst>
              <a:rect l="0" t="0" r="r" b="b"/>
              <a:pathLst>
                <a:path w="77" h="76">
                  <a:moveTo>
                    <a:pt x="77" y="76"/>
                  </a:moveTo>
                  <a:lnTo>
                    <a:pt x="38" y="0"/>
                  </a:lnTo>
                  <a:lnTo>
                    <a:pt x="0" y="76"/>
                  </a:lnTo>
                  <a:lnTo>
                    <a:pt x="77"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sp>
          <p:nvSpPr>
            <p:cNvPr id="1189900" name="Freeform 12"/>
            <p:cNvSpPr>
              <a:spLocks/>
            </p:cNvSpPr>
            <p:nvPr/>
          </p:nvSpPr>
          <p:spPr bwMode="auto">
            <a:xfrm>
              <a:off x="4101" y="1604"/>
              <a:ext cx="77" cy="77"/>
            </a:xfrm>
            <a:custGeom>
              <a:avLst/>
              <a:gdLst>
                <a:gd name="T0" fmla="*/ 0 w 77"/>
                <a:gd name="T1" fmla="*/ 0 h 77"/>
                <a:gd name="T2" fmla="*/ 39 w 77"/>
                <a:gd name="T3" fmla="*/ 77 h 77"/>
                <a:gd name="T4" fmla="*/ 77 w 77"/>
                <a:gd name="T5" fmla="*/ 0 h 77"/>
                <a:gd name="T6" fmla="*/ 0 w 77"/>
                <a:gd name="T7" fmla="*/ 0 h 77"/>
              </a:gdLst>
              <a:ahLst/>
              <a:cxnLst>
                <a:cxn ang="0">
                  <a:pos x="T0" y="T1"/>
                </a:cxn>
                <a:cxn ang="0">
                  <a:pos x="T2" y="T3"/>
                </a:cxn>
                <a:cxn ang="0">
                  <a:pos x="T4" y="T5"/>
                </a:cxn>
                <a:cxn ang="0">
                  <a:pos x="T6" y="T7"/>
                </a:cxn>
              </a:cxnLst>
              <a:rect l="0" t="0" r="r" b="b"/>
              <a:pathLst>
                <a:path w="77" h="77">
                  <a:moveTo>
                    <a:pt x="0" y="0"/>
                  </a:moveTo>
                  <a:lnTo>
                    <a:pt x="39" y="77"/>
                  </a:lnTo>
                  <a:lnTo>
                    <a:pt x="7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grpSp>
      <p:sp>
        <p:nvSpPr>
          <p:cNvPr id="1189901" name="Rectangle 13"/>
          <p:cNvSpPr>
            <a:spLocks noChangeArrowheads="1"/>
          </p:cNvSpPr>
          <p:nvPr/>
        </p:nvSpPr>
        <p:spPr bwMode="auto">
          <a:xfrm>
            <a:off x="3886200" y="3371850"/>
            <a:ext cx="201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sp>
        <p:nvSpPr>
          <p:cNvPr id="1189902" name="Rectangle 14"/>
          <p:cNvSpPr>
            <a:spLocks noChangeArrowheads="1"/>
          </p:cNvSpPr>
          <p:nvPr/>
        </p:nvSpPr>
        <p:spPr bwMode="auto">
          <a:xfrm>
            <a:off x="4068763" y="3244850"/>
            <a:ext cx="15160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700" smtClean="0">
                <a:solidFill>
                  <a:srgbClr val="000000"/>
                </a:solidFill>
                <a:latin typeface="Symbol" panose="05050102010706020507" pitchFamily="18" charset="2"/>
              </a:rPr>
              <a:t>   </a:t>
            </a:r>
            <a:r>
              <a:rPr lang="en-US" altLang="en-US" sz="2800" b="1" smtClean="0">
                <a:solidFill>
                  <a:srgbClr val="000000"/>
                </a:solidFill>
                <a:latin typeface="Symbol" panose="05050102010706020507" pitchFamily="18" charset="2"/>
              </a:rPr>
              <a:t>q = </a:t>
            </a:r>
            <a:r>
              <a:rPr lang="en-US" altLang="en-US" sz="2400" b="1" smtClean="0">
                <a:solidFill>
                  <a:srgbClr val="000000"/>
                </a:solidFill>
              </a:rPr>
              <a:t>slope</a:t>
            </a:r>
          </a:p>
        </p:txBody>
      </p:sp>
      <p:sp>
        <p:nvSpPr>
          <p:cNvPr id="1189903" name="Rectangle 15"/>
          <p:cNvSpPr>
            <a:spLocks noChangeArrowheads="1"/>
          </p:cNvSpPr>
          <p:nvPr/>
        </p:nvSpPr>
        <p:spPr bwMode="auto">
          <a:xfrm>
            <a:off x="4164013" y="3387725"/>
            <a:ext cx="539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700" smtClean="0">
                <a:solidFill>
                  <a:srgbClr val="000000"/>
                </a:solidFill>
                <a:latin typeface="Times New Roman" panose="02020603050405020304" pitchFamily="18" charset="0"/>
              </a:rPr>
              <a:t> </a:t>
            </a:r>
            <a:endParaRPr lang="en-US" altLang="en-US" smtClean="0">
              <a:solidFill>
                <a:srgbClr val="000000"/>
              </a:solidFill>
            </a:endParaRPr>
          </a:p>
        </p:txBody>
      </p:sp>
      <p:sp>
        <p:nvSpPr>
          <p:cNvPr id="1189904" name="Freeform 16"/>
          <p:cNvSpPr>
            <a:spLocks/>
          </p:cNvSpPr>
          <p:nvPr/>
        </p:nvSpPr>
        <p:spPr bwMode="auto">
          <a:xfrm>
            <a:off x="3933825" y="3402013"/>
            <a:ext cx="58738" cy="273050"/>
          </a:xfrm>
          <a:custGeom>
            <a:avLst/>
            <a:gdLst>
              <a:gd name="T0" fmla="*/ 37 w 37"/>
              <a:gd name="T1" fmla="*/ 172 h 172"/>
              <a:gd name="T2" fmla="*/ 31 w 37"/>
              <a:gd name="T3" fmla="*/ 141 h 172"/>
              <a:gd name="T4" fmla="*/ 27 w 37"/>
              <a:gd name="T5" fmla="*/ 125 h 172"/>
              <a:gd name="T6" fmla="*/ 22 w 37"/>
              <a:gd name="T7" fmla="*/ 109 h 172"/>
              <a:gd name="T8" fmla="*/ 21 w 37"/>
              <a:gd name="T9" fmla="*/ 94 h 172"/>
              <a:gd name="T10" fmla="*/ 21 w 37"/>
              <a:gd name="T11" fmla="*/ 75 h 172"/>
              <a:gd name="T12" fmla="*/ 19 w 37"/>
              <a:gd name="T13" fmla="*/ 57 h 172"/>
              <a:gd name="T14" fmla="*/ 15 w 37"/>
              <a:gd name="T15" fmla="*/ 40 h 172"/>
              <a:gd name="T16" fmla="*/ 9 w 37"/>
              <a:gd name="T17" fmla="*/ 26 h 172"/>
              <a:gd name="T18" fmla="*/ 3 w 37"/>
              <a:gd name="T19" fmla="*/ 10 h 172"/>
              <a:gd name="T20" fmla="*/ 3 w 37"/>
              <a:gd name="T21" fmla="*/ 7 h 172"/>
              <a:gd name="T22" fmla="*/ 2 w 37"/>
              <a:gd name="T23" fmla="*/ 3 h 172"/>
              <a:gd name="T24" fmla="*/ 1 w 37"/>
              <a:gd name="T25" fmla="*/ 1 h 172"/>
              <a:gd name="T26" fmla="*/ 0 w 37"/>
              <a:gd name="T27"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172">
                <a:moveTo>
                  <a:pt x="37" y="172"/>
                </a:moveTo>
                <a:lnTo>
                  <a:pt x="31" y="141"/>
                </a:lnTo>
                <a:lnTo>
                  <a:pt x="27" y="125"/>
                </a:lnTo>
                <a:lnTo>
                  <a:pt x="22" y="109"/>
                </a:lnTo>
                <a:lnTo>
                  <a:pt x="21" y="94"/>
                </a:lnTo>
                <a:lnTo>
                  <a:pt x="21" y="75"/>
                </a:lnTo>
                <a:lnTo>
                  <a:pt x="19" y="57"/>
                </a:lnTo>
                <a:lnTo>
                  <a:pt x="15" y="40"/>
                </a:lnTo>
                <a:lnTo>
                  <a:pt x="9" y="26"/>
                </a:lnTo>
                <a:lnTo>
                  <a:pt x="3" y="10"/>
                </a:lnTo>
                <a:lnTo>
                  <a:pt x="3" y="7"/>
                </a:lnTo>
                <a:lnTo>
                  <a:pt x="2" y="3"/>
                </a:lnTo>
                <a:lnTo>
                  <a:pt x="1" y="1"/>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sp>
        <p:nvSpPr>
          <p:cNvPr id="1189905" name="Freeform 17"/>
          <p:cNvSpPr>
            <a:spLocks/>
          </p:cNvSpPr>
          <p:nvPr/>
        </p:nvSpPr>
        <p:spPr bwMode="auto">
          <a:xfrm>
            <a:off x="2894013" y="2324100"/>
            <a:ext cx="4902200" cy="1357313"/>
          </a:xfrm>
          <a:custGeom>
            <a:avLst/>
            <a:gdLst>
              <a:gd name="T0" fmla="*/ 0 w 3088"/>
              <a:gd name="T1" fmla="*/ 842 h 855"/>
              <a:gd name="T2" fmla="*/ 4 w 3088"/>
              <a:gd name="T3" fmla="*/ 855 h 855"/>
              <a:gd name="T4" fmla="*/ 3088 w 3088"/>
              <a:gd name="T5" fmla="*/ 13 h 855"/>
              <a:gd name="T6" fmla="*/ 3084 w 3088"/>
              <a:gd name="T7" fmla="*/ 0 h 855"/>
              <a:gd name="T8" fmla="*/ 0 w 3088"/>
              <a:gd name="T9" fmla="*/ 842 h 855"/>
            </a:gdLst>
            <a:ahLst/>
            <a:cxnLst>
              <a:cxn ang="0">
                <a:pos x="T0" y="T1"/>
              </a:cxn>
              <a:cxn ang="0">
                <a:pos x="T2" y="T3"/>
              </a:cxn>
              <a:cxn ang="0">
                <a:pos x="T4" y="T5"/>
              </a:cxn>
              <a:cxn ang="0">
                <a:pos x="T6" y="T7"/>
              </a:cxn>
              <a:cxn ang="0">
                <a:pos x="T8" y="T9"/>
              </a:cxn>
            </a:cxnLst>
            <a:rect l="0" t="0" r="r" b="b"/>
            <a:pathLst>
              <a:path w="3088" h="855">
                <a:moveTo>
                  <a:pt x="0" y="842"/>
                </a:moveTo>
                <a:lnTo>
                  <a:pt x="4" y="855"/>
                </a:lnTo>
                <a:lnTo>
                  <a:pt x="3088" y="13"/>
                </a:lnTo>
                <a:lnTo>
                  <a:pt x="3084" y="0"/>
                </a:lnTo>
                <a:lnTo>
                  <a:pt x="0" y="8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sp>
        <p:nvSpPr>
          <p:cNvPr id="1189906" name="Rectangle 18"/>
          <p:cNvSpPr>
            <a:spLocks noGrp="1" noChangeArrowheads="1"/>
          </p:cNvSpPr>
          <p:nvPr>
            <p:ph type="title"/>
          </p:nvPr>
        </p:nvSpPr>
        <p:spPr>
          <a:xfrm>
            <a:off x="188913" y="534988"/>
            <a:ext cx="7772400" cy="609600"/>
          </a:xfrm>
        </p:spPr>
        <p:txBody>
          <a:bodyPr/>
          <a:lstStyle/>
          <a:p>
            <a:r>
              <a:rPr lang="en-CA" altLang="en-US" sz="3600">
                <a:solidFill>
                  <a:schemeClr val="bg1"/>
                </a:solidFill>
              </a:rPr>
              <a:t>SINMAP Theoretical Basis</a:t>
            </a:r>
            <a:endParaRPr lang="en-CA" altLang="en-US">
              <a:solidFill>
                <a:schemeClr val="bg1"/>
              </a:solidFill>
            </a:endParaRPr>
          </a:p>
        </p:txBody>
      </p:sp>
      <p:sp>
        <p:nvSpPr>
          <p:cNvPr id="1189907" name="Rectangle 19"/>
          <p:cNvSpPr>
            <a:spLocks noChangeArrowheads="1"/>
          </p:cNvSpPr>
          <p:nvPr/>
        </p:nvSpPr>
        <p:spPr bwMode="auto">
          <a:xfrm>
            <a:off x="942975" y="0"/>
            <a:ext cx="731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sz="4400">
                <a:solidFill>
                  <a:schemeClr val="tx1"/>
                </a:solidFill>
                <a:latin typeface="Arial" panose="020B0604020202020204" pitchFamily="34" charset="0"/>
                <a:cs typeface="Arial" panose="020B0604020202020204" pitchFamily="34" charset="0"/>
              </a:defRPr>
            </a:lvl1pPr>
            <a:lvl2pPr algn="l">
              <a:defRPr sz="4400">
                <a:solidFill>
                  <a:schemeClr val="tx1"/>
                </a:solidFill>
                <a:latin typeface="Arial" panose="020B0604020202020204" pitchFamily="34" charset="0"/>
                <a:cs typeface="Arial" panose="020B0604020202020204" pitchFamily="34" charset="0"/>
              </a:defRPr>
            </a:lvl2pPr>
            <a:lvl3pPr algn="l">
              <a:defRPr sz="4400">
                <a:solidFill>
                  <a:schemeClr val="tx1"/>
                </a:solidFill>
                <a:latin typeface="Arial" panose="020B0604020202020204" pitchFamily="34" charset="0"/>
                <a:cs typeface="Arial" panose="020B0604020202020204" pitchFamily="34" charset="0"/>
              </a:defRPr>
            </a:lvl3pPr>
            <a:lvl4pPr algn="l">
              <a:defRPr sz="4400">
                <a:solidFill>
                  <a:schemeClr val="tx1"/>
                </a:solidFill>
                <a:latin typeface="Arial" panose="020B0604020202020204" pitchFamily="34" charset="0"/>
                <a:cs typeface="Arial" panose="020B0604020202020204" pitchFamily="34" charset="0"/>
              </a:defRPr>
            </a:lvl4pPr>
            <a:lvl5pPr algn="l">
              <a:defRPr sz="4400">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CA" altLang="en-US" smtClean="0">
              <a:solidFill>
                <a:srgbClr val="000000"/>
              </a:solidFill>
            </a:endParaRPr>
          </a:p>
        </p:txBody>
      </p:sp>
      <p:graphicFrame>
        <p:nvGraphicFramePr>
          <p:cNvPr id="1189908" name="Object 20"/>
          <p:cNvGraphicFramePr>
            <a:graphicFrameLocks noChangeAspect="1"/>
          </p:cNvGraphicFramePr>
          <p:nvPr/>
        </p:nvGraphicFramePr>
        <p:xfrm>
          <a:off x="1250950" y="3905250"/>
          <a:ext cx="6124575" cy="1174750"/>
        </p:xfrm>
        <a:graphic>
          <a:graphicData uri="http://schemas.openxmlformats.org/presentationml/2006/ole">
            <mc:AlternateContent xmlns:mc="http://schemas.openxmlformats.org/markup-compatibility/2006">
              <mc:Choice xmlns:v="urn:schemas-microsoft-com:vml" Requires="v">
                <p:oleObj spid="_x0000_s34842" name="Equation" r:id="rId4" imgW="2044440" imgH="393480" progId="Equation.3">
                  <p:embed/>
                </p:oleObj>
              </mc:Choice>
              <mc:Fallback>
                <p:oleObj name="Equation" r:id="rId4" imgW="204444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0950" y="3905250"/>
                        <a:ext cx="6124575" cy="117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lg" len="lg"/>
                            <a:tailEnd type="none" w="lg" len="lg"/>
                          </a14:hiddenLine>
                        </a:ext>
                        <a:ext uri="{AF507438-7753-43E0-B8FC-AC1667EBCBE1}">
                          <a14:hiddenEffects xmlns:a14="http://schemas.microsoft.com/office/drawing/2010/main">
                            <a:effectLst>
                              <a:outerShdw dist="107763" dir="2700000" algn="ctr" rotWithShape="0">
                                <a:schemeClr val="tx1"/>
                              </a:outerShdw>
                            </a:effectLst>
                          </a14:hiddenEffects>
                        </a:ext>
                      </a:extLst>
                    </p:spPr>
                  </p:pic>
                </p:oleObj>
              </mc:Fallback>
            </mc:AlternateContent>
          </a:graphicData>
        </a:graphic>
      </p:graphicFrame>
      <p:graphicFrame>
        <p:nvGraphicFramePr>
          <p:cNvPr id="1189909" name="Object 21"/>
          <p:cNvGraphicFramePr>
            <a:graphicFrameLocks noChangeAspect="1"/>
          </p:cNvGraphicFramePr>
          <p:nvPr/>
        </p:nvGraphicFramePr>
        <p:xfrm>
          <a:off x="506413" y="5240338"/>
          <a:ext cx="3200400" cy="904875"/>
        </p:xfrm>
        <a:graphic>
          <a:graphicData uri="http://schemas.openxmlformats.org/presentationml/2006/ole">
            <mc:AlternateContent xmlns:mc="http://schemas.openxmlformats.org/markup-compatibility/2006">
              <mc:Choice xmlns:v="urn:schemas-microsoft-com:vml" Requires="v">
                <p:oleObj spid="_x0000_s34843" name="Equation" r:id="rId6" imgW="1384200" imgH="393480" progId="Equation.3">
                  <p:embed/>
                </p:oleObj>
              </mc:Choice>
              <mc:Fallback>
                <p:oleObj name="Equation" r:id="rId6" imgW="138420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6413" y="5240338"/>
                        <a:ext cx="3200400" cy="90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lg" len="lg"/>
                            <a:tailEnd type="none" w="lg" len="lg"/>
                          </a14:hiddenLine>
                        </a:ext>
                        <a:ext uri="{AF507438-7753-43E0-B8FC-AC1667EBCBE1}">
                          <a14:hiddenEffects xmlns:a14="http://schemas.microsoft.com/office/drawing/2010/main">
                            <a:effectLst>
                              <a:outerShdw dist="107763" dir="2700000" algn="ctr" rotWithShape="0">
                                <a:schemeClr val="tx1"/>
                              </a:outerShdw>
                            </a:effectLst>
                          </a14:hiddenEffects>
                        </a:ext>
                      </a:extLst>
                    </p:spPr>
                  </p:pic>
                </p:oleObj>
              </mc:Fallback>
            </mc:AlternateContent>
          </a:graphicData>
        </a:graphic>
      </p:graphicFrame>
      <p:sp>
        <p:nvSpPr>
          <p:cNvPr id="1189910" name="Text Box 22"/>
          <p:cNvSpPr txBox="1">
            <a:spLocks noChangeArrowheads="1"/>
          </p:cNvSpPr>
          <p:nvPr/>
        </p:nvSpPr>
        <p:spPr bwMode="auto">
          <a:xfrm>
            <a:off x="282575" y="1292225"/>
            <a:ext cx="5065713"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lg" len="lg"/>
                <a:tailEnd type="none" w="lg" len="lg"/>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spAutoFit/>
          </a:bodyPr>
          <a:lstStyle/>
          <a:p>
            <a:pPr algn="ctr" eaLnBrk="0" fontAlgn="base" hangingPunct="0">
              <a:spcBef>
                <a:spcPct val="50000"/>
              </a:spcBef>
              <a:spcAft>
                <a:spcPct val="0"/>
              </a:spcAft>
            </a:pPr>
            <a:r>
              <a:rPr lang="en-US" altLang="en-US" sz="2400" smtClean="0">
                <a:solidFill>
                  <a:srgbClr val="FFFFFF"/>
                </a:solidFill>
                <a:effectLst>
                  <a:outerShdw blurRad="38100" dist="38100" dir="2700000" algn="tl">
                    <a:srgbClr val="C0C0C0"/>
                  </a:outerShdw>
                </a:effectLst>
              </a:rPr>
              <a:t>Infinite Plane Slope Stability Model</a:t>
            </a:r>
            <a:endParaRPr lang="en-US" altLang="en-US" smtClean="0">
              <a:solidFill>
                <a:srgbClr val="FFFFFF"/>
              </a:solidFill>
              <a:effectLst>
                <a:outerShdw blurRad="38100" dist="38100" dir="2700000" algn="tl">
                  <a:srgbClr val="C0C0C0"/>
                </a:outerShdw>
              </a:effectLst>
            </a:endParaRPr>
          </a:p>
        </p:txBody>
      </p:sp>
      <p:sp>
        <p:nvSpPr>
          <p:cNvPr id="1189911" name="Text Box 23"/>
          <p:cNvSpPr txBox="1">
            <a:spLocks noChangeArrowheads="1"/>
          </p:cNvSpPr>
          <p:nvPr/>
        </p:nvSpPr>
        <p:spPr bwMode="auto">
          <a:xfrm>
            <a:off x="123825" y="2390775"/>
            <a:ext cx="2760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2400" smtClean="0">
                <a:solidFill>
                  <a:srgbClr val="FFFFFF"/>
                </a:solidFill>
                <a:effectLst>
                  <a:outerShdw blurRad="38100" dist="38100" dir="2700000" algn="tl">
                    <a:srgbClr val="C0C0C0"/>
                  </a:outerShdw>
                </a:effectLst>
                <a:latin typeface="Times New Roman" panose="02020603050405020304" pitchFamily="18" charset="0"/>
              </a:rPr>
              <a:t>FS=Factor of Safety</a:t>
            </a:r>
            <a:endParaRPr lang="en-US" altLang="en-US" sz="2400" smtClean="0">
              <a:solidFill>
                <a:srgbClr val="FFFFFF"/>
              </a:solidFill>
              <a:latin typeface="Times New Roman" panose="02020603050405020304" pitchFamily="18" charset="0"/>
            </a:endParaRPr>
          </a:p>
        </p:txBody>
      </p:sp>
      <p:sp>
        <p:nvSpPr>
          <p:cNvPr id="1189912" name="Text Box 24"/>
          <p:cNvSpPr txBox="1">
            <a:spLocks noChangeArrowheads="1"/>
          </p:cNvSpPr>
          <p:nvPr/>
        </p:nvSpPr>
        <p:spPr bwMode="auto">
          <a:xfrm>
            <a:off x="7620000" y="42672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2400" smtClean="0">
                <a:solidFill>
                  <a:srgbClr val="000000"/>
                </a:solidFill>
                <a:effectLst>
                  <a:outerShdw blurRad="38100" dist="38100" dir="2700000" algn="tl">
                    <a:srgbClr val="C0C0C0"/>
                  </a:outerShdw>
                </a:effectLst>
                <a:latin typeface="Times New Roman" panose="02020603050405020304" pitchFamily="18" charset="0"/>
              </a:rPr>
              <a:t>  where</a:t>
            </a:r>
            <a:endParaRPr lang="en-US" altLang="en-US" sz="2400" smtClean="0">
              <a:solidFill>
                <a:srgbClr val="000000"/>
              </a:solidFill>
              <a:latin typeface="Times New Roman" panose="02020603050405020304" pitchFamily="18" charset="0"/>
            </a:endParaRPr>
          </a:p>
        </p:txBody>
      </p:sp>
      <p:sp>
        <p:nvSpPr>
          <p:cNvPr id="1189913" name="Line 25"/>
          <p:cNvSpPr>
            <a:spLocks noChangeShapeType="1"/>
          </p:cNvSpPr>
          <p:nvPr/>
        </p:nvSpPr>
        <p:spPr bwMode="auto">
          <a:xfrm flipH="1">
            <a:off x="3498850" y="2687638"/>
            <a:ext cx="755650" cy="21272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sp>
        <p:nvSpPr>
          <p:cNvPr id="1189914" name="Line 26"/>
          <p:cNvSpPr>
            <a:spLocks noChangeShapeType="1"/>
          </p:cNvSpPr>
          <p:nvPr/>
        </p:nvSpPr>
        <p:spPr bwMode="auto">
          <a:xfrm flipH="1">
            <a:off x="5735638" y="2794000"/>
            <a:ext cx="754062" cy="195263"/>
          </a:xfrm>
          <a:prstGeom prst="line">
            <a:avLst/>
          </a:prstGeom>
          <a:noFill/>
          <a:ln w="5715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sp>
        <p:nvSpPr>
          <p:cNvPr id="1189915" name="Oval 27"/>
          <p:cNvSpPr>
            <a:spLocks noChangeArrowheads="1"/>
          </p:cNvSpPr>
          <p:nvPr/>
        </p:nvSpPr>
        <p:spPr bwMode="auto">
          <a:xfrm>
            <a:off x="2997200" y="5772150"/>
            <a:ext cx="304800" cy="3048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sp>
        <p:nvSpPr>
          <p:cNvPr id="1189916" name="Oval 28"/>
          <p:cNvSpPr>
            <a:spLocks noChangeArrowheads="1"/>
          </p:cNvSpPr>
          <p:nvPr/>
        </p:nvSpPr>
        <p:spPr bwMode="auto">
          <a:xfrm>
            <a:off x="5340350" y="4619625"/>
            <a:ext cx="460375" cy="409575"/>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sp>
        <p:nvSpPr>
          <p:cNvPr id="1189917" name="Oval 29"/>
          <p:cNvSpPr>
            <a:spLocks noChangeArrowheads="1"/>
          </p:cNvSpPr>
          <p:nvPr/>
        </p:nvSpPr>
        <p:spPr bwMode="auto">
          <a:xfrm>
            <a:off x="2805113" y="5387975"/>
            <a:ext cx="304800" cy="3048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sp>
        <p:nvSpPr>
          <p:cNvPr id="1189918" name="Text Box 30"/>
          <p:cNvSpPr txBox="1">
            <a:spLocks noChangeArrowheads="1"/>
          </p:cNvSpPr>
          <p:nvPr/>
        </p:nvSpPr>
        <p:spPr bwMode="auto">
          <a:xfrm>
            <a:off x="6496050" y="2633663"/>
            <a:ext cx="762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3200" b="1" smtClean="0">
                <a:solidFill>
                  <a:srgbClr val="FF0000"/>
                </a:solidFill>
                <a:latin typeface="Times New Roman" panose="02020603050405020304" pitchFamily="18" charset="0"/>
              </a:rPr>
              <a:t>R</a:t>
            </a:r>
            <a:endParaRPr lang="en-US" altLang="en-US" sz="2400" smtClean="0">
              <a:solidFill>
                <a:srgbClr val="FF0000"/>
              </a:solidFill>
              <a:latin typeface="Times New Roman" panose="02020603050405020304" pitchFamily="18" charset="0"/>
            </a:endParaRPr>
          </a:p>
        </p:txBody>
      </p:sp>
      <p:sp>
        <p:nvSpPr>
          <p:cNvPr id="1189919" name="Text Box 31"/>
          <p:cNvSpPr txBox="1">
            <a:spLocks noChangeArrowheads="1"/>
          </p:cNvSpPr>
          <p:nvPr/>
        </p:nvSpPr>
        <p:spPr bwMode="auto">
          <a:xfrm>
            <a:off x="4297363" y="2325688"/>
            <a:ext cx="762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3200" b="1" smtClean="0">
                <a:solidFill>
                  <a:srgbClr val="FF0000"/>
                </a:solidFill>
                <a:latin typeface="Times New Roman" panose="02020603050405020304" pitchFamily="18" charset="0"/>
              </a:rPr>
              <a:t>D</a:t>
            </a:r>
            <a:endParaRPr lang="en-US" altLang="en-US" sz="2400" smtClean="0">
              <a:solidFill>
                <a:srgbClr val="FF0000"/>
              </a:solidFill>
              <a:latin typeface="Times New Roman" panose="02020603050405020304" pitchFamily="18" charset="0"/>
            </a:endParaRPr>
          </a:p>
        </p:txBody>
      </p:sp>
      <p:sp>
        <p:nvSpPr>
          <p:cNvPr id="1189920" name="Text Box 32"/>
          <p:cNvSpPr txBox="1">
            <a:spLocks noChangeArrowheads="1"/>
          </p:cNvSpPr>
          <p:nvPr/>
        </p:nvSpPr>
        <p:spPr bwMode="auto">
          <a:xfrm>
            <a:off x="6378575" y="2162175"/>
            <a:ext cx="508000" cy="36512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0" fontAlgn="base" hangingPunct="0">
              <a:spcBef>
                <a:spcPct val="50000"/>
              </a:spcBef>
              <a:spcAft>
                <a:spcPct val="0"/>
              </a:spcAft>
            </a:pPr>
            <a:r>
              <a:rPr lang="en-US" altLang="en-US" sz="2400" b="1" smtClean="0">
                <a:solidFill>
                  <a:srgbClr val="000000"/>
                </a:solidFill>
              </a:rPr>
              <a:t>D</a:t>
            </a:r>
            <a:r>
              <a:rPr lang="en-US" altLang="en-US" sz="2400" b="1" baseline="-25000" smtClean="0">
                <a:solidFill>
                  <a:srgbClr val="000000"/>
                </a:solidFill>
              </a:rPr>
              <a:t>w</a:t>
            </a:r>
            <a:endParaRPr lang="en-US" altLang="en-US" sz="2400" b="1" smtClean="0">
              <a:solidFill>
                <a:srgbClr val="000000"/>
              </a:solidFill>
            </a:endParaRPr>
          </a:p>
        </p:txBody>
      </p:sp>
      <p:sp>
        <p:nvSpPr>
          <p:cNvPr id="1189921" name="Line 33"/>
          <p:cNvSpPr>
            <a:spLocks noChangeShapeType="1"/>
          </p:cNvSpPr>
          <p:nvPr/>
        </p:nvSpPr>
        <p:spPr bwMode="auto">
          <a:xfrm flipV="1">
            <a:off x="7029450" y="1892300"/>
            <a:ext cx="457200" cy="117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sp>
        <p:nvSpPr>
          <p:cNvPr id="1189922" name="Line 34"/>
          <p:cNvSpPr>
            <a:spLocks noChangeShapeType="1"/>
          </p:cNvSpPr>
          <p:nvPr/>
        </p:nvSpPr>
        <p:spPr bwMode="auto">
          <a:xfrm flipV="1">
            <a:off x="7145338" y="1970088"/>
            <a:ext cx="312737" cy="777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grpSp>
        <p:nvGrpSpPr>
          <p:cNvPr id="1189923" name="Group 35"/>
          <p:cNvGrpSpPr>
            <a:grpSpLocks/>
          </p:cNvGrpSpPr>
          <p:nvPr/>
        </p:nvGrpSpPr>
        <p:grpSpPr bwMode="auto">
          <a:xfrm>
            <a:off x="5884863" y="1651000"/>
            <a:ext cx="287337" cy="1152525"/>
            <a:chOff x="3707" y="1040"/>
            <a:chExt cx="181" cy="726"/>
          </a:xfrm>
        </p:grpSpPr>
        <p:sp>
          <p:nvSpPr>
            <p:cNvPr id="1189924" name="Text Box 36"/>
            <p:cNvSpPr txBox="1">
              <a:spLocks noChangeArrowheads="1"/>
            </p:cNvSpPr>
            <p:nvPr/>
          </p:nvSpPr>
          <p:spPr bwMode="auto">
            <a:xfrm>
              <a:off x="3707" y="1287"/>
              <a:ext cx="181" cy="23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0" fontAlgn="base" hangingPunct="0">
                <a:spcBef>
                  <a:spcPct val="50000"/>
                </a:spcBef>
                <a:spcAft>
                  <a:spcPct val="0"/>
                </a:spcAft>
              </a:pPr>
              <a:r>
                <a:rPr lang="en-US" altLang="en-US" sz="2400" b="1" smtClean="0">
                  <a:solidFill>
                    <a:srgbClr val="000000"/>
                  </a:solidFill>
                </a:rPr>
                <a:t>D</a:t>
              </a:r>
            </a:p>
          </p:txBody>
        </p:sp>
        <p:sp>
          <p:nvSpPr>
            <p:cNvPr id="1189925" name="Line 37"/>
            <p:cNvSpPr>
              <a:spLocks noChangeShapeType="1"/>
            </p:cNvSpPr>
            <p:nvPr/>
          </p:nvSpPr>
          <p:spPr bwMode="auto">
            <a:xfrm>
              <a:off x="3794" y="1508"/>
              <a:ext cx="0" cy="258"/>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sp>
          <p:nvSpPr>
            <p:cNvPr id="1189926" name="Line 38"/>
            <p:cNvSpPr>
              <a:spLocks noChangeShapeType="1"/>
            </p:cNvSpPr>
            <p:nvPr/>
          </p:nvSpPr>
          <p:spPr bwMode="auto">
            <a:xfrm flipV="1">
              <a:off x="3788" y="1040"/>
              <a:ext cx="12" cy="264"/>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grpSp>
      <p:sp>
        <p:nvSpPr>
          <p:cNvPr id="1189927" name="Freeform 39"/>
          <p:cNvSpPr>
            <a:spLocks/>
          </p:cNvSpPr>
          <p:nvPr/>
        </p:nvSpPr>
        <p:spPr bwMode="auto">
          <a:xfrm>
            <a:off x="4840288" y="2890838"/>
            <a:ext cx="628650" cy="171450"/>
          </a:xfrm>
          <a:custGeom>
            <a:avLst/>
            <a:gdLst>
              <a:gd name="T0" fmla="*/ 66 w 396"/>
              <a:gd name="T1" fmla="*/ 30 h 108"/>
              <a:gd name="T2" fmla="*/ 0 w 396"/>
              <a:gd name="T3" fmla="*/ 108 h 108"/>
              <a:gd name="T4" fmla="*/ 396 w 396"/>
              <a:gd name="T5" fmla="*/ 0 h 108"/>
            </a:gdLst>
            <a:ahLst/>
            <a:cxnLst>
              <a:cxn ang="0">
                <a:pos x="T0" y="T1"/>
              </a:cxn>
              <a:cxn ang="0">
                <a:pos x="T2" y="T3"/>
              </a:cxn>
              <a:cxn ang="0">
                <a:pos x="T4" y="T5"/>
              </a:cxn>
            </a:cxnLst>
            <a:rect l="0" t="0" r="r" b="b"/>
            <a:pathLst>
              <a:path w="396" h="108">
                <a:moveTo>
                  <a:pt x="66" y="30"/>
                </a:moveTo>
                <a:lnTo>
                  <a:pt x="0" y="108"/>
                </a:lnTo>
                <a:lnTo>
                  <a:pt x="396" y="0"/>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sp>
        <p:nvSpPr>
          <p:cNvPr id="1189928" name="Freeform 40"/>
          <p:cNvSpPr>
            <a:spLocks/>
          </p:cNvSpPr>
          <p:nvPr/>
        </p:nvSpPr>
        <p:spPr bwMode="auto">
          <a:xfrm rot="10800000">
            <a:off x="4849813" y="3043238"/>
            <a:ext cx="628650" cy="171450"/>
          </a:xfrm>
          <a:custGeom>
            <a:avLst/>
            <a:gdLst>
              <a:gd name="T0" fmla="*/ 66 w 396"/>
              <a:gd name="T1" fmla="*/ 30 h 108"/>
              <a:gd name="T2" fmla="*/ 0 w 396"/>
              <a:gd name="T3" fmla="*/ 108 h 108"/>
              <a:gd name="T4" fmla="*/ 396 w 396"/>
              <a:gd name="T5" fmla="*/ 0 h 108"/>
            </a:gdLst>
            <a:ahLst/>
            <a:cxnLst>
              <a:cxn ang="0">
                <a:pos x="T0" y="T1"/>
              </a:cxn>
              <a:cxn ang="0">
                <a:pos x="T2" y="T3"/>
              </a:cxn>
              <a:cxn ang="0">
                <a:pos x="T4" y="T5"/>
              </a:cxn>
            </a:cxnLst>
            <a:rect l="0" t="0" r="r" b="b"/>
            <a:pathLst>
              <a:path w="396" h="108">
                <a:moveTo>
                  <a:pt x="66" y="30"/>
                </a:moveTo>
                <a:lnTo>
                  <a:pt x="0" y="108"/>
                </a:lnTo>
                <a:lnTo>
                  <a:pt x="396" y="0"/>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graphicFrame>
        <p:nvGraphicFramePr>
          <p:cNvPr id="1189929" name="Object 41"/>
          <p:cNvGraphicFramePr>
            <a:graphicFrameLocks noChangeAspect="1"/>
          </p:cNvGraphicFramePr>
          <p:nvPr/>
        </p:nvGraphicFramePr>
        <p:xfrm>
          <a:off x="4381500" y="5268913"/>
          <a:ext cx="979488" cy="849312"/>
        </p:xfrm>
        <a:graphic>
          <a:graphicData uri="http://schemas.openxmlformats.org/presentationml/2006/ole">
            <mc:AlternateContent xmlns:mc="http://schemas.openxmlformats.org/markup-compatibility/2006">
              <mc:Choice xmlns:v="urn:schemas-microsoft-com:vml" Requires="v">
                <p:oleObj spid="_x0000_s34844" name="Equation" r:id="rId8" imgW="495000" imgH="431640" progId="Equation.3">
                  <p:embed/>
                </p:oleObj>
              </mc:Choice>
              <mc:Fallback>
                <p:oleObj name="Equation" r:id="rId8" imgW="495000" imgH="431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81500" y="5268913"/>
                        <a:ext cx="979488" cy="849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lg" len="lg"/>
                            <a:tailEnd type="none" w="lg" len="lg"/>
                          </a14:hiddenLine>
                        </a:ext>
                        <a:ext uri="{AF507438-7753-43E0-B8FC-AC1667EBCBE1}">
                          <a14:hiddenEffects xmlns:a14="http://schemas.microsoft.com/office/drawing/2010/main">
                            <a:effectLst>
                              <a:outerShdw dist="107763" dir="2700000" algn="ctr" rotWithShape="0">
                                <a:schemeClr val="tx1"/>
                              </a:outerShdw>
                            </a:effectLst>
                          </a14:hiddenEffects>
                        </a:ext>
                      </a:extLst>
                    </p:spPr>
                  </p:pic>
                </p:oleObj>
              </mc:Fallback>
            </mc:AlternateContent>
          </a:graphicData>
        </a:graphic>
      </p:graphicFrame>
      <p:graphicFrame>
        <p:nvGraphicFramePr>
          <p:cNvPr id="1189930" name="Object 42"/>
          <p:cNvGraphicFramePr>
            <a:graphicFrameLocks noChangeAspect="1"/>
          </p:cNvGraphicFramePr>
          <p:nvPr/>
        </p:nvGraphicFramePr>
        <p:xfrm>
          <a:off x="6383338" y="5254625"/>
          <a:ext cx="1816100" cy="879475"/>
        </p:xfrm>
        <a:graphic>
          <a:graphicData uri="http://schemas.openxmlformats.org/presentationml/2006/ole">
            <mc:AlternateContent xmlns:mc="http://schemas.openxmlformats.org/markup-compatibility/2006">
              <mc:Choice xmlns:v="urn:schemas-microsoft-com:vml" Requires="v">
                <p:oleObj spid="_x0000_s34845" name="Equation" r:id="rId10" imgW="888840" imgH="431640" progId="Equation.3">
                  <p:embed/>
                </p:oleObj>
              </mc:Choice>
              <mc:Fallback>
                <p:oleObj name="Equation" r:id="rId10" imgW="888840" imgH="4316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83338" y="5254625"/>
                        <a:ext cx="1816100" cy="879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lg" len="lg"/>
                            <a:tailEnd type="none" w="lg" len="lg"/>
                          </a14:hiddenLine>
                        </a:ext>
                        <a:ext uri="{AF507438-7753-43E0-B8FC-AC1667EBCBE1}">
                          <a14:hiddenEffects xmlns:a14="http://schemas.microsoft.com/office/drawing/2010/main">
                            <a:effectLst>
                              <a:outerShdw dist="107763" dir="2700000" algn="ctr" rotWithShape="0">
                                <a:schemeClr val="tx1"/>
                              </a:outerShdw>
                            </a:effectLst>
                          </a14:hiddenEffects>
                        </a:ext>
                      </a:extLst>
                    </p:spPr>
                  </p:pic>
                </p:oleObj>
              </mc:Fallback>
            </mc:AlternateContent>
          </a:graphicData>
        </a:graphic>
      </p:graphicFrame>
      <p:grpSp>
        <p:nvGrpSpPr>
          <p:cNvPr id="1189931" name="Group 43"/>
          <p:cNvGrpSpPr>
            <a:grpSpLocks/>
          </p:cNvGrpSpPr>
          <p:nvPr/>
        </p:nvGrpSpPr>
        <p:grpSpPr bwMode="auto">
          <a:xfrm rot="-997919">
            <a:off x="5570538" y="1700213"/>
            <a:ext cx="287337" cy="1152525"/>
            <a:chOff x="3707" y="1040"/>
            <a:chExt cx="181" cy="726"/>
          </a:xfrm>
        </p:grpSpPr>
        <p:sp>
          <p:nvSpPr>
            <p:cNvPr id="1189932" name="Text Box 44"/>
            <p:cNvSpPr txBox="1">
              <a:spLocks noChangeArrowheads="1"/>
            </p:cNvSpPr>
            <p:nvPr/>
          </p:nvSpPr>
          <p:spPr bwMode="auto">
            <a:xfrm>
              <a:off x="3707" y="1287"/>
              <a:ext cx="181" cy="23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0" fontAlgn="base" hangingPunct="0">
                <a:spcBef>
                  <a:spcPct val="50000"/>
                </a:spcBef>
                <a:spcAft>
                  <a:spcPct val="0"/>
                </a:spcAft>
              </a:pPr>
              <a:r>
                <a:rPr lang="en-US" altLang="en-US" sz="2400" b="1" smtClean="0">
                  <a:solidFill>
                    <a:srgbClr val="000000"/>
                  </a:solidFill>
                </a:rPr>
                <a:t>h</a:t>
              </a:r>
            </a:p>
          </p:txBody>
        </p:sp>
        <p:sp>
          <p:nvSpPr>
            <p:cNvPr id="1189933" name="Line 45"/>
            <p:cNvSpPr>
              <a:spLocks noChangeShapeType="1"/>
            </p:cNvSpPr>
            <p:nvPr/>
          </p:nvSpPr>
          <p:spPr bwMode="auto">
            <a:xfrm>
              <a:off x="3794" y="1508"/>
              <a:ext cx="0" cy="258"/>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sp>
          <p:nvSpPr>
            <p:cNvPr id="1189934" name="Line 46"/>
            <p:cNvSpPr>
              <a:spLocks noChangeShapeType="1"/>
            </p:cNvSpPr>
            <p:nvPr/>
          </p:nvSpPr>
          <p:spPr bwMode="auto">
            <a:xfrm flipV="1">
              <a:off x="3788" y="1040"/>
              <a:ext cx="12" cy="264"/>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grpSp>
      <p:sp>
        <p:nvSpPr>
          <p:cNvPr id="1189935" name="Text Box 47"/>
          <p:cNvSpPr txBox="1">
            <a:spLocks noChangeArrowheads="1"/>
          </p:cNvSpPr>
          <p:nvPr/>
        </p:nvSpPr>
        <p:spPr bwMode="auto">
          <a:xfrm>
            <a:off x="4097338" y="6153150"/>
            <a:ext cx="172720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lg" len="lg"/>
                <a:tailEnd type="none" w="lg" len="lg"/>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spAutoFit/>
          </a:bodyPr>
          <a:lstStyle/>
          <a:p>
            <a:pPr algn="ctr" eaLnBrk="0" fontAlgn="base" hangingPunct="0">
              <a:spcBef>
                <a:spcPct val="50000"/>
              </a:spcBef>
              <a:spcAft>
                <a:spcPct val="0"/>
              </a:spcAft>
            </a:pPr>
            <a:r>
              <a:rPr lang="en-US" altLang="en-US" smtClean="0">
                <a:solidFill>
                  <a:srgbClr val="FFFFFF"/>
                </a:solidFill>
                <a:effectLst>
                  <a:outerShdw blurRad="38100" dist="38100" dir="2700000" algn="tl">
                    <a:srgbClr val="C0C0C0"/>
                  </a:outerShdw>
                </a:effectLst>
              </a:rPr>
              <a:t>Density Ratio</a:t>
            </a:r>
          </a:p>
        </p:txBody>
      </p:sp>
      <p:sp>
        <p:nvSpPr>
          <p:cNvPr id="1189936" name="Text Box 48"/>
          <p:cNvSpPr txBox="1">
            <a:spLocks noChangeArrowheads="1"/>
          </p:cNvSpPr>
          <p:nvPr/>
        </p:nvSpPr>
        <p:spPr bwMode="auto">
          <a:xfrm>
            <a:off x="842963" y="6153150"/>
            <a:ext cx="214630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lg" len="lg"/>
                <a:tailEnd type="none" w="lg" len="lg"/>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spAutoFit/>
          </a:bodyPr>
          <a:lstStyle/>
          <a:p>
            <a:pPr algn="ctr" eaLnBrk="0" fontAlgn="base" hangingPunct="0">
              <a:spcBef>
                <a:spcPct val="50000"/>
              </a:spcBef>
              <a:spcAft>
                <a:spcPct val="0"/>
              </a:spcAft>
            </a:pPr>
            <a:r>
              <a:rPr lang="en-US" altLang="en-US" smtClean="0">
                <a:solidFill>
                  <a:srgbClr val="FFFFFF"/>
                </a:solidFill>
                <a:effectLst>
                  <a:outerShdw blurRad="38100" dist="38100" dir="2700000" algn="tl">
                    <a:srgbClr val="C0C0C0"/>
                  </a:outerShdw>
                </a:effectLst>
              </a:rPr>
              <a:t>Relative Wetness</a:t>
            </a:r>
          </a:p>
        </p:txBody>
      </p:sp>
      <p:sp>
        <p:nvSpPr>
          <p:cNvPr id="1189937" name="Text Box 49"/>
          <p:cNvSpPr txBox="1">
            <a:spLocks noChangeArrowheads="1"/>
          </p:cNvSpPr>
          <p:nvPr/>
        </p:nvSpPr>
        <p:spPr bwMode="auto">
          <a:xfrm>
            <a:off x="6118225" y="6153150"/>
            <a:ext cx="288290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lg" len="lg"/>
                <a:tailEnd type="none" w="lg" len="lg"/>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spAutoFit/>
          </a:bodyPr>
          <a:lstStyle/>
          <a:p>
            <a:pPr algn="ctr" eaLnBrk="0" fontAlgn="base" hangingPunct="0">
              <a:spcBef>
                <a:spcPct val="50000"/>
              </a:spcBef>
              <a:spcAft>
                <a:spcPct val="0"/>
              </a:spcAft>
            </a:pPr>
            <a:r>
              <a:rPr lang="en-US" altLang="en-US" smtClean="0">
                <a:solidFill>
                  <a:srgbClr val="FFFFFF"/>
                </a:solidFill>
                <a:effectLst>
                  <a:outerShdw blurRad="38100" dist="38100" dir="2700000" algn="tl">
                    <a:srgbClr val="C0C0C0"/>
                  </a:outerShdw>
                </a:effectLst>
              </a:rPr>
              <a:t>Dimensionless Cohesion</a:t>
            </a:r>
          </a:p>
        </p:txBody>
      </p:sp>
      <p:sp>
        <p:nvSpPr>
          <p:cNvPr id="1189938" name="Oval 50"/>
          <p:cNvSpPr>
            <a:spLocks noChangeArrowheads="1"/>
          </p:cNvSpPr>
          <p:nvPr/>
        </p:nvSpPr>
        <p:spPr bwMode="auto">
          <a:xfrm>
            <a:off x="4518025" y="3992563"/>
            <a:ext cx="460375" cy="409575"/>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sp>
        <p:nvSpPr>
          <p:cNvPr id="1189939" name="Text Box 51"/>
          <p:cNvSpPr txBox="1">
            <a:spLocks noChangeArrowheads="1"/>
          </p:cNvSpPr>
          <p:nvPr/>
        </p:nvSpPr>
        <p:spPr bwMode="auto">
          <a:xfrm>
            <a:off x="777875" y="3003550"/>
            <a:ext cx="2212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2400" smtClean="0">
                <a:solidFill>
                  <a:srgbClr val="FFFFFF"/>
                </a:solidFill>
                <a:effectLst>
                  <a:outerShdw blurRad="38100" dist="38100" dir="2700000" algn="tl">
                    <a:srgbClr val="C0C0C0"/>
                  </a:outerShdw>
                </a:effectLst>
                <a:latin typeface="Times New Roman" panose="02020603050405020304" pitchFamily="18" charset="0"/>
              </a:rPr>
              <a:t>= DEM source</a:t>
            </a:r>
            <a:endParaRPr lang="en-US" altLang="en-US" sz="2400" smtClean="0">
              <a:solidFill>
                <a:srgbClr val="FFFFFF"/>
              </a:solidFill>
              <a:latin typeface="Times New Roman" panose="02020603050405020304" pitchFamily="18" charset="0"/>
            </a:endParaRPr>
          </a:p>
        </p:txBody>
      </p:sp>
      <p:sp>
        <p:nvSpPr>
          <p:cNvPr id="1189940" name="Oval 52"/>
          <p:cNvSpPr>
            <a:spLocks noChangeArrowheads="1"/>
          </p:cNvSpPr>
          <p:nvPr/>
        </p:nvSpPr>
        <p:spPr bwMode="auto">
          <a:xfrm>
            <a:off x="311150" y="3052763"/>
            <a:ext cx="460375" cy="409575"/>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spTree>
    <p:extLst>
      <p:ext uri="{BB962C8B-B14F-4D97-AF65-F5344CB8AC3E}">
        <p14:creationId xmlns:p14="http://schemas.microsoft.com/office/powerpoint/2010/main" val="32414870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914" name="Rectangle 2"/>
          <p:cNvSpPr>
            <a:spLocks noChangeArrowheads="1"/>
          </p:cNvSpPr>
          <p:nvPr/>
        </p:nvSpPr>
        <p:spPr bwMode="auto">
          <a:xfrm>
            <a:off x="0" y="403225"/>
            <a:ext cx="9144000" cy="6454775"/>
          </a:xfrm>
          <a:prstGeom prst="rect">
            <a:avLst/>
          </a:prstGeom>
          <a:gradFill rotWithShape="1">
            <a:gsLst>
              <a:gs pos="0">
                <a:srgbClr val="9999FF">
                  <a:gamma/>
                  <a:shade val="46275"/>
                  <a:invGamma/>
                </a:srgbClr>
              </a:gs>
              <a:gs pos="100000">
                <a:srgbClr val="9999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sp>
        <p:nvSpPr>
          <p:cNvPr id="1190915" name="Rectangle 3"/>
          <p:cNvSpPr>
            <a:spLocks noGrp="1" noChangeArrowheads="1"/>
          </p:cNvSpPr>
          <p:nvPr>
            <p:ph type="title"/>
          </p:nvPr>
        </p:nvSpPr>
        <p:spPr>
          <a:xfrm>
            <a:off x="365125" y="327025"/>
            <a:ext cx="8229600" cy="1004888"/>
          </a:xfrm>
        </p:spPr>
        <p:txBody>
          <a:bodyPr/>
          <a:lstStyle/>
          <a:p>
            <a:r>
              <a:rPr lang="en-US" altLang="en-US" sz="3200">
                <a:solidFill>
                  <a:schemeClr val="bg1"/>
                </a:solidFill>
              </a:rPr>
              <a:t>DEM Governs Slope &amp; Flow Accumulation</a:t>
            </a:r>
          </a:p>
        </p:txBody>
      </p:sp>
      <p:pic>
        <p:nvPicPr>
          <p:cNvPr id="1190916" name="Picture 4" descr="coutour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5476" t="22623" r="59976" b="66879"/>
          <a:stretch>
            <a:fillRect/>
          </a:stretch>
        </p:blipFill>
        <p:spPr>
          <a:xfrm>
            <a:off x="3455988" y="1287463"/>
            <a:ext cx="2176462" cy="1649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90917" name="Picture 5"/>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l="9041" t="21960" r="58255" b="25000"/>
          <a:stretch>
            <a:fillRect/>
          </a:stretch>
        </p:blipFill>
        <p:spPr>
          <a:xfrm>
            <a:off x="7216775" y="1931988"/>
            <a:ext cx="1704975" cy="1866900"/>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19091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0125" y="4351338"/>
            <a:ext cx="2609850" cy="194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091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4175" y="4357688"/>
            <a:ext cx="261302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0920" name="Text Box 8"/>
          <p:cNvSpPr txBox="1">
            <a:spLocks noChangeArrowheads="1"/>
          </p:cNvSpPr>
          <p:nvPr/>
        </p:nvSpPr>
        <p:spPr bwMode="auto">
          <a:xfrm>
            <a:off x="5483225" y="6288088"/>
            <a:ext cx="2573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mtClean="0">
                <a:solidFill>
                  <a:srgbClr val="FFFFFF"/>
                </a:solidFill>
              </a:rPr>
              <a:t>Flow  Accumulation (a)</a:t>
            </a:r>
          </a:p>
        </p:txBody>
      </p:sp>
      <p:sp>
        <p:nvSpPr>
          <p:cNvPr id="1190921" name="Text Box 9"/>
          <p:cNvSpPr txBox="1">
            <a:spLocks noChangeArrowheads="1"/>
          </p:cNvSpPr>
          <p:nvPr/>
        </p:nvSpPr>
        <p:spPr bwMode="auto">
          <a:xfrm>
            <a:off x="1011238" y="6340475"/>
            <a:ext cx="25733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mtClean="0">
                <a:solidFill>
                  <a:srgbClr val="FFFFFF"/>
                </a:solidFill>
              </a:rPr>
              <a:t>Slope (</a:t>
            </a:r>
            <a:r>
              <a:rPr lang="el-GR" altLang="en-US" smtClean="0">
                <a:solidFill>
                  <a:srgbClr val="FFFFFF"/>
                </a:solidFill>
              </a:rPr>
              <a:t>θ</a:t>
            </a:r>
            <a:r>
              <a:rPr lang="en-US" altLang="en-US" smtClean="0">
                <a:solidFill>
                  <a:srgbClr val="FFFFFF"/>
                </a:solidFill>
              </a:rPr>
              <a:t>)</a:t>
            </a:r>
            <a:endParaRPr lang="el-GR" altLang="en-US" smtClean="0">
              <a:solidFill>
                <a:srgbClr val="FFFFFF"/>
              </a:solidFill>
            </a:endParaRPr>
          </a:p>
        </p:txBody>
      </p:sp>
      <p:sp>
        <p:nvSpPr>
          <p:cNvPr id="1190922" name="AutoShape 10"/>
          <p:cNvSpPr>
            <a:spLocks noChangeArrowheads="1"/>
          </p:cNvSpPr>
          <p:nvPr/>
        </p:nvSpPr>
        <p:spPr bwMode="auto">
          <a:xfrm>
            <a:off x="4305300" y="3268663"/>
            <a:ext cx="457200" cy="3810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sp>
        <p:nvSpPr>
          <p:cNvPr id="1190923" name="AutoShape 11"/>
          <p:cNvSpPr>
            <a:spLocks noChangeArrowheads="1"/>
          </p:cNvSpPr>
          <p:nvPr/>
        </p:nvSpPr>
        <p:spPr bwMode="auto">
          <a:xfrm rot="-2011527">
            <a:off x="4894263" y="4289425"/>
            <a:ext cx="457200" cy="3810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sp>
        <p:nvSpPr>
          <p:cNvPr id="1190924" name="AutoShape 12"/>
          <p:cNvSpPr>
            <a:spLocks noChangeArrowheads="1"/>
          </p:cNvSpPr>
          <p:nvPr/>
        </p:nvSpPr>
        <p:spPr bwMode="auto">
          <a:xfrm rot="2011527" flipH="1">
            <a:off x="3732213" y="4302125"/>
            <a:ext cx="457200" cy="3810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sp>
        <p:nvSpPr>
          <p:cNvPr id="1190925" name="Text Box 13"/>
          <p:cNvSpPr txBox="1">
            <a:spLocks noChangeArrowheads="1"/>
          </p:cNvSpPr>
          <p:nvPr/>
        </p:nvSpPr>
        <p:spPr bwMode="auto">
          <a:xfrm>
            <a:off x="3298825" y="3725863"/>
            <a:ext cx="2438400" cy="466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z="2400" smtClean="0">
                <a:solidFill>
                  <a:srgbClr val="FFFFFF"/>
                </a:solidFill>
                <a:effectLst>
                  <a:outerShdw blurRad="38100" dist="38100" dir="2700000" algn="tl">
                    <a:srgbClr val="000000"/>
                  </a:outerShdw>
                </a:effectLst>
                <a:latin typeface="Times New Roman" panose="02020603050405020304" pitchFamily="18" charset="0"/>
              </a:rPr>
              <a:t>DTM Quality</a:t>
            </a:r>
            <a:endParaRPr lang="en-US" altLang="en-US" sz="2400" smtClean="0">
              <a:solidFill>
                <a:srgbClr val="FFFFFF"/>
              </a:solidFill>
              <a:latin typeface="Times New Roman" panose="02020603050405020304" pitchFamily="18" charset="0"/>
            </a:endParaRPr>
          </a:p>
        </p:txBody>
      </p:sp>
      <p:pic>
        <p:nvPicPr>
          <p:cNvPr id="1190926" name="Picture 14"/>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l="7335" t="19643" r="55676" b="18878"/>
          <a:stretch>
            <a:fillRect/>
          </a:stretch>
        </p:blipFill>
        <p:spPr>
          <a:xfrm>
            <a:off x="169863" y="1987550"/>
            <a:ext cx="1706562" cy="1798638"/>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190927" name="AutoShape 15"/>
          <p:cNvSpPr>
            <a:spLocks noChangeArrowheads="1"/>
          </p:cNvSpPr>
          <p:nvPr/>
        </p:nvSpPr>
        <p:spPr bwMode="auto">
          <a:xfrm rot="2011527" flipH="1">
            <a:off x="7375525" y="3884613"/>
            <a:ext cx="457200" cy="3810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sp>
        <p:nvSpPr>
          <p:cNvPr id="1190928" name="AutoShape 16"/>
          <p:cNvSpPr>
            <a:spLocks noChangeArrowheads="1"/>
          </p:cNvSpPr>
          <p:nvPr/>
        </p:nvSpPr>
        <p:spPr bwMode="auto">
          <a:xfrm rot="-2011527">
            <a:off x="1236663" y="3859213"/>
            <a:ext cx="457200" cy="3810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sp>
        <p:nvSpPr>
          <p:cNvPr id="1190929" name="Text Box 17"/>
          <p:cNvSpPr txBox="1">
            <a:spLocks noChangeArrowheads="1"/>
          </p:cNvSpPr>
          <p:nvPr/>
        </p:nvSpPr>
        <p:spPr bwMode="auto">
          <a:xfrm>
            <a:off x="2947988" y="2943225"/>
            <a:ext cx="3187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mtClean="0">
                <a:solidFill>
                  <a:srgbClr val="FFFFFF"/>
                </a:solidFill>
              </a:rPr>
              <a:t>Digital Terrain Model (DTM)</a:t>
            </a:r>
          </a:p>
        </p:txBody>
      </p:sp>
    </p:spTree>
    <p:extLst>
      <p:ext uri="{BB962C8B-B14F-4D97-AF65-F5344CB8AC3E}">
        <p14:creationId xmlns:p14="http://schemas.microsoft.com/office/powerpoint/2010/main" val="39080414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1938" name="Rectangle 2"/>
          <p:cNvSpPr>
            <a:spLocks noChangeArrowheads="1"/>
          </p:cNvSpPr>
          <p:nvPr/>
        </p:nvSpPr>
        <p:spPr bwMode="auto">
          <a:xfrm>
            <a:off x="0" y="403225"/>
            <a:ext cx="9144000" cy="6454775"/>
          </a:xfrm>
          <a:prstGeom prst="rect">
            <a:avLst/>
          </a:prstGeom>
          <a:gradFill rotWithShape="1">
            <a:gsLst>
              <a:gs pos="0">
                <a:srgbClr val="9999FF">
                  <a:gamma/>
                  <a:shade val="46275"/>
                  <a:invGamma/>
                </a:srgbClr>
              </a:gs>
              <a:gs pos="100000">
                <a:srgbClr val="9999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sp>
        <p:nvSpPr>
          <p:cNvPr id="1191939" name="Rectangle 3"/>
          <p:cNvSpPr>
            <a:spLocks noGrp="1" noChangeArrowheads="1"/>
          </p:cNvSpPr>
          <p:nvPr>
            <p:ph type="title"/>
          </p:nvPr>
        </p:nvSpPr>
        <p:spPr>
          <a:xfrm>
            <a:off x="381000" y="152400"/>
            <a:ext cx="8229600" cy="1371600"/>
          </a:xfrm>
        </p:spPr>
        <p:txBody>
          <a:bodyPr/>
          <a:lstStyle/>
          <a:p>
            <a:r>
              <a:rPr lang="en-US" altLang="en-US" sz="4000">
                <a:solidFill>
                  <a:schemeClr val="bg1"/>
                </a:solidFill>
              </a:rPr>
              <a:t>Probabilistic Formulation</a:t>
            </a:r>
          </a:p>
        </p:txBody>
      </p:sp>
      <p:pic>
        <p:nvPicPr>
          <p:cNvPr id="119194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788" y="3124200"/>
            <a:ext cx="278765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194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888" y="1412875"/>
            <a:ext cx="2681287" cy="152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194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913" y="4860925"/>
            <a:ext cx="2820987" cy="159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194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2800" y="1365250"/>
            <a:ext cx="1905000" cy="141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1944"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64200" y="1341438"/>
            <a:ext cx="1968500"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1945" name="Text Box 9"/>
          <p:cNvSpPr txBox="1">
            <a:spLocks noChangeArrowheads="1"/>
          </p:cNvSpPr>
          <p:nvPr/>
        </p:nvSpPr>
        <p:spPr bwMode="auto">
          <a:xfrm>
            <a:off x="3886200" y="3581400"/>
            <a:ext cx="2438400" cy="466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z="2400" smtClean="0">
                <a:solidFill>
                  <a:srgbClr val="FFFFFF"/>
                </a:solidFill>
                <a:effectLst>
                  <a:outerShdw blurRad="38100" dist="38100" dir="2700000" algn="tl">
                    <a:srgbClr val="000000"/>
                  </a:outerShdw>
                </a:effectLst>
                <a:latin typeface="Times New Roman" panose="02020603050405020304" pitchFamily="18" charset="0"/>
              </a:rPr>
              <a:t>MODEL</a:t>
            </a:r>
            <a:endParaRPr lang="en-US" altLang="en-US" sz="2400" smtClean="0">
              <a:solidFill>
                <a:srgbClr val="FFFFFF"/>
              </a:solidFill>
              <a:latin typeface="Times New Roman" panose="02020603050405020304" pitchFamily="18" charset="0"/>
            </a:endParaRPr>
          </a:p>
        </p:txBody>
      </p:sp>
      <p:pic>
        <p:nvPicPr>
          <p:cNvPr id="1191946"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44913" y="4846638"/>
            <a:ext cx="2819400"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1947" name="AutoShape 11"/>
          <p:cNvSpPr>
            <a:spLocks noChangeArrowheads="1"/>
          </p:cNvSpPr>
          <p:nvPr/>
        </p:nvSpPr>
        <p:spPr bwMode="auto">
          <a:xfrm>
            <a:off x="4800600" y="4114800"/>
            <a:ext cx="457200" cy="3810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sp>
        <p:nvSpPr>
          <p:cNvPr id="1191948" name="Rectangle 12"/>
          <p:cNvSpPr>
            <a:spLocks noGrp="1" noChangeArrowheads="1"/>
          </p:cNvSpPr>
          <p:nvPr>
            <p:ph type="body" idx="1"/>
          </p:nvPr>
        </p:nvSpPr>
        <p:spPr>
          <a:xfrm>
            <a:off x="5595938" y="4921250"/>
            <a:ext cx="1733550" cy="381000"/>
          </a:xfrm>
          <a:noFill/>
          <a:ln/>
        </p:spPr>
        <p:txBody>
          <a:bodyPr/>
          <a:lstStyle/>
          <a:p>
            <a:pPr>
              <a:buFont typeface="Wingdings" panose="05000000000000000000" pitchFamily="2" charset="2"/>
              <a:buNone/>
            </a:pPr>
            <a:r>
              <a:rPr lang="en-US" altLang="en-US" sz="2000"/>
              <a:t>P(FS&gt;1)</a:t>
            </a:r>
          </a:p>
        </p:txBody>
      </p:sp>
      <p:sp>
        <p:nvSpPr>
          <p:cNvPr id="1191949" name="Line 13"/>
          <p:cNvSpPr>
            <a:spLocks noChangeShapeType="1"/>
          </p:cNvSpPr>
          <p:nvPr/>
        </p:nvSpPr>
        <p:spPr bwMode="auto">
          <a:xfrm flipH="1">
            <a:off x="5164138" y="5329238"/>
            <a:ext cx="533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pic>
        <p:nvPicPr>
          <p:cNvPr id="1191950" name="Picture 1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19888" y="4232275"/>
            <a:ext cx="2208212" cy="166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1951" name="Text Box 15"/>
          <p:cNvSpPr txBox="1">
            <a:spLocks noChangeArrowheads="1"/>
          </p:cNvSpPr>
          <p:nvPr/>
        </p:nvSpPr>
        <p:spPr bwMode="auto">
          <a:xfrm>
            <a:off x="5537200" y="2781300"/>
            <a:ext cx="2220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mtClean="0">
                <a:solidFill>
                  <a:srgbClr val="FFFFFF"/>
                </a:solidFill>
              </a:rPr>
              <a:t>Flow  Accumulation</a:t>
            </a:r>
          </a:p>
        </p:txBody>
      </p:sp>
      <p:sp>
        <p:nvSpPr>
          <p:cNvPr id="1191952" name="Text Box 16"/>
          <p:cNvSpPr txBox="1">
            <a:spLocks noChangeArrowheads="1"/>
          </p:cNvSpPr>
          <p:nvPr/>
        </p:nvSpPr>
        <p:spPr bwMode="auto">
          <a:xfrm>
            <a:off x="3889375" y="2781300"/>
            <a:ext cx="1031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mtClean="0">
                <a:solidFill>
                  <a:srgbClr val="FFFFFF"/>
                </a:solidFill>
              </a:rPr>
              <a:t>Slope</a:t>
            </a:r>
          </a:p>
        </p:txBody>
      </p:sp>
      <p:sp>
        <p:nvSpPr>
          <p:cNvPr id="1191953" name="Text Box 17"/>
          <p:cNvSpPr txBox="1">
            <a:spLocks noChangeArrowheads="1"/>
          </p:cNvSpPr>
          <p:nvPr/>
        </p:nvSpPr>
        <p:spPr bwMode="auto">
          <a:xfrm>
            <a:off x="1120775" y="1724025"/>
            <a:ext cx="12017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mtClean="0">
                <a:solidFill>
                  <a:srgbClr val="FFFFFF"/>
                </a:solidFill>
              </a:rPr>
              <a:t>Shear Strength</a:t>
            </a:r>
          </a:p>
        </p:txBody>
      </p:sp>
      <p:sp>
        <p:nvSpPr>
          <p:cNvPr id="1191954" name="Text Box 18"/>
          <p:cNvSpPr txBox="1">
            <a:spLocks noChangeArrowheads="1"/>
          </p:cNvSpPr>
          <p:nvPr/>
        </p:nvSpPr>
        <p:spPr bwMode="auto">
          <a:xfrm>
            <a:off x="1066800" y="3581400"/>
            <a:ext cx="1279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mtClean="0">
                <a:solidFill>
                  <a:srgbClr val="FFFFFF"/>
                </a:solidFill>
              </a:rPr>
              <a:t>Wetness</a:t>
            </a:r>
          </a:p>
        </p:txBody>
      </p:sp>
      <p:sp>
        <p:nvSpPr>
          <p:cNvPr id="1191955" name="Text Box 19"/>
          <p:cNvSpPr txBox="1">
            <a:spLocks noChangeArrowheads="1"/>
          </p:cNvSpPr>
          <p:nvPr/>
        </p:nvSpPr>
        <p:spPr bwMode="auto">
          <a:xfrm>
            <a:off x="1143000" y="5181600"/>
            <a:ext cx="12795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mtClean="0">
                <a:solidFill>
                  <a:srgbClr val="FFFFFF"/>
                </a:solidFill>
              </a:rPr>
              <a:t>Soil/Root Cohesion</a:t>
            </a:r>
          </a:p>
        </p:txBody>
      </p:sp>
      <p:sp>
        <p:nvSpPr>
          <p:cNvPr id="1191956" name="AutoShape 20"/>
          <p:cNvSpPr>
            <a:spLocks noChangeArrowheads="1"/>
          </p:cNvSpPr>
          <p:nvPr/>
        </p:nvSpPr>
        <p:spPr bwMode="auto">
          <a:xfrm rot="13884876">
            <a:off x="2957513" y="4557713"/>
            <a:ext cx="457200" cy="3810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sp>
        <p:nvSpPr>
          <p:cNvPr id="1191957" name="AutoShape 21"/>
          <p:cNvSpPr>
            <a:spLocks noChangeArrowheads="1"/>
          </p:cNvSpPr>
          <p:nvPr/>
        </p:nvSpPr>
        <p:spPr bwMode="auto">
          <a:xfrm rot="16200000">
            <a:off x="2944813" y="3683000"/>
            <a:ext cx="457200" cy="3810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sp>
        <p:nvSpPr>
          <p:cNvPr id="1191958" name="AutoShape 22"/>
          <p:cNvSpPr>
            <a:spLocks noChangeArrowheads="1"/>
          </p:cNvSpPr>
          <p:nvPr/>
        </p:nvSpPr>
        <p:spPr bwMode="auto">
          <a:xfrm rot="-3092832">
            <a:off x="2882900" y="2967038"/>
            <a:ext cx="457200" cy="3810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sp>
        <p:nvSpPr>
          <p:cNvPr id="1191959" name="AutoShape 23"/>
          <p:cNvSpPr>
            <a:spLocks noChangeArrowheads="1"/>
          </p:cNvSpPr>
          <p:nvPr/>
        </p:nvSpPr>
        <p:spPr bwMode="auto">
          <a:xfrm rot="-1555848">
            <a:off x="4422775" y="3113088"/>
            <a:ext cx="457200" cy="3810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sp>
        <p:nvSpPr>
          <p:cNvPr id="1191960" name="AutoShape 24"/>
          <p:cNvSpPr>
            <a:spLocks noChangeArrowheads="1"/>
          </p:cNvSpPr>
          <p:nvPr/>
        </p:nvSpPr>
        <p:spPr bwMode="auto">
          <a:xfrm rot="1555848" flipH="1">
            <a:off x="5780088" y="3086100"/>
            <a:ext cx="457200" cy="3810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sp>
        <p:nvSpPr>
          <p:cNvPr id="1191961" name="Rectangle 25"/>
          <p:cNvSpPr>
            <a:spLocks noChangeArrowheads="1"/>
          </p:cNvSpPr>
          <p:nvPr/>
        </p:nvSpPr>
        <p:spPr bwMode="auto">
          <a:xfrm>
            <a:off x="5581650" y="4557713"/>
            <a:ext cx="17335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lgn="l">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lgn="l">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lgn="l">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l">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Aft>
                <a:spcPct val="0"/>
              </a:spcAft>
              <a:buClr>
                <a:srgbClr val="00007D"/>
              </a:buClr>
              <a:buFont typeface="Wingdings" panose="05000000000000000000" pitchFamily="2" charset="2"/>
              <a:buNone/>
            </a:pPr>
            <a:r>
              <a:rPr lang="en-US" altLang="en-US" sz="2000" smtClean="0">
                <a:solidFill>
                  <a:srgbClr val="000000"/>
                </a:solidFill>
              </a:rPr>
              <a:t>SI=FS &amp;</a:t>
            </a:r>
          </a:p>
        </p:txBody>
      </p:sp>
    </p:spTree>
    <p:extLst>
      <p:ext uri="{BB962C8B-B14F-4D97-AF65-F5344CB8AC3E}">
        <p14:creationId xmlns:p14="http://schemas.microsoft.com/office/powerpoint/2010/main" val="14757408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3986" name="Rectangle 2"/>
          <p:cNvSpPr>
            <a:spLocks noGrp="1" noChangeArrowheads="1"/>
          </p:cNvSpPr>
          <p:nvPr>
            <p:ph type="title"/>
          </p:nvPr>
        </p:nvSpPr>
        <p:spPr>
          <a:xfrm>
            <a:off x="333375" y="379413"/>
            <a:ext cx="7772400" cy="1066800"/>
          </a:xfrm>
        </p:spPr>
        <p:txBody>
          <a:bodyPr/>
          <a:lstStyle/>
          <a:p>
            <a:r>
              <a:rPr lang="en-US" altLang="en-US"/>
              <a:t>Stability Class Definitions</a:t>
            </a:r>
            <a:endParaRPr lang="en-US" altLang="en-US">
              <a:latin typeface="Garamond" panose="02020404030301010803" pitchFamily="18" charset="0"/>
            </a:endParaRPr>
          </a:p>
        </p:txBody>
      </p:sp>
      <p:graphicFrame>
        <p:nvGraphicFramePr>
          <p:cNvPr id="1193987" name="Object 3"/>
          <p:cNvGraphicFramePr>
            <a:graphicFrameLocks noChangeAspect="1"/>
          </p:cNvGraphicFramePr>
          <p:nvPr/>
        </p:nvGraphicFramePr>
        <p:xfrm>
          <a:off x="398463" y="1384300"/>
          <a:ext cx="9117012" cy="5473700"/>
        </p:xfrm>
        <a:graphic>
          <a:graphicData uri="http://schemas.openxmlformats.org/presentationml/2006/ole">
            <mc:AlternateContent xmlns:mc="http://schemas.openxmlformats.org/markup-compatibility/2006">
              <mc:Choice xmlns:v="urn:schemas-microsoft-com:vml" Requires="v">
                <p:oleObj spid="_x0000_s35848" name="Document" r:id="rId3" imgW="7632312" imgH="4573511" progId="Word.Document.8">
                  <p:embed/>
                </p:oleObj>
              </mc:Choice>
              <mc:Fallback>
                <p:oleObj name="Document" r:id="rId3" imgW="7632312" imgH="4573511"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463" y="1384300"/>
                        <a:ext cx="9117012" cy="547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93988" name="Text Box 4"/>
          <p:cNvSpPr txBox="1">
            <a:spLocks noChangeArrowheads="1"/>
          </p:cNvSpPr>
          <p:nvPr/>
        </p:nvSpPr>
        <p:spPr bwMode="auto">
          <a:xfrm>
            <a:off x="8408988" y="4144963"/>
            <a:ext cx="735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smtClean="0">
                <a:solidFill>
                  <a:srgbClr val="000000"/>
                </a:solidFill>
                <a:latin typeface="Times New Roman" panose="02020603050405020304" pitchFamily="18" charset="0"/>
              </a:rPr>
              <a:t>1.0</a:t>
            </a:r>
          </a:p>
        </p:txBody>
      </p:sp>
      <p:sp>
        <p:nvSpPr>
          <p:cNvPr id="1193989" name="Line 5"/>
          <p:cNvSpPr>
            <a:spLocks noChangeShapeType="1"/>
          </p:cNvSpPr>
          <p:nvPr/>
        </p:nvSpPr>
        <p:spPr bwMode="auto">
          <a:xfrm>
            <a:off x="0" y="4391025"/>
            <a:ext cx="8361363"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spTree>
    <p:extLst>
      <p:ext uri="{BB962C8B-B14F-4D97-AF65-F5344CB8AC3E}">
        <p14:creationId xmlns:p14="http://schemas.microsoft.com/office/powerpoint/2010/main" val="13022228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5010" name="Rectangle 2"/>
          <p:cNvSpPr>
            <a:spLocks noChangeArrowheads="1"/>
          </p:cNvSpPr>
          <p:nvPr/>
        </p:nvSpPr>
        <p:spPr bwMode="auto">
          <a:xfrm>
            <a:off x="0" y="403225"/>
            <a:ext cx="9144000" cy="6454775"/>
          </a:xfrm>
          <a:prstGeom prst="rect">
            <a:avLst/>
          </a:prstGeom>
          <a:gradFill rotWithShape="1">
            <a:gsLst>
              <a:gs pos="0">
                <a:srgbClr val="9999FF">
                  <a:gamma/>
                  <a:shade val="46275"/>
                  <a:invGamma/>
                </a:srgbClr>
              </a:gs>
              <a:gs pos="100000">
                <a:srgbClr val="9999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sp>
        <p:nvSpPr>
          <p:cNvPr id="1195011" name="Rectangle 3"/>
          <p:cNvSpPr>
            <a:spLocks noGrp="1" noChangeArrowheads="1"/>
          </p:cNvSpPr>
          <p:nvPr>
            <p:ph type="title"/>
          </p:nvPr>
        </p:nvSpPr>
        <p:spPr>
          <a:xfrm>
            <a:off x="469900" y="338138"/>
            <a:ext cx="8229600" cy="1031875"/>
          </a:xfrm>
        </p:spPr>
        <p:txBody>
          <a:bodyPr/>
          <a:lstStyle/>
          <a:p>
            <a:pPr algn="ctr"/>
            <a:r>
              <a:rPr lang="en-US" altLang="en-US" sz="3200">
                <a:solidFill>
                  <a:schemeClr val="bg1"/>
                </a:solidFill>
              </a:rPr>
              <a:t>Interactive Calibration</a:t>
            </a:r>
          </a:p>
        </p:txBody>
      </p:sp>
      <p:pic>
        <p:nvPicPr>
          <p:cNvPr id="1195012"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11899" t="34464" r="23141" b="12735"/>
          <a:stretch>
            <a:fillRect/>
          </a:stretch>
        </p:blipFill>
        <p:spPr>
          <a:xfrm>
            <a:off x="968375" y="1397000"/>
            <a:ext cx="7299325" cy="5238750"/>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195013" name="AutoShape 5"/>
          <p:cNvSpPr>
            <a:spLocks noChangeArrowheads="1"/>
          </p:cNvSpPr>
          <p:nvPr/>
        </p:nvSpPr>
        <p:spPr bwMode="auto">
          <a:xfrm>
            <a:off x="3951288" y="1408113"/>
            <a:ext cx="4656137" cy="1138237"/>
          </a:xfrm>
          <a:prstGeom prst="wedgeRectCallout">
            <a:avLst>
              <a:gd name="adj1" fmla="val -52704"/>
              <a:gd name="adj2" fmla="val 12167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fontAlgn="base" hangingPunct="0">
              <a:spcBef>
                <a:spcPct val="0"/>
              </a:spcBef>
              <a:spcAft>
                <a:spcPct val="0"/>
              </a:spcAft>
            </a:pPr>
            <a:r>
              <a:rPr lang="en-US" altLang="en-US" smtClean="0">
                <a:solidFill>
                  <a:srgbClr val="000000"/>
                </a:solidFill>
              </a:rPr>
              <a:t>Selection</a:t>
            </a:r>
            <a:r>
              <a:rPr lang="el-GR" altLang="en-US" smtClean="0">
                <a:solidFill>
                  <a:srgbClr val="000000"/>
                </a:solidFill>
              </a:rPr>
              <a:t> </a:t>
            </a:r>
            <a:r>
              <a:rPr lang="en-US" altLang="en-US" smtClean="0">
                <a:solidFill>
                  <a:srgbClr val="000000"/>
                </a:solidFill>
              </a:rPr>
              <a:t> of ranges of </a:t>
            </a:r>
            <a:r>
              <a:rPr lang="el-GR" altLang="en-US" smtClean="0">
                <a:solidFill>
                  <a:srgbClr val="000000"/>
                </a:solidFill>
              </a:rPr>
              <a:t>Φ</a:t>
            </a:r>
            <a:r>
              <a:rPr lang="en-US" altLang="en-US" smtClean="0">
                <a:solidFill>
                  <a:srgbClr val="000000"/>
                </a:solidFill>
              </a:rPr>
              <a:t>, R/T &amp; c moves position of stability class breaks</a:t>
            </a:r>
          </a:p>
        </p:txBody>
      </p:sp>
      <p:sp>
        <p:nvSpPr>
          <p:cNvPr id="1195014" name="Line 6"/>
          <p:cNvSpPr>
            <a:spLocks noChangeShapeType="1"/>
          </p:cNvSpPr>
          <p:nvPr/>
        </p:nvSpPr>
        <p:spPr bwMode="auto">
          <a:xfrm flipH="1" flipV="1">
            <a:off x="5432425" y="3919538"/>
            <a:ext cx="90488" cy="442912"/>
          </a:xfrm>
          <a:prstGeom prst="line">
            <a:avLst/>
          </a:prstGeom>
          <a:noFill/>
          <a:ln w="9525">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sp>
        <p:nvSpPr>
          <p:cNvPr id="1195015" name="Line 7"/>
          <p:cNvSpPr>
            <a:spLocks noChangeShapeType="1"/>
          </p:cNvSpPr>
          <p:nvPr/>
        </p:nvSpPr>
        <p:spPr bwMode="auto">
          <a:xfrm flipV="1">
            <a:off x="4886325" y="4454525"/>
            <a:ext cx="312738" cy="169863"/>
          </a:xfrm>
          <a:prstGeom prst="line">
            <a:avLst/>
          </a:prstGeom>
          <a:noFill/>
          <a:ln w="9525">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sp>
        <p:nvSpPr>
          <p:cNvPr id="1195016" name="AutoShape 8"/>
          <p:cNvSpPr>
            <a:spLocks noChangeArrowheads="1"/>
          </p:cNvSpPr>
          <p:nvPr/>
        </p:nvSpPr>
        <p:spPr bwMode="auto">
          <a:xfrm>
            <a:off x="5335588" y="2794000"/>
            <a:ext cx="3533775" cy="693738"/>
          </a:xfrm>
          <a:prstGeom prst="wedgeRectCallout">
            <a:avLst>
              <a:gd name="adj1" fmla="val -43935"/>
              <a:gd name="adj2" fmla="val 10926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fontAlgn="base" hangingPunct="0">
              <a:spcBef>
                <a:spcPct val="0"/>
              </a:spcBef>
              <a:spcAft>
                <a:spcPct val="0"/>
              </a:spcAft>
            </a:pPr>
            <a:r>
              <a:rPr lang="en-US" altLang="en-US" smtClean="0">
                <a:solidFill>
                  <a:srgbClr val="000000"/>
                </a:solidFill>
              </a:rPr>
              <a:t>Selection</a:t>
            </a:r>
            <a:r>
              <a:rPr lang="el-GR" altLang="en-US" smtClean="0">
                <a:solidFill>
                  <a:srgbClr val="000000"/>
                </a:solidFill>
              </a:rPr>
              <a:t> </a:t>
            </a:r>
            <a:r>
              <a:rPr lang="en-US" altLang="en-US" smtClean="0">
                <a:solidFill>
                  <a:srgbClr val="000000"/>
                </a:solidFill>
              </a:rPr>
              <a:t> of range of R/T moves position of wetness class breaks</a:t>
            </a:r>
          </a:p>
        </p:txBody>
      </p:sp>
      <p:sp>
        <p:nvSpPr>
          <p:cNvPr id="1195017" name="Line 9"/>
          <p:cNvSpPr>
            <a:spLocks noChangeShapeType="1"/>
          </p:cNvSpPr>
          <p:nvPr/>
        </p:nvSpPr>
        <p:spPr bwMode="auto">
          <a:xfrm flipH="1">
            <a:off x="3644900" y="3435350"/>
            <a:ext cx="415925" cy="1588"/>
          </a:xfrm>
          <a:prstGeom prst="line">
            <a:avLst/>
          </a:prstGeom>
          <a:noFill/>
          <a:ln w="9525">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spTree>
    <p:extLst>
      <p:ext uri="{BB962C8B-B14F-4D97-AF65-F5344CB8AC3E}">
        <p14:creationId xmlns:p14="http://schemas.microsoft.com/office/powerpoint/2010/main" val="3159645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14338" y="53975"/>
            <a:ext cx="8415763" cy="1384300"/>
          </a:xfrm>
          <a:ln w="15875"/>
        </p:spPr>
        <p:txBody>
          <a:bodyPr>
            <a:normAutofit fontScale="90000"/>
          </a:bodyPr>
          <a:lstStyle/>
          <a:p>
            <a:pPr>
              <a:lnSpc>
                <a:spcPct val="100000"/>
              </a:lnSpc>
              <a:defRPr/>
            </a:pPr>
            <a:r>
              <a:rPr lang="en-US" sz="4400" dirty="0" smtClean="0"/>
              <a:t>Enhanced Terrain Analysis Using TauDEM</a:t>
            </a:r>
            <a:endParaRPr lang="en-US" sz="4400" dirty="0"/>
          </a:p>
        </p:txBody>
      </p:sp>
      <p:sp>
        <p:nvSpPr>
          <p:cNvPr id="3" name="Subtitle 2"/>
          <p:cNvSpPr>
            <a:spLocks noGrp="1"/>
          </p:cNvSpPr>
          <p:nvPr>
            <p:ph type="subTitle" idx="1"/>
          </p:nvPr>
        </p:nvSpPr>
        <p:spPr>
          <a:xfrm>
            <a:off x="850319" y="1752600"/>
            <a:ext cx="7543800" cy="3352800"/>
          </a:xfrm>
        </p:spPr>
        <p:txBody>
          <a:bodyPr>
            <a:noAutofit/>
          </a:bodyPr>
          <a:lstStyle/>
          <a:p>
            <a:pPr>
              <a:defRPr/>
            </a:pPr>
            <a:r>
              <a:rPr lang="en-US" dirty="0" smtClean="0">
                <a:solidFill>
                  <a:schemeClr val="tx2"/>
                </a:solidFill>
              </a:rPr>
              <a:t>Learning Objectives</a:t>
            </a:r>
          </a:p>
          <a:p>
            <a:pPr marL="342900" indent="-342900" algn="l">
              <a:buFont typeface="Arial" panose="020B0604020202020204" pitchFamily="34" charset="0"/>
              <a:buChar char="•"/>
              <a:defRPr/>
            </a:pPr>
            <a:r>
              <a:rPr lang="en-US" sz="2400" dirty="0" smtClean="0">
                <a:solidFill>
                  <a:schemeClr val="tx2"/>
                </a:solidFill>
              </a:rPr>
              <a:t>Describe some of the enhanced terrain analysis functionality provided by TauDEM</a:t>
            </a:r>
          </a:p>
          <a:p>
            <a:pPr marL="342900" indent="-342900" algn="l">
              <a:buFont typeface="Arial" panose="020B0604020202020204" pitchFamily="34" charset="0"/>
              <a:buChar char="•"/>
              <a:defRPr/>
            </a:pPr>
            <a:r>
              <a:rPr lang="en-US" sz="2400" dirty="0" smtClean="0">
                <a:solidFill>
                  <a:schemeClr val="tx2"/>
                </a:solidFill>
              </a:rPr>
              <a:t>Encourage the use of TauDEM in term projects where appropriate</a:t>
            </a:r>
          </a:p>
          <a:p>
            <a:pPr marL="342900" indent="-342900" algn="l">
              <a:buFont typeface="Arial" panose="020B0604020202020204" pitchFamily="34" charset="0"/>
              <a:buChar char="•"/>
              <a:defRPr/>
            </a:pPr>
            <a:r>
              <a:rPr lang="en-US" sz="2400" dirty="0" smtClean="0">
                <a:solidFill>
                  <a:schemeClr val="tx2"/>
                </a:solidFill>
              </a:rPr>
              <a:t>Motivate the need for GIS based programming</a:t>
            </a:r>
          </a:p>
        </p:txBody>
      </p:sp>
    </p:spTree>
    <p:extLst>
      <p:ext uri="{BB962C8B-B14F-4D97-AF65-F5344CB8AC3E}">
        <p14:creationId xmlns:p14="http://schemas.microsoft.com/office/powerpoint/2010/main" val="19432749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6034" name="Picture 2"/>
          <p:cNvPicPr>
            <a:picLocks noChangeAspect="1" noChangeArrowheads="1"/>
          </p:cNvPicPr>
          <p:nvPr/>
        </p:nvPicPr>
        <p:blipFill>
          <a:blip r:embed="rId2">
            <a:extLst>
              <a:ext uri="{28A0092B-C50C-407E-A947-70E740481C1C}">
                <a14:useLocalDpi xmlns:a14="http://schemas.microsoft.com/office/drawing/2010/main" val="0"/>
              </a:ext>
            </a:extLst>
          </a:blip>
          <a:srcRect l="22223" t="25714" r="2777" b="9605"/>
          <a:stretch>
            <a:fillRect/>
          </a:stretch>
        </p:blipFill>
        <p:spPr bwMode="auto">
          <a:xfrm>
            <a:off x="317500" y="1241425"/>
            <a:ext cx="861060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6035" name="Text Box 3"/>
          <p:cNvSpPr txBox="1">
            <a:spLocks noChangeArrowheads="1"/>
          </p:cNvSpPr>
          <p:nvPr/>
        </p:nvSpPr>
        <p:spPr bwMode="auto">
          <a:xfrm>
            <a:off x="3881438" y="6319838"/>
            <a:ext cx="1846262"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z="2400" b="1" smtClean="0">
                <a:solidFill>
                  <a:srgbClr val="000000"/>
                </a:solidFill>
              </a:rPr>
              <a:t>SLOPE</a:t>
            </a:r>
            <a:endParaRPr lang="en-US" altLang="en-US" sz="2400" smtClean="0">
              <a:solidFill>
                <a:srgbClr val="000000"/>
              </a:solidFill>
              <a:latin typeface="Times New Roman" panose="02020603050405020304" pitchFamily="18" charset="0"/>
            </a:endParaRPr>
          </a:p>
        </p:txBody>
      </p:sp>
      <p:sp>
        <p:nvSpPr>
          <p:cNvPr id="1196036" name="Text Box 4"/>
          <p:cNvSpPr txBox="1">
            <a:spLocks noChangeArrowheads="1"/>
          </p:cNvSpPr>
          <p:nvPr/>
        </p:nvSpPr>
        <p:spPr bwMode="auto">
          <a:xfrm rot="10800000" flipH="1">
            <a:off x="303213" y="989013"/>
            <a:ext cx="549275" cy="5105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eaLnBrk="0" fontAlgn="base" hangingPunct="0">
              <a:spcBef>
                <a:spcPct val="50000"/>
              </a:spcBef>
              <a:spcAft>
                <a:spcPct val="0"/>
              </a:spcAft>
            </a:pPr>
            <a:r>
              <a:rPr lang="en-US" altLang="en-US" sz="2400" b="1" smtClean="0">
                <a:solidFill>
                  <a:srgbClr val="000000"/>
                </a:solidFill>
              </a:rPr>
              <a:t>DRAINAGE AREA UPSLOPE</a:t>
            </a:r>
            <a:endParaRPr lang="en-US" altLang="en-US" sz="2400" smtClean="0">
              <a:solidFill>
                <a:srgbClr val="000000"/>
              </a:solidFill>
              <a:latin typeface="Times New Roman" panose="02020603050405020304" pitchFamily="18" charset="0"/>
            </a:endParaRPr>
          </a:p>
        </p:txBody>
      </p:sp>
      <p:sp>
        <p:nvSpPr>
          <p:cNvPr id="1196037" name="Text Box 5"/>
          <p:cNvSpPr txBox="1">
            <a:spLocks noChangeArrowheads="1"/>
          </p:cNvSpPr>
          <p:nvPr/>
        </p:nvSpPr>
        <p:spPr bwMode="auto">
          <a:xfrm>
            <a:off x="6324600" y="2362200"/>
            <a:ext cx="2209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z="2400" b="1" smtClean="0">
                <a:solidFill>
                  <a:srgbClr val="9999CC"/>
                </a:solidFill>
              </a:rPr>
              <a:t>SATURATED</a:t>
            </a:r>
            <a:endParaRPr lang="en-US" altLang="en-US" sz="2400" smtClean="0">
              <a:solidFill>
                <a:srgbClr val="FF0000"/>
              </a:solidFill>
              <a:latin typeface="Times New Roman" panose="02020603050405020304" pitchFamily="18" charset="0"/>
            </a:endParaRPr>
          </a:p>
        </p:txBody>
      </p:sp>
      <p:sp>
        <p:nvSpPr>
          <p:cNvPr id="1196038" name="Text Box 6"/>
          <p:cNvSpPr txBox="1">
            <a:spLocks noChangeArrowheads="1"/>
          </p:cNvSpPr>
          <p:nvPr/>
        </p:nvSpPr>
        <p:spPr bwMode="auto">
          <a:xfrm rot="10800000">
            <a:off x="1752600" y="1524000"/>
            <a:ext cx="549275" cy="1752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eaLnBrk="0" fontAlgn="base" hangingPunct="0">
              <a:spcBef>
                <a:spcPct val="50000"/>
              </a:spcBef>
              <a:spcAft>
                <a:spcPct val="0"/>
              </a:spcAft>
            </a:pPr>
            <a:r>
              <a:rPr lang="en-US" altLang="en-US" sz="2400" b="1" smtClean="0">
                <a:solidFill>
                  <a:srgbClr val="669900"/>
                </a:solidFill>
              </a:rPr>
              <a:t>STABLE</a:t>
            </a:r>
            <a:endParaRPr lang="en-US" altLang="en-US" sz="2400" smtClean="0">
              <a:solidFill>
                <a:srgbClr val="000000"/>
              </a:solidFill>
              <a:latin typeface="Times New Roman" panose="02020603050405020304" pitchFamily="18" charset="0"/>
            </a:endParaRPr>
          </a:p>
        </p:txBody>
      </p:sp>
      <p:sp>
        <p:nvSpPr>
          <p:cNvPr id="1196039" name="Text Box 7"/>
          <p:cNvSpPr txBox="1">
            <a:spLocks noChangeArrowheads="1"/>
          </p:cNvSpPr>
          <p:nvPr/>
        </p:nvSpPr>
        <p:spPr bwMode="auto">
          <a:xfrm rot="10800000">
            <a:off x="4724400" y="1447800"/>
            <a:ext cx="549275" cy="1752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eaLnBrk="0" fontAlgn="base" hangingPunct="0">
              <a:spcBef>
                <a:spcPct val="50000"/>
              </a:spcBef>
              <a:spcAft>
                <a:spcPct val="0"/>
              </a:spcAft>
            </a:pPr>
            <a:r>
              <a:rPr lang="en-US" altLang="en-US" sz="2400" b="1" smtClean="0">
                <a:solidFill>
                  <a:srgbClr val="FF0000"/>
                </a:solidFill>
              </a:rPr>
              <a:t>UNSTABLE</a:t>
            </a:r>
            <a:endParaRPr lang="en-US" altLang="en-US" sz="2400" smtClean="0">
              <a:solidFill>
                <a:srgbClr val="FF0000"/>
              </a:solidFill>
              <a:latin typeface="Times New Roman" panose="02020603050405020304" pitchFamily="18" charset="0"/>
            </a:endParaRPr>
          </a:p>
        </p:txBody>
      </p:sp>
      <p:sp>
        <p:nvSpPr>
          <p:cNvPr id="1196040" name="Text Box 8"/>
          <p:cNvSpPr txBox="1">
            <a:spLocks noChangeArrowheads="1"/>
          </p:cNvSpPr>
          <p:nvPr/>
        </p:nvSpPr>
        <p:spPr bwMode="auto">
          <a:xfrm>
            <a:off x="6332538" y="5181600"/>
            <a:ext cx="2667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z="2400" b="1" smtClean="0">
                <a:solidFill>
                  <a:srgbClr val="CC6600"/>
                </a:solidFill>
              </a:rPr>
              <a:t>UNSATURATED</a:t>
            </a:r>
            <a:endParaRPr lang="en-US" altLang="en-US" sz="2400" smtClean="0">
              <a:solidFill>
                <a:srgbClr val="FF0000"/>
              </a:solidFill>
              <a:latin typeface="Times New Roman" panose="02020603050405020304" pitchFamily="18" charset="0"/>
            </a:endParaRPr>
          </a:p>
        </p:txBody>
      </p:sp>
      <p:sp>
        <p:nvSpPr>
          <p:cNvPr id="1196041" name="Line 9"/>
          <p:cNvSpPr>
            <a:spLocks noChangeShapeType="1"/>
          </p:cNvSpPr>
          <p:nvPr/>
        </p:nvSpPr>
        <p:spPr bwMode="auto">
          <a:xfrm>
            <a:off x="7467600" y="2819400"/>
            <a:ext cx="0" cy="2133600"/>
          </a:xfrm>
          <a:prstGeom prst="line">
            <a:avLst/>
          </a:prstGeom>
          <a:noFill/>
          <a:ln w="25400">
            <a:solidFill>
              <a:schemeClr val="accent2"/>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sp>
        <p:nvSpPr>
          <p:cNvPr id="1196042" name="Line 10"/>
          <p:cNvSpPr>
            <a:spLocks noChangeShapeType="1"/>
          </p:cNvSpPr>
          <p:nvPr/>
        </p:nvSpPr>
        <p:spPr bwMode="auto">
          <a:xfrm>
            <a:off x="2209800" y="2362200"/>
            <a:ext cx="2590800" cy="0"/>
          </a:xfrm>
          <a:prstGeom prst="line">
            <a:avLst/>
          </a:prstGeom>
          <a:noFill/>
          <a:ln w="25400">
            <a:solidFill>
              <a:srgbClr val="FF0000"/>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sp>
        <p:nvSpPr>
          <p:cNvPr id="1196043" name="Rectangle 11"/>
          <p:cNvSpPr>
            <a:spLocks noChangeArrowheads="1"/>
          </p:cNvSpPr>
          <p:nvPr/>
        </p:nvSpPr>
        <p:spPr bwMode="auto">
          <a:xfrm>
            <a:off x="604838" y="22860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4400">
                <a:solidFill>
                  <a:schemeClr val="tx1"/>
                </a:solidFill>
                <a:latin typeface="Arial" panose="020B0604020202020204" pitchFamily="34" charset="0"/>
                <a:cs typeface="Arial" panose="020B0604020202020204" pitchFamily="34" charset="0"/>
              </a:defRPr>
            </a:lvl1pPr>
            <a:lvl2pPr algn="l">
              <a:defRPr sz="4400">
                <a:solidFill>
                  <a:schemeClr val="tx1"/>
                </a:solidFill>
                <a:latin typeface="Arial" panose="020B0604020202020204" pitchFamily="34" charset="0"/>
                <a:cs typeface="Arial" panose="020B0604020202020204" pitchFamily="34" charset="0"/>
              </a:defRPr>
            </a:lvl2pPr>
            <a:lvl3pPr algn="l">
              <a:defRPr sz="4400">
                <a:solidFill>
                  <a:schemeClr val="tx1"/>
                </a:solidFill>
                <a:latin typeface="Arial" panose="020B0604020202020204" pitchFamily="34" charset="0"/>
                <a:cs typeface="Arial" panose="020B0604020202020204" pitchFamily="34" charset="0"/>
              </a:defRPr>
            </a:lvl3pPr>
            <a:lvl4pPr algn="l">
              <a:defRPr sz="4400">
                <a:solidFill>
                  <a:schemeClr val="tx1"/>
                </a:solidFill>
                <a:latin typeface="Arial" panose="020B0604020202020204" pitchFamily="34" charset="0"/>
                <a:cs typeface="Arial" panose="020B0604020202020204" pitchFamily="34" charset="0"/>
              </a:defRPr>
            </a:lvl4pPr>
            <a:lvl5pPr algn="l">
              <a:defRPr sz="4400">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4000" smtClean="0">
                <a:solidFill>
                  <a:srgbClr val="000000"/>
                </a:solidFill>
              </a:rPr>
              <a:t>Example Result – Foster Ck</a:t>
            </a:r>
            <a:r>
              <a:rPr lang="en-US" altLang="en-US" smtClean="0">
                <a:solidFill>
                  <a:srgbClr val="000000"/>
                </a:solidFill>
              </a:rPr>
              <a:t> </a:t>
            </a:r>
          </a:p>
        </p:txBody>
      </p:sp>
      <p:sp>
        <p:nvSpPr>
          <p:cNvPr id="1196044" name="Text Box 12"/>
          <p:cNvSpPr txBox="1">
            <a:spLocks noChangeArrowheads="1"/>
          </p:cNvSpPr>
          <p:nvPr/>
        </p:nvSpPr>
        <p:spPr bwMode="auto">
          <a:xfrm>
            <a:off x="2084388" y="5437188"/>
            <a:ext cx="1752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3200" b="1" smtClean="0">
                <a:solidFill>
                  <a:srgbClr val="000000"/>
                </a:solidFill>
                <a:latin typeface="Times New Roman" panose="02020603050405020304" pitchFamily="18" charset="0"/>
              </a:rPr>
              <a:t>Class   1</a:t>
            </a:r>
            <a:endParaRPr lang="en-US" altLang="en-US" sz="2400" smtClean="0">
              <a:solidFill>
                <a:srgbClr val="000000"/>
              </a:solidFill>
              <a:latin typeface="Times New Roman" panose="02020603050405020304" pitchFamily="18" charset="0"/>
            </a:endParaRPr>
          </a:p>
        </p:txBody>
      </p:sp>
      <p:sp>
        <p:nvSpPr>
          <p:cNvPr id="1196045" name="Text Box 13"/>
          <p:cNvSpPr txBox="1">
            <a:spLocks noChangeArrowheads="1"/>
          </p:cNvSpPr>
          <p:nvPr/>
        </p:nvSpPr>
        <p:spPr bwMode="auto">
          <a:xfrm>
            <a:off x="3913188" y="5437188"/>
            <a:ext cx="533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3200" b="1" smtClean="0">
                <a:solidFill>
                  <a:srgbClr val="000000"/>
                </a:solidFill>
                <a:latin typeface="Times New Roman" panose="02020603050405020304" pitchFamily="18" charset="0"/>
              </a:rPr>
              <a:t>2</a:t>
            </a:r>
            <a:endParaRPr lang="en-US" altLang="en-US" sz="2400" smtClean="0">
              <a:solidFill>
                <a:srgbClr val="000000"/>
              </a:solidFill>
              <a:latin typeface="Times New Roman" panose="02020603050405020304" pitchFamily="18" charset="0"/>
            </a:endParaRPr>
          </a:p>
        </p:txBody>
      </p:sp>
      <p:sp>
        <p:nvSpPr>
          <p:cNvPr id="1196046" name="Text Box 14"/>
          <p:cNvSpPr txBox="1">
            <a:spLocks noChangeArrowheads="1"/>
          </p:cNvSpPr>
          <p:nvPr/>
        </p:nvSpPr>
        <p:spPr bwMode="auto">
          <a:xfrm>
            <a:off x="4446588" y="5437188"/>
            <a:ext cx="533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3200" b="1" smtClean="0">
                <a:solidFill>
                  <a:srgbClr val="000000"/>
                </a:solidFill>
                <a:latin typeface="Times New Roman" panose="02020603050405020304" pitchFamily="18" charset="0"/>
              </a:rPr>
              <a:t>3</a:t>
            </a:r>
            <a:endParaRPr lang="en-US" altLang="en-US" sz="2400" smtClean="0">
              <a:solidFill>
                <a:srgbClr val="000000"/>
              </a:solidFill>
              <a:latin typeface="Times New Roman" panose="02020603050405020304" pitchFamily="18" charset="0"/>
            </a:endParaRPr>
          </a:p>
        </p:txBody>
      </p:sp>
      <p:sp>
        <p:nvSpPr>
          <p:cNvPr id="1196047" name="Text Box 15"/>
          <p:cNvSpPr txBox="1">
            <a:spLocks noChangeArrowheads="1"/>
          </p:cNvSpPr>
          <p:nvPr/>
        </p:nvSpPr>
        <p:spPr bwMode="auto">
          <a:xfrm>
            <a:off x="4979988" y="5437188"/>
            <a:ext cx="533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3200" b="1" smtClean="0">
                <a:solidFill>
                  <a:srgbClr val="000000"/>
                </a:solidFill>
                <a:latin typeface="Times New Roman" panose="02020603050405020304" pitchFamily="18" charset="0"/>
              </a:rPr>
              <a:t>4</a:t>
            </a:r>
            <a:endParaRPr lang="en-US" altLang="en-US" sz="2400" smtClean="0">
              <a:solidFill>
                <a:srgbClr val="000000"/>
              </a:solidFill>
              <a:latin typeface="Times New Roman" panose="02020603050405020304" pitchFamily="18" charset="0"/>
            </a:endParaRPr>
          </a:p>
        </p:txBody>
      </p:sp>
      <p:sp>
        <p:nvSpPr>
          <p:cNvPr id="1196048" name="Text Box 16"/>
          <p:cNvSpPr txBox="1">
            <a:spLocks noChangeArrowheads="1"/>
          </p:cNvSpPr>
          <p:nvPr/>
        </p:nvSpPr>
        <p:spPr bwMode="auto">
          <a:xfrm>
            <a:off x="5589588" y="5437188"/>
            <a:ext cx="533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3200" b="1" smtClean="0">
                <a:solidFill>
                  <a:srgbClr val="000000"/>
                </a:solidFill>
                <a:latin typeface="Times New Roman" panose="02020603050405020304" pitchFamily="18" charset="0"/>
              </a:rPr>
              <a:t>5</a:t>
            </a:r>
            <a:endParaRPr lang="en-US" altLang="en-US" sz="2400" smtClean="0">
              <a:solidFill>
                <a:srgbClr val="000000"/>
              </a:solidFill>
              <a:latin typeface="Times New Roman" panose="02020603050405020304" pitchFamily="18" charset="0"/>
            </a:endParaRPr>
          </a:p>
        </p:txBody>
      </p:sp>
      <p:sp>
        <p:nvSpPr>
          <p:cNvPr id="1196049" name="Text Box 17"/>
          <p:cNvSpPr txBox="1">
            <a:spLocks noChangeArrowheads="1"/>
          </p:cNvSpPr>
          <p:nvPr/>
        </p:nvSpPr>
        <p:spPr bwMode="auto">
          <a:xfrm>
            <a:off x="6199188" y="5437188"/>
            <a:ext cx="533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3200" b="1" smtClean="0">
                <a:solidFill>
                  <a:srgbClr val="000000"/>
                </a:solidFill>
                <a:latin typeface="Times New Roman" panose="02020603050405020304" pitchFamily="18" charset="0"/>
              </a:rPr>
              <a:t>6</a:t>
            </a:r>
            <a:endParaRPr lang="en-US" altLang="en-US" sz="2400"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212664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7058" name="Group 2"/>
          <p:cNvGrpSpPr>
            <a:grpSpLocks/>
          </p:cNvGrpSpPr>
          <p:nvPr/>
        </p:nvGrpSpPr>
        <p:grpSpPr bwMode="auto">
          <a:xfrm>
            <a:off x="5181600" y="762000"/>
            <a:ext cx="3352800" cy="1933575"/>
            <a:chOff x="3168" y="384"/>
            <a:chExt cx="2112" cy="1218"/>
          </a:xfrm>
        </p:grpSpPr>
        <p:graphicFrame>
          <p:nvGraphicFramePr>
            <p:cNvPr id="1197059" name="Object 3"/>
            <p:cNvGraphicFramePr>
              <a:graphicFrameLocks noChangeAspect="1"/>
            </p:cNvGraphicFramePr>
            <p:nvPr/>
          </p:nvGraphicFramePr>
          <p:xfrm>
            <a:off x="3168" y="384"/>
            <a:ext cx="2112" cy="1218"/>
          </p:xfrm>
          <a:graphic>
            <a:graphicData uri="http://schemas.openxmlformats.org/presentationml/2006/ole">
              <mc:AlternateContent xmlns:mc="http://schemas.openxmlformats.org/markup-compatibility/2006">
                <mc:Choice xmlns:v="urn:schemas-microsoft-com:vml" Requires="v">
                  <p:oleObj spid="_x0000_s36872" name="Document" r:id="rId3" imgW="5810760" imgH="3526560" progId="Word.Document.8">
                    <p:embed/>
                  </p:oleObj>
                </mc:Choice>
                <mc:Fallback>
                  <p:oleObj name="Document" r:id="rId3" imgW="5810760" imgH="352656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t="4930"/>
                        <a:stretch>
                          <a:fillRect/>
                        </a:stretch>
                      </p:blipFill>
                      <p:spPr bwMode="auto">
                        <a:xfrm>
                          <a:off x="3168" y="384"/>
                          <a:ext cx="2112" cy="1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97060" name="Rectangle 4"/>
            <p:cNvSpPr>
              <a:spLocks noChangeArrowheads="1"/>
            </p:cNvSpPr>
            <p:nvPr/>
          </p:nvSpPr>
          <p:spPr bwMode="auto">
            <a:xfrm>
              <a:off x="3360" y="768"/>
              <a:ext cx="432" cy="52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grpSp>
      <p:sp>
        <p:nvSpPr>
          <p:cNvPr id="1197061" name="Rectangle 5"/>
          <p:cNvSpPr>
            <a:spLocks noChangeArrowheads="1"/>
          </p:cNvSpPr>
          <p:nvPr/>
        </p:nvSpPr>
        <p:spPr bwMode="auto">
          <a:xfrm>
            <a:off x="7620000" y="762000"/>
            <a:ext cx="1524000" cy="1752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pic>
        <p:nvPicPr>
          <p:cNvPr id="1197062" name="Picture 6"/>
          <p:cNvPicPr>
            <a:picLocks noChangeAspect="1" noChangeArrowheads="1"/>
          </p:cNvPicPr>
          <p:nvPr/>
        </p:nvPicPr>
        <p:blipFill>
          <a:blip r:embed="rId5">
            <a:extLst>
              <a:ext uri="{28A0092B-C50C-407E-A947-70E740481C1C}">
                <a14:useLocalDpi xmlns:a14="http://schemas.microsoft.com/office/drawing/2010/main" val="0"/>
              </a:ext>
            </a:extLst>
          </a:blip>
          <a:srcRect l="36685" t="20050" r="22688" b="7532"/>
          <a:stretch>
            <a:fillRect/>
          </a:stretch>
        </p:blipFill>
        <p:spPr bwMode="auto">
          <a:xfrm>
            <a:off x="247650" y="990600"/>
            <a:ext cx="4383088"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7063" name="Picture 7"/>
          <p:cNvPicPr>
            <a:picLocks noChangeAspect="1" noChangeArrowheads="1"/>
          </p:cNvPicPr>
          <p:nvPr/>
        </p:nvPicPr>
        <p:blipFill>
          <a:blip r:embed="rId6">
            <a:extLst>
              <a:ext uri="{28A0092B-C50C-407E-A947-70E740481C1C}">
                <a14:useLocalDpi xmlns:a14="http://schemas.microsoft.com/office/drawing/2010/main" val="0"/>
              </a:ext>
            </a:extLst>
          </a:blip>
          <a:srcRect l="29456" t="17523" r="28790" b="26105"/>
          <a:stretch>
            <a:fillRect/>
          </a:stretch>
        </p:blipFill>
        <p:spPr bwMode="auto">
          <a:xfrm>
            <a:off x="4876800" y="2667000"/>
            <a:ext cx="40386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7064" name="Rectangle 8"/>
          <p:cNvSpPr>
            <a:spLocks noChangeArrowheads="1"/>
          </p:cNvSpPr>
          <p:nvPr/>
        </p:nvSpPr>
        <p:spPr bwMode="auto">
          <a:xfrm>
            <a:off x="1143000" y="3352800"/>
            <a:ext cx="1287463" cy="115887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sp>
        <p:nvSpPr>
          <p:cNvPr id="1197065" name="Line 9"/>
          <p:cNvSpPr>
            <a:spLocks noChangeShapeType="1"/>
          </p:cNvSpPr>
          <p:nvPr/>
        </p:nvSpPr>
        <p:spPr bwMode="auto">
          <a:xfrm flipV="1">
            <a:off x="1143000" y="2667000"/>
            <a:ext cx="37338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sp>
        <p:nvSpPr>
          <p:cNvPr id="1197066" name="Line 10"/>
          <p:cNvSpPr>
            <a:spLocks noChangeShapeType="1"/>
          </p:cNvSpPr>
          <p:nvPr/>
        </p:nvSpPr>
        <p:spPr bwMode="auto">
          <a:xfrm>
            <a:off x="1143000" y="4495800"/>
            <a:ext cx="3694113" cy="2097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sp>
        <p:nvSpPr>
          <p:cNvPr id="1197067" name="Line 11"/>
          <p:cNvSpPr>
            <a:spLocks noChangeShapeType="1"/>
          </p:cNvSpPr>
          <p:nvPr/>
        </p:nvSpPr>
        <p:spPr bwMode="auto">
          <a:xfrm>
            <a:off x="2438400" y="4495800"/>
            <a:ext cx="6459538" cy="2097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sp>
        <p:nvSpPr>
          <p:cNvPr id="1197068" name="Line 12"/>
          <p:cNvSpPr>
            <a:spLocks noChangeShapeType="1"/>
          </p:cNvSpPr>
          <p:nvPr/>
        </p:nvSpPr>
        <p:spPr bwMode="auto">
          <a:xfrm flipV="1">
            <a:off x="2438400" y="2682875"/>
            <a:ext cx="6459538" cy="669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00007D"/>
              </a:solidFill>
              <a:latin typeface="Times New Roman" panose="02020603050405020304" pitchFamily="18" charset="0"/>
            </a:endParaRPr>
          </a:p>
        </p:txBody>
      </p:sp>
      <p:sp>
        <p:nvSpPr>
          <p:cNvPr id="1197069" name="Rectangle 13"/>
          <p:cNvSpPr>
            <a:spLocks noChangeArrowheads="1"/>
          </p:cNvSpPr>
          <p:nvPr/>
        </p:nvSpPr>
        <p:spPr bwMode="auto">
          <a:xfrm>
            <a:off x="295275" y="222250"/>
            <a:ext cx="81534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4400">
                <a:solidFill>
                  <a:schemeClr val="tx1"/>
                </a:solidFill>
                <a:latin typeface="Arial" panose="020B0604020202020204" pitchFamily="34" charset="0"/>
                <a:cs typeface="Arial" panose="020B0604020202020204" pitchFamily="34" charset="0"/>
              </a:defRPr>
            </a:lvl1pPr>
            <a:lvl2pPr algn="l">
              <a:defRPr sz="4400">
                <a:solidFill>
                  <a:schemeClr val="tx1"/>
                </a:solidFill>
                <a:latin typeface="Arial" panose="020B0604020202020204" pitchFamily="34" charset="0"/>
                <a:cs typeface="Arial" panose="020B0604020202020204" pitchFamily="34" charset="0"/>
              </a:defRPr>
            </a:lvl2pPr>
            <a:lvl3pPr algn="l">
              <a:defRPr sz="4400">
                <a:solidFill>
                  <a:schemeClr val="tx1"/>
                </a:solidFill>
                <a:latin typeface="Arial" panose="020B0604020202020204" pitchFamily="34" charset="0"/>
                <a:cs typeface="Arial" panose="020B0604020202020204" pitchFamily="34" charset="0"/>
              </a:defRPr>
            </a:lvl3pPr>
            <a:lvl4pPr algn="l">
              <a:defRPr sz="4400">
                <a:solidFill>
                  <a:schemeClr val="tx1"/>
                </a:solidFill>
                <a:latin typeface="Arial" panose="020B0604020202020204" pitchFamily="34" charset="0"/>
                <a:cs typeface="Arial" panose="020B0604020202020204" pitchFamily="34" charset="0"/>
              </a:defRPr>
            </a:lvl4pPr>
            <a:lvl5pPr algn="l">
              <a:defRPr sz="4400">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600" smtClean="0">
                <a:solidFill>
                  <a:srgbClr val="000000"/>
                </a:solidFill>
              </a:rPr>
              <a:t>Foster Creek SI Map</a:t>
            </a:r>
            <a:r>
              <a:rPr lang="en-US" altLang="en-US" smtClean="0">
                <a:solidFill>
                  <a:srgbClr val="000000"/>
                </a:solidFill>
              </a:rPr>
              <a:t> </a:t>
            </a:r>
          </a:p>
        </p:txBody>
      </p:sp>
      <p:pic>
        <p:nvPicPr>
          <p:cNvPr id="1197070" name="Picture 14"/>
          <p:cNvPicPr>
            <a:picLocks noChangeAspect="1" noChangeArrowheads="1"/>
          </p:cNvPicPr>
          <p:nvPr/>
        </p:nvPicPr>
        <p:blipFill>
          <a:blip r:embed="rId7">
            <a:extLst>
              <a:ext uri="{28A0092B-C50C-407E-A947-70E740481C1C}">
                <a14:useLocalDpi xmlns:a14="http://schemas.microsoft.com/office/drawing/2010/main" val="0"/>
              </a:ext>
            </a:extLst>
          </a:blip>
          <a:srcRect l="2547" t="67809" r="91704" b="22282"/>
          <a:stretch>
            <a:fillRect/>
          </a:stretch>
        </p:blipFill>
        <p:spPr bwMode="auto">
          <a:xfrm>
            <a:off x="7848600" y="990600"/>
            <a:ext cx="1052513" cy="130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39092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82" name="Rectangle 2"/>
          <p:cNvSpPr>
            <a:spLocks noChangeArrowheads="1"/>
          </p:cNvSpPr>
          <p:nvPr/>
        </p:nvSpPr>
        <p:spPr bwMode="auto">
          <a:xfrm>
            <a:off x="449263" y="414338"/>
            <a:ext cx="7848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lgn="l">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lgn="l">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lgn="l">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l">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Aft>
                <a:spcPct val="0"/>
              </a:spcAft>
              <a:buClr>
                <a:srgbClr val="00007D"/>
              </a:buClr>
              <a:buFont typeface="Wingdings" panose="05000000000000000000" pitchFamily="2" charset="2"/>
              <a:buNone/>
            </a:pPr>
            <a:r>
              <a:rPr lang="en-US" altLang="en-US" sz="2400" smtClean="0">
                <a:solidFill>
                  <a:srgbClr val="000000"/>
                </a:solidFill>
              </a:rPr>
              <a:t>LANDSLIDE DENSITIES &amp; AREAS FOR SI CLASSES</a:t>
            </a:r>
          </a:p>
        </p:txBody>
      </p:sp>
      <p:pic>
        <p:nvPicPr>
          <p:cNvPr id="1198083" name="Picture 3"/>
          <p:cNvPicPr>
            <a:picLocks noChangeAspect="1" noChangeArrowheads="1"/>
          </p:cNvPicPr>
          <p:nvPr/>
        </p:nvPicPr>
        <p:blipFill>
          <a:blip r:embed="rId2">
            <a:extLst>
              <a:ext uri="{28A0092B-C50C-407E-A947-70E740481C1C}">
                <a14:useLocalDpi xmlns:a14="http://schemas.microsoft.com/office/drawing/2010/main" val="0"/>
              </a:ext>
            </a:extLst>
          </a:blip>
          <a:srcRect l="30647" t="27469" r="5632" b="9833"/>
          <a:stretch>
            <a:fillRect/>
          </a:stretch>
        </p:blipFill>
        <p:spPr bwMode="auto">
          <a:xfrm>
            <a:off x="277813" y="906463"/>
            <a:ext cx="8061325" cy="572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06771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5" name="Title 1"/>
          <p:cNvSpPr>
            <a:spLocks noGrp="1"/>
          </p:cNvSpPr>
          <p:nvPr>
            <p:ph type="title"/>
          </p:nvPr>
        </p:nvSpPr>
        <p:spPr>
          <a:xfrm>
            <a:off x="0" y="0"/>
            <a:ext cx="9144000" cy="860425"/>
          </a:xfrm>
        </p:spPr>
        <p:txBody>
          <a:bodyPr/>
          <a:lstStyle/>
          <a:p>
            <a:r>
              <a:rPr lang="en-US" sz="3200" dirty="0" smtClean="0"/>
              <a:t>Parallelization of Flow Algebra</a:t>
            </a:r>
          </a:p>
        </p:txBody>
      </p:sp>
      <p:graphicFrame>
        <p:nvGraphicFramePr>
          <p:cNvPr id="8" name="Table 7"/>
          <p:cNvGraphicFramePr>
            <a:graphicFrameLocks noGrp="1"/>
          </p:cNvGraphicFramePr>
          <p:nvPr>
            <p:extLst/>
          </p:nvPr>
        </p:nvGraphicFramePr>
        <p:xfrm>
          <a:off x="269875" y="1657347"/>
          <a:ext cx="3629585" cy="3048000"/>
        </p:xfrm>
        <a:graphic>
          <a:graphicData uri="http://schemas.openxmlformats.org/drawingml/2006/table">
            <a:tbl>
              <a:tblPr/>
              <a:tblGrid>
                <a:gridCol w="3629585"/>
              </a:tblGrid>
              <a:tr h="1429148">
                <a:tc>
                  <a:txBody>
                    <a:bodyPr/>
                    <a:lstStyle/>
                    <a:p>
                      <a:pPr marL="0" marR="0">
                        <a:spcBef>
                          <a:spcPts val="0"/>
                        </a:spcBef>
                        <a:spcAft>
                          <a:spcPts val="0"/>
                        </a:spcAft>
                      </a:pPr>
                      <a:r>
                        <a:rPr lang="en-US" sz="2000" dirty="0">
                          <a:latin typeface="Times New Roman"/>
                          <a:ea typeface="Times New Roman"/>
                          <a:cs typeface="Times New Roman"/>
                        </a:rPr>
                        <a:t>Executed by every process with grid flow field P, grid dependencies D initialized to 0 and an empty queue Q.</a:t>
                      </a:r>
                    </a:p>
                    <a:p>
                      <a:pPr marL="0" marR="0">
                        <a:spcBef>
                          <a:spcPts val="0"/>
                        </a:spcBef>
                        <a:spcAft>
                          <a:spcPts val="0"/>
                        </a:spcAft>
                      </a:pPr>
                      <a:r>
                        <a:rPr lang="en-US" sz="2000" b="1" dirty="0" err="1">
                          <a:latin typeface="Times New Roman"/>
                          <a:ea typeface="Times New Roman"/>
                          <a:cs typeface="Times New Roman"/>
                        </a:rPr>
                        <a:t>FindDependencies</a:t>
                      </a:r>
                      <a:r>
                        <a:rPr lang="en-US" sz="2000" b="1" dirty="0">
                          <a:latin typeface="Times New Roman"/>
                          <a:ea typeface="Times New Roman"/>
                          <a:cs typeface="Times New Roman"/>
                        </a:rPr>
                        <a:t>(P,Q,D)</a:t>
                      </a:r>
                    </a:p>
                    <a:p>
                      <a:pPr marL="0" marR="0">
                        <a:spcBef>
                          <a:spcPts val="0"/>
                        </a:spcBef>
                        <a:spcAft>
                          <a:spcPts val="0"/>
                        </a:spcAft>
                      </a:pPr>
                      <a:r>
                        <a:rPr lang="en-US" sz="2000" dirty="0">
                          <a:latin typeface="Times New Roman"/>
                          <a:ea typeface="Times New Roman"/>
                          <a:cs typeface="Times New Roman"/>
                        </a:rPr>
                        <a:t>for all </a:t>
                      </a:r>
                      <a:r>
                        <a:rPr lang="en-US" sz="2000" dirty="0" err="1">
                          <a:latin typeface="Times New Roman"/>
                          <a:ea typeface="Times New Roman"/>
                          <a:cs typeface="Times New Roman"/>
                        </a:rPr>
                        <a:t>i</a:t>
                      </a:r>
                      <a:endParaRPr lang="en-US" sz="2000" dirty="0">
                        <a:latin typeface="Times New Roman"/>
                        <a:ea typeface="Times New Roman"/>
                        <a:cs typeface="Times New Roman"/>
                      </a:endParaRPr>
                    </a:p>
                    <a:p>
                      <a:pPr marL="274320" marR="0">
                        <a:spcBef>
                          <a:spcPts val="0"/>
                        </a:spcBef>
                        <a:spcAft>
                          <a:spcPts val="0"/>
                        </a:spcAft>
                      </a:pPr>
                      <a:r>
                        <a:rPr lang="en-US" sz="2000" dirty="0">
                          <a:latin typeface="Times New Roman"/>
                          <a:ea typeface="Times New Roman"/>
                          <a:cs typeface="Times New Roman"/>
                        </a:rPr>
                        <a:t>for all k neighbors of </a:t>
                      </a:r>
                      <a:r>
                        <a:rPr lang="en-US" sz="2000" dirty="0" err="1">
                          <a:latin typeface="Times New Roman"/>
                          <a:ea typeface="Times New Roman"/>
                          <a:cs typeface="Times New Roman"/>
                        </a:rPr>
                        <a:t>i</a:t>
                      </a:r>
                      <a:endParaRPr lang="en-US" sz="2000" dirty="0">
                        <a:latin typeface="Times New Roman"/>
                        <a:ea typeface="Times New Roman"/>
                        <a:cs typeface="Times New Roman"/>
                      </a:endParaRPr>
                    </a:p>
                    <a:p>
                      <a:pPr marL="457200" marR="0">
                        <a:spcBef>
                          <a:spcPts val="0"/>
                        </a:spcBef>
                        <a:spcAft>
                          <a:spcPts val="0"/>
                        </a:spcAft>
                      </a:pPr>
                      <a:r>
                        <a:rPr lang="en-US" sz="2000" dirty="0">
                          <a:latin typeface="Times New Roman"/>
                          <a:ea typeface="Times New Roman"/>
                          <a:cs typeface="Times New Roman"/>
                        </a:rPr>
                        <a:t>if </a:t>
                      </a:r>
                      <a:r>
                        <a:rPr lang="en-US" sz="2000" dirty="0" err="1" smtClean="0">
                          <a:latin typeface="Times New Roman"/>
                          <a:ea typeface="Times New Roman"/>
                          <a:cs typeface="Times New Roman"/>
                        </a:rPr>
                        <a:t>P</a:t>
                      </a:r>
                      <a:r>
                        <a:rPr lang="en-US" sz="2000" baseline="-25000" dirty="0" err="1" smtClean="0">
                          <a:latin typeface="Times New Roman"/>
                          <a:ea typeface="Times New Roman"/>
                          <a:cs typeface="Times New Roman"/>
                        </a:rPr>
                        <a:t>ki</a:t>
                      </a:r>
                      <a:r>
                        <a:rPr lang="en-US" sz="2000" dirty="0" smtClean="0">
                          <a:latin typeface="Times New Roman"/>
                          <a:ea typeface="Times New Roman"/>
                          <a:cs typeface="Times New Roman"/>
                        </a:rPr>
                        <a:t>&gt;0</a:t>
                      </a:r>
                      <a:r>
                        <a:rPr lang="en-US" sz="2000" baseline="0" dirty="0" smtClean="0">
                          <a:latin typeface="Times New Roman"/>
                          <a:ea typeface="Times New Roman"/>
                          <a:cs typeface="Times New Roman"/>
                        </a:rPr>
                        <a:t>  </a:t>
                      </a:r>
                      <a:r>
                        <a:rPr lang="en-US" sz="2000" dirty="0" smtClean="0">
                          <a:latin typeface="Times New Roman"/>
                          <a:ea typeface="Times New Roman"/>
                          <a:cs typeface="Times New Roman"/>
                        </a:rPr>
                        <a:t>D(</a:t>
                      </a:r>
                      <a:r>
                        <a:rPr lang="en-US" sz="2000" dirty="0" err="1" smtClean="0">
                          <a:latin typeface="Times New Roman"/>
                          <a:ea typeface="Times New Roman"/>
                          <a:cs typeface="Times New Roman"/>
                        </a:rPr>
                        <a:t>i</a:t>
                      </a:r>
                      <a:r>
                        <a:rPr lang="en-US" sz="2000" dirty="0">
                          <a:latin typeface="Times New Roman"/>
                          <a:ea typeface="Times New Roman"/>
                          <a:cs typeface="Times New Roman"/>
                        </a:rPr>
                        <a:t>)=D(</a:t>
                      </a:r>
                      <a:r>
                        <a:rPr lang="en-US" sz="2000" dirty="0" err="1">
                          <a:latin typeface="Times New Roman"/>
                          <a:ea typeface="Times New Roman"/>
                          <a:cs typeface="Times New Roman"/>
                        </a:rPr>
                        <a:t>i</a:t>
                      </a:r>
                      <a:r>
                        <a:rPr lang="en-US" sz="2000" dirty="0">
                          <a:latin typeface="Times New Roman"/>
                          <a:ea typeface="Times New Roman"/>
                          <a:cs typeface="Times New Roman"/>
                        </a:rPr>
                        <a:t>)+1</a:t>
                      </a:r>
                    </a:p>
                    <a:p>
                      <a:pPr marL="274320" marR="0">
                        <a:spcBef>
                          <a:spcPts val="0"/>
                        </a:spcBef>
                        <a:spcAft>
                          <a:spcPts val="0"/>
                        </a:spcAft>
                      </a:pPr>
                      <a:r>
                        <a:rPr lang="en-US" sz="2000" dirty="0" smtClean="0">
                          <a:latin typeface="Times New Roman"/>
                          <a:ea typeface="Times New Roman"/>
                          <a:cs typeface="Times New Roman"/>
                        </a:rPr>
                        <a:t>if </a:t>
                      </a:r>
                      <a:r>
                        <a:rPr lang="en-US" sz="2000" dirty="0">
                          <a:latin typeface="Times New Roman"/>
                          <a:ea typeface="Times New Roman"/>
                          <a:cs typeface="Times New Roman"/>
                        </a:rPr>
                        <a:t>D(</a:t>
                      </a:r>
                      <a:r>
                        <a:rPr lang="en-US" sz="2000" dirty="0" err="1">
                          <a:latin typeface="Times New Roman"/>
                          <a:ea typeface="Times New Roman"/>
                          <a:cs typeface="Times New Roman"/>
                        </a:rPr>
                        <a:t>i</a:t>
                      </a:r>
                      <a:r>
                        <a:rPr lang="en-US" sz="2000" dirty="0">
                          <a:latin typeface="Times New Roman"/>
                          <a:ea typeface="Times New Roman"/>
                          <a:cs typeface="Times New Roman"/>
                        </a:rPr>
                        <a:t>)=</a:t>
                      </a:r>
                      <a:r>
                        <a:rPr lang="en-US" sz="2000" dirty="0" smtClean="0">
                          <a:latin typeface="Times New Roman"/>
                          <a:ea typeface="Times New Roman"/>
                          <a:cs typeface="Times New Roman"/>
                        </a:rPr>
                        <a:t>0</a:t>
                      </a:r>
                      <a:r>
                        <a:rPr lang="en-US" sz="2000" baseline="0" dirty="0" smtClean="0">
                          <a:latin typeface="Times New Roman"/>
                          <a:ea typeface="Times New Roman"/>
                          <a:cs typeface="Times New Roman"/>
                        </a:rPr>
                        <a:t> </a:t>
                      </a:r>
                      <a:r>
                        <a:rPr lang="en-US" sz="2000" dirty="0" smtClean="0">
                          <a:latin typeface="Times New Roman"/>
                          <a:ea typeface="Times New Roman"/>
                          <a:cs typeface="Times New Roman"/>
                        </a:rPr>
                        <a:t>add </a:t>
                      </a:r>
                      <a:r>
                        <a:rPr lang="en-US" sz="2000" dirty="0" err="1">
                          <a:latin typeface="Times New Roman"/>
                          <a:ea typeface="Times New Roman"/>
                          <a:cs typeface="Times New Roman"/>
                        </a:rPr>
                        <a:t>i</a:t>
                      </a:r>
                      <a:r>
                        <a:rPr lang="en-US" sz="2000" dirty="0">
                          <a:latin typeface="Times New Roman"/>
                          <a:ea typeface="Times New Roman"/>
                          <a:cs typeface="Times New Roman"/>
                        </a:rPr>
                        <a:t> to Q</a:t>
                      </a:r>
                    </a:p>
                    <a:p>
                      <a:pPr marL="0" marR="0">
                        <a:spcBef>
                          <a:spcPts val="0"/>
                        </a:spcBef>
                        <a:spcAft>
                          <a:spcPts val="300"/>
                        </a:spcAft>
                      </a:pPr>
                      <a:r>
                        <a:rPr lang="en-US" sz="2000" dirty="0">
                          <a:latin typeface="Times New Roman"/>
                          <a:ea typeface="Times New Roman"/>
                          <a:cs typeface="Times New Roman"/>
                        </a:rPr>
                        <a:t>next</a:t>
                      </a:r>
                    </a:p>
                  </a:txBody>
                  <a:tcPr marL="94227" marR="942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nvPr>
        </p:nvGraphicFramePr>
        <p:xfrm>
          <a:off x="4572000" y="1646553"/>
          <a:ext cx="4241800" cy="4267200"/>
        </p:xfrm>
        <a:graphic>
          <a:graphicData uri="http://schemas.openxmlformats.org/drawingml/2006/table">
            <a:tbl>
              <a:tblPr/>
              <a:tblGrid>
                <a:gridCol w="4241800"/>
              </a:tblGrid>
              <a:tr h="2321125">
                <a:tc>
                  <a:txBody>
                    <a:bodyPr/>
                    <a:lstStyle/>
                    <a:p>
                      <a:pPr marL="0" marR="0">
                        <a:spcBef>
                          <a:spcPts val="0"/>
                        </a:spcBef>
                        <a:spcAft>
                          <a:spcPts val="0"/>
                        </a:spcAft>
                      </a:pPr>
                      <a:r>
                        <a:rPr lang="en-US" sz="2000" dirty="0">
                          <a:latin typeface="Times New Roman"/>
                          <a:ea typeface="Times New Roman"/>
                          <a:cs typeface="Times New Roman"/>
                        </a:rPr>
                        <a:t>Executed by every process with D and Q initialized from </a:t>
                      </a:r>
                      <a:r>
                        <a:rPr lang="en-US" sz="2000" dirty="0" err="1">
                          <a:latin typeface="Times New Roman"/>
                          <a:ea typeface="Times New Roman"/>
                          <a:cs typeface="Times New Roman"/>
                        </a:rPr>
                        <a:t>FindDependencies</a:t>
                      </a:r>
                      <a:r>
                        <a:rPr lang="en-US" sz="2000" dirty="0">
                          <a:latin typeface="Times New Roman"/>
                          <a:ea typeface="Times New Roman"/>
                          <a:cs typeface="Times New Roman"/>
                        </a:rPr>
                        <a:t>.</a:t>
                      </a:r>
                    </a:p>
                    <a:p>
                      <a:pPr marL="0" marR="0">
                        <a:spcBef>
                          <a:spcPts val="0"/>
                        </a:spcBef>
                        <a:spcAft>
                          <a:spcPts val="0"/>
                        </a:spcAft>
                      </a:pPr>
                      <a:r>
                        <a:rPr lang="en-US" sz="2000" b="1" dirty="0" err="1">
                          <a:latin typeface="Times New Roman"/>
                          <a:ea typeface="Times New Roman"/>
                          <a:cs typeface="Times New Roman"/>
                        </a:rPr>
                        <a:t>FlowAlgebra</a:t>
                      </a:r>
                      <a:r>
                        <a:rPr lang="en-US" sz="2000" b="1" dirty="0">
                          <a:latin typeface="Times New Roman"/>
                          <a:ea typeface="Times New Roman"/>
                          <a:cs typeface="Times New Roman"/>
                        </a:rPr>
                        <a:t>(P,Q,D,</a:t>
                      </a:r>
                      <a:r>
                        <a:rPr lang="en-US" sz="2000" b="1" dirty="0">
                          <a:latin typeface="Times New Roman"/>
                          <a:ea typeface="Times New Roman"/>
                          <a:cs typeface="Times New Roman"/>
                          <a:sym typeface="Symbol"/>
                        </a:rPr>
                        <a:t></a:t>
                      </a:r>
                      <a:r>
                        <a:rPr lang="en-US" sz="2000" b="1" dirty="0">
                          <a:latin typeface="Times New Roman"/>
                          <a:ea typeface="Times New Roman"/>
                          <a:cs typeface="Times New Roman"/>
                        </a:rPr>
                        <a:t>,</a:t>
                      </a:r>
                      <a:r>
                        <a:rPr lang="en-US" sz="2000" b="1" dirty="0">
                          <a:latin typeface="Times New Roman"/>
                          <a:ea typeface="Times New Roman"/>
                          <a:cs typeface="Times New Roman"/>
                          <a:sym typeface="Symbol"/>
                        </a:rPr>
                        <a:t></a:t>
                      </a:r>
                      <a:r>
                        <a:rPr lang="en-US" sz="2000" b="1" dirty="0">
                          <a:latin typeface="Times New Roman"/>
                          <a:ea typeface="Times New Roman"/>
                          <a:cs typeface="Times New Roman"/>
                        </a:rPr>
                        <a:t>)</a:t>
                      </a:r>
                    </a:p>
                    <a:p>
                      <a:pPr marL="0" marR="0">
                        <a:spcBef>
                          <a:spcPts val="0"/>
                        </a:spcBef>
                        <a:spcAft>
                          <a:spcPts val="0"/>
                        </a:spcAft>
                      </a:pPr>
                      <a:r>
                        <a:rPr lang="en-US" sz="2000" dirty="0">
                          <a:latin typeface="Times New Roman"/>
                          <a:ea typeface="Times New Roman"/>
                          <a:cs typeface="Times New Roman"/>
                        </a:rPr>
                        <a:t>while Q isn’t empty</a:t>
                      </a:r>
                    </a:p>
                    <a:p>
                      <a:pPr marL="160020" marR="0">
                        <a:spcBef>
                          <a:spcPts val="0"/>
                        </a:spcBef>
                        <a:spcAft>
                          <a:spcPts val="0"/>
                        </a:spcAft>
                      </a:pPr>
                      <a:r>
                        <a:rPr lang="en-US" sz="2000" dirty="0">
                          <a:latin typeface="Times New Roman"/>
                          <a:ea typeface="Times New Roman"/>
                          <a:cs typeface="Times New Roman"/>
                        </a:rPr>
                        <a:t>get </a:t>
                      </a:r>
                      <a:r>
                        <a:rPr lang="en-US" sz="2000" dirty="0" err="1">
                          <a:latin typeface="Times New Roman"/>
                          <a:ea typeface="Times New Roman"/>
                          <a:cs typeface="Times New Roman"/>
                        </a:rPr>
                        <a:t>i</a:t>
                      </a:r>
                      <a:r>
                        <a:rPr lang="en-US" sz="2000" dirty="0">
                          <a:latin typeface="Times New Roman"/>
                          <a:ea typeface="Times New Roman"/>
                          <a:cs typeface="Times New Roman"/>
                        </a:rPr>
                        <a:t> from Q</a:t>
                      </a:r>
                    </a:p>
                    <a:p>
                      <a:pPr marL="160020" marR="0">
                        <a:spcBef>
                          <a:spcPts val="0"/>
                        </a:spcBef>
                        <a:spcAft>
                          <a:spcPts val="0"/>
                        </a:spcAft>
                      </a:pPr>
                      <a:r>
                        <a:rPr lang="en-US" sz="2000" u="sng" dirty="0">
                          <a:latin typeface="Times New Roman"/>
                          <a:ea typeface="Times New Roman"/>
                          <a:cs typeface="Times New Roman"/>
                          <a:sym typeface="Symbol"/>
                        </a:rPr>
                        <a:t></a:t>
                      </a:r>
                      <a:r>
                        <a:rPr lang="en-US" sz="2000" i="1" baseline="-25000" dirty="0" err="1">
                          <a:latin typeface="Times New Roman"/>
                          <a:ea typeface="Times New Roman"/>
                          <a:cs typeface="Times New Roman"/>
                        </a:rPr>
                        <a:t>i</a:t>
                      </a:r>
                      <a:r>
                        <a:rPr lang="en-US" sz="2000" i="1" dirty="0">
                          <a:latin typeface="Times New Roman"/>
                          <a:ea typeface="Times New Roman"/>
                          <a:cs typeface="Times New Roman"/>
                        </a:rPr>
                        <a:t> </a:t>
                      </a:r>
                      <a:r>
                        <a:rPr lang="en-US" sz="2000" dirty="0">
                          <a:latin typeface="Times New Roman"/>
                          <a:ea typeface="Times New Roman"/>
                          <a:cs typeface="Times New Roman"/>
                        </a:rPr>
                        <a:t>= FA(</a:t>
                      </a:r>
                      <a:r>
                        <a:rPr lang="en-US" sz="2000" u="sng" dirty="0">
                          <a:latin typeface="Times New Roman"/>
                          <a:ea typeface="Times New Roman"/>
                          <a:cs typeface="Times New Roman"/>
                          <a:sym typeface="Symbol"/>
                        </a:rPr>
                        <a:t></a:t>
                      </a:r>
                      <a:r>
                        <a:rPr lang="en-US" sz="2000" baseline="-25000" dirty="0" err="1">
                          <a:latin typeface="Times New Roman"/>
                          <a:ea typeface="Times New Roman"/>
                          <a:cs typeface="Times New Roman"/>
                        </a:rPr>
                        <a:t>i</a:t>
                      </a:r>
                      <a:r>
                        <a:rPr lang="en-US" sz="2000" dirty="0">
                          <a:latin typeface="Times New Roman"/>
                          <a:ea typeface="Times New Roman"/>
                          <a:cs typeface="Times New Roman"/>
                        </a:rPr>
                        <a:t>, </a:t>
                      </a:r>
                      <a:r>
                        <a:rPr lang="en-US" sz="2000" u="sng" dirty="0" err="1">
                          <a:latin typeface="Times New Roman"/>
                          <a:ea typeface="Times New Roman"/>
                          <a:cs typeface="Times New Roman"/>
                        </a:rPr>
                        <a:t>P</a:t>
                      </a:r>
                      <a:r>
                        <a:rPr lang="en-US" sz="2000" baseline="-25000" dirty="0" err="1">
                          <a:latin typeface="Times New Roman"/>
                          <a:ea typeface="Times New Roman"/>
                          <a:cs typeface="Times New Roman"/>
                        </a:rPr>
                        <a:t>ki</a:t>
                      </a:r>
                      <a:r>
                        <a:rPr lang="en-US" sz="2000" dirty="0">
                          <a:latin typeface="Times New Roman"/>
                          <a:ea typeface="Times New Roman"/>
                          <a:cs typeface="Times New Roman"/>
                        </a:rPr>
                        <a:t>, </a:t>
                      </a:r>
                      <a:r>
                        <a:rPr lang="en-US" sz="2000" u="sng" dirty="0">
                          <a:latin typeface="Times New Roman"/>
                          <a:ea typeface="Times New Roman"/>
                          <a:cs typeface="Times New Roman"/>
                          <a:sym typeface="Symbol"/>
                        </a:rPr>
                        <a:t></a:t>
                      </a:r>
                      <a:r>
                        <a:rPr lang="en-US" sz="2000" i="1" baseline="-25000" dirty="0">
                          <a:latin typeface="Times New Roman"/>
                          <a:ea typeface="Times New Roman"/>
                          <a:cs typeface="Times New Roman"/>
                        </a:rPr>
                        <a:t>k</a:t>
                      </a:r>
                      <a:r>
                        <a:rPr lang="en-US" sz="2000" dirty="0">
                          <a:latin typeface="Times New Roman"/>
                          <a:ea typeface="Times New Roman"/>
                          <a:cs typeface="Times New Roman"/>
                        </a:rPr>
                        <a:t>, </a:t>
                      </a:r>
                      <a:r>
                        <a:rPr lang="en-US" sz="2000" u="sng" dirty="0">
                          <a:latin typeface="Times New Roman"/>
                          <a:ea typeface="Times New Roman"/>
                          <a:cs typeface="Times New Roman"/>
                          <a:sym typeface="Symbol"/>
                        </a:rPr>
                        <a:t></a:t>
                      </a:r>
                      <a:r>
                        <a:rPr lang="en-US" sz="2000" baseline="-25000" dirty="0">
                          <a:latin typeface="Times New Roman"/>
                          <a:ea typeface="Times New Roman"/>
                          <a:cs typeface="Times New Roman"/>
                        </a:rPr>
                        <a:t>k</a:t>
                      </a:r>
                      <a:r>
                        <a:rPr lang="en-US" sz="2000" dirty="0">
                          <a:latin typeface="Times New Roman"/>
                          <a:ea typeface="Times New Roman"/>
                          <a:cs typeface="Times New Roman"/>
                        </a:rPr>
                        <a:t>)</a:t>
                      </a:r>
                    </a:p>
                    <a:p>
                      <a:pPr marL="160020" marR="0">
                        <a:spcBef>
                          <a:spcPts val="0"/>
                        </a:spcBef>
                        <a:spcAft>
                          <a:spcPts val="0"/>
                        </a:spcAft>
                      </a:pPr>
                      <a:r>
                        <a:rPr lang="en-US" sz="2000" dirty="0">
                          <a:latin typeface="Times New Roman"/>
                          <a:ea typeface="Times New Roman"/>
                          <a:cs typeface="Times New Roman"/>
                        </a:rPr>
                        <a:t>for each </a:t>
                      </a:r>
                      <a:r>
                        <a:rPr lang="en-US" sz="2000" dirty="0" err="1">
                          <a:latin typeface="Times New Roman"/>
                          <a:ea typeface="Times New Roman"/>
                          <a:cs typeface="Times New Roman"/>
                        </a:rPr>
                        <a:t>downslope</a:t>
                      </a:r>
                      <a:r>
                        <a:rPr lang="en-US" sz="2000" dirty="0">
                          <a:latin typeface="Times New Roman"/>
                          <a:ea typeface="Times New Roman"/>
                          <a:cs typeface="Times New Roman"/>
                        </a:rPr>
                        <a:t> neighbor n of </a:t>
                      </a:r>
                      <a:r>
                        <a:rPr lang="en-US" sz="2000" dirty="0" err="1">
                          <a:latin typeface="Times New Roman"/>
                          <a:ea typeface="Times New Roman"/>
                          <a:cs typeface="Times New Roman"/>
                        </a:rPr>
                        <a:t>i</a:t>
                      </a:r>
                      <a:endParaRPr lang="en-US" sz="2000" dirty="0">
                        <a:latin typeface="Times New Roman"/>
                        <a:ea typeface="Times New Roman"/>
                        <a:cs typeface="Times New Roman"/>
                      </a:endParaRPr>
                    </a:p>
                    <a:p>
                      <a:pPr marL="331470" marR="0">
                        <a:spcBef>
                          <a:spcPts val="0"/>
                        </a:spcBef>
                        <a:spcAft>
                          <a:spcPts val="0"/>
                        </a:spcAft>
                      </a:pPr>
                      <a:r>
                        <a:rPr lang="en-US" sz="2000" dirty="0">
                          <a:latin typeface="Times New Roman"/>
                          <a:ea typeface="Times New Roman"/>
                          <a:cs typeface="Times New Roman"/>
                        </a:rPr>
                        <a:t>if P</a:t>
                      </a:r>
                      <a:r>
                        <a:rPr lang="en-US" sz="2000" baseline="-25000" dirty="0">
                          <a:latin typeface="Times New Roman"/>
                          <a:ea typeface="Times New Roman"/>
                          <a:cs typeface="Times New Roman"/>
                        </a:rPr>
                        <a:t>in</a:t>
                      </a:r>
                      <a:r>
                        <a:rPr lang="en-US" sz="2000" dirty="0">
                          <a:latin typeface="Times New Roman"/>
                          <a:ea typeface="Times New Roman"/>
                          <a:cs typeface="Times New Roman"/>
                        </a:rPr>
                        <a:t>&gt;0</a:t>
                      </a:r>
                    </a:p>
                    <a:p>
                      <a:pPr marL="445770" marR="0">
                        <a:spcBef>
                          <a:spcPts val="0"/>
                        </a:spcBef>
                        <a:spcAft>
                          <a:spcPts val="0"/>
                        </a:spcAft>
                      </a:pPr>
                      <a:r>
                        <a:rPr lang="en-US" sz="2000" dirty="0">
                          <a:latin typeface="Times New Roman"/>
                          <a:ea typeface="Times New Roman"/>
                          <a:cs typeface="Times New Roman"/>
                        </a:rPr>
                        <a:t>D(n)=D(n)-1</a:t>
                      </a:r>
                    </a:p>
                    <a:p>
                      <a:pPr marL="445770" marR="0">
                        <a:spcBef>
                          <a:spcPts val="0"/>
                        </a:spcBef>
                        <a:spcAft>
                          <a:spcPts val="0"/>
                        </a:spcAft>
                      </a:pPr>
                      <a:r>
                        <a:rPr lang="en-US" sz="2000" dirty="0">
                          <a:latin typeface="Times New Roman"/>
                          <a:ea typeface="Times New Roman"/>
                          <a:cs typeface="Times New Roman"/>
                        </a:rPr>
                        <a:t>if D(n)=0</a:t>
                      </a:r>
                    </a:p>
                    <a:p>
                      <a:pPr marL="560070" marR="0">
                        <a:spcBef>
                          <a:spcPts val="0"/>
                        </a:spcBef>
                        <a:spcAft>
                          <a:spcPts val="0"/>
                        </a:spcAft>
                      </a:pPr>
                      <a:r>
                        <a:rPr lang="en-US" sz="2000" dirty="0">
                          <a:latin typeface="Times New Roman"/>
                          <a:ea typeface="Times New Roman"/>
                          <a:cs typeface="Times New Roman"/>
                        </a:rPr>
                        <a:t>add n to Q</a:t>
                      </a:r>
                    </a:p>
                    <a:p>
                      <a:pPr marL="160020" marR="0">
                        <a:spcBef>
                          <a:spcPts val="0"/>
                        </a:spcBef>
                        <a:spcAft>
                          <a:spcPts val="0"/>
                        </a:spcAft>
                      </a:pPr>
                      <a:r>
                        <a:rPr lang="en-US" sz="2000" dirty="0">
                          <a:latin typeface="Times New Roman"/>
                          <a:ea typeface="Times New Roman"/>
                          <a:cs typeface="Times New Roman"/>
                        </a:rPr>
                        <a:t>next n</a:t>
                      </a:r>
                    </a:p>
                    <a:p>
                      <a:pPr marL="0" marR="0">
                        <a:spcBef>
                          <a:spcPts val="0"/>
                        </a:spcBef>
                        <a:spcAft>
                          <a:spcPts val="0"/>
                        </a:spcAft>
                      </a:pPr>
                      <a:r>
                        <a:rPr lang="en-US" sz="2000" dirty="0">
                          <a:latin typeface="Times New Roman"/>
                          <a:ea typeface="Times New Roman"/>
                          <a:cs typeface="Times New Roman"/>
                        </a:rPr>
                        <a:t>end while</a:t>
                      </a:r>
                    </a:p>
                    <a:p>
                      <a:pPr marL="0" marR="0">
                        <a:spcBef>
                          <a:spcPts val="0"/>
                        </a:spcBef>
                        <a:spcAft>
                          <a:spcPts val="0"/>
                        </a:spcAft>
                      </a:pPr>
                      <a:r>
                        <a:rPr lang="en-US" sz="2000" dirty="0">
                          <a:latin typeface="Times New Roman"/>
                          <a:ea typeface="Times New Roman"/>
                          <a:cs typeface="Times New Roman"/>
                        </a:rPr>
                        <a:t>swap process buffers and repeat</a:t>
                      </a:r>
                    </a:p>
                  </a:txBody>
                  <a:tcPr marL="93259" marR="932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5734" name="Rectangle 9"/>
          <p:cNvSpPr>
            <a:spLocks noChangeArrowheads="1"/>
          </p:cNvSpPr>
          <p:nvPr/>
        </p:nvSpPr>
        <p:spPr bwMode="auto">
          <a:xfrm>
            <a:off x="309563" y="977895"/>
            <a:ext cx="3357562" cy="523220"/>
          </a:xfrm>
          <a:prstGeom prst="rect">
            <a:avLst/>
          </a:prstGeom>
          <a:noFill/>
          <a:ln w="9525">
            <a:noFill/>
            <a:miter lim="800000"/>
            <a:headEnd/>
            <a:tailEnd/>
          </a:ln>
        </p:spPr>
        <p:txBody>
          <a:bodyPr>
            <a:spAutoFit/>
          </a:bodyPr>
          <a:lstStyle/>
          <a:p>
            <a:pPr>
              <a:defRPr/>
            </a:pPr>
            <a:r>
              <a:rPr lang="en-US" sz="2800" b="1" dirty="0">
                <a:solidFill>
                  <a:prstClr val="black"/>
                </a:solidFill>
              </a:rPr>
              <a:t>1. Dependency grid</a:t>
            </a:r>
          </a:p>
        </p:txBody>
      </p:sp>
      <p:sp>
        <p:nvSpPr>
          <p:cNvPr id="115735" name="Rectangle 10"/>
          <p:cNvSpPr>
            <a:spLocks noChangeArrowheads="1"/>
          </p:cNvSpPr>
          <p:nvPr/>
        </p:nvSpPr>
        <p:spPr bwMode="auto">
          <a:xfrm>
            <a:off x="4571999" y="977895"/>
            <a:ext cx="4157663" cy="523220"/>
          </a:xfrm>
          <a:prstGeom prst="rect">
            <a:avLst/>
          </a:prstGeom>
          <a:noFill/>
          <a:ln w="9525">
            <a:noFill/>
            <a:miter lim="800000"/>
            <a:headEnd/>
            <a:tailEnd/>
          </a:ln>
        </p:spPr>
        <p:txBody>
          <a:bodyPr wrap="square">
            <a:spAutoFit/>
          </a:bodyPr>
          <a:lstStyle/>
          <a:p>
            <a:pPr>
              <a:defRPr/>
            </a:pPr>
            <a:r>
              <a:rPr lang="en-US" sz="2800" b="1" dirty="0">
                <a:solidFill>
                  <a:prstClr val="black"/>
                </a:solidFill>
              </a:rPr>
              <a:t>2. Flow algebra function</a:t>
            </a:r>
          </a:p>
        </p:txBody>
      </p:sp>
      <p:grpSp>
        <p:nvGrpSpPr>
          <p:cNvPr id="409" name="Group 84"/>
          <p:cNvGrpSpPr>
            <a:grpSpLocks/>
          </p:cNvGrpSpPr>
          <p:nvPr/>
        </p:nvGrpSpPr>
        <p:grpSpPr bwMode="auto">
          <a:xfrm>
            <a:off x="409579" y="5072061"/>
            <a:ext cx="3358730" cy="1403350"/>
            <a:chOff x="457200" y="1022350"/>
            <a:chExt cx="2917910" cy="1219200"/>
          </a:xfrm>
        </p:grpSpPr>
        <p:grpSp>
          <p:nvGrpSpPr>
            <p:cNvPr id="410" name="Group 10"/>
            <p:cNvGrpSpPr>
              <a:grpSpLocks/>
            </p:cNvGrpSpPr>
            <p:nvPr/>
          </p:nvGrpSpPr>
          <p:grpSpPr bwMode="auto">
            <a:xfrm>
              <a:off x="457200" y="1022350"/>
              <a:ext cx="1578449" cy="1219200"/>
              <a:chOff x="432" y="1056"/>
              <a:chExt cx="1262" cy="1008"/>
            </a:xfrm>
          </p:grpSpPr>
          <p:pic>
            <p:nvPicPr>
              <p:cNvPr id="429" name="Picture 4"/>
              <p:cNvPicPr>
                <a:picLocks noChangeAspect="1" noChangeArrowheads="1"/>
              </p:cNvPicPr>
              <p:nvPr/>
            </p:nvPicPr>
            <p:blipFill>
              <a:blip r:embed="rId2" cstate="print"/>
              <a:srcRect/>
              <a:stretch>
                <a:fillRect/>
              </a:stretch>
            </p:blipFill>
            <p:spPr bwMode="auto">
              <a:xfrm>
                <a:off x="432" y="1056"/>
                <a:ext cx="1008" cy="1008"/>
              </a:xfrm>
              <a:prstGeom prst="rect">
                <a:avLst/>
              </a:prstGeom>
              <a:noFill/>
              <a:ln w="9525">
                <a:noFill/>
                <a:miter lim="800000"/>
                <a:headEnd/>
                <a:tailEnd/>
              </a:ln>
            </p:spPr>
          </p:pic>
          <p:sp>
            <p:nvSpPr>
              <p:cNvPr id="432" name="Freeform 7"/>
              <p:cNvSpPr>
                <a:spLocks/>
              </p:cNvSpPr>
              <p:nvPr/>
            </p:nvSpPr>
            <p:spPr bwMode="auto">
              <a:xfrm>
                <a:off x="435" y="1737"/>
                <a:ext cx="1002" cy="1"/>
              </a:xfrm>
              <a:custGeom>
                <a:avLst/>
                <a:gdLst>
                  <a:gd name="T0" fmla="*/ 0 w 1002"/>
                  <a:gd name="T1" fmla="*/ 0 h 1"/>
                  <a:gd name="T2" fmla="*/ 1002 w 1002"/>
                  <a:gd name="T3" fmla="*/ 0 h 1"/>
                  <a:gd name="T4" fmla="*/ 0 60000 65536"/>
                  <a:gd name="T5" fmla="*/ 0 60000 65536"/>
                  <a:gd name="T6" fmla="*/ 0 w 1002"/>
                  <a:gd name="T7" fmla="*/ 0 h 1"/>
                  <a:gd name="T8" fmla="*/ 1002 w 1002"/>
                  <a:gd name="T9" fmla="*/ 1 h 1"/>
                </a:gdLst>
                <a:ahLst/>
                <a:cxnLst>
                  <a:cxn ang="T4">
                    <a:pos x="T0" y="T1"/>
                  </a:cxn>
                  <a:cxn ang="T5">
                    <a:pos x="T2" y="T3"/>
                  </a:cxn>
                </a:cxnLst>
                <a:rect l="T6" t="T7" r="T8" b="T9"/>
                <a:pathLst>
                  <a:path w="1002" h="1">
                    <a:moveTo>
                      <a:pt x="0" y="0"/>
                    </a:moveTo>
                    <a:lnTo>
                      <a:pt x="1002" y="0"/>
                    </a:lnTo>
                  </a:path>
                </a:pathLst>
              </a:custGeom>
              <a:noFill/>
              <a:ln w="22225">
                <a:solidFill>
                  <a:srgbClr val="0000FF"/>
                </a:solidFill>
                <a:prstDash val="dash"/>
                <a:round/>
                <a:headEnd/>
                <a:tailEnd/>
              </a:ln>
            </p:spPr>
            <p:txBody>
              <a:bodyPr/>
              <a:lstStyle/>
              <a:p>
                <a:pPr algn="ctr" eaLnBrk="0" hangingPunct="0">
                  <a:defRPr/>
                </a:pPr>
                <a:endParaRPr kumimoji="1" lang="en-US" sz="2000" kern="0" smtClean="0">
                  <a:solidFill>
                    <a:srgbClr val="EEECE1"/>
                  </a:solidFill>
                  <a:latin typeface="Times New Roman" pitchFamily="18" charset="0"/>
                </a:endParaRPr>
              </a:p>
            </p:txBody>
          </p:sp>
          <p:sp>
            <p:nvSpPr>
              <p:cNvPr id="434" name="Freeform 8"/>
              <p:cNvSpPr>
                <a:spLocks/>
              </p:cNvSpPr>
              <p:nvPr/>
            </p:nvSpPr>
            <p:spPr bwMode="auto">
              <a:xfrm>
                <a:off x="432" y="1401"/>
                <a:ext cx="1002" cy="1"/>
              </a:xfrm>
              <a:custGeom>
                <a:avLst/>
                <a:gdLst>
                  <a:gd name="T0" fmla="*/ 0 w 1002"/>
                  <a:gd name="T1" fmla="*/ 0 h 1"/>
                  <a:gd name="T2" fmla="*/ 1002 w 1002"/>
                  <a:gd name="T3" fmla="*/ 0 h 1"/>
                  <a:gd name="T4" fmla="*/ 0 60000 65536"/>
                  <a:gd name="T5" fmla="*/ 0 60000 65536"/>
                  <a:gd name="T6" fmla="*/ 0 w 1002"/>
                  <a:gd name="T7" fmla="*/ 0 h 1"/>
                  <a:gd name="T8" fmla="*/ 1002 w 1002"/>
                  <a:gd name="T9" fmla="*/ 1 h 1"/>
                </a:gdLst>
                <a:ahLst/>
                <a:cxnLst>
                  <a:cxn ang="T4">
                    <a:pos x="T0" y="T1"/>
                  </a:cxn>
                  <a:cxn ang="T5">
                    <a:pos x="T2" y="T3"/>
                  </a:cxn>
                </a:cxnLst>
                <a:rect l="T6" t="T7" r="T8" b="T9"/>
                <a:pathLst>
                  <a:path w="1002" h="1">
                    <a:moveTo>
                      <a:pt x="0" y="0"/>
                    </a:moveTo>
                    <a:lnTo>
                      <a:pt x="1002" y="0"/>
                    </a:lnTo>
                  </a:path>
                </a:pathLst>
              </a:custGeom>
              <a:noFill/>
              <a:ln w="22225">
                <a:solidFill>
                  <a:srgbClr val="0000FF"/>
                </a:solidFill>
                <a:prstDash val="dash"/>
                <a:round/>
                <a:headEnd/>
                <a:tailEnd/>
              </a:ln>
            </p:spPr>
            <p:txBody>
              <a:bodyPr/>
              <a:lstStyle/>
              <a:p>
                <a:pPr algn="ctr" eaLnBrk="0" hangingPunct="0">
                  <a:defRPr/>
                </a:pPr>
                <a:endParaRPr kumimoji="1" lang="en-US" sz="2000" kern="0" smtClean="0">
                  <a:solidFill>
                    <a:srgbClr val="EEECE1"/>
                  </a:solidFill>
                  <a:latin typeface="Times New Roman" pitchFamily="18" charset="0"/>
                </a:endParaRPr>
              </a:p>
            </p:txBody>
          </p:sp>
          <p:sp>
            <p:nvSpPr>
              <p:cNvPr id="435" name="Line 9"/>
              <p:cNvSpPr>
                <a:spLocks noChangeShapeType="1"/>
              </p:cNvSpPr>
              <p:nvPr/>
            </p:nvSpPr>
            <p:spPr bwMode="auto">
              <a:xfrm>
                <a:off x="1502" y="1401"/>
                <a:ext cx="192" cy="0"/>
              </a:xfrm>
              <a:prstGeom prst="line">
                <a:avLst/>
              </a:prstGeom>
              <a:noFill/>
              <a:ln w="9525">
                <a:solidFill>
                  <a:sysClr val="windowText" lastClr="000000"/>
                </a:solidFill>
                <a:round/>
                <a:headEnd/>
                <a:tailEnd type="triangle" w="med" len="med"/>
              </a:ln>
            </p:spPr>
            <p:txBody>
              <a:bodyPr/>
              <a:lstStyle/>
              <a:p>
                <a:pPr algn="ctr" eaLnBrk="0" hangingPunct="0">
                  <a:defRPr/>
                </a:pPr>
                <a:endParaRPr kumimoji="1" lang="en-US" sz="2000" kern="0" smtClean="0">
                  <a:solidFill>
                    <a:srgbClr val="EEECE1"/>
                  </a:solidFill>
                  <a:latin typeface="Times New Roman" pitchFamily="18" charset="0"/>
                </a:endParaRPr>
              </a:p>
            </p:txBody>
          </p:sp>
        </p:grpSp>
        <p:grpSp>
          <p:nvGrpSpPr>
            <p:cNvPr id="411" name="Group 25"/>
            <p:cNvGrpSpPr>
              <a:grpSpLocks/>
            </p:cNvGrpSpPr>
            <p:nvPr/>
          </p:nvGrpSpPr>
          <p:grpSpPr bwMode="auto">
            <a:xfrm>
              <a:off x="2114343" y="1022350"/>
              <a:ext cx="1260767" cy="1219200"/>
              <a:chOff x="112" y="1056"/>
              <a:chExt cx="1008" cy="1008"/>
            </a:xfrm>
          </p:grpSpPr>
          <p:pic>
            <p:nvPicPr>
              <p:cNvPr id="418" name="Picture 26"/>
              <p:cNvPicPr>
                <a:picLocks noChangeAspect="1" noChangeArrowheads="1"/>
              </p:cNvPicPr>
              <p:nvPr/>
            </p:nvPicPr>
            <p:blipFill>
              <a:blip r:embed="rId2" cstate="print"/>
              <a:srcRect/>
              <a:stretch>
                <a:fillRect/>
              </a:stretch>
            </p:blipFill>
            <p:spPr bwMode="auto">
              <a:xfrm>
                <a:off x="112" y="1056"/>
                <a:ext cx="1008" cy="1008"/>
              </a:xfrm>
              <a:prstGeom prst="rect">
                <a:avLst/>
              </a:prstGeom>
              <a:noFill/>
              <a:ln w="9525">
                <a:noFill/>
                <a:miter lim="800000"/>
                <a:headEnd/>
                <a:tailEnd/>
              </a:ln>
            </p:spPr>
          </p:pic>
          <p:sp>
            <p:nvSpPr>
              <p:cNvPr id="419" name="Freeform 29"/>
              <p:cNvSpPr>
                <a:spLocks/>
              </p:cNvSpPr>
              <p:nvPr/>
            </p:nvSpPr>
            <p:spPr bwMode="auto">
              <a:xfrm>
                <a:off x="115" y="1737"/>
                <a:ext cx="1002" cy="1"/>
              </a:xfrm>
              <a:custGeom>
                <a:avLst/>
                <a:gdLst>
                  <a:gd name="T0" fmla="*/ 0 w 1002"/>
                  <a:gd name="T1" fmla="*/ 0 h 1"/>
                  <a:gd name="T2" fmla="*/ 1002 w 1002"/>
                  <a:gd name="T3" fmla="*/ 0 h 1"/>
                  <a:gd name="T4" fmla="*/ 0 60000 65536"/>
                  <a:gd name="T5" fmla="*/ 0 60000 65536"/>
                  <a:gd name="T6" fmla="*/ 0 w 1002"/>
                  <a:gd name="T7" fmla="*/ 0 h 1"/>
                  <a:gd name="T8" fmla="*/ 1002 w 1002"/>
                  <a:gd name="T9" fmla="*/ 1 h 1"/>
                </a:gdLst>
                <a:ahLst/>
                <a:cxnLst>
                  <a:cxn ang="T4">
                    <a:pos x="T0" y="T1"/>
                  </a:cxn>
                  <a:cxn ang="T5">
                    <a:pos x="T2" y="T3"/>
                  </a:cxn>
                </a:cxnLst>
                <a:rect l="T6" t="T7" r="T8" b="T9"/>
                <a:pathLst>
                  <a:path w="1002" h="1">
                    <a:moveTo>
                      <a:pt x="0" y="0"/>
                    </a:moveTo>
                    <a:lnTo>
                      <a:pt x="1002" y="0"/>
                    </a:lnTo>
                  </a:path>
                </a:pathLst>
              </a:custGeom>
              <a:noFill/>
              <a:ln w="22225">
                <a:solidFill>
                  <a:srgbClr val="0000FF"/>
                </a:solidFill>
                <a:prstDash val="dash"/>
                <a:round/>
                <a:headEnd/>
                <a:tailEnd/>
              </a:ln>
            </p:spPr>
            <p:txBody>
              <a:bodyPr/>
              <a:lstStyle/>
              <a:p>
                <a:pPr algn="ctr" eaLnBrk="0" hangingPunct="0">
                  <a:defRPr/>
                </a:pPr>
                <a:endParaRPr kumimoji="1" lang="en-US" sz="2000" kern="0" smtClean="0">
                  <a:solidFill>
                    <a:srgbClr val="EEECE1"/>
                  </a:solidFill>
                  <a:latin typeface="Times New Roman" pitchFamily="18" charset="0"/>
                </a:endParaRPr>
              </a:p>
            </p:txBody>
          </p:sp>
          <p:sp>
            <p:nvSpPr>
              <p:cNvPr id="420" name="Freeform 30"/>
              <p:cNvSpPr>
                <a:spLocks/>
              </p:cNvSpPr>
              <p:nvPr/>
            </p:nvSpPr>
            <p:spPr bwMode="auto">
              <a:xfrm>
                <a:off x="112" y="1401"/>
                <a:ext cx="1002" cy="1"/>
              </a:xfrm>
              <a:custGeom>
                <a:avLst/>
                <a:gdLst>
                  <a:gd name="T0" fmla="*/ 0 w 1002"/>
                  <a:gd name="T1" fmla="*/ 0 h 1"/>
                  <a:gd name="T2" fmla="*/ 1002 w 1002"/>
                  <a:gd name="T3" fmla="*/ 0 h 1"/>
                  <a:gd name="T4" fmla="*/ 0 60000 65536"/>
                  <a:gd name="T5" fmla="*/ 0 60000 65536"/>
                  <a:gd name="T6" fmla="*/ 0 w 1002"/>
                  <a:gd name="T7" fmla="*/ 0 h 1"/>
                  <a:gd name="T8" fmla="*/ 1002 w 1002"/>
                  <a:gd name="T9" fmla="*/ 1 h 1"/>
                </a:gdLst>
                <a:ahLst/>
                <a:cxnLst>
                  <a:cxn ang="T4">
                    <a:pos x="T0" y="T1"/>
                  </a:cxn>
                  <a:cxn ang="T5">
                    <a:pos x="T2" y="T3"/>
                  </a:cxn>
                </a:cxnLst>
                <a:rect l="T6" t="T7" r="T8" b="T9"/>
                <a:pathLst>
                  <a:path w="1002" h="1">
                    <a:moveTo>
                      <a:pt x="0" y="0"/>
                    </a:moveTo>
                    <a:lnTo>
                      <a:pt x="1002" y="0"/>
                    </a:lnTo>
                  </a:path>
                </a:pathLst>
              </a:custGeom>
              <a:noFill/>
              <a:ln w="22225">
                <a:solidFill>
                  <a:srgbClr val="0000FF"/>
                </a:solidFill>
                <a:prstDash val="dash"/>
                <a:round/>
                <a:headEnd/>
                <a:tailEnd/>
              </a:ln>
            </p:spPr>
            <p:txBody>
              <a:bodyPr/>
              <a:lstStyle/>
              <a:p>
                <a:pPr algn="ctr" eaLnBrk="0" hangingPunct="0">
                  <a:defRPr/>
                </a:pPr>
                <a:endParaRPr kumimoji="1" lang="en-US" sz="2000" kern="0" smtClean="0">
                  <a:solidFill>
                    <a:srgbClr val="EEECE1"/>
                  </a:solidFill>
                  <a:latin typeface="Times New Roman" pitchFamily="18" charset="0"/>
                </a:endParaRPr>
              </a:p>
            </p:txBody>
          </p:sp>
        </p:grpSp>
      </p:grpSp>
      <p:sp>
        <p:nvSpPr>
          <p:cNvPr id="436" name="Line 9"/>
          <p:cNvSpPr>
            <a:spLocks noChangeShapeType="1"/>
          </p:cNvSpPr>
          <p:nvPr/>
        </p:nvSpPr>
        <p:spPr bwMode="auto">
          <a:xfrm>
            <a:off x="1950066" y="6020158"/>
            <a:ext cx="276424" cy="0"/>
          </a:xfrm>
          <a:prstGeom prst="line">
            <a:avLst/>
          </a:prstGeom>
          <a:noFill/>
          <a:ln w="9525">
            <a:solidFill>
              <a:sysClr val="windowText" lastClr="000000"/>
            </a:solidFill>
            <a:round/>
            <a:headEnd type="triangle" w="med" len="med"/>
            <a:tailEnd type="none" w="med" len="med"/>
          </a:ln>
        </p:spPr>
        <p:txBody>
          <a:bodyPr/>
          <a:lstStyle/>
          <a:p>
            <a:pPr algn="ctr" eaLnBrk="0" hangingPunct="0">
              <a:defRPr/>
            </a:pPr>
            <a:endParaRPr kumimoji="1" lang="en-US" sz="2000" kern="0" smtClean="0">
              <a:solidFill>
                <a:srgbClr val="EEECE1"/>
              </a:solidFill>
              <a:latin typeface="Times New Roman" pitchFamily="18" charset="0"/>
            </a:endParaRPr>
          </a:p>
        </p:txBody>
      </p:sp>
    </p:spTree>
    <p:extLst>
      <p:ext uri="{BB962C8B-B14F-4D97-AF65-F5344CB8AC3E}">
        <p14:creationId xmlns:p14="http://schemas.microsoft.com/office/powerpoint/2010/main" val="23911844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a:t>
            </a:r>
            <a:endParaRPr lang="en-US" dirty="0"/>
          </a:p>
        </p:txBody>
      </p:sp>
      <p:sp>
        <p:nvSpPr>
          <p:cNvPr id="3" name="Content Placeholder 2"/>
          <p:cNvSpPr>
            <a:spLocks noGrp="1"/>
          </p:cNvSpPr>
          <p:nvPr>
            <p:ph idx="1"/>
          </p:nvPr>
        </p:nvSpPr>
        <p:spPr/>
        <p:txBody>
          <a:bodyPr/>
          <a:lstStyle/>
          <a:p>
            <a:r>
              <a:rPr lang="en-US" dirty="0" smtClean="0"/>
              <a:t>C++ Command Line Executables that use MPI</a:t>
            </a:r>
          </a:p>
          <a:p>
            <a:r>
              <a:rPr lang="en-US" dirty="0" smtClean="0"/>
              <a:t>ArcGIS Python Script Tools</a:t>
            </a:r>
          </a:p>
          <a:p>
            <a:r>
              <a:rPr lang="en-US" dirty="0" smtClean="0"/>
              <a:t>Python validation code to provide file name defaults</a:t>
            </a:r>
          </a:p>
          <a:p>
            <a:r>
              <a:rPr lang="en-US" dirty="0" smtClean="0"/>
              <a:t>Shared as ArcGIS Toolbox</a:t>
            </a:r>
            <a:endParaRPr lang="en-US" dirty="0"/>
          </a:p>
        </p:txBody>
      </p:sp>
    </p:spTree>
    <p:extLst>
      <p:ext uri="{BB962C8B-B14F-4D97-AF65-F5344CB8AC3E}">
        <p14:creationId xmlns:p14="http://schemas.microsoft.com/office/powerpoint/2010/main" val="26241294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09056" y="742476"/>
            <a:ext cx="5965372" cy="6124754"/>
          </a:xfrm>
          <a:prstGeom prst="rect">
            <a:avLst/>
          </a:prstGeom>
        </p:spPr>
        <p:txBody>
          <a:bodyPr wrap="square">
            <a:spAutoFit/>
          </a:bodyPr>
          <a:lstStyle/>
          <a:p>
            <a:pPr>
              <a:tabLst>
                <a:tab pos="228600" algn="l"/>
                <a:tab pos="457200" algn="l"/>
                <a:tab pos="685800" algn="l"/>
                <a:tab pos="914400" algn="l"/>
                <a:tab pos="1143000" algn="l"/>
                <a:tab pos="1371600" algn="l"/>
                <a:tab pos="1600200" algn="l"/>
                <a:tab pos="1828800" algn="l"/>
                <a:tab pos="2057400" algn="l"/>
              </a:tabLst>
            </a:pPr>
            <a:r>
              <a:rPr lang="en-US" sz="1400" dirty="0" smtClean="0">
                <a:solidFill>
                  <a:prstClr val="black"/>
                </a:solidFill>
                <a:latin typeface="Arial" pitchFamily="34" charset="0"/>
                <a:cs typeface="Arial" pitchFamily="34" charset="0"/>
              </a:rPr>
              <a:t>	</a:t>
            </a:r>
            <a:r>
              <a:rPr lang="en-US" sz="1400" dirty="0" smtClean="0">
                <a:solidFill>
                  <a:srgbClr val="0000FF"/>
                </a:solidFill>
                <a:latin typeface="Arial" pitchFamily="34" charset="0"/>
                <a:cs typeface="Arial" pitchFamily="34" charset="0"/>
              </a:rPr>
              <a:t>while</a:t>
            </a:r>
            <a:r>
              <a:rPr lang="en-US" sz="1400" dirty="0">
                <a:solidFill>
                  <a:prstClr val="black"/>
                </a:solidFill>
                <a:latin typeface="Arial" pitchFamily="34" charset="0"/>
                <a:cs typeface="Arial" pitchFamily="34" charset="0"/>
              </a:rPr>
              <a:t>(!</a:t>
            </a:r>
            <a:r>
              <a:rPr lang="en-US" sz="1400" dirty="0" err="1">
                <a:solidFill>
                  <a:prstClr val="black"/>
                </a:solidFill>
                <a:latin typeface="Arial" pitchFamily="34" charset="0"/>
                <a:cs typeface="Arial" pitchFamily="34" charset="0"/>
              </a:rPr>
              <a:t>que.empty</a:t>
            </a:r>
            <a:r>
              <a:rPr lang="en-US" sz="1400" dirty="0">
                <a:solidFill>
                  <a:prstClr val="black"/>
                </a:solidFill>
                <a:latin typeface="Arial" pitchFamily="34" charset="0"/>
                <a:cs typeface="Arial" pitchFamily="34" charset="0"/>
              </a:rPr>
              <a:t>()) </a:t>
            </a:r>
          </a:p>
          <a:p>
            <a:pPr>
              <a:tabLst>
                <a:tab pos="228600" algn="l"/>
                <a:tab pos="457200" algn="l"/>
                <a:tab pos="685800" algn="l"/>
                <a:tab pos="914400" algn="l"/>
                <a:tab pos="1143000" algn="l"/>
                <a:tab pos="1371600" algn="l"/>
                <a:tab pos="1600200" algn="l"/>
                <a:tab pos="1828800" algn="l"/>
                <a:tab pos="2057400" algn="l"/>
              </a:tabLst>
            </a:pPr>
            <a:r>
              <a:rPr lang="en-US" sz="1400" dirty="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a:t>
            </a:r>
            <a:endParaRPr lang="en-US" sz="1400" dirty="0">
              <a:solidFill>
                <a:prstClr val="black"/>
              </a:solidFill>
              <a:latin typeface="Arial" pitchFamily="34" charset="0"/>
              <a:cs typeface="Arial" pitchFamily="34" charset="0"/>
            </a:endParaRPr>
          </a:p>
          <a:p>
            <a:pPr>
              <a:tabLst>
                <a:tab pos="228600" algn="l"/>
                <a:tab pos="457200" algn="l"/>
                <a:tab pos="685800" algn="l"/>
                <a:tab pos="914400" algn="l"/>
                <a:tab pos="1143000" algn="l"/>
                <a:tab pos="1371600" algn="l"/>
                <a:tab pos="1600200" algn="l"/>
                <a:tab pos="1828800" algn="l"/>
                <a:tab pos="2057400" algn="l"/>
              </a:tabLst>
            </a:pPr>
            <a:r>
              <a:rPr lang="en-US" sz="1400" dirty="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	</a:t>
            </a:r>
            <a:r>
              <a:rPr lang="en-US" sz="1400" dirty="0" smtClean="0">
                <a:solidFill>
                  <a:srgbClr val="008000"/>
                </a:solidFill>
                <a:latin typeface="Arial" pitchFamily="34" charset="0"/>
                <a:cs typeface="Arial" pitchFamily="34" charset="0"/>
              </a:rPr>
              <a:t>//</a:t>
            </a:r>
            <a:r>
              <a:rPr lang="en-US" sz="1400" dirty="0">
                <a:solidFill>
                  <a:srgbClr val="008000"/>
                </a:solidFill>
                <a:latin typeface="Arial" pitchFamily="34" charset="0"/>
                <a:cs typeface="Arial" pitchFamily="34" charset="0"/>
              </a:rPr>
              <a:t>Takes next node with no contributing neighbors</a:t>
            </a:r>
          </a:p>
          <a:p>
            <a:pPr>
              <a:tabLst>
                <a:tab pos="228600" algn="l"/>
                <a:tab pos="457200" algn="l"/>
                <a:tab pos="685800" algn="l"/>
                <a:tab pos="914400" algn="l"/>
                <a:tab pos="1143000" algn="l"/>
                <a:tab pos="1371600" algn="l"/>
                <a:tab pos="1600200" algn="l"/>
                <a:tab pos="1828800" algn="l"/>
                <a:tab pos="2057400" algn="l"/>
              </a:tabLst>
            </a:pPr>
            <a:r>
              <a:rPr lang="en-US" sz="1400" dirty="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	temp </a:t>
            </a:r>
            <a:r>
              <a:rPr lang="en-US" sz="1400" dirty="0">
                <a:solidFill>
                  <a:prstClr val="black"/>
                </a:solidFill>
                <a:latin typeface="Arial" pitchFamily="34" charset="0"/>
                <a:cs typeface="Arial" pitchFamily="34" charset="0"/>
              </a:rPr>
              <a:t>= </a:t>
            </a:r>
            <a:r>
              <a:rPr lang="en-US" sz="1400" dirty="0" err="1">
                <a:solidFill>
                  <a:prstClr val="black"/>
                </a:solidFill>
                <a:latin typeface="Arial" pitchFamily="34" charset="0"/>
                <a:cs typeface="Arial" pitchFamily="34" charset="0"/>
              </a:rPr>
              <a:t>que.front</a:t>
            </a:r>
            <a:r>
              <a:rPr lang="en-US" sz="1400" dirty="0" smtClean="0">
                <a:solidFill>
                  <a:prstClr val="black"/>
                </a:solidFill>
                <a:latin typeface="Arial" pitchFamily="34" charset="0"/>
                <a:cs typeface="Arial" pitchFamily="34" charset="0"/>
              </a:rPr>
              <a:t>();  </a:t>
            </a:r>
            <a:r>
              <a:rPr lang="en-US" sz="1400" dirty="0" err="1" smtClean="0">
                <a:solidFill>
                  <a:prstClr val="black"/>
                </a:solidFill>
                <a:latin typeface="Arial" pitchFamily="34" charset="0"/>
                <a:cs typeface="Arial" pitchFamily="34" charset="0"/>
              </a:rPr>
              <a:t>que.pop</a:t>
            </a:r>
            <a:r>
              <a:rPr lang="en-US" sz="1400" dirty="0">
                <a:solidFill>
                  <a:prstClr val="black"/>
                </a:solidFill>
                <a:latin typeface="Arial" pitchFamily="34" charset="0"/>
                <a:cs typeface="Arial" pitchFamily="34" charset="0"/>
              </a:rPr>
              <a:t>();</a:t>
            </a:r>
          </a:p>
          <a:p>
            <a:pPr>
              <a:tabLst>
                <a:tab pos="228600" algn="l"/>
                <a:tab pos="457200" algn="l"/>
                <a:tab pos="685800" algn="l"/>
                <a:tab pos="914400" algn="l"/>
                <a:tab pos="1143000" algn="l"/>
                <a:tab pos="1371600" algn="l"/>
                <a:tab pos="1600200" algn="l"/>
                <a:tab pos="1828800" algn="l"/>
                <a:tab pos="2057400" algn="l"/>
              </a:tabLst>
            </a:pPr>
            <a:r>
              <a:rPr lang="en-US" sz="1400" dirty="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	</a:t>
            </a:r>
            <a:r>
              <a:rPr lang="en-US" sz="1400" dirty="0" err="1" smtClean="0">
                <a:solidFill>
                  <a:prstClr val="black"/>
                </a:solidFill>
                <a:latin typeface="Arial" pitchFamily="34" charset="0"/>
                <a:cs typeface="Arial" pitchFamily="34" charset="0"/>
              </a:rPr>
              <a:t>i</a:t>
            </a:r>
            <a:r>
              <a:rPr lang="en-US" sz="1400" dirty="0" smtClean="0">
                <a:solidFill>
                  <a:prstClr val="black"/>
                </a:solidFill>
                <a:latin typeface="Arial" pitchFamily="34" charset="0"/>
                <a:cs typeface="Arial" pitchFamily="34" charset="0"/>
              </a:rPr>
              <a:t> </a:t>
            </a:r>
            <a:r>
              <a:rPr lang="en-US" sz="1400" dirty="0">
                <a:solidFill>
                  <a:prstClr val="black"/>
                </a:solidFill>
                <a:latin typeface="Arial" pitchFamily="34" charset="0"/>
                <a:cs typeface="Arial" pitchFamily="34" charset="0"/>
              </a:rPr>
              <a:t>= </a:t>
            </a:r>
            <a:r>
              <a:rPr lang="en-US" sz="1400" dirty="0" err="1">
                <a:solidFill>
                  <a:prstClr val="black"/>
                </a:solidFill>
                <a:latin typeface="Arial" pitchFamily="34" charset="0"/>
                <a:cs typeface="Arial" pitchFamily="34" charset="0"/>
              </a:rPr>
              <a:t>temp.x</a:t>
            </a:r>
            <a:r>
              <a:rPr lang="en-US" sz="1400" dirty="0" smtClean="0">
                <a:solidFill>
                  <a:prstClr val="black"/>
                </a:solidFill>
                <a:latin typeface="Arial" pitchFamily="34" charset="0"/>
                <a:cs typeface="Arial" pitchFamily="34" charset="0"/>
              </a:rPr>
              <a:t>;</a:t>
            </a:r>
            <a:r>
              <a:rPr lang="en-US" sz="1400" dirty="0">
                <a:solidFill>
                  <a:prstClr val="black"/>
                </a:solidFill>
                <a:latin typeface="Arial" pitchFamily="34" charset="0"/>
                <a:cs typeface="Arial" pitchFamily="34" charset="0"/>
              </a:rPr>
              <a:t>	j = </a:t>
            </a:r>
            <a:r>
              <a:rPr lang="en-US" sz="1400" dirty="0" err="1">
                <a:solidFill>
                  <a:prstClr val="black"/>
                </a:solidFill>
                <a:latin typeface="Arial" pitchFamily="34" charset="0"/>
                <a:cs typeface="Arial" pitchFamily="34" charset="0"/>
              </a:rPr>
              <a:t>temp.y</a:t>
            </a:r>
            <a:r>
              <a:rPr lang="en-US" sz="1400" dirty="0">
                <a:solidFill>
                  <a:prstClr val="black"/>
                </a:solidFill>
                <a:latin typeface="Arial" pitchFamily="34" charset="0"/>
                <a:cs typeface="Arial" pitchFamily="34" charset="0"/>
              </a:rPr>
              <a:t>;</a:t>
            </a:r>
          </a:p>
          <a:p>
            <a:pPr>
              <a:tabLst>
                <a:tab pos="228600" algn="l"/>
                <a:tab pos="457200" algn="l"/>
                <a:tab pos="685800" algn="l"/>
                <a:tab pos="914400" algn="l"/>
                <a:tab pos="1143000" algn="l"/>
                <a:tab pos="1371600" algn="l"/>
                <a:tab pos="1600200" algn="l"/>
                <a:tab pos="1828800" algn="l"/>
                <a:tab pos="2057400" algn="l"/>
              </a:tabLst>
            </a:pPr>
            <a:r>
              <a:rPr lang="en-US" sz="1400" dirty="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	</a:t>
            </a:r>
            <a:r>
              <a:rPr lang="en-US" sz="1400" dirty="0" smtClean="0">
                <a:solidFill>
                  <a:srgbClr val="008000"/>
                </a:solidFill>
                <a:latin typeface="Arial" pitchFamily="34" charset="0"/>
                <a:cs typeface="Arial" pitchFamily="34" charset="0"/>
              </a:rPr>
              <a:t>//  </a:t>
            </a:r>
            <a:r>
              <a:rPr lang="en-US" sz="1400" dirty="0">
                <a:solidFill>
                  <a:srgbClr val="008000"/>
                </a:solidFill>
                <a:latin typeface="Arial" pitchFamily="34" charset="0"/>
                <a:cs typeface="Arial" pitchFamily="34" charset="0"/>
              </a:rPr>
              <a:t>FLOW ALGEBRA EXPRESSION EVALUATION</a:t>
            </a:r>
          </a:p>
          <a:p>
            <a:pPr>
              <a:tabLst>
                <a:tab pos="228600" algn="l"/>
                <a:tab pos="457200" algn="l"/>
                <a:tab pos="685800" algn="l"/>
                <a:tab pos="914400" algn="l"/>
                <a:tab pos="1143000" algn="l"/>
                <a:tab pos="1371600" algn="l"/>
                <a:tab pos="1600200" algn="l"/>
                <a:tab pos="1828800" algn="l"/>
                <a:tab pos="2057400" algn="l"/>
              </a:tabLst>
            </a:pPr>
            <a:r>
              <a:rPr lang="en-US" sz="1400" dirty="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	</a:t>
            </a:r>
            <a:r>
              <a:rPr lang="en-US" sz="1400" dirty="0" smtClean="0">
                <a:solidFill>
                  <a:srgbClr val="0000FF"/>
                </a:solidFill>
                <a:latin typeface="Arial" pitchFamily="34" charset="0"/>
                <a:cs typeface="Arial" pitchFamily="34" charset="0"/>
              </a:rPr>
              <a:t>if</a:t>
            </a:r>
            <a:r>
              <a:rPr lang="en-US" sz="1400" dirty="0" smtClean="0">
                <a:solidFill>
                  <a:prstClr val="black"/>
                </a:solidFill>
                <a:latin typeface="Arial" pitchFamily="34" charset="0"/>
                <a:cs typeface="Arial" pitchFamily="34" charset="0"/>
              </a:rPr>
              <a:t>(</a:t>
            </a:r>
            <a:r>
              <a:rPr lang="en-US" sz="1400" dirty="0" err="1" smtClean="0">
                <a:solidFill>
                  <a:prstClr val="black"/>
                </a:solidFill>
                <a:latin typeface="Arial" pitchFamily="34" charset="0"/>
                <a:cs typeface="Arial" pitchFamily="34" charset="0"/>
              </a:rPr>
              <a:t>flowData</a:t>
            </a:r>
            <a:r>
              <a:rPr lang="en-US" sz="1400" dirty="0" smtClean="0">
                <a:solidFill>
                  <a:prstClr val="black"/>
                </a:solidFill>
                <a:latin typeface="Arial" pitchFamily="34" charset="0"/>
                <a:cs typeface="Arial" pitchFamily="34" charset="0"/>
              </a:rPr>
              <a:t>-</a:t>
            </a:r>
            <a:r>
              <a:rPr lang="en-US" sz="1400" dirty="0">
                <a:solidFill>
                  <a:prstClr val="black"/>
                </a:solidFill>
                <a:latin typeface="Arial" pitchFamily="34" charset="0"/>
                <a:cs typeface="Arial" pitchFamily="34" charset="0"/>
              </a:rPr>
              <a:t>&gt;</a:t>
            </a:r>
            <a:r>
              <a:rPr lang="en-US" sz="1400" dirty="0" err="1">
                <a:solidFill>
                  <a:prstClr val="black"/>
                </a:solidFill>
                <a:latin typeface="Arial" pitchFamily="34" charset="0"/>
                <a:cs typeface="Arial" pitchFamily="34" charset="0"/>
              </a:rPr>
              <a:t>isInPartition</a:t>
            </a:r>
            <a:r>
              <a:rPr lang="en-US" sz="1400" dirty="0">
                <a:solidFill>
                  <a:prstClr val="black"/>
                </a:solidFill>
                <a:latin typeface="Arial" pitchFamily="34" charset="0"/>
                <a:cs typeface="Arial" pitchFamily="34" charset="0"/>
              </a:rPr>
              <a:t>(</a:t>
            </a:r>
            <a:r>
              <a:rPr lang="en-US" sz="1400" dirty="0" err="1">
                <a:solidFill>
                  <a:prstClr val="black"/>
                </a:solidFill>
                <a:latin typeface="Arial" pitchFamily="34" charset="0"/>
                <a:cs typeface="Arial" pitchFamily="34" charset="0"/>
              </a:rPr>
              <a:t>i,j</a:t>
            </a:r>
            <a:r>
              <a:rPr lang="en-US" sz="1400" dirty="0">
                <a:solidFill>
                  <a:prstClr val="black"/>
                </a:solidFill>
                <a:latin typeface="Arial" pitchFamily="34" charset="0"/>
                <a:cs typeface="Arial" pitchFamily="34" charset="0"/>
              </a:rPr>
              <a:t>)){</a:t>
            </a:r>
          </a:p>
          <a:p>
            <a:pPr>
              <a:tabLst>
                <a:tab pos="228600" algn="l"/>
                <a:tab pos="457200" algn="l"/>
                <a:tab pos="685800" algn="l"/>
                <a:tab pos="914400" algn="l"/>
                <a:tab pos="1143000" algn="l"/>
                <a:tab pos="1371600" algn="l"/>
                <a:tab pos="1600200" algn="l"/>
                <a:tab pos="1828800" algn="l"/>
                <a:tab pos="2057400" algn="l"/>
              </a:tabLst>
            </a:pPr>
            <a:r>
              <a:rPr lang="en-US" sz="1400" dirty="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	</a:t>
            </a:r>
            <a:r>
              <a:rPr lang="en-US" sz="1400" dirty="0" smtClean="0">
                <a:solidFill>
                  <a:srgbClr val="0000FF"/>
                </a:solidFill>
                <a:latin typeface="Arial" pitchFamily="34" charset="0"/>
                <a:cs typeface="Arial" pitchFamily="34" charset="0"/>
              </a:rPr>
              <a:t>float</a:t>
            </a:r>
            <a:r>
              <a:rPr lang="en-US" sz="1400" dirty="0" smtClean="0">
                <a:solidFill>
                  <a:prstClr val="black"/>
                </a:solidFill>
                <a:latin typeface="Arial" pitchFamily="34" charset="0"/>
                <a:cs typeface="Arial" pitchFamily="34" charset="0"/>
              </a:rPr>
              <a:t> </a:t>
            </a:r>
            <a:r>
              <a:rPr lang="en-US" sz="1400" dirty="0" err="1">
                <a:solidFill>
                  <a:prstClr val="black"/>
                </a:solidFill>
                <a:latin typeface="Arial" pitchFamily="34" charset="0"/>
                <a:cs typeface="Arial" pitchFamily="34" charset="0"/>
              </a:rPr>
              <a:t>areares</a:t>
            </a:r>
            <a:r>
              <a:rPr lang="en-US" sz="1400" dirty="0">
                <a:solidFill>
                  <a:prstClr val="black"/>
                </a:solidFill>
                <a:latin typeface="Arial" pitchFamily="34" charset="0"/>
                <a:cs typeface="Arial" pitchFamily="34" charset="0"/>
              </a:rPr>
              <a:t>=0</a:t>
            </a:r>
            <a:r>
              <a:rPr lang="en-US" sz="1400" dirty="0" smtClean="0">
                <a:solidFill>
                  <a:prstClr val="black"/>
                </a:solidFill>
                <a:latin typeface="Arial" pitchFamily="34" charset="0"/>
                <a:cs typeface="Arial" pitchFamily="34" charset="0"/>
              </a:rPr>
              <a:t>.;   </a:t>
            </a:r>
            <a:r>
              <a:rPr lang="en-US" sz="1400" dirty="0" smtClean="0">
                <a:solidFill>
                  <a:srgbClr val="008000"/>
                </a:solidFill>
                <a:latin typeface="Arial" pitchFamily="34" charset="0"/>
                <a:cs typeface="Arial" pitchFamily="34" charset="0"/>
              </a:rPr>
              <a:t>// </a:t>
            </a:r>
            <a:r>
              <a:rPr lang="en-US" sz="1400" dirty="0">
                <a:solidFill>
                  <a:srgbClr val="008000"/>
                </a:solidFill>
                <a:latin typeface="Arial" pitchFamily="34" charset="0"/>
                <a:cs typeface="Arial" pitchFamily="34" charset="0"/>
              </a:rPr>
              <a:t>initialize the result</a:t>
            </a:r>
            <a:endParaRPr lang="en-US" sz="1400" dirty="0">
              <a:solidFill>
                <a:prstClr val="black"/>
              </a:solidFill>
              <a:latin typeface="Arial" pitchFamily="34" charset="0"/>
              <a:cs typeface="Arial" pitchFamily="34" charset="0"/>
            </a:endParaRPr>
          </a:p>
          <a:p>
            <a:pPr>
              <a:tabLst>
                <a:tab pos="228600" algn="l"/>
                <a:tab pos="457200" algn="l"/>
                <a:tab pos="685800" algn="l"/>
                <a:tab pos="914400" algn="l"/>
                <a:tab pos="1143000" algn="l"/>
                <a:tab pos="1371600" algn="l"/>
                <a:tab pos="1600200" algn="l"/>
                <a:tab pos="1828800" algn="l"/>
                <a:tab pos="2057400" algn="l"/>
              </a:tabLst>
            </a:pPr>
            <a:r>
              <a:rPr lang="en-US" sz="1400" dirty="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	</a:t>
            </a:r>
            <a:r>
              <a:rPr lang="en-US" sz="1400" dirty="0" smtClean="0">
                <a:solidFill>
                  <a:srgbClr val="0000FF"/>
                </a:solidFill>
                <a:latin typeface="Arial" pitchFamily="34" charset="0"/>
                <a:cs typeface="Arial" pitchFamily="34" charset="0"/>
              </a:rPr>
              <a:t>for</a:t>
            </a:r>
            <a:r>
              <a:rPr lang="en-US" sz="1400" dirty="0" smtClean="0">
                <a:solidFill>
                  <a:prstClr val="black"/>
                </a:solidFill>
                <a:latin typeface="Arial" pitchFamily="34" charset="0"/>
                <a:cs typeface="Arial" pitchFamily="34" charset="0"/>
              </a:rPr>
              <a:t>(k=1</a:t>
            </a:r>
            <a:r>
              <a:rPr lang="en-US" sz="1400" dirty="0">
                <a:solidFill>
                  <a:prstClr val="black"/>
                </a:solidFill>
                <a:latin typeface="Arial" pitchFamily="34" charset="0"/>
                <a:cs typeface="Arial" pitchFamily="34" charset="0"/>
              </a:rPr>
              <a:t>; k&lt;=8; k++) </a:t>
            </a:r>
            <a:r>
              <a:rPr lang="en-US" sz="1400" dirty="0" smtClean="0">
                <a:solidFill>
                  <a:prstClr val="black"/>
                </a:solidFill>
                <a:latin typeface="Arial" pitchFamily="34" charset="0"/>
                <a:cs typeface="Arial" pitchFamily="34" charset="0"/>
              </a:rPr>
              <a:t>{   </a:t>
            </a:r>
            <a:r>
              <a:rPr lang="en-US" sz="1400" dirty="0" smtClean="0">
                <a:solidFill>
                  <a:srgbClr val="008000"/>
                </a:solidFill>
                <a:latin typeface="Arial" pitchFamily="34" charset="0"/>
                <a:cs typeface="Arial" pitchFamily="34" charset="0"/>
              </a:rPr>
              <a:t>// For each neighbor</a:t>
            </a:r>
            <a:endParaRPr lang="en-US" sz="1400" dirty="0">
              <a:solidFill>
                <a:prstClr val="black"/>
              </a:solidFill>
              <a:latin typeface="Arial" pitchFamily="34" charset="0"/>
              <a:cs typeface="Arial" pitchFamily="34" charset="0"/>
            </a:endParaRPr>
          </a:p>
          <a:p>
            <a:pPr>
              <a:tabLst>
                <a:tab pos="228600" algn="l"/>
                <a:tab pos="457200" algn="l"/>
                <a:tab pos="685800" algn="l"/>
                <a:tab pos="914400" algn="l"/>
                <a:tab pos="1143000" algn="l"/>
                <a:tab pos="1371600" algn="l"/>
                <a:tab pos="1600200" algn="l"/>
                <a:tab pos="1828800" algn="l"/>
                <a:tab pos="2057400" algn="l"/>
              </a:tabLst>
            </a:pPr>
            <a:r>
              <a:rPr lang="en-US" sz="1400" dirty="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	</a:t>
            </a:r>
            <a:r>
              <a:rPr lang="en-US" sz="1400" dirty="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in </a:t>
            </a:r>
            <a:r>
              <a:rPr lang="en-US" sz="1400" dirty="0">
                <a:solidFill>
                  <a:prstClr val="black"/>
                </a:solidFill>
                <a:latin typeface="Arial" pitchFamily="34" charset="0"/>
                <a:cs typeface="Arial" pitchFamily="34" charset="0"/>
              </a:rPr>
              <a:t>= i+d1[k</a:t>
            </a:r>
            <a:r>
              <a:rPr lang="en-US" sz="1400" dirty="0" smtClean="0">
                <a:solidFill>
                  <a:prstClr val="black"/>
                </a:solidFill>
                <a:latin typeface="Arial" pitchFamily="34" charset="0"/>
                <a:cs typeface="Arial" pitchFamily="34" charset="0"/>
              </a:rPr>
              <a:t>];   </a:t>
            </a:r>
            <a:r>
              <a:rPr lang="en-US" sz="1400" dirty="0" err="1" smtClean="0">
                <a:solidFill>
                  <a:prstClr val="black"/>
                </a:solidFill>
                <a:latin typeface="Arial" pitchFamily="34" charset="0"/>
                <a:cs typeface="Arial" pitchFamily="34" charset="0"/>
              </a:rPr>
              <a:t>jn</a:t>
            </a:r>
            <a:r>
              <a:rPr lang="en-US" sz="1400" dirty="0" smtClean="0">
                <a:solidFill>
                  <a:prstClr val="black"/>
                </a:solidFill>
                <a:latin typeface="Arial" pitchFamily="34" charset="0"/>
                <a:cs typeface="Arial" pitchFamily="34" charset="0"/>
              </a:rPr>
              <a:t> </a:t>
            </a:r>
            <a:r>
              <a:rPr lang="en-US" sz="1400" dirty="0">
                <a:solidFill>
                  <a:prstClr val="black"/>
                </a:solidFill>
                <a:latin typeface="Arial" pitchFamily="34" charset="0"/>
                <a:cs typeface="Arial" pitchFamily="34" charset="0"/>
              </a:rPr>
              <a:t>= j+d2[k</a:t>
            </a:r>
            <a:r>
              <a:rPr lang="en-US" sz="1400" dirty="0" smtClean="0">
                <a:solidFill>
                  <a:prstClr val="black"/>
                </a:solidFill>
                <a:latin typeface="Arial" pitchFamily="34" charset="0"/>
                <a:cs typeface="Arial" pitchFamily="34" charset="0"/>
              </a:rPr>
              <a:t>];</a:t>
            </a:r>
            <a:r>
              <a:rPr lang="en-US" sz="1400" dirty="0">
                <a:solidFill>
                  <a:prstClr val="black"/>
                </a:solidFill>
                <a:latin typeface="Arial" pitchFamily="34" charset="0"/>
                <a:cs typeface="Arial" pitchFamily="34" charset="0"/>
              </a:rPr>
              <a:t>						</a:t>
            </a:r>
            <a:r>
              <a:rPr lang="en-US" sz="1400" dirty="0" err="1">
                <a:solidFill>
                  <a:prstClr val="black"/>
                </a:solidFill>
                <a:latin typeface="Arial" pitchFamily="34" charset="0"/>
                <a:cs typeface="Arial" pitchFamily="34" charset="0"/>
              </a:rPr>
              <a:t>flowData</a:t>
            </a:r>
            <a:r>
              <a:rPr lang="en-US" sz="1400" dirty="0">
                <a:solidFill>
                  <a:prstClr val="black"/>
                </a:solidFill>
                <a:latin typeface="Arial" pitchFamily="34" charset="0"/>
                <a:cs typeface="Arial" pitchFamily="34" charset="0"/>
              </a:rPr>
              <a:t>-&gt;</a:t>
            </a:r>
            <a:r>
              <a:rPr lang="en-US" sz="1400" dirty="0" err="1">
                <a:solidFill>
                  <a:prstClr val="black"/>
                </a:solidFill>
                <a:latin typeface="Arial" pitchFamily="34" charset="0"/>
                <a:cs typeface="Arial" pitchFamily="34" charset="0"/>
              </a:rPr>
              <a:t>getData</a:t>
            </a:r>
            <a:r>
              <a:rPr lang="en-US" sz="1400" dirty="0">
                <a:solidFill>
                  <a:prstClr val="black"/>
                </a:solidFill>
                <a:latin typeface="Arial" pitchFamily="34" charset="0"/>
                <a:cs typeface="Arial" pitchFamily="34" charset="0"/>
              </a:rPr>
              <a:t>(</a:t>
            </a:r>
            <a:r>
              <a:rPr lang="en-US" sz="1400" dirty="0" err="1">
                <a:solidFill>
                  <a:prstClr val="black"/>
                </a:solidFill>
                <a:latin typeface="Arial" pitchFamily="34" charset="0"/>
                <a:cs typeface="Arial" pitchFamily="34" charset="0"/>
              </a:rPr>
              <a:t>in,jn</a:t>
            </a:r>
            <a:r>
              <a:rPr lang="en-US" sz="1400" dirty="0">
                <a:solidFill>
                  <a:prstClr val="black"/>
                </a:solidFill>
                <a:latin typeface="Arial" pitchFamily="34" charset="0"/>
                <a:cs typeface="Arial" pitchFamily="34" charset="0"/>
              </a:rPr>
              <a:t>, angle);</a:t>
            </a:r>
          </a:p>
          <a:p>
            <a:pPr>
              <a:tabLst>
                <a:tab pos="228600" algn="l"/>
                <a:tab pos="457200" algn="l"/>
                <a:tab pos="685800" algn="l"/>
                <a:tab pos="914400" algn="l"/>
                <a:tab pos="1143000" algn="l"/>
                <a:tab pos="1371600" algn="l"/>
                <a:tab pos="1600200" algn="l"/>
                <a:tab pos="1828800" algn="l"/>
                <a:tab pos="2057400" algn="l"/>
              </a:tabLst>
            </a:pPr>
            <a:r>
              <a:rPr lang="en-US" sz="1400" dirty="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	</a:t>
            </a:r>
            <a:r>
              <a:rPr lang="en-US" sz="1400" dirty="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p </a:t>
            </a:r>
            <a:r>
              <a:rPr lang="en-US" sz="1400" dirty="0">
                <a:solidFill>
                  <a:prstClr val="black"/>
                </a:solidFill>
                <a:latin typeface="Arial" pitchFamily="34" charset="0"/>
                <a:cs typeface="Arial" pitchFamily="34" charset="0"/>
              </a:rPr>
              <a:t>= prop(angle, (k+4)%8);</a:t>
            </a:r>
          </a:p>
          <a:p>
            <a:pPr>
              <a:tabLst>
                <a:tab pos="228600" algn="l"/>
                <a:tab pos="457200" algn="l"/>
                <a:tab pos="685800" algn="l"/>
                <a:tab pos="914400" algn="l"/>
                <a:tab pos="1143000" algn="l"/>
                <a:tab pos="1371600" algn="l"/>
                <a:tab pos="1600200" algn="l"/>
                <a:tab pos="1828800" algn="l"/>
                <a:tab pos="2057400" algn="l"/>
              </a:tabLst>
            </a:pPr>
            <a:r>
              <a:rPr lang="en-US" sz="1400" dirty="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	</a:t>
            </a:r>
            <a:r>
              <a:rPr lang="en-US" sz="1400" dirty="0">
                <a:solidFill>
                  <a:prstClr val="black"/>
                </a:solidFill>
                <a:latin typeface="Arial" pitchFamily="34" charset="0"/>
                <a:cs typeface="Arial" pitchFamily="34" charset="0"/>
              </a:rPr>
              <a:t>	</a:t>
            </a:r>
            <a:r>
              <a:rPr lang="en-US" sz="1400" dirty="0" smtClean="0">
                <a:solidFill>
                  <a:srgbClr val="0000FF"/>
                </a:solidFill>
                <a:latin typeface="Arial" pitchFamily="34" charset="0"/>
                <a:cs typeface="Arial" pitchFamily="34" charset="0"/>
              </a:rPr>
              <a:t>if</a:t>
            </a:r>
            <a:r>
              <a:rPr lang="en-US" sz="1400" dirty="0" smtClean="0">
                <a:solidFill>
                  <a:prstClr val="black"/>
                </a:solidFill>
                <a:latin typeface="Arial" pitchFamily="34" charset="0"/>
                <a:cs typeface="Arial" pitchFamily="34" charset="0"/>
              </a:rPr>
              <a:t>(p&gt;0</a:t>
            </a:r>
            <a:r>
              <a:rPr lang="en-US" sz="1400" dirty="0">
                <a:solidFill>
                  <a:prstClr val="black"/>
                </a:solidFill>
                <a:latin typeface="Arial" pitchFamily="34" charset="0"/>
                <a:cs typeface="Arial" pitchFamily="34" charset="0"/>
              </a:rPr>
              <a:t>.){</a:t>
            </a:r>
          </a:p>
          <a:p>
            <a:pPr>
              <a:tabLst>
                <a:tab pos="228600" algn="l"/>
                <a:tab pos="457200" algn="l"/>
                <a:tab pos="685800" algn="l"/>
                <a:tab pos="914400" algn="l"/>
                <a:tab pos="1143000" algn="l"/>
                <a:tab pos="1371600" algn="l"/>
                <a:tab pos="1600200" algn="l"/>
                <a:tab pos="1828800" algn="l"/>
                <a:tab pos="2057400" algn="l"/>
              </a:tabLst>
            </a:pPr>
            <a:r>
              <a:rPr lang="en-US" sz="1400" dirty="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	</a:t>
            </a:r>
            <a:r>
              <a:rPr lang="en-US" sz="1400" dirty="0">
                <a:solidFill>
                  <a:prstClr val="black"/>
                </a:solidFill>
                <a:latin typeface="Arial" pitchFamily="34" charset="0"/>
                <a:cs typeface="Arial" pitchFamily="34" charset="0"/>
              </a:rPr>
              <a:t>		</a:t>
            </a:r>
            <a:r>
              <a:rPr lang="en-US" sz="1400" dirty="0" smtClean="0">
                <a:solidFill>
                  <a:srgbClr val="0000FF"/>
                </a:solidFill>
                <a:latin typeface="Arial" pitchFamily="34" charset="0"/>
                <a:cs typeface="Arial" pitchFamily="34" charset="0"/>
              </a:rPr>
              <a:t>if</a:t>
            </a:r>
            <a:r>
              <a:rPr lang="en-US" sz="1400" dirty="0" smtClean="0">
                <a:solidFill>
                  <a:prstClr val="black"/>
                </a:solidFill>
                <a:latin typeface="Arial" pitchFamily="34" charset="0"/>
                <a:cs typeface="Arial" pitchFamily="34" charset="0"/>
              </a:rPr>
              <a:t>(</a:t>
            </a:r>
            <a:r>
              <a:rPr lang="en-US" sz="1400" dirty="0" err="1" smtClean="0">
                <a:solidFill>
                  <a:prstClr val="black"/>
                </a:solidFill>
                <a:latin typeface="Arial" pitchFamily="34" charset="0"/>
                <a:cs typeface="Arial" pitchFamily="34" charset="0"/>
              </a:rPr>
              <a:t>areadinf</a:t>
            </a:r>
            <a:r>
              <a:rPr lang="en-US" sz="1400" dirty="0" smtClean="0">
                <a:solidFill>
                  <a:prstClr val="black"/>
                </a:solidFill>
                <a:latin typeface="Arial" pitchFamily="34" charset="0"/>
                <a:cs typeface="Arial" pitchFamily="34" charset="0"/>
              </a:rPr>
              <a:t>-</a:t>
            </a:r>
            <a:r>
              <a:rPr lang="en-US" sz="1400" dirty="0">
                <a:solidFill>
                  <a:prstClr val="black"/>
                </a:solidFill>
                <a:latin typeface="Arial" pitchFamily="34" charset="0"/>
                <a:cs typeface="Arial" pitchFamily="34" charset="0"/>
              </a:rPr>
              <a:t>&gt;</a:t>
            </a:r>
            <a:r>
              <a:rPr lang="en-US" sz="1400" dirty="0" err="1">
                <a:solidFill>
                  <a:prstClr val="black"/>
                </a:solidFill>
                <a:latin typeface="Arial" pitchFamily="34" charset="0"/>
                <a:cs typeface="Arial" pitchFamily="34" charset="0"/>
              </a:rPr>
              <a:t>isNodata</a:t>
            </a:r>
            <a:r>
              <a:rPr lang="en-US" sz="1400" dirty="0">
                <a:solidFill>
                  <a:prstClr val="black"/>
                </a:solidFill>
                <a:latin typeface="Arial" pitchFamily="34" charset="0"/>
                <a:cs typeface="Arial" pitchFamily="34" charset="0"/>
              </a:rPr>
              <a:t>(</a:t>
            </a:r>
            <a:r>
              <a:rPr lang="en-US" sz="1400" dirty="0" err="1">
                <a:solidFill>
                  <a:prstClr val="black"/>
                </a:solidFill>
                <a:latin typeface="Arial" pitchFamily="34" charset="0"/>
                <a:cs typeface="Arial" pitchFamily="34" charset="0"/>
              </a:rPr>
              <a:t>in,jn</a:t>
            </a:r>
            <a:r>
              <a:rPr lang="en-US" sz="1400" dirty="0">
                <a:solidFill>
                  <a:prstClr val="black"/>
                </a:solidFill>
                <a:latin typeface="Arial" pitchFamily="34" charset="0"/>
                <a:cs typeface="Arial" pitchFamily="34" charset="0"/>
              </a:rPr>
              <a:t>))con=</a:t>
            </a:r>
            <a:r>
              <a:rPr lang="en-US" sz="1400" dirty="0">
                <a:solidFill>
                  <a:srgbClr val="0000FF"/>
                </a:solidFill>
                <a:latin typeface="Arial" pitchFamily="34" charset="0"/>
                <a:cs typeface="Arial" pitchFamily="34" charset="0"/>
              </a:rPr>
              <a:t>true</a:t>
            </a:r>
            <a:r>
              <a:rPr lang="en-US" sz="1400" dirty="0">
                <a:solidFill>
                  <a:prstClr val="black"/>
                </a:solidFill>
                <a:latin typeface="Arial" pitchFamily="34" charset="0"/>
                <a:cs typeface="Arial" pitchFamily="34" charset="0"/>
              </a:rPr>
              <a:t>;</a:t>
            </a:r>
          </a:p>
          <a:p>
            <a:pPr>
              <a:tabLst>
                <a:tab pos="228600" algn="l"/>
                <a:tab pos="457200" algn="l"/>
                <a:tab pos="685800" algn="l"/>
                <a:tab pos="914400" algn="l"/>
                <a:tab pos="1143000" algn="l"/>
                <a:tab pos="1371600" algn="l"/>
                <a:tab pos="1600200" algn="l"/>
                <a:tab pos="1828800" algn="l"/>
                <a:tab pos="2057400" algn="l"/>
              </a:tabLst>
            </a:pPr>
            <a:r>
              <a:rPr lang="en-US" sz="1400" dirty="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	</a:t>
            </a:r>
            <a:r>
              <a:rPr lang="en-US" sz="1400" dirty="0">
                <a:solidFill>
                  <a:prstClr val="black"/>
                </a:solidFill>
                <a:latin typeface="Arial" pitchFamily="34" charset="0"/>
                <a:cs typeface="Arial" pitchFamily="34" charset="0"/>
              </a:rPr>
              <a:t>	</a:t>
            </a:r>
            <a:r>
              <a:rPr lang="en-US" sz="1400" dirty="0" smtClean="0">
                <a:solidFill>
                  <a:srgbClr val="0000FF"/>
                </a:solidFill>
                <a:latin typeface="Arial" pitchFamily="34" charset="0"/>
                <a:cs typeface="Arial" pitchFamily="34" charset="0"/>
              </a:rPr>
              <a:t>else</a:t>
            </a:r>
            <a:r>
              <a:rPr lang="en-US" sz="1400" dirty="0">
                <a:solidFill>
                  <a:prstClr val="black"/>
                </a:solidFill>
                <a:latin typeface="Arial" pitchFamily="34" charset="0"/>
                <a:cs typeface="Arial" pitchFamily="34" charset="0"/>
              </a:rPr>
              <a:t>{</a:t>
            </a:r>
          </a:p>
          <a:p>
            <a:pPr>
              <a:tabLst>
                <a:tab pos="228600" algn="l"/>
                <a:tab pos="457200" algn="l"/>
                <a:tab pos="685800" algn="l"/>
                <a:tab pos="914400" algn="l"/>
                <a:tab pos="1143000" algn="l"/>
                <a:tab pos="1371600" algn="l"/>
                <a:tab pos="1600200" algn="l"/>
                <a:tab pos="1828800" algn="l"/>
                <a:tab pos="2057400" algn="l"/>
              </a:tabLst>
            </a:pPr>
            <a:r>
              <a:rPr lang="en-US" sz="1400" dirty="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	</a:t>
            </a:r>
            <a:r>
              <a:rPr lang="en-US" sz="1400" dirty="0">
                <a:solidFill>
                  <a:prstClr val="black"/>
                </a:solidFill>
                <a:latin typeface="Arial" pitchFamily="34" charset="0"/>
                <a:cs typeface="Arial" pitchFamily="34" charset="0"/>
              </a:rPr>
              <a:t>	</a:t>
            </a:r>
            <a:r>
              <a:rPr lang="en-US" sz="1400" dirty="0" err="1" smtClean="0">
                <a:solidFill>
                  <a:prstClr val="black"/>
                </a:solidFill>
                <a:latin typeface="Arial" pitchFamily="34" charset="0"/>
                <a:cs typeface="Arial" pitchFamily="34" charset="0"/>
              </a:rPr>
              <a:t>areares</a:t>
            </a:r>
            <a:r>
              <a:rPr lang="en-US" sz="1400" dirty="0" smtClean="0">
                <a:solidFill>
                  <a:prstClr val="black"/>
                </a:solidFill>
                <a:latin typeface="Arial" pitchFamily="34" charset="0"/>
                <a:cs typeface="Arial" pitchFamily="34" charset="0"/>
              </a:rPr>
              <a:t>=</a:t>
            </a:r>
            <a:r>
              <a:rPr lang="en-US" sz="1400" dirty="0" err="1" smtClean="0">
                <a:solidFill>
                  <a:prstClr val="black"/>
                </a:solidFill>
                <a:latin typeface="Arial" pitchFamily="34" charset="0"/>
                <a:cs typeface="Arial" pitchFamily="34" charset="0"/>
              </a:rPr>
              <a:t>areares+p</a:t>
            </a:r>
            <a:r>
              <a:rPr lang="en-US" sz="1400" dirty="0" smtClean="0">
                <a:solidFill>
                  <a:prstClr val="black"/>
                </a:solidFill>
                <a:latin typeface="Arial" pitchFamily="34" charset="0"/>
                <a:cs typeface="Arial" pitchFamily="34" charset="0"/>
              </a:rPr>
              <a:t>*</a:t>
            </a:r>
            <a:r>
              <a:rPr lang="en-US" sz="1400" dirty="0" err="1" smtClean="0">
                <a:solidFill>
                  <a:prstClr val="black"/>
                </a:solidFill>
                <a:latin typeface="Arial" pitchFamily="34" charset="0"/>
                <a:cs typeface="Arial" pitchFamily="34" charset="0"/>
              </a:rPr>
              <a:t>areadinf</a:t>
            </a:r>
            <a:r>
              <a:rPr lang="en-US" sz="1400" dirty="0" smtClean="0">
                <a:solidFill>
                  <a:prstClr val="black"/>
                </a:solidFill>
                <a:latin typeface="Arial" pitchFamily="34" charset="0"/>
                <a:cs typeface="Arial" pitchFamily="34" charset="0"/>
              </a:rPr>
              <a:t>-</a:t>
            </a:r>
            <a:r>
              <a:rPr lang="en-US" sz="1400" dirty="0">
                <a:solidFill>
                  <a:prstClr val="black"/>
                </a:solidFill>
                <a:latin typeface="Arial" pitchFamily="34" charset="0"/>
                <a:cs typeface="Arial" pitchFamily="34" charset="0"/>
              </a:rPr>
              <a:t>&gt;</a:t>
            </a:r>
            <a:r>
              <a:rPr lang="en-US" sz="1400" dirty="0" err="1">
                <a:solidFill>
                  <a:prstClr val="black"/>
                </a:solidFill>
                <a:latin typeface="Arial" pitchFamily="34" charset="0"/>
                <a:cs typeface="Arial" pitchFamily="34" charset="0"/>
              </a:rPr>
              <a:t>getData</a:t>
            </a:r>
            <a:r>
              <a:rPr lang="en-US" sz="1400" dirty="0">
                <a:solidFill>
                  <a:prstClr val="black"/>
                </a:solidFill>
                <a:latin typeface="Arial" pitchFamily="34" charset="0"/>
                <a:cs typeface="Arial" pitchFamily="34" charset="0"/>
              </a:rPr>
              <a:t>(</a:t>
            </a:r>
            <a:r>
              <a:rPr lang="en-US" sz="1400" dirty="0" err="1">
                <a:solidFill>
                  <a:prstClr val="black"/>
                </a:solidFill>
                <a:latin typeface="Arial" pitchFamily="34" charset="0"/>
                <a:cs typeface="Arial" pitchFamily="34" charset="0"/>
              </a:rPr>
              <a:t>in,jn,tempFloat</a:t>
            </a:r>
            <a:r>
              <a:rPr lang="en-US" sz="1400" dirty="0">
                <a:solidFill>
                  <a:prstClr val="black"/>
                </a:solidFill>
                <a:latin typeface="Arial" pitchFamily="34" charset="0"/>
                <a:cs typeface="Arial" pitchFamily="34" charset="0"/>
              </a:rPr>
              <a:t>);</a:t>
            </a:r>
          </a:p>
          <a:p>
            <a:pPr>
              <a:tabLst>
                <a:tab pos="228600" algn="l"/>
                <a:tab pos="457200" algn="l"/>
                <a:tab pos="685800" algn="l"/>
                <a:tab pos="914400" algn="l"/>
                <a:tab pos="1143000" algn="l"/>
                <a:tab pos="1371600" algn="l"/>
                <a:tab pos="1600200" algn="l"/>
                <a:tab pos="1828800" algn="l"/>
                <a:tab pos="2057400" algn="l"/>
              </a:tabLst>
            </a:pPr>
            <a:r>
              <a:rPr lang="en-US" sz="1400" dirty="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a:t>
            </a:r>
            <a:endParaRPr lang="en-US" sz="1400" dirty="0">
              <a:solidFill>
                <a:prstClr val="black"/>
              </a:solidFill>
              <a:latin typeface="Arial" pitchFamily="34" charset="0"/>
              <a:cs typeface="Arial" pitchFamily="34" charset="0"/>
            </a:endParaRPr>
          </a:p>
          <a:p>
            <a:pPr>
              <a:tabLst>
                <a:tab pos="228600" algn="l"/>
                <a:tab pos="457200" algn="l"/>
                <a:tab pos="685800" algn="l"/>
                <a:tab pos="914400" algn="l"/>
                <a:tab pos="1143000" algn="l"/>
                <a:tab pos="1371600" algn="l"/>
                <a:tab pos="1600200" algn="l"/>
                <a:tab pos="1828800" algn="l"/>
                <a:tab pos="2057400" algn="l"/>
              </a:tabLst>
            </a:pPr>
            <a:r>
              <a:rPr lang="en-US" sz="1400" dirty="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	}</a:t>
            </a:r>
            <a:endParaRPr lang="en-US" sz="1400" dirty="0">
              <a:solidFill>
                <a:prstClr val="black"/>
              </a:solidFill>
              <a:latin typeface="Arial" pitchFamily="34" charset="0"/>
              <a:cs typeface="Arial" pitchFamily="34" charset="0"/>
            </a:endParaRPr>
          </a:p>
          <a:p>
            <a:pPr>
              <a:tabLst>
                <a:tab pos="228600" algn="l"/>
                <a:tab pos="457200" algn="l"/>
                <a:tab pos="685800" algn="l"/>
                <a:tab pos="914400" algn="l"/>
                <a:tab pos="1143000" algn="l"/>
                <a:tab pos="1371600" algn="l"/>
                <a:tab pos="1600200" algn="l"/>
                <a:tab pos="1828800" algn="l"/>
                <a:tab pos="2057400" algn="l"/>
              </a:tabLst>
            </a:pPr>
            <a:r>
              <a:rPr lang="en-US" sz="1400" dirty="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	}</a:t>
            </a:r>
            <a:endParaRPr lang="en-US" sz="1400" dirty="0">
              <a:solidFill>
                <a:prstClr val="black"/>
              </a:solidFill>
              <a:latin typeface="Arial" pitchFamily="34" charset="0"/>
              <a:cs typeface="Arial" pitchFamily="34" charset="0"/>
            </a:endParaRPr>
          </a:p>
          <a:p>
            <a:pPr>
              <a:tabLst>
                <a:tab pos="228600" algn="l"/>
                <a:tab pos="457200" algn="l"/>
                <a:tab pos="685800" algn="l"/>
                <a:tab pos="914400" algn="l"/>
                <a:tab pos="1143000" algn="l"/>
                <a:tab pos="1371600" algn="l"/>
                <a:tab pos="1600200" algn="l"/>
                <a:tab pos="1828800" algn="l"/>
                <a:tab pos="2057400" algn="l"/>
              </a:tabLst>
            </a:pPr>
            <a:r>
              <a:rPr lang="en-US" sz="1400" dirty="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	}</a:t>
            </a:r>
            <a:endParaRPr lang="en-US" sz="1400" dirty="0">
              <a:solidFill>
                <a:prstClr val="black"/>
              </a:solidFill>
              <a:latin typeface="Arial" pitchFamily="34" charset="0"/>
              <a:cs typeface="Arial" pitchFamily="34" charset="0"/>
            </a:endParaRPr>
          </a:p>
          <a:p>
            <a:pPr>
              <a:tabLst>
                <a:tab pos="228600" algn="l"/>
                <a:tab pos="457200" algn="l"/>
                <a:tab pos="685800" algn="l"/>
                <a:tab pos="914400" algn="l"/>
                <a:tab pos="1143000" algn="l"/>
                <a:tab pos="1371600" algn="l"/>
                <a:tab pos="1600200" algn="l"/>
                <a:tab pos="1828800" algn="l"/>
                <a:tab pos="2057400" algn="l"/>
              </a:tabLst>
            </a:pPr>
            <a:r>
              <a:rPr lang="en-US" sz="1400" dirty="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	</a:t>
            </a:r>
            <a:r>
              <a:rPr lang="en-US" sz="1400" dirty="0" smtClean="0">
                <a:solidFill>
                  <a:srgbClr val="008000"/>
                </a:solidFill>
                <a:latin typeface="Arial" pitchFamily="34" charset="0"/>
                <a:cs typeface="Arial" pitchFamily="34" charset="0"/>
              </a:rPr>
              <a:t>//  </a:t>
            </a:r>
            <a:r>
              <a:rPr lang="en-US" sz="1400" dirty="0">
                <a:solidFill>
                  <a:srgbClr val="008000"/>
                </a:solidFill>
                <a:latin typeface="Arial" pitchFamily="34" charset="0"/>
                <a:cs typeface="Arial" pitchFamily="34" charset="0"/>
              </a:rPr>
              <a:t>Local inputs</a:t>
            </a:r>
          </a:p>
          <a:p>
            <a:pPr>
              <a:tabLst>
                <a:tab pos="228600" algn="l"/>
                <a:tab pos="457200" algn="l"/>
                <a:tab pos="685800" algn="l"/>
                <a:tab pos="914400" algn="l"/>
                <a:tab pos="1143000" algn="l"/>
                <a:tab pos="1371600" algn="l"/>
                <a:tab pos="1600200" algn="l"/>
                <a:tab pos="1828800" algn="l"/>
                <a:tab pos="2057400" algn="l"/>
              </a:tabLst>
            </a:pPr>
            <a:r>
              <a:rPr lang="en-US" sz="1400" dirty="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	</a:t>
            </a:r>
            <a:r>
              <a:rPr lang="en-US" sz="1400" dirty="0" err="1" smtClean="0">
                <a:solidFill>
                  <a:prstClr val="black"/>
                </a:solidFill>
                <a:latin typeface="Arial" pitchFamily="34" charset="0"/>
                <a:cs typeface="Arial" pitchFamily="34" charset="0"/>
              </a:rPr>
              <a:t>areares</a:t>
            </a:r>
            <a:r>
              <a:rPr lang="en-US" sz="1400" dirty="0" smtClean="0">
                <a:solidFill>
                  <a:prstClr val="black"/>
                </a:solidFill>
                <a:latin typeface="Arial" pitchFamily="34" charset="0"/>
                <a:cs typeface="Arial" pitchFamily="34" charset="0"/>
              </a:rPr>
              <a:t>=</a:t>
            </a:r>
            <a:r>
              <a:rPr lang="en-US" sz="1400" dirty="0" err="1" smtClean="0">
                <a:solidFill>
                  <a:prstClr val="black"/>
                </a:solidFill>
                <a:latin typeface="Arial" pitchFamily="34" charset="0"/>
                <a:cs typeface="Arial" pitchFamily="34" charset="0"/>
              </a:rPr>
              <a:t>areares+dx</a:t>
            </a:r>
            <a:r>
              <a:rPr lang="en-US" sz="1400" dirty="0">
                <a:solidFill>
                  <a:prstClr val="black"/>
                </a:solidFill>
                <a:latin typeface="Arial" pitchFamily="34" charset="0"/>
                <a:cs typeface="Arial" pitchFamily="34" charset="0"/>
              </a:rPr>
              <a:t>;</a:t>
            </a:r>
          </a:p>
          <a:p>
            <a:pPr>
              <a:tabLst>
                <a:tab pos="228600" algn="l"/>
                <a:tab pos="457200" algn="l"/>
                <a:tab pos="685800" algn="l"/>
                <a:tab pos="914400" algn="l"/>
                <a:tab pos="1143000" algn="l"/>
                <a:tab pos="1371600" algn="l"/>
                <a:tab pos="1600200" algn="l"/>
                <a:tab pos="1828800" algn="l"/>
                <a:tab pos="2057400" algn="l"/>
              </a:tabLst>
            </a:pPr>
            <a:r>
              <a:rPr lang="en-US" sz="1400" dirty="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	</a:t>
            </a:r>
            <a:r>
              <a:rPr lang="en-US" sz="1400" dirty="0" smtClean="0">
                <a:solidFill>
                  <a:srgbClr val="0000FF"/>
                </a:solidFill>
                <a:latin typeface="Arial" pitchFamily="34" charset="0"/>
                <a:cs typeface="Arial" pitchFamily="34" charset="0"/>
              </a:rPr>
              <a:t>if</a:t>
            </a:r>
            <a:r>
              <a:rPr lang="en-US" sz="1400" dirty="0" smtClean="0">
                <a:solidFill>
                  <a:prstClr val="black"/>
                </a:solidFill>
                <a:latin typeface="Arial" pitchFamily="34" charset="0"/>
                <a:cs typeface="Arial" pitchFamily="34" charset="0"/>
              </a:rPr>
              <a:t>(con </a:t>
            </a:r>
            <a:r>
              <a:rPr lang="en-US" sz="1400" dirty="0">
                <a:solidFill>
                  <a:prstClr val="black"/>
                </a:solidFill>
                <a:latin typeface="Arial" pitchFamily="34" charset="0"/>
                <a:cs typeface="Arial" pitchFamily="34" charset="0"/>
              </a:rPr>
              <a:t>&amp;&amp; </a:t>
            </a:r>
            <a:r>
              <a:rPr lang="en-US" sz="1400" dirty="0" err="1">
                <a:solidFill>
                  <a:prstClr val="black"/>
                </a:solidFill>
                <a:latin typeface="Arial" pitchFamily="34" charset="0"/>
                <a:cs typeface="Arial" pitchFamily="34" charset="0"/>
              </a:rPr>
              <a:t>contcheck</a:t>
            </a:r>
            <a:r>
              <a:rPr lang="en-US" sz="1400" dirty="0">
                <a:solidFill>
                  <a:prstClr val="black"/>
                </a:solidFill>
                <a:latin typeface="Arial" pitchFamily="34" charset="0"/>
                <a:cs typeface="Arial" pitchFamily="34" charset="0"/>
              </a:rPr>
              <a:t>==1)</a:t>
            </a:r>
          </a:p>
          <a:p>
            <a:pPr>
              <a:tabLst>
                <a:tab pos="228600" algn="l"/>
                <a:tab pos="457200" algn="l"/>
                <a:tab pos="685800" algn="l"/>
                <a:tab pos="914400" algn="l"/>
                <a:tab pos="1143000" algn="l"/>
                <a:tab pos="1371600" algn="l"/>
                <a:tab pos="1600200" algn="l"/>
                <a:tab pos="1828800" algn="l"/>
                <a:tab pos="2057400" algn="l"/>
              </a:tabLst>
            </a:pPr>
            <a:r>
              <a:rPr lang="en-US" sz="1400" dirty="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	</a:t>
            </a:r>
            <a:r>
              <a:rPr lang="en-US" sz="1400" dirty="0" err="1" smtClean="0">
                <a:solidFill>
                  <a:prstClr val="black"/>
                </a:solidFill>
                <a:latin typeface="Arial" pitchFamily="34" charset="0"/>
                <a:cs typeface="Arial" pitchFamily="34" charset="0"/>
              </a:rPr>
              <a:t>areadinf</a:t>
            </a:r>
            <a:r>
              <a:rPr lang="en-US" sz="1400" dirty="0" smtClean="0">
                <a:solidFill>
                  <a:prstClr val="black"/>
                </a:solidFill>
                <a:latin typeface="Arial" pitchFamily="34" charset="0"/>
                <a:cs typeface="Arial" pitchFamily="34" charset="0"/>
              </a:rPr>
              <a:t>-</a:t>
            </a:r>
            <a:r>
              <a:rPr lang="en-US" sz="1400" dirty="0">
                <a:solidFill>
                  <a:prstClr val="black"/>
                </a:solidFill>
                <a:latin typeface="Arial" pitchFamily="34" charset="0"/>
                <a:cs typeface="Arial" pitchFamily="34" charset="0"/>
              </a:rPr>
              <a:t>&gt;</a:t>
            </a:r>
            <a:r>
              <a:rPr lang="en-US" sz="1400" dirty="0" err="1">
                <a:solidFill>
                  <a:prstClr val="black"/>
                </a:solidFill>
                <a:latin typeface="Arial" pitchFamily="34" charset="0"/>
                <a:cs typeface="Arial" pitchFamily="34" charset="0"/>
              </a:rPr>
              <a:t>setToNodata</a:t>
            </a:r>
            <a:r>
              <a:rPr lang="en-US" sz="1400" dirty="0">
                <a:solidFill>
                  <a:prstClr val="black"/>
                </a:solidFill>
                <a:latin typeface="Arial" pitchFamily="34" charset="0"/>
                <a:cs typeface="Arial" pitchFamily="34" charset="0"/>
              </a:rPr>
              <a:t>(</a:t>
            </a:r>
            <a:r>
              <a:rPr lang="en-US" sz="1400" dirty="0" err="1">
                <a:solidFill>
                  <a:prstClr val="black"/>
                </a:solidFill>
                <a:latin typeface="Arial" pitchFamily="34" charset="0"/>
                <a:cs typeface="Arial" pitchFamily="34" charset="0"/>
              </a:rPr>
              <a:t>i,j</a:t>
            </a:r>
            <a:r>
              <a:rPr lang="en-US" sz="1400" dirty="0">
                <a:solidFill>
                  <a:prstClr val="black"/>
                </a:solidFill>
                <a:latin typeface="Arial" pitchFamily="34" charset="0"/>
                <a:cs typeface="Arial" pitchFamily="34" charset="0"/>
              </a:rPr>
              <a:t>);</a:t>
            </a:r>
          </a:p>
          <a:p>
            <a:pPr>
              <a:tabLst>
                <a:tab pos="228600" algn="l"/>
                <a:tab pos="457200" algn="l"/>
                <a:tab pos="685800" algn="l"/>
                <a:tab pos="914400" algn="l"/>
                <a:tab pos="1143000" algn="l"/>
                <a:tab pos="1371600" algn="l"/>
                <a:tab pos="1600200" algn="l"/>
                <a:tab pos="1828800" algn="l"/>
                <a:tab pos="2057400" algn="l"/>
              </a:tabLst>
            </a:pPr>
            <a:r>
              <a:rPr lang="en-US" sz="1400" dirty="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	</a:t>
            </a:r>
            <a:r>
              <a:rPr lang="en-US" sz="1400" dirty="0" smtClean="0">
                <a:solidFill>
                  <a:srgbClr val="0000FF"/>
                </a:solidFill>
                <a:latin typeface="Arial" pitchFamily="34" charset="0"/>
                <a:cs typeface="Arial" pitchFamily="34" charset="0"/>
              </a:rPr>
              <a:t>else</a:t>
            </a:r>
            <a:r>
              <a:rPr lang="en-US" sz="1400" dirty="0" smtClean="0">
                <a:solidFill>
                  <a:prstClr val="black"/>
                </a:solidFill>
                <a:latin typeface="Arial" pitchFamily="34" charset="0"/>
                <a:cs typeface="Arial" pitchFamily="34" charset="0"/>
              </a:rPr>
              <a:t> </a:t>
            </a:r>
            <a:endParaRPr lang="en-US" sz="1400" dirty="0">
              <a:solidFill>
                <a:prstClr val="black"/>
              </a:solidFill>
              <a:latin typeface="Arial" pitchFamily="34" charset="0"/>
              <a:cs typeface="Arial" pitchFamily="34" charset="0"/>
            </a:endParaRPr>
          </a:p>
          <a:p>
            <a:pPr>
              <a:tabLst>
                <a:tab pos="228600" algn="l"/>
                <a:tab pos="457200" algn="l"/>
                <a:tab pos="685800" algn="l"/>
                <a:tab pos="914400" algn="l"/>
                <a:tab pos="1143000" algn="l"/>
                <a:tab pos="1371600" algn="l"/>
                <a:tab pos="1600200" algn="l"/>
                <a:tab pos="1828800" algn="l"/>
                <a:tab pos="2057400" algn="l"/>
              </a:tabLst>
            </a:pPr>
            <a:r>
              <a:rPr lang="en-US" sz="1400" dirty="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	</a:t>
            </a:r>
            <a:r>
              <a:rPr lang="en-US" sz="1400" dirty="0" err="1" smtClean="0">
                <a:solidFill>
                  <a:prstClr val="black"/>
                </a:solidFill>
                <a:latin typeface="Arial" pitchFamily="34" charset="0"/>
                <a:cs typeface="Arial" pitchFamily="34" charset="0"/>
              </a:rPr>
              <a:t>areadinf</a:t>
            </a:r>
            <a:r>
              <a:rPr lang="en-US" sz="1400" dirty="0" smtClean="0">
                <a:solidFill>
                  <a:prstClr val="black"/>
                </a:solidFill>
                <a:latin typeface="Arial" pitchFamily="34" charset="0"/>
                <a:cs typeface="Arial" pitchFamily="34" charset="0"/>
              </a:rPr>
              <a:t>-</a:t>
            </a:r>
            <a:r>
              <a:rPr lang="en-US" sz="1400" dirty="0">
                <a:solidFill>
                  <a:prstClr val="black"/>
                </a:solidFill>
                <a:latin typeface="Arial" pitchFamily="34" charset="0"/>
                <a:cs typeface="Arial" pitchFamily="34" charset="0"/>
              </a:rPr>
              <a:t>&gt;</a:t>
            </a:r>
            <a:r>
              <a:rPr lang="en-US" sz="1400" dirty="0" err="1">
                <a:solidFill>
                  <a:prstClr val="black"/>
                </a:solidFill>
                <a:latin typeface="Arial" pitchFamily="34" charset="0"/>
                <a:cs typeface="Arial" pitchFamily="34" charset="0"/>
              </a:rPr>
              <a:t>setData</a:t>
            </a:r>
            <a:r>
              <a:rPr lang="en-US" sz="1400" dirty="0">
                <a:solidFill>
                  <a:prstClr val="black"/>
                </a:solidFill>
                <a:latin typeface="Arial" pitchFamily="34" charset="0"/>
                <a:cs typeface="Arial" pitchFamily="34" charset="0"/>
              </a:rPr>
              <a:t>(</a:t>
            </a:r>
            <a:r>
              <a:rPr lang="en-US" sz="1400" dirty="0" err="1">
                <a:solidFill>
                  <a:prstClr val="black"/>
                </a:solidFill>
                <a:latin typeface="Arial" pitchFamily="34" charset="0"/>
                <a:cs typeface="Arial" pitchFamily="34" charset="0"/>
              </a:rPr>
              <a:t>i,j,areares</a:t>
            </a:r>
            <a:r>
              <a:rPr lang="en-US" sz="1400" dirty="0" smtClean="0">
                <a:solidFill>
                  <a:prstClr val="black"/>
                </a:solidFill>
                <a:latin typeface="Arial" pitchFamily="34" charset="0"/>
                <a:cs typeface="Arial" pitchFamily="34" charset="0"/>
              </a:rPr>
              <a:t>);</a:t>
            </a:r>
          </a:p>
          <a:p>
            <a:pPr>
              <a:tabLst>
                <a:tab pos="228600" algn="l"/>
                <a:tab pos="457200" algn="l"/>
                <a:tab pos="685800" algn="l"/>
                <a:tab pos="914400" algn="l"/>
                <a:tab pos="1143000" algn="l"/>
                <a:tab pos="1371600" algn="l"/>
                <a:tab pos="1600200" algn="l"/>
                <a:tab pos="1828800" algn="l"/>
                <a:tab pos="2057400" algn="l"/>
              </a:tabLst>
            </a:pPr>
            <a:r>
              <a:rPr lang="en-US" sz="1400" dirty="0" smtClean="0">
                <a:solidFill>
                  <a:srgbClr val="008000"/>
                </a:solidFill>
                <a:latin typeface="Arial" pitchFamily="34" charset="0"/>
                <a:cs typeface="Arial" pitchFamily="34" charset="0"/>
              </a:rPr>
              <a:t>		//  </a:t>
            </a:r>
            <a:r>
              <a:rPr lang="en-US" sz="1400" dirty="0">
                <a:solidFill>
                  <a:srgbClr val="008000"/>
                </a:solidFill>
                <a:latin typeface="Arial" pitchFamily="34" charset="0"/>
                <a:cs typeface="Arial" pitchFamily="34" charset="0"/>
              </a:rPr>
              <a:t>END FLOW ALGEBRA EXPRESSION EVALUATION</a:t>
            </a:r>
            <a:endParaRPr lang="en-US" sz="1400" dirty="0">
              <a:solidFill>
                <a:prstClr val="black"/>
              </a:solidFill>
              <a:latin typeface="Arial" pitchFamily="34" charset="0"/>
              <a:cs typeface="Arial" pitchFamily="34" charset="0"/>
            </a:endParaRPr>
          </a:p>
          <a:p>
            <a:pPr>
              <a:tabLst>
                <a:tab pos="228600" algn="l"/>
                <a:tab pos="457200" algn="l"/>
                <a:tab pos="685800" algn="l"/>
                <a:tab pos="914400" algn="l"/>
                <a:tab pos="1143000" algn="l"/>
                <a:tab pos="1371600" algn="l"/>
                <a:tab pos="1600200" algn="l"/>
                <a:tab pos="1828800" algn="l"/>
                <a:tab pos="2057400" algn="l"/>
              </a:tabLst>
            </a:pPr>
            <a:r>
              <a:rPr lang="en-US" sz="1400" dirty="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a:t>
            </a:r>
            <a:endParaRPr lang="en-US" sz="1400" dirty="0">
              <a:solidFill>
                <a:prstClr val="black"/>
              </a:solidFill>
              <a:latin typeface="Arial" pitchFamily="34" charset="0"/>
              <a:cs typeface="Arial" pitchFamily="34" charset="0"/>
            </a:endParaRPr>
          </a:p>
        </p:txBody>
      </p:sp>
      <p:sp>
        <p:nvSpPr>
          <p:cNvPr id="6" name="Title 5"/>
          <p:cNvSpPr>
            <a:spLocks noGrp="1"/>
          </p:cNvSpPr>
          <p:nvPr>
            <p:ph type="title"/>
          </p:nvPr>
        </p:nvSpPr>
        <p:spPr>
          <a:xfrm>
            <a:off x="0" y="0"/>
            <a:ext cx="9144000" cy="742476"/>
          </a:xfrm>
        </p:spPr>
        <p:txBody>
          <a:bodyPr>
            <a:normAutofit fontScale="90000"/>
          </a:bodyPr>
          <a:lstStyle/>
          <a:p>
            <a:r>
              <a:rPr lang="en-US" sz="2800" dirty="0" smtClean="0"/>
              <a:t>Q based block of code to evaluate any “flow algebra expression”</a:t>
            </a:r>
            <a:endParaRPr lang="en-US" sz="2800" dirty="0"/>
          </a:p>
        </p:txBody>
      </p:sp>
      <p:sp>
        <p:nvSpPr>
          <p:cNvPr id="2" name="TextBox 1"/>
          <p:cNvSpPr txBox="1"/>
          <p:nvPr/>
        </p:nvSpPr>
        <p:spPr>
          <a:xfrm>
            <a:off x="6742323" y="1167788"/>
            <a:ext cx="1366913" cy="1015663"/>
          </a:xfrm>
          <a:prstGeom prst="rect">
            <a:avLst/>
          </a:prstGeom>
          <a:noFill/>
        </p:spPr>
        <p:txBody>
          <a:bodyPr wrap="none" rtlCol="0">
            <a:spAutoFit/>
          </a:bodyPr>
          <a:lstStyle/>
          <a:p>
            <a:r>
              <a:rPr lang="en-US" sz="6000" dirty="0" smtClean="0">
                <a:solidFill>
                  <a:srgbClr val="FF0000"/>
                </a:solidFill>
              </a:rPr>
              <a:t>C++</a:t>
            </a:r>
            <a:endParaRPr lang="en-US" sz="6000" dirty="0">
              <a:solidFill>
                <a:srgbClr val="FF0000"/>
              </a:solidFill>
            </a:endParaRPr>
          </a:p>
        </p:txBody>
      </p:sp>
    </p:spTree>
    <p:extLst>
      <p:ext uri="{BB962C8B-B14F-4D97-AF65-F5344CB8AC3E}">
        <p14:creationId xmlns:p14="http://schemas.microsoft.com/office/powerpoint/2010/main" val="39876741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6686" y="1170098"/>
            <a:ext cx="8207828" cy="5047536"/>
          </a:xfrm>
          <a:prstGeom prst="rect">
            <a:avLst/>
          </a:prstGeom>
        </p:spPr>
        <p:txBody>
          <a:bodyPr wrap="square">
            <a:spAutoFit/>
          </a:bodyPr>
          <a:lstStyle/>
          <a:p>
            <a:pPr>
              <a:tabLst>
                <a:tab pos="228600" algn="l"/>
                <a:tab pos="457200" algn="l"/>
                <a:tab pos="685800" algn="l"/>
                <a:tab pos="914400" algn="l"/>
                <a:tab pos="1143000" algn="l"/>
                <a:tab pos="1371600" algn="l"/>
                <a:tab pos="1600200" algn="l"/>
                <a:tab pos="1828800" algn="l"/>
                <a:tab pos="2057400" algn="l"/>
              </a:tabLst>
            </a:pPr>
            <a:r>
              <a:rPr lang="en-US" sz="1400" dirty="0" smtClean="0">
                <a:solidFill>
                  <a:srgbClr val="0000FF"/>
                </a:solidFill>
                <a:latin typeface="Arial" pitchFamily="34" charset="0"/>
                <a:cs typeface="Arial" pitchFamily="34" charset="0"/>
              </a:rPr>
              <a:t>while</a:t>
            </a:r>
            <a:r>
              <a:rPr lang="en-US" sz="1400" dirty="0">
                <a:solidFill>
                  <a:prstClr val="black"/>
                </a:solidFill>
                <a:latin typeface="Arial" pitchFamily="34" charset="0"/>
                <a:cs typeface="Arial" pitchFamily="34" charset="0"/>
              </a:rPr>
              <a:t>(!finished) </a:t>
            </a:r>
            <a:r>
              <a:rPr lang="en-US" sz="1400" dirty="0" smtClean="0">
                <a:solidFill>
                  <a:prstClr val="black"/>
                </a:solidFill>
                <a:latin typeface="Arial" pitchFamily="34" charset="0"/>
                <a:cs typeface="Arial" pitchFamily="34" charset="0"/>
              </a:rPr>
              <a:t>{  </a:t>
            </a:r>
            <a:r>
              <a:rPr lang="en-US" sz="1400" dirty="0" smtClean="0">
                <a:solidFill>
                  <a:srgbClr val="008000"/>
                </a:solidFill>
                <a:latin typeface="Arial" pitchFamily="34" charset="0"/>
                <a:cs typeface="Arial" pitchFamily="34" charset="0"/>
              </a:rPr>
              <a:t>//Loop within partition</a:t>
            </a:r>
            <a:endParaRPr lang="en-US" sz="1400" dirty="0">
              <a:solidFill>
                <a:prstClr val="black"/>
              </a:solidFill>
              <a:latin typeface="Arial" pitchFamily="34" charset="0"/>
              <a:cs typeface="Arial" pitchFamily="34" charset="0"/>
            </a:endParaRPr>
          </a:p>
          <a:p>
            <a:pPr>
              <a:tabLst>
                <a:tab pos="228600" algn="l"/>
                <a:tab pos="457200" algn="l"/>
                <a:tab pos="685800" algn="l"/>
                <a:tab pos="914400" algn="l"/>
                <a:tab pos="1143000" algn="l"/>
                <a:tab pos="1371600" algn="l"/>
                <a:tab pos="1600200" algn="l"/>
                <a:tab pos="1828800" algn="l"/>
                <a:tab pos="2057400" algn="l"/>
              </a:tabLst>
            </a:pPr>
            <a:r>
              <a:rPr lang="en-US" sz="1400" dirty="0" smtClean="0">
                <a:solidFill>
                  <a:prstClr val="black"/>
                </a:solidFill>
                <a:latin typeface="Arial" pitchFamily="34" charset="0"/>
                <a:cs typeface="Arial" pitchFamily="34" charset="0"/>
              </a:rPr>
              <a:t>	</a:t>
            </a:r>
            <a:r>
              <a:rPr lang="en-US" sz="1400" dirty="0" smtClean="0">
                <a:solidFill>
                  <a:srgbClr val="0000FF"/>
                </a:solidFill>
                <a:latin typeface="Arial" pitchFamily="34" charset="0"/>
                <a:cs typeface="Arial" pitchFamily="34" charset="0"/>
              </a:rPr>
              <a:t>while</a:t>
            </a:r>
            <a:r>
              <a:rPr lang="en-US" sz="1400" dirty="0" smtClean="0">
                <a:solidFill>
                  <a:prstClr val="black"/>
                </a:solidFill>
                <a:latin typeface="Arial" pitchFamily="34" charset="0"/>
                <a:cs typeface="Arial" pitchFamily="34" charset="0"/>
              </a:rPr>
              <a:t>(!</a:t>
            </a:r>
            <a:r>
              <a:rPr lang="en-US" sz="1400" dirty="0" err="1" smtClean="0">
                <a:solidFill>
                  <a:prstClr val="black"/>
                </a:solidFill>
                <a:latin typeface="Arial" pitchFamily="34" charset="0"/>
                <a:cs typeface="Arial" pitchFamily="34" charset="0"/>
              </a:rPr>
              <a:t>que.empty</a:t>
            </a:r>
            <a:r>
              <a:rPr lang="en-US" sz="1400" dirty="0" smtClean="0">
                <a:solidFill>
                  <a:prstClr val="black"/>
                </a:solidFill>
                <a:latin typeface="Arial" pitchFamily="34" charset="0"/>
                <a:cs typeface="Arial" pitchFamily="34" charset="0"/>
              </a:rPr>
              <a:t>()) </a:t>
            </a:r>
          </a:p>
          <a:p>
            <a:pPr>
              <a:tabLst>
                <a:tab pos="228600" algn="l"/>
                <a:tab pos="457200" algn="l"/>
                <a:tab pos="685800" algn="l"/>
                <a:tab pos="914400" algn="l"/>
                <a:tab pos="1143000" algn="l"/>
                <a:tab pos="1371600" algn="l"/>
                <a:tab pos="1600200" algn="l"/>
                <a:tab pos="1828800" algn="l"/>
                <a:tab pos="2057400" algn="l"/>
              </a:tabLst>
            </a:pPr>
            <a:r>
              <a:rPr lang="en-US" sz="1400" dirty="0" smtClean="0">
                <a:solidFill>
                  <a:prstClr val="black"/>
                </a:solidFill>
                <a:latin typeface="Arial" pitchFamily="34" charset="0"/>
                <a:cs typeface="Arial" pitchFamily="34" charset="0"/>
              </a:rPr>
              <a:t>	{ ....		</a:t>
            </a:r>
            <a:r>
              <a:rPr lang="en-US" sz="1400" dirty="0" smtClean="0">
                <a:solidFill>
                  <a:srgbClr val="008000"/>
                </a:solidFill>
                <a:latin typeface="Arial" pitchFamily="34" charset="0"/>
                <a:cs typeface="Arial" pitchFamily="34" charset="0"/>
              </a:rPr>
              <a:t>//  FLOW ALGEBRA EXPRESSION EVALUATION</a:t>
            </a:r>
          </a:p>
          <a:p>
            <a:pPr>
              <a:tabLst>
                <a:tab pos="228600" algn="l"/>
                <a:tab pos="457200" algn="l"/>
                <a:tab pos="685800" algn="l"/>
                <a:tab pos="914400" algn="l"/>
                <a:tab pos="1143000" algn="l"/>
                <a:tab pos="1371600" algn="l"/>
                <a:tab pos="1600200" algn="l"/>
                <a:tab pos="1828800" algn="l"/>
                <a:tab pos="2057400" algn="l"/>
              </a:tabLst>
            </a:pPr>
            <a:r>
              <a:rPr lang="en-US" sz="1400" dirty="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a:t>
            </a:r>
            <a:endParaRPr lang="en-US" sz="1400" dirty="0">
              <a:solidFill>
                <a:prstClr val="black"/>
              </a:solidFill>
              <a:latin typeface="Arial" pitchFamily="34" charset="0"/>
              <a:cs typeface="Arial" pitchFamily="34" charset="0"/>
            </a:endParaRPr>
          </a:p>
          <a:p>
            <a:pPr>
              <a:tabLst>
                <a:tab pos="228600" algn="l"/>
                <a:tab pos="457200" algn="l"/>
                <a:tab pos="685800" algn="l"/>
                <a:tab pos="914400" algn="l"/>
                <a:tab pos="1143000" algn="l"/>
                <a:tab pos="1371600" algn="l"/>
                <a:tab pos="1600200" algn="l"/>
                <a:tab pos="1828800" algn="l"/>
                <a:tab pos="2057400" algn="l"/>
              </a:tabLst>
            </a:pPr>
            <a:r>
              <a:rPr lang="en-US" sz="1400" dirty="0">
                <a:solidFill>
                  <a:prstClr val="black"/>
                </a:solidFill>
                <a:latin typeface="Arial" pitchFamily="34" charset="0"/>
                <a:cs typeface="Arial" pitchFamily="34" charset="0"/>
              </a:rPr>
              <a:t>	</a:t>
            </a:r>
            <a:r>
              <a:rPr lang="en-US" sz="1400" dirty="0">
                <a:solidFill>
                  <a:srgbClr val="008000"/>
                </a:solidFill>
                <a:latin typeface="Arial" pitchFamily="34" charset="0"/>
                <a:cs typeface="Arial" pitchFamily="34" charset="0"/>
              </a:rPr>
              <a:t>//  Decrement neighbor dependence of downslope cell</a:t>
            </a:r>
          </a:p>
          <a:p>
            <a:pPr>
              <a:tabLst>
                <a:tab pos="228600" algn="l"/>
                <a:tab pos="457200" algn="l"/>
                <a:tab pos="685800" algn="l"/>
                <a:tab pos="914400" algn="l"/>
                <a:tab pos="1143000" algn="l"/>
                <a:tab pos="1371600" algn="l"/>
                <a:tab pos="1600200" algn="l"/>
                <a:tab pos="1828800" algn="l"/>
                <a:tab pos="2057400" algn="l"/>
              </a:tabLst>
            </a:pPr>
            <a:r>
              <a:rPr lang="en-US" sz="1400" dirty="0">
                <a:solidFill>
                  <a:prstClr val="black"/>
                </a:solidFill>
                <a:latin typeface="Arial" pitchFamily="34" charset="0"/>
                <a:cs typeface="Arial" pitchFamily="34" charset="0"/>
              </a:rPr>
              <a:t>	</a:t>
            </a:r>
            <a:r>
              <a:rPr lang="en-US" sz="1400" dirty="0" err="1" smtClean="0">
                <a:solidFill>
                  <a:prstClr val="black"/>
                </a:solidFill>
                <a:latin typeface="Arial" pitchFamily="34" charset="0"/>
                <a:cs typeface="Arial" pitchFamily="34" charset="0"/>
              </a:rPr>
              <a:t>flowData</a:t>
            </a:r>
            <a:r>
              <a:rPr lang="en-US" sz="1400" dirty="0" smtClean="0">
                <a:solidFill>
                  <a:prstClr val="black"/>
                </a:solidFill>
                <a:latin typeface="Arial" pitchFamily="34" charset="0"/>
                <a:cs typeface="Arial" pitchFamily="34" charset="0"/>
              </a:rPr>
              <a:t>-</a:t>
            </a:r>
            <a:r>
              <a:rPr lang="en-US" sz="1400" dirty="0">
                <a:solidFill>
                  <a:prstClr val="black"/>
                </a:solidFill>
                <a:latin typeface="Arial" pitchFamily="34" charset="0"/>
                <a:cs typeface="Arial" pitchFamily="34" charset="0"/>
              </a:rPr>
              <a:t>&gt;</a:t>
            </a:r>
            <a:r>
              <a:rPr lang="en-US" sz="1400" dirty="0" err="1">
                <a:solidFill>
                  <a:prstClr val="black"/>
                </a:solidFill>
                <a:latin typeface="Arial" pitchFamily="34" charset="0"/>
                <a:cs typeface="Arial" pitchFamily="34" charset="0"/>
              </a:rPr>
              <a:t>getData</a:t>
            </a:r>
            <a:r>
              <a:rPr lang="en-US" sz="1400" dirty="0">
                <a:solidFill>
                  <a:prstClr val="black"/>
                </a:solidFill>
                <a:latin typeface="Arial" pitchFamily="34" charset="0"/>
                <a:cs typeface="Arial" pitchFamily="34" charset="0"/>
              </a:rPr>
              <a:t>(</a:t>
            </a:r>
            <a:r>
              <a:rPr lang="en-US" sz="1400" dirty="0" err="1">
                <a:solidFill>
                  <a:prstClr val="black"/>
                </a:solidFill>
                <a:latin typeface="Arial" pitchFamily="34" charset="0"/>
                <a:cs typeface="Arial" pitchFamily="34" charset="0"/>
              </a:rPr>
              <a:t>i</a:t>
            </a:r>
            <a:r>
              <a:rPr lang="en-US" sz="1400" dirty="0">
                <a:solidFill>
                  <a:prstClr val="black"/>
                </a:solidFill>
                <a:latin typeface="Arial" pitchFamily="34" charset="0"/>
                <a:cs typeface="Arial" pitchFamily="34" charset="0"/>
              </a:rPr>
              <a:t>, j, angle);</a:t>
            </a:r>
          </a:p>
          <a:p>
            <a:pPr>
              <a:tabLst>
                <a:tab pos="228600" algn="l"/>
                <a:tab pos="457200" algn="l"/>
                <a:tab pos="685800" algn="l"/>
                <a:tab pos="914400" algn="l"/>
                <a:tab pos="1143000" algn="l"/>
                <a:tab pos="1371600" algn="l"/>
                <a:tab pos="1600200" algn="l"/>
                <a:tab pos="1828800" algn="l"/>
                <a:tab pos="2057400" algn="l"/>
              </a:tabLst>
            </a:pPr>
            <a:r>
              <a:rPr lang="en-US" sz="1400" dirty="0">
                <a:solidFill>
                  <a:prstClr val="black"/>
                </a:solidFill>
                <a:latin typeface="Arial" pitchFamily="34" charset="0"/>
                <a:cs typeface="Arial" pitchFamily="34" charset="0"/>
              </a:rPr>
              <a:t>	</a:t>
            </a:r>
            <a:r>
              <a:rPr lang="en-US" sz="1400" dirty="0" smtClean="0">
                <a:solidFill>
                  <a:srgbClr val="0000FF"/>
                </a:solidFill>
                <a:latin typeface="Arial" pitchFamily="34" charset="0"/>
                <a:cs typeface="Arial" pitchFamily="34" charset="0"/>
              </a:rPr>
              <a:t>for</a:t>
            </a:r>
            <a:r>
              <a:rPr lang="en-US" sz="1400" dirty="0" smtClean="0">
                <a:solidFill>
                  <a:prstClr val="black"/>
                </a:solidFill>
                <a:latin typeface="Arial" pitchFamily="34" charset="0"/>
                <a:cs typeface="Arial" pitchFamily="34" charset="0"/>
              </a:rPr>
              <a:t>(k=1</a:t>
            </a:r>
            <a:r>
              <a:rPr lang="en-US" sz="1400" dirty="0">
                <a:solidFill>
                  <a:prstClr val="black"/>
                </a:solidFill>
                <a:latin typeface="Arial" pitchFamily="34" charset="0"/>
                <a:cs typeface="Arial" pitchFamily="34" charset="0"/>
              </a:rPr>
              <a:t>; k&lt;=8; k++) {			</a:t>
            </a:r>
          </a:p>
          <a:p>
            <a:pPr>
              <a:tabLst>
                <a:tab pos="228600" algn="l"/>
                <a:tab pos="457200" algn="l"/>
                <a:tab pos="685800" algn="l"/>
                <a:tab pos="914400" algn="l"/>
                <a:tab pos="1143000" algn="l"/>
                <a:tab pos="1371600" algn="l"/>
                <a:tab pos="1600200" algn="l"/>
                <a:tab pos="1828800" algn="l"/>
                <a:tab pos="2057400" algn="l"/>
              </a:tabLst>
            </a:pPr>
            <a:r>
              <a:rPr lang="en-US" sz="1400" dirty="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p </a:t>
            </a:r>
            <a:r>
              <a:rPr lang="en-US" sz="1400" dirty="0">
                <a:solidFill>
                  <a:prstClr val="black"/>
                </a:solidFill>
                <a:latin typeface="Arial" pitchFamily="34" charset="0"/>
                <a:cs typeface="Arial" pitchFamily="34" charset="0"/>
              </a:rPr>
              <a:t>= prop(angle, k);</a:t>
            </a:r>
          </a:p>
          <a:p>
            <a:pPr>
              <a:tabLst>
                <a:tab pos="228600" algn="l"/>
                <a:tab pos="457200" algn="l"/>
                <a:tab pos="685800" algn="l"/>
                <a:tab pos="914400" algn="l"/>
                <a:tab pos="1143000" algn="l"/>
                <a:tab pos="1371600" algn="l"/>
                <a:tab pos="1600200" algn="l"/>
                <a:tab pos="1828800" algn="l"/>
                <a:tab pos="2057400" algn="l"/>
              </a:tabLst>
            </a:pPr>
            <a:r>
              <a:rPr lang="en-US" sz="1400" dirty="0">
                <a:solidFill>
                  <a:prstClr val="black"/>
                </a:solidFill>
                <a:latin typeface="Arial" pitchFamily="34" charset="0"/>
                <a:cs typeface="Arial" pitchFamily="34" charset="0"/>
              </a:rPr>
              <a:t>		</a:t>
            </a:r>
            <a:r>
              <a:rPr lang="en-US" sz="1400" dirty="0" smtClean="0">
                <a:solidFill>
                  <a:srgbClr val="0000FF"/>
                </a:solidFill>
                <a:latin typeface="Arial" pitchFamily="34" charset="0"/>
                <a:cs typeface="Arial" pitchFamily="34" charset="0"/>
              </a:rPr>
              <a:t>if</a:t>
            </a:r>
            <a:r>
              <a:rPr lang="en-US" sz="1400" dirty="0" smtClean="0">
                <a:solidFill>
                  <a:prstClr val="black"/>
                </a:solidFill>
                <a:latin typeface="Arial" pitchFamily="34" charset="0"/>
                <a:cs typeface="Arial" pitchFamily="34" charset="0"/>
              </a:rPr>
              <a:t>(p&gt;0.0</a:t>
            </a:r>
            <a:r>
              <a:rPr lang="en-US" sz="1400" dirty="0">
                <a:solidFill>
                  <a:prstClr val="black"/>
                </a:solidFill>
                <a:latin typeface="Arial" pitchFamily="34" charset="0"/>
                <a:cs typeface="Arial" pitchFamily="34" charset="0"/>
              </a:rPr>
              <a:t>) {</a:t>
            </a:r>
          </a:p>
          <a:p>
            <a:pPr>
              <a:tabLst>
                <a:tab pos="228600" algn="l"/>
                <a:tab pos="457200" algn="l"/>
                <a:tab pos="685800" algn="l"/>
                <a:tab pos="914400" algn="l"/>
                <a:tab pos="1143000" algn="l"/>
                <a:tab pos="1371600" algn="l"/>
                <a:tab pos="1600200" algn="l"/>
                <a:tab pos="1828800" algn="l"/>
                <a:tab pos="2057400" algn="l"/>
              </a:tabLst>
            </a:pPr>
            <a:r>
              <a:rPr lang="en-US" sz="1400" dirty="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in </a:t>
            </a:r>
            <a:r>
              <a:rPr lang="en-US" sz="1400" dirty="0">
                <a:solidFill>
                  <a:prstClr val="black"/>
                </a:solidFill>
                <a:latin typeface="Arial" pitchFamily="34" charset="0"/>
                <a:cs typeface="Arial" pitchFamily="34" charset="0"/>
              </a:rPr>
              <a:t>= i+d1[k];  </a:t>
            </a:r>
            <a:r>
              <a:rPr lang="en-US" sz="1400" dirty="0" err="1">
                <a:solidFill>
                  <a:prstClr val="black"/>
                </a:solidFill>
                <a:latin typeface="Arial" pitchFamily="34" charset="0"/>
                <a:cs typeface="Arial" pitchFamily="34" charset="0"/>
              </a:rPr>
              <a:t>jn</a:t>
            </a:r>
            <a:r>
              <a:rPr lang="en-US" sz="1400" dirty="0">
                <a:solidFill>
                  <a:prstClr val="black"/>
                </a:solidFill>
                <a:latin typeface="Arial" pitchFamily="34" charset="0"/>
                <a:cs typeface="Arial" pitchFamily="34" charset="0"/>
              </a:rPr>
              <a:t> = j+d2[k];</a:t>
            </a:r>
          </a:p>
          <a:p>
            <a:pPr>
              <a:tabLst>
                <a:tab pos="228600" algn="l"/>
                <a:tab pos="457200" algn="l"/>
                <a:tab pos="685800" algn="l"/>
                <a:tab pos="914400" algn="l"/>
                <a:tab pos="1143000" algn="l"/>
                <a:tab pos="1371600" algn="l"/>
                <a:tab pos="1600200" algn="l"/>
                <a:tab pos="1828800" algn="l"/>
                <a:tab pos="2057400" algn="l"/>
              </a:tabLst>
            </a:pPr>
            <a:r>
              <a:rPr lang="en-US" sz="1400" dirty="0">
                <a:solidFill>
                  <a:prstClr val="black"/>
                </a:solidFill>
                <a:latin typeface="Arial" pitchFamily="34" charset="0"/>
                <a:cs typeface="Arial" pitchFamily="34" charset="0"/>
              </a:rPr>
              <a:t>			</a:t>
            </a:r>
            <a:r>
              <a:rPr lang="en-US" sz="1400" dirty="0" smtClean="0">
                <a:solidFill>
                  <a:srgbClr val="008000"/>
                </a:solidFill>
                <a:latin typeface="Arial" pitchFamily="34" charset="0"/>
                <a:cs typeface="Arial" pitchFamily="34" charset="0"/>
              </a:rPr>
              <a:t>//</a:t>
            </a:r>
            <a:r>
              <a:rPr lang="en-US" sz="1400" dirty="0">
                <a:solidFill>
                  <a:srgbClr val="008000"/>
                </a:solidFill>
                <a:latin typeface="Arial" pitchFamily="34" charset="0"/>
                <a:cs typeface="Arial" pitchFamily="34" charset="0"/>
              </a:rPr>
              <a:t>Decrement the number of contributing neighbors in neighbor</a:t>
            </a:r>
          </a:p>
          <a:p>
            <a:pPr>
              <a:tabLst>
                <a:tab pos="228600" algn="l"/>
                <a:tab pos="457200" algn="l"/>
                <a:tab pos="685800" algn="l"/>
                <a:tab pos="914400" algn="l"/>
                <a:tab pos="1143000" algn="l"/>
                <a:tab pos="1371600" algn="l"/>
                <a:tab pos="1600200" algn="l"/>
                <a:tab pos="1828800" algn="l"/>
                <a:tab pos="2057400" algn="l"/>
              </a:tabLst>
            </a:pPr>
            <a:r>
              <a:rPr lang="en-US" sz="1400" dirty="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neighbor-</a:t>
            </a:r>
            <a:r>
              <a:rPr lang="en-US" sz="1400" dirty="0">
                <a:solidFill>
                  <a:prstClr val="black"/>
                </a:solidFill>
                <a:latin typeface="Arial" pitchFamily="34" charset="0"/>
                <a:cs typeface="Arial" pitchFamily="34" charset="0"/>
              </a:rPr>
              <a:t>&gt;</a:t>
            </a:r>
            <a:r>
              <a:rPr lang="en-US" sz="1400" dirty="0" err="1">
                <a:solidFill>
                  <a:prstClr val="black"/>
                </a:solidFill>
                <a:latin typeface="Arial" pitchFamily="34" charset="0"/>
                <a:cs typeface="Arial" pitchFamily="34" charset="0"/>
              </a:rPr>
              <a:t>addToData</a:t>
            </a:r>
            <a:r>
              <a:rPr lang="en-US" sz="1400" dirty="0">
                <a:solidFill>
                  <a:prstClr val="black"/>
                </a:solidFill>
                <a:latin typeface="Arial" pitchFamily="34" charset="0"/>
                <a:cs typeface="Arial" pitchFamily="34" charset="0"/>
              </a:rPr>
              <a:t>(</a:t>
            </a:r>
            <a:r>
              <a:rPr lang="en-US" sz="1400" dirty="0" err="1">
                <a:solidFill>
                  <a:prstClr val="black"/>
                </a:solidFill>
                <a:latin typeface="Arial" pitchFamily="34" charset="0"/>
                <a:cs typeface="Arial" pitchFamily="34" charset="0"/>
              </a:rPr>
              <a:t>in,jn</a:t>
            </a:r>
            <a:r>
              <a:rPr lang="en-US" sz="1400" dirty="0">
                <a:solidFill>
                  <a:prstClr val="black"/>
                </a:solidFill>
                <a:latin typeface="Arial" pitchFamily="34" charset="0"/>
                <a:cs typeface="Arial" pitchFamily="34" charset="0"/>
              </a:rPr>
              <a:t>,(</a:t>
            </a:r>
            <a:r>
              <a:rPr lang="en-US" sz="1400" dirty="0">
                <a:solidFill>
                  <a:srgbClr val="0000FF"/>
                </a:solidFill>
                <a:latin typeface="Arial" pitchFamily="34" charset="0"/>
                <a:cs typeface="Arial" pitchFamily="34" charset="0"/>
              </a:rPr>
              <a:t>short</a:t>
            </a:r>
            <a:r>
              <a:rPr lang="en-US" sz="1400" dirty="0">
                <a:solidFill>
                  <a:prstClr val="black"/>
                </a:solidFill>
                <a:latin typeface="Arial" pitchFamily="34" charset="0"/>
                <a:cs typeface="Arial" pitchFamily="34" charset="0"/>
              </a:rPr>
              <a:t>)-1);				</a:t>
            </a:r>
            <a:r>
              <a:rPr lang="en-US" sz="1400" dirty="0" smtClean="0">
                <a:solidFill>
                  <a:prstClr val="black"/>
                </a:solidFill>
                <a:latin typeface="Arial" pitchFamily="34" charset="0"/>
                <a:cs typeface="Arial" pitchFamily="34" charset="0"/>
              </a:rPr>
              <a:t>	</a:t>
            </a:r>
          </a:p>
          <a:p>
            <a:pPr>
              <a:tabLst>
                <a:tab pos="228600" algn="l"/>
                <a:tab pos="457200" algn="l"/>
                <a:tab pos="685800" algn="l"/>
                <a:tab pos="914400" algn="l"/>
                <a:tab pos="1143000" algn="l"/>
                <a:tab pos="1371600" algn="l"/>
                <a:tab pos="1600200" algn="l"/>
                <a:tab pos="1828800" algn="l"/>
                <a:tab pos="2057400" algn="l"/>
              </a:tabLst>
            </a:pPr>
            <a:r>
              <a:rPr lang="en-US" sz="1400" dirty="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		</a:t>
            </a:r>
            <a:r>
              <a:rPr lang="en-US" sz="1400" dirty="0" smtClean="0">
                <a:solidFill>
                  <a:srgbClr val="008000"/>
                </a:solidFill>
                <a:latin typeface="Arial" pitchFamily="34" charset="0"/>
                <a:cs typeface="Arial" pitchFamily="34" charset="0"/>
              </a:rPr>
              <a:t>//</a:t>
            </a:r>
            <a:r>
              <a:rPr lang="en-US" sz="1400" dirty="0">
                <a:solidFill>
                  <a:srgbClr val="008000"/>
                </a:solidFill>
                <a:latin typeface="Arial" pitchFamily="34" charset="0"/>
                <a:cs typeface="Arial" pitchFamily="34" charset="0"/>
              </a:rPr>
              <a:t>Check if neighbor needs to be added to </a:t>
            </a:r>
            <a:r>
              <a:rPr lang="en-US" sz="1400" dirty="0" err="1">
                <a:solidFill>
                  <a:srgbClr val="008000"/>
                </a:solidFill>
                <a:latin typeface="Arial" pitchFamily="34" charset="0"/>
                <a:cs typeface="Arial" pitchFamily="34" charset="0"/>
              </a:rPr>
              <a:t>que</a:t>
            </a:r>
            <a:endParaRPr lang="en-US" sz="1400" dirty="0">
              <a:solidFill>
                <a:srgbClr val="008000"/>
              </a:solidFill>
              <a:latin typeface="Arial" pitchFamily="34" charset="0"/>
              <a:cs typeface="Arial" pitchFamily="34" charset="0"/>
            </a:endParaRPr>
          </a:p>
          <a:p>
            <a:pPr>
              <a:tabLst>
                <a:tab pos="228600" algn="l"/>
                <a:tab pos="457200" algn="l"/>
                <a:tab pos="685800" algn="l"/>
                <a:tab pos="914400" algn="l"/>
                <a:tab pos="1143000" algn="l"/>
                <a:tab pos="1371600" algn="l"/>
                <a:tab pos="1600200" algn="l"/>
                <a:tab pos="1828800" algn="l"/>
                <a:tab pos="2057400" algn="l"/>
              </a:tabLst>
            </a:pPr>
            <a:r>
              <a:rPr lang="en-US" sz="1400" dirty="0">
                <a:solidFill>
                  <a:prstClr val="black"/>
                </a:solidFill>
                <a:latin typeface="Arial" pitchFamily="34" charset="0"/>
                <a:cs typeface="Arial" pitchFamily="34" charset="0"/>
              </a:rPr>
              <a:t>			</a:t>
            </a:r>
            <a:r>
              <a:rPr lang="en-US" sz="1400" dirty="0" smtClean="0">
                <a:solidFill>
                  <a:srgbClr val="0000FF"/>
                </a:solidFill>
                <a:latin typeface="Arial" pitchFamily="34" charset="0"/>
                <a:cs typeface="Arial" pitchFamily="34" charset="0"/>
              </a:rPr>
              <a:t>if</a:t>
            </a:r>
            <a:r>
              <a:rPr lang="en-US" sz="1400" dirty="0" smtClean="0">
                <a:solidFill>
                  <a:prstClr val="black"/>
                </a:solidFill>
                <a:latin typeface="Arial" pitchFamily="34" charset="0"/>
                <a:cs typeface="Arial" pitchFamily="34" charset="0"/>
              </a:rPr>
              <a:t>(</a:t>
            </a:r>
            <a:r>
              <a:rPr lang="en-US" sz="1400" dirty="0" err="1" smtClean="0">
                <a:solidFill>
                  <a:prstClr val="black"/>
                </a:solidFill>
                <a:latin typeface="Arial" pitchFamily="34" charset="0"/>
                <a:cs typeface="Arial" pitchFamily="34" charset="0"/>
              </a:rPr>
              <a:t>flowData</a:t>
            </a:r>
            <a:r>
              <a:rPr lang="en-US" sz="1400" dirty="0" smtClean="0">
                <a:solidFill>
                  <a:prstClr val="black"/>
                </a:solidFill>
                <a:latin typeface="Arial" pitchFamily="34" charset="0"/>
                <a:cs typeface="Arial" pitchFamily="34" charset="0"/>
              </a:rPr>
              <a:t>-</a:t>
            </a:r>
            <a:r>
              <a:rPr lang="en-US" sz="1400" dirty="0">
                <a:solidFill>
                  <a:prstClr val="black"/>
                </a:solidFill>
                <a:latin typeface="Arial" pitchFamily="34" charset="0"/>
                <a:cs typeface="Arial" pitchFamily="34" charset="0"/>
              </a:rPr>
              <a:t>&gt;</a:t>
            </a:r>
            <a:r>
              <a:rPr lang="en-US" sz="1400" dirty="0" err="1">
                <a:solidFill>
                  <a:prstClr val="black"/>
                </a:solidFill>
                <a:latin typeface="Arial" pitchFamily="34" charset="0"/>
                <a:cs typeface="Arial" pitchFamily="34" charset="0"/>
              </a:rPr>
              <a:t>isInPartition</a:t>
            </a:r>
            <a:r>
              <a:rPr lang="en-US" sz="1400" dirty="0">
                <a:solidFill>
                  <a:prstClr val="black"/>
                </a:solidFill>
                <a:latin typeface="Arial" pitchFamily="34" charset="0"/>
                <a:cs typeface="Arial" pitchFamily="34" charset="0"/>
              </a:rPr>
              <a:t>(</a:t>
            </a:r>
            <a:r>
              <a:rPr lang="en-US" sz="1400" dirty="0" err="1">
                <a:solidFill>
                  <a:prstClr val="black"/>
                </a:solidFill>
                <a:latin typeface="Arial" pitchFamily="34" charset="0"/>
                <a:cs typeface="Arial" pitchFamily="34" charset="0"/>
              </a:rPr>
              <a:t>in,jn</a:t>
            </a:r>
            <a:r>
              <a:rPr lang="en-US" sz="1400" dirty="0">
                <a:solidFill>
                  <a:prstClr val="black"/>
                </a:solidFill>
                <a:latin typeface="Arial" pitchFamily="34" charset="0"/>
                <a:cs typeface="Arial" pitchFamily="34" charset="0"/>
              </a:rPr>
              <a:t>) &amp;&amp; neighbor-&gt;</a:t>
            </a:r>
            <a:r>
              <a:rPr lang="en-US" sz="1400" dirty="0" err="1">
                <a:solidFill>
                  <a:prstClr val="black"/>
                </a:solidFill>
                <a:latin typeface="Arial" pitchFamily="34" charset="0"/>
                <a:cs typeface="Arial" pitchFamily="34" charset="0"/>
              </a:rPr>
              <a:t>getData</a:t>
            </a:r>
            <a:r>
              <a:rPr lang="en-US" sz="1400" dirty="0">
                <a:solidFill>
                  <a:prstClr val="black"/>
                </a:solidFill>
                <a:latin typeface="Arial" pitchFamily="34" charset="0"/>
                <a:cs typeface="Arial" pitchFamily="34" charset="0"/>
              </a:rPr>
              <a:t>(in, </a:t>
            </a:r>
            <a:r>
              <a:rPr lang="en-US" sz="1400" dirty="0" err="1">
                <a:solidFill>
                  <a:prstClr val="black"/>
                </a:solidFill>
                <a:latin typeface="Arial" pitchFamily="34" charset="0"/>
                <a:cs typeface="Arial" pitchFamily="34" charset="0"/>
              </a:rPr>
              <a:t>jn</a:t>
            </a:r>
            <a:r>
              <a:rPr lang="en-US" sz="1400" dirty="0">
                <a:solidFill>
                  <a:prstClr val="black"/>
                </a:solidFill>
                <a:latin typeface="Arial" pitchFamily="34" charset="0"/>
                <a:cs typeface="Arial" pitchFamily="34" charset="0"/>
              </a:rPr>
              <a:t>, </a:t>
            </a:r>
            <a:r>
              <a:rPr lang="en-US" sz="1400" dirty="0" err="1">
                <a:solidFill>
                  <a:prstClr val="black"/>
                </a:solidFill>
                <a:latin typeface="Arial" pitchFamily="34" charset="0"/>
                <a:cs typeface="Arial" pitchFamily="34" charset="0"/>
              </a:rPr>
              <a:t>tempShort</a:t>
            </a:r>
            <a:r>
              <a:rPr lang="en-US" sz="1400" dirty="0">
                <a:solidFill>
                  <a:prstClr val="black"/>
                </a:solidFill>
                <a:latin typeface="Arial" pitchFamily="34" charset="0"/>
                <a:cs typeface="Arial" pitchFamily="34" charset="0"/>
              </a:rPr>
              <a:t>) == 0 ){</a:t>
            </a:r>
          </a:p>
          <a:p>
            <a:pPr>
              <a:tabLst>
                <a:tab pos="228600" algn="l"/>
                <a:tab pos="457200" algn="l"/>
                <a:tab pos="685800" algn="l"/>
                <a:tab pos="914400" algn="l"/>
                <a:tab pos="1143000" algn="l"/>
                <a:tab pos="1371600" algn="l"/>
                <a:tab pos="1600200" algn="l"/>
                <a:tab pos="1828800" algn="l"/>
                <a:tab pos="2057400" algn="l"/>
              </a:tabLst>
            </a:pPr>
            <a:r>
              <a:rPr lang="en-US" sz="1400" dirty="0">
                <a:solidFill>
                  <a:prstClr val="black"/>
                </a:solidFill>
                <a:latin typeface="Arial" pitchFamily="34" charset="0"/>
                <a:cs typeface="Arial" pitchFamily="34" charset="0"/>
              </a:rPr>
              <a:t>				</a:t>
            </a:r>
            <a:r>
              <a:rPr lang="en-US" sz="1400" dirty="0" err="1" smtClean="0">
                <a:solidFill>
                  <a:prstClr val="black"/>
                </a:solidFill>
                <a:latin typeface="Arial" pitchFamily="34" charset="0"/>
                <a:cs typeface="Arial" pitchFamily="34" charset="0"/>
              </a:rPr>
              <a:t>temp.x</a:t>
            </a:r>
            <a:r>
              <a:rPr lang="en-US" sz="1400" dirty="0" smtClean="0">
                <a:solidFill>
                  <a:prstClr val="black"/>
                </a:solidFill>
                <a:latin typeface="Arial" pitchFamily="34" charset="0"/>
                <a:cs typeface="Arial" pitchFamily="34" charset="0"/>
              </a:rPr>
              <a:t>=in;  </a:t>
            </a:r>
            <a:r>
              <a:rPr lang="en-US" sz="1400" dirty="0" err="1" smtClean="0">
                <a:solidFill>
                  <a:prstClr val="black"/>
                </a:solidFill>
                <a:latin typeface="Arial" pitchFamily="34" charset="0"/>
                <a:cs typeface="Arial" pitchFamily="34" charset="0"/>
              </a:rPr>
              <a:t>temp.y</a:t>
            </a:r>
            <a:r>
              <a:rPr lang="en-US" sz="1400" dirty="0" smtClean="0">
                <a:solidFill>
                  <a:prstClr val="black"/>
                </a:solidFill>
                <a:latin typeface="Arial" pitchFamily="34" charset="0"/>
                <a:cs typeface="Arial" pitchFamily="34" charset="0"/>
              </a:rPr>
              <a:t>=</a:t>
            </a:r>
            <a:r>
              <a:rPr lang="en-US" sz="1400" dirty="0" err="1" smtClean="0">
                <a:solidFill>
                  <a:prstClr val="black"/>
                </a:solidFill>
                <a:latin typeface="Arial" pitchFamily="34" charset="0"/>
                <a:cs typeface="Arial" pitchFamily="34" charset="0"/>
              </a:rPr>
              <a:t>jn</a:t>
            </a:r>
            <a:r>
              <a:rPr lang="en-US" sz="1400" dirty="0">
                <a:solidFill>
                  <a:prstClr val="black"/>
                </a:solidFill>
                <a:latin typeface="Arial" pitchFamily="34" charset="0"/>
                <a:cs typeface="Arial" pitchFamily="34" charset="0"/>
              </a:rPr>
              <a:t>;</a:t>
            </a:r>
          </a:p>
          <a:p>
            <a:pPr>
              <a:tabLst>
                <a:tab pos="228600" algn="l"/>
                <a:tab pos="457200" algn="l"/>
                <a:tab pos="685800" algn="l"/>
                <a:tab pos="914400" algn="l"/>
                <a:tab pos="1143000" algn="l"/>
                <a:tab pos="1371600" algn="l"/>
                <a:tab pos="1600200" algn="l"/>
                <a:tab pos="1828800" algn="l"/>
                <a:tab pos="2057400" algn="l"/>
              </a:tabLst>
            </a:pPr>
            <a:r>
              <a:rPr lang="en-US" sz="1400" dirty="0">
                <a:solidFill>
                  <a:prstClr val="black"/>
                </a:solidFill>
                <a:latin typeface="Arial" pitchFamily="34" charset="0"/>
                <a:cs typeface="Arial" pitchFamily="34" charset="0"/>
              </a:rPr>
              <a:t>				</a:t>
            </a:r>
            <a:r>
              <a:rPr lang="en-US" sz="1400" dirty="0" err="1" smtClean="0">
                <a:solidFill>
                  <a:prstClr val="black"/>
                </a:solidFill>
                <a:latin typeface="Arial" pitchFamily="34" charset="0"/>
                <a:cs typeface="Arial" pitchFamily="34" charset="0"/>
              </a:rPr>
              <a:t>que.push</a:t>
            </a:r>
            <a:r>
              <a:rPr lang="en-US" sz="1400" dirty="0" smtClean="0">
                <a:solidFill>
                  <a:prstClr val="black"/>
                </a:solidFill>
                <a:latin typeface="Arial" pitchFamily="34" charset="0"/>
                <a:cs typeface="Arial" pitchFamily="34" charset="0"/>
              </a:rPr>
              <a:t>(temp</a:t>
            </a:r>
            <a:r>
              <a:rPr lang="en-US" sz="1400" dirty="0">
                <a:solidFill>
                  <a:prstClr val="black"/>
                </a:solidFill>
                <a:latin typeface="Arial" pitchFamily="34" charset="0"/>
                <a:cs typeface="Arial" pitchFamily="34" charset="0"/>
              </a:rPr>
              <a:t>);</a:t>
            </a:r>
          </a:p>
          <a:p>
            <a:pPr>
              <a:tabLst>
                <a:tab pos="228600" algn="l"/>
                <a:tab pos="457200" algn="l"/>
                <a:tab pos="685800" algn="l"/>
                <a:tab pos="914400" algn="l"/>
                <a:tab pos="1143000" algn="l"/>
                <a:tab pos="1371600" algn="l"/>
                <a:tab pos="1600200" algn="l"/>
                <a:tab pos="1828800" algn="l"/>
                <a:tab pos="2057400" algn="l"/>
              </a:tabLst>
            </a:pPr>
            <a:r>
              <a:rPr lang="en-US" sz="1400" dirty="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a:t>
            </a:r>
            <a:endParaRPr lang="en-US" sz="1400" dirty="0">
              <a:solidFill>
                <a:prstClr val="black"/>
              </a:solidFill>
              <a:latin typeface="Arial" pitchFamily="34" charset="0"/>
              <a:cs typeface="Arial" pitchFamily="34" charset="0"/>
            </a:endParaRPr>
          </a:p>
          <a:p>
            <a:pPr>
              <a:tabLst>
                <a:tab pos="228600" algn="l"/>
                <a:tab pos="457200" algn="l"/>
                <a:tab pos="685800" algn="l"/>
                <a:tab pos="914400" algn="l"/>
                <a:tab pos="1143000" algn="l"/>
                <a:tab pos="1371600" algn="l"/>
                <a:tab pos="1600200" algn="l"/>
                <a:tab pos="1828800" algn="l"/>
                <a:tab pos="2057400" algn="l"/>
              </a:tabLst>
            </a:pPr>
            <a:r>
              <a:rPr lang="en-US" sz="1400" dirty="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a:t>
            </a:r>
            <a:endParaRPr lang="en-US" sz="1400" dirty="0">
              <a:solidFill>
                <a:prstClr val="black"/>
              </a:solidFill>
              <a:latin typeface="Arial" pitchFamily="34" charset="0"/>
              <a:cs typeface="Arial" pitchFamily="34" charset="0"/>
            </a:endParaRPr>
          </a:p>
          <a:p>
            <a:pPr>
              <a:tabLst>
                <a:tab pos="228600" algn="l"/>
                <a:tab pos="457200" algn="l"/>
                <a:tab pos="685800" algn="l"/>
                <a:tab pos="914400" algn="l"/>
                <a:tab pos="1143000" algn="l"/>
                <a:tab pos="1371600" algn="l"/>
                <a:tab pos="1600200" algn="l"/>
                <a:tab pos="1828800" algn="l"/>
                <a:tab pos="2057400" algn="l"/>
              </a:tabLst>
            </a:pPr>
            <a:r>
              <a:rPr lang="en-US" sz="1400" dirty="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a:t>
            </a:r>
            <a:endParaRPr lang="en-US" sz="1400" dirty="0">
              <a:solidFill>
                <a:prstClr val="black"/>
              </a:solidFill>
              <a:latin typeface="Arial" pitchFamily="34" charset="0"/>
              <a:cs typeface="Arial" pitchFamily="34" charset="0"/>
            </a:endParaRPr>
          </a:p>
          <a:p>
            <a:pPr>
              <a:tabLst>
                <a:tab pos="228600" algn="l"/>
                <a:tab pos="457200" algn="l"/>
                <a:tab pos="685800" algn="l"/>
                <a:tab pos="914400" algn="l"/>
                <a:tab pos="1143000" algn="l"/>
                <a:tab pos="1371600" algn="l"/>
                <a:tab pos="1600200" algn="l"/>
                <a:tab pos="1828800" algn="l"/>
                <a:tab pos="2057400" algn="l"/>
              </a:tabLst>
            </a:pPr>
            <a:r>
              <a:rPr lang="en-US" sz="1400" dirty="0" smtClean="0">
                <a:solidFill>
                  <a:prstClr val="black"/>
                </a:solidFill>
                <a:latin typeface="Arial" pitchFamily="34" charset="0"/>
                <a:cs typeface="Arial" pitchFamily="34" charset="0"/>
              </a:rPr>
              <a:t>}</a:t>
            </a:r>
            <a:endParaRPr lang="en-US" sz="1400" dirty="0">
              <a:solidFill>
                <a:prstClr val="black"/>
              </a:solidFill>
              <a:latin typeface="Arial" pitchFamily="34" charset="0"/>
              <a:cs typeface="Arial" pitchFamily="34" charset="0"/>
            </a:endParaRPr>
          </a:p>
          <a:p>
            <a:pPr>
              <a:tabLst>
                <a:tab pos="228600" algn="l"/>
                <a:tab pos="457200" algn="l"/>
                <a:tab pos="685800" algn="l"/>
                <a:tab pos="914400" algn="l"/>
                <a:tab pos="1143000" algn="l"/>
                <a:tab pos="1371600" algn="l"/>
                <a:tab pos="1600200" algn="l"/>
                <a:tab pos="1828800" algn="l"/>
                <a:tab pos="2057400" algn="l"/>
              </a:tabLst>
            </a:pPr>
            <a:r>
              <a:rPr lang="en-US" sz="1400" dirty="0" smtClean="0">
                <a:solidFill>
                  <a:srgbClr val="008000"/>
                </a:solidFill>
                <a:latin typeface="Arial" pitchFamily="34" charset="0"/>
                <a:cs typeface="Arial" pitchFamily="34" charset="0"/>
              </a:rPr>
              <a:t>//</a:t>
            </a:r>
            <a:r>
              <a:rPr lang="en-US" sz="1400" dirty="0">
                <a:solidFill>
                  <a:srgbClr val="008000"/>
                </a:solidFill>
                <a:latin typeface="Arial" pitchFamily="34" charset="0"/>
                <a:cs typeface="Arial" pitchFamily="34" charset="0"/>
              </a:rPr>
              <a:t>Pass </a:t>
            </a:r>
            <a:r>
              <a:rPr lang="en-US" sz="1400" dirty="0" smtClean="0">
                <a:solidFill>
                  <a:srgbClr val="008000"/>
                </a:solidFill>
                <a:latin typeface="Arial" pitchFamily="34" charset="0"/>
                <a:cs typeface="Arial" pitchFamily="34" charset="0"/>
              </a:rPr>
              <a:t>information across partitions</a:t>
            </a:r>
            <a:endParaRPr lang="en-US" sz="1400" dirty="0">
              <a:solidFill>
                <a:srgbClr val="008000"/>
              </a:solidFill>
              <a:latin typeface="Arial" pitchFamily="34" charset="0"/>
              <a:cs typeface="Arial" pitchFamily="34" charset="0"/>
            </a:endParaRPr>
          </a:p>
          <a:p>
            <a:pPr>
              <a:tabLst>
                <a:tab pos="228600" algn="l"/>
                <a:tab pos="457200" algn="l"/>
                <a:tab pos="685800" algn="l"/>
                <a:tab pos="914400" algn="l"/>
                <a:tab pos="1143000" algn="l"/>
                <a:tab pos="1371600" algn="l"/>
                <a:tab pos="1600200" algn="l"/>
                <a:tab pos="1828800" algn="l"/>
                <a:tab pos="2057400" algn="l"/>
              </a:tabLst>
            </a:pPr>
            <a:r>
              <a:rPr lang="en-US" sz="1400" dirty="0" err="1" smtClean="0">
                <a:solidFill>
                  <a:prstClr val="black"/>
                </a:solidFill>
                <a:latin typeface="Arial" pitchFamily="34" charset="0"/>
                <a:cs typeface="Arial" pitchFamily="34" charset="0"/>
              </a:rPr>
              <a:t>areadinf</a:t>
            </a:r>
            <a:r>
              <a:rPr lang="en-US" sz="1400" dirty="0" smtClean="0">
                <a:solidFill>
                  <a:prstClr val="black"/>
                </a:solidFill>
                <a:latin typeface="Arial" pitchFamily="34" charset="0"/>
                <a:cs typeface="Arial" pitchFamily="34" charset="0"/>
              </a:rPr>
              <a:t>-</a:t>
            </a:r>
            <a:r>
              <a:rPr lang="en-US" sz="1400" dirty="0">
                <a:solidFill>
                  <a:prstClr val="black"/>
                </a:solidFill>
                <a:latin typeface="Arial" pitchFamily="34" charset="0"/>
                <a:cs typeface="Arial" pitchFamily="34" charset="0"/>
              </a:rPr>
              <a:t>&gt;share();</a:t>
            </a:r>
          </a:p>
          <a:p>
            <a:pPr>
              <a:tabLst>
                <a:tab pos="228600" algn="l"/>
                <a:tab pos="457200" algn="l"/>
                <a:tab pos="685800" algn="l"/>
                <a:tab pos="914400" algn="l"/>
                <a:tab pos="1143000" algn="l"/>
                <a:tab pos="1371600" algn="l"/>
                <a:tab pos="1600200" algn="l"/>
                <a:tab pos="1828800" algn="l"/>
                <a:tab pos="2057400" algn="l"/>
              </a:tabLst>
            </a:pPr>
            <a:r>
              <a:rPr lang="en-US" sz="1400" dirty="0" smtClean="0">
                <a:solidFill>
                  <a:prstClr val="black"/>
                </a:solidFill>
                <a:latin typeface="Arial" pitchFamily="34" charset="0"/>
                <a:cs typeface="Arial" pitchFamily="34" charset="0"/>
              </a:rPr>
              <a:t>neighbor-</a:t>
            </a:r>
            <a:r>
              <a:rPr lang="en-US" sz="1400" dirty="0">
                <a:solidFill>
                  <a:prstClr val="black"/>
                </a:solidFill>
                <a:latin typeface="Arial" pitchFamily="34" charset="0"/>
                <a:cs typeface="Arial" pitchFamily="34" charset="0"/>
              </a:rPr>
              <a:t>&gt;</a:t>
            </a:r>
            <a:r>
              <a:rPr lang="en-US" sz="1400" dirty="0" err="1">
                <a:solidFill>
                  <a:prstClr val="black"/>
                </a:solidFill>
                <a:latin typeface="Arial" pitchFamily="34" charset="0"/>
                <a:cs typeface="Arial" pitchFamily="34" charset="0"/>
              </a:rPr>
              <a:t>addBorders</a:t>
            </a:r>
            <a:r>
              <a:rPr lang="en-US" sz="1400" dirty="0">
                <a:solidFill>
                  <a:prstClr val="black"/>
                </a:solidFill>
                <a:latin typeface="Arial" pitchFamily="34" charset="0"/>
                <a:cs typeface="Arial" pitchFamily="34" charset="0"/>
              </a:rPr>
              <a:t>();</a:t>
            </a:r>
          </a:p>
        </p:txBody>
      </p:sp>
      <p:sp>
        <p:nvSpPr>
          <p:cNvPr id="3" name="Title 5"/>
          <p:cNvSpPr>
            <a:spLocks noGrp="1"/>
          </p:cNvSpPr>
          <p:nvPr>
            <p:ph type="title"/>
          </p:nvPr>
        </p:nvSpPr>
        <p:spPr>
          <a:xfrm>
            <a:off x="0" y="0"/>
            <a:ext cx="9144000" cy="742476"/>
          </a:xfrm>
        </p:spPr>
        <p:txBody>
          <a:bodyPr/>
          <a:lstStyle/>
          <a:p>
            <a:r>
              <a:rPr lang="en-US" sz="2800" dirty="0" smtClean="0"/>
              <a:t>Maintaining to do Q and partition sharing</a:t>
            </a:r>
            <a:endParaRPr lang="en-US" sz="2800" dirty="0"/>
          </a:p>
        </p:txBody>
      </p:sp>
      <p:sp>
        <p:nvSpPr>
          <p:cNvPr id="4" name="TextBox 3"/>
          <p:cNvSpPr txBox="1"/>
          <p:nvPr/>
        </p:nvSpPr>
        <p:spPr>
          <a:xfrm>
            <a:off x="6742323" y="1167788"/>
            <a:ext cx="1366913" cy="1015663"/>
          </a:xfrm>
          <a:prstGeom prst="rect">
            <a:avLst/>
          </a:prstGeom>
          <a:noFill/>
        </p:spPr>
        <p:txBody>
          <a:bodyPr wrap="none" rtlCol="0">
            <a:spAutoFit/>
          </a:bodyPr>
          <a:lstStyle/>
          <a:p>
            <a:r>
              <a:rPr lang="en-US" sz="6000" dirty="0" smtClean="0">
                <a:solidFill>
                  <a:srgbClr val="FF0000"/>
                </a:solidFill>
              </a:rPr>
              <a:t>C++</a:t>
            </a:r>
            <a:endParaRPr lang="en-US" sz="6000" dirty="0">
              <a:solidFill>
                <a:srgbClr val="FF0000"/>
              </a:solidFill>
            </a:endParaRPr>
          </a:p>
        </p:txBody>
      </p:sp>
    </p:spTree>
    <p:extLst>
      <p:ext uri="{BB962C8B-B14F-4D97-AF65-F5344CB8AC3E}">
        <p14:creationId xmlns:p14="http://schemas.microsoft.com/office/powerpoint/2010/main" val="17510272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995"/>
            <a:ext cx="8229600" cy="694191"/>
          </a:xfrm>
        </p:spPr>
        <p:txBody>
          <a:bodyPr>
            <a:normAutofit fontScale="90000"/>
          </a:bodyPr>
          <a:lstStyle/>
          <a:p>
            <a:r>
              <a:rPr lang="en-US" sz="4000" dirty="0" smtClean="0"/>
              <a:t>Python Script to Call Command Line</a:t>
            </a:r>
            <a:endParaRPr lang="en-US" sz="4000" dirty="0"/>
          </a:p>
        </p:txBody>
      </p:sp>
      <p:sp>
        <p:nvSpPr>
          <p:cNvPr id="3" name="Content Placeholder 2"/>
          <p:cNvSpPr>
            <a:spLocks noGrp="1"/>
          </p:cNvSpPr>
          <p:nvPr>
            <p:ph idx="1"/>
          </p:nvPr>
        </p:nvSpPr>
        <p:spPr>
          <a:xfrm>
            <a:off x="646339" y="4248186"/>
            <a:ext cx="8229600" cy="555172"/>
          </a:xfrm>
        </p:spPr>
        <p:txBody>
          <a:bodyPr/>
          <a:lstStyle/>
          <a:p>
            <a:pPr marL="0" indent="0">
              <a:buNone/>
            </a:pPr>
            <a:r>
              <a:rPr lang="en-US" sz="2800" dirty="0" err="1" smtClean="0"/>
              <a:t>mpiexec</a:t>
            </a:r>
            <a:r>
              <a:rPr lang="en-US" sz="2800" dirty="0" smtClean="0"/>
              <a:t> –n 8 </a:t>
            </a:r>
            <a:r>
              <a:rPr lang="en-US" sz="2800" dirty="0" err="1" smtClean="0"/>
              <a:t>pitremove</a:t>
            </a:r>
            <a:r>
              <a:rPr lang="en-US" sz="2800" dirty="0" smtClean="0"/>
              <a:t> –z </a:t>
            </a:r>
            <a:r>
              <a:rPr lang="en-US" sz="2800" dirty="0" err="1" smtClean="0"/>
              <a:t>Logan.tif</a:t>
            </a:r>
            <a:r>
              <a:rPr lang="en-US" sz="2800" dirty="0" smtClean="0"/>
              <a:t> –</a:t>
            </a:r>
            <a:r>
              <a:rPr lang="en-US" sz="2800" dirty="0" err="1" smtClean="0"/>
              <a:t>fel</a:t>
            </a:r>
            <a:r>
              <a:rPr lang="en-US" sz="2800" dirty="0" smtClean="0"/>
              <a:t> </a:t>
            </a:r>
            <a:r>
              <a:rPr lang="en-US" sz="2800" dirty="0" err="1" smtClean="0"/>
              <a:t>Loganfel.tif</a:t>
            </a:r>
            <a:endParaRPr lang="en-US" sz="2800" dirty="0"/>
          </a:p>
        </p:txBody>
      </p:sp>
      <p:pic>
        <p:nvPicPr>
          <p:cNvPr id="13588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1253" y="1291354"/>
            <a:ext cx="6762750"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a:off x="1905000" y="1483214"/>
            <a:ext cx="1175657" cy="291737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275114" y="1940414"/>
            <a:ext cx="2950029" cy="246017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537857" y="2669757"/>
            <a:ext cx="3624943" cy="173082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656114" y="2299643"/>
            <a:ext cx="2846614" cy="210094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25738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518" y="340075"/>
            <a:ext cx="7580539" cy="651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167743" y="568552"/>
            <a:ext cx="5268685" cy="1143000"/>
          </a:xfrm>
        </p:spPr>
        <p:txBody>
          <a:bodyPr/>
          <a:lstStyle/>
          <a:p>
            <a:r>
              <a:rPr lang="en-US" dirty="0" err="1" smtClean="0"/>
              <a:t>PitRemove</a:t>
            </a:r>
            <a:endParaRPr lang="en-US" dirty="0"/>
          </a:p>
        </p:txBody>
      </p:sp>
      <p:sp>
        <p:nvSpPr>
          <p:cNvPr id="4" name="TextBox 3"/>
          <p:cNvSpPr txBox="1"/>
          <p:nvPr/>
        </p:nvSpPr>
        <p:spPr>
          <a:xfrm>
            <a:off x="5530468" y="2038120"/>
            <a:ext cx="2409890" cy="1015663"/>
          </a:xfrm>
          <a:prstGeom prst="rect">
            <a:avLst/>
          </a:prstGeom>
          <a:noFill/>
        </p:spPr>
        <p:txBody>
          <a:bodyPr wrap="none" rtlCol="0">
            <a:spAutoFit/>
          </a:bodyPr>
          <a:lstStyle/>
          <a:p>
            <a:r>
              <a:rPr lang="en-US" sz="6000" dirty="0" smtClean="0">
                <a:solidFill>
                  <a:srgbClr val="FF0000"/>
                </a:solidFill>
              </a:rPr>
              <a:t>Python</a:t>
            </a:r>
            <a:endParaRPr lang="en-US" sz="6000" dirty="0">
              <a:solidFill>
                <a:srgbClr val="FF0000"/>
              </a:solidFill>
            </a:endParaRPr>
          </a:p>
        </p:txBody>
      </p:sp>
    </p:spTree>
    <p:extLst>
      <p:ext uri="{BB962C8B-B14F-4D97-AF65-F5344CB8AC3E}">
        <p14:creationId xmlns:p14="http://schemas.microsoft.com/office/powerpoint/2010/main" val="31333978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41791"/>
          </a:xfrm>
        </p:spPr>
        <p:txBody>
          <a:bodyPr>
            <a:normAutofit fontScale="90000"/>
          </a:bodyPr>
          <a:lstStyle/>
          <a:p>
            <a:r>
              <a:rPr lang="en-US" sz="3600" dirty="0" smtClean="0"/>
              <a:t>Validation code to add default file names</a:t>
            </a:r>
            <a:endParaRPr lang="en-US" sz="3600" dirty="0"/>
          </a:p>
        </p:txBody>
      </p:sp>
      <p:pic>
        <p:nvPicPr>
          <p:cNvPr id="13608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834" y="983117"/>
            <a:ext cx="4506005" cy="5854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1760467" y="3385457"/>
            <a:ext cx="3624943" cy="206828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6119146" y="3128790"/>
            <a:ext cx="2409890" cy="1015663"/>
          </a:xfrm>
          <a:prstGeom prst="rect">
            <a:avLst/>
          </a:prstGeom>
          <a:noFill/>
        </p:spPr>
        <p:txBody>
          <a:bodyPr wrap="none" rtlCol="0">
            <a:spAutoFit/>
          </a:bodyPr>
          <a:lstStyle/>
          <a:p>
            <a:r>
              <a:rPr lang="en-US" sz="6000" dirty="0" smtClean="0">
                <a:solidFill>
                  <a:srgbClr val="FF0000"/>
                </a:solidFill>
              </a:rPr>
              <a:t>Python</a:t>
            </a:r>
            <a:endParaRPr lang="en-US" sz="6000" dirty="0">
              <a:solidFill>
                <a:srgbClr val="FF0000"/>
              </a:solidFill>
            </a:endParaRPr>
          </a:p>
        </p:txBody>
      </p:sp>
    </p:spTree>
    <p:extLst>
      <p:ext uri="{BB962C8B-B14F-4D97-AF65-F5344CB8AC3E}">
        <p14:creationId xmlns:p14="http://schemas.microsoft.com/office/powerpoint/2010/main" val="3808083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076572" y="6488668"/>
            <a:ext cx="3630436" cy="369332"/>
          </a:xfrm>
          <a:prstGeom prst="rect">
            <a:avLst/>
          </a:prstGeom>
          <a:solidFill>
            <a:schemeClr val="bg1"/>
          </a:solidFill>
        </p:spPr>
        <p:txBody>
          <a:bodyPr wrap="square">
            <a:spAutoFit/>
          </a:bodyPr>
          <a:lstStyle/>
          <a:p>
            <a:pPr algn="ctr"/>
            <a:r>
              <a:rPr lang="en-US" dirty="0" smtClean="0">
                <a:solidFill>
                  <a:srgbClr val="4F81BD"/>
                </a:solidFill>
                <a:hlinkClick r:id="rId3"/>
              </a:rPr>
              <a:t>http://hydrology.usu.edu/taudem/</a:t>
            </a:r>
            <a:r>
              <a:rPr lang="en-US" dirty="0" smtClean="0">
                <a:solidFill>
                  <a:srgbClr val="4F81BD"/>
                </a:solidFill>
              </a:rPr>
              <a:t> </a:t>
            </a:r>
            <a:endParaRPr lang="en-US" dirty="0">
              <a:solidFill>
                <a:srgbClr val="4F81BD"/>
              </a:solidFill>
            </a:endParaRPr>
          </a:p>
        </p:txBody>
      </p:sp>
      <p:sp>
        <p:nvSpPr>
          <p:cNvPr id="2460676" name="Rectangle 4"/>
          <p:cNvSpPr>
            <a:spLocks noGrp="1" noChangeArrowheads="1"/>
          </p:cNvSpPr>
          <p:nvPr>
            <p:ph type="title" idx="4294967295"/>
          </p:nvPr>
        </p:nvSpPr>
        <p:spPr>
          <a:xfrm>
            <a:off x="0" y="0"/>
            <a:ext cx="5623560" cy="647700"/>
          </a:xfrm>
        </p:spPr>
        <p:txBody>
          <a:bodyPr>
            <a:noAutofit/>
          </a:bodyPr>
          <a:lstStyle/>
          <a:p>
            <a:pPr eaLnBrk="1" hangingPunct="1">
              <a:lnSpc>
                <a:spcPct val="85000"/>
              </a:lnSpc>
              <a:defRPr/>
            </a:pPr>
            <a:r>
              <a:rPr lang="en-US" sz="4800" dirty="0" err="1" smtClean="0"/>
              <a:t>TauDEM</a:t>
            </a:r>
            <a:r>
              <a:rPr lang="en-US" sz="4800" dirty="0" smtClean="0"/>
              <a:t> </a:t>
            </a:r>
          </a:p>
        </p:txBody>
      </p:sp>
      <p:pic>
        <p:nvPicPr>
          <p:cNvPr id="2" name="Picture 1"/>
          <p:cNvPicPr>
            <a:picLocks noChangeAspect="1"/>
          </p:cNvPicPr>
          <p:nvPr/>
        </p:nvPicPr>
        <p:blipFill>
          <a:blip r:embed="rId4"/>
          <a:stretch>
            <a:fillRect/>
          </a:stretch>
        </p:blipFill>
        <p:spPr>
          <a:xfrm>
            <a:off x="5623560" y="-2150"/>
            <a:ext cx="3520441" cy="6871777"/>
          </a:xfrm>
          <a:prstGeom prst="rect">
            <a:avLst/>
          </a:prstGeom>
        </p:spPr>
      </p:pic>
      <p:pic>
        <p:nvPicPr>
          <p:cNvPr id="14" name="Picture 64"/>
          <p:cNvPicPr>
            <a:picLocks noChangeAspect="1" noChangeArrowheads="1"/>
          </p:cNvPicPr>
          <p:nvPr/>
        </p:nvPicPr>
        <p:blipFill rotWithShape="1">
          <a:blip r:embed="rId5" cstate="print"/>
          <a:srcRect l="58510" t="2966" r="11377" b="58350"/>
          <a:stretch/>
        </p:blipFill>
        <p:spPr bwMode="auto">
          <a:xfrm>
            <a:off x="3394709" y="3438265"/>
            <a:ext cx="2311177" cy="3099695"/>
          </a:xfrm>
          <a:prstGeom prst="rect">
            <a:avLst/>
          </a:prstGeom>
          <a:noFill/>
          <a:ln w="9525" algn="ctr">
            <a:solidFill>
              <a:schemeClr val="tx1"/>
            </a:solidFill>
            <a:miter lim="800000"/>
            <a:headEnd/>
            <a:tailEnd/>
          </a:ln>
        </p:spPr>
      </p:pic>
      <p:sp>
        <p:nvSpPr>
          <p:cNvPr id="16392" name="Rectangle 11"/>
          <p:cNvSpPr>
            <a:spLocks noChangeArrowheads="1"/>
          </p:cNvSpPr>
          <p:nvPr/>
        </p:nvSpPr>
        <p:spPr bwMode="auto">
          <a:xfrm>
            <a:off x="256774" y="641662"/>
            <a:ext cx="5110012" cy="2543089"/>
          </a:xfrm>
          <a:prstGeom prst="rect">
            <a:avLst/>
          </a:prstGeom>
          <a:solidFill>
            <a:schemeClr val="bg1"/>
          </a:solidFill>
          <a:ln>
            <a:noFill/>
          </a:ln>
          <a:extLst/>
        </p:spPr>
        <p:txBody>
          <a:bodyPr lIns="92075" tIns="46038" rIns="92075" bIns="46038"/>
          <a:lstStyle/>
          <a:p>
            <a:pPr marL="228600" indent="-228600">
              <a:spcAft>
                <a:spcPts val="600"/>
              </a:spcAft>
              <a:buFont typeface="Arial" pitchFamily="34" charset="0"/>
              <a:buChar char="•"/>
              <a:defRPr/>
            </a:pPr>
            <a:r>
              <a:rPr lang="en-US" sz="1600" dirty="0">
                <a:solidFill>
                  <a:prstClr val="black"/>
                </a:solidFill>
              </a:rPr>
              <a:t>Stream and watershed delineation</a:t>
            </a:r>
          </a:p>
          <a:p>
            <a:pPr marL="228600" indent="-228600">
              <a:spcAft>
                <a:spcPts val="600"/>
              </a:spcAft>
              <a:buFont typeface="Arial" pitchFamily="34" charset="0"/>
              <a:buChar char="•"/>
              <a:defRPr/>
            </a:pPr>
            <a:r>
              <a:rPr lang="en-US" sz="1600" dirty="0">
                <a:solidFill>
                  <a:prstClr val="black"/>
                </a:solidFill>
              </a:rPr>
              <a:t>Multiple flow direction flow field</a:t>
            </a:r>
          </a:p>
          <a:p>
            <a:pPr marL="228600" indent="-228600">
              <a:spcAft>
                <a:spcPts val="600"/>
              </a:spcAft>
              <a:buFont typeface="Arial" pitchFamily="34" charset="0"/>
              <a:buChar char="•"/>
              <a:defRPr/>
            </a:pPr>
            <a:r>
              <a:rPr lang="en-US" sz="1600" dirty="0">
                <a:solidFill>
                  <a:prstClr val="black"/>
                </a:solidFill>
              </a:rPr>
              <a:t>Calculation of flow based derivative surfaces</a:t>
            </a:r>
          </a:p>
          <a:p>
            <a:pPr marL="228600" indent="-228600">
              <a:spcAft>
                <a:spcPts val="600"/>
              </a:spcAft>
              <a:buFont typeface="Arial" pitchFamily="34" charset="0"/>
              <a:buChar char="•"/>
              <a:defRPr/>
            </a:pPr>
            <a:r>
              <a:rPr lang="en-US" sz="1600" dirty="0">
                <a:solidFill>
                  <a:prstClr val="black"/>
                </a:solidFill>
              </a:rPr>
              <a:t>MPI Parallel Implementation for speed up and large problems</a:t>
            </a:r>
          </a:p>
          <a:p>
            <a:pPr marL="228600" indent="-228600">
              <a:spcAft>
                <a:spcPts val="600"/>
              </a:spcAft>
              <a:buFont typeface="Arial" pitchFamily="34" charset="0"/>
              <a:buChar char="•"/>
              <a:defRPr/>
            </a:pPr>
            <a:r>
              <a:rPr lang="en-US" sz="1600" dirty="0">
                <a:solidFill>
                  <a:prstClr val="black"/>
                </a:solidFill>
              </a:rPr>
              <a:t>Open source platform independent C++ command line executables for each function</a:t>
            </a:r>
          </a:p>
          <a:p>
            <a:pPr marL="228600" indent="-228600">
              <a:spcAft>
                <a:spcPts val="600"/>
              </a:spcAft>
              <a:buFont typeface="Arial" pitchFamily="34" charset="0"/>
              <a:buChar char="•"/>
              <a:defRPr/>
            </a:pPr>
            <a:r>
              <a:rPr lang="en-US" sz="1600" dirty="0">
                <a:solidFill>
                  <a:prstClr val="black"/>
                </a:solidFill>
              </a:rPr>
              <a:t>Deployed as an ArcGIS Toolbox with python scripts that drive command line </a:t>
            </a:r>
            <a:r>
              <a:rPr lang="en-US" sz="1600" dirty="0" smtClean="0">
                <a:solidFill>
                  <a:prstClr val="black"/>
                </a:solidFill>
              </a:rPr>
              <a:t>executables</a:t>
            </a:r>
            <a:endParaRPr lang="en-US" sz="1600" dirty="0">
              <a:solidFill>
                <a:prstClr val="black"/>
              </a:solidFill>
            </a:endParaRPr>
          </a:p>
        </p:txBody>
      </p:sp>
      <p:pic>
        <p:nvPicPr>
          <p:cNvPr id="15"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22729" t="158" r="22729" b="41282"/>
          <a:stretch/>
        </p:blipFill>
        <p:spPr bwMode="auto">
          <a:xfrm>
            <a:off x="248879" y="3438264"/>
            <a:ext cx="3305851" cy="30996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6037918"/>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4338" y="53975"/>
            <a:ext cx="8415763" cy="1384300"/>
          </a:xfrm>
          <a:ln w="15875"/>
        </p:spPr>
        <p:txBody>
          <a:bodyPr>
            <a:normAutofit fontScale="90000"/>
          </a:bodyPr>
          <a:lstStyle/>
          <a:p>
            <a:pPr>
              <a:lnSpc>
                <a:spcPct val="100000"/>
              </a:lnSpc>
              <a:defRPr/>
            </a:pPr>
            <a:r>
              <a:rPr lang="en-US" sz="4400" dirty="0" smtClean="0"/>
              <a:t>Terrain Analysis Using Digital Elevation Models (</a:t>
            </a:r>
            <a:r>
              <a:rPr lang="en-US" sz="4400" dirty="0" err="1" smtClean="0"/>
              <a:t>TauDEM</a:t>
            </a:r>
            <a:r>
              <a:rPr lang="en-US" sz="4400" dirty="0" smtClean="0"/>
              <a:t>)</a:t>
            </a:r>
            <a:endParaRPr lang="en-US" sz="4400" dirty="0"/>
          </a:p>
        </p:txBody>
      </p:sp>
      <p:sp>
        <p:nvSpPr>
          <p:cNvPr id="3" name="Subtitle 2"/>
          <p:cNvSpPr>
            <a:spLocks noGrp="1"/>
          </p:cNvSpPr>
          <p:nvPr>
            <p:ph type="subTitle" idx="1"/>
          </p:nvPr>
        </p:nvSpPr>
        <p:spPr>
          <a:xfrm>
            <a:off x="177421" y="1444910"/>
            <a:ext cx="8584441" cy="5174254"/>
          </a:xfrm>
        </p:spPr>
        <p:txBody>
          <a:bodyPr>
            <a:noAutofit/>
          </a:bodyPr>
          <a:lstStyle/>
          <a:p>
            <a:pPr>
              <a:defRPr/>
            </a:pPr>
            <a:r>
              <a:rPr lang="en-US" sz="2800" dirty="0" smtClean="0">
                <a:solidFill>
                  <a:schemeClr val="tx2"/>
                </a:solidFill>
              </a:rPr>
              <a:t>Readings</a:t>
            </a:r>
          </a:p>
          <a:p>
            <a:pPr marL="342900" indent="-342900" algn="l">
              <a:buFont typeface="Arial" pitchFamily="34" charset="0"/>
              <a:buChar char="•"/>
              <a:defRPr/>
            </a:pPr>
            <a:r>
              <a:rPr lang="en-US" sz="2000" dirty="0">
                <a:solidFill>
                  <a:schemeClr val="tx2"/>
                </a:solidFill>
              </a:rPr>
              <a:t>Tarboton, D. G., R. L. Bras and I. Rodriguez-</a:t>
            </a:r>
            <a:r>
              <a:rPr lang="en-US" sz="2000" dirty="0" err="1">
                <a:solidFill>
                  <a:schemeClr val="tx2"/>
                </a:solidFill>
              </a:rPr>
              <a:t>Iturbe</a:t>
            </a:r>
            <a:r>
              <a:rPr lang="en-US" sz="2000" dirty="0">
                <a:solidFill>
                  <a:schemeClr val="tx2"/>
                </a:solidFill>
              </a:rPr>
              <a:t>, (1991), "On the Extraction of Channel Networks from Digital Elevation Data," Hydrologic Processes, 5(1): 81-100. </a:t>
            </a:r>
            <a:r>
              <a:rPr lang="en-US" sz="2000" dirty="0">
                <a:solidFill>
                  <a:schemeClr val="tx2"/>
                </a:solidFill>
                <a:hlinkClick r:id="rId2"/>
              </a:rPr>
              <a:t>http://</a:t>
            </a:r>
            <a:r>
              <a:rPr lang="en-US" sz="2000" dirty="0" smtClean="0">
                <a:solidFill>
                  <a:schemeClr val="tx2"/>
                </a:solidFill>
                <a:hlinkClick r:id="rId2"/>
              </a:rPr>
              <a:t>www.neng.usu.edu/cee/faculty/dtarb/hp91.pdf</a:t>
            </a:r>
            <a:r>
              <a:rPr lang="en-US" sz="2000" dirty="0" smtClean="0">
                <a:solidFill>
                  <a:schemeClr val="tx2"/>
                </a:solidFill>
              </a:rPr>
              <a:t> </a:t>
            </a:r>
            <a:endParaRPr lang="en-US" sz="2000" dirty="0">
              <a:solidFill>
                <a:schemeClr val="tx2"/>
              </a:solidFill>
            </a:endParaRPr>
          </a:p>
          <a:p>
            <a:pPr marL="342900" indent="-342900" algn="l">
              <a:buFont typeface="Arial" pitchFamily="34" charset="0"/>
              <a:buChar char="•"/>
              <a:defRPr/>
            </a:pPr>
            <a:r>
              <a:rPr lang="en-US" sz="2000" dirty="0" smtClean="0">
                <a:solidFill>
                  <a:schemeClr val="tx2"/>
                </a:solidFill>
              </a:rPr>
              <a:t>Tarboton</a:t>
            </a:r>
            <a:r>
              <a:rPr lang="en-US" sz="2000" dirty="0">
                <a:solidFill>
                  <a:schemeClr val="tx2"/>
                </a:solidFill>
              </a:rPr>
              <a:t>, D. G., (1997), "A New Method for the Determination of Flow Directions and Contributing Areas in Grid Digital Elevation Models," Water Resources Research, 33(2): 309-319. </a:t>
            </a:r>
            <a:r>
              <a:rPr lang="en-US" sz="2000" dirty="0">
                <a:solidFill>
                  <a:schemeClr val="tx2"/>
                </a:solidFill>
                <a:hlinkClick r:id="rId3"/>
              </a:rPr>
              <a:t>http://</a:t>
            </a:r>
            <a:r>
              <a:rPr lang="en-US" sz="2000" dirty="0" smtClean="0">
                <a:solidFill>
                  <a:schemeClr val="tx2"/>
                </a:solidFill>
                <a:hlinkClick r:id="rId3"/>
              </a:rPr>
              <a:t>www.neng.usu.edu/cee/faculty/dtarb/96wr03137.pdf</a:t>
            </a:r>
            <a:r>
              <a:rPr lang="en-US" sz="2000" dirty="0" smtClean="0">
                <a:solidFill>
                  <a:schemeClr val="tx2"/>
                </a:solidFill>
              </a:rPr>
              <a:t> </a:t>
            </a:r>
          </a:p>
          <a:p>
            <a:pPr marL="342900" indent="-342900" algn="l">
              <a:buFont typeface="Arial" pitchFamily="34" charset="0"/>
              <a:buChar char="•"/>
              <a:defRPr/>
            </a:pPr>
            <a:r>
              <a:rPr lang="en-US" sz="2000" dirty="0">
                <a:solidFill>
                  <a:schemeClr val="tx2"/>
                </a:solidFill>
              </a:rPr>
              <a:t>Tarboton, D. G., K. A. T. </a:t>
            </a:r>
            <a:r>
              <a:rPr lang="en-US" sz="2000" dirty="0" err="1">
                <a:solidFill>
                  <a:schemeClr val="tx2"/>
                </a:solidFill>
              </a:rPr>
              <a:t>Schreuders</a:t>
            </a:r>
            <a:r>
              <a:rPr lang="en-US" sz="2000" dirty="0">
                <a:solidFill>
                  <a:schemeClr val="tx2"/>
                </a:solidFill>
              </a:rPr>
              <a:t>, D. W. Watson and M. E. Baker, (2009), "Generalized terrain-based flow analysis of digital elevation models," 18th World IMACS Congress and MODSIM09 International Congress on </a:t>
            </a:r>
            <a:r>
              <a:rPr lang="en-US" sz="2000" dirty="0" err="1">
                <a:solidFill>
                  <a:schemeClr val="tx2"/>
                </a:solidFill>
              </a:rPr>
              <a:t>Modelling</a:t>
            </a:r>
            <a:r>
              <a:rPr lang="en-US" sz="2000" dirty="0">
                <a:solidFill>
                  <a:schemeClr val="tx2"/>
                </a:solidFill>
              </a:rPr>
              <a:t> and Simulation, ed. R. S. </a:t>
            </a:r>
            <a:r>
              <a:rPr lang="en-US" sz="2000" dirty="0" err="1">
                <a:solidFill>
                  <a:schemeClr val="tx2"/>
                </a:solidFill>
              </a:rPr>
              <a:t>Anderssen</a:t>
            </a:r>
            <a:r>
              <a:rPr lang="en-US" sz="2000" dirty="0">
                <a:solidFill>
                  <a:schemeClr val="tx2"/>
                </a:solidFill>
              </a:rPr>
              <a:t>, R. D. Braddock and L. T. H. </a:t>
            </a:r>
            <a:r>
              <a:rPr lang="en-US" sz="2000" dirty="0" err="1">
                <a:solidFill>
                  <a:schemeClr val="tx2"/>
                </a:solidFill>
              </a:rPr>
              <a:t>Newham</a:t>
            </a:r>
            <a:r>
              <a:rPr lang="en-US" sz="2000" dirty="0">
                <a:solidFill>
                  <a:schemeClr val="tx2"/>
                </a:solidFill>
              </a:rPr>
              <a:t>, </a:t>
            </a:r>
            <a:r>
              <a:rPr lang="en-US" sz="2000" dirty="0" err="1">
                <a:solidFill>
                  <a:schemeClr val="tx2"/>
                </a:solidFill>
              </a:rPr>
              <a:t>Modelling</a:t>
            </a:r>
            <a:r>
              <a:rPr lang="en-US" sz="2000" dirty="0">
                <a:solidFill>
                  <a:schemeClr val="tx2"/>
                </a:solidFill>
              </a:rPr>
              <a:t> and Simulation Society of Australia and New Zealand and International Association for Mathematics and Computers in Simulation, July 2009, p.2000-2006, </a:t>
            </a:r>
            <a:r>
              <a:rPr lang="en-US" sz="2000" dirty="0">
                <a:solidFill>
                  <a:schemeClr val="tx2"/>
                </a:solidFill>
                <a:hlinkClick r:id="rId4"/>
              </a:rPr>
              <a:t>http://www.mssanz.org.au/modsim09/F4/tarboton_F4.pdf</a:t>
            </a:r>
            <a:r>
              <a:rPr lang="en-US" sz="2000" dirty="0">
                <a:solidFill>
                  <a:schemeClr val="tx2"/>
                </a:solidFill>
              </a:rPr>
              <a:t>. </a:t>
            </a:r>
            <a:endParaRPr lang="en-US" sz="2000" baseline="30000" dirty="0">
              <a:solidFill>
                <a:schemeClr val="tx2"/>
              </a:solidFill>
            </a:endParaRPr>
          </a:p>
        </p:txBody>
      </p:sp>
    </p:spTree>
    <p:extLst>
      <p:ext uri="{BB962C8B-B14F-4D97-AF65-F5344CB8AC3E}">
        <p14:creationId xmlns:p14="http://schemas.microsoft.com/office/powerpoint/2010/main" val="2911876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6813"/>
            <a:ext cx="8229600" cy="1143000"/>
          </a:xfrm>
        </p:spPr>
        <p:txBody>
          <a:bodyPr/>
          <a:lstStyle/>
          <a:p>
            <a:r>
              <a:rPr lang="en-US" dirty="0" err="1" smtClean="0"/>
              <a:t>ArcMap</a:t>
            </a:r>
            <a:endParaRPr lang="en-US" dirty="0"/>
          </a:p>
        </p:txBody>
      </p:sp>
      <p:pic>
        <p:nvPicPr>
          <p:cNvPr id="552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331" y="1057268"/>
            <a:ext cx="8008188" cy="5592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4958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3670" y="609600"/>
            <a:ext cx="3751729" cy="1143000"/>
          </a:xfrm>
        </p:spPr>
        <p:txBody>
          <a:bodyPr/>
          <a:lstStyle/>
          <a:p>
            <a:r>
              <a:rPr lang="en-US" dirty="0" smtClean="0"/>
              <a:t>Pit Remove</a:t>
            </a:r>
            <a:endParaRPr lang="en-US" dirty="0"/>
          </a:p>
        </p:txBody>
      </p:sp>
      <p:pic>
        <p:nvPicPr>
          <p:cNvPr id="382979" name="Picture 3"/>
          <p:cNvPicPr>
            <a:picLocks noChangeAspect="1" noChangeArrowheads="1"/>
          </p:cNvPicPr>
          <p:nvPr/>
        </p:nvPicPr>
        <p:blipFill>
          <a:blip r:embed="rId2" cstate="print"/>
          <a:srcRect/>
          <a:stretch>
            <a:fillRect/>
          </a:stretch>
        </p:blipFill>
        <p:spPr bwMode="auto">
          <a:xfrm>
            <a:off x="0" y="2579119"/>
            <a:ext cx="4450976" cy="4278882"/>
          </a:xfrm>
          <a:prstGeom prst="rect">
            <a:avLst/>
          </a:prstGeom>
          <a:noFill/>
          <a:ln w="9525" cap="flat" cmpd="sng">
            <a:noFill/>
            <a:prstDash val="solid"/>
            <a:miter lim="800000"/>
            <a:headEnd/>
            <a:tailEnd/>
          </a:ln>
        </p:spPr>
      </p:pic>
      <p:pic>
        <p:nvPicPr>
          <p:cNvPr id="382980" name="Picture 4"/>
          <p:cNvPicPr>
            <a:picLocks noChangeAspect="1" noChangeArrowheads="1"/>
          </p:cNvPicPr>
          <p:nvPr/>
        </p:nvPicPr>
        <p:blipFill>
          <a:blip r:embed="rId3" cstate="print"/>
          <a:srcRect/>
          <a:stretch>
            <a:fillRect/>
          </a:stretch>
        </p:blipFill>
        <p:spPr bwMode="auto">
          <a:xfrm>
            <a:off x="0" y="174811"/>
            <a:ext cx="4475588" cy="2420471"/>
          </a:xfrm>
          <a:prstGeom prst="rect">
            <a:avLst/>
          </a:prstGeom>
          <a:noFill/>
          <a:ln w="9525" cap="flat" cmpd="sng">
            <a:noFill/>
            <a:prstDash val="solid"/>
            <a:miter lim="800000"/>
            <a:headEnd/>
            <a:tailEnd/>
          </a:ln>
        </p:spPr>
      </p:pic>
      <p:sp>
        <p:nvSpPr>
          <p:cNvPr id="8" name="Rounded Rectangle 7"/>
          <p:cNvSpPr/>
          <p:nvPr/>
        </p:nvSpPr>
        <p:spPr bwMode="auto">
          <a:xfrm>
            <a:off x="161365" y="5378824"/>
            <a:ext cx="1707776" cy="968188"/>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9999"/>
              </a:solidFill>
              <a:latin typeface="Times New Roman" pitchFamily="18" charset="0"/>
            </a:endParaRPr>
          </a:p>
        </p:txBody>
      </p:sp>
      <p:pic>
        <p:nvPicPr>
          <p:cNvPr id="382981" name="Picture 5"/>
          <p:cNvPicPr>
            <a:picLocks noChangeAspect="1" noChangeArrowheads="1"/>
          </p:cNvPicPr>
          <p:nvPr/>
        </p:nvPicPr>
        <p:blipFill>
          <a:blip r:embed="rId4" cstate="print"/>
          <a:srcRect/>
          <a:stretch>
            <a:fillRect/>
          </a:stretch>
        </p:blipFill>
        <p:spPr bwMode="auto">
          <a:xfrm>
            <a:off x="5268168" y="1518398"/>
            <a:ext cx="3129506" cy="5191685"/>
          </a:xfrm>
          <a:prstGeom prst="rect">
            <a:avLst/>
          </a:prstGeom>
          <a:noFill/>
          <a:ln w="9525" cap="flat" cmpd="sng">
            <a:noFill/>
            <a:prstDash val="solid"/>
            <a:miter lim="800000"/>
            <a:headEnd/>
            <a:tailEnd/>
          </a:ln>
        </p:spPr>
      </p:pic>
    </p:spTree>
    <p:extLst>
      <p:ext uri="{BB962C8B-B14F-4D97-AF65-F5344CB8AC3E}">
        <p14:creationId xmlns:p14="http://schemas.microsoft.com/office/powerpoint/2010/main" val="3693897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53617"/>
          </a:xfrm>
        </p:spPr>
        <p:txBody>
          <a:bodyPr>
            <a:normAutofit fontScale="90000"/>
          </a:bodyPr>
          <a:lstStyle/>
          <a:p>
            <a:r>
              <a:rPr lang="en-US" dirty="0" smtClean="0"/>
              <a:t>Default file name suffixes</a:t>
            </a:r>
            <a:endParaRPr lang="en-US" dirty="0"/>
          </a:p>
        </p:txBody>
      </p:sp>
      <p:sp>
        <p:nvSpPr>
          <p:cNvPr id="3" name="TextBox 2"/>
          <p:cNvSpPr txBox="1"/>
          <p:nvPr/>
        </p:nvSpPr>
        <p:spPr>
          <a:xfrm>
            <a:off x="246888" y="6324600"/>
            <a:ext cx="8684685" cy="307777"/>
          </a:xfrm>
          <a:prstGeom prst="rect">
            <a:avLst/>
          </a:prstGeom>
          <a:noFill/>
        </p:spPr>
        <p:txBody>
          <a:bodyPr wrap="none" rtlCol="0">
            <a:spAutoFit/>
          </a:bodyPr>
          <a:lstStyle/>
          <a:p>
            <a:r>
              <a:rPr lang="en-US" sz="1400" dirty="0" smtClean="0">
                <a:solidFill>
                  <a:prstClr val="black"/>
                </a:solidFill>
              </a:rPr>
              <a:t>For </a:t>
            </a:r>
            <a:r>
              <a:rPr lang="en-US" sz="1400" dirty="0">
                <a:solidFill>
                  <a:prstClr val="black"/>
                </a:solidFill>
              </a:rPr>
              <a:t>complete list see: </a:t>
            </a:r>
            <a:r>
              <a:rPr lang="en-US" sz="1400" dirty="0">
                <a:solidFill>
                  <a:prstClr val="black"/>
                </a:solidFill>
                <a:hlinkClick r:id="rId2"/>
              </a:rPr>
              <a:t>http://</a:t>
            </a:r>
            <a:r>
              <a:rPr lang="en-US" sz="1400" dirty="0" smtClean="0">
                <a:solidFill>
                  <a:prstClr val="black"/>
                </a:solidFill>
                <a:hlinkClick r:id="rId2"/>
              </a:rPr>
              <a:t>hydrology.usu.edu/taudem/taudem5/help/GridDefinitionsAndNamingConventions.htm</a:t>
            </a:r>
            <a:r>
              <a:rPr lang="en-US" sz="1400" dirty="0" smtClean="0">
                <a:solidFill>
                  <a:prstClr val="black"/>
                </a:solidFill>
              </a:rPr>
              <a:t> </a:t>
            </a:r>
            <a:endParaRPr lang="en-US" sz="1400" dirty="0">
              <a:solidFill>
                <a:prstClr val="black"/>
              </a:solidFill>
            </a:endParaRPr>
          </a:p>
        </p:txBody>
      </p:sp>
      <p:pic>
        <p:nvPicPr>
          <p:cNvPr id="4" name="Picture 3"/>
          <p:cNvPicPr>
            <a:picLocks noChangeAspect="1"/>
          </p:cNvPicPr>
          <p:nvPr/>
        </p:nvPicPr>
        <p:blipFill>
          <a:blip r:embed="rId3"/>
          <a:stretch>
            <a:fillRect/>
          </a:stretch>
        </p:blipFill>
        <p:spPr>
          <a:xfrm>
            <a:off x="228600" y="609600"/>
            <a:ext cx="8553450" cy="5550479"/>
          </a:xfrm>
          <a:prstGeom prst="rect">
            <a:avLst/>
          </a:prstGeom>
        </p:spPr>
      </p:pic>
    </p:spTree>
    <p:extLst>
      <p:ext uri="{BB962C8B-B14F-4D97-AF65-F5344CB8AC3E}">
        <p14:creationId xmlns:p14="http://schemas.microsoft.com/office/powerpoint/2010/main" val="2342191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Title 4"/>
          <p:cNvSpPr>
            <a:spLocks noGrp="1"/>
          </p:cNvSpPr>
          <p:nvPr>
            <p:ph type="title"/>
          </p:nvPr>
        </p:nvSpPr>
        <p:spPr>
          <a:xfrm>
            <a:off x="1021977" y="136264"/>
            <a:ext cx="7957970" cy="1143000"/>
          </a:xfrm>
        </p:spPr>
        <p:txBody>
          <a:bodyPr/>
          <a:lstStyle/>
          <a:p>
            <a:pPr algn="ctr"/>
            <a:r>
              <a:rPr lang="en-US" dirty="0" err="1" smtClean="0">
                <a:ea typeface="ＭＳ Ｐゴシック" pitchFamily="34" charset="-128"/>
              </a:rPr>
              <a:t>TauDEM</a:t>
            </a:r>
            <a:r>
              <a:rPr lang="en-US" dirty="0" smtClean="0">
                <a:ea typeface="ＭＳ Ｐゴシック" pitchFamily="34" charset="-128"/>
              </a:rPr>
              <a:t> Grid Data Format Assumptions</a:t>
            </a:r>
          </a:p>
        </p:txBody>
      </p:sp>
      <p:sp>
        <p:nvSpPr>
          <p:cNvPr id="96259" name="Content Placeholder 5"/>
          <p:cNvSpPr>
            <a:spLocks noGrp="1"/>
          </p:cNvSpPr>
          <p:nvPr>
            <p:ph sz="half" idx="1"/>
          </p:nvPr>
        </p:nvSpPr>
        <p:spPr>
          <a:xfrm>
            <a:off x="2796988" y="1611891"/>
            <a:ext cx="6078071" cy="3411538"/>
          </a:xfrm>
        </p:spPr>
        <p:txBody>
          <a:bodyPr/>
          <a:lstStyle/>
          <a:p>
            <a:r>
              <a:rPr lang="en-US" sz="2400" dirty="0" smtClean="0">
                <a:ea typeface="ＭＳ Ｐゴシック" pitchFamily="34" charset="-128"/>
              </a:rPr>
              <a:t>Input and output grids are uncompressed </a:t>
            </a:r>
            <a:r>
              <a:rPr lang="en-US" sz="2400" dirty="0" err="1" smtClean="0">
                <a:ea typeface="ＭＳ Ｐゴシック" pitchFamily="34" charset="-128"/>
              </a:rPr>
              <a:t>GeoTIFF</a:t>
            </a:r>
            <a:endParaRPr lang="en-US" sz="2400" dirty="0" smtClean="0">
              <a:ea typeface="ＭＳ Ｐゴシック" pitchFamily="34" charset="-128"/>
            </a:endParaRPr>
          </a:p>
          <a:p>
            <a:r>
              <a:rPr lang="en-US" sz="2400" dirty="0" smtClean="0">
                <a:ea typeface="ＭＳ Ｐゴシック" pitchFamily="34" charset="-128"/>
              </a:rPr>
              <a:t>Maximum size 4 GB (~32,000 x 32,000 rows and cols for single file version)</a:t>
            </a:r>
          </a:p>
          <a:p>
            <a:r>
              <a:rPr lang="en-US" sz="2400" dirty="0" smtClean="0">
                <a:ea typeface="ＭＳ Ｐゴシック" pitchFamily="34" charset="-128"/>
              </a:rPr>
              <a:t>For larger areas use </a:t>
            </a:r>
            <a:r>
              <a:rPr lang="en-US" sz="2400" dirty="0" err="1" smtClean="0">
                <a:ea typeface="ＭＳ Ｐゴシック" pitchFamily="34" charset="-128"/>
              </a:rPr>
              <a:t>multifile</a:t>
            </a:r>
            <a:r>
              <a:rPr lang="en-US" sz="2400" dirty="0" smtClean="0">
                <a:ea typeface="ＭＳ Ｐゴシック" pitchFamily="34" charset="-128"/>
              </a:rPr>
              <a:t> version</a:t>
            </a:r>
          </a:p>
          <a:p>
            <a:r>
              <a:rPr lang="en-US" sz="2400" dirty="0" smtClean="0">
                <a:ea typeface="ＭＳ Ｐゴシック" pitchFamily="34" charset="-128"/>
              </a:rPr>
              <a:t>GDAL </a:t>
            </a:r>
            <a:r>
              <a:rPr lang="en-US" sz="2400" dirty="0" err="1" smtClean="0">
                <a:ea typeface="ＭＳ Ｐゴシック" pitchFamily="34" charset="-128"/>
              </a:rPr>
              <a:t>Nodata</a:t>
            </a:r>
            <a:r>
              <a:rPr lang="en-US" sz="2400" dirty="0" smtClean="0">
                <a:ea typeface="ＭＳ Ｐゴシック" pitchFamily="34" charset="-128"/>
              </a:rPr>
              <a:t> tag preferred (if not present, a missing value is assumed)</a:t>
            </a:r>
          </a:p>
          <a:p>
            <a:r>
              <a:rPr lang="en-US" sz="2400" dirty="0" smtClean="0">
                <a:ea typeface="ＭＳ Ｐゴシック" pitchFamily="34" charset="-128"/>
              </a:rPr>
              <a:t>Grids are square (</a:t>
            </a:r>
            <a:r>
              <a:rPr lang="en-US" sz="2400" dirty="0" smtClean="0">
                <a:ea typeface="ＭＳ Ｐゴシック" pitchFamily="34" charset="-128"/>
                <a:sym typeface="Symbol"/>
              </a:rPr>
              <a:t>x= y)</a:t>
            </a:r>
          </a:p>
          <a:p>
            <a:r>
              <a:rPr lang="en-US" sz="2400" dirty="0" smtClean="0">
                <a:ea typeface="ＭＳ Ｐゴシック" pitchFamily="34" charset="-128"/>
                <a:sym typeface="Symbol"/>
              </a:rPr>
              <a:t>Grids have identical extents, cell size and spatial reference</a:t>
            </a:r>
          </a:p>
          <a:p>
            <a:r>
              <a:rPr lang="en-US" sz="2400" dirty="0" smtClean="0">
                <a:ea typeface="ＭＳ Ｐゴシック" pitchFamily="34" charset="-128"/>
                <a:sym typeface="Symbol"/>
              </a:rPr>
              <a:t>Spatial reference information is not used (no projection on the fly) </a:t>
            </a:r>
            <a:endParaRPr lang="en-US" sz="2000" dirty="0" smtClean="0">
              <a:ea typeface="ＭＳ Ｐゴシック" pitchFamily="34" charset="-128"/>
            </a:endParaRPr>
          </a:p>
        </p:txBody>
      </p:sp>
      <p:pic>
        <p:nvPicPr>
          <p:cNvPr id="4" name="Picture 6" descr="elevpts"/>
          <p:cNvPicPr>
            <a:picLocks noChangeAspect="1" noChangeArrowheads="1"/>
          </p:cNvPicPr>
          <p:nvPr/>
        </p:nvPicPr>
        <p:blipFill>
          <a:blip r:embed="rId2" cstate="print"/>
          <a:srcRect l="39018" t="6279" r="13723" b="28536"/>
          <a:stretch>
            <a:fillRect/>
          </a:stretch>
        </p:blipFill>
        <p:spPr bwMode="auto">
          <a:xfrm>
            <a:off x="0" y="2474258"/>
            <a:ext cx="2753958" cy="2662518"/>
          </a:xfrm>
          <a:prstGeom prst="rect">
            <a:avLst/>
          </a:prstGeom>
          <a:noFill/>
          <a:ln w="9525">
            <a:noFill/>
            <a:miter lim="800000"/>
            <a:headEnd/>
            <a:tailEnd/>
          </a:ln>
        </p:spPr>
      </p:pic>
    </p:spTree>
    <p:extLst>
      <p:ext uri="{BB962C8B-B14F-4D97-AF65-F5344CB8AC3E}">
        <p14:creationId xmlns:p14="http://schemas.microsoft.com/office/powerpoint/2010/main" val="1457928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Generic (Online)">
  <a:themeElements>
    <a:clrScheme name="Custom 1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00FF"/>
      </a:hlink>
      <a:folHlink>
        <a:srgbClr val="0000FF"/>
      </a:folHlink>
    </a:clrScheme>
    <a:fontScheme name="Generic (Onlin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smtClean="0">
            <a:ln>
              <a:noFill/>
            </a:ln>
            <a:solidFill>
              <a:schemeClr val="bg2"/>
            </a:solidFill>
            <a:effectLst/>
            <a:latin typeface="Times New Roman" pitchFamily="18" charset="0"/>
          </a:defRPr>
        </a:defPPr>
      </a:lstStyle>
    </a:spDef>
    <a:ln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smtClean="0">
            <a:ln>
              <a:noFill/>
            </a:ln>
            <a:solidFill>
              <a:schemeClr val="bg2"/>
            </a:solidFill>
            <a:effectLst/>
            <a:latin typeface="Times New Roman" pitchFamily="18" charset="0"/>
          </a:defRPr>
        </a:defPPr>
      </a:lstStyle>
    </a:lnDef>
  </a:objectDefaults>
  <a:extraClrSchemeLst>
    <a:extraClrScheme>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fontScheme name="2_Blank Presentatio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smtClean="0">
            <a:ln>
              <a:noFill/>
            </a:ln>
            <a:solidFill>
              <a:schemeClr val="bg2"/>
            </a:solidFill>
            <a:effectLst/>
            <a:latin typeface="Times New Roman" pitchFamily="18" charset="0"/>
          </a:defRPr>
        </a:defPPr>
      </a:lstStyle>
    </a:spDef>
    <a:ln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smtClean="0">
            <a:ln>
              <a:noFill/>
            </a:ln>
            <a:solidFill>
              <a:schemeClr val="bg2"/>
            </a:solidFill>
            <a:effectLst/>
            <a:latin typeface="Times New Roman" pitchFamily="18" charset="0"/>
          </a:defRPr>
        </a:defPPr>
      </a:lstStyle>
    </a:lnDef>
  </a:objectDefaults>
  <a:extraClrSchemeLst>
    <a:extraClrScheme>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smtClean="0">
            <a:ln>
              <a:noFill/>
            </a:ln>
            <a:solidFill>
              <a:schemeClr val="bg2"/>
            </a:solidFill>
            <a:effectLst/>
            <a:latin typeface="Times New Roman" pitchFamily="18" charset="0"/>
          </a:defRPr>
        </a:defPPr>
      </a:lstStyle>
    </a:spDef>
    <a:ln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smtClean="0">
            <a:ln>
              <a:noFill/>
            </a:ln>
            <a:solidFill>
              <a:schemeClr val="bg2"/>
            </a:solidFill>
            <a:effectLst/>
            <a:latin typeface="Times New Roman"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fontScheme name="2_Blank Presentatio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smtClean="0">
            <a:ln>
              <a:noFill/>
            </a:ln>
            <a:solidFill>
              <a:schemeClr val="bg2"/>
            </a:solidFill>
            <a:effectLst/>
            <a:latin typeface="Times New Roman" pitchFamily="18" charset="0"/>
          </a:defRPr>
        </a:defPPr>
      </a:lstStyle>
    </a:spDef>
    <a:ln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smtClean="0">
            <a:ln>
              <a:noFill/>
            </a:ln>
            <a:solidFill>
              <a:schemeClr val="bg2"/>
            </a:solidFill>
            <a:effectLst/>
            <a:latin typeface="Times New Roman" pitchFamily="18" charset="0"/>
          </a:defRPr>
        </a:defPPr>
      </a:lstStyle>
    </a:lnDef>
  </a:objectDefaults>
  <a:extraClrSchemeLst>
    <a:extraClrScheme>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Generic (Online)">
  <a:themeElements>
    <a:clrScheme name="1_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1_Generic (Onlin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1_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1_Generic (Online)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1_Generic (Online)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altLang="en-US" sz="2000" b="0" i="0" u="none" strike="noStrike" cap="none" normalizeH="0" baseline="0" smtClean="0">
            <a:ln>
              <a:noFill/>
            </a:ln>
            <a:solidFill>
              <a:schemeClr val="bg2"/>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altLang="en-US" sz="2000" b="0" i="0" u="none" strike="noStrike" cap="none" normalizeH="0" baseline="0" smtClean="0">
            <a:ln>
              <a:noFill/>
            </a:ln>
            <a:solidFill>
              <a:schemeClr val="bg2"/>
            </a:solidFill>
            <a:effectLst/>
            <a:latin typeface="Times New Roman" panose="02020603050405020304" pitchFamily="18"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B2B2B2"/>
      </a:folHlink>
    </a:clrScheme>
    <a:fontScheme name="1_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Default Design">
  <a:themeElements>
    <a:clrScheme name="Custom 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3333CC"/>
      </a:folHlink>
    </a:clrScheme>
    <a:fontScheme name="2_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fontScheme name="2_Blank Presentatio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smtClean="0">
            <a:ln>
              <a:noFill/>
            </a:ln>
            <a:solidFill>
              <a:schemeClr val="bg2"/>
            </a:solidFill>
            <a:effectLst/>
            <a:latin typeface="Times New Roman" pitchFamily="18" charset="0"/>
          </a:defRPr>
        </a:defPPr>
      </a:lstStyle>
    </a:spDef>
    <a:ln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smtClean="0">
            <a:ln>
              <a:noFill/>
            </a:ln>
            <a:solidFill>
              <a:schemeClr val="bg2"/>
            </a:solidFill>
            <a:effectLst/>
            <a:latin typeface="Times New Roman" pitchFamily="18" charset="0"/>
          </a:defRPr>
        </a:defPPr>
      </a:lstStyle>
    </a:lnDef>
  </a:objectDefaults>
  <a:extraClrSchemeLst>
    <a:extraClrScheme>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Generic (Online)">
  <a:themeElements>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Generic (Onlin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FF0000"/>
    </a:accent2>
    <a:accent3>
      <a:srgbClr val="FFFFFF"/>
    </a:accent3>
    <a:accent4>
      <a:srgbClr val="000000"/>
    </a:accent4>
    <a:accent5>
      <a:srgbClr val="AAE2CA"/>
    </a:accent5>
    <a:accent6>
      <a:srgbClr val="E70000"/>
    </a:accent6>
    <a:hlink>
      <a:srgbClr val="000099"/>
    </a:hlink>
    <a:folHlink>
      <a:srgbClr val="B2B2B2"/>
    </a:folHlink>
  </a:clrScheme>
</a:themeOverride>
</file>

<file path=ppt/theme/themeOverride3.xml><?xml version="1.0" encoding="utf-8"?>
<a:themeOverride xmlns:a="http://schemas.openxmlformats.org/drawingml/2006/main">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615</TotalTime>
  <Words>1985</Words>
  <Application>Microsoft Office PowerPoint</Application>
  <PresentationFormat>On-screen Show (4:3)</PresentationFormat>
  <Paragraphs>524</Paragraphs>
  <Slides>50</Slides>
  <Notes>5</Notes>
  <HiddenSlides>0</HiddenSlides>
  <MMClips>0</MMClips>
  <ScaleCrop>false</ScaleCrop>
  <HeadingPairs>
    <vt:vector size="8" baseType="variant">
      <vt:variant>
        <vt:lpstr>Fonts Used</vt:lpstr>
      </vt:variant>
      <vt:variant>
        <vt:i4>11</vt:i4>
      </vt:variant>
      <vt:variant>
        <vt:lpstr>Theme</vt:lpstr>
      </vt:variant>
      <vt:variant>
        <vt:i4>16</vt:i4>
      </vt:variant>
      <vt:variant>
        <vt:lpstr>Embedded OLE Servers</vt:lpstr>
      </vt:variant>
      <vt:variant>
        <vt:i4>4</vt:i4>
      </vt:variant>
      <vt:variant>
        <vt:lpstr>Slide Titles</vt:lpstr>
      </vt:variant>
      <vt:variant>
        <vt:i4>50</vt:i4>
      </vt:variant>
    </vt:vector>
  </HeadingPairs>
  <TitlesOfParts>
    <vt:vector size="81" baseType="lpstr">
      <vt:lpstr>ＭＳ Ｐゴシック</vt:lpstr>
      <vt:lpstr>Arial</vt:lpstr>
      <vt:lpstr>Arial Black</vt:lpstr>
      <vt:lpstr>Arial Narrow</vt:lpstr>
      <vt:lpstr>Calibri</vt:lpstr>
      <vt:lpstr>Garamond</vt:lpstr>
      <vt:lpstr>Monotype Sorts</vt:lpstr>
      <vt:lpstr>MS Sans Serif</vt:lpstr>
      <vt:lpstr>Symbol</vt:lpstr>
      <vt:lpstr>Times New Roman</vt:lpstr>
      <vt:lpstr>Wingdings</vt:lpstr>
      <vt:lpstr>3_Office Theme</vt:lpstr>
      <vt:lpstr>7_Default Design</vt:lpstr>
      <vt:lpstr>2_Office Theme</vt:lpstr>
      <vt:lpstr>8_Default Design</vt:lpstr>
      <vt:lpstr>7_Blank Presentation</vt:lpstr>
      <vt:lpstr>5_Office Theme</vt:lpstr>
      <vt:lpstr>4_Generic (Online)</vt:lpstr>
      <vt:lpstr>Office Theme</vt:lpstr>
      <vt:lpstr>4_Office Theme</vt:lpstr>
      <vt:lpstr>6_Generic (Online)</vt:lpstr>
      <vt:lpstr>9_Blank Presentation</vt:lpstr>
      <vt:lpstr>1_Office Theme</vt:lpstr>
      <vt:lpstr>12_Blank Presentation</vt:lpstr>
      <vt:lpstr>3_Blank Presentation</vt:lpstr>
      <vt:lpstr>1_Generic (Online)</vt:lpstr>
      <vt:lpstr>Pixel</vt:lpstr>
      <vt:lpstr>Equation</vt:lpstr>
      <vt:lpstr>Picture</vt:lpstr>
      <vt:lpstr>Document</vt:lpstr>
      <vt:lpstr>Worksheet</vt:lpstr>
      <vt:lpstr>Bug in Flow Direction in Ex3 data</vt:lpstr>
      <vt:lpstr>Confirmation</vt:lpstr>
      <vt:lpstr>Term projects</vt:lpstr>
      <vt:lpstr>Enhanced Terrain Analysis Using TauDEM</vt:lpstr>
      <vt:lpstr>TauDEM </vt:lpstr>
      <vt:lpstr>ArcMap</vt:lpstr>
      <vt:lpstr>Pit Remove</vt:lpstr>
      <vt:lpstr>Default file name suffixes</vt:lpstr>
      <vt:lpstr>TauDEM Grid Data Format Assumptions</vt:lpstr>
      <vt:lpstr>Illustrative Use Case: Delineation of channels and watersheds using a constant support area threshold</vt:lpstr>
      <vt:lpstr>D8 Contributing Area</vt:lpstr>
      <vt:lpstr>Stream Definition by Threshold</vt:lpstr>
      <vt:lpstr>Stream Reach and Watershed</vt:lpstr>
      <vt:lpstr>PowerPoint Presentation</vt:lpstr>
      <vt:lpstr>PowerPoint Presentation</vt:lpstr>
      <vt:lpstr>Stream Definition</vt:lpstr>
      <vt:lpstr>Edge contamination</vt:lpstr>
      <vt:lpstr>Peuker Douglas Watershed Delineation using TauDEM tools</vt:lpstr>
      <vt:lpstr>Catchments linked to Stream Network</vt:lpstr>
      <vt:lpstr>D-Infinity Contributing Area</vt:lpstr>
      <vt:lpstr>Wetness Index</vt:lpstr>
      <vt:lpstr>Why Programming</vt:lpstr>
      <vt:lpstr>Three Views of GIS</vt:lpstr>
      <vt:lpstr>ArcGIS programming entry points</vt:lpstr>
      <vt:lpstr>PowerPoint Presentation</vt:lpstr>
      <vt:lpstr>Generalization to Flow Algebra</vt:lpstr>
      <vt:lpstr>Example: Retention limited runoff generation with run-on</vt:lpstr>
      <vt:lpstr>Retention limited runoff with run-on</vt:lpstr>
      <vt:lpstr>General Pseudocode Downstream Flow Algebra Evaluation</vt:lpstr>
      <vt:lpstr>PowerPoint Presentation</vt:lpstr>
      <vt:lpstr>Weighted distance to target set</vt:lpstr>
      <vt:lpstr>Buffer potential weighted distance to stream</vt:lpstr>
      <vt:lpstr>Distance Down and Distance Up</vt:lpstr>
      <vt:lpstr>Terrain Stability Mapping</vt:lpstr>
      <vt:lpstr>SINMAP Theoretical Basis</vt:lpstr>
      <vt:lpstr>DEM Governs Slope &amp; Flow Accumulation</vt:lpstr>
      <vt:lpstr>Probabilistic Formulation</vt:lpstr>
      <vt:lpstr>Stability Class Definitions</vt:lpstr>
      <vt:lpstr>Interactive Calibration</vt:lpstr>
      <vt:lpstr>PowerPoint Presentation</vt:lpstr>
      <vt:lpstr>PowerPoint Presentation</vt:lpstr>
      <vt:lpstr>PowerPoint Presentation</vt:lpstr>
      <vt:lpstr>Parallelization of Flow Algebra</vt:lpstr>
      <vt:lpstr>Programming</vt:lpstr>
      <vt:lpstr>Q based block of code to evaluate any “flow algebra expression”</vt:lpstr>
      <vt:lpstr>Maintaining to do Q and partition sharing</vt:lpstr>
      <vt:lpstr>Python Script to Call Command Line</vt:lpstr>
      <vt:lpstr>PitRemove</vt:lpstr>
      <vt:lpstr>Validation code to add default file names</vt:lpstr>
      <vt:lpstr>Terrain Analysis Using Digital Elevation Models (TauDEM)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Hydrologic Modeling</dc:title>
  <dc:creator>David Tarboton</dc:creator>
  <cp:lastModifiedBy>David Tarboton</cp:lastModifiedBy>
  <cp:revision>34</cp:revision>
  <cp:lastPrinted>2012-06-03T05:40:09Z</cp:lastPrinted>
  <dcterms:created xsi:type="dcterms:W3CDTF">2011-09-09T05:56:12Z</dcterms:created>
  <dcterms:modified xsi:type="dcterms:W3CDTF">2014-10-21T11:43:26Z</dcterms:modified>
</cp:coreProperties>
</file>