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4" r:id="rId2"/>
    <p:sldMasterId id="2147483655" r:id="rId3"/>
    <p:sldMasterId id="2147483657" r:id="rId4"/>
    <p:sldMasterId id="2147483660" r:id="rId5"/>
    <p:sldMasterId id="2147484302" r:id="rId6"/>
    <p:sldMasterId id="2147484417" r:id="rId7"/>
  </p:sldMasterIdLst>
  <p:notesMasterIdLst>
    <p:notesMasterId r:id="rId51"/>
  </p:notesMasterIdLst>
  <p:handoutMasterIdLst>
    <p:handoutMasterId r:id="rId52"/>
  </p:handoutMasterIdLst>
  <p:sldIdLst>
    <p:sldId id="645" r:id="rId8"/>
    <p:sldId id="668" r:id="rId9"/>
    <p:sldId id="648" r:id="rId10"/>
    <p:sldId id="649" r:id="rId11"/>
    <p:sldId id="650" r:id="rId12"/>
    <p:sldId id="664" r:id="rId13"/>
    <p:sldId id="665" r:id="rId14"/>
    <p:sldId id="666" r:id="rId15"/>
    <p:sldId id="667" r:id="rId16"/>
    <p:sldId id="651" r:id="rId17"/>
    <p:sldId id="652" r:id="rId18"/>
    <p:sldId id="653" r:id="rId19"/>
    <p:sldId id="586" r:id="rId20"/>
    <p:sldId id="598" r:id="rId21"/>
    <p:sldId id="619" r:id="rId22"/>
    <p:sldId id="657" r:id="rId23"/>
    <p:sldId id="599" r:id="rId24"/>
    <p:sldId id="572" r:id="rId25"/>
    <p:sldId id="587" r:id="rId26"/>
    <p:sldId id="588" r:id="rId27"/>
    <p:sldId id="589" r:id="rId28"/>
    <p:sldId id="591" r:id="rId29"/>
    <p:sldId id="640" r:id="rId30"/>
    <p:sldId id="590" r:id="rId31"/>
    <p:sldId id="594" r:id="rId32"/>
    <p:sldId id="596" r:id="rId33"/>
    <p:sldId id="597" r:id="rId34"/>
    <p:sldId id="604" r:id="rId35"/>
    <p:sldId id="606" r:id="rId36"/>
    <p:sldId id="607" r:id="rId37"/>
    <p:sldId id="565" r:id="rId38"/>
    <p:sldId id="566" r:id="rId39"/>
    <p:sldId id="608" r:id="rId40"/>
    <p:sldId id="610" r:id="rId41"/>
    <p:sldId id="600" r:id="rId42"/>
    <p:sldId id="601" r:id="rId43"/>
    <p:sldId id="620" r:id="rId44"/>
    <p:sldId id="661" r:id="rId45"/>
    <p:sldId id="621" r:id="rId46"/>
    <p:sldId id="662" r:id="rId47"/>
    <p:sldId id="617" r:id="rId48"/>
    <p:sldId id="622" r:id="rId49"/>
    <p:sldId id="537" r:id="rId50"/>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0" d="100"/>
          <a:sy n="110" d="100"/>
        </p:scale>
        <p:origin x="96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6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12</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250822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21</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24</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a:pPr/>
              <a:t>35</a:t>
            </a:fld>
            <a:endParaRPr lang="en-US" sz="1200"/>
          </a:p>
        </p:txBody>
      </p:sp>
      <p:sp>
        <p:nvSpPr>
          <p:cNvPr id="118787" name="Rectangle 2"/>
          <p:cNvSpPr>
            <a:spLocks noGrp="1" noRot="1" noChangeAspect="1" noChangeArrowheads="1" noTextEdit="1"/>
          </p:cNvSpPr>
          <p:nvPr>
            <p:ph type="sldImg"/>
          </p:nvPr>
        </p:nvSpPr>
        <p:spPr>
          <a:xfrm>
            <a:off x="1185863" y="695325"/>
            <a:ext cx="4654550" cy="3490913"/>
          </a:xfrm>
          <a:ln/>
        </p:spPr>
      </p:sp>
      <p:sp>
        <p:nvSpPr>
          <p:cNvPr id="118788" name="Rectangle 3"/>
          <p:cNvSpPr>
            <a:spLocks noGrp="1" noChangeArrowheads="1"/>
          </p:cNvSpPr>
          <p:nvPr>
            <p:ph type="body" idx="1"/>
          </p:nvPr>
        </p:nvSpPr>
        <p:spPr>
          <a:xfrm>
            <a:off x="937616" y="4422540"/>
            <a:ext cx="5144695"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8" rIns="91274" bIns="45638"/>
          <a:lstStyle/>
          <a:p>
            <a:endParaRPr lang="en-US" smtClean="0"/>
          </a:p>
        </p:txBody>
      </p:sp>
    </p:spTree>
    <p:extLst>
      <p:ext uri="{BB962C8B-B14F-4D97-AF65-F5344CB8AC3E}">
        <p14:creationId xmlns:p14="http://schemas.microsoft.com/office/powerpoint/2010/main" val="281758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a:pPr/>
              <a:t>36</a:t>
            </a:fld>
            <a:endParaRPr lang="en-US" sz="1200"/>
          </a:p>
        </p:txBody>
      </p:sp>
      <p:sp>
        <p:nvSpPr>
          <p:cNvPr id="119811" name="Rectangle 2"/>
          <p:cNvSpPr>
            <a:spLocks noGrp="1" noRot="1" noChangeAspect="1" noChangeArrowheads="1" noTextEdit="1"/>
          </p:cNvSpPr>
          <p:nvPr>
            <p:ph type="sldImg"/>
          </p:nvPr>
        </p:nvSpPr>
        <p:spPr>
          <a:xfrm>
            <a:off x="1220788" y="709613"/>
            <a:ext cx="4592637" cy="3444875"/>
          </a:xfrm>
          <a:ln w="12700" cap="flat"/>
        </p:spPr>
      </p:sp>
      <p:sp>
        <p:nvSpPr>
          <p:cNvPr id="119812" name="Rectangle 3"/>
          <p:cNvSpPr>
            <a:spLocks noGrp="1" noChangeArrowheads="1"/>
          </p:cNvSpPr>
          <p:nvPr>
            <p:ph type="body" idx="1"/>
          </p:nvPr>
        </p:nvSpPr>
        <p:spPr>
          <a:xfrm>
            <a:off x="926240" y="4392346"/>
            <a:ext cx="5177195" cy="4236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48" tIns="45884" rIns="93348" bIns="45884"/>
          <a:lstStyle/>
          <a:p>
            <a:pPr defTabSz="943345"/>
            <a:endParaRPr lang="en-US" smtClean="0"/>
          </a:p>
        </p:txBody>
      </p:sp>
    </p:spTree>
    <p:extLst>
      <p:ext uri="{BB962C8B-B14F-4D97-AF65-F5344CB8AC3E}">
        <p14:creationId xmlns:p14="http://schemas.microsoft.com/office/powerpoint/2010/main" val="170640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361050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40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339726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34099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4099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7CDE8558-53EE-4DEC-86AC-94AB9D0D2CC6}" type="slidenum">
              <a:rPr lang="en-US"/>
              <a:pPr>
                <a:defRPr/>
              </a:pPr>
              <a:t>‹#›</a:t>
            </a:fld>
            <a:endParaRPr lang="en-US"/>
          </a:p>
        </p:txBody>
      </p:sp>
    </p:spTree>
    <p:extLst>
      <p:ext uri="{BB962C8B-B14F-4D97-AF65-F5344CB8AC3E}">
        <p14:creationId xmlns:p14="http://schemas.microsoft.com/office/powerpoint/2010/main" val="401267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3C1CD38-DAD3-4ABA-A781-F70757B0C94C}" type="slidenum">
              <a:rPr lang="en-US"/>
              <a:pPr>
                <a:defRPr/>
              </a:pPr>
              <a:t>‹#›</a:t>
            </a:fld>
            <a:endParaRPr lang="en-US"/>
          </a:p>
        </p:txBody>
      </p:sp>
    </p:spTree>
    <p:extLst>
      <p:ext uri="{BB962C8B-B14F-4D97-AF65-F5344CB8AC3E}">
        <p14:creationId xmlns:p14="http://schemas.microsoft.com/office/powerpoint/2010/main" val="100435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A0D04EF-5354-449C-AE5C-4FF2E8E71050}" type="slidenum">
              <a:rPr lang="en-US"/>
              <a:pPr>
                <a:defRPr/>
              </a:pPr>
              <a:t>‹#›</a:t>
            </a:fld>
            <a:endParaRPr lang="en-US"/>
          </a:p>
        </p:txBody>
      </p:sp>
    </p:spTree>
    <p:extLst>
      <p:ext uri="{BB962C8B-B14F-4D97-AF65-F5344CB8AC3E}">
        <p14:creationId xmlns:p14="http://schemas.microsoft.com/office/powerpoint/2010/main" val="114904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93DC59-62FD-4132-9A7C-BBCBFE5E8C80}" type="slidenum">
              <a:rPr lang="en-US"/>
              <a:pPr>
                <a:defRPr/>
              </a:pPr>
              <a:t>‹#›</a:t>
            </a:fld>
            <a:endParaRPr lang="en-US"/>
          </a:p>
        </p:txBody>
      </p:sp>
    </p:spTree>
    <p:extLst>
      <p:ext uri="{BB962C8B-B14F-4D97-AF65-F5344CB8AC3E}">
        <p14:creationId xmlns:p14="http://schemas.microsoft.com/office/powerpoint/2010/main" val="410667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098EA-5548-41F0-83E4-658F2A54E22A}" type="slidenum">
              <a:rPr lang="en-US"/>
              <a:pPr>
                <a:defRPr/>
              </a:pPr>
              <a:t>‹#›</a:t>
            </a:fld>
            <a:endParaRPr lang="en-US"/>
          </a:p>
        </p:txBody>
      </p:sp>
    </p:spTree>
    <p:extLst>
      <p:ext uri="{BB962C8B-B14F-4D97-AF65-F5344CB8AC3E}">
        <p14:creationId xmlns:p14="http://schemas.microsoft.com/office/powerpoint/2010/main" val="188707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A530FB-A0C0-411C-B4F5-BCF995D32FFA}" type="slidenum">
              <a:rPr lang="en-US"/>
              <a:pPr>
                <a:defRPr/>
              </a:pPr>
              <a:t>‹#›</a:t>
            </a:fld>
            <a:endParaRPr lang="en-US"/>
          </a:p>
        </p:txBody>
      </p:sp>
    </p:spTree>
    <p:extLst>
      <p:ext uri="{BB962C8B-B14F-4D97-AF65-F5344CB8AC3E}">
        <p14:creationId xmlns:p14="http://schemas.microsoft.com/office/powerpoint/2010/main" val="563551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C97E1-CAD9-4056-B666-BB4E122F971B}" type="slidenum">
              <a:rPr lang="en-US"/>
              <a:pPr>
                <a:defRPr/>
              </a:pPr>
              <a:t>‹#›</a:t>
            </a:fld>
            <a:endParaRPr lang="en-US"/>
          </a:p>
        </p:txBody>
      </p:sp>
    </p:spTree>
    <p:extLst>
      <p:ext uri="{BB962C8B-B14F-4D97-AF65-F5344CB8AC3E}">
        <p14:creationId xmlns:p14="http://schemas.microsoft.com/office/powerpoint/2010/main" val="579199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F3ED87-2A24-46D6-A8BF-C3A3A08E85C7}" type="slidenum">
              <a:rPr lang="en-US"/>
              <a:pPr>
                <a:defRPr/>
              </a:pPr>
              <a:t>‹#›</a:t>
            </a:fld>
            <a:endParaRPr lang="en-US"/>
          </a:p>
        </p:txBody>
      </p:sp>
    </p:spTree>
    <p:extLst>
      <p:ext uri="{BB962C8B-B14F-4D97-AF65-F5344CB8AC3E}">
        <p14:creationId xmlns:p14="http://schemas.microsoft.com/office/powerpoint/2010/main" val="205733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52FAE-FB22-4867-A8B3-61B2339A84DD}" type="slidenum">
              <a:rPr lang="en-US"/>
              <a:pPr>
                <a:defRPr/>
              </a:pPr>
              <a:t>‹#›</a:t>
            </a:fld>
            <a:endParaRPr lang="en-US"/>
          </a:p>
        </p:txBody>
      </p:sp>
    </p:spTree>
    <p:extLst>
      <p:ext uri="{BB962C8B-B14F-4D97-AF65-F5344CB8AC3E}">
        <p14:creationId xmlns:p14="http://schemas.microsoft.com/office/powerpoint/2010/main" val="811748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566023-76F9-4EE0-BAB4-4F85AD6B2151}" type="slidenum">
              <a:rPr lang="en-US"/>
              <a:pPr>
                <a:defRPr/>
              </a:pPr>
              <a:t>‹#›</a:t>
            </a:fld>
            <a:endParaRPr lang="en-US"/>
          </a:p>
        </p:txBody>
      </p:sp>
    </p:spTree>
    <p:extLst>
      <p:ext uri="{BB962C8B-B14F-4D97-AF65-F5344CB8AC3E}">
        <p14:creationId xmlns:p14="http://schemas.microsoft.com/office/powerpoint/2010/main" val="2334836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D5ED47-6D84-43DD-B348-7E233D4EB4D1}" type="slidenum">
              <a:rPr lang="en-US"/>
              <a:pPr>
                <a:defRPr/>
              </a:pPr>
              <a:t>‹#›</a:t>
            </a:fld>
            <a:endParaRPr lang="en-US"/>
          </a:p>
        </p:txBody>
      </p:sp>
    </p:spTree>
    <p:extLst>
      <p:ext uri="{BB962C8B-B14F-4D97-AF65-F5344CB8AC3E}">
        <p14:creationId xmlns:p14="http://schemas.microsoft.com/office/powerpoint/2010/main" val="38941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FEA54D-47EB-4542-931D-A741DCC7D571}" type="slidenum">
              <a:rPr lang="en-US"/>
              <a:pPr>
                <a:defRPr/>
              </a:pPr>
              <a:t>‹#›</a:t>
            </a:fld>
            <a:endParaRPr lang="en-US"/>
          </a:p>
        </p:txBody>
      </p:sp>
    </p:spTree>
    <p:extLst>
      <p:ext uri="{BB962C8B-B14F-4D97-AF65-F5344CB8AC3E}">
        <p14:creationId xmlns:p14="http://schemas.microsoft.com/office/powerpoint/2010/main" val="1684421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75D6F-31BA-4640-9B51-60915C207D80}" type="slidenum">
              <a:rPr lang="en-US"/>
              <a:pPr>
                <a:defRPr/>
              </a:pPr>
              <a:t>‹#›</a:t>
            </a:fld>
            <a:endParaRPr lang="en-US"/>
          </a:p>
        </p:txBody>
      </p:sp>
    </p:spTree>
    <p:extLst>
      <p:ext uri="{BB962C8B-B14F-4D97-AF65-F5344CB8AC3E}">
        <p14:creationId xmlns:p14="http://schemas.microsoft.com/office/powerpoint/2010/main" val="192890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2443E-7B71-4B70-A8C3-4D44D5366924}" type="slidenum">
              <a:rPr lang="en-US"/>
              <a:pPr>
                <a:defRPr/>
              </a:pPr>
              <a:t>‹#›</a:t>
            </a:fld>
            <a:endParaRPr lang="en-US"/>
          </a:p>
        </p:txBody>
      </p:sp>
    </p:spTree>
    <p:extLst>
      <p:ext uri="{BB962C8B-B14F-4D97-AF65-F5344CB8AC3E}">
        <p14:creationId xmlns:p14="http://schemas.microsoft.com/office/powerpoint/2010/main" val="238709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2336D-72F1-4590-B255-200F54B78CFD}" type="slidenum">
              <a:rPr lang="en-US"/>
              <a:pPr>
                <a:defRPr/>
              </a:pPr>
              <a:t>‹#›</a:t>
            </a:fld>
            <a:endParaRPr lang="en-US"/>
          </a:p>
        </p:txBody>
      </p:sp>
    </p:spTree>
    <p:extLst>
      <p:ext uri="{BB962C8B-B14F-4D97-AF65-F5344CB8AC3E}">
        <p14:creationId xmlns:p14="http://schemas.microsoft.com/office/powerpoint/2010/main" val="1113608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1A7FD-CED9-43B4-B472-F022684E2656}" type="slidenum">
              <a:rPr lang="en-US"/>
              <a:pPr>
                <a:defRPr/>
              </a:pPr>
              <a:t>‹#›</a:t>
            </a:fld>
            <a:endParaRPr lang="en-US"/>
          </a:p>
        </p:txBody>
      </p:sp>
    </p:spTree>
    <p:extLst>
      <p:ext uri="{BB962C8B-B14F-4D97-AF65-F5344CB8AC3E}">
        <p14:creationId xmlns:p14="http://schemas.microsoft.com/office/powerpoint/2010/main" val="2239035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192A3ED-D6DD-430E-ADF7-760D234CE148}" type="slidenum">
              <a:rPr lang="en-US"/>
              <a:pPr>
                <a:defRPr/>
              </a:pPr>
              <a:t>‹#›</a:t>
            </a:fld>
            <a:endParaRPr lang="en-US"/>
          </a:p>
        </p:txBody>
      </p:sp>
    </p:spTree>
    <p:extLst>
      <p:ext uri="{BB962C8B-B14F-4D97-AF65-F5344CB8AC3E}">
        <p14:creationId xmlns:p14="http://schemas.microsoft.com/office/powerpoint/2010/main" val="2981791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175" y="34290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573443" name="Rectangle 3"/>
          <p:cNvSpPr>
            <a:spLocks noGrp="1" noChangeArrowheads="1"/>
          </p:cNvSpPr>
          <p:nvPr>
            <p:ph type="ctrTitle" sz="quarter"/>
          </p:nvPr>
        </p:nvSpPr>
        <p:spPr>
          <a:xfrm>
            <a:off x="381000" y="2286000"/>
            <a:ext cx="7772400" cy="1143000"/>
          </a:xfrm>
        </p:spPr>
        <p:txBody>
          <a:bodyPr/>
          <a:lstStyle>
            <a:lvl1pPr>
              <a:defRPr/>
            </a:lvl1pPr>
          </a:lstStyle>
          <a:p>
            <a:r>
              <a:rPr lang="en-US"/>
              <a:t>Click to edit Master title style</a:t>
            </a:r>
          </a:p>
        </p:txBody>
      </p:sp>
      <p:sp>
        <p:nvSpPr>
          <p:cNvPr id="57344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a:defRPr/>
            </a:lvl1pPr>
          </a:lstStyle>
          <a:p>
            <a:pPr>
              <a:defRPr/>
            </a:pPr>
            <a:fld id="{08F41066-24F9-401B-AC90-78E600CE8585}" type="slidenum">
              <a:rPr lang="en-US"/>
              <a:pPr>
                <a:defRPr/>
              </a:pPr>
              <a:t>‹#›</a:t>
            </a:fld>
            <a:endParaRPr lang="en-US"/>
          </a:p>
        </p:txBody>
      </p:sp>
    </p:spTree>
    <p:extLst>
      <p:ext uri="{BB962C8B-B14F-4D97-AF65-F5344CB8AC3E}">
        <p14:creationId xmlns:p14="http://schemas.microsoft.com/office/powerpoint/2010/main" val="2190278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1786B23-6EB0-403F-812A-B35537DF0B74}" type="slidenum">
              <a:rPr lang="en-US"/>
              <a:pPr>
                <a:defRPr/>
              </a:pPr>
              <a:t>‹#›</a:t>
            </a:fld>
            <a:endParaRPr lang="en-US"/>
          </a:p>
        </p:txBody>
      </p:sp>
    </p:spTree>
    <p:extLst>
      <p:ext uri="{BB962C8B-B14F-4D97-AF65-F5344CB8AC3E}">
        <p14:creationId xmlns:p14="http://schemas.microsoft.com/office/powerpoint/2010/main" val="2751848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EA579AF-47E8-46EA-9906-2F843F0CA407}" type="slidenum">
              <a:rPr lang="en-US"/>
              <a:pPr>
                <a:defRPr/>
              </a:pPr>
              <a:t>‹#›</a:t>
            </a:fld>
            <a:endParaRPr lang="en-US"/>
          </a:p>
        </p:txBody>
      </p:sp>
    </p:spTree>
    <p:extLst>
      <p:ext uri="{BB962C8B-B14F-4D97-AF65-F5344CB8AC3E}">
        <p14:creationId xmlns:p14="http://schemas.microsoft.com/office/powerpoint/2010/main" val="3321628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6064940-CF4C-4A1A-9A2F-26E2D3557C5B}" type="slidenum">
              <a:rPr lang="en-US"/>
              <a:pPr>
                <a:defRPr/>
              </a:pPr>
              <a:t>‹#›</a:t>
            </a:fld>
            <a:endParaRPr lang="en-US"/>
          </a:p>
        </p:txBody>
      </p:sp>
    </p:spTree>
    <p:extLst>
      <p:ext uri="{BB962C8B-B14F-4D97-AF65-F5344CB8AC3E}">
        <p14:creationId xmlns:p14="http://schemas.microsoft.com/office/powerpoint/2010/main" val="398242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85FA3F7-A960-4650-8E83-C907C4E01A9D}" type="slidenum">
              <a:rPr lang="en-US"/>
              <a:pPr>
                <a:defRPr/>
              </a:pPr>
              <a:t>‹#›</a:t>
            </a:fld>
            <a:endParaRPr lang="en-US"/>
          </a:p>
        </p:txBody>
      </p:sp>
    </p:spTree>
    <p:extLst>
      <p:ext uri="{BB962C8B-B14F-4D97-AF65-F5344CB8AC3E}">
        <p14:creationId xmlns:p14="http://schemas.microsoft.com/office/powerpoint/2010/main" val="282775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4C40ECB-4638-46C4-A2D2-B76D70ADAB1B}" type="slidenum">
              <a:rPr lang="en-US"/>
              <a:pPr>
                <a:defRPr/>
              </a:pPr>
              <a:t>‹#›</a:t>
            </a:fld>
            <a:endParaRPr lang="en-US"/>
          </a:p>
        </p:txBody>
      </p:sp>
    </p:spTree>
    <p:extLst>
      <p:ext uri="{BB962C8B-B14F-4D97-AF65-F5344CB8AC3E}">
        <p14:creationId xmlns:p14="http://schemas.microsoft.com/office/powerpoint/2010/main" val="2083594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358023C-4828-46F9-BBBC-746778CCF058}" type="slidenum">
              <a:rPr lang="en-US"/>
              <a:pPr>
                <a:defRPr/>
              </a:pPr>
              <a:t>‹#›</a:t>
            </a:fld>
            <a:endParaRPr lang="en-US"/>
          </a:p>
        </p:txBody>
      </p:sp>
    </p:spTree>
    <p:extLst>
      <p:ext uri="{BB962C8B-B14F-4D97-AF65-F5344CB8AC3E}">
        <p14:creationId xmlns:p14="http://schemas.microsoft.com/office/powerpoint/2010/main" val="287836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D37F0E1-1282-4928-B134-97E2AD7CA7D0}" type="slidenum">
              <a:rPr lang="en-US"/>
              <a:pPr>
                <a:defRPr/>
              </a:pPr>
              <a:t>‹#›</a:t>
            </a:fld>
            <a:endParaRPr lang="en-US"/>
          </a:p>
        </p:txBody>
      </p:sp>
    </p:spTree>
    <p:extLst>
      <p:ext uri="{BB962C8B-B14F-4D97-AF65-F5344CB8AC3E}">
        <p14:creationId xmlns:p14="http://schemas.microsoft.com/office/powerpoint/2010/main" val="2747679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C722E8D-E073-419B-9541-0275498EFD7A}" type="slidenum">
              <a:rPr lang="en-US"/>
              <a:pPr>
                <a:defRPr/>
              </a:pPr>
              <a:t>‹#›</a:t>
            </a:fld>
            <a:endParaRPr lang="en-US"/>
          </a:p>
        </p:txBody>
      </p:sp>
    </p:spTree>
    <p:extLst>
      <p:ext uri="{BB962C8B-B14F-4D97-AF65-F5344CB8AC3E}">
        <p14:creationId xmlns:p14="http://schemas.microsoft.com/office/powerpoint/2010/main" val="2491880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A4C6FDE-259E-496E-8C50-C124D93166EA}" type="slidenum">
              <a:rPr lang="en-US"/>
              <a:pPr>
                <a:defRPr/>
              </a:pPr>
              <a:t>‹#›</a:t>
            </a:fld>
            <a:endParaRPr lang="en-US"/>
          </a:p>
        </p:txBody>
      </p:sp>
    </p:spTree>
    <p:extLst>
      <p:ext uri="{BB962C8B-B14F-4D97-AF65-F5344CB8AC3E}">
        <p14:creationId xmlns:p14="http://schemas.microsoft.com/office/powerpoint/2010/main" val="3916930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9CA7F60-62B5-4854-94C2-EE1212A88A47}" type="slidenum">
              <a:rPr lang="en-US"/>
              <a:pPr>
                <a:defRPr/>
              </a:pPr>
              <a:t>‹#›</a:t>
            </a:fld>
            <a:endParaRPr lang="en-US"/>
          </a:p>
        </p:txBody>
      </p:sp>
    </p:spTree>
    <p:extLst>
      <p:ext uri="{BB962C8B-B14F-4D97-AF65-F5344CB8AC3E}">
        <p14:creationId xmlns:p14="http://schemas.microsoft.com/office/powerpoint/2010/main" val="350882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BCD9CE-D919-4A15-A403-4946C9C35393}" type="slidenum">
              <a:rPr lang="en-US"/>
              <a:pPr>
                <a:defRPr/>
              </a:pPr>
              <a:t>‹#›</a:t>
            </a:fld>
            <a:endParaRPr lang="en-US"/>
          </a:p>
        </p:txBody>
      </p:sp>
    </p:spTree>
    <p:extLst>
      <p:ext uri="{BB962C8B-B14F-4D97-AF65-F5344CB8AC3E}">
        <p14:creationId xmlns:p14="http://schemas.microsoft.com/office/powerpoint/2010/main" val="3875116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55E92B-4E42-4FBA-AD2B-20C81C6C3F81}" type="slidenum">
              <a:rPr lang="en-US"/>
              <a:pPr>
                <a:defRPr/>
              </a:pPr>
              <a:t>‹#›</a:t>
            </a:fld>
            <a:endParaRPr lang="en-US"/>
          </a:p>
        </p:txBody>
      </p:sp>
    </p:spTree>
    <p:extLst>
      <p:ext uri="{BB962C8B-B14F-4D97-AF65-F5344CB8AC3E}">
        <p14:creationId xmlns:p14="http://schemas.microsoft.com/office/powerpoint/2010/main" val="3478108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9/24/2014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9/24/2014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28C851-7CE8-40DC-AA1F-6A5F60599439}" type="slidenum">
              <a:rPr lang="en-US"/>
              <a:pPr>
                <a:defRPr/>
              </a:pPr>
              <a:t>‹#›</a:t>
            </a:fld>
            <a:endParaRPr lang="en-US"/>
          </a:p>
        </p:txBody>
      </p:sp>
    </p:spTree>
    <p:extLst>
      <p:ext uri="{BB962C8B-B14F-4D97-AF65-F5344CB8AC3E}">
        <p14:creationId xmlns:p14="http://schemas.microsoft.com/office/powerpoint/2010/main" val="1493329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9/24/2014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9/24/2014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9/24/2014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9/24/2014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9/24/2014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9/24/2014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9/24/2014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9/24/2014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9/24/2014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2288E51-D56F-4AEB-9704-F3C5D15BA639}" type="slidenum">
              <a:rPr lang="en-US"/>
              <a:pPr>
                <a:defRPr/>
              </a:pPr>
              <a:t>‹#›</a:t>
            </a:fld>
            <a:endParaRPr lang="en-US"/>
          </a:p>
        </p:txBody>
      </p:sp>
    </p:spTree>
    <p:extLst>
      <p:ext uri="{BB962C8B-B14F-4D97-AF65-F5344CB8AC3E}">
        <p14:creationId xmlns:p14="http://schemas.microsoft.com/office/powerpoint/2010/main" val="148702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07D32B8-EB24-4A68-BF8D-54CC8121BF45}" type="slidenum">
              <a:rPr lang="en-US"/>
              <a:pPr>
                <a:defRPr/>
              </a:pPr>
              <a:t>‹#›</a:t>
            </a:fld>
            <a:endParaRPr lang="en-US"/>
          </a:p>
        </p:txBody>
      </p:sp>
    </p:spTree>
    <p:extLst>
      <p:ext uri="{BB962C8B-B14F-4D97-AF65-F5344CB8AC3E}">
        <p14:creationId xmlns:p14="http://schemas.microsoft.com/office/powerpoint/2010/main" val="137808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20483"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4"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3"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pPr>
              <a:defRPr/>
            </a:pPr>
            <a:endParaRPr lang="en-US"/>
          </a:p>
        </p:txBody>
      </p:sp>
      <p:sp>
        <p:nvSpPr>
          <p:cNvPr id="339974"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pPr>
              <a:defRPr/>
            </a:pPr>
            <a:endParaRPr lang="en-US"/>
          </a:p>
        </p:txBody>
      </p:sp>
      <p:sp>
        <p:nvSpPr>
          <p:cNvPr id="339975"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pPr>
              <a:defRPr/>
            </a:pPr>
            <a:fld id="{5A1E6CFE-D031-416A-B137-1DA39458A945}" type="slidenum">
              <a:rPr lang="en-US"/>
              <a:pPr>
                <a:defRPr/>
              </a:pPr>
              <a:t>‹#›</a:t>
            </a:fld>
            <a:endParaRPr lang="en-US"/>
          </a:p>
        </p:txBody>
      </p:sp>
      <p:sp>
        <p:nvSpPr>
          <p:cNvPr id="339976"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552"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0F891E-84B2-4A67-9C70-C71BE6C2E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Line 2"/>
          <p:cNvSpPr>
            <a:spLocks noChangeShapeType="1"/>
          </p:cNvSpPr>
          <p:nvPr/>
        </p:nvSpPr>
        <p:spPr bwMode="auto">
          <a:xfrm>
            <a:off x="3175" y="13716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5603" name="Rectangle 3"/>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body" idx="1"/>
          </p:nvPr>
        </p:nvSpPr>
        <p:spPr bwMode="auto">
          <a:xfrm>
            <a:off x="103505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2421"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572422"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572423" name="Rectangle 7"/>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98C83066-7D73-4E32-9BBA-58CB119B60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3"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l" rtl="0" eaLnBrk="0" fontAlgn="base" hangingPunct="0">
        <a:spcBef>
          <a:spcPct val="0"/>
        </a:spcBef>
        <a:spcAft>
          <a:spcPct val="0"/>
        </a:spcAft>
        <a:defRPr sz="4000" b="1">
          <a:solidFill>
            <a:srgbClr val="11048C"/>
          </a:solidFill>
          <a:latin typeface="+mj-lt"/>
          <a:ea typeface="+mj-ea"/>
          <a:cs typeface="+mj-cs"/>
        </a:defRPr>
      </a:lvl1pPr>
      <a:lvl2pPr algn="l" rtl="0" eaLnBrk="0" fontAlgn="base" hangingPunct="0">
        <a:spcBef>
          <a:spcPct val="0"/>
        </a:spcBef>
        <a:spcAft>
          <a:spcPct val="0"/>
        </a:spcAft>
        <a:defRPr sz="4000" b="1">
          <a:solidFill>
            <a:srgbClr val="11048C"/>
          </a:solidFill>
          <a:latin typeface="Times New Roman" pitchFamily="18" charset="0"/>
        </a:defRPr>
      </a:lvl2pPr>
      <a:lvl3pPr algn="l" rtl="0" eaLnBrk="0" fontAlgn="base" hangingPunct="0">
        <a:spcBef>
          <a:spcPct val="0"/>
        </a:spcBef>
        <a:spcAft>
          <a:spcPct val="0"/>
        </a:spcAft>
        <a:defRPr sz="4000" b="1">
          <a:solidFill>
            <a:srgbClr val="11048C"/>
          </a:solidFill>
          <a:latin typeface="Times New Roman" pitchFamily="18" charset="0"/>
        </a:defRPr>
      </a:lvl3pPr>
      <a:lvl4pPr algn="l" rtl="0" eaLnBrk="0" fontAlgn="base" hangingPunct="0">
        <a:spcBef>
          <a:spcPct val="0"/>
        </a:spcBef>
        <a:spcAft>
          <a:spcPct val="0"/>
        </a:spcAft>
        <a:defRPr sz="4000" b="1">
          <a:solidFill>
            <a:srgbClr val="11048C"/>
          </a:solidFill>
          <a:latin typeface="Times New Roman" pitchFamily="18" charset="0"/>
        </a:defRPr>
      </a:lvl4pPr>
      <a:lvl5pPr algn="l" rtl="0" eaLnBrk="0" fontAlgn="base" hangingPunct="0">
        <a:spcBef>
          <a:spcPct val="0"/>
        </a:spcBef>
        <a:spcAft>
          <a:spcPct val="0"/>
        </a:spcAft>
        <a:defRPr sz="4000" b="1">
          <a:solidFill>
            <a:srgbClr val="11048C"/>
          </a:solidFill>
          <a:latin typeface="Times New Roman" pitchFamily="18" charset="0"/>
        </a:defRPr>
      </a:lvl5pPr>
      <a:lvl6pPr marL="457200" algn="l" rtl="0" fontAlgn="base">
        <a:spcBef>
          <a:spcPct val="0"/>
        </a:spcBef>
        <a:spcAft>
          <a:spcPct val="0"/>
        </a:spcAft>
        <a:defRPr sz="4000" b="1">
          <a:solidFill>
            <a:srgbClr val="11048C"/>
          </a:solidFill>
          <a:latin typeface="Times New Roman" pitchFamily="18" charset="0"/>
        </a:defRPr>
      </a:lvl6pPr>
      <a:lvl7pPr marL="914400" algn="l" rtl="0" fontAlgn="base">
        <a:spcBef>
          <a:spcPct val="0"/>
        </a:spcBef>
        <a:spcAft>
          <a:spcPct val="0"/>
        </a:spcAft>
        <a:defRPr sz="4000" b="1">
          <a:solidFill>
            <a:srgbClr val="11048C"/>
          </a:solidFill>
          <a:latin typeface="Times New Roman" pitchFamily="18" charset="0"/>
        </a:defRPr>
      </a:lvl7pPr>
      <a:lvl8pPr marL="1371600" algn="l" rtl="0" fontAlgn="base">
        <a:spcBef>
          <a:spcPct val="0"/>
        </a:spcBef>
        <a:spcAft>
          <a:spcPct val="0"/>
        </a:spcAft>
        <a:defRPr sz="4000" b="1">
          <a:solidFill>
            <a:srgbClr val="11048C"/>
          </a:solidFill>
          <a:latin typeface="Times New Roman" pitchFamily="18" charset="0"/>
        </a:defRPr>
      </a:lvl8pPr>
      <a:lvl9pPr marL="1828800" algn="l" rtl="0" fontAlgn="base">
        <a:spcBef>
          <a:spcPct val="0"/>
        </a:spcBef>
        <a:spcAft>
          <a:spcPct val="0"/>
        </a:spcAft>
        <a:defRPr sz="4000" b="1">
          <a:solidFill>
            <a:srgbClr val="11048C"/>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3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ources.arcgis.com/en/help/main/10.2/index.html#//009z0000004w000000" TargetMode="External"/><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1.png"/><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3.bin"/><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69.xml"/><Relationship Id="rId1" Type="http://schemas.openxmlformats.org/officeDocument/2006/relationships/themeOverride" Target="../theme/themeOverride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40.emf"/><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oleObject" Target="../embeddings/Microsoft_Excel_97-2003_Worksheet1.xls"/><Relationship Id="rId5" Type="http://schemas.openxmlformats.org/officeDocument/2006/relationships/oleObject" Target="../embeddings/oleObject5.bin"/><Relationship Id="rId10" Type="http://schemas.openxmlformats.org/officeDocument/2006/relationships/image" Target="../media/image41.emf"/><Relationship Id="rId4" Type="http://schemas.openxmlformats.org/officeDocument/2006/relationships/slide" Target="slide23.xml"/><Relationship Id="rId9"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4.wmf"/><Relationship Id="rId2" Type="http://schemas.openxmlformats.org/officeDocument/2006/relationships/vmlDrawing" Target="../drawings/vmlDrawing5.vml"/><Relationship Id="rId1" Type="http://schemas.openxmlformats.org/officeDocument/2006/relationships/themeOverride" Target="../theme/themeOverride4.x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8.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2" Type="http://schemas.openxmlformats.org/officeDocument/2006/relationships/hyperlink" Target="http://www.ce.utexas.edu/prof/MAIDMENT/gishydro/ferdi/webedu/utwebgridg/utwebgridg.html"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0.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7.xml"/><Relationship Id="rId7"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61.emf"/><Relationship Id="rId5" Type="http://schemas.openxmlformats.org/officeDocument/2006/relationships/oleObject" Target="../embeddings/Microsoft_Excel_97-2003_Worksheet3.xls"/><Relationship Id="rId4" Type="http://schemas.openxmlformats.org/officeDocument/2006/relationships/oleObject" Target="../embeddings/oleObject10.bin"/><Relationship Id="rId9"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1.emf"/><Relationship Id="rId5" Type="http://schemas.openxmlformats.org/officeDocument/2006/relationships/oleObject" Target="../embeddings/Microsoft_Excel_97-2003_Worksheet5.xls"/><Relationship Id="rId4" Type="http://schemas.openxmlformats.org/officeDocument/2006/relationships/oleObject" Target="../embeddings/oleObject12.bin"/><Relationship Id="rId9" Type="http://schemas.openxmlformats.org/officeDocument/2006/relationships/image" Target="../media/image6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7.emf"/><Relationship Id="rId2" Type="http://schemas.openxmlformats.org/officeDocument/2006/relationships/vmlDrawing" Target="../drawings/vmlDrawing9.vml"/><Relationship Id="rId1" Type="http://schemas.openxmlformats.org/officeDocument/2006/relationships/themeOverride" Target="../theme/themeOverride7.xml"/><Relationship Id="rId6" Type="http://schemas.openxmlformats.org/officeDocument/2006/relationships/oleObject" Target="../embeddings/oleObject15.bin"/><Relationship Id="rId5" Type="http://schemas.openxmlformats.org/officeDocument/2006/relationships/image" Target="../media/image2.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0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0.png"/><Relationship Id="rId2"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015" y="812968"/>
            <a:ext cx="7397659" cy="5658474"/>
          </a:xfrm>
          <a:prstGeom prst="rect">
            <a:avLst/>
          </a:prstGeom>
        </p:spPr>
      </p:pic>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2" name="Rectangle 1"/>
          <p:cNvSpPr/>
          <p:nvPr/>
        </p:nvSpPr>
        <p:spPr bwMode="auto">
          <a:xfrm>
            <a:off x="501015" y="3972330"/>
            <a:ext cx="3924337" cy="2271716"/>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000" b="0" i="0" u="none" strike="noStrike" cap="none" normalizeH="0" baseline="0" smtClean="0">
              <a:ln>
                <a:noFill/>
              </a:ln>
              <a:solidFill>
                <a:schemeClr val="bg2"/>
              </a:solidFill>
              <a:effectLst/>
              <a:latin typeface="Times New Roman" pitchFamily="18" charset="0"/>
            </a:endParaRPr>
          </a:p>
        </p:txBody>
      </p:sp>
      <p:sp>
        <p:nvSpPr>
          <p:cNvPr id="6" name="Rectangle 5"/>
          <p:cNvSpPr/>
          <p:nvPr/>
        </p:nvSpPr>
        <p:spPr bwMode="auto">
          <a:xfrm>
            <a:off x="1111787" y="1776549"/>
            <a:ext cx="2906973" cy="2029097"/>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000" b="0" i="0" u="none" strike="noStrike" cap="none" normalizeH="0" baseline="0" smtClean="0">
              <a:ln>
                <a:noFill/>
              </a:ln>
              <a:solidFill>
                <a:schemeClr val="bg2"/>
              </a:solidFill>
              <a:effectLst/>
              <a:latin typeface="Times New Roman" pitchFamily="18" charset="0"/>
            </a:endParaRPr>
          </a:p>
        </p:txBody>
      </p:sp>
      <p:sp>
        <p:nvSpPr>
          <p:cNvPr id="3" name="TextBox 2"/>
          <p:cNvSpPr txBox="1"/>
          <p:nvPr/>
        </p:nvSpPr>
        <p:spPr>
          <a:xfrm>
            <a:off x="596810" y="4938911"/>
            <a:ext cx="1854678" cy="338554"/>
          </a:xfrm>
          <a:prstGeom prst="rect">
            <a:avLst/>
          </a:prstGeom>
          <a:noFill/>
        </p:spPr>
        <p:txBody>
          <a:bodyPr wrap="square" rtlCol="0">
            <a:spAutoFit/>
          </a:bodyPr>
          <a:lstStyle/>
          <a:p>
            <a:r>
              <a:rPr lang="en-US" sz="1600" dirty="0" smtClean="0">
                <a:solidFill>
                  <a:schemeClr val="bg2"/>
                </a:solidFill>
                <a:latin typeface="+mn-lt"/>
              </a:rPr>
              <a:t>Understanding</a:t>
            </a:r>
            <a:endParaRPr lang="en-US" sz="1600" dirty="0">
              <a:solidFill>
                <a:schemeClr val="bg2"/>
              </a:solidFill>
              <a:latin typeface="+mn-lt"/>
            </a:endParaRPr>
          </a:p>
        </p:txBody>
      </p:sp>
      <p:sp>
        <p:nvSpPr>
          <p:cNvPr id="8" name="TextBox 7"/>
          <p:cNvSpPr txBox="1"/>
          <p:nvPr/>
        </p:nvSpPr>
        <p:spPr>
          <a:xfrm>
            <a:off x="2683523" y="2897863"/>
            <a:ext cx="1266452" cy="338554"/>
          </a:xfrm>
          <a:prstGeom prst="rect">
            <a:avLst/>
          </a:prstGeom>
          <a:noFill/>
        </p:spPr>
        <p:txBody>
          <a:bodyPr wrap="square" rtlCol="0">
            <a:spAutoFit/>
          </a:bodyPr>
          <a:lstStyle/>
          <a:p>
            <a:r>
              <a:rPr lang="en-US" sz="1600" dirty="0" smtClean="0">
                <a:solidFill>
                  <a:schemeClr val="bg2"/>
                </a:solidFill>
                <a:latin typeface="+mn-lt"/>
              </a:rPr>
              <a:t>How to use</a:t>
            </a:r>
            <a:endParaRPr lang="en-US" sz="1600" dirty="0">
              <a:solidFill>
                <a:schemeClr val="bg2"/>
              </a:solidFill>
              <a:latin typeface="+mn-lt"/>
            </a:endParaRPr>
          </a:p>
        </p:txBody>
      </p:sp>
      <p:sp>
        <p:nvSpPr>
          <p:cNvPr id="9" name="TextBox 8"/>
          <p:cNvSpPr txBox="1"/>
          <p:nvPr/>
        </p:nvSpPr>
        <p:spPr>
          <a:xfrm>
            <a:off x="5075192" y="795424"/>
            <a:ext cx="1526380" cy="523220"/>
          </a:xfrm>
          <a:prstGeom prst="rect">
            <a:avLst/>
          </a:prstGeom>
          <a:noFill/>
        </p:spPr>
        <p:txBody>
          <a:bodyPr wrap="none" rtlCol="0">
            <a:spAutoFit/>
          </a:bodyPr>
          <a:lstStyle/>
          <a:p>
            <a:r>
              <a:rPr lang="en-US" sz="2800" dirty="0" smtClean="0">
                <a:solidFill>
                  <a:srgbClr val="FF0000"/>
                </a:solidFill>
                <a:latin typeface="+mn-lt"/>
              </a:rPr>
              <a:t>Reading</a:t>
            </a:r>
            <a:endParaRPr lang="en-US" sz="2800" dirty="0">
              <a:solidFill>
                <a:srgbClr val="FF0000"/>
              </a:solidFill>
              <a:latin typeface="+mn-lt"/>
            </a:endParaRPr>
          </a:p>
        </p:txBody>
      </p:sp>
      <p:sp>
        <p:nvSpPr>
          <p:cNvPr id="5" name="Rectangle 4"/>
          <p:cNvSpPr/>
          <p:nvPr/>
        </p:nvSpPr>
        <p:spPr>
          <a:xfrm>
            <a:off x="596810" y="6437582"/>
            <a:ext cx="8956765" cy="369332"/>
          </a:xfrm>
          <a:prstGeom prst="rect">
            <a:avLst/>
          </a:prstGeom>
        </p:spPr>
        <p:txBody>
          <a:bodyPr wrap="square">
            <a:spAutoFit/>
          </a:bodyPr>
          <a:lstStyle/>
          <a:p>
            <a:r>
              <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http://resources.arcgis.com/en/help/main/10.2/index.html#//009z0000004w000000</a:t>
            </a:r>
            <a:endParaRPr lang="en-US" sz="1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113"/>
            <a:ext cx="47815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p:cNvSpPr>
            <a:spLocks noGrp="1"/>
          </p:cNvSpPr>
          <p:nvPr>
            <p:ph type="title"/>
          </p:nvPr>
        </p:nvSpPr>
        <p:spPr>
          <a:xfrm>
            <a:off x="711925" y="122237"/>
            <a:ext cx="7772400" cy="1143000"/>
          </a:xfrm>
        </p:spPr>
        <p:txBody>
          <a:bodyPr/>
          <a:lstStyle/>
          <a:p>
            <a:r>
              <a:rPr lang="en-US" dirty="0" err="1" smtClean="0"/>
              <a:t>Subwatershed</a:t>
            </a:r>
            <a:r>
              <a:rPr lang="en-US" dirty="0" smtClean="0"/>
              <a:t> Precipitation by Interpolation</a:t>
            </a:r>
          </a:p>
        </p:txBody>
      </p:sp>
      <p:sp>
        <p:nvSpPr>
          <p:cNvPr id="11" name="TextBox 10"/>
          <p:cNvSpPr txBox="1"/>
          <p:nvPr/>
        </p:nvSpPr>
        <p:spPr>
          <a:xfrm>
            <a:off x="5560469" y="1517877"/>
            <a:ext cx="2984500" cy="3416300"/>
          </a:xfrm>
          <a:prstGeom prst="rect">
            <a:avLst/>
          </a:prstGeom>
          <a:noFill/>
        </p:spPr>
        <p:txBody>
          <a:bodyPr>
            <a:spAutoFit/>
          </a:bodyPr>
          <a:lstStyle/>
          <a:p>
            <a:pPr marL="228600" indent="-228600">
              <a:buFont typeface="Arial" pitchFamily="34" charset="0"/>
              <a:buChar char="•"/>
              <a:defRPr/>
            </a:pPr>
            <a:r>
              <a:rPr lang="en-US" dirty="0" err="1">
                <a:latin typeface="+mn-lt"/>
              </a:rPr>
              <a:t>Kriging</a:t>
            </a:r>
            <a:r>
              <a:rPr lang="en-US" dirty="0">
                <a:latin typeface="+mn-lt"/>
              </a:rPr>
              <a:t> (on </a:t>
            </a:r>
            <a:r>
              <a:rPr lang="en-US" dirty="0" err="1">
                <a:latin typeface="+mn-lt"/>
              </a:rPr>
              <a:t>Precip</a:t>
            </a:r>
            <a:r>
              <a:rPr lang="en-US" dirty="0">
                <a:latin typeface="+mn-lt"/>
              </a:rPr>
              <a:t> field)</a:t>
            </a:r>
          </a:p>
          <a:p>
            <a:pPr marL="228600" indent="-228600">
              <a:buFont typeface="Arial" pitchFamily="34" charset="0"/>
              <a:buChar char="•"/>
              <a:defRPr/>
            </a:pPr>
            <a:r>
              <a:rPr lang="en-US" dirty="0">
                <a:latin typeface="+mn-lt"/>
              </a:rPr>
              <a:t>Zonal Statistics (Mean)</a:t>
            </a:r>
          </a:p>
          <a:p>
            <a:pPr marL="228600" indent="-228600">
              <a:buFont typeface="Arial" pitchFamily="34" charset="0"/>
              <a:buChar char="•"/>
              <a:defRPr/>
            </a:pPr>
            <a:r>
              <a:rPr lang="en-US" dirty="0">
                <a:latin typeface="+mn-lt"/>
              </a:rPr>
              <a:t>Join</a:t>
            </a:r>
          </a:p>
          <a:p>
            <a:pPr marL="228600" indent="-228600">
              <a:buFont typeface="Arial" pitchFamily="34" charset="0"/>
              <a:buChar char="•"/>
              <a:defRPr/>
            </a:pPr>
            <a:r>
              <a:rPr lang="en-US" dirty="0">
                <a:latin typeface="+mn-lt"/>
              </a:rPr>
              <a:t>Export</a:t>
            </a: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59398"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9400" name="Elbow Connector 14"/>
          <p:cNvCxnSpPr>
            <a:cxnSpLocks noChangeShapeType="1"/>
            <a:stCxn id="59399" idx="4"/>
            <a:endCxn id="59398"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9401"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94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992688"/>
            <a:ext cx="1781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757488" y="4854575"/>
          <a:ext cx="6286500" cy="1876425"/>
        </p:xfrm>
        <a:graphic>
          <a:graphicData uri="http://schemas.openxmlformats.org/presentationml/2006/ole">
            <mc:AlternateContent xmlns:mc="http://schemas.openxmlformats.org/markup-compatibility/2006">
              <mc:Choice xmlns:v="urn:schemas-microsoft-com:vml" Requires="v">
                <p:oleObj spid="_x0000_s1083" name="Worksheet" r:id="rId3" imgW="6286410" imgH="1876515" progId="Excel.Sheet.8">
                  <p:embed/>
                </p:oleObj>
              </mc:Choice>
              <mc:Fallback>
                <p:oleObj name="Worksheet" r:id="rId3" imgW="6286410" imgH="187651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4854575"/>
                        <a:ext cx="62865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65100" y="3417888"/>
          <a:ext cx="3830638" cy="1914525"/>
        </p:xfrm>
        <a:graphic>
          <a:graphicData uri="http://schemas.openxmlformats.org/presentationml/2006/ole">
            <mc:AlternateContent xmlns:mc="http://schemas.openxmlformats.org/markup-compatibility/2006">
              <mc:Choice xmlns:v="urn:schemas-microsoft-com:vml" Requires="v">
                <p:oleObj spid="_x0000_s1084" name="Worksheet" r:id="rId5" imgW="3676590" imgH="1914525" progId="Excel.Sheet.8">
                  <p:embed/>
                </p:oleObj>
              </mc:Choice>
              <mc:Fallback>
                <p:oleObj name="Worksheet" r:id="rId5" imgW="3676590" imgH="1914525"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3417888"/>
                        <a:ext cx="3830638" cy="191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itle 1"/>
          <p:cNvSpPr>
            <a:spLocks noGrp="1"/>
          </p:cNvSpPr>
          <p:nvPr>
            <p:ph type="title"/>
          </p:nvPr>
        </p:nvSpPr>
        <p:spPr>
          <a:xfrm>
            <a:off x="508000" y="0"/>
            <a:ext cx="8229600" cy="1143000"/>
          </a:xfrm>
        </p:spPr>
        <p:txBody>
          <a:bodyPr/>
          <a:lstStyle/>
          <a:p>
            <a:r>
              <a:rPr lang="en-US" smtClean="0"/>
              <a:t>Runoff Coefficients</a:t>
            </a:r>
          </a:p>
        </p:txBody>
      </p:sp>
      <p:sp>
        <p:nvSpPr>
          <p:cNvPr id="5" name="TextBox 4"/>
          <p:cNvSpPr txBox="1"/>
          <p:nvPr/>
        </p:nvSpPr>
        <p:spPr>
          <a:xfrm>
            <a:off x="6096000" y="977900"/>
            <a:ext cx="3048000" cy="2032000"/>
          </a:xfrm>
          <a:prstGeom prst="rect">
            <a:avLst/>
          </a:prstGeom>
          <a:noFill/>
        </p:spPr>
        <p:txBody>
          <a:bodyPr>
            <a:spAutoFit/>
          </a:bodyPr>
          <a:lstStyle/>
          <a:p>
            <a:pPr marL="228600" indent="-228600">
              <a:buFont typeface="Arial" pitchFamily="34" charset="0"/>
              <a:buChar char="•"/>
              <a:defRPr/>
            </a:pPr>
            <a:r>
              <a:rPr lang="en-US" sz="1800" dirty="0">
                <a:latin typeface="+mn-lt"/>
              </a:rPr>
              <a:t>Interpolated </a:t>
            </a:r>
            <a:r>
              <a:rPr lang="en-US" sz="1800" dirty="0" err="1">
                <a:latin typeface="+mn-lt"/>
              </a:rPr>
              <a:t>precip</a:t>
            </a:r>
            <a:r>
              <a:rPr lang="en-US" sz="1800" dirty="0">
                <a:latin typeface="+mn-lt"/>
              </a:rPr>
              <a:t> for each </a:t>
            </a:r>
            <a:r>
              <a:rPr lang="en-US" sz="1800" dirty="0" err="1">
                <a:latin typeface="+mn-lt"/>
              </a:rPr>
              <a:t>subwatershed</a:t>
            </a:r>
            <a:endParaRPr lang="en-US" sz="1800" dirty="0">
              <a:latin typeface="+mn-lt"/>
            </a:endParaRPr>
          </a:p>
          <a:p>
            <a:pPr marL="228600" indent="-228600">
              <a:buFont typeface="Arial" pitchFamily="34" charset="0"/>
              <a:buChar char="•"/>
              <a:defRPr/>
            </a:pPr>
            <a:r>
              <a:rPr lang="en-US" sz="1800" dirty="0">
                <a:latin typeface="+mn-lt"/>
              </a:rPr>
              <a:t>Convert to volume, P</a:t>
            </a:r>
          </a:p>
          <a:p>
            <a:pPr marL="228600" indent="-228600">
              <a:buFont typeface="Arial" pitchFamily="34" charset="0"/>
              <a:buChar char="•"/>
              <a:defRPr/>
            </a:pPr>
            <a:r>
              <a:rPr lang="en-US" sz="1800" dirty="0">
                <a:latin typeface="+mn-lt"/>
              </a:rPr>
              <a:t>Sum over upstream </a:t>
            </a:r>
            <a:r>
              <a:rPr lang="en-US" sz="1800" dirty="0" err="1" smtClean="0">
                <a:latin typeface="+mn-lt"/>
              </a:rPr>
              <a:t>subwatersheds</a:t>
            </a:r>
            <a:r>
              <a:rPr lang="en-US" sz="1800" dirty="0" smtClean="0">
                <a:latin typeface="+mn-lt"/>
              </a:rPr>
              <a:t> in Excel</a:t>
            </a:r>
            <a:endParaRPr lang="en-US" sz="1800" dirty="0">
              <a:latin typeface="+mn-lt"/>
            </a:endParaRPr>
          </a:p>
          <a:p>
            <a:pPr marL="228600" indent="-228600">
              <a:buFont typeface="Arial" pitchFamily="34" charset="0"/>
              <a:buChar char="•"/>
              <a:defRPr/>
            </a:pPr>
            <a:r>
              <a:rPr lang="en-US" sz="1800" dirty="0">
                <a:latin typeface="+mn-lt"/>
              </a:rPr>
              <a:t>Runoff volume, Q</a:t>
            </a:r>
          </a:p>
          <a:p>
            <a:pPr marL="228600" indent="-228600">
              <a:buFont typeface="Arial" pitchFamily="34" charset="0"/>
              <a:buChar char="•"/>
              <a:defRPr/>
            </a:pPr>
            <a:r>
              <a:rPr lang="en-US" sz="1800" dirty="0">
                <a:latin typeface="+mn-lt"/>
              </a:rPr>
              <a:t>Ratio of Q/P</a:t>
            </a:r>
          </a:p>
        </p:txBody>
      </p:sp>
      <p:graphicFrame>
        <p:nvGraphicFramePr>
          <p:cNvPr id="6" name="Table 5"/>
          <p:cNvGraphicFramePr>
            <a:graphicFrameLocks noGrp="1"/>
          </p:cNvGraphicFramePr>
          <p:nvPr/>
        </p:nvGraphicFramePr>
        <p:xfrm>
          <a:off x="5486400" y="3187700"/>
          <a:ext cx="3492500" cy="884239"/>
        </p:xfrm>
        <a:graphic>
          <a:graphicData uri="http://schemas.openxmlformats.org/drawingml/2006/table">
            <a:tbl>
              <a:tblPr/>
              <a:tblGrid>
                <a:gridCol w="2120651"/>
                <a:gridCol w="1371849"/>
              </a:tblGrid>
              <a:tr h="243928">
                <a:tc>
                  <a:txBody>
                    <a:bodyPr/>
                    <a:lstStyle/>
                    <a:p>
                      <a:pPr marL="0" marR="0">
                        <a:spcBef>
                          <a:spcPts val="0"/>
                        </a:spcBef>
                        <a:spcAft>
                          <a:spcPts val="0"/>
                        </a:spcAft>
                      </a:pPr>
                      <a:r>
                        <a:rPr lang="en-US" sz="1600" b="1" dirty="0" smtClean="0">
                          <a:latin typeface="Times New Roman"/>
                          <a:ea typeface="Times New Roman"/>
                          <a:cs typeface="Times New Roman"/>
                        </a:rPr>
                        <a:t>Watershed</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err="1" smtClean="0">
                          <a:latin typeface="Times New Roman"/>
                          <a:ea typeface="Times New Roman"/>
                          <a:cs typeface="Times New Roman"/>
                        </a:rPr>
                        <a:t>HydroID's</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Plum Ck at Lockhart,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Calibri"/>
                          <a:ea typeface="Times New Roman"/>
                          <a:cs typeface="Times New Roman"/>
                        </a:rPr>
                        <a:t>330</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dirty="0">
                          <a:solidFill>
                            <a:srgbClr val="000000"/>
                          </a:solidFill>
                          <a:latin typeface="Calibri"/>
                          <a:ea typeface="Times New Roman"/>
                          <a:cs typeface="Times New Roman"/>
                        </a:rPr>
                        <a:t>Blanco </a:t>
                      </a:r>
                      <a:r>
                        <a:rPr lang="en-US" sz="1400" dirty="0" err="1">
                          <a:solidFill>
                            <a:srgbClr val="000000"/>
                          </a:solidFill>
                          <a:latin typeface="Calibri"/>
                          <a:ea typeface="Times New Roman"/>
                          <a:cs typeface="Times New Roman"/>
                        </a:rPr>
                        <a:t>Rv</a:t>
                      </a:r>
                      <a:r>
                        <a:rPr lang="en-US" sz="1400" dirty="0">
                          <a:solidFill>
                            <a:srgbClr val="000000"/>
                          </a:solidFill>
                          <a:latin typeface="Calibri"/>
                          <a:ea typeface="Times New Roman"/>
                          <a:cs typeface="Times New Roman"/>
                        </a:rPr>
                        <a:t> nr Kyle, TX</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331, 332</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San Marcos Rv at Luling,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331,332,333,336</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7" name="Oval 8"/>
          <p:cNvSpPr>
            <a:spLocks noChangeArrowheads="1"/>
          </p:cNvSpPr>
          <p:nvPr/>
        </p:nvSpPr>
        <p:spPr bwMode="auto">
          <a:xfrm>
            <a:off x="3086100" y="44069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Oval 9"/>
          <p:cNvSpPr>
            <a:spLocks noChangeArrowheads="1"/>
          </p:cNvSpPr>
          <p:nvPr/>
        </p:nvSpPr>
        <p:spPr bwMode="auto">
          <a:xfrm>
            <a:off x="7251700" y="6064250"/>
            <a:ext cx="927100" cy="2413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49" name="Elbow Connector 10"/>
          <p:cNvCxnSpPr>
            <a:cxnSpLocks noChangeShapeType="1"/>
            <a:stCxn id="1048" idx="1"/>
            <a:endCxn id="1050" idx="6"/>
          </p:cNvCxnSpPr>
          <p:nvPr/>
        </p:nvCxnSpPr>
        <p:spPr bwMode="auto">
          <a:xfrm rot="16200000" flipV="1">
            <a:off x="5010150" y="3721100"/>
            <a:ext cx="1368425" cy="33877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50" name="Oval 15"/>
          <p:cNvSpPr>
            <a:spLocks noChangeArrowheads="1"/>
          </p:cNvSpPr>
          <p:nvPr/>
        </p:nvSpPr>
        <p:spPr bwMode="auto">
          <a:xfrm>
            <a:off x="3086100" y="46355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51" name="Picture 2"/>
          <p:cNvPicPr>
            <a:picLocks noChangeAspect="1" noChangeArrowheads="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0" y="527050"/>
            <a:ext cx="619918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Oval 8"/>
          <p:cNvSpPr>
            <a:spLocks noChangeArrowheads="1"/>
          </p:cNvSpPr>
          <p:nvPr/>
        </p:nvSpPr>
        <p:spPr bwMode="auto">
          <a:xfrm>
            <a:off x="3276600" y="1498600"/>
            <a:ext cx="3429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Oval 8"/>
          <p:cNvSpPr>
            <a:spLocks noChangeArrowheads="1"/>
          </p:cNvSpPr>
          <p:nvPr/>
        </p:nvSpPr>
        <p:spPr bwMode="auto">
          <a:xfrm>
            <a:off x="7581900" y="3619500"/>
            <a:ext cx="8001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54" name="Shape 14"/>
          <p:cNvCxnSpPr>
            <a:cxnSpLocks noChangeShapeType="1"/>
            <a:stCxn id="1052" idx="5"/>
            <a:endCxn id="1053" idx="1"/>
          </p:cNvCxnSpPr>
          <p:nvPr/>
        </p:nvCxnSpPr>
        <p:spPr bwMode="auto">
          <a:xfrm rot="16200000" flipH="1">
            <a:off x="4664075" y="620713"/>
            <a:ext cx="1939925" cy="4130675"/>
          </a:xfrm>
          <a:prstGeom prst="bentConnector3">
            <a:avLst>
              <a:gd name="adj1" fmla="val 68972"/>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685800"/>
          </a:xfrm>
        </p:spPr>
        <p:txBody>
          <a:bodyPr/>
          <a:lstStyle/>
          <a:p>
            <a:pPr eaLnBrk="1" hangingPunct="1"/>
            <a:r>
              <a:rPr lang="en-US" smtClean="0"/>
              <a:t>DEM Elevations</a:t>
            </a:r>
          </a:p>
        </p:txBody>
      </p:sp>
      <p:pic>
        <p:nvPicPr>
          <p:cNvPr id="63491"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Contours</a:t>
            </a:r>
            <a:endParaRPr lang="en-US" sz="3200"/>
          </a:p>
        </p:txBody>
      </p:sp>
      <p:sp>
        <p:nvSpPr>
          <p:cNvPr id="63493"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497"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498"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499"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0"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502"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503"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4"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5"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6"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41"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3" name="Object 11">
            <a:hlinkHover r:id="rId4" action="ppaction://hlinksldjump"/>
          </p:cNvPr>
          <p:cNvGraphicFramePr>
            <a:graphicFrameLocks noChangeAspect="1"/>
          </p:cNvGraphicFramePr>
          <p:nvPr>
            <p:extLst>
              <p:ext uri="{D42A27DB-BD31-4B8C-83A1-F6EECF244321}">
                <p14:modId xmlns:p14="http://schemas.microsoft.com/office/powerpoint/2010/main" val="1076353742"/>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22562" name="Worksheet" r:id="rId6" imgW="2486112" imgH="2009711" progId="Excel.Sheet.8">
                  <p:embed/>
                </p:oleObj>
              </mc:Choice>
              <mc:Fallback>
                <p:oleObj name="Worksheet" r:id="rId6" imgW="2486112" imgH="2009711" progId="Excel.Sheet.8">
                  <p:embed/>
                  <p:pic>
                    <p:nvPicPr>
                      <p:cNvPr id="0" name=""/>
                      <p:cNvPicPr>
                        <a:picLocks noChangeArrowheads="1"/>
                      </p:cNvPicPr>
                      <p:nvPr/>
                    </p:nvPicPr>
                    <p:blipFill>
                      <a:blip r:embed="rId7"/>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801482"/>
          </a:xfrm>
          <a:noFill/>
          <a:ln/>
        </p:spPr>
        <p:txBody>
          <a:bodyPr/>
          <a:lstStyle/>
          <a:p>
            <a:r>
              <a:rPr lang="en-US" sz="3600" dirty="0" smtClean="0"/>
              <a:t>Pit Filling </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3902725858"/>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22563" name="Worksheet" r:id="rId9" imgW="2486112" imgH="2009711" progId="Excel.Sheet.8">
                  <p:embed/>
                </p:oleObj>
              </mc:Choice>
              <mc:Fallback>
                <p:oleObj name="Worksheet" r:id="rId9" imgW="2486112" imgH="2009711" progId="Excel.Sheet.8">
                  <p:embed/>
                  <p:pic>
                    <p:nvPicPr>
                      <p:cNvPr id="0" name=""/>
                      <p:cNvPicPr>
                        <a:picLocks noChangeAspect="1" noChangeArrowheads="1"/>
                      </p:cNvPicPr>
                      <p:nvPr/>
                    </p:nvPicPr>
                    <p:blipFill>
                      <a:blip r:embed="rId10"/>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8"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sp>
        <p:nvSpPr>
          <p:cNvPr id="2" name="TextBox 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2964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243513" y="2147888"/>
            <a:ext cx="2589212" cy="2827337"/>
            <a:chOff x="1877" y="1152"/>
            <a:chExt cx="775" cy="749"/>
          </a:xfrm>
        </p:grpSpPr>
        <p:sp>
          <p:nvSpPr>
            <p:cNvPr id="4128" name="Rectangle 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9" name="Rectangle 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30" name="Rectangle 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31" name="Rectangle 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32" name="Rectangle 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33" name="Rectangle 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34" name="Rectangle 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35" name="Rectangle 1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36" name="Rectangle 1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grpSp>
        <p:nvGrpSpPr>
          <p:cNvPr id="4101" name="Group 12"/>
          <p:cNvGrpSpPr>
            <a:grpSpLocks/>
          </p:cNvGrpSpPr>
          <p:nvPr/>
        </p:nvGrpSpPr>
        <p:grpSpPr bwMode="auto">
          <a:xfrm>
            <a:off x="2286000" y="2139950"/>
            <a:ext cx="2589213" cy="2827338"/>
            <a:chOff x="1877" y="1152"/>
            <a:chExt cx="775" cy="749"/>
          </a:xfrm>
        </p:grpSpPr>
        <p:sp>
          <p:nvSpPr>
            <p:cNvPr id="4119"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0"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21"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22"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23"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24"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25"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26"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27"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sp>
        <p:nvSpPr>
          <p:cNvPr id="4102"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06"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27"/>
          <p:cNvSpPr>
            <a:spLocks noChangeShapeType="1"/>
          </p:cNvSpPr>
          <p:nvPr/>
        </p:nvSpPr>
        <p:spPr bwMode="auto">
          <a:xfrm>
            <a:off x="3792538" y="3744913"/>
            <a:ext cx="446087" cy="541337"/>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28"/>
          <p:cNvSpPr>
            <a:spLocks noChangeShapeType="1"/>
          </p:cNvSpPr>
          <p:nvPr/>
        </p:nvSpPr>
        <p:spPr bwMode="auto">
          <a:xfrm>
            <a:off x="6529388" y="3760788"/>
            <a:ext cx="0" cy="606425"/>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29"/>
          <p:cNvSpPr txBox="1">
            <a:spLocks noChangeArrowheads="1"/>
          </p:cNvSpPr>
          <p:nvPr/>
        </p:nvSpPr>
        <p:spPr bwMode="auto">
          <a:xfrm>
            <a:off x="1203325"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aphicFrame>
        <p:nvGraphicFramePr>
          <p:cNvPr id="4098" name="Object 30"/>
          <p:cNvGraphicFramePr>
            <a:graphicFrameLocks noChangeAspect="1"/>
          </p:cNvGraphicFramePr>
          <p:nvPr/>
        </p:nvGraphicFramePr>
        <p:xfrm>
          <a:off x="2232025" y="5187950"/>
          <a:ext cx="2468563" cy="1116013"/>
        </p:xfrm>
        <a:graphic>
          <a:graphicData uri="http://schemas.openxmlformats.org/presentationml/2006/ole">
            <mc:AlternateContent xmlns:mc="http://schemas.openxmlformats.org/markup-compatibility/2006">
              <mc:Choice xmlns:v="urn:schemas-microsoft-com:vml" Requires="v">
                <p:oleObj spid="_x0000_s4165" name="Equation" r:id="rId4" imgW="927000" imgH="419040" progId="Equation.3">
                  <p:embed/>
                </p:oleObj>
              </mc:Choice>
              <mc:Fallback>
                <p:oleObj name="Equation" r:id="rId4" imgW="927000" imgH="4190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51879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1"/>
          <p:cNvGraphicFramePr>
            <a:graphicFrameLocks noChangeAspect="1"/>
          </p:cNvGraphicFramePr>
          <p:nvPr/>
        </p:nvGraphicFramePr>
        <p:xfrm>
          <a:off x="5072063" y="5207000"/>
          <a:ext cx="2736850" cy="1157288"/>
        </p:xfrm>
        <a:graphic>
          <a:graphicData uri="http://schemas.openxmlformats.org/presentationml/2006/ole">
            <mc:AlternateContent xmlns:mc="http://schemas.openxmlformats.org/markup-compatibility/2006">
              <mc:Choice xmlns:v="urn:schemas-microsoft-com:vml" Requires="v">
                <p:oleObj spid="_x0000_s4166" name="Equation" r:id="rId6" imgW="927000" imgH="393480" progId="Equation.3">
                  <p:embed/>
                </p:oleObj>
              </mc:Choice>
              <mc:Fallback>
                <p:oleObj name="Equation" r:id="rId6" imgW="927000" imgH="39348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52070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32"/>
          <p:cNvSpPr txBox="1">
            <a:spLocks noChangeArrowheads="1"/>
          </p:cNvSpPr>
          <p:nvPr/>
        </p:nvSpPr>
        <p:spPr bwMode="auto">
          <a:xfrm>
            <a:off x="838200" y="53625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Slope:</a:t>
            </a:r>
            <a:endParaRPr lang="en-US"/>
          </a:p>
        </p:txBody>
      </p:sp>
      <p:sp>
        <p:nvSpPr>
          <p:cNvPr id="4111" name="Text Box 33"/>
          <p:cNvSpPr txBox="1">
            <a:spLocks noChangeArrowheads="1"/>
          </p:cNvSpPr>
          <p:nvPr/>
        </p:nvSpPr>
        <p:spPr bwMode="auto">
          <a:xfrm>
            <a:off x="304800" y="76200"/>
            <a:ext cx="7450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Hydrologic Slope </a:t>
            </a:r>
          </a:p>
          <a:p>
            <a:r>
              <a:rPr lang="en-US" sz="4000"/>
              <a:t>	- Direction of Steepest Descent</a:t>
            </a:r>
            <a:endParaRPr lang="en-US"/>
          </a:p>
        </p:txBody>
      </p:sp>
      <p:sp>
        <p:nvSpPr>
          <p:cNvPr id="4112" name="Rectangle 34"/>
          <p:cNvSpPr>
            <a:spLocks noChangeArrowheads="1"/>
          </p:cNvSpPr>
          <p:nvPr/>
        </p:nvSpPr>
        <p:spPr bwMode="auto">
          <a:xfrm>
            <a:off x="5068888" y="5181600"/>
            <a:ext cx="2743200" cy="129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Line 35"/>
          <p:cNvSpPr>
            <a:spLocks noChangeShapeType="1"/>
          </p:cNvSpPr>
          <p:nvPr/>
        </p:nvSpPr>
        <p:spPr bwMode="auto">
          <a:xfrm>
            <a:off x="5243513" y="1874838"/>
            <a:ext cx="0" cy="188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36"/>
          <p:cNvSpPr>
            <a:spLocks noChangeShapeType="1"/>
          </p:cNvSpPr>
          <p:nvPr/>
        </p:nvSpPr>
        <p:spPr bwMode="auto">
          <a:xfrm>
            <a:off x="6091238" y="1871663"/>
            <a:ext cx="4762"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37"/>
          <p:cNvSpPr>
            <a:spLocks noChangeShapeType="1"/>
          </p:cNvSpPr>
          <p:nvPr/>
        </p:nvSpPr>
        <p:spPr bwMode="auto">
          <a:xfrm>
            <a:off x="5905500" y="1965325"/>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Text Box 38"/>
          <p:cNvSpPr txBox="1">
            <a:spLocks noChangeArrowheads="1"/>
          </p:cNvSpPr>
          <p:nvPr/>
        </p:nvSpPr>
        <p:spPr bwMode="auto">
          <a:xfrm>
            <a:off x="5499100" y="14811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17" name="Line 39"/>
          <p:cNvSpPr>
            <a:spLocks noChangeShapeType="1"/>
          </p:cNvSpPr>
          <p:nvPr/>
        </p:nvSpPr>
        <p:spPr bwMode="auto">
          <a:xfrm flipH="1">
            <a:off x="5241925" y="1965325"/>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24379" y="1481357"/>
            <a:ext cx="5558051" cy="4559300"/>
          </a:xfrm>
        </p:spPr>
        <p:txBody>
          <a:bodyPr/>
          <a:lstStyle/>
          <a:p>
            <a:r>
              <a:rPr lang="en-US" dirty="0" smtClean="0"/>
              <a:t>Key Concepts from Exercise 3</a:t>
            </a:r>
          </a:p>
          <a:p>
            <a:r>
              <a:rPr lang="en-US" dirty="0" smtClean="0"/>
              <a:t>Work the 2</a:t>
            </a:r>
            <a:r>
              <a:rPr lang="en-US" baseline="30000" dirty="0" smtClean="0"/>
              <a:t>nd</a:t>
            </a:r>
            <a:r>
              <a:rPr lang="en-US" dirty="0" smtClean="0"/>
              <a:t> half of Exercise 3</a:t>
            </a:r>
          </a:p>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information (DEM reconditioning)</a:t>
            </a:r>
          </a:p>
          <a:p>
            <a:r>
              <a:rPr lang="en-US" dirty="0"/>
              <a:t>Enhanced pit removal</a:t>
            </a:r>
          </a:p>
          <a:p>
            <a:endParaRPr lang="en-US" dirty="0" smtClean="0"/>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01"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
        <p:nvSpPr>
          <p:cNvPr id="68613" name="Text Box 129"/>
          <p:cNvSpPr txBox="1">
            <a:spLocks noChangeArrowheads="1"/>
          </p:cNvSpPr>
          <p:nvPr/>
        </p:nvSpPr>
        <p:spPr bwMode="auto">
          <a:xfrm>
            <a:off x="898525" y="5908675"/>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hlinkClick r:id="rId2"/>
              </a:rPr>
              <a:t>Link</a:t>
            </a:r>
            <a:r>
              <a:rPr lang="en-US"/>
              <a:t> to Grid calculator</a:t>
            </a:r>
          </a:p>
        </p:txBody>
      </p:sp>
      <p:sp>
        <p:nvSpPr>
          <p:cNvPr id="68614" name="Text Box 130"/>
          <p:cNvSpPr txBox="1">
            <a:spLocks noChangeArrowheads="1"/>
          </p:cNvSpPr>
          <p:nvPr/>
        </p:nvSpPr>
        <p:spPr bwMode="auto">
          <a:xfrm>
            <a:off x="628173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23520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665163"/>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a:solidFill>
                  <a:srgbClr val="FF3300"/>
                </a:solidFill>
              </a:rPr>
              <a:t>Flow Accumulation </a:t>
            </a:r>
            <a:br>
              <a:rPr lang="en-US" sz="3200">
                <a:solidFill>
                  <a:srgbClr val="FF3300"/>
                </a:solidFill>
              </a:rPr>
            </a:br>
            <a:r>
              <a:rPr lang="en-US" sz="3200">
                <a:solidFill>
                  <a:srgbClr val="FF3300"/>
                </a:solidFill>
              </a:rPr>
              <a:t>&gt; 10 Cell Threshold</a:t>
            </a:r>
          </a:p>
        </p:txBody>
      </p:sp>
      <p:grpSp>
        <p:nvGrpSpPr>
          <p:cNvPr id="69636" name="Group 134"/>
          <p:cNvGrpSpPr>
            <a:grpSpLocks/>
          </p:cNvGrpSpPr>
          <p:nvPr/>
        </p:nvGrpSpPr>
        <p:grpSpPr bwMode="auto">
          <a:xfrm>
            <a:off x="2016125" y="3454400"/>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23520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511175"/>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The area draining each grid cell includes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Streams with 200 cell Threshold</a:t>
            </a:r>
            <a:br>
              <a:rPr lang="en-US" smtClean="0"/>
            </a:br>
            <a:r>
              <a:rPr lang="en-US" sz="2800" smtClean="0"/>
              <a:t>(&gt;18 hectares or 13.5 acres drainage area)</a:t>
            </a:r>
            <a:r>
              <a:rPr lang="en-US" smtClean="0"/>
              <a:t> </a:t>
            </a:r>
          </a:p>
        </p:txBody>
      </p:sp>
      <p:pic>
        <p:nvPicPr>
          <p:cNvPr id="71683" name="Picture 3" descr="stream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48652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2601913" y="1719263"/>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762000"/>
          </a:xfrm>
        </p:spPr>
        <p:txBody>
          <a:bodyPr/>
          <a:lstStyle/>
          <a:p>
            <a:pPr eaLnBrk="1" hangingPunct="1"/>
            <a:r>
              <a:rPr lang="en-US" sz="3600" b="1" smtClean="0">
                <a:solidFill>
                  <a:srgbClr val="FF66FF"/>
                </a:solidFill>
              </a:rPr>
              <a:t>Watershed  </a:t>
            </a:r>
            <a:r>
              <a:rPr lang="en-US" sz="3600" b="1" smtClean="0">
                <a:solidFill>
                  <a:schemeClr val="tx1"/>
                </a:solidFill>
              </a:rPr>
              <a:t>and</a:t>
            </a:r>
            <a:r>
              <a:rPr lang="en-US" sz="3600" b="1" smtClean="0">
                <a:solidFill>
                  <a:srgbClr val="FF66FF"/>
                </a:solidFill>
              </a:rPr>
              <a:t> </a:t>
            </a:r>
            <a:r>
              <a:rPr lang="en-US" sz="3600" b="1" smtClean="0">
                <a:solidFill>
                  <a:schemeClr val="accent2"/>
                </a:solidFill>
              </a:rPr>
              <a:t>Drainage Paths</a:t>
            </a:r>
            <a:r>
              <a:rPr lang="en-US" sz="3600" b="1" smtClean="0">
                <a:solidFill>
                  <a:srgbClr val="FF66FF"/>
                </a:solidFill>
              </a:rPr>
              <a:t> </a:t>
            </a:r>
            <a:r>
              <a:rPr lang="en-US" sz="3600" b="1" smtClean="0">
                <a:solidFill>
                  <a:schemeClr val="tx1"/>
                </a:solidFill>
              </a:rPr>
              <a:t>Delineated from 30m DEM</a:t>
            </a:r>
            <a:endParaRPr lang="en-US" smtClean="0"/>
          </a:p>
        </p:txBody>
      </p:sp>
      <p:pic>
        <p:nvPicPr>
          <p:cNvPr id="73731" name="Picture 3" descr="delinws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381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593725" y="6213475"/>
            <a:ext cx="749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Automated method is more consistent than hand delineation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175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42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1178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5594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1576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116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7164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6499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6324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35132"/>
            <a:ext cx="7772400" cy="1143000"/>
          </a:xfrm>
        </p:spPr>
        <p:txBody>
          <a:bodyPr/>
          <a:lstStyle/>
          <a:p>
            <a:r>
              <a:rPr lang="en-US" sz="4000" dirty="0" smtClean="0"/>
              <a:t>Key Spatial Analysis Concepts from Exercise 3 </a:t>
            </a:r>
          </a:p>
        </p:txBody>
      </p:sp>
      <p:sp>
        <p:nvSpPr>
          <p:cNvPr id="56323" name="Content Placeholder 2"/>
          <p:cNvSpPr>
            <a:spLocks noGrp="1"/>
          </p:cNvSpPr>
          <p:nvPr>
            <p:ph idx="1"/>
          </p:nvPr>
        </p:nvSpPr>
        <p:spPr>
          <a:xfrm>
            <a:off x="457200" y="1587500"/>
            <a:ext cx="8229600" cy="4525963"/>
          </a:xfrm>
        </p:spPr>
        <p:txBody>
          <a:bodyPr/>
          <a:lstStyle/>
          <a:p>
            <a:r>
              <a:rPr lang="en-US" sz="2800" dirty="0" smtClean="0"/>
              <a:t>Contours and </a:t>
            </a:r>
            <a:r>
              <a:rPr lang="en-US" sz="2800" dirty="0" err="1" smtClean="0"/>
              <a:t>Hillshade</a:t>
            </a:r>
            <a:r>
              <a:rPr lang="en-US" sz="2800" dirty="0" smtClean="0"/>
              <a:t> to visualize topography</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t="4991"/>
          <a:stretch>
            <a:fillRect/>
          </a:stretch>
        </p:blipFill>
        <p:spPr bwMode="auto">
          <a:xfrm>
            <a:off x="892175" y="2160588"/>
            <a:ext cx="36433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2173288"/>
            <a:ext cx="36671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351338"/>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47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337050"/>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672013"/>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64820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111375"/>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343400"/>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18288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800" y="830263"/>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a:solidFill>
                  <a:schemeClr val="tx2"/>
                </a:solidFill>
              </a:rPr>
              <a:t>“Burning In” the Streams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7188" name="Bitmap Image" r:id="rId3" imgW="6638095" imgH="4676190" progId="Paint.Picture">
                  <p:embed/>
                </p:oleObj>
              </mc:Choice>
              <mc:Fallback>
                <p:oleObj name="Bitmap Image" r:id="rId3" imgW="6638095" imgH="4676190"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3231295309"/>
              </p:ext>
            </p:extLst>
          </p:nvPr>
        </p:nvGraphicFramePr>
        <p:xfrm>
          <a:off x="4757554" y="2451087"/>
          <a:ext cx="4077224" cy="3295926"/>
        </p:xfrm>
        <a:graphic>
          <a:graphicData uri="http://schemas.openxmlformats.org/presentationml/2006/ole">
            <mc:AlternateContent xmlns:mc="http://schemas.openxmlformats.org/markup-compatibility/2006">
              <mc:Choice xmlns:v="urn:schemas-microsoft-com:vml" Requires="v">
                <p:oleObj spid="_x0000_s24603" name="Worksheet" r:id="rId5" imgW="2486112" imgH="2009711" progId="Excel.Sheet.8">
                  <p:embed/>
                </p:oleObj>
              </mc:Choice>
              <mc:Fallback>
                <p:oleObj name="Worksheet" r:id="rId5" imgW="2486112" imgH="2009711" progId="Excel.Sheet.8">
                  <p:embed/>
                  <p:pic>
                    <p:nvPicPr>
                      <p:cNvPr id="0" name="Object 6"/>
                      <p:cNvPicPr>
                        <a:picLocks noChangeAspect="1" noChangeArrowheads="1"/>
                      </p:cNvPicPr>
                      <p:nvPr/>
                    </p:nvPicPr>
                    <p:blipFill>
                      <a:blip r:embed="rId6"/>
                      <a:srcRect/>
                      <a:stretch>
                        <a:fillRect/>
                      </a:stretch>
                    </p:blipFill>
                    <p:spPr bwMode="auto">
                      <a:xfrm>
                        <a:off x="4757554" y="2451087"/>
                        <a:ext cx="4077224" cy="3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Carving</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3228393040"/>
              </p:ext>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24604" name="Worksheet" r:id="rId8" imgW="2486112" imgH="2009711" progId="Excel.Sheet.8">
                  <p:embed/>
                </p:oleObj>
              </mc:Choice>
              <mc:Fallback>
                <p:oleObj name="Worksheet" r:id="rId8" imgW="2486112" imgH="2009711" progId="Excel.Sheet.8">
                  <p:embed/>
                  <p:pic>
                    <p:nvPicPr>
                      <p:cNvPr id="0" name=""/>
                      <p:cNvPicPr>
                        <a:picLocks noChangeAspect="1" noChangeArrowheads="1"/>
                      </p:cNvPicPr>
                      <p:nvPr/>
                    </p:nvPicPr>
                    <p:blipFill>
                      <a:blip r:embed="rId9"/>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782884"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8" y="2768608"/>
            <a:ext cx="641445" cy="32514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2795578"/>
            <a:ext cx="709684" cy="32387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6020053"/>
            <a:ext cx="154241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 outlets</a:t>
            </a:r>
            <a:endParaRPr lang="en-US" sz="2000" dirty="0"/>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494478" y="238760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1" y="241457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Carved DEM</a:t>
            </a:r>
            <a:endParaRPr lang="en-US" sz="3200" dirty="0"/>
          </a:p>
        </p:txBody>
      </p:sp>
    </p:spTree>
    <p:extLst>
      <p:ext uri="{BB962C8B-B14F-4D97-AF65-F5344CB8AC3E}">
        <p14:creationId xmlns:p14="http://schemas.microsoft.com/office/powerpoint/2010/main" val="25575897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68383" y="59542"/>
            <a:ext cx="7772400" cy="1143000"/>
          </a:xfrm>
        </p:spPr>
        <p:txBody>
          <a:bodyPr/>
          <a:lstStyle/>
          <a:p>
            <a:r>
              <a:rPr lang="en-US" dirty="0" smtClean="0"/>
              <a:t>Zonal Average of Raster over </a:t>
            </a:r>
            <a:r>
              <a:rPr lang="en-US" dirty="0" err="1" smtClean="0"/>
              <a:t>Subwatershed</a:t>
            </a:r>
            <a:endParaRPr lang="en-US" dirty="0" smtClean="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2563688"/>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68308" y="3562203"/>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7351" name="Elbow Connector 8"/>
          <p:cNvCxnSpPr>
            <a:cxnSpLocks noChangeShapeType="1"/>
            <a:stCxn id="57350" idx="4"/>
            <a:endCxn id="57349" idx="0"/>
          </p:cNvCxnSpPr>
          <p:nvPr/>
        </p:nvCxnSpPr>
        <p:spPr bwMode="auto">
          <a:xfrm rot="5400000">
            <a:off x="2775753" y="1194455"/>
            <a:ext cx="1288903" cy="3446592"/>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813275" y="3600303"/>
            <a:ext cx="4673600"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08" y="4304770"/>
            <a:ext cx="6128451" cy="270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5"/>
          <p:cNvSpPr>
            <a:spLocks noChangeArrowheads="1"/>
          </p:cNvSpPr>
          <p:nvPr/>
        </p:nvSpPr>
        <p:spPr bwMode="auto">
          <a:xfrm>
            <a:off x="2909839" y="5201744"/>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9"/>
          <p:cNvSpPr>
            <a:spLocks noChangeArrowheads="1"/>
          </p:cNvSpPr>
          <p:nvPr/>
        </p:nvSpPr>
        <p:spPr bwMode="auto">
          <a:xfrm>
            <a:off x="3254806" y="5239844"/>
            <a:ext cx="4049761"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 name="Elbow Connector 8"/>
          <p:cNvCxnSpPr>
            <a:cxnSpLocks noChangeShapeType="1"/>
            <a:stCxn id="11" idx="0"/>
            <a:endCxn id="57349" idx="4"/>
          </p:cNvCxnSpPr>
          <p:nvPr/>
        </p:nvCxnSpPr>
        <p:spPr bwMode="auto">
          <a:xfrm rot="16200000" flipV="1">
            <a:off x="1699504" y="3762808"/>
            <a:ext cx="1436341" cy="1441531"/>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138439" y="4304770"/>
            <a:ext cx="1660094" cy="400110"/>
          </a:xfrm>
          <a:prstGeom prst="rect">
            <a:avLst/>
          </a:prstGeom>
          <a:noFill/>
        </p:spPr>
        <p:txBody>
          <a:bodyPr wrap="square" rtlCol="0">
            <a:spAutoFit/>
          </a:bodyPr>
          <a:lstStyle/>
          <a:p>
            <a:r>
              <a:rPr lang="en-US" sz="2000" dirty="0" smtClean="0">
                <a:solidFill>
                  <a:srgbClr val="FF0000"/>
                </a:solidFill>
                <a:latin typeface="+mn-lt"/>
              </a:rPr>
              <a:t>Join</a:t>
            </a:r>
            <a:endParaRPr lang="en-US" sz="2000" dirty="0">
              <a:solidFill>
                <a:srgbClr val="FF0000"/>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4408228" y="976764"/>
            <a:ext cx="442187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Optimally adjusted</a:t>
            </a:r>
            <a:endParaRPr lang="en-US" sz="2800" dirty="0"/>
          </a:p>
        </p:txBody>
      </p:sp>
      <p:sp>
        <p:nvSpPr>
          <p:cNvPr id="23558" name="Rectangle 6"/>
          <p:cNvSpPr>
            <a:spLocks noGrp="1" noChangeArrowheads="1"/>
          </p:cNvSpPr>
          <p:nvPr>
            <p:ph type="title" idx="4294967295"/>
          </p:nvPr>
        </p:nvSpPr>
        <p:spPr>
          <a:xfrm>
            <a:off x="1473959" y="44171"/>
            <a:ext cx="6196083" cy="1371600"/>
          </a:xfrm>
          <a:noFill/>
          <a:ln/>
        </p:spPr>
        <p:txBody>
          <a:bodyPr/>
          <a:lstStyle/>
          <a:p>
            <a:r>
              <a:rPr lang="en-US" sz="3600" dirty="0" smtClean="0"/>
              <a:t>Minimizing DEM Alterations </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4023494128"/>
              </p:ext>
            </p:extLst>
          </p:nvPr>
        </p:nvGraphicFramePr>
        <p:xfrm>
          <a:off x="377114" y="2623018"/>
          <a:ext cx="4069787" cy="3290887"/>
        </p:xfrm>
        <a:graphic>
          <a:graphicData uri="http://schemas.openxmlformats.org/presentationml/2006/ole">
            <mc:AlternateContent xmlns:mc="http://schemas.openxmlformats.org/markup-compatibility/2006">
              <mc:Choice xmlns:v="urn:schemas-microsoft-com:vml" Requires="v">
                <p:oleObj spid="_x0000_s25628" name="Worksheet" r:id="rId5" imgW="2486112" imgH="2009711" progId="Excel.Sheet.8">
                  <p:embed/>
                </p:oleObj>
              </mc:Choice>
              <mc:Fallback>
                <p:oleObj name="Worksheet" r:id="rId5" imgW="2486112" imgH="2009711" progId="Excel.Sheet.8">
                  <p:embed/>
                  <p:pic>
                    <p:nvPicPr>
                      <p:cNvPr id="0" name=""/>
                      <p:cNvPicPr>
                        <a:picLocks noChangeAspect="1" noChangeArrowheads="1"/>
                      </p:cNvPicPr>
                      <p:nvPr/>
                    </p:nvPicPr>
                    <p:blipFill>
                      <a:blip r:embed="rId6"/>
                      <a:srcRect/>
                      <a:stretch>
                        <a:fillRect/>
                      </a:stretch>
                    </p:blipFill>
                    <p:spPr bwMode="auto">
                      <a:xfrm>
                        <a:off x="377114" y="2623018"/>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232531"/>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350668" y="5568180"/>
            <a:ext cx="919582" cy="6579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905716" y="6226103"/>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8" name="Rectangle 6"/>
          <p:cNvSpPr txBox="1">
            <a:spLocks noChangeArrowheads="1"/>
          </p:cNvSpPr>
          <p:nvPr/>
        </p:nvSpPr>
        <p:spPr bwMode="auto">
          <a:xfrm>
            <a:off x="382137" y="960844"/>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Original DEM</a:t>
            </a:r>
            <a:endParaRPr lang="en-US" sz="2800" dirty="0"/>
          </a:p>
        </p:txBody>
      </p:sp>
      <p:sp>
        <p:nvSpPr>
          <p:cNvPr id="4" name="Freeform 3"/>
          <p:cNvSpPr/>
          <p:nvPr/>
        </p:nvSpPr>
        <p:spPr bwMode="auto">
          <a:xfrm>
            <a:off x="776975" y="3595718"/>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244488"/>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9" name="Object 5"/>
          <p:cNvGraphicFramePr>
            <a:graphicFrameLocks noChangeAspect="1"/>
          </p:cNvGraphicFramePr>
          <p:nvPr>
            <p:extLst>
              <p:ext uri="{D42A27DB-BD31-4B8C-83A1-F6EECF244321}">
                <p14:modId xmlns:p14="http://schemas.microsoft.com/office/powerpoint/2010/main" val="4251756439"/>
              </p:ext>
            </p:extLst>
          </p:nvPr>
        </p:nvGraphicFramePr>
        <p:xfrm>
          <a:off x="4698287" y="2654381"/>
          <a:ext cx="4077224" cy="3295926"/>
        </p:xfrm>
        <a:graphic>
          <a:graphicData uri="http://schemas.openxmlformats.org/presentationml/2006/ole">
            <mc:AlternateContent xmlns:mc="http://schemas.openxmlformats.org/markup-compatibility/2006">
              <mc:Choice xmlns:v="urn:schemas-microsoft-com:vml" Requires="v">
                <p:oleObj spid="_x0000_s25629" name="Worksheet" r:id="rId8" imgW="2486112" imgH="2009711" progId="Excel.Sheet.8">
                  <p:embed/>
                </p:oleObj>
              </mc:Choice>
              <mc:Fallback>
                <p:oleObj name="Worksheet" r:id="rId8" imgW="2486112" imgH="2009711" progId="Excel.Sheet.8">
                  <p:embed/>
                  <p:pic>
                    <p:nvPicPr>
                      <p:cNvPr id="0" name=""/>
                      <p:cNvPicPr>
                        <a:picLocks noChangeAspect="1" noChangeArrowheads="1"/>
                      </p:cNvPicPr>
                      <p:nvPr/>
                    </p:nvPicPr>
                    <p:blipFill>
                      <a:blip r:embed="rId9"/>
                      <a:srcRect/>
                      <a:stretch>
                        <a:fillRect/>
                      </a:stretch>
                    </p:blipFill>
                    <p:spPr bwMode="auto">
                      <a:xfrm>
                        <a:off x="4698287" y="2654381"/>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53"/>
          <p:cNvGrpSpPr>
            <a:grpSpLocks noChangeAspect="1"/>
          </p:cNvGrpSpPr>
          <p:nvPr/>
        </p:nvGrpSpPr>
        <p:grpSpPr bwMode="auto">
          <a:xfrm>
            <a:off x="5292573" y="3133790"/>
            <a:ext cx="2431557" cy="2229517"/>
            <a:chOff x="1852" y="1980"/>
            <a:chExt cx="1721" cy="1578"/>
          </a:xfrm>
        </p:grpSpPr>
        <p:sp>
          <p:nvSpPr>
            <p:cNvPr id="22" name="Line 28"/>
            <p:cNvSpPr>
              <a:spLocks noChangeShapeType="1"/>
            </p:cNvSpPr>
            <p:nvPr/>
          </p:nvSpPr>
          <p:spPr bwMode="auto">
            <a:xfrm flipV="1">
              <a:off x="2152" y="267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9"/>
            <p:cNvSpPr>
              <a:spLocks noChangeShapeType="1"/>
            </p:cNvSpPr>
            <p:nvPr/>
          </p:nvSpPr>
          <p:spPr bwMode="auto">
            <a:xfrm flipV="1">
              <a:off x="2152" y="243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0"/>
            <p:cNvSpPr>
              <a:spLocks noChangeShapeType="1"/>
            </p:cNvSpPr>
            <p:nvPr/>
          </p:nvSpPr>
          <p:spPr bwMode="auto">
            <a:xfrm flipV="1">
              <a:off x="2152" y="2202"/>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1"/>
            <p:cNvSpPr>
              <a:spLocks noChangeShapeType="1"/>
            </p:cNvSpPr>
            <p:nvPr/>
          </p:nvSpPr>
          <p:spPr bwMode="auto">
            <a:xfrm flipV="1">
              <a:off x="2152" y="198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flipV="1">
              <a:off x="2152" y="291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5"/>
            <p:cNvSpPr>
              <a:spLocks noChangeShapeType="1"/>
            </p:cNvSpPr>
            <p:nvPr/>
          </p:nvSpPr>
          <p:spPr bwMode="auto">
            <a:xfrm flipV="1">
              <a:off x="21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flipV="1">
              <a:off x="2428"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7"/>
            <p:cNvSpPr>
              <a:spLocks noChangeShapeType="1"/>
            </p:cNvSpPr>
            <p:nvPr/>
          </p:nvSpPr>
          <p:spPr bwMode="auto">
            <a:xfrm flipV="1">
              <a:off x="18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8"/>
            <p:cNvSpPr>
              <a:spLocks noChangeShapeType="1"/>
            </p:cNvSpPr>
            <p:nvPr/>
          </p:nvSpPr>
          <p:spPr bwMode="auto">
            <a:xfrm flipV="1">
              <a:off x="3573" y="336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6"/>
            <p:cNvSpPr>
              <a:spLocks noChangeShapeType="1"/>
            </p:cNvSpPr>
            <p:nvPr/>
          </p:nvSpPr>
          <p:spPr bwMode="auto">
            <a:xfrm flipH="1">
              <a:off x="2458" y="3126"/>
              <a:ext cx="19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7"/>
            <p:cNvSpPr>
              <a:spLocks noChangeShapeType="1"/>
            </p:cNvSpPr>
            <p:nvPr/>
          </p:nvSpPr>
          <p:spPr bwMode="auto">
            <a:xfrm flipV="1">
              <a:off x="1936"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9"/>
            <p:cNvSpPr>
              <a:spLocks noChangeShapeType="1"/>
            </p:cNvSpPr>
            <p:nvPr/>
          </p:nvSpPr>
          <p:spPr bwMode="auto">
            <a:xfrm flipH="1">
              <a:off x="1908" y="2886"/>
              <a:ext cx="190" cy="0"/>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flipH="1" flipV="1">
              <a:off x="2476" y="3156"/>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1"/>
            <p:cNvSpPr>
              <a:spLocks noChangeShapeType="1"/>
            </p:cNvSpPr>
            <p:nvPr/>
          </p:nvSpPr>
          <p:spPr bwMode="auto">
            <a:xfrm flipH="1" flipV="1">
              <a:off x="2194"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87"/>
          <p:cNvSpPr txBox="1">
            <a:spLocks noChangeArrowheads="1"/>
          </p:cNvSpPr>
          <p:nvPr/>
        </p:nvSpPr>
        <p:spPr bwMode="auto">
          <a:xfrm>
            <a:off x="6377661" y="2041518"/>
            <a:ext cx="92525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Carved</a:t>
            </a:r>
            <a:endParaRPr lang="en-US" sz="2000" dirty="0"/>
          </a:p>
        </p:txBody>
      </p:sp>
      <p:sp>
        <p:nvSpPr>
          <p:cNvPr id="38" name="Text Box 87"/>
          <p:cNvSpPr txBox="1">
            <a:spLocks noChangeArrowheads="1"/>
          </p:cNvSpPr>
          <p:nvPr/>
        </p:nvSpPr>
        <p:spPr bwMode="auto">
          <a:xfrm>
            <a:off x="7092162" y="6244745"/>
            <a:ext cx="78098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Filled</a:t>
            </a:r>
            <a:endParaRPr lang="en-US" sz="2000" dirty="0"/>
          </a:p>
        </p:txBody>
      </p:sp>
      <p:sp>
        <p:nvSpPr>
          <p:cNvPr id="39" name="Line 86"/>
          <p:cNvSpPr>
            <a:spLocks noChangeShapeType="1"/>
          </p:cNvSpPr>
          <p:nvPr/>
        </p:nvSpPr>
        <p:spPr bwMode="auto">
          <a:xfrm flipV="1">
            <a:off x="7537245" y="5568178"/>
            <a:ext cx="93442" cy="6765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6"/>
          <p:cNvSpPr>
            <a:spLocks noChangeShapeType="1"/>
          </p:cNvSpPr>
          <p:nvPr/>
        </p:nvSpPr>
        <p:spPr bwMode="auto">
          <a:xfrm flipH="1" flipV="1">
            <a:off x="6174207" y="4897057"/>
            <a:ext cx="1168289" cy="1347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6"/>
          <p:cNvSpPr>
            <a:spLocks noChangeShapeType="1"/>
          </p:cNvSpPr>
          <p:nvPr/>
        </p:nvSpPr>
        <p:spPr bwMode="auto">
          <a:xfrm flipH="1">
            <a:off x="5877502" y="2457546"/>
            <a:ext cx="500157" cy="5722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563640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376238"/>
            <a:ext cx="7772400" cy="898525"/>
          </a:xfrm>
        </p:spPr>
        <p:txBody>
          <a:bodyPr/>
          <a:lstStyle/>
          <a:p>
            <a:pPr eaLnBrk="1" hangingPunct="1"/>
            <a:r>
              <a:rPr lang="en-US" smtClean="0"/>
              <a:t>Summary Concepts</a:t>
            </a:r>
          </a:p>
        </p:txBody>
      </p:sp>
      <p:sp>
        <p:nvSpPr>
          <p:cNvPr id="109571" name="Rectangle 3"/>
          <p:cNvSpPr>
            <a:spLocks noGrp="1" noChangeArrowheads="1"/>
          </p:cNvSpPr>
          <p:nvPr>
            <p:ph type="body" idx="1"/>
          </p:nvPr>
        </p:nvSpPr>
        <p:spPr>
          <a:xfrm>
            <a:off x="665163" y="1431925"/>
            <a:ext cx="7772400" cy="4775200"/>
          </a:xfrm>
          <a:noFill/>
        </p:spPr>
        <p:txBody>
          <a:bodyPr/>
          <a:lstStyle/>
          <a:p>
            <a:pPr eaLnBrk="1" hangingPunct="1">
              <a:lnSpc>
                <a:spcPct val="90000"/>
              </a:lnSpc>
            </a:pPr>
            <a:r>
              <a:rPr lang="en-US" sz="2800" smtClean="0"/>
              <a:t>The eight direction pour point model approximates the surface flow using eight discrete grid directions </a:t>
            </a:r>
          </a:p>
          <a:p>
            <a:pPr eaLnBrk="1" hangingPunct="1">
              <a:lnSpc>
                <a:spcPct val="90000"/>
              </a:lnSpc>
            </a:pPr>
            <a:r>
              <a:rPr lang="en-US" sz="2800" smtClean="0"/>
              <a:t>The elevation surface represented by a grid digital elevation model is used to derive surfaces representing other hydrologic variables of interest such as</a:t>
            </a:r>
          </a:p>
          <a:p>
            <a:pPr lvl="1" eaLnBrk="1" hangingPunct="1">
              <a:lnSpc>
                <a:spcPct val="90000"/>
              </a:lnSpc>
            </a:pPr>
            <a:r>
              <a:rPr lang="en-US" sz="2400" smtClean="0"/>
              <a:t>Slope</a:t>
            </a:r>
          </a:p>
          <a:p>
            <a:pPr lvl="1" eaLnBrk="1" hangingPunct="1">
              <a:lnSpc>
                <a:spcPct val="90000"/>
              </a:lnSpc>
            </a:pPr>
            <a:r>
              <a:rPr lang="en-US" sz="2400" smtClean="0"/>
              <a:t>Flow direction</a:t>
            </a:r>
          </a:p>
          <a:p>
            <a:pPr lvl="1" eaLnBrk="1" hangingPunct="1">
              <a:lnSpc>
                <a:spcPct val="90000"/>
              </a:lnSpc>
            </a:pPr>
            <a:r>
              <a:rPr lang="en-US" sz="2400" smtClean="0"/>
              <a:t>Drainage area</a:t>
            </a:r>
          </a:p>
          <a:p>
            <a:pPr lvl="1" eaLnBrk="1" hangingPunct="1">
              <a:lnSpc>
                <a:spcPct val="90000"/>
              </a:lnSpc>
            </a:pPr>
            <a:r>
              <a:rPr lang="en-US" sz="2400" smtClean="0"/>
              <a:t>Catchments, watersheds and channel networks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066925" y="311150"/>
            <a:ext cx="6429375" cy="1143000"/>
          </a:xfrm>
        </p:spPr>
        <p:txBody>
          <a:bodyPr/>
          <a:lstStyle/>
          <a:p>
            <a:pPr eaLnBrk="1" hangingPunct="1"/>
            <a:r>
              <a:rPr lang="en-US" smtClean="0"/>
              <a:t>Are there any questions ?</a:t>
            </a:r>
          </a:p>
        </p:txBody>
      </p:sp>
      <p:graphicFrame>
        <p:nvGraphicFramePr>
          <p:cNvPr id="19458" name="Object 3"/>
          <p:cNvGraphicFramePr>
            <a:graphicFrameLocks noChangeAspect="1"/>
          </p:cNvGraphicFramePr>
          <p:nvPr/>
        </p:nvGraphicFramePr>
        <p:xfrm>
          <a:off x="0" y="2206625"/>
          <a:ext cx="3981450" cy="4651375"/>
        </p:xfrm>
        <a:graphic>
          <a:graphicData uri="http://schemas.openxmlformats.org/presentationml/2006/ole">
            <mc:AlternateContent xmlns:mc="http://schemas.openxmlformats.org/markup-compatibility/2006">
              <mc:Choice xmlns:v="urn:schemas-microsoft-com:vml" Requires="v">
                <p:oleObj spid="_x0000_s19527"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0" y="2206625"/>
                        <a:ext cx="398145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4"/>
          <p:cNvSpPr>
            <a:spLocks noChangeAspect="1" noChangeArrowheads="1"/>
          </p:cNvSpPr>
          <p:nvPr/>
        </p:nvSpPr>
        <p:spPr bwMode="auto">
          <a:xfrm>
            <a:off x="0" y="1812925"/>
            <a:ext cx="8188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70000"/>
              </a:lnSpc>
            </a:pPr>
            <a:endParaRPr kumimoji="1" lang="en-US" sz="3200" b="1">
              <a:solidFill>
                <a:schemeClr val="tx2"/>
              </a:solidFill>
              <a:latin typeface="Arial Narrow" pitchFamily="34" charset="0"/>
            </a:endParaRPr>
          </a:p>
        </p:txBody>
      </p:sp>
      <p:grpSp>
        <p:nvGrpSpPr>
          <p:cNvPr id="19462" name="Group 5"/>
          <p:cNvGrpSpPr>
            <a:grpSpLocks/>
          </p:cNvGrpSpPr>
          <p:nvPr/>
        </p:nvGrpSpPr>
        <p:grpSpPr bwMode="auto">
          <a:xfrm>
            <a:off x="3967163" y="1701800"/>
            <a:ext cx="4724400" cy="4389438"/>
            <a:chOff x="1233" y="1689"/>
            <a:chExt cx="2203" cy="2047"/>
          </a:xfrm>
        </p:grpSpPr>
        <p:graphicFrame>
          <p:nvGraphicFramePr>
            <p:cNvPr id="19459" name="Object 6"/>
            <p:cNvGraphicFramePr>
              <a:graphicFrameLocks noChangeAspect="1"/>
            </p:cNvGraphicFramePr>
            <p:nvPr/>
          </p:nvGraphicFramePr>
          <p:xfrm>
            <a:off x="1233" y="1689"/>
            <a:ext cx="1099" cy="1180"/>
          </p:xfrm>
          <a:graphic>
            <a:graphicData uri="http://schemas.openxmlformats.org/presentationml/2006/ole">
              <mc:AlternateContent xmlns:mc="http://schemas.openxmlformats.org/markup-compatibility/2006">
                <mc:Choice xmlns:v="urn:schemas-microsoft-com:vml" Requires="v">
                  <p:oleObj spid="_x0000_s19528" name="Clip" r:id="rId6" imgW="3025440" imgH="3252600" progId="MS_ClipArt_Gallery.2">
                    <p:embed/>
                  </p:oleObj>
                </mc:Choice>
                <mc:Fallback>
                  <p:oleObj name="Clip" r:id="rId6" imgW="3025440" imgH="32526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 y="1689"/>
                          <a:ext cx="1099" cy="1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3" name="Group 7"/>
            <p:cNvGrpSpPr>
              <a:grpSpLocks noChangeAspect="1"/>
            </p:cNvGrpSpPr>
            <p:nvPr/>
          </p:nvGrpSpPr>
          <p:grpSpPr bwMode="auto">
            <a:xfrm>
              <a:off x="1996" y="1943"/>
              <a:ext cx="1440" cy="1793"/>
              <a:chOff x="408" y="1056"/>
              <a:chExt cx="2297" cy="3024"/>
            </a:xfrm>
          </p:grpSpPr>
          <p:sp>
            <p:nvSpPr>
              <p:cNvPr id="373768" name="Rectangle 8"/>
              <p:cNvSpPr>
                <a:spLocks noChangeAspect="1" noChangeArrowheads="1"/>
              </p:cNvSpPr>
              <p:nvPr/>
            </p:nvSpPr>
            <p:spPr bwMode="auto">
              <a:xfrm>
                <a:off x="1584" y="3312"/>
                <a:ext cx="191"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65" name="Freeform 9"/>
              <p:cNvSpPr>
                <a:spLocks noChangeAspect="1"/>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6" name="Freeform 10"/>
              <p:cNvSpPr>
                <a:spLocks noChangeAspect="1"/>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7" name="Freeform 11"/>
              <p:cNvSpPr>
                <a:spLocks noChangeAspect="1"/>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8" name="Freeform 12"/>
              <p:cNvSpPr>
                <a:spLocks noChangeAspect="1"/>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9" name="Freeform 13"/>
              <p:cNvSpPr>
                <a:spLocks noChangeAspect="1"/>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0" name="Freeform 14"/>
              <p:cNvSpPr>
                <a:spLocks noChangeAspect="1"/>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1" name="Freeform 15"/>
              <p:cNvSpPr>
                <a:spLocks noChangeAspect="1"/>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2" name="Line 16"/>
              <p:cNvSpPr>
                <a:spLocks noChangeAspect="1" noChangeShapeType="1"/>
              </p:cNvSpPr>
              <p:nvPr/>
            </p:nvSpPr>
            <p:spPr bwMode="auto">
              <a:xfrm>
                <a:off x="624" y="331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3" name="Line 17"/>
              <p:cNvSpPr>
                <a:spLocks noChangeAspect="1" noChangeShapeType="1"/>
              </p:cNvSpPr>
              <p:nvPr/>
            </p:nvSpPr>
            <p:spPr bwMode="auto">
              <a:xfrm>
                <a:off x="624" y="350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4" name="Line 18"/>
              <p:cNvSpPr>
                <a:spLocks noChangeAspect="1" noChangeShapeType="1"/>
              </p:cNvSpPr>
              <p:nvPr/>
            </p:nvSpPr>
            <p:spPr bwMode="auto">
              <a:xfrm>
                <a:off x="624" y="3696"/>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5" name="Line 19"/>
              <p:cNvSpPr>
                <a:spLocks noChangeAspect="1" noChangeShapeType="1"/>
              </p:cNvSpPr>
              <p:nvPr/>
            </p:nvSpPr>
            <p:spPr bwMode="auto">
              <a:xfrm>
                <a:off x="624" y="3888"/>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6" name="Line 20"/>
              <p:cNvSpPr>
                <a:spLocks noChangeAspect="1" noChangeShapeType="1"/>
              </p:cNvSpPr>
              <p:nvPr/>
            </p:nvSpPr>
            <p:spPr bwMode="auto">
              <a:xfrm>
                <a:off x="1776"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7" name="Line 21"/>
              <p:cNvSpPr>
                <a:spLocks noChangeAspect="1" noChangeShapeType="1"/>
              </p:cNvSpPr>
              <p:nvPr/>
            </p:nvSpPr>
            <p:spPr bwMode="auto">
              <a:xfrm>
                <a:off x="1584"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8" name="Line 22"/>
              <p:cNvSpPr>
                <a:spLocks noChangeAspect="1" noChangeShapeType="1"/>
              </p:cNvSpPr>
              <p:nvPr/>
            </p:nvSpPr>
            <p:spPr bwMode="auto">
              <a:xfrm>
                <a:off x="196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9" name="Line 23"/>
              <p:cNvSpPr>
                <a:spLocks noChangeAspect="1" noChangeShapeType="1"/>
              </p:cNvSpPr>
              <p:nvPr/>
            </p:nvSpPr>
            <p:spPr bwMode="auto">
              <a:xfrm>
                <a:off x="139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0" name="Line 24"/>
              <p:cNvSpPr>
                <a:spLocks noChangeAspect="1" noChangeShapeType="1"/>
              </p:cNvSpPr>
              <p:nvPr/>
            </p:nvSpPr>
            <p:spPr bwMode="auto">
              <a:xfrm>
                <a:off x="216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1" name="Line 25"/>
              <p:cNvSpPr>
                <a:spLocks noChangeAspect="1" noChangeShapeType="1"/>
              </p:cNvSpPr>
              <p:nvPr/>
            </p:nvSpPr>
            <p:spPr bwMode="auto">
              <a:xfrm>
                <a:off x="120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2" name="Line 26"/>
              <p:cNvSpPr>
                <a:spLocks noChangeAspect="1" noChangeShapeType="1"/>
              </p:cNvSpPr>
              <p:nvPr/>
            </p:nvSpPr>
            <p:spPr bwMode="auto">
              <a:xfrm>
                <a:off x="100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3" name="Line 27"/>
              <p:cNvSpPr>
                <a:spLocks noChangeAspect="1" noChangeShapeType="1"/>
              </p:cNvSpPr>
              <p:nvPr/>
            </p:nvSpPr>
            <p:spPr bwMode="auto">
              <a:xfrm>
                <a:off x="235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4" name="Line 28"/>
              <p:cNvSpPr>
                <a:spLocks noChangeAspect="1" noChangeShapeType="1"/>
              </p:cNvSpPr>
              <p:nvPr/>
            </p:nvSpPr>
            <p:spPr bwMode="auto">
              <a:xfrm>
                <a:off x="816" y="3072"/>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5" name="Line 29"/>
              <p:cNvSpPr>
                <a:spLocks noChangeAspect="1" noChangeShapeType="1"/>
              </p:cNvSpPr>
              <p:nvPr/>
            </p:nvSpPr>
            <p:spPr bwMode="auto">
              <a:xfrm>
                <a:off x="2544"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6" name="Freeform 30"/>
              <p:cNvSpPr>
                <a:spLocks noChangeAspect="1"/>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7" name="Freeform 31"/>
              <p:cNvSpPr>
                <a:spLocks noChangeAspect="1"/>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8" name="Freeform 32"/>
              <p:cNvSpPr>
                <a:spLocks noChangeAspect="1"/>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9" name="Freeform 33"/>
              <p:cNvSpPr>
                <a:spLocks noChangeAspect="1"/>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4" name="Text Box 34"/>
              <p:cNvSpPr txBox="1">
                <a:spLocks noChangeAspect="1" noChangeArrowheads="1"/>
              </p:cNvSpPr>
              <p:nvPr/>
            </p:nvSpPr>
            <p:spPr bwMode="auto">
              <a:xfrm>
                <a:off x="1178" y="2446"/>
                <a:ext cx="334"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1</a:t>
                </a:r>
                <a:endParaRPr lang="en-CA" sz="1000">
                  <a:latin typeface="Arial" charset="0"/>
                </a:endParaRPr>
              </a:p>
            </p:txBody>
          </p:sp>
          <p:sp>
            <p:nvSpPr>
              <p:cNvPr id="373795" name="Rectangle 35"/>
              <p:cNvSpPr>
                <a:spLocks noChangeAspect="1" noChangeArrowheads="1"/>
              </p:cNvSpPr>
              <p:nvPr/>
            </p:nvSpPr>
            <p:spPr bwMode="auto">
              <a:xfrm>
                <a:off x="1584" y="1872"/>
                <a:ext cx="191" cy="191"/>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92" name="Freeform 36"/>
              <p:cNvSpPr>
                <a:spLocks noChangeAspect="1"/>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93" name="Freeform 37"/>
              <p:cNvSpPr>
                <a:spLocks noChangeAspect="1"/>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8" name="Text Box 38"/>
              <p:cNvSpPr txBox="1">
                <a:spLocks noChangeAspect="1" noChangeArrowheads="1"/>
              </p:cNvSpPr>
              <p:nvPr/>
            </p:nvSpPr>
            <p:spPr bwMode="auto">
              <a:xfrm>
                <a:off x="1319" y="1665"/>
                <a:ext cx="333"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2</a:t>
                </a:r>
                <a:endParaRPr lang="en-CA" sz="3000">
                  <a:latin typeface="Arial" charset="0"/>
                </a:endParaRPr>
              </a:p>
            </p:txBody>
          </p:sp>
          <p:sp>
            <p:nvSpPr>
              <p:cNvPr id="19495" name="Line 39"/>
              <p:cNvSpPr>
                <a:spLocks noChangeAspect="1" noChangeShapeType="1"/>
              </p:cNvSpPr>
              <p:nvPr/>
            </p:nvSpPr>
            <p:spPr bwMode="auto">
              <a:xfrm>
                <a:off x="576" y="206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6" name="Line 40"/>
              <p:cNvSpPr>
                <a:spLocks noChangeAspect="1" noChangeShapeType="1"/>
              </p:cNvSpPr>
              <p:nvPr/>
            </p:nvSpPr>
            <p:spPr bwMode="auto">
              <a:xfrm>
                <a:off x="576" y="187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7" name="Text Box 41"/>
              <p:cNvSpPr txBox="1">
                <a:spLocks noChangeAspect="1" noChangeArrowheads="1"/>
              </p:cNvSpPr>
              <p:nvPr/>
            </p:nvSpPr>
            <p:spPr bwMode="auto">
              <a:xfrm>
                <a:off x="1507" y="1821"/>
                <a:ext cx="3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3</a:t>
                </a:r>
                <a:endParaRPr lang="en-CA" sz="1200">
                  <a:latin typeface="Arial" charset="0"/>
                </a:endParaRPr>
              </a:p>
            </p:txBody>
          </p:sp>
          <p:sp>
            <p:nvSpPr>
              <p:cNvPr id="19498" name="Text Box 42"/>
              <p:cNvSpPr txBox="1">
                <a:spLocks noChangeAspect="1" noChangeArrowheads="1"/>
              </p:cNvSpPr>
              <p:nvPr/>
            </p:nvSpPr>
            <p:spPr bwMode="auto">
              <a:xfrm>
                <a:off x="1479" y="3263"/>
                <a:ext cx="3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12</a:t>
                </a:r>
                <a:endParaRPr lang="en-CA" sz="2000">
                  <a:latin typeface="Arial" charset="0"/>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5" y="1200990"/>
            <a:ext cx="5614855" cy="364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0" name="Title 1"/>
          <p:cNvSpPr>
            <a:spLocks noGrp="1"/>
          </p:cNvSpPr>
          <p:nvPr>
            <p:ph type="title"/>
          </p:nvPr>
        </p:nvSpPr>
        <p:spPr>
          <a:xfrm>
            <a:off x="457200" y="83566"/>
            <a:ext cx="8229600" cy="1143000"/>
          </a:xfrm>
        </p:spPr>
        <p:txBody>
          <a:bodyPr/>
          <a:lstStyle/>
          <a:p>
            <a:r>
              <a:rPr lang="en-US" sz="3600" dirty="0" err="1" smtClean="0"/>
              <a:t>Subwatershed</a:t>
            </a:r>
            <a:r>
              <a:rPr lang="en-US" sz="3600" dirty="0" smtClean="0"/>
              <a:t> Precipitation by </a:t>
            </a:r>
            <a:r>
              <a:rPr lang="en-US" sz="3600" dirty="0" err="1" smtClean="0"/>
              <a:t>Thiessen</a:t>
            </a:r>
            <a:r>
              <a:rPr lang="en-US" sz="3600" dirty="0" smtClean="0"/>
              <a:t> Polygons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42142"/>
            <a:ext cx="5719035" cy="141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68331"/>
            <a:ext cx="6819900" cy="183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614" y="5542926"/>
            <a:ext cx="6564884" cy="212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6867762" y="4155728"/>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67762" y="4155728"/>
                <a:ext cx="2057871" cy="892039"/>
              </a:xfrm>
              <a:prstGeom prst="rect">
                <a:avLst/>
              </a:prstGeom>
              <a:blipFill rotWithShape="1">
                <a:blip r:embed="rId6"/>
                <a:stretch>
                  <a:fillRect/>
                </a:stretch>
              </a:blipFill>
            </p:spPr>
            <p:txBody>
              <a:bodyPr/>
              <a:lstStyle/>
              <a:p>
                <a:r>
                  <a:rPr lang="en-US">
                    <a:noFill/>
                  </a:rPr>
                  <a:t> </a:t>
                </a:r>
              </a:p>
            </p:txBody>
          </p:sp>
        </mc:Fallback>
      </mc:AlternateContent>
      <p:sp>
        <p:nvSpPr>
          <p:cNvPr id="11" name="TextBox 10"/>
          <p:cNvSpPr txBox="1"/>
          <p:nvPr/>
        </p:nvSpPr>
        <p:spPr>
          <a:xfrm>
            <a:off x="6291618" y="1503528"/>
            <a:ext cx="2743200" cy="2862322"/>
          </a:xfrm>
          <a:prstGeom prst="rect">
            <a:avLst/>
          </a:prstGeom>
          <a:noFill/>
        </p:spPr>
        <p:txBody>
          <a:bodyPr wrap="square">
            <a:spAutoFit/>
          </a:bodyPr>
          <a:lstStyle/>
          <a:p>
            <a:pPr marL="228600" indent="-228600">
              <a:buFont typeface="Arial" pitchFamily="34" charset="0"/>
              <a:buChar char="•"/>
              <a:defRPr/>
            </a:pPr>
            <a:r>
              <a:rPr lang="en-US" sz="2000" dirty="0" err="1">
                <a:latin typeface="+mn-lt"/>
              </a:rPr>
              <a:t>Thiessen</a:t>
            </a:r>
            <a:r>
              <a:rPr lang="en-US" sz="2000" dirty="0">
                <a:latin typeface="+mn-lt"/>
              </a:rPr>
              <a:t> Polygons</a:t>
            </a:r>
          </a:p>
          <a:p>
            <a:pPr marL="228600" indent="-228600">
              <a:buFont typeface="Arial" pitchFamily="34" charset="0"/>
              <a:buChar char="•"/>
              <a:defRPr/>
            </a:pPr>
            <a:r>
              <a:rPr lang="en-US" sz="2000" dirty="0" smtClean="0">
                <a:latin typeface="+mn-lt"/>
              </a:rPr>
              <a:t>Intersect with </a:t>
            </a:r>
            <a:r>
              <a:rPr lang="en-US" sz="2000" dirty="0" err="1" smtClean="0">
                <a:latin typeface="+mn-lt"/>
              </a:rPr>
              <a:t>Subwatersheds</a:t>
            </a:r>
            <a:endParaRPr lang="en-US" sz="2000" dirty="0">
              <a:latin typeface="+mn-lt"/>
            </a:endParaRPr>
          </a:p>
          <a:p>
            <a:pPr marL="228600" indent="-228600">
              <a:buFont typeface="Arial" pitchFamily="34" charset="0"/>
              <a:buChar char="•"/>
              <a:defRPr/>
            </a:pPr>
            <a:r>
              <a:rPr lang="en-US" sz="2000" dirty="0" smtClean="0">
                <a:latin typeface="+mn-lt"/>
              </a:rPr>
              <a:t>Evaluate A*P Product</a:t>
            </a:r>
            <a:endParaRPr lang="en-US" sz="2000" dirty="0">
              <a:latin typeface="+mn-lt"/>
            </a:endParaRPr>
          </a:p>
          <a:p>
            <a:pPr marL="228600" indent="-228600">
              <a:buFont typeface="Arial" pitchFamily="34" charset="0"/>
              <a:buChar char="•"/>
              <a:defRPr/>
            </a:pPr>
            <a:r>
              <a:rPr lang="en-US" sz="2000" dirty="0" smtClean="0">
                <a:latin typeface="+mn-lt"/>
              </a:rPr>
              <a:t>Summarize by </a:t>
            </a:r>
            <a:r>
              <a:rPr lang="en-US" sz="2000" dirty="0" err="1" smtClean="0">
                <a:latin typeface="+mn-lt"/>
              </a:rPr>
              <a:t>subwatershed</a:t>
            </a:r>
            <a:endParaRPr lang="en-US" sz="2000" dirty="0">
              <a:latin typeface="+mn-lt"/>
            </a:endParaRPr>
          </a:p>
          <a:p>
            <a:pPr>
              <a:defRPr/>
            </a:pPr>
            <a:endParaRPr lang="en-US" sz="2000" dirty="0">
              <a:latin typeface="+mn-lt"/>
            </a:endParaRPr>
          </a:p>
          <a:p>
            <a:pPr>
              <a:defRPr/>
            </a:pPr>
            <a:endParaRPr lang="en-US" sz="2000" dirty="0">
              <a:latin typeface="+mn-lt"/>
            </a:endParaRPr>
          </a:p>
        </p:txBody>
      </p:sp>
      <p:cxnSp>
        <p:nvCxnSpPr>
          <p:cNvPr id="4" name="Straight Arrow Connector 3"/>
          <p:cNvCxnSpPr/>
          <p:nvPr/>
        </p:nvCxnSpPr>
        <p:spPr bwMode="auto">
          <a:xfrm flipH="1">
            <a:off x="1678675" y="2306472"/>
            <a:ext cx="2279176" cy="154186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532263" y="2156346"/>
            <a:ext cx="5991367" cy="289142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4851056" y="5542926"/>
            <a:ext cx="1304084" cy="66456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6155140" y="5440313"/>
            <a:ext cx="136478" cy="76718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918"/>
          </a:xfrm>
        </p:spPr>
        <p:txBody>
          <a:bodyPr/>
          <a:lstStyle/>
          <a:p>
            <a:r>
              <a:rPr lang="en-US" dirty="0" smtClean="0"/>
              <a:t>What Is Involved?</a:t>
            </a:r>
            <a:endParaRPr lang="en-US" dirty="0"/>
          </a:p>
        </p:txBody>
      </p:sp>
      <p:pic>
        <p:nvPicPr>
          <p:cNvPr id="5" name="Picture 4"/>
          <p:cNvPicPr>
            <a:picLocks noChangeAspect="1"/>
          </p:cNvPicPr>
          <p:nvPr/>
        </p:nvPicPr>
        <p:blipFill>
          <a:blip r:embed="rId2"/>
          <a:stretch>
            <a:fillRect/>
          </a:stretch>
        </p:blipFill>
        <p:spPr>
          <a:xfrm>
            <a:off x="690562" y="3972983"/>
            <a:ext cx="7762875" cy="27051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17850" y="1691428"/>
            <a:ext cx="2305050" cy="2228850"/>
          </a:xfrm>
          <a:prstGeom prst="rect">
            <a:avLst/>
          </a:prstGeom>
          <a:noFill/>
          <a:ln>
            <a:noFill/>
          </a:ln>
        </p:spPr>
      </p:pic>
      <p:pic>
        <p:nvPicPr>
          <p:cNvPr id="7" name="Picture 6"/>
          <p:cNvPicPr/>
          <p:nvPr/>
        </p:nvPicPr>
        <p:blipFill>
          <a:blip r:embed="rId4"/>
          <a:stretch>
            <a:fillRect/>
          </a:stretch>
        </p:blipFill>
        <p:spPr>
          <a:xfrm>
            <a:off x="5066770" y="1744133"/>
            <a:ext cx="2162175" cy="2176145"/>
          </a:xfrm>
          <a:prstGeom prst="rect">
            <a:avLst/>
          </a:prstGeom>
        </p:spPr>
      </p:pic>
      <p:sp>
        <p:nvSpPr>
          <p:cNvPr id="8" name="TextBox 7"/>
          <p:cNvSpPr txBox="1"/>
          <p:nvPr/>
        </p:nvSpPr>
        <p:spPr>
          <a:xfrm>
            <a:off x="3719842" y="996950"/>
            <a:ext cx="1704313" cy="523220"/>
          </a:xfrm>
          <a:prstGeom prst="rect">
            <a:avLst/>
          </a:prstGeom>
          <a:noFill/>
        </p:spPr>
        <p:txBody>
          <a:bodyPr wrap="none" rtlCol="0">
            <a:spAutoFit/>
          </a:bodyPr>
          <a:lstStyle/>
          <a:p>
            <a:r>
              <a:rPr lang="en-US" sz="2800" dirty="0" smtClean="0">
                <a:solidFill>
                  <a:srgbClr val="FF0000"/>
                </a:solidFill>
                <a:latin typeface="+mn-lt"/>
              </a:rPr>
              <a:t>Add Field</a:t>
            </a:r>
            <a:endParaRPr lang="en-US" sz="2800" dirty="0">
              <a:solidFill>
                <a:srgbClr val="FF0000"/>
              </a:solidFill>
              <a:latin typeface="+mn-lt"/>
            </a:endParaRPr>
          </a:p>
        </p:txBody>
      </p:sp>
      <p:sp>
        <p:nvSpPr>
          <p:cNvPr id="9" name="Rounded Rectangle 8"/>
          <p:cNvSpPr/>
          <p:nvPr/>
        </p:nvSpPr>
        <p:spPr bwMode="auto">
          <a:xfrm>
            <a:off x="7066843" y="4493370"/>
            <a:ext cx="1128889" cy="160263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8405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722489"/>
          </a:xfrm>
        </p:spPr>
        <p:txBody>
          <a:bodyPr/>
          <a:lstStyle/>
          <a:p>
            <a:r>
              <a:rPr lang="en-US" sz="4000" dirty="0" smtClean="0"/>
              <a:t>Field Calculator to Multiply A and P</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8194" y="838200"/>
            <a:ext cx="3143250" cy="2933700"/>
          </a:xfrm>
          <a:prstGeom prst="rect">
            <a:avLst/>
          </a:prstGeom>
          <a:noFill/>
          <a:ln>
            <a:noFill/>
          </a:ln>
        </p:spPr>
      </p:pic>
      <p:pic>
        <p:nvPicPr>
          <p:cNvPr id="5" name="Picture 4"/>
          <p:cNvPicPr/>
          <p:nvPr/>
        </p:nvPicPr>
        <p:blipFill rotWithShape="1">
          <a:blip r:embed="rId3"/>
          <a:srcRect b="41086"/>
          <a:stretch/>
        </p:blipFill>
        <p:spPr>
          <a:xfrm>
            <a:off x="4487193" y="838200"/>
            <a:ext cx="3821430" cy="2704747"/>
          </a:xfrm>
          <a:prstGeom prst="rect">
            <a:avLst/>
          </a:prstGeom>
        </p:spPr>
      </p:pic>
      <p:pic>
        <p:nvPicPr>
          <p:cNvPr id="8" name="Picture 7"/>
          <p:cNvPicPr>
            <a:picLocks noChangeAspect="1"/>
          </p:cNvPicPr>
          <p:nvPr/>
        </p:nvPicPr>
        <p:blipFill>
          <a:blip r:embed="rId4"/>
          <a:stretch>
            <a:fillRect/>
          </a:stretch>
        </p:blipFill>
        <p:spPr>
          <a:xfrm>
            <a:off x="690562" y="4063295"/>
            <a:ext cx="7762875" cy="2705100"/>
          </a:xfrm>
          <a:prstGeom prst="rect">
            <a:avLst/>
          </a:prstGeom>
        </p:spPr>
      </p:pic>
      <p:sp>
        <p:nvSpPr>
          <p:cNvPr id="11" name="Arc 10"/>
          <p:cNvSpPr/>
          <p:nvPr/>
        </p:nvSpPr>
        <p:spPr bwMode="auto">
          <a:xfrm>
            <a:off x="4571999" y="4374019"/>
            <a:ext cx="2974483" cy="790223"/>
          </a:xfrm>
          <a:prstGeom prst="arc">
            <a:avLst>
              <a:gd name="adj1" fmla="val 10939833"/>
              <a:gd name="adj2" fmla="val 21417514"/>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Arc 11"/>
          <p:cNvSpPr/>
          <p:nvPr/>
        </p:nvSpPr>
        <p:spPr bwMode="auto">
          <a:xfrm>
            <a:off x="6637867" y="4572001"/>
            <a:ext cx="665904" cy="304800"/>
          </a:xfrm>
          <a:prstGeom prst="arc">
            <a:avLst>
              <a:gd name="adj1" fmla="val 10939833"/>
              <a:gd name="adj2" fmla="val 21417514"/>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3" name="Straight Arrow Connector 12"/>
          <p:cNvCxnSpPr/>
          <p:nvPr/>
        </p:nvCxnSpPr>
        <p:spPr bwMode="auto">
          <a:xfrm>
            <a:off x="5779911" y="3542947"/>
            <a:ext cx="1919111" cy="1119364"/>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16" name="Rounded Rectangle 15"/>
          <p:cNvSpPr/>
          <p:nvPr/>
        </p:nvSpPr>
        <p:spPr bwMode="auto">
          <a:xfrm>
            <a:off x="7066843" y="4876800"/>
            <a:ext cx="1128889" cy="137089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482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485"/>
            <a:ext cx="8229600" cy="1018382"/>
          </a:xfrm>
        </p:spPr>
        <p:txBody>
          <a:bodyPr/>
          <a:lstStyle/>
          <a:p>
            <a:r>
              <a:rPr lang="en-US" sz="3200" dirty="0" smtClean="0"/>
              <a:t>Summarize (Sum) for unique </a:t>
            </a:r>
            <a:r>
              <a:rPr lang="en-US" sz="3200" dirty="0" err="1" smtClean="0"/>
              <a:t>subwatersheds</a:t>
            </a:r>
            <a:r>
              <a:rPr lang="en-US" sz="3200" dirty="0" smtClean="0"/>
              <a:t> (by </a:t>
            </a:r>
            <a:r>
              <a:rPr lang="en-US" sz="3200" dirty="0" err="1" smtClean="0"/>
              <a:t>HydroID</a:t>
            </a:r>
            <a:r>
              <a:rPr lang="en-US" sz="3200" dirty="0" smtClean="0"/>
              <a:t>)</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822" y="1190798"/>
            <a:ext cx="2895600" cy="2295525"/>
          </a:xfrm>
          <a:prstGeom prst="rect">
            <a:avLst/>
          </a:prstGeom>
          <a:noFill/>
          <a:ln>
            <a:noFill/>
          </a:ln>
        </p:spPr>
      </p:pic>
      <p:pic>
        <p:nvPicPr>
          <p:cNvPr id="5" name="Picture 4"/>
          <p:cNvPicPr/>
          <p:nvPr/>
        </p:nvPicPr>
        <p:blipFill rotWithShape="1">
          <a:blip r:embed="rId3"/>
          <a:srcRect b="16848"/>
          <a:stretch/>
        </p:blipFill>
        <p:spPr>
          <a:xfrm>
            <a:off x="3045777" y="1190799"/>
            <a:ext cx="3052445" cy="3065110"/>
          </a:xfrm>
          <a:prstGeom prst="rect">
            <a:avLst/>
          </a:prstGeom>
        </p:spPr>
      </p:pic>
      <p:pic>
        <p:nvPicPr>
          <p:cNvPr id="6" name="Picture 5"/>
          <p:cNvPicPr/>
          <p:nvPr/>
        </p:nvPicPr>
        <p:blipFill rotWithShape="1">
          <a:blip r:embed="rId4"/>
          <a:srcRect b="16401"/>
          <a:stretch/>
        </p:blipFill>
        <p:spPr>
          <a:xfrm>
            <a:off x="5934957" y="1127826"/>
            <a:ext cx="3076575" cy="3105504"/>
          </a:xfrm>
          <a:prstGeom prst="rect">
            <a:avLst/>
          </a:prstGeom>
        </p:spPr>
      </p:pic>
      <p:pic>
        <p:nvPicPr>
          <p:cNvPr id="7" name="Picture 6"/>
          <p:cNvPicPr>
            <a:picLocks noChangeAspect="1"/>
          </p:cNvPicPr>
          <p:nvPr/>
        </p:nvPicPr>
        <p:blipFill rotWithShape="1">
          <a:blip r:embed="rId5"/>
          <a:srcRect t="19436" b="22726"/>
          <a:stretch/>
        </p:blipFill>
        <p:spPr>
          <a:xfrm>
            <a:off x="-1518356" y="4255909"/>
            <a:ext cx="7762875" cy="1377244"/>
          </a:xfrm>
          <a:prstGeom prst="rect">
            <a:avLst/>
          </a:prstGeom>
        </p:spPr>
      </p:pic>
      <p:pic>
        <p:nvPicPr>
          <p:cNvPr id="8" name="Picture 7"/>
          <p:cNvPicPr>
            <a:picLocks noChangeAspect="1"/>
          </p:cNvPicPr>
          <p:nvPr/>
        </p:nvPicPr>
        <p:blipFill rotWithShape="1">
          <a:blip r:embed="rId6"/>
          <a:srcRect t="19504" b="39725"/>
          <a:stretch/>
        </p:blipFill>
        <p:spPr>
          <a:xfrm>
            <a:off x="-789165" y="5721519"/>
            <a:ext cx="7229475" cy="970846"/>
          </a:xfrm>
          <a:prstGeom prst="rect">
            <a:avLst/>
          </a:prstGeom>
        </p:spPr>
      </p:pic>
      <p:cxnSp>
        <p:nvCxnSpPr>
          <p:cNvPr id="9" name="Straight Arrow Connector 8"/>
          <p:cNvCxnSpPr/>
          <p:nvPr/>
        </p:nvCxnSpPr>
        <p:spPr bwMode="auto">
          <a:xfrm>
            <a:off x="4450044" y="5107339"/>
            <a:ext cx="0" cy="105976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5405397" y="5002916"/>
            <a:ext cx="0" cy="116418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5" name="Rectangle 14"/>
              <p:cNvSpPr/>
              <p:nvPr/>
            </p:nvSpPr>
            <p:spPr>
              <a:xfrm>
                <a:off x="6788740" y="5002916"/>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788740" y="5002916"/>
                <a:ext cx="2057871" cy="892039"/>
              </a:xfrm>
              <a:prstGeom prst="rect">
                <a:avLst/>
              </a:prstGeom>
              <a:blipFill rotWithShape="0">
                <a:blip r:embed="rId7"/>
                <a:stretch>
                  <a:fillRect/>
                </a:stretch>
              </a:blipFill>
            </p:spPr>
            <p:txBody>
              <a:bodyPr/>
              <a:lstStyle/>
              <a:p>
                <a:r>
                  <a:rPr lang="en-US">
                    <a:noFill/>
                  </a:rPr>
                  <a:t> </a:t>
                </a:r>
              </a:p>
            </p:txBody>
          </p:sp>
        </mc:Fallback>
      </mc:AlternateContent>
      <p:cxnSp>
        <p:nvCxnSpPr>
          <p:cNvPr id="18" name="Straight Arrow Connector 17"/>
          <p:cNvCxnSpPr/>
          <p:nvPr/>
        </p:nvCxnSpPr>
        <p:spPr bwMode="auto">
          <a:xfrm flipV="1">
            <a:off x="5833387" y="5215467"/>
            <a:ext cx="1764035" cy="95163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V="1">
            <a:off x="4878034" y="5721519"/>
            <a:ext cx="2798410" cy="48542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8531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1" y="274638"/>
            <a:ext cx="8647289" cy="763940"/>
          </a:xfrm>
        </p:spPr>
        <p:txBody>
          <a:bodyPr/>
          <a:lstStyle/>
          <a:p>
            <a:r>
              <a:rPr lang="en-US" sz="3200" dirty="0" smtClean="0"/>
              <a:t>Now use field calculator to take the ratio</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5855641" y="3454185"/>
                <a:ext cx="2057871" cy="8920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sSub>
                                <m:sSubPr>
                                  <m:ctrlPr>
                                    <a:rPr lang="en-US" i="1">
                                      <a:latin typeface="Cambria Math" panose="02040503050406030204" pitchFamily="18" charset="0"/>
                                    </a:rPr>
                                  </m:ctrlPr>
                                </m:sSubPr>
                                <m:e>
                                  <m:r>
                                    <a:rPr lang="en-US" i="1">
                                      <a:latin typeface="Cambria Math"/>
                                    </a:rPr>
                                    <m:t>𝑃</m:t>
                                  </m:r>
                                </m:e>
                                <m:sub>
                                  <m:r>
                                    <a:rPr lang="en-US" i="1">
                                      <a:latin typeface="Cambria Math"/>
                                    </a:rPr>
                                    <m:t>𝑘</m:t>
                                  </m:r>
                                </m:sub>
                              </m:sSub>
                            </m:e>
                          </m:nary>
                        </m:num>
                        <m:den>
                          <m:nary>
                            <m:naryPr>
                              <m:chr m:val="∑"/>
                              <m:limLoc m:val="undOvr"/>
                              <m:supHide m:val="on"/>
                              <m:ctrlPr>
                                <a:rPr lang="en-US" i="1">
                                  <a:latin typeface="Cambria Math" panose="02040503050406030204" pitchFamily="18" charset="0"/>
                                </a:rPr>
                              </m:ctrlPr>
                            </m:naryPr>
                            <m:sub>
                              <m:r>
                                <a:rPr lang="en-US" i="1">
                                  <a:latin typeface="Cambria Math"/>
                                </a:rPr>
                                <m:t>𝑘</m:t>
                              </m:r>
                            </m:sub>
                            <m:sup/>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𝑖𝑘</m:t>
                                  </m:r>
                                </m:sub>
                              </m:sSub>
                            </m:e>
                          </m:nary>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855641" y="3454185"/>
                <a:ext cx="2057871" cy="892039"/>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b="39053"/>
          <a:stretch/>
        </p:blipFill>
        <p:spPr>
          <a:xfrm>
            <a:off x="656989" y="1177928"/>
            <a:ext cx="4543425" cy="3326340"/>
          </a:xfrm>
          <a:prstGeom prst="rect">
            <a:avLst/>
          </a:prstGeom>
        </p:spPr>
      </p:pic>
      <p:pic>
        <p:nvPicPr>
          <p:cNvPr id="7" name="Picture 6"/>
          <p:cNvPicPr>
            <a:picLocks noChangeAspect="1"/>
          </p:cNvPicPr>
          <p:nvPr/>
        </p:nvPicPr>
        <p:blipFill>
          <a:blip r:embed="rId4"/>
          <a:stretch>
            <a:fillRect/>
          </a:stretch>
        </p:blipFill>
        <p:spPr>
          <a:xfrm>
            <a:off x="656989" y="4643618"/>
            <a:ext cx="7153275" cy="2105025"/>
          </a:xfrm>
          <a:prstGeom prst="rect">
            <a:avLst/>
          </a:prstGeom>
        </p:spPr>
      </p:pic>
      <p:cxnSp>
        <p:nvCxnSpPr>
          <p:cNvPr id="8" name="Straight Arrow Connector 7"/>
          <p:cNvCxnSpPr/>
          <p:nvPr/>
        </p:nvCxnSpPr>
        <p:spPr bwMode="auto">
          <a:xfrm>
            <a:off x="1941689" y="4301067"/>
            <a:ext cx="5091289" cy="106331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7" name="Rounded Rectangle 16"/>
          <p:cNvSpPr/>
          <p:nvPr/>
        </p:nvSpPr>
        <p:spPr bwMode="auto">
          <a:xfrm>
            <a:off x="5855641" y="3623733"/>
            <a:ext cx="477426" cy="5531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ounded Rectangle 17"/>
          <p:cNvSpPr/>
          <p:nvPr/>
        </p:nvSpPr>
        <p:spPr bwMode="auto">
          <a:xfrm>
            <a:off x="6544262" y="5227148"/>
            <a:ext cx="1075737" cy="98411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6510868" y="3401658"/>
            <a:ext cx="1299396" cy="481720"/>
          </a:xfrm>
          <a:prstGeom prst="round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5663728" y="5220040"/>
            <a:ext cx="847140" cy="973776"/>
          </a:xfrm>
          <a:prstGeom prst="round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ounded Rectangle 20"/>
          <p:cNvSpPr/>
          <p:nvPr/>
        </p:nvSpPr>
        <p:spPr bwMode="auto">
          <a:xfrm>
            <a:off x="4553308" y="5227148"/>
            <a:ext cx="1077026" cy="942064"/>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ounded Rectangle 21"/>
          <p:cNvSpPr/>
          <p:nvPr/>
        </p:nvSpPr>
        <p:spPr bwMode="auto">
          <a:xfrm>
            <a:off x="6739467" y="3935905"/>
            <a:ext cx="948737" cy="410319"/>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2413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de Bar">
  <a:themeElements>
    <a:clrScheme name="">
      <a:dk1>
        <a:srgbClr val="000000"/>
      </a:dk1>
      <a:lt1>
        <a:srgbClr val="FFFFFF"/>
      </a:lt1>
      <a:dk2>
        <a:srgbClr val="FF0033"/>
      </a:dk2>
      <a:lt2>
        <a:srgbClr val="393939"/>
      </a:lt2>
      <a:accent1>
        <a:srgbClr val="B2B2B2"/>
      </a:accent1>
      <a:accent2>
        <a:srgbClr val="000000"/>
      </a:accent2>
      <a:accent3>
        <a:srgbClr val="FFFFFF"/>
      </a:accent3>
      <a:accent4>
        <a:srgbClr val="000000"/>
      </a:accent4>
      <a:accent5>
        <a:srgbClr val="D5D5D5"/>
      </a:accent5>
      <a:accent6>
        <a:srgbClr val="000000"/>
      </a:accent6>
      <a:hlink>
        <a:srgbClr val="5F5F5F"/>
      </a:hlink>
      <a:folHlink>
        <a:srgbClr val="DDDDDD"/>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00"/>
        </a:dk1>
        <a:lt1>
          <a:srgbClr val="FFFFFF"/>
        </a:lt1>
        <a:dk2>
          <a:srgbClr val="FF0033"/>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2">
        <a:dk1>
          <a:srgbClr val="FF0033"/>
        </a:dk1>
        <a:lt1>
          <a:srgbClr val="FFFFFF"/>
        </a:lt1>
        <a:dk2>
          <a:srgbClr val="FF0033"/>
        </a:dk2>
        <a:lt2>
          <a:srgbClr val="393939"/>
        </a:lt2>
        <a:accent1>
          <a:srgbClr val="B2B2B2"/>
        </a:accent1>
        <a:accent2>
          <a:srgbClr val="868686"/>
        </a:accent2>
        <a:accent3>
          <a:srgbClr val="FFFFFF"/>
        </a:accent3>
        <a:accent4>
          <a:srgbClr val="DA002A"/>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3">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4">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7.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docProps/app.xml><?xml version="1.0" encoding="utf-8"?>
<Properties xmlns="http://schemas.openxmlformats.org/officeDocument/2006/extended-properties" xmlns:vt="http://schemas.openxmlformats.org/officeDocument/2006/docPropsVTypes">
  <Template/>
  <TotalTime>3797</TotalTime>
  <Words>1147</Words>
  <Application>Microsoft Office PowerPoint</Application>
  <PresentationFormat>On-screen Show (4:3)</PresentationFormat>
  <Paragraphs>409</Paragraphs>
  <Slides>43</Slides>
  <Notes>8</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5</vt:i4>
      </vt:variant>
      <vt:variant>
        <vt:lpstr>Slide Titles</vt:lpstr>
      </vt:variant>
      <vt:variant>
        <vt:i4>43</vt:i4>
      </vt:variant>
    </vt:vector>
  </HeadingPairs>
  <TitlesOfParts>
    <vt:vector size="63" baseType="lpstr">
      <vt:lpstr>Arial</vt:lpstr>
      <vt:lpstr>Arial Narrow</vt:lpstr>
      <vt:lpstr>Calibri</vt:lpstr>
      <vt:lpstr>Cambria Math</vt:lpstr>
      <vt:lpstr>Monotype Sorts</vt:lpstr>
      <vt:lpstr>Symbol</vt:lpstr>
      <vt:lpstr>Times New Roman</vt:lpstr>
      <vt:lpstr>Wingdings</vt:lpstr>
      <vt:lpstr>1_Generic (Online)</vt:lpstr>
      <vt:lpstr>1_Blank Presentation</vt:lpstr>
      <vt:lpstr>2_Blank Presentation</vt:lpstr>
      <vt:lpstr>2_Default Design</vt:lpstr>
      <vt:lpstr>Side Bar</vt:lpstr>
      <vt:lpstr>6_Generic (Online)</vt:lpstr>
      <vt:lpstr>Office Theme</vt:lpstr>
      <vt:lpstr>Graph Sheet</vt:lpstr>
      <vt:lpstr>Worksheet</vt:lpstr>
      <vt:lpstr>Bitmap Image</vt:lpstr>
      <vt:lpstr>Equation</vt:lpstr>
      <vt:lpstr>Clip</vt:lpstr>
      <vt:lpstr>Digital Elevation Model Based Watershed and Stream Network Delineation</vt:lpstr>
      <vt:lpstr>Outline</vt:lpstr>
      <vt:lpstr>Key Spatial Analysis Concepts from Exercise 3 </vt:lpstr>
      <vt:lpstr>Zonal Average of Raster over Subwatershed</vt:lpstr>
      <vt:lpstr>Subwatershed Precipitation by Thiessen Polygons</vt:lpstr>
      <vt:lpstr>What Is Involved?</vt:lpstr>
      <vt:lpstr>Field Calculator to Multiply A and P</vt:lpstr>
      <vt:lpstr>Summarize (Sum) for unique subwatersheds (by HydroID)</vt:lpstr>
      <vt:lpstr>Now use field calculator to take the ratio</vt:lpstr>
      <vt:lpstr>Subwatershed Precipitation by Interpolation</vt:lpstr>
      <vt:lpstr>Runoff Coefficients</vt:lpstr>
      <vt:lpstr>The terrain flow information model for deriving channels, watersheds, and flow related terrain information.  </vt:lpstr>
      <vt:lpstr>DEM Elevations</vt:lpstr>
      <vt:lpstr>The Pit Removal Problem</vt:lpstr>
      <vt:lpstr>Pit Filling</vt:lpstr>
      <vt:lpstr>Pit Filling </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Streams with 200 cell Threshold (&gt;18 hectares or 13.5 acres drainage area) </vt:lpstr>
      <vt:lpstr>PowerPoint Presentation</vt:lpstr>
      <vt:lpstr>Watershed  and Drainage Paths Delineated from 30m DEM</vt:lpstr>
      <vt:lpstr>PowerPoint Presentation</vt:lpstr>
      <vt:lpstr>PowerPoint Presentation</vt:lpstr>
      <vt:lpstr>PowerPoint Presentation</vt:lpstr>
      <vt:lpstr>Catchments</vt:lpstr>
      <vt:lpstr>Raster Zones and Vector Polygons</vt:lpstr>
      <vt:lpstr>PowerPoint Presentation</vt:lpstr>
      <vt:lpstr>PowerPoint Presentation</vt:lpstr>
      <vt:lpstr>PowerPoint Presentation</vt:lpstr>
      <vt:lpstr>PowerPoint Presentation</vt:lpstr>
      <vt:lpstr>Carving</vt:lpstr>
      <vt:lpstr>Carving</vt:lpstr>
      <vt:lpstr>PowerPoint Presentation</vt:lpstr>
      <vt:lpstr>Minimizing DEM Alterations </vt:lpstr>
      <vt:lpstr>Summary of Key Processing Steps</vt:lpstr>
      <vt:lpstr>Summary Concepts</vt:lpstr>
      <vt:lpstr>Are there any questions ?</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David Tarboton</cp:lastModifiedBy>
  <cp:revision>196</cp:revision>
  <cp:lastPrinted>2012-09-27T06:08:16Z</cp:lastPrinted>
  <dcterms:created xsi:type="dcterms:W3CDTF">1998-06-30T21:37:06Z</dcterms:created>
  <dcterms:modified xsi:type="dcterms:W3CDTF">2014-09-25T03:36:40Z</dcterms:modified>
</cp:coreProperties>
</file>