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10" r:id="rId2"/>
    <p:sldMasterId id="2147483823" r:id="rId3"/>
  </p:sldMasterIdLst>
  <p:notesMasterIdLst>
    <p:notesMasterId r:id="rId46"/>
  </p:notesMasterIdLst>
  <p:sldIdLst>
    <p:sldId id="347" r:id="rId4"/>
    <p:sldId id="353" r:id="rId5"/>
    <p:sldId id="417" r:id="rId6"/>
    <p:sldId id="355" r:id="rId7"/>
    <p:sldId id="356" r:id="rId8"/>
    <p:sldId id="359" r:id="rId9"/>
    <p:sldId id="360" r:id="rId10"/>
    <p:sldId id="361" r:id="rId11"/>
    <p:sldId id="362" r:id="rId12"/>
    <p:sldId id="374" r:id="rId13"/>
    <p:sldId id="375" r:id="rId14"/>
    <p:sldId id="377" r:id="rId15"/>
    <p:sldId id="378" r:id="rId16"/>
    <p:sldId id="379" r:id="rId17"/>
    <p:sldId id="380" r:id="rId18"/>
    <p:sldId id="381" r:id="rId19"/>
    <p:sldId id="383" r:id="rId20"/>
    <p:sldId id="384" r:id="rId21"/>
    <p:sldId id="418" r:id="rId22"/>
    <p:sldId id="389" r:id="rId23"/>
    <p:sldId id="390" r:id="rId24"/>
    <p:sldId id="391" r:id="rId25"/>
    <p:sldId id="392" r:id="rId26"/>
    <p:sldId id="393" r:id="rId27"/>
    <p:sldId id="419" r:id="rId28"/>
    <p:sldId id="420" r:id="rId29"/>
    <p:sldId id="432" r:id="rId30"/>
    <p:sldId id="401" r:id="rId31"/>
    <p:sldId id="403" r:id="rId32"/>
    <p:sldId id="404" r:id="rId33"/>
    <p:sldId id="405" r:id="rId34"/>
    <p:sldId id="406" r:id="rId35"/>
    <p:sldId id="407" r:id="rId36"/>
    <p:sldId id="430" r:id="rId37"/>
    <p:sldId id="421" r:id="rId38"/>
    <p:sldId id="427" r:id="rId39"/>
    <p:sldId id="429" r:id="rId40"/>
    <p:sldId id="424" r:id="rId41"/>
    <p:sldId id="425" r:id="rId42"/>
    <p:sldId id="426" r:id="rId43"/>
    <p:sldId id="431" r:id="rId44"/>
    <p:sldId id="40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24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tarb\Dave\Projects\ArmyParallel\TimingResults\TimingResul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tarb\Dave\Projects\ArmyParallel\TimingResults\TimingResul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PitRemove run times</a:t>
            </a:r>
          </a:p>
        </c:rich>
      </c:tx>
      <c:layout>
        <c:manualLayout>
          <c:xMode val="edge"/>
          <c:yMode val="edge"/>
          <c:x val="0.22400475341651802"/>
          <c:y val="4.98652625314112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728155775399901"/>
          <c:y val="2.2353121890297992E-2"/>
          <c:w val="0.8211871592973945"/>
          <c:h val="0.85412209859806953"/>
        </c:manualLayout>
      </c:layout>
      <c:scatterChart>
        <c:scatterStyle val="lineMarker"/>
        <c:varyColors val="0"/>
        <c:ser>
          <c:idx val="0"/>
          <c:order val="0"/>
          <c:tx>
            <c:v>Compute (OWL 8)</c:v>
          </c:tx>
          <c:xVal>
            <c:numRef>
              <c:f>CapabilityRamp!$H$28:$H$30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4</c:v>
                </c:pt>
              </c:numCache>
            </c:numRef>
          </c:xVal>
          <c:yVal>
            <c:numRef>
              <c:f>CapabilityRamp!$K$28:$K$30</c:f>
              <c:numCache>
                <c:formatCode>0</c:formatCode>
                <c:ptCount val="3"/>
                <c:pt idx="0">
                  <c:v>9.531549</c:v>
                </c:pt>
                <c:pt idx="1">
                  <c:v>529.38766999999905</c:v>
                </c:pt>
                <c:pt idx="2">
                  <c:v>4817.6293060000044</c:v>
                </c:pt>
              </c:numCache>
            </c:numRef>
          </c:yVal>
          <c:smooth val="0"/>
        </c:ser>
        <c:ser>
          <c:idx val="1"/>
          <c:order val="1"/>
          <c:tx>
            <c:v>Total (OWL 8)</c:v>
          </c:tx>
          <c:xVal>
            <c:numRef>
              <c:f>CapabilityRamp!$H$28:$H$30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4</c:v>
                </c:pt>
              </c:numCache>
            </c:numRef>
          </c:xVal>
          <c:yVal>
            <c:numRef>
              <c:f>CapabilityRamp!$L$28:$L$30</c:f>
              <c:numCache>
                <c:formatCode>0</c:formatCode>
                <c:ptCount val="3"/>
                <c:pt idx="0">
                  <c:v>12.013219999999999</c:v>
                </c:pt>
                <c:pt idx="1">
                  <c:v>680.55460799999946</c:v>
                </c:pt>
                <c:pt idx="2">
                  <c:v>6224.5028500000008</c:v>
                </c:pt>
              </c:numCache>
            </c:numRef>
          </c:yVal>
          <c:smooth val="0"/>
        </c:ser>
        <c:ser>
          <c:idx val="2"/>
          <c:order val="2"/>
          <c:tx>
            <c:v>Compute (VPC 4)</c:v>
          </c:tx>
          <c:xVal>
            <c:numRef>
              <c:f>CapabilityRamp!$H$31:$H$32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CapabilityRamp!$K$31:$K$32</c:f>
              <c:numCache>
                <c:formatCode>0</c:formatCode>
                <c:ptCount val="2"/>
                <c:pt idx="0">
                  <c:v>1502.2881459999999</c:v>
                </c:pt>
                <c:pt idx="1">
                  <c:v>4779.876072</c:v>
                </c:pt>
              </c:numCache>
            </c:numRef>
          </c:yVal>
          <c:smooth val="0"/>
        </c:ser>
        <c:ser>
          <c:idx val="7"/>
          <c:order val="3"/>
          <c:tx>
            <c:v>Total (VPC 4)</c:v>
          </c:tx>
          <c:xVal>
            <c:numRef>
              <c:f>CapabilityRamp!$H$31:$H$32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CapabilityRamp!$L$31:$L$32</c:f>
              <c:numCache>
                <c:formatCode>0</c:formatCode>
                <c:ptCount val="2"/>
                <c:pt idx="0">
                  <c:v>2120.0307460000022</c:v>
                </c:pt>
                <c:pt idx="1">
                  <c:v>5695.2646880000002</c:v>
                </c:pt>
              </c:numCache>
            </c:numRef>
          </c:yVal>
          <c:smooth val="0"/>
        </c:ser>
        <c:ser>
          <c:idx val="4"/>
          <c:order val="4"/>
          <c:tx>
            <c:v>Compute (Rex 64)</c:v>
          </c:tx>
          <c:xVal>
            <c:numRef>
              <c:f>CapabilityRamp!$H$33:$H$35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11.3</c:v>
                </c:pt>
              </c:numCache>
            </c:numRef>
          </c:xVal>
          <c:yVal>
            <c:numRef>
              <c:f>CapabilityRamp!$K$33:$K$35</c:f>
              <c:numCache>
                <c:formatCode>0</c:formatCode>
                <c:ptCount val="3"/>
                <c:pt idx="0">
                  <c:v>10.347716</c:v>
                </c:pt>
                <c:pt idx="1">
                  <c:v>139.91445999999999</c:v>
                </c:pt>
                <c:pt idx="2">
                  <c:v>701.73626399999921</c:v>
                </c:pt>
              </c:numCache>
            </c:numRef>
          </c:yVal>
          <c:smooth val="0"/>
        </c:ser>
        <c:ser>
          <c:idx val="3"/>
          <c:order val="5"/>
          <c:tx>
            <c:v>Total (Rex 64)</c:v>
          </c:tx>
          <c:xVal>
            <c:numRef>
              <c:f>CapabilityRamp!$H$33:$H$35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11.3</c:v>
                </c:pt>
              </c:numCache>
            </c:numRef>
          </c:xVal>
          <c:yVal>
            <c:numRef>
              <c:f>CapabilityRamp!$L$33:$L$35</c:f>
              <c:numCache>
                <c:formatCode>0</c:formatCode>
                <c:ptCount val="3"/>
                <c:pt idx="0">
                  <c:v>255.84986699999999</c:v>
                </c:pt>
                <c:pt idx="1">
                  <c:v>3758.8385210000001</c:v>
                </c:pt>
                <c:pt idx="2">
                  <c:v>24045.059372999978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734440"/>
        <c:axId val="178734824"/>
      </c:scatterChart>
      <c:valAx>
        <c:axId val="178734440"/>
        <c:scaling>
          <c:logBase val="10"/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500" baseline="0"/>
                </a:pPr>
                <a:r>
                  <a:rPr lang="en-US" sz="1500" baseline="0"/>
                  <a:t>Grid Size (GB)</a:t>
                </a:r>
              </a:p>
            </c:rich>
          </c:tx>
          <c:layout>
            <c:manualLayout>
              <c:xMode val="edge"/>
              <c:yMode val="edge"/>
              <c:x val="0.53840321241896105"/>
              <c:y val="0.907240977300640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8734824"/>
        <c:crosses val="autoZero"/>
        <c:crossBetween val="midCat"/>
      </c:valAx>
      <c:valAx>
        <c:axId val="17873482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Time (Seconds)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78734440"/>
        <c:crossesAt val="0.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247235121250903"/>
          <c:y val="0.49268062089221742"/>
          <c:w val="0.29311977028512526"/>
          <c:h val="0.3806928082075404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D8FlowDir run times</a:t>
            </a:r>
          </a:p>
        </c:rich>
      </c:tx>
      <c:layout>
        <c:manualLayout>
          <c:xMode val="edge"/>
          <c:yMode val="edge"/>
          <c:x val="0.22400475341651813"/>
          <c:y val="4.986526253141139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209791729054003"/>
          <c:y val="2.9138424150244594E-2"/>
          <c:w val="0.79125673049258105"/>
          <c:h val="0.84640769072512012"/>
        </c:manualLayout>
      </c:layout>
      <c:scatterChart>
        <c:scatterStyle val="lineMarker"/>
        <c:varyColors val="0"/>
        <c:ser>
          <c:idx val="0"/>
          <c:order val="0"/>
          <c:tx>
            <c:v>Compute (OWL 8)</c:v>
          </c:tx>
          <c:xVal>
            <c:numRef>
              <c:f>CapabilityRamp!$H$34:$H$36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4</c:v>
                </c:pt>
              </c:numCache>
            </c:numRef>
          </c:xVal>
          <c:yVal>
            <c:numRef>
              <c:f>CapabilityRamp!$M$34:$M$36</c:f>
              <c:numCache>
                <c:formatCode>0</c:formatCode>
                <c:ptCount val="3"/>
                <c:pt idx="0">
                  <c:v>355.68967499999997</c:v>
                </c:pt>
                <c:pt idx="1">
                  <c:v>4363.0940430000001</c:v>
                </c:pt>
                <c:pt idx="2">
                  <c:v>10558.492388000002</c:v>
                </c:pt>
              </c:numCache>
            </c:numRef>
          </c:yVal>
          <c:smooth val="0"/>
        </c:ser>
        <c:ser>
          <c:idx val="1"/>
          <c:order val="1"/>
          <c:tx>
            <c:v>Total (OWL 8)</c:v>
          </c:tx>
          <c:xVal>
            <c:numRef>
              <c:f>CapabilityRamp!$H$34:$H$36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4</c:v>
                </c:pt>
              </c:numCache>
            </c:numRef>
          </c:xVal>
          <c:yVal>
            <c:numRef>
              <c:f>CapabilityRamp!$N$34:$N$36</c:f>
              <c:numCache>
                <c:formatCode>0</c:formatCode>
                <c:ptCount val="3"/>
                <c:pt idx="0">
                  <c:v>357.89256499999999</c:v>
                </c:pt>
                <c:pt idx="1">
                  <c:v>4570.5554700000002</c:v>
                </c:pt>
                <c:pt idx="2">
                  <c:v>11599.018849</c:v>
                </c:pt>
              </c:numCache>
            </c:numRef>
          </c:yVal>
          <c:smooth val="0"/>
        </c:ser>
        <c:ser>
          <c:idx val="4"/>
          <c:order val="2"/>
          <c:tx>
            <c:v>Compute (VPC 4)</c:v>
          </c:tx>
          <c:xVal>
            <c:numRef>
              <c:f>CapabilityRamp!$H$37:$H$38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CapabilityRamp!$M$37:$M$38</c:f>
              <c:numCache>
                <c:formatCode>0</c:formatCode>
                <c:ptCount val="2"/>
                <c:pt idx="0">
                  <c:v>10658.033036000004</c:v>
                </c:pt>
                <c:pt idx="1">
                  <c:v>36568.88957400003</c:v>
                </c:pt>
              </c:numCache>
            </c:numRef>
          </c:yVal>
          <c:smooth val="0"/>
        </c:ser>
        <c:ser>
          <c:idx val="3"/>
          <c:order val="3"/>
          <c:tx>
            <c:v>Total (VPC 4)</c:v>
          </c:tx>
          <c:xVal>
            <c:numRef>
              <c:f>CapabilityRamp!$H$37:$H$38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CapabilityRamp!$N$37:$N$38</c:f>
              <c:numCache>
                <c:formatCode>0</c:formatCode>
                <c:ptCount val="2"/>
                <c:pt idx="0">
                  <c:v>11191.158285</c:v>
                </c:pt>
                <c:pt idx="1">
                  <c:v>37098.244783999995</c:v>
                </c:pt>
              </c:numCache>
            </c:numRef>
          </c:yVal>
          <c:smooth val="0"/>
        </c:ser>
        <c:ser>
          <c:idx val="2"/>
          <c:order val="4"/>
          <c:tx>
            <c:v>Compute (Rex 64)</c:v>
          </c:tx>
          <c:xVal>
            <c:numRef>
              <c:f>CapabilityRamp!$H$39:$H$41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11.3</c:v>
                </c:pt>
              </c:numCache>
            </c:numRef>
          </c:xVal>
          <c:yVal>
            <c:numRef>
              <c:f>CapabilityRamp!$M$39:$M$41</c:f>
              <c:numCache>
                <c:formatCode>0</c:formatCode>
                <c:ptCount val="3"/>
                <c:pt idx="0">
                  <c:v>198.034548</c:v>
                </c:pt>
                <c:pt idx="1">
                  <c:v>2854.9227519999999</c:v>
                </c:pt>
              </c:numCache>
            </c:numRef>
          </c:yVal>
          <c:smooth val="0"/>
        </c:ser>
        <c:ser>
          <c:idx val="5"/>
          <c:order val="5"/>
          <c:tx>
            <c:v>Total (Rex 64)</c:v>
          </c:tx>
          <c:xVal>
            <c:numRef>
              <c:f>CapabilityRamp!$H$39:$H$41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11.3</c:v>
                </c:pt>
              </c:numCache>
            </c:numRef>
          </c:xVal>
          <c:yVal>
            <c:numRef>
              <c:f>CapabilityRamp!$N$39:$N$41</c:f>
              <c:numCache>
                <c:formatCode>0</c:formatCode>
                <c:ptCount val="3"/>
                <c:pt idx="0">
                  <c:v>429.84176400000001</c:v>
                </c:pt>
                <c:pt idx="1">
                  <c:v>11384.678610999992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493544"/>
        <c:axId val="178494560"/>
      </c:scatterChart>
      <c:valAx>
        <c:axId val="178493544"/>
        <c:scaling>
          <c:logBase val="10"/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500" baseline="0"/>
                </a:pPr>
                <a:r>
                  <a:rPr lang="en-US" sz="1500" baseline="0"/>
                  <a:t>Grid Size (GB)</a:t>
                </a:r>
              </a:p>
            </c:rich>
          </c:tx>
          <c:layout>
            <c:manualLayout>
              <c:xMode val="edge"/>
              <c:yMode val="edge"/>
              <c:x val="0.53314712666264308"/>
              <c:y val="0.92045178382489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8494560"/>
        <c:crosses val="autoZero"/>
        <c:crossBetween val="midCat"/>
      </c:valAx>
      <c:valAx>
        <c:axId val="178494560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Time (Seconds)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78493544"/>
        <c:crossesAt val="0.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06250477079627"/>
          <c:y val="0.49004443616551657"/>
          <c:w val="0.30689049774818461"/>
          <c:h val="0.3796936147605445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131FB-3FDE-4739-A2F7-A953339AA1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7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Topography defines watersheds which are the most basic hydrologic landscape elements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all hydrologic research requires information about "the watershed".  Knowing what is in a watershed, what its attributes are, what is upstream and what is downstream are fundamental to understanding and protecting our water resources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 and other federal and state agencies are spending millions on improved flood plain mapping based on DEMs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BC32E-213F-4D73-9D15-5335B9BE72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7286C-9410-4FEC-8317-0DE37D6ED69E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0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This slide shows how the terrain flow field is represented.  Early DEM work used a single flow direction model, D8.  In 1997 I published the Dinfinity method that proportions flow from each grid cell among downslope neighbors.  This, at the expense of some dispersion, allows a better approximation of flow across surfaces.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1pPr>
            <a:lvl2pPr marL="769770" indent="-296066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2pPr>
            <a:lvl3pPr marL="1184262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3pPr>
            <a:lvl4pPr marL="1657967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4pPr>
            <a:lvl5pPr marL="2131672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5pPr>
            <a:lvl6pPr marL="2605377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6pPr>
            <a:lvl7pPr marL="3079082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7pPr>
            <a:lvl8pPr marL="3552787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8pPr>
            <a:lvl9pPr marL="4026492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FE828F1-856A-4DDF-A943-F6DDB22A3DED}" type="slidenum">
              <a:rPr kumimoji="0" lang="en-US" sz="1200">
                <a:solidFill>
                  <a:srgbClr val="000000"/>
                </a:solidFill>
              </a:rPr>
              <a:pPr/>
              <a:t>11</a:t>
            </a:fld>
            <a:endParaRPr kumimoji="0"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EFD80-0EE2-4385-BECA-D723EEA8759D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3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B3546-3E67-4B1C-AA9E-B922D87945FA}" type="slidenum">
              <a:rPr lang="en-US">
                <a:solidFill>
                  <a:srgbClr val="EEECE1"/>
                </a:solidFill>
              </a:rPr>
              <a:pPr/>
              <a:t>28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0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B3546-3E67-4B1C-AA9E-B922D87945FA}" type="slidenum">
              <a:rPr lang="en-US">
                <a:solidFill>
                  <a:srgbClr val="EEECE1"/>
                </a:solidFill>
              </a:rPr>
              <a:pPr/>
              <a:t>29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detail in the representation of flow paths at features such as roads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95F620-A5BD-41A4-815F-C62396854C95}" type="datetime1">
              <a:rPr lang="en-US" smtClean="0">
                <a:solidFill>
                  <a:prstClr val="black"/>
                </a:solidFill>
              </a:rPr>
              <a:pPr/>
              <a:t>10/24/2013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146399-26AF-456A-A84B-3E9344C83A2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detail in the representation of flow paths at features such as roads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95F620-A5BD-41A4-815F-C62396854C95}" type="datetime1">
              <a:rPr lang="en-US" smtClean="0">
                <a:solidFill>
                  <a:prstClr val="black"/>
                </a:solidFill>
              </a:rPr>
              <a:pPr/>
              <a:t>10/24/2013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146399-26AF-456A-A84B-3E9344C83A2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2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11289" y="6023328"/>
            <a:ext cx="7848600" cy="857250"/>
            <a:chOff x="0" y="3792"/>
            <a:chExt cx="4944" cy="540"/>
          </a:xfrm>
        </p:grpSpPr>
        <p:sp>
          <p:nvSpPr>
            <p:cNvPr id="5" name="Freeform 29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463416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" name="Freeform 31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Freeform 32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Freeform 33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Freeform 34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Freeform 35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7" name="Freeform 36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46341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3" name="Freeform 4"/>
          <p:cNvSpPr>
            <a:spLocks/>
          </p:cNvSpPr>
          <p:nvPr/>
        </p:nvSpPr>
        <p:spPr bwMode="hidden">
          <a:xfrm>
            <a:off x="1056" y="-1"/>
            <a:ext cx="9144000" cy="6880579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alpha val="36000"/>
                </a:srgbClr>
              </a:gs>
              <a:gs pos="50000">
                <a:srgbClr val="66CCFF">
                  <a:gamma/>
                  <a:tint val="8627"/>
                  <a:invGamma/>
                  <a:alpha val="36000"/>
                </a:srgbClr>
              </a:gs>
              <a:gs pos="100000">
                <a:srgbClr val="66CCFF">
                  <a:alpha val="3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000">
              <a:solidFill>
                <a:srgbClr val="46341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493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7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573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F5D0E-3937-49DE-9DD4-304FF0F1248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6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3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3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1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51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4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01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89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36E0-011A-4381-9929-180A1C7D0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42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4AD2A69-682A-4BB9-A0FB-EB567EA91938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07F3C57-9906-4069-87EB-45A6A4ADD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027DB23-79D9-4EC4-A054-AEDCD5F262D6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EC3F221-B2B1-4237-97FB-B77AA8659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1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ADAB90A-51BD-45B1-B214-90BE6947F3C0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DC47A4C-CD7D-4744-97A0-C19F9AFD9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7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7CA82A7-152A-4B85-93EF-084FAAD6E47A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A26CDC4-1C81-4778-8407-A27E23D91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56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FD23C4C-9348-4BCF-A20B-FF7150D4448F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4313A05-DD3A-401A-9189-943FBC24A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85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F281F32-20E7-4C07-8C45-E99A932214EF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FD7BF3C-ADF1-4ED3-8F6B-0BB8084D1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487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51B8116-4DE3-4CC6-B841-AF2A24ED033D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3F9792E-0F3F-4DE5-B8F8-3BB6B1556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3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63EFE56-F203-4205-AD14-518B0D3CBA25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B5E682E-6F69-4FE7-93A5-3D02F6BDC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6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7DB5EE5-5FCC-4BBC-A6E3-35F9F35D26BA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503A8D0-246C-4532-8425-EE717B94B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55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7BE792B-E6C7-4E84-9A71-2A5A1DD80B3C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2DDE2F4-064F-431D-9474-15BC066E7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CF03241-1811-465F-B002-48525EE34ADF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BBAE25C-9236-4A48-AC3D-DC7E2185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2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0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54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8"/>
          <p:cNvGrpSpPr>
            <a:grpSpLocks/>
          </p:cNvGrpSpPr>
          <p:nvPr userDrawn="1"/>
        </p:nvGrpSpPr>
        <p:grpSpPr bwMode="auto">
          <a:xfrm>
            <a:off x="-11289" y="6023328"/>
            <a:ext cx="7848600" cy="857250"/>
            <a:chOff x="0" y="3792"/>
            <a:chExt cx="4944" cy="540"/>
          </a:xfrm>
        </p:grpSpPr>
        <p:sp>
          <p:nvSpPr>
            <p:cNvPr id="18" name="Freeform 29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463416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" name="Group 30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1" name="Freeform 31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2" name="Freeform 32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0" name="Freeform 36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46341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6" name="Freeform 4"/>
          <p:cNvSpPr>
            <a:spLocks/>
          </p:cNvSpPr>
          <p:nvPr userDrawn="1"/>
        </p:nvSpPr>
        <p:spPr bwMode="hidden">
          <a:xfrm>
            <a:off x="1056" y="-1"/>
            <a:ext cx="9144000" cy="6880579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alpha val="36000"/>
                </a:srgbClr>
              </a:gs>
              <a:gs pos="50000">
                <a:srgbClr val="66CCFF">
                  <a:gamma/>
                  <a:tint val="8627"/>
                  <a:invGamma/>
                  <a:alpha val="36000"/>
                </a:srgbClr>
              </a:gs>
              <a:gs pos="100000">
                <a:srgbClr val="66CCFF">
                  <a:alpha val="3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000">
              <a:solidFill>
                <a:srgbClr val="46341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48289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6483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5A6457-424D-4829-AC8F-E2BBAE86EFF8}" type="datetimeFigureOut">
              <a:rPr lang="en-US"/>
              <a:pPr>
                <a:defRPr/>
              </a:pPr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96FB3FC-647D-42D9-BBE5-F9F33694B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tarb@u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ydrology.usu.edu/taude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png"/><Relationship Id="rId9" Type="http://schemas.openxmlformats.org/officeDocument/2006/relationships/hyperlink" Target="http://www.engineering.usu.edu/dtarb/sinmap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Word_97_-_2003_Document2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6.wmf"/><Relationship Id="rId5" Type="http://schemas.openxmlformats.org/officeDocument/2006/relationships/image" Target="../media/image54.emf"/><Relationship Id="rId10" Type="http://schemas.openxmlformats.org/officeDocument/2006/relationships/image" Target="../media/image55.wmf"/><Relationship Id="rId4" Type="http://schemas.openxmlformats.org/officeDocument/2006/relationships/image" Target="../media/image53.emf"/><Relationship Id="rId9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m/url?sa=i&amp;rct=j&amp;q=&amp;esrc=s&amp;frm=1&amp;source=images&amp;cd=&amp;cad=rja&amp;docid=IMsqG32_UyAlTM&amp;tbnid=y-q1Vm2RSQ9bIM:&amp;ved=0CAUQjRw&amp;url=http://www.hiwaysafety.com/index.php/thermo-plastic-storm-drain-marking-no-dumping-flows-to-creek-8.html&amp;ei=E788Ufu9DsXBqAHQ4oDABg&amp;bvm=bv.43287494,d.aWM&amp;psig=AFQjCNGiAp_lLMMxFRE5I-cjghSrzv7dYQ&amp;ust=136302190819274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nap.edu/catalog/11829.html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topography.org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drology.usu.edu/taude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942975"/>
            <a:ext cx="8229600" cy="2241550"/>
          </a:xfrm>
        </p:spPr>
        <p:txBody>
          <a:bodyPr/>
          <a:lstStyle/>
          <a:p>
            <a:r>
              <a:rPr lang="en-US" sz="4800" dirty="0" smtClean="0">
                <a:effectLst/>
              </a:rPr>
              <a:t>Terrain Analysis Using Digital Elevation Models</a:t>
            </a:r>
            <a:endParaRPr lang="en-US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>
          <a:xfrm>
            <a:off x="1371600" y="3900131"/>
            <a:ext cx="6400800" cy="852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David Tarboton</a:t>
            </a:r>
          </a:p>
          <a:p>
            <a:pPr>
              <a:defRPr/>
            </a:pPr>
            <a:r>
              <a:rPr lang="en-US" dirty="0" smtClean="0"/>
              <a:t>Utah State University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dtarb@usu.edu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hlinkClick r:id="rId4"/>
              </a:rPr>
              <a:t>http://hydrology.usu.edu/taudem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571BA-35FB-4CC4-85F1-45448F9AE8C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677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D-Infinity flow model</a:t>
            </a:r>
          </a:p>
          <a:p>
            <a:pPr>
              <a:buClrTx/>
            </a:pPr>
            <a:r>
              <a:rPr lang="en-US" dirty="0" smtClean="0"/>
              <a:t>Generalized flow accumulation (Flow algebra)</a:t>
            </a:r>
          </a:p>
          <a:p>
            <a:pPr>
              <a:buClrTx/>
            </a:pPr>
            <a:r>
              <a:rPr lang="en-US" dirty="0" smtClean="0"/>
              <a:t>Parallel algorithms</a:t>
            </a:r>
          </a:p>
          <a:p>
            <a:pPr>
              <a:buClrTx/>
            </a:pP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t="12445" r="15028" b="27960"/>
          <a:stretch>
            <a:fillRect/>
          </a:stretch>
        </p:blipFill>
        <p:spPr bwMode="auto">
          <a:xfrm>
            <a:off x="1800225" y="862013"/>
            <a:ext cx="47053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56"/>
          <p:cNvGrpSpPr>
            <a:grpSpLocks/>
          </p:cNvGrpSpPr>
          <p:nvPr/>
        </p:nvGrpSpPr>
        <p:grpSpPr bwMode="auto">
          <a:xfrm flipV="1">
            <a:off x="1817688" y="847725"/>
            <a:ext cx="4686300" cy="3041650"/>
            <a:chOff x="1586" y="636"/>
            <a:chExt cx="2952" cy="3201"/>
          </a:xfrm>
        </p:grpSpPr>
        <p:sp>
          <p:nvSpPr>
            <p:cNvPr id="2095" name="Line 4"/>
            <p:cNvSpPr>
              <a:spLocks noChangeAspect="1" noChangeShapeType="1"/>
            </p:cNvSpPr>
            <p:nvPr/>
          </p:nvSpPr>
          <p:spPr bwMode="auto">
            <a:xfrm>
              <a:off x="2657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6" name="Line 5"/>
            <p:cNvSpPr>
              <a:spLocks noChangeAspect="1" noChangeShapeType="1"/>
            </p:cNvSpPr>
            <p:nvPr/>
          </p:nvSpPr>
          <p:spPr bwMode="auto">
            <a:xfrm>
              <a:off x="2927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7" name="Line 6"/>
            <p:cNvSpPr>
              <a:spLocks noChangeAspect="1" noChangeShapeType="1"/>
            </p:cNvSpPr>
            <p:nvPr/>
          </p:nvSpPr>
          <p:spPr bwMode="auto">
            <a:xfrm>
              <a:off x="3187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8" name="Line 7"/>
            <p:cNvSpPr>
              <a:spLocks noChangeAspect="1" noChangeShapeType="1"/>
            </p:cNvSpPr>
            <p:nvPr/>
          </p:nvSpPr>
          <p:spPr bwMode="auto">
            <a:xfrm>
              <a:off x="3457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9" name="Line 8"/>
            <p:cNvSpPr>
              <a:spLocks noChangeAspect="1" noChangeShapeType="1"/>
            </p:cNvSpPr>
            <p:nvPr/>
          </p:nvSpPr>
          <p:spPr bwMode="auto">
            <a:xfrm>
              <a:off x="3738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0" name="Line 9"/>
            <p:cNvSpPr>
              <a:spLocks noChangeAspect="1" noChangeShapeType="1"/>
            </p:cNvSpPr>
            <p:nvPr/>
          </p:nvSpPr>
          <p:spPr bwMode="auto">
            <a:xfrm>
              <a:off x="4008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1" name="Line 10"/>
            <p:cNvSpPr>
              <a:spLocks noChangeAspect="1" noChangeShapeType="1"/>
            </p:cNvSpPr>
            <p:nvPr/>
          </p:nvSpPr>
          <p:spPr bwMode="auto">
            <a:xfrm>
              <a:off x="4268" y="66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2" name="Line 11"/>
            <p:cNvSpPr>
              <a:spLocks noChangeAspect="1" noChangeShapeType="1"/>
            </p:cNvSpPr>
            <p:nvPr/>
          </p:nvSpPr>
          <p:spPr bwMode="auto">
            <a:xfrm>
              <a:off x="4538" y="66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3" name="Line 12"/>
            <p:cNvSpPr>
              <a:spLocks noChangeAspect="1" noChangeShapeType="1"/>
            </p:cNvSpPr>
            <p:nvPr/>
          </p:nvSpPr>
          <p:spPr bwMode="auto">
            <a:xfrm>
              <a:off x="1586" y="63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4" name="Line 13"/>
            <p:cNvSpPr>
              <a:spLocks noChangeAspect="1" noChangeShapeType="1"/>
            </p:cNvSpPr>
            <p:nvPr/>
          </p:nvSpPr>
          <p:spPr bwMode="auto">
            <a:xfrm>
              <a:off x="1856" y="63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5" name="Line 14"/>
            <p:cNvSpPr>
              <a:spLocks noChangeAspect="1" noChangeShapeType="1"/>
            </p:cNvSpPr>
            <p:nvPr/>
          </p:nvSpPr>
          <p:spPr bwMode="auto">
            <a:xfrm>
              <a:off x="2116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6" name="Line 15"/>
            <p:cNvSpPr>
              <a:spLocks noChangeAspect="1" noChangeShapeType="1"/>
            </p:cNvSpPr>
            <p:nvPr/>
          </p:nvSpPr>
          <p:spPr bwMode="auto">
            <a:xfrm>
              <a:off x="2386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grpSp>
        <p:nvGrpSpPr>
          <p:cNvPr id="2055" name="Group 63"/>
          <p:cNvGrpSpPr>
            <a:grpSpLocks/>
          </p:cNvGrpSpPr>
          <p:nvPr/>
        </p:nvGrpSpPr>
        <p:grpSpPr bwMode="auto">
          <a:xfrm flipV="1">
            <a:off x="1824038" y="866775"/>
            <a:ext cx="4700587" cy="2986088"/>
            <a:chOff x="708" y="938"/>
            <a:chExt cx="2961" cy="1881"/>
          </a:xfrm>
        </p:grpSpPr>
        <p:sp>
          <p:nvSpPr>
            <p:cNvPr id="2087" name="Line 22"/>
            <p:cNvSpPr>
              <a:spLocks noChangeAspect="1" noChangeShapeType="1"/>
            </p:cNvSpPr>
            <p:nvPr/>
          </p:nvSpPr>
          <p:spPr bwMode="auto">
            <a:xfrm>
              <a:off x="708" y="281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88" name="Line 23"/>
            <p:cNvSpPr>
              <a:spLocks noChangeAspect="1" noChangeShapeType="1"/>
            </p:cNvSpPr>
            <p:nvPr/>
          </p:nvSpPr>
          <p:spPr bwMode="auto">
            <a:xfrm>
              <a:off x="708" y="254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89" name="Line 24"/>
            <p:cNvSpPr>
              <a:spLocks noChangeAspect="1" noChangeShapeType="1"/>
            </p:cNvSpPr>
            <p:nvPr/>
          </p:nvSpPr>
          <p:spPr bwMode="auto">
            <a:xfrm>
              <a:off x="708" y="227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0" name="Line 25"/>
            <p:cNvSpPr>
              <a:spLocks noChangeAspect="1" noChangeShapeType="1"/>
            </p:cNvSpPr>
            <p:nvPr/>
          </p:nvSpPr>
          <p:spPr bwMode="auto">
            <a:xfrm>
              <a:off x="714" y="200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1" name="Line 27"/>
            <p:cNvSpPr>
              <a:spLocks noChangeAspect="1" noChangeShapeType="1"/>
            </p:cNvSpPr>
            <p:nvPr/>
          </p:nvSpPr>
          <p:spPr bwMode="auto">
            <a:xfrm>
              <a:off x="714" y="147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2" name="Line 28"/>
            <p:cNvSpPr>
              <a:spLocks noChangeAspect="1" noChangeShapeType="1"/>
            </p:cNvSpPr>
            <p:nvPr/>
          </p:nvSpPr>
          <p:spPr bwMode="auto">
            <a:xfrm>
              <a:off x="714" y="120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3" name="Line 29"/>
            <p:cNvSpPr>
              <a:spLocks noChangeAspect="1" noChangeShapeType="1"/>
            </p:cNvSpPr>
            <p:nvPr/>
          </p:nvSpPr>
          <p:spPr bwMode="auto">
            <a:xfrm>
              <a:off x="714" y="93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4" name="Line 31"/>
            <p:cNvSpPr>
              <a:spLocks noChangeAspect="1" noChangeShapeType="1"/>
            </p:cNvSpPr>
            <p:nvPr/>
          </p:nvSpPr>
          <p:spPr bwMode="auto">
            <a:xfrm>
              <a:off x="714" y="173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2056" name="Line 35"/>
          <p:cNvSpPr>
            <a:spLocks noChangeAspect="1" noChangeShapeType="1"/>
          </p:cNvSpPr>
          <p:nvPr/>
        </p:nvSpPr>
        <p:spPr bwMode="auto">
          <a:xfrm flipV="1">
            <a:off x="4573588" y="18653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57" name="Freeform 36"/>
          <p:cNvSpPr>
            <a:spLocks noChangeAspect="1"/>
          </p:cNvSpPr>
          <p:nvPr/>
        </p:nvSpPr>
        <p:spPr bwMode="auto">
          <a:xfrm flipV="1">
            <a:off x="3219450" y="2017713"/>
            <a:ext cx="492125" cy="1141412"/>
          </a:xfrm>
          <a:custGeom>
            <a:avLst/>
            <a:gdLst>
              <a:gd name="T0" fmla="*/ 2147483647 w 310"/>
              <a:gd name="T1" fmla="*/ 0 h 719"/>
              <a:gd name="T2" fmla="*/ 0 w 310"/>
              <a:gd name="T3" fmla="*/ 2147483647 h 719"/>
              <a:gd name="T4" fmla="*/ 0 60000 65536"/>
              <a:gd name="T5" fmla="*/ 0 60000 65536"/>
              <a:gd name="T6" fmla="*/ 0 w 310"/>
              <a:gd name="T7" fmla="*/ 0 h 719"/>
              <a:gd name="T8" fmla="*/ 310 w 310"/>
              <a:gd name="T9" fmla="*/ 719 h 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" h="719">
                <a:moveTo>
                  <a:pt x="310" y="0"/>
                </a:moveTo>
                <a:lnTo>
                  <a:pt x="0" y="71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58" name="Text Box 37"/>
          <p:cNvSpPr txBox="1">
            <a:spLocks noChangeAspect="1" noChangeArrowheads="1"/>
          </p:cNvSpPr>
          <p:nvPr/>
        </p:nvSpPr>
        <p:spPr bwMode="auto">
          <a:xfrm>
            <a:off x="4489450" y="3133725"/>
            <a:ext cx="973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3600" b="1" smtClean="0">
                <a:solidFill>
                  <a:srgbClr val="003399"/>
                </a:solidFill>
              </a:rPr>
              <a:t>D</a:t>
            </a:r>
            <a:r>
              <a:rPr kumimoji="0" lang="en-US" sz="3600" b="1" smtClean="0">
                <a:solidFill>
                  <a:srgbClr val="003399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3082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b="1" kern="1200" dirty="0" smtClean="0">
                <a:latin typeface="Calibri" pitchFamily="34" charset="0"/>
              </a:rPr>
              <a:t>Representation</a:t>
            </a:r>
            <a:r>
              <a:rPr lang="en-CA" sz="4000" b="1" dirty="0" smtClean="0">
                <a:latin typeface="Arial" pitchFamily="34" charset="0"/>
              </a:rPr>
              <a:t> </a:t>
            </a:r>
            <a:r>
              <a:rPr lang="en-CA" sz="4000" b="1" kern="1200" dirty="0" smtClean="0">
                <a:latin typeface="Calibri" pitchFamily="34" charset="0"/>
              </a:rPr>
              <a:t>of Flow Field</a:t>
            </a:r>
            <a:endParaRPr lang="en-US" sz="4000" b="1" kern="1200" dirty="0" smtClean="0">
              <a:latin typeface="Calibri" pitchFamily="34" charset="0"/>
            </a:endParaRPr>
          </a:p>
        </p:txBody>
      </p:sp>
      <p:sp>
        <p:nvSpPr>
          <p:cNvPr id="2060" name="Line 42"/>
          <p:cNvSpPr>
            <a:spLocks noChangeAspect="1" noChangeShapeType="1"/>
          </p:cNvSpPr>
          <p:nvPr/>
        </p:nvSpPr>
        <p:spPr bwMode="auto">
          <a:xfrm flipH="1" flipV="1">
            <a:off x="4237038" y="1924050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1" name="Line 44"/>
          <p:cNvSpPr>
            <a:spLocks noChangeAspect="1" noChangeShapeType="1"/>
          </p:cNvSpPr>
          <p:nvPr/>
        </p:nvSpPr>
        <p:spPr bwMode="auto">
          <a:xfrm flipH="1" flipV="1">
            <a:off x="4675188" y="237172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2" name="Line 45"/>
          <p:cNvSpPr>
            <a:spLocks noChangeAspect="1" noChangeShapeType="1"/>
          </p:cNvSpPr>
          <p:nvPr/>
        </p:nvSpPr>
        <p:spPr bwMode="auto">
          <a:xfrm flipV="1">
            <a:off x="5011738" y="230346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3" name="Line 46"/>
          <p:cNvSpPr>
            <a:spLocks noChangeAspect="1" noChangeShapeType="1"/>
          </p:cNvSpPr>
          <p:nvPr/>
        </p:nvSpPr>
        <p:spPr bwMode="auto">
          <a:xfrm flipH="1" flipV="1">
            <a:off x="4665663" y="280987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4" name="Line 47"/>
          <p:cNvSpPr>
            <a:spLocks noChangeAspect="1" noChangeShapeType="1"/>
          </p:cNvSpPr>
          <p:nvPr/>
        </p:nvSpPr>
        <p:spPr bwMode="auto">
          <a:xfrm flipV="1">
            <a:off x="5002213" y="2751138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5" name="Line 48"/>
          <p:cNvSpPr>
            <a:spLocks noChangeAspect="1" noChangeShapeType="1"/>
          </p:cNvSpPr>
          <p:nvPr/>
        </p:nvSpPr>
        <p:spPr bwMode="auto">
          <a:xfrm flipH="1" flipV="1">
            <a:off x="4675188" y="1924050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6" name="Line 49"/>
          <p:cNvSpPr>
            <a:spLocks noChangeAspect="1" noChangeShapeType="1"/>
          </p:cNvSpPr>
          <p:nvPr/>
        </p:nvSpPr>
        <p:spPr bwMode="auto">
          <a:xfrm flipV="1">
            <a:off x="5011738" y="18653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7" name="Line 52"/>
          <p:cNvSpPr>
            <a:spLocks noChangeAspect="1" noChangeShapeType="1"/>
          </p:cNvSpPr>
          <p:nvPr/>
        </p:nvSpPr>
        <p:spPr bwMode="auto">
          <a:xfrm flipH="1" flipV="1">
            <a:off x="4217988" y="237172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8" name="Line 53"/>
          <p:cNvSpPr>
            <a:spLocks noChangeAspect="1" noChangeShapeType="1"/>
          </p:cNvSpPr>
          <p:nvPr/>
        </p:nvSpPr>
        <p:spPr bwMode="auto">
          <a:xfrm flipV="1">
            <a:off x="4573588" y="23225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9" name="Freeform 41"/>
          <p:cNvSpPr>
            <a:spLocks noChangeAspect="1"/>
          </p:cNvSpPr>
          <p:nvPr/>
        </p:nvSpPr>
        <p:spPr bwMode="auto">
          <a:xfrm flipV="1">
            <a:off x="4505325" y="1998663"/>
            <a:ext cx="492125" cy="1141412"/>
          </a:xfrm>
          <a:custGeom>
            <a:avLst/>
            <a:gdLst>
              <a:gd name="T0" fmla="*/ 2147483647 w 310"/>
              <a:gd name="T1" fmla="*/ 0 h 719"/>
              <a:gd name="T2" fmla="*/ 0 w 310"/>
              <a:gd name="T3" fmla="*/ 2147483647 h 719"/>
              <a:gd name="T4" fmla="*/ 0 60000 65536"/>
              <a:gd name="T5" fmla="*/ 0 60000 65536"/>
              <a:gd name="T6" fmla="*/ 0 w 310"/>
              <a:gd name="T7" fmla="*/ 0 h 719"/>
              <a:gd name="T8" fmla="*/ 310 w 310"/>
              <a:gd name="T9" fmla="*/ 719 h 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" h="719">
                <a:moveTo>
                  <a:pt x="310" y="0"/>
                </a:moveTo>
                <a:lnTo>
                  <a:pt x="0" y="71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70" name="Text Box 54"/>
          <p:cNvSpPr txBox="1">
            <a:spLocks noChangeAspect="1" noChangeArrowheads="1"/>
          </p:cNvSpPr>
          <p:nvPr/>
        </p:nvSpPr>
        <p:spPr bwMode="auto">
          <a:xfrm>
            <a:off x="3082925" y="3135313"/>
            <a:ext cx="973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3600" b="1" smtClean="0">
                <a:solidFill>
                  <a:srgbClr val="003399"/>
                </a:solidFill>
              </a:rPr>
              <a:t>D</a:t>
            </a:r>
            <a:r>
              <a:rPr kumimoji="0" lang="en-US" sz="3600" b="1" smtClean="0">
                <a:solidFill>
                  <a:srgbClr val="003399"/>
                </a:solidFill>
                <a:sym typeface="Symbol" pitchFamily="18" charset="2"/>
              </a:rPr>
              <a:t>8</a:t>
            </a:r>
          </a:p>
        </p:txBody>
      </p:sp>
      <p:grpSp>
        <p:nvGrpSpPr>
          <p:cNvPr id="2071" name="Group 55"/>
          <p:cNvGrpSpPr>
            <a:grpSpLocks/>
          </p:cNvGrpSpPr>
          <p:nvPr/>
        </p:nvGrpSpPr>
        <p:grpSpPr bwMode="auto">
          <a:xfrm>
            <a:off x="954088" y="4057650"/>
            <a:ext cx="2808287" cy="2195513"/>
            <a:chOff x="855663" y="4057650"/>
            <a:chExt cx="3270250" cy="2555875"/>
          </a:xfrm>
        </p:grpSpPr>
        <p:pic>
          <p:nvPicPr>
            <p:cNvPr id="2085" name="Picture 58" descr="d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61"/>
            <a:stretch>
              <a:fillRect/>
            </a:stretch>
          </p:blipFill>
          <p:spPr bwMode="auto">
            <a:xfrm>
              <a:off x="855663" y="4057650"/>
              <a:ext cx="3270250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6" name="Line 59"/>
            <p:cNvSpPr>
              <a:spLocks noChangeShapeType="1"/>
            </p:cNvSpPr>
            <p:nvPr/>
          </p:nvSpPr>
          <p:spPr bwMode="auto">
            <a:xfrm rot="5400000" flipV="1">
              <a:off x="1550988" y="4948238"/>
              <a:ext cx="1719262" cy="7540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2072" name="Line 60"/>
          <p:cNvSpPr>
            <a:spLocks noChangeAspect="1" noChangeShapeType="1"/>
          </p:cNvSpPr>
          <p:nvPr/>
        </p:nvSpPr>
        <p:spPr bwMode="auto">
          <a:xfrm flipV="1">
            <a:off x="3735388" y="188436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73" name="Line 61"/>
          <p:cNvSpPr>
            <a:spLocks noChangeAspect="1" noChangeShapeType="1"/>
          </p:cNvSpPr>
          <p:nvPr/>
        </p:nvSpPr>
        <p:spPr bwMode="auto">
          <a:xfrm flipV="1">
            <a:off x="3735388" y="23225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74" name="Line 62"/>
          <p:cNvSpPr>
            <a:spLocks noChangeAspect="1" noChangeShapeType="1"/>
          </p:cNvSpPr>
          <p:nvPr/>
        </p:nvSpPr>
        <p:spPr bwMode="auto">
          <a:xfrm flipV="1">
            <a:off x="3725863" y="2770188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pSp>
        <p:nvGrpSpPr>
          <p:cNvPr id="2075" name="Group 56"/>
          <p:cNvGrpSpPr>
            <a:grpSpLocks/>
          </p:cNvGrpSpPr>
          <p:nvPr/>
        </p:nvGrpSpPr>
        <p:grpSpPr bwMode="auto">
          <a:xfrm>
            <a:off x="4568825" y="4083050"/>
            <a:ext cx="2814638" cy="2176463"/>
            <a:chOff x="4470400" y="4083050"/>
            <a:chExt cx="3278188" cy="2533650"/>
          </a:xfrm>
        </p:grpSpPr>
        <p:pic>
          <p:nvPicPr>
            <p:cNvPr id="2083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4470400" y="4083050"/>
              <a:ext cx="3278188" cy="2533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4" name="Line 66"/>
            <p:cNvSpPr>
              <a:spLocks noChangeShapeType="1"/>
            </p:cNvSpPr>
            <p:nvPr/>
          </p:nvSpPr>
          <p:spPr bwMode="auto">
            <a:xfrm rot="5400000" flipV="1">
              <a:off x="5223669" y="4999832"/>
              <a:ext cx="1647825" cy="7318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2076" name="Rectangle 77"/>
          <p:cNvSpPr>
            <a:spLocks noChangeArrowheads="1"/>
          </p:cNvSpPr>
          <p:nvPr/>
        </p:nvSpPr>
        <p:spPr bwMode="auto">
          <a:xfrm>
            <a:off x="908050" y="2520950"/>
            <a:ext cx="555625" cy="6159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67</a:t>
            </a:r>
          </a:p>
        </p:txBody>
      </p:sp>
      <p:sp>
        <p:nvSpPr>
          <p:cNvPr id="2077" name="Rectangle 78"/>
          <p:cNvSpPr>
            <a:spLocks noChangeArrowheads="1"/>
          </p:cNvSpPr>
          <p:nvPr/>
        </p:nvSpPr>
        <p:spPr bwMode="auto">
          <a:xfrm>
            <a:off x="349250" y="2520950"/>
            <a:ext cx="555625" cy="6159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56</a:t>
            </a:r>
          </a:p>
        </p:txBody>
      </p:sp>
      <p:sp>
        <p:nvSpPr>
          <p:cNvPr id="2078" name="Rectangle 79"/>
          <p:cNvSpPr>
            <a:spLocks noChangeArrowheads="1"/>
          </p:cNvSpPr>
          <p:nvPr/>
        </p:nvSpPr>
        <p:spPr bwMode="auto">
          <a:xfrm>
            <a:off x="908050" y="1912938"/>
            <a:ext cx="555625" cy="6143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52</a:t>
            </a:r>
          </a:p>
        </p:txBody>
      </p:sp>
      <p:sp>
        <p:nvSpPr>
          <p:cNvPr id="2079" name="Rectangle 80"/>
          <p:cNvSpPr>
            <a:spLocks noChangeArrowheads="1"/>
          </p:cNvSpPr>
          <p:nvPr/>
        </p:nvSpPr>
        <p:spPr bwMode="auto">
          <a:xfrm>
            <a:off x="349250" y="1912938"/>
            <a:ext cx="555625" cy="6143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48</a:t>
            </a:r>
          </a:p>
        </p:txBody>
      </p:sp>
      <p:sp>
        <p:nvSpPr>
          <p:cNvPr id="2080" name="Line 81"/>
          <p:cNvSpPr>
            <a:spLocks noChangeShapeType="1"/>
          </p:cNvSpPr>
          <p:nvPr/>
        </p:nvSpPr>
        <p:spPr bwMode="auto">
          <a:xfrm flipV="1">
            <a:off x="1179513" y="2305050"/>
            <a:ext cx="0" cy="3952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4313" y="3300413"/>
          <a:ext cx="1492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7" imgW="927000" imgH="393480" progId="Equation.3">
                  <p:embed/>
                </p:oleObj>
              </mc:Choice>
              <mc:Fallback>
                <p:oleObj name="Equation" r:id="rId7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300413"/>
                        <a:ext cx="14922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1" name="Text Box 83"/>
          <p:cNvSpPr txBox="1">
            <a:spLocks noChangeArrowheads="1"/>
          </p:cNvSpPr>
          <p:nvPr/>
        </p:nvSpPr>
        <p:spPr bwMode="auto">
          <a:xfrm>
            <a:off x="292100" y="862013"/>
            <a:ext cx="1260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Steepest single direction</a:t>
            </a:r>
          </a:p>
        </p:txBody>
      </p:sp>
      <p:sp>
        <p:nvSpPr>
          <p:cNvPr id="2082" name="Rectangle 3"/>
          <p:cNvSpPr>
            <a:spLocks noChangeArrowheads="1"/>
          </p:cNvSpPr>
          <p:nvPr/>
        </p:nvSpPr>
        <p:spPr bwMode="auto">
          <a:xfrm>
            <a:off x="65088" y="6335713"/>
            <a:ext cx="8953500" cy="52228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7F7F7F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</a:t>
            </a:r>
          </a:p>
        </p:txBody>
      </p:sp>
      <p:graphicFrame>
        <p:nvGraphicFramePr>
          <p:cNvPr id="2051" name="Object 68"/>
          <p:cNvGraphicFramePr>
            <a:graphicFrameLocks noChangeAspect="1"/>
          </p:cNvGraphicFramePr>
          <p:nvPr>
            <p:extLst/>
          </p:nvPr>
        </p:nvGraphicFramePr>
        <p:xfrm>
          <a:off x="6518275" y="714375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Picture" r:id="rId9" imgW="2790720" imgH="3095640" progId="Word.Picture.8">
                  <p:embed/>
                </p:oleObj>
              </mc:Choice>
              <mc:Fallback>
                <p:oleObj name="Picture" r:id="rId9" imgW="2790720" imgH="30956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714375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94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553325" y="635000"/>
            <a:ext cx="75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10000"/>
                </a:solidFill>
              </a:rPr>
              <a:t>D8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452563" y="0"/>
            <a:ext cx="357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10000"/>
                </a:solidFill>
              </a:rPr>
              <a:t>Contributing Area</a:t>
            </a:r>
            <a:endParaRPr lang="en-US" sz="2800" b="1">
              <a:solidFill>
                <a:srgbClr val="010000"/>
              </a:solidFill>
              <a:sym typeface="Symbol" pitchFamily="18" charset="2"/>
            </a:endParaRPr>
          </a:p>
        </p:txBody>
      </p:sp>
      <p:sp>
        <p:nvSpPr>
          <p:cNvPr id="63494" name="Rectangle 9"/>
          <p:cNvSpPr>
            <a:spLocks noChangeArrowheads="1"/>
          </p:cNvSpPr>
          <p:nvPr/>
        </p:nvSpPr>
        <p:spPr bwMode="auto">
          <a:xfrm>
            <a:off x="3130550" y="619125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10000"/>
                </a:solidFill>
              </a:rPr>
              <a:t>D</a:t>
            </a:r>
            <a:r>
              <a:rPr lang="en-US" sz="2400" b="1">
                <a:solidFill>
                  <a:srgbClr val="010000"/>
                </a:solidFill>
                <a:sym typeface="Symbol" pitchFamily="18" charset="2"/>
              </a:rPr>
              <a:t></a:t>
            </a:r>
          </a:p>
        </p:txBody>
      </p:sp>
      <p:pic>
        <p:nvPicPr>
          <p:cNvPr id="634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526213"/>
            <a:ext cx="75152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349750"/>
            <a:ext cx="8567737" cy="2184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r="2797"/>
          <a:stretch>
            <a:fillRect/>
          </a:stretch>
        </p:blipFill>
        <p:spPr bwMode="auto">
          <a:xfrm>
            <a:off x="4562475" y="0"/>
            <a:ext cx="461645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/>
          <a:stretch>
            <a:fillRect/>
          </a:stretch>
        </p:blipFill>
        <p:spPr bwMode="auto">
          <a:xfrm>
            <a:off x="0" y="0"/>
            <a:ext cx="4646613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2288"/>
            <a:ext cx="467995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99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4319588"/>
            <a:ext cx="46799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0" y="0"/>
            <a:ext cx="1492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2000" dirty="0" smtClean="0">
                <a:solidFill>
                  <a:srgbClr val="010000"/>
                </a:solidFill>
                <a:latin typeface="Times New Roman" pitchFamily="18" charset="0"/>
              </a:rPr>
              <a:t>Slope (S)</a:t>
            </a:r>
            <a:endParaRPr kumimoji="1" lang="en-US" sz="2000" dirty="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0" y="4005543"/>
            <a:ext cx="3361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10000"/>
                </a:solidFill>
                <a:latin typeface="Times New Roman" pitchFamily="18" charset="0"/>
              </a:rPr>
              <a:t>Specific Catchment </a:t>
            </a:r>
            <a:r>
              <a:rPr kumimoji="1" lang="en-US" sz="2000" dirty="0" smtClean="0">
                <a:solidFill>
                  <a:srgbClr val="010000"/>
                </a:solidFill>
                <a:latin typeface="Times New Roman" pitchFamily="18" charset="0"/>
              </a:rPr>
              <a:t>Area (a)</a:t>
            </a:r>
            <a:endParaRPr kumimoji="1" lang="en-US" sz="2000" dirty="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5738813" y="6436676"/>
            <a:ext cx="340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10000"/>
                </a:solidFill>
                <a:latin typeface="Times New Roman" pitchFamily="18" charset="0"/>
              </a:rPr>
              <a:t>Wetness Index </a:t>
            </a:r>
            <a:r>
              <a:rPr kumimoji="1" lang="en-US" sz="2000" dirty="0" err="1">
                <a:solidFill>
                  <a:srgbClr val="010000"/>
                </a:solidFill>
                <a:latin typeface="Times New Roman" pitchFamily="18" charset="0"/>
              </a:rPr>
              <a:t>ln</a:t>
            </a:r>
            <a:r>
              <a:rPr kumimoji="1" lang="en-US" sz="2000" dirty="0">
                <a:solidFill>
                  <a:srgbClr val="010000"/>
                </a:solidFill>
                <a:latin typeface="Times New Roman" pitchFamily="18" charset="0"/>
              </a:rPr>
              <a:t>(a/S</a:t>
            </a:r>
            <a:r>
              <a:rPr kumimoji="1" lang="en-US" sz="2000" dirty="0" smtClean="0">
                <a:solidFill>
                  <a:srgbClr val="010000"/>
                </a:solidFill>
                <a:latin typeface="Times New Roman" pitchFamily="18" charset="0"/>
              </a:rPr>
              <a:t>)</a:t>
            </a:r>
            <a:endParaRPr kumimoji="1" lang="en-US" sz="2000" dirty="0">
              <a:solidFill>
                <a:srgbClr val="010000"/>
              </a:solidFill>
              <a:latin typeface="Times New Roman" pitchFamily="18" charset="0"/>
            </a:endParaRPr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2325" y="1105179"/>
            <a:ext cx="5781675" cy="31146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29200" y="215152"/>
            <a:ext cx="4114800" cy="927847"/>
          </a:xfrm>
        </p:spPr>
        <p:txBody>
          <a:bodyPr/>
          <a:lstStyle/>
          <a:p>
            <a:r>
              <a:rPr lang="en-US" dirty="0" smtClean="0"/>
              <a:t>Wetness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241300"/>
            <a:ext cx="7318375" cy="858838"/>
          </a:xfrm>
        </p:spPr>
        <p:txBody>
          <a:bodyPr/>
          <a:lstStyle/>
          <a:p>
            <a:pPr>
              <a:defRPr/>
            </a:pPr>
            <a:r>
              <a:rPr lang="en-US" dirty="0"/>
              <a:t>Terrain Stability Mapping</a:t>
            </a:r>
          </a:p>
        </p:txBody>
      </p:sp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12070" r="10843" b="4974"/>
          <a:stretch>
            <a:fillRect/>
          </a:stretch>
        </p:blipFill>
        <p:spPr bwMode="auto">
          <a:xfrm>
            <a:off x="0" y="1404938"/>
            <a:ext cx="40116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349375"/>
            <a:ext cx="642461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0" y="4464050"/>
            <a:ext cx="3551238" cy="1741488"/>
            <a:chOff x="3041" y="2744"/>
            <a:chExt cx="2562" cy="1380"/>
          </a:xfrm>
        </p:grpSpPr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3041" y="2744"/>
            <a:ext cx="2562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4" name="Picture" r:id="rId5" imgW="4067280" imgH="2190600" progId="Word.Picture.8">
                    <p:embed/>
                  </p:oleObj>
                </mc:Choice>
                <mc:Fallback>
                  <p:oleObj name="Picture" r:id="rId5" imgW="4067280" imgH="21906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2744"/>
                          <a:ext cx="2562" cy="138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4294" y="3735"/>
            <a:ext cx="129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5" name="Equation" r:id="rId7" imgW="1701720" imgH="393480" progId="Equation.3">
                    <p:embed/>
                  </p:oleObj>
                </mc:Choice>
                <mc:Fallback>
                  <p:oleObj name="Equation" r:id="rId7" imgW="17017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3735"/>
                          <a:ext cx="1296" cy="3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341313" y="6343650"/>
            <a:ext cx="8650287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SINMAP -  with Bob Pack.  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  <a:hlinkClick r:id="rId9"/>
              </a:rPr>
              <a:t>http://</a:t>
            </a:r>
            <a:r>
              <a:rPr kumimoji="1" lang="en-US" sz="2000" dirty="0" smtClean="0">
                <a:solidFill>
                  <a:srgbClr val="000000"/>
                </a:solidFill>
                <a:latin typeface="Times New Roman" pitchFamily="18" charset="0"/>
                <a:hlinkClick r:id="rId9"/>
              </a:rPr>
              <a:t>www.engineering.usu.edu/dtarb/sinmap.htm</a:t>
            </a:r>
            <a:r>
              <a:rPr kumimoji="1" lang="en-US" sz="20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Theory_m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7182" b="337"/>
          <a:stretch>
            <a:fillRect/>
          </a:stretch>
        </p:blipFill>
        <p:spPr bwMode="auto">
          <a:xfrm>
            <a:off x="4564063" y="1150938"/>
            <a:ext cx="4579937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sz="3600" smtClean="0"/>
              <a:t>Most Likely Landslide Initiation Points</a:t>
            </a:r>
          </a:p>
        </p:txBody>
      </p:sp>
      <p:pic>
        <p:nvPicPr>
          <p:cNvPr id="65541" name="Picture 4" descr="Theory_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7182" b="337"/>
          <a:stretch>
            <a:fillRect/>
          </a:stretch>
        </p:blipFill>
        <p:spPr bwMode="auto">
          <a:xfrm>
            <a:off x="1588" y="1111250"/>
            <a:ext cx="46069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-22225" y="5357813"/>
            <a:ext cx="916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>
                <a:solidFill>
                  <a:srgbClr val="000000"/>
                </a:solidFill>
                <a:latin typeface="Times New Roman" pitchFamily="18" charset="0"/>
              </a:rPr>
              <a:t>The location of the lowest Stability Index value along a flow path</a:t>
            </a:r>
          </a:p>
        </p:txBody>
      </p:sp>
      <p:sp>
        <p:nvSpPr>
          <p:cNvPr id="992263" name="Text Box 7"/>
          <p:cNvSpPr txBox="1">
            <a:spLocks noChangeArrowheads="1"/>
          </p:cNvSpPr>
          <p:nvPr/>
        </p:nvSpPr>
        <p:spPr bwMode="auto">
          <a:xfrm>
            <a:off x="0" y="6062663"/>
            <a:ext cx="9144000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</a:rPr>
              <a:t>Tarolli</a:t>
            </a:r>
            <a:r>
              <a:rPr lang="en-US" sz="1600" dirty="0">
                <a:solidFill>
                  <a:srgbClr val="000000"/>
                </a:solidFill>
              </a:rPr>
              <a:t>, P. and D. G. Tarboton, (2006), "A new method for determination of most likely landslide initiation points and the evaluation of digital terrain model scale in terrain stability mapping," </a:t>
            </a:r>
            <a:r>
              <a:rPr lang="en-US" sz="1600" u="sng" dirty="0" err="1">
                <a:solidFill>
                  <a:srgbClr val="000000"/>
                </a:solidFill>
              </a:rPr>
              <a:t>Hydrol</a:t>
            </a:r>
            <a:r>
              <a:rPr lang="en-US" sz="1600" u="sng" dirty="0">
                <a:solidFill>
                  <a:srgbClr val="000000"/>
                </a:solidFill>
              </a:rPr>
              <a:t>. Earth Syst. Sci.</a:t>
            </a:r>
            <a:r>
              <a:rPr lang="en-US" sz="1600" dirty="0">
                <a:solidFill>
                  <a:srgbClr val="000000"/>
                </a:solidFill>
              </a:rPr>
              <a:t>, 10: 663-677, www.hydrol-earth-syst-sci.net/10/663/2006/.</a:t>
            </a:r>
          </a:p>
        </p:txBody>
      </p:sp>
    </p:spTree>
    <p:extLst>
      <p:ext uri="{BB962C8B-B14F-4D97-AF65-F5344CB8AC3E}">
        <p14:creationId xmlns:p14="http://schemas.microsoft.com/office/powerpoint/2010/main" val="11704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MLIP_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65213"/>
            <a:ext cx="79930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sz="3200" dirty="0" smtClean="0"/>
              <a:t>Most Likely Landslide Initiation Points compared to observed landslides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6062663"/>
            <a:ext cx="9144000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AAADCA">
                    <a:lumMod val="50000"/>
                  </a:srgbClr>
                </a:solidFill>
              </a:rPr>
              <a:t>Tarolli</a:t>
            </a:r>
            <a:r>
              <a:rPr lang="en-US" sz="1600" dirty="0">
                <a:solidFill>
                  <a:srgbClr val="AAADCA">
                    <a:lumMod val="50000"/>
                  </a:srgbClr>
                </a:solidFill>
              </a:rPr>
              <a:t>, P. and D. G. Tarboton, (2006), "A new method for determination of most likely landslide initiation points and the evaluation of digital terrain model scale in terrain stability mapping," </a:t>
            </a:r>
            <a:r>
              <a:rPr lang="en-US" sz="1600" u="sng" dirty="0" err="1">
                <a:solidFill>
                  <a:srgbClr val="AAADCA">
                    <a:lumMod val="50000"/>
                  </a:srgbClr>
                </a:solidFill>
              </a:rPr>
              <a:t>Hydrol</a:t>
            </a:r>
            <a:r>
              <a:rPr lang="en-US" sz="1600" u="sng" dirty="0">
                <a:solidFill>
                  <a:srgbClr val="AAADCA">
                    <a:lumMod val="50000"/>
                  </a:srgbClr>
                </a:solidFill>
              </a:rPr>
              <a:t>. Earth Syst. Sci.</a:t>
            </a:r>
            <a:r>
              <a:rPr lang="en-US" sz="1600" dirty="0">
                <a:solidFill>
                  <a:srgbClr val="AAADCA">
                    <a:lumMod val="50000"/>
                  </a:srgbClr>
                </a:solidFill>
              </a:rPr>
              <a:t>, 10: 663-677, www.hydrol-earth-syst-sci.net/10/663/2006/.</a:t>
            </a:r>
          </a:p>
        </p:txBody>
      </p:sp>
    </p:spTree>
    <p:extLst>
      <p:ext uri="{BB962C8B-B14F-4D97-AF65-F5344CB8AC3E}">
        <p14:creationId xmlns:p14="http://schemas.microsoft.com/office/powerpoint/2010/main" val="9615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0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/>
              <a:t>D-Infinity flow model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Generalized flow accumulation (Flow algebra)</a:t>
            </a:r>
          </a:p>
          <a:p>
            <a:pPr>
              <a:buClrTx/>
            </a:pPr>
            <a:r>
              <a:rPr lang="en-US" dirty="0" smtClean="0"/>
              <a:t>Parallel algorithms</a:t>
            </a:r>
          </a:p>
          <a:p>
            <a:pPr>
              <a:buClrTx/>
            </a:pP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200025"/>
            <a:ext cx="8321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</a:rPr>
              <a:t>Flow Accumulation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8" b="38795"/>
          <a:stretch>
            <a:fillRect/>
          </a:stretch>
        </p:blipFill>
        <p:spPr bwMode="auto">
          <a:xfrm>
            <a:off x="0" y="1747838"/>
            <a:ext cx="3214688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val 10"/>
          <p:cNvSpPr>
            <a:spLocks noChangeArrowheads="1"/>
          </p:cNvSpPr>
          <p:nvPr/>
        </p:nvSpPr>
        <p:spPr bwMode="auto">
          <a:xfrm>
            <a:off x="450850" y="3841750"/>
            <a:ext cx="111125" cy="1111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34950" y="3222625"/>
            <a:ext cx="54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2400" u="sng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200150" y="2846388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2400" smtClean="0">
                <a:solidFill>
                  <a:srgbClr val="000000"/>
                </a:solidFill>
              </a:rPr>
              <a:t>w(</a:t>
            </a:r>
            <a:r>
              <a:rPr kumimoji="0" lang="en-US" sz="2400" u="sng" smtClean="0">
                <a:solidFill>
                  <a:srgbClr val="000000"/>
                </a:solidFill>
              </a:rPr>
              <a:t>x</a:t>
            </a:r>
            <a:r>
              <a:rPr kumimoji="0" lang="en-US" sz="240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080" name="Line 14"/>
          <p:cNvSpPr>
            <a:spLocks noChangeShapeType="1"/>
          </p:cNvSpPr>
          <p:nvPr/>
        </p:nvSpPr>
        <p:spPr bwMode="auto">
          <a:xfrm flipH="1">
            <a:off x="2286000" y="1939925"/>
            <a:ext cx="1714500" cy="1143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29884"/>
              </p:ext>
            </p:extLst>
          </p:nvPr>
        </p:nvGraphicFramePr>
        <p:xfrm>
          <a:off x="3409950" y="1291403"/>
          <a:ext cx="5726189" cy="507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Document" r:id="rId5" imgW="3359143" imgH="2988264" progId="Word.Document.8">
                  <p:embed/>
                </p:oleObj>
              </mc:Choice>
              <mc:Fallback>
                <p:oleObj name="Document" r:id="rId5" imgW="3359143" imgH="29882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291403"/>
                        <a:ext cx="5726189" cy="507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3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1"/>
          <p:cNvGraphicFramePr>
            <a:graphicFrameLocks noChangeAspect="1"/>
          </p:cNvGraphicFramePr>
          <p:nvPr>
            <p:extLst/>
          </p:nvPr>
        </p:nvGraphicFramePr>
        <p:xfrm>
          <a:off x="680955" y="4489257"/>
          <a:ext cx="4052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5" y="4489257"/>
                        <a:ext cx="40528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1912" y="1621714"/>
            <a:ext cx="16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Replace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1"/>
          <p:cNvGraphicFramePr>
            <a:graphicFrameLocks noChangeAspect="1"/>
          </p:cNvGraphicFramePr>
          <p:nvPr>
            <p:extLst/>
          </p:nvPr>
        </p:nvGraphicFramePr>
        <p:xfrm>
          <a:off x="565564" y="2364690"/>
          <a:ext cx="42910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5" imgW="1371600" imgH="368280" progId="Equation.3">
                  <p:embed/>
                </p:oleObj>
              </mc:Choice>
              <mc:Fallback>
                <p:oleObj name="Equation" r:id="rId5" imgW="1371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64" y="2364690"/>
                        <a:ext cx="429101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912" y="3606800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by general function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to Flow Algebra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89538" y="1862138"/>
            <a:ext cx="3595687" cy="3529012"/>
            <a:chOff x="5189538" y="1862138"/>
            <a:chExt cx="3595687" cy="3529012"/>
          </a:xfrm>
        </p:grpSpPr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6400800" y="3019425"/>
              <a:ext cx="1166813" cy="1174750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23"/>
            <p:cNvSpPr>
              <a:spLocks noChangeArrowheads="1"/>
            </p:cNvSpPr>
            <p:nvPr/>
          </p:nvSpPr>
          <p:spPr bwMode="auto">
            <a:xfrm>
              <a:off x="5895975" y="2292350"/>
              <a:ext cx="571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kumimoji="1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ki</a:t>
              </a:r>
              <a:endPara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58" name="Group 23"/>
            <p:cNvGrpSpPr>
              <a:grpSpLocks/>
            </p:cNvGrpSpPr>
            <p:nvPr/>
          </p:nvGrpSpPr>
          <p:grpSpPr bwMode="auto">
            <a:xfrm>
              <a:off x="5189538" y="1862138"/>
              <a:ext cx="3595687" cy="3529012"/>
              <a:chOff x="5834063" y="1814513"/>
              <a:chExt cx="2809875" cy="2757487"/>
            </a:xfrm>
          </p:grpSpPr>
          <p:grpSp>
            <p:nvGrpSpPr>
              <p:cNvPr id="62" name="Group 34"/>
              <p:cNvGrpSpPr>
                <a:grpSpLocks/>
              </p:cNvGrpSpPr>
              <p:nvPr/>
            </p:nvGrpSpPr>
            <p:grpSpPr bwMode="auto">
              <a:xfrm>
                <a:off x="5834063" y="1814513"/>
                <a:ext cx="2809875" cy="2757487"/>
                <a:chOff x="3940" y="1405"/>
                <a:chExt cx="1002" cy="983"/>
              </a:xfrm>
            </p:grpSpPr>
            <p:sp>
              <p:nvSpPr>
                <p:cNvPr id="70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405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405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405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732"/>
                  <a:ext cx="335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732"/>
                  <a:ext cx="334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732"/>
                  <a:ext cx="333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2061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2061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2061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3" name="Line 35"/>
              <p:cNvSpPr>
                <a:spLocks noChangeShapeType="1"/>
              </p:cNvSpPr>
              <p:nvPr/>
            </p:nvSpPr>
            <p:spPr bwMode="auto">
              <a:xfrm>
                <a:off x="6529093" y="2520362"/>
                <a:ext cx="465479" cy="48261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>
                <a:off x="7253879" y="3389916"/>
                <a:ext cx="21255" cy="63356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5" name="Line 38"/>
              <p:cNvSpPr>
                <a:spLocks noChangeShapeType="1"/>
              </p:cNvSpPr>
              <p:nvPr/>
            </p:nvSpPr>
            <p:spPr bwMode="auto">
              <a:xfrm flipH="1">
                <a:off x="7491932" y="2407681"/>
                <a:ext cx="499486" cy="578286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Line 39"/>
              <p:cNvSpPr>
                <a:spLocks noChangeShapeType="1"/>
              </p:cNvSpPr>
              <p:nvPr/>
            </p:nvSpPr>
            <p:spPr bwMode="auto">
              <a:xfrm>
                <a:off x="8125323" y="3389916"/>
                <a:ext cx="21255" cy="63356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Line 40"/>
              <p:cNvSpPr>
                <a:spLocks noChangeShapeType="1"/>
              </p:cNvSpPr>
              <p:nvPr/>
            </p:nvSpPr>
            <p:spPr bwMode="auto">
              <a:xfrm>
                <a:off x="7253879" y="2388547"/>
                <a:ext cx="21255" cy="63356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Line 41"/>
              <p:cNvSpPr>
                <a:spLocks noChangeShapeType="1"/>
              </p:cNvSpPr>
              <p:nvPr/>
            </p:nvSpPr>
            <p:spPr bwMode="auto">
              <a:xfrm>
                <a:off x="6529093" y="3409051"/>
                <a:ext cx="539870" cy="559151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Line 39"/>
              <p:cNvSpPr>
                <a:spLocks noChangeShapeType="1"/>
              </p:cNvSpPr>
              <p:nvPr/>
            </p:nvSpPr>
            <p:spPr bwMode="auto">
              <a:xfrm flipH="1">
                <a:off x="6267450" y="2493963"/>
                <a:ext cx="14288" cy="53975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9" name="Rectangle 23"/>
            <p:cNvSpPr>
              <a:spLocks noChangeArrowheads="1"/>
            </p:cNvSpPr>
            <p:nvPr/>
          </p:nvSpPr>
          <p:spPr bwMode="auto">
            <a:xfrm>
              <a:off x="6978650" y="2333625"/>
              <a:ext cx="5715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kumimoji="1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ki</a:t>
              </a:r>
              <a:endPara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7923213" y="2366963"/>
              <a:ext cx="571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kumimoji="1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ki</a:t>
              </a:r>
              <a:endPara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6867525" y="3390900"/>
              <a:ext cx="284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1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/>
              <a:t>D-Infinity flow model</a:t>
            </a:r>
          </a:p>
          <a:p>
            <a:pPr>
              <a:buClrTx/>
            </a:pPr>
            <a:r>
              <a:rPr lang="en-US" dirty="0" smtClean="0"/>
              <a:t>Generalized flow accumulation (Flow algebra)</a:t>
            </a:r>
          </a:p>
          <a:p>
            <a:pPr>
              <a:buClrTx/>
            </a:pPr>
            <a:r>
              <a:rPr lang="en-US" dirty="0" smtClean="0"/>
              <a:t>Parallel algorithms</a:t>
            </a:r>
          </a:p>
          <a:p>
            <a:pPr>
              <a:buClrTx/>
            </a:pP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35988"/>
              </p:ext>
            </p:extLst>
          </p:nvPr>
        </p:nvGraphicFramePr>
        <p:xfrm>
          <a:off x="134938" y="60960"/>
          <a:ext cx="4066092" cy="461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Document" r:id="rId4" imgW="2420236" imgH="2752301" progId="Word.Document.8">
                  <p:embed/>
                </p:oleObj>
              </mc:Choice>
              <mc:Fallback>
                <p:oleObj name="Document" r:id="rId4" imgW="2420236" imgH="2752301" progId="Word.Document.8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60960"/>
                        <a:ext cx="4066092" cy="4617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76725" y="5213350"/>
            <a:ext cx="4867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  <p:extLst>
      <p:ext uri="{BB962C8B-B14F-4D97-AF65-F5344CB8AC3E}">
        <p14:creationId xmlns:p14="http://schemas.microsoft.com/office/powerpoint/2010/main" val="30925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292100" y="1562100"/>
            <a:ext cx="8623300" cy="3162300"/>
            <a:chOff x="0" y="1064"/>
            <a:chExt cx="5816" cy="2112"/>
          </a:xfrm>
        </p:grpSpPr>
        <p:pic>
          <p:nvPicPr>
            <p:cNvPr id="47152" name="Picture 3" descr="supp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3" name="Picture 4" descr="tc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4" name="Picture 5" descr="tr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5" name="Picture 6" descr="de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276225" y="1119188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mtClean="0">
                <a:solidFill>
                  <a:srgbClr val="000000"/>
                </a:solidFill>
              </a:rPr>
              <a:t>Supply 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2447925" y="1119188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mtClean="0">
                <a:solidFill>
                  <a:srgbClr val="000000"/>
                </a:solidFill>
              </a:rPr>
              <a:t>Capacity 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4594225" y="1119188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mtClean="0">
                <a:solidFill>
                  <a:srgbClr val="000000"/>
                </a:solidFill>
              </a:rPr>
              <a:t>Transport </a:t>
            </a:r>
          </a:p>
        </p:txBody>
      </p:sp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6753225" y="1119188"/>
            <a:ext cx="136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mtClean="0">
                <a:solidFill>
                  <a:srgbClr val="000000"/>
                </a:solidFill>
              </a:rPr>
              <a:t>Deposition </a:t>
            </a:r>
          </a:p>
        </p:txBody>
      </p:sp>
      <p:sp>
        <p:nvSpPr>
          <p:cNvPr id="47114" name="Rectangle 50"/>
          <p:cNvSpPr>
            <a:spLocks noGrp="1" noChangeArrowheads="1"/>
          </p:cNvSpPr>
          <p:nvPr>
            <p:ph type="title"/>
          </p:nvPr>
        </p:nvSpPr>
        <p:spPr>
          <a:xfrm>
            <a:off x="649288" y="133350"/>
            <a:ext cx="79121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Transport limited accumulation</a:t>
            </a:r>
          </a:p>
        </p:txBody>
      </p:sp>
      <p:sp>
        <p:nvSpPr>
          <p:cNvPr id="47115" name="Text Box 55"/>
          <p:cNvSpPr txBox="1">
            <a:spLocks noChangeArrowheads="1"/>
          </p:cNvSpPr>
          <p:nvPr/>
        </p:nvSpPr>
        <p:spPr bwMode="auto">
          <a:xfrm>
            <a:off x="0" y="534458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  <p:sp>
        <p:nvSpPr>
          <p:cNvPr id="47116" name="Rectangle 63"/>
          <p:cNvSpPr>
            <a:spLocks noChangeArrowheads="1"/>
          </p:cNvSpPr>
          <p:nvPr/>
        </p:nvSpPr>
        <p:spPr bwMode="auto">
          <a:xfrm>
            <a:off x="1152525" y="48307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smtClean="0">
                <a:solidFill>
                  <a:srgbClr val="000000"/>
                </a:solidFill>
              </a:rPr>
              <a:t>S</a:t>
            </a:r>
          </a:p>
        </p:txBody>
      </p:sp>
      <p:grpSp>
        <p:nvGrpSpPr>
          <p:cNvPr id="90" name="Group 12"/>
          <p:cNvGrpSpPr>
            <a:grpSpLocks/>
          </p:cNvGrpSpPr>
          <p:nvPr/>
        </p:nvGrpSpPr>
        <p:grpSpPr bwMode="auto">
          <a:xfrm>
            <a:off x="2578100" y="4814888"/>
            <a:ext cx="1638300" cy="368300"/>
            <a:chOff x="1557" y="3848"/>
            <a:chExt cx="1032" cy="232"/>
          </a:xfrm>
        </p:grpSpPr>
        <p:sp>
          <p:nvSpPr>
            <p:cNvPr id="9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557" y="3848"/>
              <a:ext cx="1032" cy="23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1" lang="en-US" sz="2000" kern="0">
                <a:solidFill>
                  <a:srgbClr val="80808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2528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kern="0">
                  <a:solidFill>
                    <a:srgbClr val="000000"/>
                  </a:solidFill>
                  <a:latin typeface="Times New Roman"/>
                  <a:cs typeface="Arial"/>
                </a:rPr>
                <a:t>2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2104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kern="0">
                  <a:solidFill>
                    <a:srgbClr val="000000"/>
                  </a:solidFill>
                  <a:latin typeface="Times New Roman"/>
                  <a:cs typeface="Arial"/>
                </a:rPr>
                <a:t>2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2475" y="3875"/>
              <a:ext cx="45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kern="0">
                  <a:solidFill>
                    <a:srgbClr val="000000"/>
                  </a:solidFill>
                  <a:latin typeface="Times New Roman"/>
                  <a:cs typeface="Arial"/>
                </a:rPr>
                <a:t>)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5" name="Rectangle 17"/>
            <p:cNvSpPr>
              <a:spLocks noChangeArrowheads="1"/>
            </p:cNvSpPr>
            <p:nvPr/>
          </p:nvSpPr>
          <p:spPr bwMode="auto">
            <a:xfrm>
              <a:off x="2180" y="3875"/>
              <a:ext cx="235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kern="0">
                  <a:solidFill>
                    <a:srgbClr val="000000"/>
                  </a:solidFill>
                  <a:latin typeface="Times New Roman"/>
                  <a:cs typeface="Arial"/>
                </a:rPr>
                <a:t>tan(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2403" y="3875"/>
              <a:ext cx="68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b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7" name="Rectangle 19"/>
            <p:cNvSpPr>
              <a:spLocks noChangeArrowheads="1"/>
            </p:cNvSpPr>
            <p:nvPr/>
          </p:nvSpPr>
          <p:spPr bwMode="auto">
            <a:xfrm>
              <a:off x="1593" y="3875"/>
              <a:ext cx="83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8" name="Rectangle 20"/>
            <p:cNvSpPr>
              <a:spLocks noChangeArrowheads="1"/>
            </p:cNvSpPr>
            <p:nvPr/>
          </p:nvSpPr>
          <p:spPr bwMode="auto">
            <a:xfrm>
              <a:off x="1664" y="3961"/>
              <a:ext cx="116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cap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9" name="Rectangle 21"/>
            <p:cNvSpPr>
              <a:spLocks noChangeArrowheads="1"/>
            </p:cNvSpPr>
            <p:nvPr/>
          </p:nvSpPr>
          <p:spPr bwMode="auto">
            <a:xfrm>
              <a:off x="1942" y="3859"/>
              <a:ext cx="143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i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c</a:t>
              </a:r>
              <a:r>
                <a:rPr lang="en-US" sz="17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a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0" name="Rectangle 22"/>
            <p:cNvSpPr>
              <a:spLocks noChangeArrowheads="1"/>
            </p:cNvSpPr>
            <p:nvPr/>
          </p:nvSpPr>
          <p:spPr bwMode="auto">
            <a:xfrm>
              <a:off x="1829" y="3859"/>
              <a:ext cx="75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kern="0" dirty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=</a:t>
              </a:r>
              <a:endParaRPr lang="en-US" sz="2400" b="1" kern="0" dirty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</p:grpSp>
      <p:grpSp>
        <p:nvGrpSpPr>
          <p:cNvPr id="101" name="Group 23"/>
          <p:cNvGrpSpPr>
            <a:grpSpLocks noChangeAspect="1"/>
          </p:cNvGrpSpPr>
          <p:nvPr/>
        </p:nvGrpSpPr>
        <p:grpSpPr bwMode="auto">
          <a:xfrm>
            <a:off x="4586288" y="4806950"/>
            <a:ext cx="2160587" cy="382588"/>
            <a:chOff x="3120" y="3807"/>
            <a:chExt cx="1361" cy="241"/>
          </a:xfrm>
        </p:grpSpPr>
        <p:sp>
          <p:nvSpPr>
            <p:cNvPr id="10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120" y="3832"/>
              <a:ext cx="1361" cy="21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1" lang="en-US" sz="2000" kern="0">
                <a:solidFill>
                  <a:srgbClr val="80808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3" name="Rectangle 25"/>
            <p:cNvSpPr>
              <a:spLocks noChangeArrowheads="1"/>
            </p:cNvSpPr>
            <p:nvPr/>
          </p:nvSpPr>
          <p:spPr bwMode="auto">
            <a:xfrm>
              <a:off x="3895" y="3807"/>
              <a:ext cx="137" cy="23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å</a:t>
              </a:r>
              <a:endParaRPr lang="en-US" sz="2400" b="1" kern="0" dirty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4" name="Rectangle 26"/>
            <p:cNvSpPr>
              <a:spLocks noChangeArrowheads="1"/>
            </p:cNvSpPr>
            <p:nvPr/>
          </p:nvSpPr>
          <p:spPr bwMode="auto">
            <a:xfrm>
              <a:off x="380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+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5" name="Rectangle 27"/>
            <p:cNvSpPr>
              <a:spLocks noChangeArrowheads="1"/>
            </p:cNvSpPr>
            <p:nvPr/>
          </p:nvSpPr>
          <p:spPr bwMode="auto">
            <a:xfrm>
              <a:off x="334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=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4404" y="3857"/>
              <a:ext cx="5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Times New Roman"/>
                  <a:cs typeface="Arial"/>
                </a:rPr>
                <a:t>}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4181" y="3857"/>
              <a:ext cx="32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Times New Roman"/>
                  <a:cs typeface="Arial"/>
                </a:rPr>
                <a:t>,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8" name="Rectangle 30"/>
            <p:cNvSpPr>
              <a:spLocks noChangeArrowheads="1"/>
            </p:cNvSpPr>
            <p:nvPr/>
          </p:nvSpPr>
          <p:spPr bwMode="auto">
            <a:xfrm>
              <a:off x="3443" y="3857"/>
              <a:ext cx="264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Times New Roman"/>
                  <a:cs typeface="Arial"/>
                </a:rPr>
                <a:t>min{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9" name="Rectangle 31"/>
            <p:cNvSpPr>
              <a:spLocks noChangeArrowheads="1"/>
            </p:cNvSpPr>
            <p:nvPr/>
          </p:nvSpPr>
          <p:spPr bwMode="auto">
            <a:xfrm>
              <a:off x="4287" y="3937"/>
              <a:ext cx="116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cap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0" name="Rectangle 32"/>
            <p:cNvSpPr>
              <a:spLocks noChangeArrowheads="1"/>
            </p:cNvSpPr>
            <p:nvPr/>
          </p:nvSpPr>
          <p:spPr bwMode="auto">
            <a:xfrm>
              <a:off x="4108" y="3937"/>
              <a:ext cx="66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in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1" name="Rectangle 33"/>
            <p:cNvSpPr>
              <a:spLocks noChangeArrowheads="1"/>
            </p:cNvSpPr>
            <p:nvPr/>
          </p:nvSpPr>
          <p:spPr bwMode="auto">
            <a:xfrm>
              <a:off x="3197" y="3937"/>
              <a:ext cx="106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out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2" name="Rectangle 34"/>
            <p:cNvSpPr>
              <a:spLocks noChangeArrowheads="1"/>
            </p:cNvSpPr>
            <p:nvPr/>
          </p:nvSpPr>
          <p:spPr bwMode="auto">
            <a:xfrm>
              <a:off x="422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3" name="Rectangle 35"/>
            <p:cNvSpPr>
              <a:spLocks noChangeArrowheads="1"/>
            </p:cNvSpPr>
            <p:nvPr/>
          </p:nvSpPr>
          <p:spPr bwMode="auto">
            <a:xfrm>
              <a:off x="4043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4" name="Rectangle 36"/>
            <p:cNvSpPr>
              <a:spLocks noChangeArrowheads="1"/>
            </p:cNvSpPr>
            <p:nvPr/>
          </p:nvSpPr>
          <p:spPr bwMode="auto">
            <a:xfrm>
              <a:off x="3704" y="3857"/>
              <a:ext cx="71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S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5" name="Rectangle 37"/>
            <p:cNvSpPr>
              <a:spLocks noChangeArrowheads="1"/>
            </p:cNvSpPr>
            <p:nvPr/>
          </p:nvSpPr>
          <p:spPr bwMode="auto">
            <a:xfrm>
              <a:off x="313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</p:grpSp>
      <p:grpSp>
        <p:nvGrpSpPr>
          <p:cNvPr id="116" name="Group 38"/>
          <p:cNvGrpSpPr>
            <a:grpSpLocks noChangeAspect="1"/>
          </p:cNvGrpSpPr>
          <p:nvPr/>
        </p:nvGrpSpPr>
        <p:grpSpPr bwMode="auto">
          <a:xfrm>
            <a:off x="6969125" y="4808538"/>
            <a:ext cx="1636713" cy="381000"/>
            <a:chOff x="4593" y="3720"/>
            <a:chExt cx="1031" cy="240"/>
          </a:xfrm>
        </p:grpSpPr>
        <p:sp>
          <p:nvSpPr>
            <p:cNvPr id="117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593" y="3745"/>
              <a:ext cx="1031" cy="215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1" lang="en-US" sz="2000" kern="0">
                <a:solidFill>
                  <a:srgbClr val="80808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8" name="Rectangle 40"/>
            <p:cNvSpPr>
              <a:spLocks noChangeArrowheads="1"/>
            </p:cNvSpPr>
            <p:nvPr/>
          </p:nvSpPr>
          <p:spPr bwMode="auto">
            <a:xfrm>
              <a:off x="5034" y="3720"/>
              <a:ext cx="137" cy="23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4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å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9" name="Rectangle 41"/>
            <p:cNvSpPr>
              <a:spLocks noChangeArrowheads="1"/>
            </p:cNvSpPr>
            <p:nvPr/>
          </p:nvSpPr>
          <p:spPr bwMode="auto">
            <a:xfrm>
              <a:off x="5340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-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0" name="Rectangle 42"/>
            <p:cNvSpPr>
              <a:spLocks noChangeArrowheads="1"/>
            </p:cNvSpPr>
            <p:nvPr/>
          </p:nvSpPr>
          <p:spPr bwMode="auto">
            <a:xfrm>
              <a:off x="49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+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1" name="Rectangle 43"/>
            <p:cNvSpPr>
              <a:spLocks noChangeArrowheads="1"/>
            </p:cNvSpPr>
            <p:nvPr/>
          </p:nvSpPr>
          <p:spPr bwMode="auto">
            <a:xfrm>
              <a:off x="47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=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2" name="Rectangle 44"/>
            <p:cNvSpPr>
              <a:spLocks noChangeArrowheads="1"/>
            </p:cNvSpPr>
            <p:nvPr/>
          </p:nvSpPr>
          <p:spPr bwMode="auto">
            <a:xfrm>
              <a:off x="5490" y="3850"/>
              <a:ext cx="96" cy="8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out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3" name="Rectangle 45"/>
            <p:cNvSpPr>
              <a:spLocks noChangeArrowheads="1"/>
            </p:cNvSpPr>
            <p:nvPr/>
          </p:nvSpPr>
          <p:spPr bwMode="auto">
            <a:xfrm>
              <a:off x="5245" y="3850"/>
              <a:ext cx="60" cy="8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in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4" name="Rectangle 46"/>
            <p:cNvSpPr>
              <a:spLocks noChangeArrowheads="1"/>
            </p:cNvSpPr>
            <p:nvPr/>
          </p:nvSpPr>
          <p:spPr bwMode="auto">
            <a:xfrm>
              <a:off x="5425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5" name="Rectangle 47"/>
            <p:cNvSpPr>
              <a:spLocks noChangeArrowheads="1"/>
            </p:cNvSpPr>
            <p:nvPr/>
          </p:nvSpPr>
          <p:spPr bwMode="auto">
            <a:xfrm>
              <a:off x="5181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6" name="Rectangle 48"/>
            <p:cNvSpPr>
              <a:spLocks noChangeArrowheads="1"/>
            </p:cNvSpPr>
            <p:nvPr/>
          </p:nvSpPr>
          <p:spPr bwMode="auto">
            <a:xfrm>
              <a:off x="4844" y="3770"/>
              <a:ext cx="71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S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7" name="Rectangle 49"/>
            <p:cNvSpPr>
              <a:spLocks noChangeArrowheads="1"/>
            </p:cNvSpPr>
            <p:nvPr/>
          </p:nvSpPr>
          <p:spPr bwMode="auto">
            <a:xfrm>
              <a:off x="4616" y="3770"/>
              <a:ext cx="92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D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2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/>
              <a:t>D-Infinity flow model</a:t>
            </a:r>
          </a:p>
          <a:p>
            <a:pPr>
              <a:buClrTx/>
            </a:pPr>
            <a:r>
              <a:rPr lang="en-US" dirty="0" smtClean="0"/>
              <a:t>Generalized flow accumulation (Flow algebra)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Parallel algorithms</a:t>
            </a:r>
          </a:p>
          <a:p>
            <a:pPr>
              <a:buClrTx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Programming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The challenge of increasing Digital Elevation Model (DEM) resolution</a:t>
            </a:r>
          </a:p>
        </p:txBody>
      </p:sp>
      <p:sp>
        <p:nvSpPr>
          <p:cNvPr id="28675" name="Rectangle 38"/>
          <p:cNvSpPr>
            <a:spLocks noChangeArrowheads="1"/>
          </p:cNvSpPr>
          <p:nvPr/>
        </p:nvSpPr>
        <p:spPr bwMode="auto">
          <a:xfrm>
            <a:off x="1041400" y="1398588"/>
            <a:ext cx="2387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1980’s  DMA  90 m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 cells/km</a:t>
            </a:r>
            <a:r>
              <a:rPr lang="en-US" b="1" baseline="30000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8676" name="Rectangle 39"/>
          <p:cNvSpPr>
            <a:spLocks noChangeArrowheads="1"/>
          </p:cNvSpPr>
          <p:nvPr/>
        </p:nvSpPr>
        <p:spPr bwMode="auto">
          <a:xfrm>
            <a:off x="1041400" y="2827338"/>
            <a:ext cx="28305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1990’s USGS DEM  30 m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3</a:t>
            </a:r>
            <a:r>
              <a:rPr lang="en-US" b="1">
                <a:solidFill>
                  <a:srgbClr val="000000"/>
                </a:solidFill>
              </a:rPr>
              <a:t> cells/km</a:t>
            </a:r>
            <a:r>
              <a:rPr lang="en-US" b="1" baseline="30000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8677" name="Rectangle 39"/>
          <p:cNvSpPr>
            <a:spLocks noChangeArrowheads="1"/>
          </p:cNvSpPr>
          <p:nvPr/>
        </p:nvSpPr>
        <p:spPr bwMode="auto">
          <a:xfrm>
            <a:off x="1041400" y="4254500"/>
            <a:ext cx="2355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2000’s NED 10-30 m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 cells/km</a:t>
            </a:r>
            <a:r>
              <a:rPr lang="en-US" b="1" baseline="30000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8678" name="Rectangle 39"/>
          <p:cNvSpPr>
            <a:spLocks noChangeArrowheads="1"/>
          </p:cNvSpPr>
          <p:nvPr/>
        </p:nvSpPr>
        <p:spPr bwMode="auto">
          <a:xfrm>
            <a:off x="1041400" y="5683250"/>
            <a:ext cx="2247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2010’s LIDAR ~1 m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10</a:t>
            </a:r>
            <a:r>
              <a:rPr lang="en-US" b="1" baseline="30000" dirty="0">
                <a:solidFill>
                  <a:srgbClr val="000000"/>
                </a:solidFill>
              </a:rPr>
              <a:t>6</a:t>
            </a:r>
            <a:r>
              <a:rPr lang="en-US" b="1" dirty="0">
                <a:solidFill>
                  <a:srgbClr val="000000"/>
                </a:solidFill>
              </a:rPr>
              <a:t> cells/km</a:t>
            </a:r>
            <a:r>
              <a:rPr lang="en-US" b="1" baseline="30000" dirty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156075" y="1058863"/>
            <a:ext cx="4476750" cy="5629275"/>
            <a:chOff x="2677646" y="695045"/>
            <a:chExt cx="4476189" cy="5629275"/>
          </a:xfrm>
        </p:grpSpPr>
        <p:pic>
          <p:nvPicPr>
            <p:cNvPr id="2868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29588"/>
            <a:stretch>
              <a:fillRect/>
            </a:stretch>
          </p:blipFill>
          <p:spPr bwMode="auto">
            <a:xfrm>
              <a:off x="2700616" y="695045"/>
              <a:ext cx="4453219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45656" r="29558" b="25626"/>
            <a:stretch>
              <a:fillRect/>
            </a:stretch>
          </p:blipFill>
          <p:spPr bwMode="auto">
            <a:xfrm>
              <a:off x="2705381" y="3254188"/>
              <a:ext cx="4448454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21861" r="29588" b="51202"/>
            <a:stretch>
              <a:fillRect/>
            </a:stretch>
          </p:blipFill>
          <p:spPr bwMode="auto">
            <a:xfrm>
              <a:off x="2687171" y="1922929"/>
              <a:ext cx="4453217" cy="150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r="29437" b="77223"/>
            <a:stretch>
              <a:fillRect/>
            </a:stretch>
          </p:blipFill>
          <p:spPr bwMode="auto">
            <a:xfrm>
              <a:off x="2677646" y="705411"/>
              <a:ext cx="4476189" cy="127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92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dirty="0" smtClean="0"/>
              <a:t>Parallelization of 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4845"/>
              </p:ext>
            </p:extLst>
          </p:nvPr>
        </p:nvGraphicFramePr>
        <p:xfrm>
          <a:off x="269875" y="1657347"/>
          <a:ext cx="3629585" cy="3048000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1429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46954"/>
              </p:ext>
            </p:extLst>
          </p:nvPr>
        </p:nvGraphicFramePr>
        <p:xfrm>
          <a:off x="4572000" y="1646553"/>
          <a:ext cx="4241800" cy="4267200"/>
        </p:xfrm>
        <a:graphic>
          <a:graphicData uri="http://schemas.openxmlformats.org/drawingml/2006/table">
            <a:tbl>
              <a:tblPr/>
              <a:tblGrid>
                <a:gridCol w="4241800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2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2000" baseline="-25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09563" y="977895"/>
            <a:ext cx="3843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4571999" y="977895"/>
            <a:ext cx="4362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2. Flow algebra function</a:t>
            </a:r>
          </a:p>
        </p:txBody>
      </p:sp>
      <p:grpSp>
        <p:nvGrpSpPr>
          <p:cNvPr id="409" name="Group 84"/>
          <p:cNvGrpSpPr>
            <a:grpSpLocks/>
          </p:cNvGrpSpPr>
          <p:nvPr/>
        </p:nvGrpSpPr>
        <p:grpSpPr bwMode="auto">
          <a:xfrm>
            <a:off x="409579" y="5072061"/>
            <a:ext cx="3358730" cy="1403350"/>
            <a:chOff x="457200" y="1022350"/>
            <a:chExt cx="2917910" cy="1219200"/>
          </a:xfrm>
        </p:grpSpPr>
        <p:grpSp>
          <p:nvGrpSpPr>
            <p:cNvPr id="410" name="Group 10"/>
            <p:cNvGrpSpPr>
              <a:grpSpLocks/>
            </p:cNvGrpSpPr>
            <p:nvPr/>
          </p:nvGrpSpPr>
          <p:grpSpPr bwMode="auto">
            <a:xfrm>
              <a:off x="457200" y="1022350"/>
              <a:ext cx="1578449" cy="1219200"/>
              <a:chOff x="432" y="1056"/>
              <a:chExt cx="1262" cy="1008"/>
            </a:xfrm>
          </p:grpSpPr>
          <p:pic>
            <p:nvPicPr>
              <p:cNvPr id="42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2" name="Freeform 7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Line 9"/>
              <p:cNvSpPr>
                <a:spLocks noChangeShapeType="1"/>
              </p:cNvSpPr>
              <p:nvPr/>
            </p:nvSpPr>
            <p:spPr bwMode="auto">
              <a:xfrm>
                <a:off x="1502" y="1401"/>
                <a:ext cx="19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11" name="Group 25"/>
            <p:cNvGrpSpPr>
              <a:grpSpLocks/>
            </p:cNvGrpSpPr>
            <p:nvPr/>
          </p:nvGrpSpPr>
          <p:grpSpPr bwMode="auto">
            <a:xfrm>
              <a:off x="2114343" y="1022350"/>
              <a:ext cx="1260767" cy="1219200"/>
              <a:chOff x="112" y="1056"/>
              <a:chExt cx="1008" cy="1008"/>
            </a:xfrm>
          </p:grpSpPr>
          <p:pic>
            <p:nvPicPr>
              <p:cNvPr id="418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" name="Freeform 29"/>
              <p:cNvSpPr>
                <a:spLocks/>
              </p:cNvSpPr>
              <p:nvPr/>
            </p:nvSpPr>
            <p:spPr bwMode="auto">
              <a:xfrm>
                <a:off x="11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Freeform 30"/>
              <p:cNvSpPr>
                <a:spLocks/>
              </p:cNvSpPr>
              <p:nvPr/>
            </p:nvSpPr>
            <p:spPr bwMode="auto">
              <a:xfrm>
                <a:off x="11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6" name="Line 9"/>
          <p:cNvSpPr>
            <a:spLocks noChangeShapeType="1"/>
          </p:cNvSpPr>
          <p:nvPr/>
        </p:nvSpPr>
        <p:spPr bwMode="auto">
          <a:xfrm>
            <a:off x="1950066" y="6020158"/>
            <a:ext cx="276424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1" lang="en-US" sz="2000" kern="0" smtClean="0">
              <a:solidFill>
                <a:srgbClr val="EEECE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8"/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4845171" y="7838537"/>
            <a:chExt cx="4114800" cy="5273079"/>
          </a:xfrm>
        </p:grpSpPr>
        <p:grpSp>
          <p:nvGrpSpPr>
            <p:cNvPr id="3" name="Group 451"/>
            <p:cNvGrpSpPr>
              <a:grpSpLocks/>
            </p:cNvGrpSpPr>
            <p:nvPr/>
          </p:nvGrpSpPr>
          <p:grpSpPr bwMode="auto">
            <a:xfrm>
              <a:off x="4845171" y="7838537"/>
              <a:ext cx="4114800" cy="5273079"/>
              <a:chOff x="3545458" y="7297948"/>
              <a:chExt cx="4114800" cy="5273079"/>
            </a:xfrm>
          </p:grpSpPr>
          <p:grpSp>
            <p:nvGrpSpPr>
              <p:cNvPr id="4" name="Group 405"/>
              <p:cNvGrpSpPr>
                <a:grpSpLocks/>
              </p:cNvGrpSpPr>
              <p:nvPr/>
            </p:nvGrpSpPr>
            <p:grpSpPr bwMode="auto">
              <a:xfrm>
                <a:off x="3545458" y="7640493"/>
                <a:ext cx="4114800" cy="4930534"/>
                <a:chOff x="0" y="7200547"/>
                <a:chExt cx="4114800" cy="4930534"/>
              </a:xfrm>
            </p:grpSpPr>
            <p:grpSp>
              <p:nvGrpSpPr>
                <p:cNvPr id="5" name="Group 317"/>
                <p:cNvGrpSpPr>
                  <a:grpSpLocks/>
                </p:cNvGrpSpPr>
                <p:nvPr/>
              </p:nvGrpSpPr>
              <p:grpSpPr bwMode="auto">
                <a:xfrm>
                  <a:off x="0" y="7200547"/>
                  <a:ext cx="4114800" cy="4930534"/>
                  <a:chOff x="0" y="7200547"/>
                  <a:chExt cx="4114800" cy="4930534"/>
                </a:xfrm>
              </p:grpSpPr>
              <p:sp>
                <p:nvSpPr>
                  <p:cNvPr id="37253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1941" y="9551134"/>
                    <a:ext cx="1194974" cy="118106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0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8913" y="8378655"/>
                    <a:ext cx="1193800" cy="118096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61938" y="10727890"/>
                    <a:ext cx="1200150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2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7200863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3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325" y="7200863"/>
                    <a:ext cx="1198563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7200863"/>
                    <a:ext cx="119538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5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8373892"/>
                    <a:ext cx="120173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6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8373892"/>
                    <a:ext cx="119538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7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9556447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2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6394" y="9555490"/>
                    <a:ext cx="1194974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3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915" y="10729862"/>
                    <a:ext cx="1202151" cy="1173881"/>
                  </a:xfrm>
                  <a:prstGeom prst="rect">
                    <a:avLst/>
                  </a:prstGeom>
                  <a:noFill/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4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864" y="10729862"/>
                    <a:ext cx="1203013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5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0876" y="10729862"/>
                    <a:ext cx="1187267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0" y="9559621"/>
                    <a:ext cx="4114800" cy="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235907" y="8170884"/>
                    <a:ext cx="439387" cy="42751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346387" y="9394168"/>
                    <a:ext cx="0" cy="43132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9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3440" y="8122343"/>
                    <a:ext cx="454230" cy="52355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110198" y="9346541"/>
                    <a:ext cx="11875" cy="52251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90932" y="8123382"/>
                    <a:ext cx="11875" cy="5700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24033" y="9299041"/>
                    <a:ext cx="510640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832148" y="8123383"/>
                    <a:ext cx="11875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23683" y="10489017"/>
                    <a:ext cx="484095" cy="5109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5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4700" y="11343735"/>
                    <a:ext cx="526461" cy="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06604" y="10526568"/>
                    <a:ext cx="439948" cy="4140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15230" y="11691133"/>
                    <a:ext cx="439948" cy="40544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8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2476" y="11627534"/>
                    <a:ext cx="3891" cy="50354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66945" y="8114889"/>
                    <a:ext cx="11519" cy="6022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8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462611" y="10520395"/>
                    <a:ext cx="495743" cy="5065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8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096980" y="10500689"/>
                    <a:ext cx="763" cy="55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724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2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3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4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125" y="8718210"/>
                  <a:ext cx="8354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A=1.5</a:t>
                  </a:r>
                </a:p>
              </p:txBody>
            </p:sp>
            <p:sp>
              <p:nvSpPr>
                <p:cNvPr id="37245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8718210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A=3</a:t>
                  </a:r>
                </a:p>
              </p:txBody>
            </p:sp>
            <p:sp>
              <p:nvSpPr>
                <p:cNvPr id="37246" name="Rectangle 23"/>
                <p:cNvSpPr>
                  <a:spLocks noChangeArrowheads="1"/>
                </p:cNvSpPr>
                <p:nvPr/>
              </p:nvSpPr>
              <p:spPr bwMode="auto">
                <a:xfrm>
                  <a:off x="451586" y="8718210"/>
                  <a:ext cx="8354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A=1.5</a:t>
                  </a:r>
                </a:p>
              </p:txBody>
            </p:sp>
            <p:sp>
              <p:nvSpPr>
                <p:cNvPr id="37247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8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D=2</a:t>
                  </a:r>
                </a:p>
              </p:txBody>
            </p:sp>
            <p:sp>
              <p:nvSpPr>
                <p:cNvPr id="37249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  <p:sp>
              <p:nvSpPr>
                <p:cNvPr id="37250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51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  <p:sp>
              <p:nvSpPr>
                <p:cNvPr id="3725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</p:grpSp>
          <p:sp>
            <p:nvSpPr>
              <p:cNvPr id="37238" name="Rectangle 23"/>
              <p:cNvSpPr>
                <a:spLocks noChangeArrowheads="1"/>
              </p:cNvSpPr>
              <p:nvPr/>
            </p:nvSpPr>
            <p:spPr bwMode="auto">
              <a:xfrm>
                <a:off x="5220836" y="9966170"/>
                <a:ext cx="71365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B=-2</a:t>
                </a:r>
              </a:p>
            </p:txBody>
          </p:sp>
          <p:sp>
            <p:nvSpPr>
              <p:cNvPr id="37239" name="TextBox 454"/>
              <p:cNvSpPr txBox="1">
                <a:spLocks noChangeArrowheads="1"/>
              </p:cNvSpPr>
              <p:nvPr/>
            </p:nvSpPr>
            <p:spPr bwMode="auto">
              <a:xfrm>
                <a:off x="3593083" y="7297948"/>
                <a:ext cx="4019549" cy="3692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>
                    <a:solidFill>
                      <a:srgbClr val="FF0000"/>
                    </a:solidFill>
                    <a:latin typeface="Times New Roman" pitchFamily="18" charset="0"/>
                  </a:rPr>
                  <a:t>Queue’s empty so exchange border info.</a:t>
                </a:r>
              </a:p>
            </p:txBody>
          </p:sp>
        </p:grpSp>
        <p:sp>
          <p:nvSpPr>
            <p:cNvPr id="37236" name="Rectangle 23"/>
            <p:cNvSpPr>
              <a:spLocks noChangeArrowheads="1"/>
            </p:cNvSpPr>
            <p:nvPr/>
          </p:nvSpPr>
          <p:spPr bwMode="auto">
            <a:xfrm>
              <a:off x="7975537" y="10512514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B=-1</a:t>
              </a:r>
            </a:p>
          </p:txBody>
        </p:sp>
      </p:grpSp>
      <p:grpSp>
        <p:nvGrpSpPr>
          <p:cNvPr id="6" name="Group 451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3545458" y="7640493"/>
            <a:chExt cx="4114800" cy="4930534"/>
          </a:xfrm>
        </p:grpSpPr>
        <p:grpSp>
          <p:nvGrpSpPr>
            <p:cNvPr id="7" name="Group 405"/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10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720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414"/>
                  <a:ext cx="1193800" cy="11810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800"/>
                  <a:ext cx="1200150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547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547"/>
                  <a:ext cx="1198563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547"/>
                  <a:ext cx="119538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652"/>
                  <a:ext cx="1201737" cy="11826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652"/>
                  <a:ext cx="1195387" cy="118263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282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668" name="Straight Connector 667"/>
                <p:cNvCxnSpPr/>
                <p:nvPr/>
              </p:nvCxnSpPr>
              <p:spPr>
                <a:xfrm>
                  <a:off x="0" y="9559457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220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1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3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4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5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6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7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9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0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2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3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4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94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5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6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7" name="Rectangle 23"/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98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99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200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201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D=2</a:t>
                </a:r>
              </a:p>
            </p:txBody>
          </p:sp>
          <p:sp>
            <p:nvSpPr>
              <p:cNvPr id="37202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203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204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205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7192" name="Rectangle 23"/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B=-2</a:t>
              </a:r>
            </a:p>
          </p:txBody>
        </p:sp>
      </p:grpSp>
      <p:grpSp>
        <p:nvGrpSpPr>
          <p:cNvPr id="11" name="Group 684"/>
          <p:cNvGrpSpPr>
            <a:grpSpLocks/>
          </p:cNvGrpSpPr>
          <p:nvPr/>
        </p:nvGrpSpPr>
        <p:grpSpPr bwMode="auto">
          <a:xfrm>
            <a:off x="4562475" y="960438"/>
            <a:ext cx="4114800" cy="5276850"/>
            <a:chOff x="5029200" y="821122"/>
            <a:chExt cx="4114800" cy="5277039"/>
          </a:xfrm>
        </p:grpSpPr>
        <p:grpSp>
          <p:nvGrpSpPr>
            <p:cNvPr id="12" name="Group 405"/>
            <p:cNvGrpSpPr>
              <a:grpSpLocks/>
            </p:cNvGrpSpPr>
            <p:nvPr/>
          </p:nvGrpSpPr>
          <p:grpSpPr bwMode="auto">
            <a:xfrm>
              <a:off x="5029200" y="1167627"/>
              <a:ext cx="4114800" cy="4930534"/>
              <a:chOff x="0" y="7200547"/>
              <a:chExt cx="4114800" cy="4930534"/>
            </a:xfrm>
          </p:grpSpPr>
          <p:grpSp>
            <p:nvGrpSpPr>
              <p:cNvPr id="13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1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0"/>
                  <a:ext cx="1195387" cy="118114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0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6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1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2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29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3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29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29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5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3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3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7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2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532" name="Straight Connector 531"/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76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7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9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0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1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2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3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5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6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8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9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90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50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1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2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3" name="Rectangle 23"/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54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55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56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7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58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59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60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161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7148" name="TextBox 683"/>
            <p:cNvSpPr txBox="1">
              <a:spLocks noChangeArrowheads="1"/>
            </p:cNvSpPr>
            <p:nvPr/>
          </p:nvSpPr>
          <p:spPr bwMode="auto">
            <a:xfrm>
              <a:off x="5114740" y="821122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resulting in new D=0 cells on queue</a:t>
              </a:r>
            </a:p>
          </p:txBody>
        </p:sp>
      </p:grpSp>
      <p:grpSp>
        <p:nvGrpSpPr>
          <p:cNvPr id="14" name="Group 591"/>
          <p:cNvGrpSpPr>
            <a:grpSpLocks/>
          </p:cNvGrpSpPr>
          <p:nvPr/>
        </p:nvGrpSpPr>
        <p:grpSpPr bwMode="auto">
          <a:xfrm>
            <a:off x="4562475" y="941388"/>
            <a:ext cx="4114800" cy="5295900"/>
            <a:chOff x="5149971" y="8120327"/>
            <a:chExt cx="4114800" cy="5296089"/>
          </a:xfrm>
        </p:grpSpPr>
        <p:grpSp>
          <p:nvGrpSpPr>
            <p:cNvPr id="15" name="Group 405"/>
            <p:cNvGrpSpPr>
              <a:grpSpLocks/>
            </p:cNvGrpSpPr>
            <p:nvPr/>
          </p:nvGrpSpPr>
          <p:grpSpPr bwMode="auto">
            <a:xfrm>
              <a:off x="5149971" y="8485882"/>
              <a:ext cx="4114800" cy="4930534"/>
              <a:chOff x="0" y="7200547"/>
              <a:chExt cx="4114800" cy="4930534"/>
            </a:xfrm>
          </p:grpSpPr>
          <p:grpSp>
            <p:nvGrpSpPr>
              <p:cNvPr id="16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6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1"/>
                  <a:ext cx="1195387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3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7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4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30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30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30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8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4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4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0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1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2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10729268"/>
                  <a:ext cx="1203325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650" y="10729268"/>
                  <a:ext cx="1187450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575" name="Straight Connector 574"/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32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3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5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6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7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8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9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1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2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4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5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6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06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7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8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9" name="Rectangle 23"/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10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11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12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13" name="Rectangle 23"/>
              <p:cNvSpPr>
                <a:spLocks noChangeArrowheads="1"/>
              </p:cNvSpPr>
              <p:nvPr/>
            </p:nvSpPr>
            <p:spPr bwMode="auto">
              <a:xfrm>
                <a:off x="1617336" y="9946309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A=5.5</a:t>
                </a:r>
              </a:p>
            </p:txBody>
          </p:sp>
          <p:sp>
            <p:nvSpPr>
              <p:cNvPr id="37114" name="Rectangle 23"/>
              <p:cNvSpPr>
                <a:spLocks noChangeArrowheads="1"/>
              </p:cNvSpPr>
              <p:nvPr/>
            </p:nvSpPr>
            <p:spPr bwMode="auto">
              <a:xfrm>
                <a:off x="2814125" y="9946309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A=2.5</a:t>
                </a:r>
              </a:p>
            </p:txBody>
          </p:sp>
          <p:sp>
            <p:nvSpPr>
              <p:cNvPr id="37115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16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A=6</a:t>
                </a:r>
              </a:p>
            </p:txBody>
          </p:sp>
          <p:sp>
            <p:nvSpPr>
              <p:cNvPr id="37117" name="Rectangle 23"/>
              <p:cNvSpPr>
                <a:spLocks noChangeArrowheads="1"/>
              </p:cNvSpPr>
              <p:nvPr/>
            </p:nvSpPr>
            <p:spPr bwMode="auto">
              <a:xfrm>
                <a:off x="2814125" y="11116621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A=3.5</a:t>
                </a:r>
              </a:p>
            </p:txBody>
          </p:sp>
        </p:grpSp>
        <p:sp>
          <p:nvSpPr>
            <p:cNvPr id="37104" name="TextBox 590"/>
            <p:cNvSpPr txBox="1">
              <a:spLocks noChangeArrowheads="1"/>
            </p:cNvSpPr>
            <p:nvPr/>
          </p:nvSpPr>
          <p:spPr bwMode="auto">
            <a:xfrm>
              <a:off x="5273611" y="8120327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and so on until completion</a:t>
              </a:r>
            </a:p>
          </p:txBody>
        </p:sp>
      </p:grpSp>
      <p:grpSp>
        <p:nvGrpSpPr>
          <p:cNvPr id="17" name="Group 592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18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7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620" name="Straight Connector 61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88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9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0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1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2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3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4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5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6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7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8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9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0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1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2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062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3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4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5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6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7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8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9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7070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71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72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73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19" name="Group 318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0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32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1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681" y="8374428"/>
                <a:ext cx="1202151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3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4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46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7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8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9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0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1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2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3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4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5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6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7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8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9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60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020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1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2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3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4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D=3</a:t>
              </a:r>
            </a:p>
          </p:txBody>
        </p:sp>
        <p:sp>
          <p:nvSpPr>
            <p:cNvPr id="37025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6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7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7028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9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30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D=3</a:t>
              </a:r>
            </a:p>
          </p:txBody>
        </p:sp>
        <p:sp>
          <p:nvSpPr>
            <p:cNvPr id="37031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1" name="Group 319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2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90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1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347" name="Straight Connector 346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04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5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6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7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8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9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0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1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2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3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4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5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6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7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8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978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79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0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1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82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3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4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85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6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87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8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9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3" name="Group 362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4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4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4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7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8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62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3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4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5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6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7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8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9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0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1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2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3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4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5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6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936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37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38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39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0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1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42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43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44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5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46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7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5" name="Group 450"/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3545458" y="7297948"/>
            <a:chExt cx="4114800" cy="5273079"/>
          </a:xfrm>
        </p:grpSpPr>
        <p:grpSp>
          <p:nvGrpSpPr>
            <p:cNvPr id="26" name="Group 405"/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27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690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1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655"/>
                  <a:ext cx="1193800" cy="11809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2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890"/>
                  <a:ext cx="1200150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3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863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4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863"/>
                  <a:ext cx="1198563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5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863"/>
                  <a:ext cx="119538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6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892"/>
                  <a:ext cx="1201737" cy="11825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892"/>
                  <a:ext cx="1195387" cy="118255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447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0" y="9559621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920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1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3" name="Line 39"/>
                <p:cNvSpPr>
                  <a:spLocks noChangeShapeType="1"/>
                </p:cNvSpPr>
                <p:nvPr/>
              </p:nvSpPr>
              <p:spPr bwMode="auto">
                <a:xfrm>
                  <a:off x="3230962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4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5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6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7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9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0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2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3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4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6894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5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6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7" name="Rectangle 23"/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898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6899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6900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901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D=2</a:t>
                </a:r>
              </a:p>
            </p:txBody>
          </p:sp>
          <p:sp>
            <p:nvSpPr>
              <p:cNvPr id="36902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903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904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905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6891" name="Rectangle 23"/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B=-1</a:t>
              </a:r>
            </a:p>
          </p:txBody>
        </p:sp>
        <p:sp>
          <p:nvSpPr>
            <p:cNvPr id="36892" name="TextBox 449"/>
            <p:cNvSpPr txBox="1">
              <a:spLocks noChangeArrowheads="1"/>
            </p:cNvSpPr>
            <p:nvPr/>
          </p:nvSpPr>
          <p:spPr bwMode="auto">
            <a:xfrm>
              <a:off x="3709360" y="7297948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Decrease cross partition dependency</a:t>
              </a:r>
            </a:p>
          </p:txBody>
        </p:sp>
      </p:grpSp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smtClean="0"/>
              <a:t>Parallelization of Contributing Area/Flow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9875" y="1190625"/>
          <a:ext cx="3629585" cy="2010173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2010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4475" y="3687763"/>
          <a:ext cx="3627905" cy="2987040"/>
        </p:xfrm>
        <a:graphic>
          <a:graphicData uri="http://schemas.openxmlformats.org/drawingml/2006/table">
            <a:tbl>
              <a:tblPr/>
              <a:tblGrid>
                <a:gridCol w="3627905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66713" y="763588"/>
            <a:ext cx="335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304800" y="3268663"/>
            <a:ext cx="323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</a:rPr>
              <a:t>2. Flow algebra function</a:t>
            </a:r>
          </a:p>
        </p:txBody>
      </p:sp>
    </p:spTree>
    <p:extLst>
      <p:ext uri="{BB962C8B-B14F-4D97-AF65-F5344CB8AC3E}">
        <p14:creationId xmlns:p14="http://schemas.microsoft.com/office/powerpoint/2010/main" val="18851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 t="15373" b="4485"/>
          <a:stretch>
            <a:fillRect/>
          </a:stretch>
        </p:blipFill>
        <p:spPr bwMode="auto">
          <a:xfrm>
            <a:off x="304800" y="1777995"/>
            <a:ext cx="4234021" cy="3266524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 t="15640" b="3613"/>
          <a:stretch>
            <a:fillRect/>
          </a:stretch>
        </p:blipFill>
        <p:spPr bwMode="auto">
          <a:xfrm>
            <a:off x="4572001" y="1777995"/>
            <a:ext cx="4234021" cy="3291184"/>
          </a:xfrm>
          <a:prstGeom prst="rect">
            <a:avLst/>
          </a:prstGeom>
          <a:noFill/>
        </p:spPr>
      </p:pic>
      <p:graphicFrame>
        <p:nvGraphicFramePr>
          <p:cNvPr id="36869" name="Object 5"/>
          <p:cNvGraphicFramePr>
            <a:graphicFrameLocks noChangeAspect="1"/>
          </p:cNvGraphicFramePr>
          <p:nvPr>
            <p:extLst/>
          </p:nvPr>
        </p:nvGraphicFramePr>
        <p:xfrm>
          <a:off x="7162800" y="3225795"/>
          <a:ext cx="1189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6" imgW="596641" imgH="203112" progId="Equation.3">
                  <p:embed/>
                </p:oleObj>
              </mc:Choice>
              <mc:Fallback>
                <p:oleObj name="Equation" r:id="rId6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25795"/>
                        <a:ext cx="11890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/>
          </p:nvPr>
        </p:nvGraphicFramePr>
        <p:xfrm>
          <a:off x="6096000" y="2006595"/>
          <a:ext cx="11890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8" imgW="583947" imgH="190417" progId="Equation.3">
                  <p:embed/>
                </p:oleObj>
              </mc:Choice>
              <mc:Fallback>
                <p:oleObj name="Equation" r:id="rId8" imgW="58394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06595"/>
                        <a:ext cx="11890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9918" y="3733971"/>
            <a:ext cx="1193282" cy="406224"/>
          </a:xfrm>
          <a:prstGeom prst="rect">
            <a:avLst/>
          </a:prstGeom>
          <a:noFill/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599" y="3225795"/>
            <a:ext cx="1193800" cy="381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13969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Parallel Pit Remove timing for NEDB test dataset (14849 x 27174 cells </a:t>
            </a:r>
            <a:r>
              <a:rPr kumimoji="1" lang="en-GB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Symbol" pitchFamily="18" charset="2"/>
              </a:rPr>
              <a:t></a:t>
            </a:r>
            <a:r>
              <a:rPr kumimoji="1" lang="en-GB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1.6 GB). </a:t>
            </a:r>
            <a:endParaRPr kumimoji="1"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5228843"/>
            <a:ext cx="441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128 processor cluster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16 diskless Dell SC1435 compute nodes, each with 2.0GHz dual quad-core AMD </a:t>
            </a:r>
            <a:r>
              <a:rPr kumimoji="1" lang="en-GB" sz="12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Opteron</a:t>
            </a:r>
            <a:r>
              <a:rPr kumimoji="1" lang="en-GB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2350 processors with 8GB RAM </a:t>
            </a:r>
            <a:endParaRPr kumimoji="1"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5228843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8 processor PC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Symbol" pitchFamily="18" charset="2"/>
              </a:rPr>
              <a:t>Dual quad-core Xeon E5405 2.0GHz PC with 16GB RAM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15745" y="228600"/>
            <a:ext cx="7312511" cy="1143000"/>
          </a:xfrm>
        </p:spPr>
        <p:txBody>
          <a:bodyPr/>
          <a:lstStyle/>
          <a:p>
            <a:r>
              <a:rPr lang="en-US" dirty="0" smtClean="0"/>
              <a:t>Improved runtime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 noGrp="1"/>
          </p:cNvGraphicFramePr>
          <p:nvPr>
            <p:extLst/>
          </p:nvPr>
        </p:nvGraphicFramePr>
        <p:xfrm>
          <a:off x="0" y="1396861"/>
          <a:ext cx="4457700" cy="36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25"/>
          <p:cNvSpPr/>
          <p:nvPr/>
        </p:nvSpPr>
        <p:spPr>
          <a:xfrm>
            <a:off x="202019" y="5017789"/>
            <a:ext cx="8750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sz="1400" dirty="0" smtClean="0">
                <a:solidFill>
                  <a:srgbClr val="010000"/>
                </a:solidFill>
                <a:latin typeface="Times New Roman" pitchFamily="18" charset="0"/>
              </a:rPr>
              <a:t>Owl is an 8 core PC (Dual quad-core Xeon E5405 2.0GHz) with 16GB RAM</a:t>
            </a: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sz="1400" dirty="0" smtClean="0">
                <a:solidFill>
                  <a:srgbClr val="010000"/>
                </a:solidFill>
                <a:latin typeface="Times New Roman" pitchFamily="18" charset="0"/>
              </a:rPr>
              <a:t>Rex is a 128 core cluster of </a:t>
            </a:r>
            <a:r>
              <a:rPr kumimoji="1" lang="en-GB" sz="1400" dirty="0" smtClean="0">
                <a:solidFill>
                  <a:srgbClr val="010000"/>
                </a:solidFill>
                <a:latin typeface="Times New Roman" pitchFamily="18" charset="0"/>
              </a:rPr>
              <a:t>16 diskless Dell SC1435 compute nodes, each with 2.0GHz dual quad-core AMD </a:t>
            </a:r>
            <a:r>
              <a:rPr kumimoji="1" lang="en-GB" sz="1400" dirty="0" err="1" smtClean="0">
                <a:solidFill>
                  <a:srgbClr val="010000"/>
                </a:solidFill>
                <a:latin typeface="Times New Roman" pitchFamily="18" charset="0"/>
              </a:rPr>
              <a:t>Opteron</a:t>
            </a:r>
            <a:r>
              <a:rPr kumimoji="1" lang="en-GB" sz="1400" dirty="0" smtClean="0">
                <a:solidFill>
                  <a:srgbClr val="010000"/>
                </a:solidFill>
                <a:latin typeface="Times New Roman" pitchFamily="18" charset="0"/>
              </a:rPr>
              <a:t> 2350 processors with 8GB RAM </a:t>
            </a:r>
            <a:endParaRPr kumimoji="1" lang="en-US" sz="1400" dirty="0" smtClean="0">
              <a:solidFill>
                <a:srgbClr val="010000"/>
              </a:solidFill>
              <a:latin typeface="Times New Roman" pitchFamily="18" charset="0"/>
            </a:endParaRP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sz="1400" dirty="0" smtClean="0">
                <a:solidFill>
                  <a:srgbClr val="010000"/>
                </a:solidFill>
                <a:latin typeface="Times New Roman" pitchFamily="18" charset="0"/>
              </a:rPr>
              <a:t>Virtual is a virtual PC resourced with 48 GB RAM and 4 Intel Xeon E5450 3 GHz processors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/>
          </p:nvPr>
        </p:nvGraphicFramePr>
        <p:xfrm>
          <a:off x="4559041" y="1392098"/>
          <a:ext cx="4257675" cy="362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012"/>
            <a:ext cx="9144000" cy="1143000"/>
          </a:xfrm>
        </p:spPr>
        <p:txBody>
          <a:bodyPr/>
          <a:lstStyle/>
          <a:p>
            <a:r>
              <a:rPr lang="en-US" dirty="0" smtClean="0"/>
              <a:t>Scaling of run times to large 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evation Data for Floodplain Mapping.jpg"/>
          <p:cNvPicPr>
            <a:picLocks noChangeAspect="1"/>
          </p:cNvPicPr>
          <p:nvPr/>
        </p:nvPicPr>
        <p:blipFill rotWithShape="1">
          <a:blip r:embed="rId3" cstate="print"/>
          <a:srcRect t="12837"/>
          <a:stretch/>
        </p:blipFill>
        <p:spPr bwMode="auto">
          <a:xfrm>
            <a:off x="5867203" y="85725"/>
            <a:ext cx="3183815" cy="41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3600"/>
            <a:ext cx="9144000" cy="1673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Topography defines watersheds which are fundamentally the most basic hydrologic landscape elements.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1285" y="1611654"/>
            <a:ext cx="5401098" cy="4867893"/>
          </a:xfrm>
          <a:noFill/>
          <a:ln/>
        </p:spPr>
      </p:pic>
      <p:sp>
        <p:nvSpPr>
          <p:cNvPr id="6" name="Rectangle 5"/>
          <p:cNvSpPr/>
          <p:nvPr/>
        </p:nvSpPr>
        <p:spPr>
          <a:xfrm>
            <a:off x="6123246" y="1334655"/>
            <a:ext cx="2861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064A2">
                    <a:lumMod val="10000"/>
                  </a:srgbClr>
                </a:solidFill>
                <a:hlinkClick r:id="rId5"/>
              </a:rPr>
              <a:t>http://</a:t>
            </a:r>
            <a:r>
              <a:rPr lang="en-US" sz="1200" dirty="0" smtClean="0">
                <a:solidFill>
                  <a:srgbClr val="8064A2">
                    <a:lumMod val="10000"/>
                  </a:srgbClr>
                </a:solidFill>
                <a:hlinkClick r:id="rId5"/>
              </a:rPr>
              <a:t>www.nap.edu/catalog/11829.html</a:t>
            </a:r>
            <a:r>
              <a:rPr lang="en-US" sz="1200" dirty="0" smtClean="0">
                <a:solidFill>
                  <a:srgbClr val="8064A2">
                    <a:lumMod val="10000"/>
                  </a:srgbClr>
                </a:solidFill>
              </a:rPr>
              <a:t> </a:t>
            </a:r>
            <a:endParaRPr lang="en-US" sz="1200" dirty="0">
              <a:solidFill>
                <a:srgbClr val="8064A2">
                  <a:lumMod val="1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03" y="4310814"/>
            <a:ext cx="3183815" cy="23878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19332" y="5733262"/>
            <a:ext cx="1319592" cy="1124738"/>
            <a:chOff x="6154875" y="2088435"/>
            <a:chExt cx="2307233" cy="1966543"/>
          </a:xfrm>
        </p:grpSpPr>
        <p:pic>
          <p:nvPicPr>
            <p:cNvPr id="9" name="Picture 2" descr="http://www.hiwaysafety.com/media/catalog/product/cache/1/image/8fd4c489de8eb7117440652a704b67de/8/9/891820108hs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084" y="2088435"/>
              <a:ext cx="1623459" cy="1623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154875" y="3651381"/>
              <a:ext cx="2307233" cy="403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accent4">
                      <a:lumMod val="10000"/>
                    </a:schemeClr>
                  </a:solidFill>
                </a:rPr>
                <a:t>www.hiwaysafety.com</a:t>
              </a:r>
              <a:endParaRPr lang="en-US" sz="9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2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Teton Conservation District, Wyoming LIDAR Example</a:t>
            </a:r>
            <a:endParaRPr lang="en-US" dirty="0"/>
          </a:p>
        </p:txBody>
      </p:sp>
      <p:pic>
        <p:nvPicPr>
          <p:cNvPr id="136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92" y="1457931"/>
            <a:ext cx="6368092" cy="518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9649" y="6286309"/>
            <a:ext cx="595656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Open Topography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http://www.opentopography.org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3903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DEM derived from point cloud using TIN DEM Generation and output as </a:t>
            </a:r>
            <a:r>
              <a:rPr lang="en-US" sz="3200" dirty="0" err="1" smtClean="0"/>
              <a:t>GeoTIFF</a:t>
            </a:r>
            <a:endParaRPr lang="en-US" sz="3200" dirty="0"/>
          </a:p>
        </p:txBody>
      </p:sp>
      <p:pic>
        <p:nvPicPr>
          <p:cNvPr id="136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90" y="1180636"/>
            <a:ext cx="5723450" cy="562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58" y="107370"/>
            <a:ext cx="8229600" cy="720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Contributing area from D-Infinity</a:t>
            </a:r>
            <a:endParaRPr lang="en-US" dirty="0"/>
          </a:p>
        </p:txBody>
      </p:sp>
      <p:pic>
        <p:nvPicPr>
          <p:cNvPr id="13711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"/>
          <a:stretch/>
        </p:blipFill>
        <p:spPr bwMode="auto">
          <a:xfrm>
            <a:off x="79454" y="972653"/>
            <a:ext cx="4470245" cy="4526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6" y="4912113"/>
            <a:ext cx="1905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11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3" y="972653"/>
            <a:ext cx="5062441" cy="4526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5912" y="3236003"/>
            <a:ext cx="691376" cy="5888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17288" y="972653"/>
            <a:ext cx="2297365" cy="22633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17288" y="3824868"/>
            <a:ext cx="2297365" cy="16744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2863"/>
            <a:ext cx="80295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42863"/>
            <a:ext cx="8229600" cy="720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Contributing area from D-Infinity</a:t>
            </a:r>
            <a:endParaRPr lang="en-US" dirty="0"/>
          </a:p>
        </p:txBody>
      </p:sp>
      <p:pic>
        <p:nvPicPr>
          <p:cNvPr id="137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948238"/>
            <a:ext cx="1905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/>
              <a:t>D-Infinity flow model</a:t>
            </a:r>
          </a:p>
          <a:p>
            <a:pPr>
              <a:buClrTx/>
            </a:pPr>
            <a:r>
              <a:rPr lang="en-US" dirty="0" smtClean="0"/>
              <a:t>Generalized flow accumulation (Flow algebra)</a:t>
            </a:r>
          </a:p>
          <a:p>
            <a:pPr>
              <a:buClrTx/>
            </a:pPr>
            <a:r>
              <a:rPr lang="en-US" dirty="0"/>
              <a:t>Parallel algorithms</a:t>
            </a:r>
          </a:p>
          <a:p>
            <a:pPr>
              <a:buClrTx/>
            </a:pPr>
            <a:r>
              <a:rPr lang="en-US" dirty="0">
                <a:solidFill>
                  <a:srgbClr val="FF0000"/>
                </a:solidFill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4620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Command Line Executables that use MPI</a:t>
            </a:r>
          </a:p>
          <a:p>
            <a:r>
              <a:rPr lang="en-US" dirty="0" smtClean="0"/>
              <a:t>ArcGIS Python Script Tools</a:t>
            </a:r>
          </a:p>
          <a:p>
            <a:r>
              <a:rPr lang="en-US" dirty="0" smtClean="0"/>
              <a:t>Python validation code to provide file name defaults</a:t>
            </a:r>
          </a:p>
          <a:p>
            <a:r>
              <a:rPr lang="en-US" dirty="0" smtClean="0"/>
              <a:t>Shared as ArcGIS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6" y="1170098"/>
            <a:ext cx="82078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(!finished)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//Loop within partition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{ ....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Decrement neighbor dependence of downslope cell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{		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k);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(p&gt;0.0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i+d1[k]; 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j+d2[k];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Decrement the number of contributing neighbors in neighbor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addToData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,(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)-1);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Check if neighbor needs to be added to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&amp;&amp; neighbor-&gt;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(in,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== 0 ){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=in;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que.push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(temp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Pass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information across partitions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&gt;share();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addBorders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/>
          <a:lstStyle/>
          <a:p>
            <a:r>
              <a:rPr lang="en-US" sz="2800" dirty="0" smtClean="0"/>
              <a:t>Maintaining to do Q and partition sharing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03" y="4400586"/>
            <a:ext cx="8497661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355272" cy="2952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29593" y="2299643"/>
            <a:ext cx="2773135" cy="21363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760"/>
            <a:ext cx="9144000" cy="1858963"/>
          </a:xfrm>
        </p:spPr>
        <p:txBody>
          <a:bodyPr/>
          <a:lstStyle/>
          <a:p>
            <a:r>
              <a:rPr lang="en-US" sz="3600" dirty="0" smtClean="0"/>
              <a:t>Deriving Hydrologically Useful Information from Digital Elevation Models </a:t>
            </a:r>
          </a:p>
        </p:txBody>
      </p:sp>
      <p:pic>
        <p:nvPicPr>
          <p:cNvPr id="98307" name="Picture 5"/>
          <p:cNvPicPr>
            <a:picLocks noChangeAspect="1" noChangeArrowheads="1"/>
          </p:cNvPicPr>
          <p:nvPr/>
        </p:nvPicPr>
        <p:blipFill>
          <a:blip r:embed="rId3" cstate="print"/>
          <a:srcRect l="20833" t="14352" r="3870" b="10199"/>
          <a:stretch>
            <a:fillRect/>
          </a:stretch>
        </p:blipFill>
        <p:spPr bwMode="auto">
          <a:xfrm>
            <a:off x="509588" y="2231315"/>
            <a:ext cx="23209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09" name="Group 63"/>
          <p:cNvGrpSpPr>
            <a:grpSpLocks/>
          </p:cNvGrpSpPr>
          <p:nvPr/>
        </p:nvGrpSpPr>
        <p:grpSpPr bwMode="auto">
          <a:xfrm>
            <a:off x="533400" y="4056940"/>
            <a:ext cx="2273300" cy="1339850"/>
            <a:chOff x="4208" y="2358"/>
            <a:chExt cx="1178" cy="694"/>
          </a:xfrm>
        </p:grpSpPr>
        <p:sp>
          <p:nvSpPr>
            <p:cNvPr id="98318" name="Rectangle 11"/>
            <p:cNvSpPr>
              <a:spLocks noChangeAspect="1" noChangeArrowheads="1"/>
            </p:cNvSpPr>
            <p:nvPr/>
          </p:nvSpPr>
          <p:spPr bwMode="auto">
            <a:xfrm>
              <a:off x="4208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19" name="Rectangle 12"/>
            <p:cNvSpPr>
              <a:spLocks noChangeAspect="1" noChangeArrowheads="1"/>
            </p:cNvSpPr>
            <p:nvPr/>
          </p:nvSpPr>
          <p:spPr bwMode="auto">
            <a:xfrm>
              <a:off x="4444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0" name="Rectangle 13"/>
            <p:cNvSpPr>
              <a:spLocks noChangeAspect="1" noChangeArrowheads="1"/>
            </p:cNvSpPr>
            <p:nvPr/>
          </p:nvSpPr>
          <p:spPr bwMode="auto">
            <a:xfrm>
              <a:off x="4680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1" name="Rectangle 14"/>
            <p:cNvSpPr>
              <a:spLocks noChangeAspect="1" noChangeArrowheads="1"/>
            </p:cNvSpPr>
            <p:nvPr/>
          </p:nvSpPr>
          <p:spPr bwMode="auto">
            <a:xfrm>
              <a:off x="4915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2" name="Rectangle 15"/>
            <p:cNvSpPr>
              <a:spLocks noChangeAspect="1" noChangeArrowheads="1"/>
            </p:cNvSpPr>
            <p:nvPr/>
          </p:nvSpPr>
          <p:spPr bwMode="auto">
            <a:xfrm>
              <a:off x="5151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3" name="Rectangle 19"/>
            <p:cNvSpPr>
              <a:spLocks noChangeAspect="1" noChangeArrowheads="1"/>
            </p:cNvSpPr>
            <p:nvPr/>
          </p:nvSpPr>
          <p:spPr bwMode="auto">
            <a:xfrm>
              <a:off x="4208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4" name="Rectangle 20"/>
            <p:cNvSpPr>
              <a:spLocks noChangeAspect="1" noChangeArrowheads="1"/>
            </p:cNvSpPr>
            <p:nvPr/>
          </p:nvSpPr>
          <p:spPr bwMode="auto">
            <a:xfrm>
              <a:off x="4444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5" name="Rectangle 21"/>
            <p:cNvSpPr>
              <a:spLocks noChangeAspect="1" noChangeArrowheads="1"/>
            </p:cNvSpPr>
            <p:nvPr/>
          </p:nvSpPr>
          <p:spPr bwMode="auto">
            <a:xfrm>
              <a:off x="4680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6" name="Rectangle 22"/>
            <p:cNvSpPr>
              <a:spLocks noChangeAspect="1" noChangeArrowheads="1"/>
            </p:cNvSpPr>
            <p:nvPr/>
          </p:nvSpPr>
          <p:spPr bwMode="auto">
            <a:xfrm>
              <a:off x="4915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7" name="Rectangle 23"/>
            <p:cNvSpPr>
              <a:spLocks noChangeAspect="1" noChangeArrowheads="1"/>
            </p:cNvSpPr>
            <p:nvPr/>
          </p:nvSpPr>
          <p:spPr bwMode="auto">
            <a:xfrm>
              <a:off x="5151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8" name="Rectangle 24"/>
            <p:cNvSpPr>
              <a:spLocks noChangeAspect="1" noChangeArrowheads="1"/>
            </p:cNvSpPr>
            <p:nvPr/>
          </p:nvSpPr>
          <p:spPr bwMode="auto">
            <a:xfrm>
              <a:off x="4208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9" name="Rectangle 25"/>
            <p:cNvSpPr>
              <a:spLocks noChangeAspect="1" noChangeArrowheads="1"/>
            </p:cNvSpPr>
            <p:nvPr/>
          </p:nvSpPr>
          <p:spPr bwMode="auto">
            <a:xfrm>
              <a:off x="4444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30" name="Rectangle 26"/>
            <p:cNvSpPr>
              <a:spLocks noChangeAspect="1" noChangeArrowheads="1"/>
            </p:cNvSpPr>
            <p:nvPr/>
          </p:nvSpPr>
          <p:spPr bwMode="auto">
            <a:xfrm>
              <a:off x="4680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31" name="Rectangle 27"/>
            <p:cNvSpPr>
              <a:spLocks noChangeAspect="1" noChangeArrowheads="1"/>
            </p:cNvSpPr>
            <p:nvPr/>
          </p:nvSpPr>
          <p:spPr bwMode="auto">
            <a:xfrm>
              <a:off x="4915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32" name="Rectangle 28"/>
            <p:cNvSpPr>
              <a:spLocks noChangeAspect="1" noChangeArrowheads="1"/>
            </p:cNvSpPr>
            <p:nvPr/>
          </p:nvSpPr>
          <p:spPr bwMode="auto">
            <a:xfrm>
              <a:off x="5151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33" name="Freeform 36"/>
            <p:cNvSpPr>
              <a:spLocks noChangeAspect="1"/>
            </p:cNvSpPr>
            <p:nvPr/>
          </p:nvSpPr>
          <p:spPr bwMode="auto">
            <a:xfrm>
              <a:off x="4264" y="2420"/>
              <a:ext cx="154" cy="150"/>
            </a:xfrm>
            <a:custGeom>
              <a:avLst/>
              <a:gdLst>
                <a:gd name="T0" fmla="*/ 0 w 154"/>
                <a:gd name="T1" fmla="*/ 0 h 150"/>
                <a:gd name="T2" fmla="*/ 154 w 154"/>
                <a:gd name="T3" fmla="*/ 150 h 150"/>
                <a:gd name="T4" fmla="*/ 0 60000 65536"/>
                <a:gd name="T5" fmla="*/ 0 60000 65536"/>
                <a:gd name="T6" fmla="*/ 0 w 154"/>
                <a:gd name="T7" fmla="*/ 0 h 150"/>
                <a:gd name="T8" fmla="*/ 154 w 154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150">
                  <a:moveTo>
                    <a:pt x="0" y="0"/>
                  </a:moveTo>
                  <a:lnTo>
                    <a:pt x="154" y="15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4" name="Freeform 37"/>
            <p:cNvSpPr>
              <a:spLocks noChangeAspect="1"/>
            </p:cNvSpPr>
            <p:nvPr/>
          </p:nvSpPr>
          <p:spPr bwMode="auto">
            <a:xfrm>
              <a:off x="4492" y="2402"/>
              <a:ext cx="135" cy="149"/>
            </a:xfrm>
            <a:custGeom>
              <a:avLst/>
              <a:gdLst>
                <a:gd name="T0" fmla="*/ 0 w 135"/>
                <a:gd name="T1" fmla="*/ 0 h 149"/>
                <a:gd name="T2" fmla="*/ 135 w 135"/>
                <a:gd name="T3" fmla="*/ 149 h 149"/>
                <a:gd name="T4" fmla="*/ 0 60000 65536"/>
                <a:gd name="T5" fmla="*/ 0 60000 65536"/>
                <a:gd name="T6" fmla="*/ 0 w 135"/>
                <a:gd name="T7" fmla="*/ 0 h 149"/>
                <a:gd name="T8" fmla="*/ 135 w 135"/>
                <a:gd name="T9" fmla="*/ 149 h 1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149">
                  <a:moveTo>
                    <a:pt x="0" y="0"/>
                  </a:moveTo>
                  <a:lnTo>
                    <a:pt x="135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5" name="Freeform 45"/>
            <p:cNvSpPr>
              <a:spLocks noChangeAspect="1"/>
            </p:cNvSpPr>
            <p:nvPr/>
          </p:nvSpPr>
          <p:spPr bwMode="auto">
            <a:xfrm>
              <a:off x="4263" y="2915"/>
              <a:ext cx="158" cy="61"/>
            </a:xfrm>
            <a:custGeom>
              <a:avLst/>
              <a:gdLst>
                <a:gd name="T0" fmla="*/ 0 w 158"/>
                <a:gd name="T1" fmla="*/ 0 h 61"/>
                <a:gd name="T2" fmla="*/ 158 w 158"/>
                <a:gd name="T3" fmla="*/ 61 h 61"/>
                <a:gd name="T4" fmla="*/ 0 60000 65536"/>
                <a:gd name="T5" fmla="*/ 0 60000 65536"/>
                <a:gd name="T6" fmla="*/ 0 w 158"/>
                <a:gd name="T7" fmla="*/ 0 h 61"/>
                <a:gd name="T8" fmla="*/ 158 w 158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" h="61">
                  <a:moveTo>
                    <a:pt x="0" y="0"/>
                  </a:moveTo>
                  <a:lnTo>
                    <a:pt x="158" y="6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6" name="Freeform 46"/>
            <p:cNvSpPr>
              <a:spLocks noChangeAspect="1"/>
            </p:cNvSpPr>
            <p:nvPr/>
          </p:nvSpPr>
          <p:spPr bwMode="auto">
            <a:xfrm>
              <a:off x="4260" y="2707"/>
              <a:ext cx="202" cy="2"/>
            </a:xfrm>
            <a:custGeom>
              <a:avLst/>
              <a:gdLst>
                <a:gd name="T0" fmla="*/ 0 w 202"/>
                <a:gd name="T1" fmla="*/ 0 h 2"/>
                <a:gd name="T2" fmla="*/ 202 w 202"/>
                <a:gd name="T3" fmla="*/ 2 h 2"/>
                <a:gd name="T4" fmla="*/ 0 60000 65536"/>
                <a:gd name="T5" fmla="*/ 0 60000 65536"/>
                <a:gd name="T6" fmla="*/ 0 w 202"/>
                <a:gd name="T7" fmla="*/ 0 h 2"/>
                <a:gd name="T8" fmla="*/ 202 w 20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" h="2">
                  <a:moveTo>
                    <a:pt x="0" y="0"/>
                  </a:moveTo>
                  <a:lnTo>
                    <a:pt x="202" y="2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7" name="Freeform 47"/>
            <p:cNvSpPr>
              <a:spLocks noChangeAspect="1"/>
            </p:cNvSpPr>
            <p:nvPr/>
          </p:nvSpPr>
          <p:spPr bwMode="auto">
            <a:xfrm>
              <a:off x="4793" y="2397"/>
              <a:ext cx="30" cy="141"/>
            </a:xfrm>
            <a:custGeom>
              <a:avLst/>
              <a:gdLst>
                <a:gd name="T0" fmla="*/ 0 w 30"/>
                <a:gd name="T1" fmla="*/ 0 h 141"/>
                <a:gd name="T2" fmla="*/ 30 w 30"/>
                <a:gd name="T3" fmla="*/ 141 h 141"/>
                <a:gd name="T4" fmla="*/ 0 60000 65536"/>
                <a:gd name="T5" fmla="*/ 0 60000 65536"/>
                <a:gd name="T6" fmla="*/ 0 w 30"/>
                <a:gd name="T7" fmla="*/ 0 h 141"/>
                <a:gd name="T8" fmla="*/ 30 w 30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41">
                  <a:moveTo>
                    <a:pt x="0" y="0"/>
                  </a:moveTo>
                  <a:lnTo>
                    <a:pt x="30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8" name="Freeform 48"/>
            <p:cNvSpPr>
              <a:spLocks noChangeAspect="1"/>
            </p:cNvSpPr>
            <p:nvPr/>
          </p:nvSpPr>
          <p:spPr bwMode="auto">
            <a:xfrm>
              <a:off x="4785" y="2638"/>
              <a:ext cx="9" cy="153"/>
            </a:xfrm>
            <a:custGeom>
              <a:avLst/>
              <a:gdLst>
                <a:gd name="T0" fmla="*/ 9 w 9"/>
                <a:gd name="T1" fmla="*/ 0 h 153"/>
                <a:gd name="T2" fmla="*/ 0 w 9"/>
                <a:gd name="T3" fmla="*/ 153 h 153"/>
                <a:gd name="T4" fmla="*/ 0 60000 65536"/>
                <a:gd name="T5" fmla="*/ 0 60000 65536"/>
                <a:gd name="T6" fmla="*/ 0 w 9"/>
                <a:gd name="T7" fmla="*/ 0 h 153"/>
                <a:gd name="T8" fmla="*/ 9 w 9"/>
                <a:gd name="T9" fmla="*/ 153 h 1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53">
                  <a:moveTo>
                    <a:pt x="9" y="0"/>
                  </a:moveTo>
                  <a:lnTo>
                    <a:pt x="0" y="153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9" name="Freeform 51"/>
            <p:cNvSpPr>
              <a:spLocks noChangeAspect="1"/>
            </p:cNvSpPr>
            <p:nvPr/>
          </p:nvSpPr>
          <p:spPr bwMode="auto">
            <a:xfrm>
              <a:off x="4988" y="2405"/>
              <a:ext cx="39" cy="159"/>
            </a:xfrm>
            <a:custGeom>
              <a:avLst/>
              <a:gdLst>
                <a:gd name="T0" fmla="*/ 39 w 39"/>
                <a:gd name="T1" fmla="*/ 0 h 159"/>
                <a:gd name="T2" fmla="*/ 0 w 39"/>
                <a:gd name="T3" fmla="*/ 159 h 159"/>
                <a:gd name="T4" fmla="*/ 0 60000 65536"/>
                <a:gd name="T5" fmla="*/ 0 60000 65536"/>
                <a:gd name="T6" fmla="*/ 0 w 39"/>
                <a:gd name="T7" fmla="*/ 0 h 159"/>
                <a:gd name="T8" fmla="*/ 39 w 39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59">
                  <a:moveTo>
                    <a:pt x="39" y="0"/>
                  </a:moveTo>
                  <a:lnTo>
                    <a:pt x="0" y="15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0" name="Freeform 52"/>
            <p:cNvSpPr>
              <a:spLocks noChangeAspect="1"/>
            </p:cNvSpPr>
            <p:nvPr/>
          </p:nvSpPr>
          <p:spPr bwMode="auto">
            <a:xfrm>
              <a:off x="5026" y="2858"/>
              <a:ext cx="3" cy="168"/>
            </a:xfrm>
            <a:custGeom>
              <a:avLst/>
              <a:gdLst>
                <a:gd name="T0" fmla="*/ 3 w 3"/>
                <a:gd name="T1" fmla="*/ 0 h 168"/>
                <a:gd name="T2" fmla="*/ 0 w 3"/>
                <a:gd name="T3" fmla="*/ 168 h 168"/>
                <a:gd name="T4" fmla="*/ 0 60000 65536"/>
                <a:gd name="T5" fmla="*/ 0 60000 65536"/>
                <a:gd name="T6" fmla="*/ 0 w 3"/>
                <a:gd name="T7" fmla="*/ 0 h 168"/>
                <a:gd name="T8" fmla="*/ 3 w 3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68">
                  <a:moveTo>
                    <a:pt x="3" y="0"/>
                  </a:move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1" name="Freeform 54"/>
            <p:cNvSpPr>
              <a:spLocks noChangeAspect="1"/>
            </p:cNvSpPr>
            <p:nvPr/>
          </p:nvSpPr>
          <p:spPr bwMode="auto">
            <a:xfrm>
              <a:off x="5260" y="2636"/>
              <a:ext cx="9" cy="149"/>
            </a:xfrm>
            <a:custGeom>
              <a:avLst/>
              <a:gdLst>
                <a:gd name="T0" fmla="*/ 9 w 9"/>
                <a:gd name="T1" fmla="*/ 0 h 149"/>
                <a:gd name="T2" fmla="*/ 0 w 9"/>
                <a:gd name="T3" fmla="*/ 149 h 149"/>
                <a:gd name="T4" fmla="*/ 0 60000 65536"/>
                <a:gd name="T5" fmla="*/ 0 60000 65536"/>
                <a:gd name="T6" fmla="*/ 0 w 9"/>
                <a:gd name="T7" fmla="*/ 0 h 149"/>
                <a:gd name="T8" fmla="*/ 9 w 9"/>
                <a:gd name="T9" fmla="*/ 149 h 1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49">
                  <a:moveTo>
                    <a:pt x="9" y="0"/>
                  </a:moveTo>
                  <a:lnTo>
                    <a:pt x="0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2" name="Freeform 55"/>
            <p:cNvSpPr>
              <a:spLocks noChangeAspect="1"/>
            </p:cNvSpPr>
            <p:nvPr/>
          </p:nvSpPr>
          <p:spPr bwMode="auto">
            <a:xfrm>
              <a:off x="4974" y="2639"/>
              <a:ext cx="96" cy="134"/>
            </a:xfrm>
            <a:custGeom>
              <a:avLst/>
              <a:gdLst>
                <a:gd name="T0" fmla="*/ 96 w 96"/>
                <a:gd name="T1" fmla="*/ 0 h 134"/>
                <a:gd name="T2" fmla="*/ 0 w 96"/>
                <a:gd name="T3" fmla="*/ 134 h 134"/>
                <a:gd name="T4" fmla="*/ 0 60000 65536"/>
                <a:gd name="T5" fmla="*/ 0 60000 65536"/>
                <a:gd name="T6" fmla="*/ 0 w 96"/>
                <a:gd name="T7" fmla="*/ 0 h 134"/>
                <a:gd name="T8" fmla="*/ 96 w 96"/>
                <a:gd name="T9" fmla="*/ 134 h 1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134">
                  <a:moveTo>
                    <a:pt x="96" y="0"/>
                  </a:moveTo>
                  <a:lnTo>
                    <a:pt x="0" y="13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3" name="Freeform 56"/>
            <p:cNvSpPr>
              <a:spLocks noChangeAspect="1"/>
            </p:cNvSpPr>
            <p:nvPr/>
          </p:nvSpPr>
          <p:spPr bwMode="auto">
            <a:xfrm>
              <a:off x="5203" y="2405"/>
              <a:ext cx="128" cy="140"/>
            </a:xfrm>
            <a:custGeom>
              <a:avLst/>
              <a:gdLst>
                <a:gd name="T0" fmla="*/ 128 w 128"/>
                <a:gd name="T1" fmla="*/ 0 h 140"/>
                <a:gd name="T2" fmla="*/ 0 w 128"/>
                <a:gd name="T3" fmla="*/ 140 h 140"/>
                <a:gd name="T4" fmla="*/ 0 60000 65536"/>
                <a:gd name="T5" fmla="*/ 0 60000 65536"/>
                <a:gd name="T6" fmla="*/ 0 w 128"/>
                <a:gd name="T7" fmla="*/ 0 h 140"/>
                <a:gd name="T8" fmla="*/ 128 w 128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" h="140">
                  <a:moveTo>
                    <a:pt x="128" y="0"/>
                  </a:moveTo>
                  <a:lnTo>
                    <a:pt x="0" y="14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4" name="Freeform 57"/>
            <p:cNvSpPr>
              <a:spLocks noChangeAspect="1"/>
            </p:cNvSpPr>
            <p:nvPr/>
          </p:nvSpPr>
          <p:spPr bwMode="auto">
            <a:xfrm>
              <a:off x="5197" y="2871"/>
              <a:ext cx="74" cy="136"/>
            </a:xfrm>
            <a:custGeom>
              <a:avLst/>
              <a:gdLst>
                <a:gd name="T0" fmla="*/ 74 w 74"/>
                <a:gd name="T1" fmla="*/ 0 h 136"/>
                <a:gd name="T2" fmla="*/ 0 w 74"/>
                <a:gd name="T3" fmla="*/ 136 h 136"/>
                <a:gd name="T4" fmla="*/ 0 60000 65536"/>
                <a:gd name="T5" fmla="*/ 0 60000 65536"/>
                <a:gd name="T6" fmla="*/ 0 w 74"/>
                <a:gd name="T7" fmla="*/ 0 h 136"/>
                <a:gd name="T8" fmla="*/ 74 w 74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36">
                  <a:moveTo>
                    <a:pt x="74" y="0"/>
                  </a:moveTo>
                  <a:lnTo>
                    <a:pt x="0" y="136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5" name="Freeform 59"/>
            <p:cNvSpPr>
              <a:spLocks noChangeAspect="1"/>
            </p:cNvSpPr>
            <p:nvPr/>
          </p:nvSpPr>
          <p:spPr bwMode="auto">
            <a:xfrm>
              <a:off x="4506" y="2642"/>
              <a:ext cx="127" cy="124"/>
            </a:xfrm>
            <a:custGeom>
              <a:avLst/>
              <a:gdLst>
                <a:gd name="T0" fmla="*/ 0 w 127"/>
                <a:gd name="T1" fmla="*/ 0 h 124"/>
                <a:gd name="T2" fmla="*/ 127 w 127"/>
                <a:gd name="T3" fmla="*/ 124 h 124"/>
                <a:gd name="T4" fmla="*/ 0 60000 65536"/>
                <a:gd name="T5" fmla="*/ 0 60000 65536"/>
                <a:gd name="T6" fmla="*/ 0 w 127"/>
                <a:gd name="T7" fmla="*/ 0 h 124"/>
                <a:gd name="T8" fmla="*/ 127 w 127"/>
                <a:gd name="T9" fmla="*/ 124 h 1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" h="124">
                  <a:moveTo>
                    <a:pt x="0" y="0"/>
                  </a:moveTo>
                  <a:lnTo>
                    <a:pt x="127" y="12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6" name="Freeform 60"/>
            <p:cNvSpPr>
              <a:spLocks noChangeAspect="1"/>
            </p:cNvSpPr>
            <p:nvPr/>
          </p:nvSpPr>
          <p:spPr bwMode="auto">
            <a:xfrm>
              <a:off x="4752" y="2878"/>
              <a:ext cx="109" cy="141"/>
            </a:xfrm>
            <a:custGeom>
              <a:avLst/>
              <a:gdLst>
                <a:gd name="T0" fmla="*/ 0 w 109"/>
                <a:gd name="T1" fmla="*/ 0 h 141"/>
                <a:gd name="T2" fmla="*/ 109 w 109"/>
                <a:gd name="T3" fmla="*/ 141 h 141"/>
                <a:gd name="T4" fmla="*/ 0 60000 65536"/>
                <a:gd name="T5" fmla="*/ 0 60000 65536"/>
                <a:gd name="T6" fmla="*/ 0 w 109"/>
                <a:gd name="T7" fmla="*/ 0 h 141"/>
                <a:gd name="T8" fmla="*/ 109 w 109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" h="141">
                  <a:moveTo>
                    <a:pt x="0" y="0"/>
                  </a:moveTo>
                  <a:lnTo>
                    <a:pt x="109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7" name="Freeform 62"/>
            <p:cNvSpPr>
              <a:spLocks noChangeAspect="1"/>
            </p:cNvSpPr>
            <p:nvPr/>
          </p:nvSpPr>
          <p:spPr bwMode="auto">
            <a:xfrm>
              <a:off x="4481" y="2886"/>
              <a:ext cx="152" cy="114"/>
            </a:xfrm>
            <a:custGeom>
              <a:avLst/>
              <a:gdLst>
                <a:gd name="T0" fmla="*/ 0 w 152"/>
                <a:gd name="T1" fmla="*/ 0 h 114"/>
                <a:gd name="T2" fmla="*/ 152 w 152"/>
                <a:gd name="T3" fmla="*/ 114 h 114"/>
                <a:gd name="T4" fmla="*/ 0 60000 65536"/>
                <a:gd name="T5" fmla="*/ 0 60000 65536"/>
                <a:gd name="T6" fmla="*/ 0 w 152"/>
                <a:gd name="T7" fmla="*/ 0 h 114"/>
                <a:gd name="T8" fmla="*/ 152 w 1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4">
                  <a:moveTo>
                    <a:pt x="0" y="0"/>
                  </a:moveTo>
                  <a:lnTo>
                    <a:pt x="152" y="11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</p:grpSp>
      <p:pic>
        <p:nvPicPr>
          <p:cNvPr id="98310" name="Picture 64"/>
          <p:cNvPicPr>
            <a:picLocks noChangeAspect="1" noChangeArrowheads="1"/>
          </p:cNvPicPr>
          <p:nvPr/>
        </p:nvPicPr>
        <p:blipFill rotWithShape="1">
          <a:blip r:embed="rId4" cstate="print"/>
          <a:srcRect l="50000" t="2966" r="8685" b="58350"/>
          <a:stretch/>
        </p:blipFill>
        <p:spPr bwMode="auto">
          <a:xfrm>
            <a:off x="4805861" y="4046918"/>
            <a:ext cx="2042750" cy="199688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11" name="Rectangle 38"/>
          <p:cNvSpPr>
            <a:spLocks noChangeArrowheads="1"/>
          </p:cNvSpPr>
          <p:nvPr/>
        </p:nvSpPr>
        <p:spPr bwMode="auto">
          <a:xfrm>
            <a:off x="692150" y="1780465"/>
            <a:ext cx="19573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463416"/>
                </a:solidFill>
              </a:rPr>
              <a:t>Raw DEM</a:t>
            </a:r>
          </a:p>
        </p:txBody>
      </p:sp>
      <p:sp>
        <p:nvSpPr>
          <p:cNvPr id="98312" name="Rectangle 39"/>
          <p:cNvSpPr>
            <a:spLocks noChangeArrowheads="1"/>
          </p:cNvSpPr>
          <p:nvPr/>
        </p:nvSpPr>
        <p:spPr bwMode="auto">
          <a:xfrm>
            <a:off x="5428597" y="1769707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463416"/>
                </a:solidFill>
              </a:rPr>
              <a:t>Pit Removal</a:t>
            </a:r>
            <a:endParaRPr lang="en-US" b="1" dirty="0">
              <a:solidFill>
                <a:srgbClr val="463416"/>
              </a:solidFill>
            </a:endParaRPr>
          </a:p>
        </p:txBody>
      </p:sp>
      <p:sp>
        <p:nvSpPr>
          <p:cNvPr id="98313" name="Rectangle 40"/>
          <p:cNvSpPr>
            <a:spLocks noChangeArrowheads="1"/>
          </p:cNvSpPr>
          <p:nvPr/>
        </p:nvSpPr>
        <p:spPr bwMode="auto">
          <a:xfrm>
            <a:off x="873125" y="3641015"/>
            <a:ext cx="15954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463416"/>
                </a:solidFill>
              </a:rPr>
              <a:t>Flow Field</a:t>
            </a:r>
          </a:p>
        </p:txBody>
      </p:sp>
      <p:sp>
        <p:nvSpPr>
          <p:cNvPr id="98314" name="Rectangle 41"/>
          <p:cNvSpPr>
            <a:spLocks noChangeArrowheads="1"/>
          </p:cNvSpPr>
          <p:nvPr/>
        </p:nvSpPr>
        <p:spPr bwMode="auto">
          <a:xfrm>
            <a:off x="4845050" y="3637840"/>
            <a:ext cx="377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463416"/>
                </a:solidFill>
              </a:rPr>
              <a:t>Flow Related Terrain Information</a:t>
            </a:r>
            <a:endParaRPr lang="en-US" b="1">
              <a:solidFill>
                <a:srgbClr val="463416"/>
              </a:solidFill>
              <a:sym typeface="Symbol" pitchFamily="18" charset="2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3368675" y="2574215"/>
            <a:ext cx="1323975" cy="48895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3416"/>
              </a:solidFill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9126082">
            <a:off x="3368675" y="3499728"/>
            <a:ext cx="1323975" cy="490537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3416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3424238" y="4504615"/>
            <a:ext cx="1320800" cy="490538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3416"/>
              </a:solidFill>
            </a:endParaRPr>
          </a:p>
        </p:txBody>
      </p:sp>
      <p:pic>
        <p:nvPicPr>
          <p:cNvPr id="4218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3886" r="22729" b="41801"/>
          <a:stretch/>
        </p:blipFill>
        <p:spPr bwMode="auto">
          <a:xfrm>
            <a:off x="6691017" y="4046918"/>
            <a:ext cx="2296228" cy="1996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01" y="2252310"/>
            <a:ext cx="28717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TauDEM</a:t>
            </a:r>
            <a:r>
              <a:rPr lang="en-US" dirty="0" smtClean="0"/>
              <a:t> Demo’s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And fixing one of the functions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78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91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4532"/>
            <a:ext cx="8229600" cy="4525963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The GIS grid based terrain flow data model enables derivation of a wide variety of information useful for the study of hydrologic processes.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Terrain surface derivatives enhanced by use of </a:t>
            </a:r>
            <a:r>
              <a:rPr lang="en-US" sz="2400" dirty="0" err="1" smtClean="0"/>
              <a:t>DInfinity</a:t>
            </a:r>
            <a:r>
              <a:rPr lang="en-US" sz="2400" dirty="0" smtClean="0"/>
              <a:t> model.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Flow algebra a general “recipe” for terrain flow related modeling.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Parallelism required to process big terrain data. 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Saw how to dip into GIS based programming</a:t>
            </a:r>
          </a:p>
        </p:txBody>
      </p:sp>
    </p:spTree>
    <p:extLst>
      <p:ext uri="{BB962C8B-B14F-4D97-AF65-F5344CB8AC3E}">
        <p14:creationId xmlns:p14="http://schemas.microsoft.com/office/powerpoint/2010/main" val="15829238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print"/>
          <a:srcRect t="44711"/>
          <a:stretch>
            <a:fillRect/>
          </a:stretch>
        </p:blipFill>
        <p:spPr bwMode="auto">
          <a:xfrm>
            <a:off x="4262438" y="4230281"/>
            <a:ext cx="451961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386667" y="983843"/>
            <a:ext cx="536680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Stream and watershed delineation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Multiple flow direction flow field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Calculation of flow based derivative surfaces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MPI Parallel Implementation for speed up and large problems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Open source platform independent C++ command line executables for each function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Deployed as an ArcGIS Toolbox with python scripts that drive command line executables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3399">
                  <a:lumMod val="75000"/>
                </a:srgbClr>
              </a:solidFill>
              <a:latin typeface="Calibri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339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77344"/>
            <a:ext cx="3151991" cy="55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95325" y="-93489"/>
            <a:ext cx="7772400" cy="1143000"/>
          </a:xfrm>
        </p:spPr>
        <p:txBody>
          <a:bodyPr/>
          <a:lstStyle/>
          <a:p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7026" y="6453907"/>
            <a:ext cx="363043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3399FF"/>
                </a:solidFill>
                <a:hlinkClick r:id="rId4"/>
              </a:rPr>
              <a:t>http://hydrology.usu.edu/taudem/</a:t>
            </a:r>
            <a:r>
              <a:rPr lang="en-US" dirty="0" smtClean="0">
                <a:solidFill>
                  <a:srgbClr val="3399FF"/>
                </a:solidFill>
              </a:rPr>
              <a:t> </a:t>
            </a:r>
            <a:endParaRPr lang="en-US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starting point:  A Grid Digital Elevation 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6384" y="1701801"/>
            <a:ext cx="8928905" cy="4868332"/>
            <a:chOff x="685800" y="1701801"/>
            <a:chExt cx="8458200" cy="4611688"/>
          </a:xfrm>
        </p:grpSpPr>
        <p:pic>
          <p:nvPicPr>
            <p:cNvPr id="97283" name="Picture 3" descr="elevp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78001"/>
              <a:ext cx="6470650" cy="453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7469188" y="1701801"/>
              <a:ext cx="1674812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Contours</a:t>
              </a: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97285" name="Line 5"/>
            <p:cNvSpPr>
              <a:spLocks noChangeShapeType="1"/>
            </p:cNvSpPr>
            <p:nvPr/>
          </p:nvSpPr>
          <p:spPr bwMode="auto">
            <a:xfrm flipH="1">
              <a:off x="7237413" y="5511801"/>
              <a:ext cx="2286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 flipH="1">
              <a:off x="7239000" y="3408364"/>
              <a:ext cx="2286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 flipH="1">
              <a:off x="7229475" y="4491039"/>
              <a:ext cx="2286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7527925" y="3130551"/>
              <a:ext cx="793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720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7535863" y="4216401"/>
              <a:ext cx="793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700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7543800" y="5184776"/>
              <a:ext cx="793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680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7543800" y="2311401"/>
              <a:ext cx="793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740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 flipH="1">
              <a:off x="7239000" y="2616201"/>
              <a:ext cx="2286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975" y="1429436"/>
            <a:ext cx="5730969" cy="54285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4725"/>
            <a:ext cx="6096000" cy="1143000"/>
          </a:xfrm>
        </p:spPr>
        <p:txBody>
          <a:bodyPr/>
          <a:lstStyle/>
          <a:p>
            <a:r>
              <a:rPr lang="en-US" dirty="0" smtClean="0"/>
              <a:t>D8 Contributing Area</a:t>
            </a:r>
            <a:endParaRPr lang="en-US" dirty="0"/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444"/>
            <a:ext cx="5600700" cy="3028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134138"/>
            <a:ext cx="8952088" cy="721605"/>
          </a:xfrm>
        </p:spPr>
        <p:txBody>
          <a:bodyPr/>
          <a:lstStyle/>
          <a:p>
            <a:r>
              <a:rPr lang="en-US" dirty="0" smtClean="0"/>
              <a:t>Stream Reach and Watershed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5743"/>
            <a:ext cx="9144000" cy="30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376" y="2124216"/>
            <a:ext cx="5387290" cy="47475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7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40444" t="25706" r="2680" b="11784"/>
          <a:stretch/>
        </p:blipFill>
        <p:spPr>
          <a:xfrm>
            <a:off x="1824222" y="886691"/>
            <a:ext cx="5394002" cy="41402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326"/>
          </a:xfrm>
        </p:spPr>
        <p:txBody>
          <a:bodyPr/>
          <a:lstStyle/>
          <a:p>
            <a:r>
              <a:rPr lang="en-US" dirty="0" smtClean="0"/>
              <a:t>Edge contamination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3964"/>
            <a:ext cx="91440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Edge contamination arises when a </a:t>
            </a:r>
            <a:r>
              <a:rPr lang="en-US" dirty="0">
                <a:solidFill>
                  <a:srgbClr val="000000"/>
                </a:solidFill>
              </a:rPr>
              <a:t>contributing area value </a:t>
            </a:r>
            <a:r>
              <a:rPr lang="en-US" dirty="0" smtClean="0">
                <a:solidFill>
                  <a:srgbClr val="000000"/>
                </a:solidFill>
              </a:rPr>
              <a:t>depends on </a:t>
            </a:r>
            <a:r>
              <a:rPr lang="en-US" dirty="0">
                <a:solidFill>
                  <a:srgbClr val="000000"/>
                </a:solidFill>
              </a:rPr>
              <a:t>grid cells outside of the </a:t>
            </a:r>
            <a:r>
              <a:rPr lang="en-US" dirty="0" smtClean="0">
                <a:solidFill>
                  <a:srgbClr val="000000"/>
                </a:solidFill>
              </a:rPr>
              <a:t>domain. </a:t>
            </a:r>
            <a:r>
              <a:rPr lang="en-US" dirty="0">
                <a:solidFill>
                  <a:srgbClr val="000000"/>
                </a:solidFill>
              </a:rPr>
              <a:t>This occurs when drainage is inwards from the boundaries or areas with no data </a:t>
            </a:r>
            <a:r>
              <a:rPr lang="en-US" dirty="0" smtClean="0">
                <a:solidFill>
                  <a:srgbClr val="000000"/>
                </a:solidFill>
              </a:rPr>
              <a:t>values. </a:t>
            </a:r>
            <a:r>
              <a:rPr lang="en-US" dirty="0">
                <a:solidFill>
                  <a:srgbClr val="000000"/>
                </a:solidFill>
              </a:rPr>
              <a:t>The algorithm recognizes this and reports "no data" </a:t>
            </a:r>
            <a:r>
              <a:rPr lang="en-US" dirty="0" smtClean="0">
                <a:solidFill>
                  <a:srgbClr val="000000"/>
                </a:solidFill>
              </a:rPr>
              <a:t>resulting in streaks </a:t>
            </a:r>
            <a:r>
              <a:rPr lang="en-US" dirty="0">
                <a:solidFill>
                  <a:srgbClr val="000000"/>
                </a:solidFill>
              </a:rPr>
              <a:t>of "no data" values extending inwards from boundaries along flow paths that enter the domain at a boundary. </a:t>
            </a:r>
          </a:p>
        </p:txBody>
      </p:sp>
    </p:spTree>
    <p:extLst>
      <p:ext uri="{BB962C8B-B14F-4D97-AF65-F5344CB8AC3E}">
        <p14:creationId xmlns:p14="http://schemas.microsoft.com/office/powerpoint/2010/main" val="485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11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00FF"/>
      </a:hlink>
      <a:folHlink>
        <a:srgbClr val="0000FF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0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00FF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11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00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Mountain Top 11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1590</Words>
  <Application>Microsoft Office PowerPoint</Application>
  <PresentationFormat>On-screen Show (4:3)</PresentationFormat>
  <Paragraphs>428</Paragraphs>
  <Slides>42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MS Sans Serif</vt:lpstr>
      <vt:lpstr>Symbol</vt:lpstr>
      <vt:lpstr>Times New Roman</vt:lpstr>
      <vt:lpstr>Wingdings</vt:lpstr>
      <vt:lpstr>Mountain Top</vt:lpstr>
      <vt:lpstr>1_Office Theme</vt:lpstr>
      <vt:lpstr>Office Theme</vt:lpstr>
      <vt:lpstr>Equation</vt:lpstr>
      <vt:lpstr>Picture</vt:lpstr>
      <vt:lpstr>Document</vt:lpstr>
      <vt:lpstr>Terrain Analysis Using Digital Elevation Models</vt:lpstr>
      <vt:lpstr>Outline</vt:lpstr>
      <vt:lpstr>Topography defines watersheds which are fundamentally the most basic hydrologic landscape elements. </vt:lpstr>
      <vt:lpstr>Deriving Hydrologically Useful Information from Digital Elevation Models </vt:lpstr>
      <vt:lpstr>TauDEM Software</vt:lpstr>
      <vt:lpstr>The starting point:  A Grid Digital Elevation Model</vt:lpstr>
      <vt:lpstr>D8 Contributing Area</vt:lpstr>
      <vt:lpstr>Stream Reach and Watershed</vt:lpstr>
      <vt:lpstr>Edge contamination</vt:lpstr>
      <vt:lpstr>Outline</vt:lpstr>
      <vt:lpstr>Representation of Flow Field</vt:lpstr>
      <vt:lpstr>PowerPoint Presentation</vt:lpstr>
      <vt:lpstr>Wetness Index</vt:lpstr>
      <vt:lpstr>Terrain Stability Mapping</vt:lpstr>
      <vt:lpstr>Most Likely Landslide Initiation Points</vt:lpstr>
      <vt:lpstr>Most Likely Landslide Initiation Points compared to observed landslides</vt:lpstr>
      <vt:lpstr>Outline</vt:lpstr>
      <vt:lpstr>PowerPoint Presentation</vt:lpstr>
      <vt:lpstr>Generalization to Flow Algebra</vt:lpstr>
      <vt:lpstr>PowerPoint Presentation</vt:lpstr>
      <vt:lpstr>Transport limited accumulation</vt:lpstr>
      <vt:lpstr>Outline</vt:lpstr>
      <vt:lpstr>The challenge of increasing Digital Elevation Model (DEM) resolution</vt:lpstr>
      <vt:lpstr>TauDEM Parallel Approach</vt:lpstr>
      <vt:lpstr>TauDEM Parallel Approach</vt:lpstr>
      <vt:lpstr>Parallelization of Flow Algebra</vt:lpstr>
      <vt:lpstr>Parallelization of Contributing Area/Flow Algebra</vt:lpstr>
      <vt:lpstr>Improved runtime efficiency</vt:lpstr>
      <vt:lpstr>Scaling of run times to large grids</vt:lpstr>
      <vt:lpstr>Teton Conservation District, Wyoming LIDAR Example</vt:lpstr>
      <vt:lpstr>DEM derived from point cloud using TIN DEM Generation and output as GeoTIFF</vt:lpstr>
      <vt:lpstr>Contributing area from D-Infinity</vt:lpstr>
      <vt:lpstr>Contributing area from D-Infinity</vt:lpstr>
      <vt:lpstr>Outline</vt:lpstr>
      <vt:lpstr>Programming</vt:lpstr>
      <vt:lpstr>Q based block of code to evaluate any “flow algebra expression”</vt:lpstr>
      <vt:lpstr>Maintaining to do Q and partition sharing</vt:lpstr>
      <vt:lpstr>Python Script to Call Command Line</vt:lpstr>
      <vt:lpstr>PitRemove</vt:lpstr>
      <vt:lpstr>Validation code to add default file names</vt:lpstr>
      <vt:lpstr>Some TauDEM Demo’s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David Tarboton</cp:lastModifiedBy>
  <cp:revision>45</cp:revision>
  <dcterms:created xsi:type="dcterms:W3CDTF">2012-11-04T22:59:10Z</dcterms:created>
  <dcterms:modified xsi:type="dcterms:W3CDTF">2013-10-24T14:58:07Z</dcterms:modified>
</cp:coreProperties>
</file>