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69"/>
  </p:notesMasterIdLst>
  <p:sldIdLst>
    <p:sldId id="257" r:id="rId4"/>
    <p:sldId id="259" r:id="rId5"/>
    <p:sldId id="258" r:id="rId6"/>
    <p:sldId id="323" r:id="rId7"/>
    <p:sldId id="260" r:id="rId8"/>
    <p:sldId id="264" r:id="rId9"/>
    <p:sldId id="317" r:id="rId10"/>
    <p:sldId id="262" r:id="rId11"/>
    <p:sldId id="270" r:id="rId12"/>
    <p:sldId id="321" r:id="rId13"/>
    <p:sldId id="263" r:id="rId14"/>
    <p:sldId id="266" r:id="rId15"/>
    <p:sldId id="267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18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320" r:id="rId40"/>
    <p:sldId id="294" r:id="rId41"/>
    <p:sldId id="295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22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33" r:id="rId59"/>
    <p:sldId id="332" r:id="rId60"/>
    <p:sldId id="324" r:id="rId61"/>
    <p:sldId id="330" r:id="rId62"/>
    <p:sldId id="328" r:id="rId63"/>
    <p:sldId id="327" r:id="rId64"/>
    <p:sldId id="331" r:id="rId65"/>
    <p:sldId id="329" r:id="rId66"/>
    <p:sldId id="314" r:id="rId67"/>
    <p:sldId id="31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46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rgbClr val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2342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7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6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38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75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843280"/>
            <a:ext cx="3008313" cy="151892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843280"/>
            <a:ext cx="4995863" cy="52828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802639"/>
            <a:ext cx="5711824" cy="64706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625600"/>
            <a:ext cx="6054724" cy="40584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24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2640"/>
            <a:ext cx="2057400" cy="5323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2640"/>
            <a:ext cx="6019800" cy="5323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2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3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rgbClr val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2342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14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4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90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7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843280"/>
            <a:ext cx="3008313" cy="151892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843280"/>
            <a:ext cx="4995863" cy="52828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8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802639"/>
            <a:ext cx="5711824" cy="64706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625600"/>
            <a:ext cx="6054724" cy="40584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4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0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2640"/>
            <a:ext cx="2057400" cy="5323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2640"/>
            <a:ext cx="6019800" cy="5323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/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 defTabSz="457200"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fld id="{4B8C57D9-8AC0-1F41-AA1E-8DD3BC9801B6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kern="1200">
          <a:solidFill>
            <a:srgbClr val="00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/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 defTabSz="457200"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fld id="{4B8C57D9-8AC0-1F41-AA1E-8DD3BC9801B6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3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kern="1200">
          <a:solidFill>
            <a:srgbClr val="00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#/Raster_dataset_zones_and_regions/009t0000000800000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en/help/main/10.2/index.html#/What_is_the_ArcGIS_Spatial_Analyst_extension/00590000000100000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6.png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ng.usu.edu/cee/faculty/dtarb/giswr/2013/Slop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ment.crc.org.au/special_publications1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neng.usu.edu/cee/faculty/dtarb/giswr/2013/Slope.pdf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www.arcgis.com/features/maps/earth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levation.arcgis.com/arcgis/services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cybergis.cigi.uiuc.edu/" TargetMode="Externa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cigi.illinois.edu/home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youtube.com/watch?v=hrJ_cZkG-Xs" TargetMode="Externa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gis.com/basis/mapanalysis/Topic15/Topic15.htm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2875"/>
            <a:ext cx="81867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Analysis Using Grids </a:t>
            </a:r>
            <a:br>
              <a:rPr lang="en-US" dirty="0" smtClean="0"/>
            </a:br>
            <a:endParaRPr lang="en-US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538654"/>
            <a:ext cx="5981700" cy="503677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Continuous surfaces or spatial fields representation of geographical information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Grid data structure for representing numerical and categorical data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Map algebra raster calculations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Interpolation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Calculate slope on a raster using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ArcGIS method based in finite differences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D8 steepest single flow direction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</a:t>
            </a:r>
            <a:r>
              <a:rPr lang="en-US" sz="2400" dirty="0" smtClean="0">
                <a:sym typeface="Symbol" pitchFamily="18" charset="2"/>
              </a:rPr>
              <a:t> steepest outward slope on grid centered triangular facets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92375" y="717550"/>
            <a:ext cx="415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6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6" y="2255116"/>
            <a:ext cx="5067300" cy="4324350"/>
          </a:xfrm>
          <a:prstGeom prst="rect">
            <a:avLst/>
          </a:prstGeom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lvl="0"/>
            <a:r>
              <a:rPr lang="en-US" sz="2000" u="sng" dirty="0">
                <a:hlinkClick r:id="rId3"/>
              </a:rPr>
              <a:t>http://resources.arcgis.com/en/help/main/10.2/#/Raster_dataset_zones_and_regions/009t00000008000000</a:t>
            </a:r>
            <a:r>
              <a:rPr lang="en-US" sz="2000" u="sng" dirty="0" smtClean="0">
                <a:hlinkClick r:id="rId3"/>
              </a:rPr>
              <a:t>/</a:t>
            </a:r>
            <a:r>
              <a:rPr lang="en-US" sz="2000" u="sng" dirty="0" smtClean="0"/>
              <a:t> </a:t>
            </a:r>
            <a:r>
              <a:rPr lang="en-US" sz="2000" dirty="0" smtClean="0"/>
              <a:t>Raster </a:t>
            </a:r>
            <a:r>
              <a:rPr lang="en-US" sz="2000" dirty="0"/>
              <a:t>and Images, starting from "Introduction/What is raster data" to end of " Fundamentals of raster </a:t>
            </a:r>
            <a:r>
              <a:rPr lang="en-US" sz="2000" dirty="0" smtClean="0"/>
              <a:t>data/</a:t>
            </a:r>
            <a:r>
              <a:rPr lang="en-US" sz="2000" dirty="0" err="1" smtClean="0"/>
              <a:t>Rasters</a:t>
            </a:r>
            <a:r>
              <a:rPr lang="en-US" sz="2000" dirty="0" smtClean="0"/>
              <a:t> with functions"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– at </a:t>
            </a:r>
            <a:r>
              <a:rPr lang="en-US" sz="3200" b="1" dirty="0" smtClean="0">
                <a:hlinkClick r:id="rId4"/>
              </a:rPr>
              <a:t>http://resources.arcgis.com/en/help/</a:t>
            </a:r>
            <a:r>
              <a:rPr lang="en-US" sz="32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0982" y="3241964"/>
            <a:ext cx="4457554" cy="2576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33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Runoff generation processes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973263" y="682625"/>
          <a:ext cx="5729287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Bitmap Image" r:id="rId3" imgW="5219048" imgH="1828571" progId="Paint.Picture">
                  <p:embed/>
                </p:oleObj>
              </mc:Choice>
              <mc:Fallback>
                <p:oleObj name="Bitmap Image" r:id="rId3" imgW="5219048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682625"/>
                        <a:ext cx="5729287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1970088" y="2640013"/>
          <a:ext cx="57531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Bitmap Image" r:id="rId5" imgW="5249008" imgH="1848108" progId="Paint.Picture">
                  <p:embed/>
                </p:oleObj>
              </mc:Choice>
              <mc:Fallback>
                <p:oleObj name="Bitmap Image" r:id="rId5" imgW="5249008" imgH="184810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73"/>
                      <a:stretch>
                        <a:fillRect/>
                      </a:stretch>
                    </p:blipFill>
                    <p:spPr bwMode="auto">
                      <a:xfrm>
                        <a:off x="1970088" y="2640013"/>
                        <a:ext cx="57531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/>
          </p:cNvGraphicFramePr>
          <p:nvPr/>
        </p:nvGraphicFramePr>
        <p:xfrm>
          <a:off x="1905000" y="4538663"/>
          <a:ext cx="587533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Bitmap Image" r:id="rId7" imgW="5342857" imgH="2000000" progId="Paint.Picture">
                  <p:embed/>
                </p:oleObj>
              </mc:Choice>
              <mc:Fallback>
                <p:oleObj name="Bitmap Image" r:id="rId7" imgW="5342857" imgH="200000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57"/>
                      <a:stretch>
                        <a:fillRect/>
                      </a:stretch>
                    </p:blipFill>
                    <p:spPr bwMode="auto">
                      <a:xfrm>
                        <a:off x="1905000" y="4538663"/>
                        <a:ext cx="5875338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6300" y="773113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Infiltration excess overland flow</a:t>
            </a:r>
          </a:p>
          <a:p>
            <a:r>
              <a:rPr lang="en-US" sz="2000"/>
              <a:t>aka Horton overland flow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60575" y="2714625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Partial area infiltration excess overland flow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39950" y="4741863"/>
            <a:ext cx="393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Saturation excess overland flow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09875" y="55387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81475" y="52673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296025" y="46243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32063" y="54340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810000" y="5280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45188" y="4619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4459288" y="5988050"/>
            <a:ext cx="822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3035300" y="6307138"/>
            <a:ext cx="7254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062288" y="5764213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46700" y="58515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r</a:t>
            </a:r>
            <a:endParaRPr lang="en-US" sz="20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56038" y="6070600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311525" y="5421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776538" y="35702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35438" y="336550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249988" y="280193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486025" y="36115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763963" y="34575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899150" y="27971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016250" y="3941763"/>
            <a:ext cx="7826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65488" y="35988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130675" y="41275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195763" y="4073525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2743200" y="162877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4102100" y="14239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899150" y="8493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2452688" y="1670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730625" y="15160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854700" y="7334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2982913" y="2000250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232150" y="16573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097338" y="2185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162425" y="2132013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981700" y="14938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5892800" y="1385888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2413"/>
            <a:ext cx="81153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Runoff generation at a point depends 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38275"/>
            <a:ext cx="7772400" cy="3171825"/>
          </a:xfrm>
        </p:spPr>
        <p:txBody>
          <a:bodyPr/>
          <a:lstStyle/>
          <a:p>
            <a:pPr eaLnBrk="1" hangingPunct="1"/>
            <a:r>
              <a:rPr lang="en-US" smtClean="0"/>
              <a:t>Rainfall intensity or amount</a:t>
            </a:r>
          </a:p>
          <a:p>
            <a:pPr eaLnBrk="1" hangingPunct="1"/>
            <a:r>
              <a:rPr lang="en-US" smtClean="0"/>
              <a:t>Antecedent conditions</a:t>
            </a:r>
          </a:p>
          <a:p>
            <a:pPr eaLnBrk="1" hangingPunct="1"/>
            <a:r>
              <a:rPr lang="en-US" smtClean="0"/>
              <a:t>Soils and vegetation</a:t>
            </a:r>
          </a:p>
          <a:p>
            <a:pPr eaLnBrk="1" hangingPunct="1"/>
            <a:r>
              <a:rPr lang="en-US" smtClean="0"/>
              <a:t>Depth to water table (topography)</a:t>
            </a:r>
          </a:p>
          <a:p>
            <a:pPr eaLnBrk="1" hangingPunct="1"/>
            <a:r>
              <a:rPr lang="en-US" smtClean="0"/>
              <a:t>Time scale of interest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00125" y="4786313"/>
            <a:ext cx="6929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These vary spatially which suggests a spatial geographic approach to runoff estimation</a:t>
            </a:r>
          </a:p>
        </p:txBody>
      </p:sp>
    </p:spTree>
    <p:extLst>
      <p:ext uri="{BB962C8B-B14F-4D97-AF65-F5344CB8AC3E}">
        <p14:creationId xmlns:p14="http://schemas.microsoft.com/office/powerpoint/2010/main" val="1510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Cell based discharge mapping flow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409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Spatial Snowmelt Raster Calculation Example</a:t>
            </a: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0" y="766763"/>
          <a:ext cx="91440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Document" r:id="rId3" imgW="5637604" imgH="3687917" progId="Word.Document.8">
                  <p:embed/>
                </p:oleObj>
              </mc:Choice>
              <mc:Fallback>
                <p:oleObj name="Document" r:id="rId3" imgW="5637604" imgH="36879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6763"/>
                        <a:ext cx="91440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37"/>
          <p:cNvSpPr>
            <a:spLocks noChangeArrowheads="1"/>
          </p:cNvSpPr>
          <p:nvPr/>
        </p:nvSpPr>
        <p:spPr bwMode="auto">
          <a:xfrm>
            <a:off x="763588" y="1090613"/>
            <a:ext cx="7786687" cy="328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89" name="Group 38"/>
          <p:cNvGrpSpPr>
            <a:grpSpLocks/>
          </p:cNvGrpSpPr>
          <p:nvPr/>
        </p:nvGrpSpPr>
        <p:grpSpPr bwMode="auto">
          <a:xfrm>
            <a:off x="919163" y="1419225"/>
            <a:ext cx="2936875" cy="2881313"/>
            <a:chOff x="288" y="1185"/>
            <a:chExt cx="2544" cy="2497"/>
          </a:xfrm>
        </p:grpSpPr>
        <p:graphicFrame>
          <p:nvGraphicFramePr>
            <p:cNvPr id="42003" name="Object 39"/>
            <p:cNvGraphicFramePr>
              <a:graphicFrameLocks noChangeAspect="1"/>
            </p:cNvGraphicFramePr>
            <p:nvPr/>
          </p:nvGraphicFramePr>
          <p:xfrm>
            <a:off x="288" y="1185"/>
            <a:ext cx="2544" cy="2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4" name="Bitmap Image" r:id="rId5" imgW="5619048" imgH="5514286" progId="Paint.Picture">
                    <p:embed/>
                  </p:oleObj>
                </mc:Choice>
                <mc:Fallback>
                  <p:oleObj name="Bitmap Image" r:id="rId5" imgW="5619048" imgH="55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185"/>
                          <a:ext cx="2544" cy="2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40</a:t>
              </a:r>
            </a:p>
          </p:txBody>
        </p:sp>
        <p:sp>
          <p:nvSpPr>
            <p:cNvPr id="4200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50</a:t>
              </a:r>
            </a:p>
          </p:txBody>
        </p:sp>
        <p:sp>
          <p:nvSpPr>
            <p:cNvPr id="4200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55</a:t>
              </a:r>
            </a:p>
          </p:txBody>
        </p:sp>
        <p:sp>
          <p:nvSpPr>
            <p:cNvPr id="4200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43</a:t>
              </a:r>
            </a:p>
          </p:txBody>
        </p:sp>
        <p:sp>
          <p:nvSpPr>
            <p:cNvPr id="42008" name="Text Box 44"/>
            <p:cNvSpPr txBox="1">
              <a:spLocks noChangeArrowheads="1"/>
            </p:cNvSpPr>
            <p:nvPr/>
          </p:nvSpPr>
          <p:spPr bwMode="auto">
            <a:xfrm>
              <a:off x="1392" y="2303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47</a:t>
              </a:r>
            </a:p>
          </p:txBody>
        </p:sp>
        <p:sp>
          <p:nvSpPr>
            <p:cNvPr id="4200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4201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44</a:t>
              </a:r>
            </a:p>
          </p:txBody>
        </p:sp>
        <p:sp>
          <p:nvSpPr>
            <p:cNvPr id="4201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  <p:sp>
          <p:nvSpPr>
            <p:cNvPr id="4201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</p:grpSp>
      <p:sp>
        <p:nvSpPr>
          <p:cNvPr id="41990" name="Line 49"/>
          <p:cNvSpPr>
            <a:spLocks noChangeShapeType="1"/>
          </p:cNvSpPr>
          <p:nvPr/>
        </p:nvSpPr>
        <p:spPr bwMode="auto">
          <a:xfrm>
            <a:off x="1028700" y="1395413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50"/>
          <p:cNvSpPr>
            <a:spLocks noChangeShapeType="1"/>
          </p:cNvSpPr>
          <p:nvPr/>
        </p:nvSpPr>
        <p:spPr bwMode="auto">
          <a:xfrm rot="-5400000">
            <a:off x="455613" y="1954213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51"/>
          <p:cNvSpPr txBox="1">
            <a:spLocks noChangeArrowheads="1"/>
          </p:cNvSpPr>
          <p:nvPr/>
        </p:nvSpPr>
        <p:spPr bwMode="auto">
          <a:xfrm>
            <a:off x="1179513" y="103346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41993" name="Text Box 67"/>
          <p:cNvSpPr txBox="1">
            <a:spLocks noChangeArrowheads="1"/>
          </p:cNvSpPr>
          <p:nvPr/>
        </p:nvSpPr>
        <p:spPr bwMode="auto">
          <a:xfrm rot="-5400000">
            <a:off x="296069" y="1740694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aphicFrame>
        <p:nvGraphicFramePr>
          <p:cNvPr id="41994" name="Object 8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89513" y="1438275"/>
          <a:ext cx="2897187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Bitmap Image" r:id="rId7" imgW="5630061" imgH="5504762" progId="Paint.Picture">
                  <p:embed/>
                </p:oleObj>
              </mc:Choice>
              <mc:Fallback>
                <p:oleObj name="Bitmap Image" r:id="rId7" imgW="5630061" imgH="5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1438275"/>
                        <a:ext cx="2897187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90"/>
          <p:cNvSpPr txBox="1">
            <a:spLocks noChangeArrowheads="1"/>
          </p:cNvSpPr>
          <p:nvPr/>
        </p:nvSpPr>
        <p:spPr bwMode="auto">
          <a:xfrm>
            <a:off x="5665788" y="19986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6" name="Text Box 91"/>
          <p:cNvSpPr txBox="1">
            <a:spLocks noChangeArrowheads="1"/>
          </p:cNvSpPr>
          <p:nvPr/>
        </p:nvSpPr>
        <p:spPr bwMode="auto">
          <a:xfrm>
            <a:off x="5645150" y="33131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41997" name="Text Box 92"/>
          <p:cNvSpPr txBox="1">
            <a:spLocks noChangeArrowheads="1"/>
          </p:cNvSpPr>
          <p:nvPr/>
        </p:nvSpPr>
        <p:spPr bwMode="auto">
          <a:xfrm>
            <a:off x="7011988" y="33131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8" name="Text Box 93"/>
          <p:cNvSpPr txBox="1">
            <a:spLocks noChangeArrowheads="1"/>
          </p:cNvSpPr>
          <p:nvPr/>
        </p:nvSpPr>
        <p:spPr bwMode="auto">
          <a:xfrm>
            <a:off x="7011988" y="20018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41999" name="Line 94"/>
          <p:cNvSpPr>
            <a:spLocks noChangeShapeType="1"/>
          </p:cNvSpPr>
          <p:nvPr/>
        </p:nvSpPr>
        <p:spPr bwMode="auto">
          <a:xfrm>
            <a:off x="5099050" y="1397000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95"/>
          <p:cNvSpPr txBox="1">
            <a:spLocks noChangeArrowheads="1"/>
          </p:cNvSpPr>
          <p:nvPr/>
        </p:nvSpPr>
        <p:spPr bwMode="auto">
          <a:xfrm>
            <a:off x="5375275" y="104457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42001" name="Line 96"/>
          <p:cNvSpPr>
            <a:spLocks noChangeShapeType="1"/>
          </p:cNvSpPr>
          <p:nvPr/>
        </p:nvSpPr>
        <p:spPr bwMode="auto">
          <a:xfrm rot="-5400000">
            <a:off x="4328319" y="2170907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97"/>
          <p:cNvSpPr txBox="1">
            <a:spLocks noChangeArrowheads="1"/>
          </p:cNvSpPr>
          <p:nvPr/>
        </p:nvSpPr>
        <p:spPr bwMode="auto">
          <a:xfrm rot="-5400000">
            <a:off x="4402932" y="19661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</p:spTree>
    <p:extLst>
      <p:ext uri="{BB962C8B-B14F-4D97-AF65-F5344CB8AC3E}">
        <p14:creationId xmlns:p14="http://schemas.microsoft.com/office/powerpoint/2010/main" val="40710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65422" y="2087912"/>
            <a:ext cx="28617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temp.asc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ncols</a:t>
            </a:r>
            <a:r>
              <a:rPr lang="en-US" sz="2000" dirty="0" smtClean="0"/>
              <a:t>         2</a:t>
            </a:r>
          </a:p>
          <a:p>
            <a:r>
              <a:rPr lang="en-US" sz="2000" dirty="0" err="1" smtClean="0"/>
              <a:t>nrows</a:t>
            </a:r>
            <a:r>
              <a:rPr lang="en-US" sz="2000" dirty="0" smtClean="0"/>
              <a:t>         2</a:t>
            </a:r>
          </a:p>
          <a:p>
            <a:r>
              <a:rPr lang="en-US" sz="2000" dirty="0" err="1" smtClean="0"/>
              <a:t>xllcorner</a:t>
            </a:r>
            <a:r>
              <a:rPr lang="en-US" sz="2000" dirty="0" smtClean="0"/>
              <a:t>     0</a:t>
            </a:r>
          </a:p>
          <a:p>
            <a:r>
              <a:rPr lang="en-US" sz="2000" dirty="0" err="1" smtClean="0"/>
              <a:t>yllcorner</a:t>
            </a:r>
            <a:r>
              <a:rPr lang="en-US" sz="2000" dirty="0" smtClean="0"/>
              <a:t>     0</a:t>
            </a:r>
          </a:p>
          <a:p>
            <a:r>
              <a:rPr lang="en-US" sz="2000" dirty="0" err="1" smtClean="0"/>
              <a:t>cellsize</a:t>
            </a:r>
            <a:r>
              <a:rPr lang="en-US" sz="2000" dirty="0" smtClean="0"/>
              <a:t>      150</a:t>
            </a:r>
          </a:p>
          <a:p>
            <a:r>
              <a:rPr lang="en-US" sz="2000" dirty="0" err="1" smtClean="0"/>
              <a:t>NODATA_value</a:t>
            </a:r>
            <a:r>
              <a:rPr lang="en-US" sz="2000" dirty="0" smtClean="0"/>
              <a:t>  -9999</a:t>
            </a:r>
          </a:p>
          <a:p>
            <a:r>
              <a:rPr lang="en-US" sz="2000" dirty="0" smtClean="0"/>
              <a:t>4 6</a:t>
            </a:r>
          </a:p>
          <a:p>
            <a:r>
              <a:rPr lang="en-US" sz="2000" dirty="0" smtClean="0"/>
              <a:t>2 4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63601" y="207662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snow.asc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 smtClean="0"/>
              <a:t>ncols</a:t>
            </a:r>
            <a:r>
              <a:rPr lang="en-US" sz="2000" dirty="0" smtClean="0"/>
              <a:t>         </a:t>
            </a:r>
            <a:r>
              <a:rPr lang="en-US" sz="2000" dirty="0"/>
              <a:t>3</a:t>
            </a:r>
          </a:p>
          <a:p>
            <a:r>
              <a:rPr lang="en-US" sz="2000" dirty="0" err="1"/>
              <a:t>nrows</a:t>
            </a:r>
            <a:r>
              <a:rPr lang="en-US" sz="2000" dirty="0"/>
              <a:t>         3</a:t>
            </a:r>
          </a:p>
          <a:p>
            <a:r>
              <a:rPr lang="en-US" sz="2000" dirty="0" err="1"/>
              <a:t>xllcorner</a:t>
            </a:r>
            <a:r>
              <a:rPr lang="en-US" sz="2000" dirty="0"/>
              <a:t>     0</a:t>
            </a:r>
          </a:p>
          <a:p>
            <a:r>
              <a:rPr lang="en-US" sz="2000" dirty="0" err="1"/>
              <a:t>yllcorner</a:t>
            </a:r>
            <a:r>
              <a:rPr lang="en-US" sz="2000" dirty="0"/>
              <a:t>     0</a:t>
            </a:r>
          </a:p>
          <a:p>
            <a:r>
              <a:rPr lang="en-US" sz="2000" dirty="0" err="1"/>
              <a:t>cellsize</a:t>
            </a:r>
            <a:r>
              <a:rPr lang="en-US" sz="2000" dirty="0"/>
              <a:t>      100</a:t>
            </a:r>
          </a:p>
          <a:p>
            <a:r>
              <a:rPr lang="en-US" sz="2000" dirty="0" err="1"/>
              <a:t>NODATA_value</a:t>
            </a:r>
            <a:r>
              <a:rPr lang="en-US" sz="2000" dirty="0"/>
              <a:t>  -9999</a:t>
            </a:r>
          </a:p>
          <a:p>
            <a:r>
              <a:rPr lang="en-US" sz="2000" dirty="0"/>
              <a:t>40 50 55</a:t>
            </a:r>
          </a:p>
          <a:p>
            <a:r>
              <a:rPr lang="en-US" sz="2000" dirty="0"/>
              <a:t>42 47 43</a:t>
            </a:r>
          </a:p>
          <a:p>
            <a:r>
              <a:rPr lang="en-US" sz="2000" dirty="0"/>
              <a:t>42 44 41</a:t>
            </a:r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New depth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“snow100” - 0.5 * “temp150”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1302"/>
            <a:ext cx="8686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5" y="2696428"/>
            <a:ext cx="6144490" cy="3979876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Readings – at </a:t>
            </a:r>
            <a:r>
              <a:rPr lang="en-US" sz="4000" dirty="0" smtClean="0">
                <a:hlinkClick r:id="rId3"/>
              </a:rPr>
              <a:t>http://resources.arcgis.com/</a:t>
            </a:r>
            <a:r>
              <a:rPr lang="en-US" sz="4000" dirty="0" smtClean="0"/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dirty="0" smtClean="0"/>
              <a:t>What is the ArcGIS Spatial Analyst extension and Essential ArcGIS Spatial Analyst extension vocabulary </a:t>
            </a:r>
            <a:r>
              <a:rPr lang="en-US" sz="2000" dirty="0">
                <a:hlinkClick r:id="rId4"/>
              </a:rPr>
              <a:t>http://resources.arcgis.com/en/help/main/10.2/index.html#/What_is_the_ArcGIS_Spatial_Analyst_extension/005900000001000000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9755" y="3491345"/>
            <a:ext cx="3452812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and Pixel Inspector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204"/>
            <a:ext cx="7761111" cy="444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69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04800" y="1143000"/>
          <a:ext cx="5410200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Bitmap Image" r:id="rId3" imgW="5409524" imgH="5250635" progId="Paint.Picture">
                  <p:embed/>
                </p:oleObj>
              </mc:Choice>
              <mc:Fallback>
                <p:oleObj name="Bitmap Image" r:id="rId3" imgW="5409524" imgH="52506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5410200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67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191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43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Nearest Neighbor Resampling with Cellsize Maximum of Inputs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46126" name="Group 4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46129" name="Object 5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61" name="Bitmap Image" r:id="rId3" imgW="5619048" imgH="5514286" progId="Paint.Picture">
                      <p:embed/>
                    </p:oleObj>
                  </mc:Choice>
                  <mc:Fallback>
                    <p:oleObj name="Bitmap Image" r:id="rId3" imgW="5619048" imgH="551428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30" name="Text Box 6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46131" name="Text Box 7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46132" name="Text Box 8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46133" name="Text Box 9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46134" name="Text Box 10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46135" name="Text Box 11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46136" name="Text Box 12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46137" name="Text Box 13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46138" name="Text Box 14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46127" name="Line 15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Text Box 16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graphicFrame>
        <p:nvGraphicFramePr>
          <p:cNvPr id="46084" name="Object 17"/>
          <p:cNvGraphicFramePr>
            <a:graphicFrameLocks noChangeAspect="1"/>
          </p:cNvGraphicFramePr>
          <p:nvPr/>
        </p:nvGraphicFramePr>
        <p:xfrm>
          <a:off x="5486400" y="2667000"/>
          <a:ext cx="2590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Bitmap Image" r:id="rId5" imgW="3292125" imgH="3260952" progId="Paint.Picture">
                  <p:embed/>
                </p:oleObj>
              </mc:Choice>
              <mc:Fallback>
                <p:oleObj name="Bitmap Image" r:id="rId5" imgW="3292125" imgH="326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67000"/>
                        <a:ext cx="25908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194175"/>
            <a:ext cx="2971800" cy="2511425"/>
            <a:chOff x="192" y="2402"/>
            <a:chExt cx="1858" cy="1582"/>
          </a:xfrm>
        </p:grpSpPr>
        <p:graphicFrame>
          <p:nvGraphicFramePr>
            <p:cNvPr id="46119" name="Object 19"/>
            <p:cNvGraphicFramePr>
              <a:graphicFrameLocks noChangeAspect="1"/>
            </p:cNvGraphicFramePr>
            <p:nvPr/>
          </p:nvGraphicFramePr>
          <p:xfrm>
            <a:off x="432" y="2402"/>
            <a:ext cx="1618" cy="1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3" name="Bitmap Image" r:id="rId7" imgW="5630061" imgH="5504762" progId="Paint.Picture">
                    <p:embed/>
                  </p:oleObj>
                </mc:Choice>
                <mc:Fallback>
                  <p:oleObj name="Bitmap Image" r:id="rId7" imgW="5630061" imgH="5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02"/>
                          <a:ext cx="1618" cy="1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-5400000">
              <a:off x="50" y="2791"/>
              <a:ext cx="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6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736975" y="36052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5738"/>
          </a:xfrm>
          <a:prstGeom prst="bentConnector3">
            <a:avLst>
              <a:gd name="adj1" fmla="val 3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260975" y="2373313"/>
            <a:ext cx="687388" cy="974725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79575" y="2373313"/>
            <a:ext cx="2019300" cy="2592387"/>
          </a:xfrm>
          <a:prstGeom prst="bentConnector3">
            <a:avLst>
              <a:gd name="adj1" fmla="val 86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Scale issues in interpretation of measurements and modeling results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317023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763838" y="1717675"/>
            <a:ext cx="405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The scale triplet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246062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246062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24622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0"/>
            <a:ext cx="646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066800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Estimate values between known values.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971800" y="2438400"/>
            <a:ext cx="3276600" cy="3276600"/>
            <a:chOff x="816" y="2112"/>
            <a:chExt cx="1440" cy="1440"/>
          </a:xfrm>
        </p:grpSpPr>
        <p:sp>
          <p:nvSpPr>
            <p:cNvPr id="54320" name="Rectangle 5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Rectangle 6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Rectangle 7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3" name="Rectangle 8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9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5" name="Rectangle 10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6" name="Rectangle 11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Rectangle 12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13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3200400" y="2667000"/>
            <a:ext cx="2895600" cy="2895600"/>
            <a:chOff x="192" y="1824"/>
            <a:chExt cx="2016" cy="2016"/>
          </a:xfrm>
        </p:grpSpPr>
        <p:sp>
          <p:nvSpPr>
            <p:cNvPr id="54279" name="Rectangle 15"/>
            <p:cNvSpPr>
              <a:spLocks noChangeArrowheads="1"/>
            </p:cNvSpPr>
            <p:nvPr/>
          </p:nvSpPr>
          <p:spPr bwMode="auto">
            <a:xfrm>
              <a:off x="24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16"/>
            <p:cNvSpPr>
              <a:spLocks noChangeArrowheads="1"/>
            </p:cNvSpPr>
            <p:nvPr/>
          </p:nvSpPr>
          <p:spPr bwMode="auto">
            <a:xfrm>
              <a:off x="72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17"/>
            <p:cNvSpPr>
              <a:spLocks noChangeArrowheads="1"/>
            </p:cNvSpPr>
            <p:nvPr/>
          </p:nvSpPr>
          <p:spPr bwMode="auto">
            <a:xfrm>
              <a:off x="120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8"/>
            <p:cNvSpPr>
              <a:spLocks noChangeArrowheads="1"/>
            </p:cNvSpPr>
            <p:nvPr/>
          </p:nvSpPr>
          <p:spPr bwMode="auto">
            <a:xfrm>
              <a:off x="120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72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24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24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22"/>
            <p:cNvSpPr>
              <a:spLocks noChangeArrowheads="1"/>
            </p:cNvSpPr>
            <p:nvPr/>
          </p:nvSpPr>
          <p:spPr bwMode="auto">
            <a:xfrm>
              <a:off x="72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23"/>
            <p:cNvSpPr>
              <a:spLocks noChangeArrowheads="1"/>
            </p:cNvSpPr>
            <p:nvPr/>
          </p:nvSpPr>
          <p:spPr bwMode="auto">
            <a:xfrm>
              <a:off x="120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24"/>
            <p:cNvSpPr>
              <a:spLocks noChangeArrowheads="1"/>
            </p:cNvSpPr>
            <p:nvPr/>
          </p:nvSpPr>
          <p:spPr bwMode="auto">
            <a:xfrm>
              <a:off x="168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25"/>
            <p:cNvSpPr>
              <a:spLocks noChangeArrowheads="1"/>
            </p:cNvSpPr>
            <p:nvPr/>
          </p:nvSpPr>
          <p:spPr bwMode="auto">
            <a:xfrm>
              <a:off x="168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26"/>
            <p:cNvSpPr>
              <a:spLocks noChangeArrowheads="1"/>
            </p:cNvSpPr>
            <p:nvPr/>
          </p:nvSpPr>
          <p:spPr bwMode="auto">
            <a:xfrm>
              <a:off x="168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Rectangle 27"/>
            <p:cNvSpPr>
              <a:spLocks noChangeArrowheads="1"/>
            </p:cNvSpPr>
            <p:nvPr/>
          </p:nvSpPr>
          <p:spPr bwMode="auto">
            <a:xfrm>
              <a:off x="24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Rectangle 28"/>
            <p:cNvSpPr>
              <a:spLocks noChangeArrowheads="1"/>
            </p:cNvSpPr>
            <p:nvPr/>
          </p:nvSpPr>
          <p:spPr bwMode="auto">
            <a:xfrm>
              <a:off x="72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29"/>
            <p:cNvSpPr>
              <a:spLocks noChangeArrowheads="1"/>
            </p:cNvSpPr>
            <p:nvPr/>
          </p:nvSpPr>
          <p:spPr bwMode="auto">
            <a:xfrm>
              <a:off x="120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Rectangle 30"/>
            <p:cNvSpPr>
              <a:spLocks noChangeArrowheads="1"/>
            </p:cNvSpPr>
            <p:nvPr/>
          </p:nvSpPr>
          <p:spPr bwMode="auto">
            <a:xfrm>
              <a:off x="168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Oval 31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Oval 3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Oval 33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Oval 34"/>
            <p:cNvSpPr>
              <a:spLocks noChangeArrowheads="1"/>
            </p:cNvSpPr>
            <p:nvPr/>
          </p:nvSpPr>
          <p:spPr bwMode="auto">
            <a:xfrm>
              <a:off x="211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Oval 35"/>
            <p:cNvSpPr>
              <a:spLocks noChangeArrowheads="1"/>
            </p:cNvSpPr>
            <p:nvPr/>
          </p:nvSpPr>
          <p:spPr bwMode="auto">
            <a:xfrm>
              <a:off x="19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Oval 36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Oval 37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Oval 38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Oval 39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Oval 40"/>
            <p:cNvSpPr>
              <a:spLocks noChangeArrowheads="1"/>
            </p:cNvSpPr>
            <p:nvPr/>
          </p:nvSpPr>
          <p:spPr bwMode="auto">
            <a:xfrm>
              <a:off x="19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Oval 41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Oval 42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Oval 43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Oval 44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Oval 45"/>
            <p:cNvSpPr>
              <a:spLocks noChangeArrowheads="1"/>
            </p:cNvSpPr>
            <p:nvPr/>
          </p:nvSpPr>
          <p:spPr bwMode="auto">
            <a:xfrm>
              <a:off x="19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Oval 46"/>
            <p:cNvSpPr>
              <a:spLocks noChangeArrowheads="1"/>
            </p:cNvSpPr>
            <p:nvPr/>
          </p:nvSpPr>
          <p:spPr bwMode="auto">
            <a:xfrm>
              <a:off x="67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47"/>
            <p:cNvSpPr>
              <a:spLocks noChangeArrowheads="1"/>
            </p:cNvSpPr>
            <p:nvPr/>
          </p:nvSpPr>
          <p:spPr bwMode="auto">
            <a:xfrm>
              <a:off x="115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4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49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50"/>
            <p:cNvSpPr>
              <a:spLocks noChangeArrowheads="1"/>
            </p:cNvSpPr>
            <p:nvPr/>
          </p:nvSpPr>
          <p:spPr bwMode="auto">
            <a:xfrm>
              <a:off x="19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Oval 51"/>
            <p:cNvSpPr>
              <a:spLocks noChangeArrowheads="1"/>
            </p:cNvSpPr>
            <p:nvPr/>
          </p:nvSpPr>
          <p:spPr bwMode="auto">
            <a:xfrm>
              <a:off x="6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Oval 52"/>
            <p:cNvSpPr>
              <a:spLocks noChangeArrowheads="1"/>
            </p:cNvSpPr>
            <p:nvPr/>
          </p:nvSpPr>
          <p:spPr bwMode="auto">
            <a:xfrm>
              <a:off x="11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Oval 53"/>
            <p:cNvSpPr>
              <a:spLocks noChangeArrowheads="1"/>
            </p:cNvSpPr>
            <p:nvPr/>
          </p:nvSpPr>
          <p:spPr bwMode="auto">
            <a:xfrm>
              <a:off x="16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4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Oval 55"/>
            <p:cNvSpPr>
              <a:spLocks noChangeArrowheads="1"/>
            </p:cNvSpPr>
            <p:nvPr/>
          </p:nvSpPr>
          <p:spPr bwMode="auto">
            <a:xfrm>
              <a:off x="19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Rectangle 56"/>
          <p:cNvSpPr>
            <a:spLocks noChangeArrowheads="1"/>
          </p:cNvSpPr>
          <p:nvPr/>
        </p:nvSpPr>
        <p:spPr bwMode="auto">
          <a:xfrm>
            <a:off x="609600" y="5715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Apparent improvement in resolution may not be justified</a:t>
            </a:r>
          </a:p>
        </p:txBody>
      </p:sp>
    </p:spTree>
    <p:extLst>
      <p:ext uri="{BB962C8B-B14F-4D97-AF65-F5344CB8AC3E}">
        <p14:creationId xmlns:p14="http://schemas.microsoft.com/office/powerpoint/2010/main" val="24411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Interpolation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Nearest neighbor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Inverse distance weight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Bilinear interpolation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Kriging (best linear unbiased estimator)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67200" y="2590800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230688" y="3886200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886200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191000" y="472440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191000" y="5486400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7010400" y="3810000"/>
            <a:ext cx="690563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791200" y="533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5"/>
          <p:cNvSpPr>
            <a:spLocks noChangeArrowheads="1"/>
          </p:cNvSpPr>
          <p:nvPr/>
        </p:nvSpPr>
        <p:spPr bwMode="auto">
          <a:xfrm>
            <a:off x="6942138" y="3741738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6"/>
          <p:cNvSpPr>
            <a:spLocks noChangeArrowheads="1"/>
          </p:cNvSpPr>
          <p:nvPr/>
        </p:nvSpPr>
        <p:spPr bwMode="auto">
          <a:xfrm>
            <a:off x="6942138" y="4430713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6"/>
          <p:cNvSpPr>
            <a:spLocks noChangeArrowheads="1"/>
          </p:cNvSpPr>
          <p:nvPr/>
        </p:nvSpPr>
        <p:spPr bwMode="auto">
          <a:xfrm>
            <a:off x="7620000" y="37338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7"/>
          <p:cNvSpPr>
            <a:spLocks noChangeArrowheads="1"/>
          </p:cNvSpPr>
          <p:nvPr/>
        </p:nvSpPr>
        <p:spPr bwMode="auto">
          <a:xfrm>
            <a:off x="7620000" y="4422775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35" y="2716984"/>
            <a:ext cx="5413904" cy="394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17" y="991305"/>
            <a:ext cx="5822540" cy="19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27053" y="39870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94270" y="3979907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92018" y="551636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96412" y="553884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84824" y="396334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30678" y="481141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75159" y="55376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10909" y="474044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412336" y="477001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397509" y="3700766"/>
            <a:ext cx="2434378" cy="2495152"/>
            <a:chOff x="500" y="1008"/>
            <a:chExt cx="1516" cy="1575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260" y="1008"/>
              <a:ext cx="0" cy="1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886801" y="3945606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097345" y="396689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93241" y="3700766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353300" y="4517543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353299" y="5354324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865055" y="5186366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104594" y="5174538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58044" y="1648109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19111" y="1772356"/>
            <a:ext cx="970845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47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0" y="2362200"/>
            <a:ext cx="29384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these values obtained ?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377825" y="1557338"/>
            <a:ext cx="5410200" cy="5249862"/>
            <a:chOff x="238" y="663"/>
            <a:chExt cx="3408" cy="3307"/>
          </a:xfrm>
        </p:grpSpPr>
        <p:graphicFrame>
          <p:nvGraphicFramePr>
            <p:cNvPr id="51206" name="Object 5"/>
            <p:cNvGraphicFramePr>
              <a:graphicFrameLocks noChangeAspect="1"/>
            </p:cNvGraphicFramePr>
            <p:nvPr/>
          </p:nvGraphicFramePr>
          <p:xfrm>
            <a:off x="238" y="663"/>
            <a:ext cx="3408" cy="3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2" name="Bitmap Image" r:id="rId3" imgW="5409524" imgH="5250635" progId="Paint.Picture">
                    <p:embed/>
                  </p:oleObj>
                </mc:Choice>
                <mc:Fallback>
                  <p:oleObj name="Bitmap Image" r:id="rId3" imgW="5409524" imgH="525063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" y="663"/>
                          <a:ext cx="3408" cy="3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7" name="Text Box 6"/>
            <p:cNvSpPr txBox="1">
              <a:spLocks noChangeArrowheads="1"/>
            </p:cNvSpPr>
            <p:nvPr/>
          </p:nvSpPr>
          <p:spPr bwMode="auto">
            <a:xfrm>
              <a:off x="1602" y="174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38</a:t>
              </a:r>
            </a:p>
          </p:txBody>
        </p:sp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2898" y="174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52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1573" y="304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51210" name="Text Box 9"/>
            <p:cNvSpPr txBox="1">
              <a:spLocks noChangeArrowheads="1"/>
            </p:cNvSpPr>
            <p:nvPr/>
          </p:nvSpPr>
          <p:spPr bwMode="auto">
            <a:xfrm>
              <a:off x="2869" y="306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39</a:t>
              </a: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2248" y="1734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47.5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1605" y="2445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40.5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3" name="Text Box 12"/>
            <p:cNvSpPr txBox="1">
              <a:spLocks noChangeArrowheads="1"/>
            </p:cNvSpPr>
            <p:nvPr/>
          </p:nvSpPr>
          <p:spPr bwMode="auto">
            <a:xfrm>
              <a:off x="2265" y="3066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2913" y="2385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40.5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5" name="Text Box 14"/>
            <p:cNvSpPr txBox="1">
              <a:spLocks noChangeArrowheads="1"/>
            </p:cNvSpPr>
            <p:nvPr/>
          </p:nvSpPr>
          <p:spPr bwMode="auto">
            <a:xfrm>
              <a:off x="2252" y="241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45</a:t>
              </a:r>
            </a:p>
          </p:txBody>
        </p:sp>
      </p:grp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“snow100” - 0.5 * “temp100”</a:t>
            </a: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2" y="4177718"/>
            <a:ext cx="2645811" cy="26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5795963" y="2778125"/>
          <a:ext cx="25304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Bitmap Image" r:id="rId4" imgW="3223539" imgH="3276884" progId="Paint.Picture">
                  <p:embed/>
                </p:oleObj>
              </mc:Choice>
              <mc:Fallback>
                <p:oleObj name="Bitmap Image" r:id="rId4" imgW="3223539" imgH="32768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778125"/>
                        <a:ext cx="253047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52280" name="Group 5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52283" name="Object 6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31" name="Bitmap Image" r:id="rId6" imgW="5619048" imgH="5514286" progId="Paint.Picture">
                      <p:embed/>
                    </p:oleObj>
                  </mc:Choice>
                  <mc:Fallback>
                    <p:oleObj name="Bitmap Image" r:id="rId6" imgW="5619048" imgH="551428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84" name="Text Box 7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52285" name="Text Box 8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52286" name="Text Box 9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52287" name="Text Box 10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52288" name="Text Box 11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 dirty="0" smtClean="0">
                    <a:latin typeface="Arial" pitchFamily="34" charset="0"/>
                  </a:rPr>
                  <a:t>47</a:t>
                </a:r>
                <a:endParaRPr lang="en-US" sz="1800" dirty="0">
                  <a:latin typeface="Arial" pitchFamily="34" charset="0"/>
                </a:endParaRPr>
              </a:p>
            </p:txBody>
          </p:sp>
          <p:sp>
            <p:nvSpPr>
              <p:cNvPr id="52289" name="Text Box 12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52290" name="Text Box 13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2291" name="Text Box 14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52292" name="Text Box 15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sp>
        <p:nvSpPr>
          <p:cNvPr id="52230" name="Line 24"/>
          <p:cNvSpPr>
            <a:spLocks noChangeShapeType="1"/>
          </p:cNvSpPr>
          <p:nvPr/>
        </p:nvSpPr>
        <p:spPr bwMode="auto">
          <a:xfrm rot="-5400000">
            <a:off x="83344" y="4810919"/>
            <a:ext cx="121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Text Box 25"/>
          <p:cNvSpPr txBox="1">
            <a:spLocks noChangeArrowheads="1"/>
          </p:cNvSpPr>
          <p:nvPr/>
        </p:nvSpPr>
        <p:spPr bwMode="auto">
          <a:xfrm rot="-5400000">
            <a:off x="78582" y="46458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697288" y="2774950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42-0.5*3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4" name="Text Box 34"/>
          <p:cNvSpPr txBox="1">
            <a:spLocks noChangeArrowheads="1"/>
          </p:cNvSpPr>
          <p:nvPr/>
        </p:nvSpPr>
        <p:spPr bwMode="auto">
          <a:xfrm>
            <a:off x="6030913" y="30400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52235" name="Text Box 35"/>
          <p:cNvSpPr txBox="1">
            <a:spLocks noChangeArrowheads="1"/>
          </p:cNvSpPr>
          <p:nvPr/>
        </p:nvSpPr>
        <p:spPr bwMode="auto">
          <a:xfrm>
            <a:off x="7600950" y="3059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52236" name="Text Box 36"/>
          <p:cNvSpPr txBox="1">
            <a:spLocks noChangeArrowheads="1"/>
          </p:cNvSpPr>
          <p:nvPr/>
        </p:nvSpPr>
        <p:spPr bwMode="auto">
          <a:xfrm>
            <a:off x="6037263" y="47005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52237" name="Text Box 37"/>
          <p:cNvSpPr txBox="1">
            <a:spLocks noChangeArrowheads="1"/>
          </p:cNvSpPr>
          <p:nvPr/>
        </p:nvSpPr>
        <p:spPr bwMode="auto">
          <a:xfrm>
            <a:off x="7648575" y="46386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697288" y="35845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43-0.5*5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746500" y="49593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52240" name="AutoShape 40"/>
          <p:cNvCxnSpPr>
            <a:cxnSpLocks noChangeShapeType="1"/>
            <a:stCxn id="52242" idx="0"/>
            <a:endCxn id="52247" idx="3"/>
          </p:cNvCxnSpPr>
          <p:nvPr/>
        </p:nvCxnSpPr>
        <p:spPr bwMode="auto">
          <a:xfrm rot="16200000" flipV="1">
            <a:off x="5859327" y="1762735"/>
            <a:ext cx="902772" cy="16899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52260" idx="3"/>
            <a:endCxn id="52247" idx="1"/>
          </p:cNvCxnSpPr>
          <p:nvPr/>
        </p:nvCxnSpPr>
        <p:spPr bwMode="auto">
          <a:xfrm flipV="1">
            <a:off x="2162175" y="2156341"/>
            <a:ext cx="1535113" cy="252122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2" name="Text Box 42"/>
          <p:cNvSpPr txBox="1">
            <a:spLocks noChangeArrowheads="1"/>
          </p:cNvSpPr>
          <p:nvPr/>
        </p:nvSpPr>
        <p:spPr bwMode="auto">
          <a:xfrm>
            <a:off x="6838950" y="305911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47.5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3" name="Text Box 43"/>
          <p:cNvSpPr txBox="1">
            <a:spLocks noChangeArrowheads="1"/>
          </p:cNvSpPr>
          <p:nvPr/>
        </p:nvSpPr>
        <p:spPr bwMode="auto">
          <a:xfrm>
            <a:off x="6037263" y="38481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4" name="Text Box 44"/>
          <p:cNvSpPr txBox="1">
            <a:spLocks noChangeArrowheads="1"/>
          </p:cNvSpPr>
          <p:nvPr/>
        </p:nvSpPr>
        <p:spPr bwMode="auto">
          <a:xfrm>
            <a:off x="6867525" y="38576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45</a:t>
            </a:r>
          </a:p>
        </p:txBody>
      </p:sp>
      <p:sp>
        <p:nvSpPr>
          <p:cNvPr id="52245" name="Text Box 45"/>
          <p:cNvSpPr txBox="1">
            <a:spLocks noChangeArrowheads="1"/>
          </p:cNvSpPr>
          <p:nvPr/>
        </p:nvSpPr>
        <p:spPr bwMode="auto">
          <a:xfrm>
            <a:off x="7646988" y="386715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6" name="Text Box 46"/>
          <p:cNvSpPr txBox="1">
            <a:spLocks noChangeArrowheads="1"/>
          </p:cNvSpPr>
          <p:nvPr/>
        </p:nvSpPr>
        <p:spPr bwMode="auto">
          <a:xfrm>
            <a:off x="6886575" y="46990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42.5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697288" y="19716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50-0.5*5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47.5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3675063" y="23812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695700" y="3176588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47-0.5*4 = 45</a:t>
            </a: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724275" y="39925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43325" y="44735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44-0.5*3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42.5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52244" idx="1"/>
            <a:endCxn id="52249" idx="3"/>
          </p:cNvCxnSpPr>
          <p:nvPr/>
        </p:nvCxnSpPr>
        <p:spPr bwMode="auto">
          <a:xfrm rot="10800000">
            <a:off x="5257800" y="3360738"/>
            <a:ext cx="1609725" cy="681037"/>
          </a:xfrm>
          <a:prstGeom prst="bentConnector3">
            <a:avLst>
              <a:gd name="adj1" fmla="val 2573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52264" idx="3"/>
            <a:endCxn id="52249" idx="1"/>
          </p:cNvCxnSpPr>
          <p:nvPr/>
        </p:nvCxnSpPr>
        <p:spPr bwMode="auto">
          <a:xfrm flipV="1">
            <a:off x="2163931" y="3359944"/>
            <a:ext cx="1531769" cy="21285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6" name="Text Box 72"/>
          <p:cNvSpPr txBox="1">
            <a:spLocks noChangeArrowheads="1"/>
          </p:cNvSpPr>
          <p:nvPr/>
        </p:nvSpPr>
        <p:spPr bwMode="auto">
          <a:xfrm>
            <a:off x="1000125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57" name="Text Box 73"/>
          <p:cNvSpPr txBox="1">
            <a:spLocks noChangeArrowheads="1"/>
          </p:cNvSpPr>
          <p:nvPr/>
        </p:nvSpPr>
        <p:spPr bwMode="auto">
          <a:xfrm>
            <a:off x="2351088" y="48736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6</a:t>
            </a:r>
          </a:p>
        </p:txBody>
      </p:sp>
      <p:sp>
        <p:nvSpPr>
          <p:cNvPr id="52258" name="Text Box 74"/>
          <p:cNvSpPr txBox="1">
            <a:spLocks noChangeArrowheads="1"/>
          </p:cNvSpPr>
          <p:nvPr/>
        </p:nvSpPr>
        <p:spPr bwMode="auto">
          <a:xfrm>
            <a:off x="1000125" y="61071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2259" name="Text Box 75"/>
          <p:cNvSpPr txBox="1">
            <a:spLocks noChangeArrowheads="1"/>
          </p:cNvSpPr>
          <p:nvPr/>
        </p:nvSpPr>
        <p:spPr bwMode="auto">
          <a:xfrm>
            <a:off x="2570163" y="61087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60" name="Text Box 76"/>
          <p:cNvSpPr txBox="1">
            <a:spLocks noChangeArrowheads="1"/>
          </p:cNvSpPr>
          <p:nvPr/>
        </p:nvSpPr>
        <p:spPr bwMode="auto">
          <a:xfrm>
            <a:off x="1851025" y="4494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1" name="Text Box 77"/>
          <p:cNvSpPr txBox="1">
            <a:spLocks noChangeArrowheads="1"/>
          </p:cNvSpPr>
          <p:nvPr/>
        </p:nvSpPr>
        <p:spPr bwMode="auto">
          <a:xfrm>
            <a:off x="1000125" y="5302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2" name="Text Box 78"/>
          <p:cNvSpPr txBox="1">
            <a:spLocks noChangeArrowheads="1"/>
          </p:cNvSpPr>
          <p:nvPr/>
        </p:nvSpPr>
        <p:spPr bwMode="auto">
          <a:xfrm>
            <a:off x="1851025" y="610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3" name="Text Box 79"/>
          <p:cNvSpPr txBox="1">
            <a:spLocks noChangeArrowheads="1"/>
          </p:cNvSpPr>
          <p:nvPr/>
        </p:nvSpPr>
        <p:spPr bwMode="auto">
          <a:xfrm>
            <a:off x="2570163" y="5303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52264" name="Text Box 80"/>
          <p:cNvSpPr txBox="1">
            <a:spLocks noChangeArrowheads="1"/>
          </p:cNvSpPr>
          <p:nvPr/>
        </p:nvSpPr>
        <p:spPr bwMode="auto">
          <a:xfrm>
            <a:off x="1851025" y="5303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52265" name="Group 81"/>
          <p:cNvGrpSpPr>
            <a:grpSpLocks/>
          </p:cNvGrpSpPr>
          <p:nvPr/>
        </p:nvGrpSpPr>
        <p:grpSpPr bwMode="auto">
          <a:xfrm>
            <a:off x="782638" y="4210050"/>
            <a:ext cx="2476500" cy="2447925"/>
            <a:chOff x="500" y="1008"/>
            <a:chExt cx="1516" cy="1488"/>
          </a:xfrm>
        </p:grpSpPr>
        <p:sp>
          <p:nvSpPr>
            <p:cNvPr id="52274" name="Line 82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83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Oval 84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Oval 85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Oval 86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Oval 87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6" name="Text Box 88"/>
          <p:cNvSpPr txBox="1">
            <a:spLocks noChangeArrowheads="1"/>
          </p:cNvSpPr>
          <p:nvPr/>
        </p:nvSpPr>
        <p:spPr bwMode="auto">
          <a:xfrm>
            <a:off x="1331913" y="4887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52267" name="Text Box 89"/>
          <p:cNvSpPr txBox="1">
            <a:spLocks noChangeArrowheads="1"/>
          </p:cNvSpPr>
          <p:nvPr/>
        </p:nvSpPr>
        <p:spPr bwMode="auto">
          <a:xfrm>
            <a:off x="2570163" y="44942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2268" name="Line 90"/>
          <p:cNvSpPr>
            <a:spLocks noChangeShapeType="1"/>
          </p:cNvSpPr>
          <p:nvPr/>
        </p:nvSpPr>
        <p:spPr bwMode="auto">
          <a:xfrm>
            <a:off x="1585913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91"/>
          <p:cNvSpPr>
            <a:spLocks noChangeShapeType="1"/>
          </p:cNvSpPr>
          <p:nvPr/>
        </p:nvSpPr>
        <p:spPr bwMode="auto">
          <a:xfrm>
            <a:off x="2435225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Line 92"/>
          <p:cNvSpPr>
            <a:spLocks noChangeShapeType="1"/>
          </p:cNvSpPr>
          <p:nvPr/>
        </p:nvSpPr>
        <p:spPr bwMode="auto">
          <a:xfrm>
            <a:off x="788988" y="5053487"/>
            <a:ext cx="2435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93"/>
          <p:cNvSpPr>
            <a:spLocks noChangeShapeType="1"/>
          </p:cNvSpPr>
          <p:nvPr/>
        </p:nvSpPr>
        <p:spPr bwMode="auto">
          <a:xfrm>
            <a:off x="795338" y="5920901"/>
            <a:ext cx="24336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Text Box 94"/>
          <p:cNvSpPr txBox="1">
            <a:spLocks noChangeArrowheads="1"/>
          </p:cNvSpPr>
          <p:nvPr/>
        </p:nvSpPr>
        <p:spPr bwMode="auto">
          <a:xfrm>
            <a:off x="1358900" y="5703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52273" name="Text Box 95"/>
          <p:cNvSpPr txBox="1">
            <a:spLocks noChangeArrowheads="1"/>
          </p:cNvSpPr>
          <p:nvPr/>
        </p:nvSpPr>
        <p:spPr bwMode="auto">
          <a:xfrm>
            <a:off x="2349500" y="5710238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www.neng.usu.edu/cee/faculty/dtarb/giswr/2013/Slope.pdf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54" y="519113"/>
            <a:ext cx="4930334" cy="909637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pitchFamily="34" charset="0"/>
              </a:rPr>
              <a:t>Nearest Neighbor “</a:t>
            </a:r>
            <a:r>
              <a:rPr lang="en-US" sz="1600" dirty="0" err="1" smtClean="0">
                <a:latin typeface="Arial" pitchFamily="34" charset="0"/>
              </a:rPr>
              <a:t>Thiessen</a:t>
            </a:r>
            <a:r>
              <a:rPr lang="en-US" sz="1600" dirty="0" smtClean="0">
                <a:latin typeface="Arial" pitchFamily="34" charset="0"/>
              </a:rPr>
              <a:t>” Polygon Interpolation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03401"/>
              </p:ext>
            </p:extLst>
          </p:nvPr>
        </p:nvGraphicFramePr>
        <p:xfrm>
          <a:off x="762000" y="1113193"/>
          <a:ext cx="3375025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13193"/>
                        <a:ext cx="3375025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25117"/>
              </p:ext>
            </p:extLst>
          </p:nvPr>
        </p:nvGraphicFramePr>
        <p:xfrm>
          <a:off x="5043488" y="1156055"/>
          <a:ext cx="2979737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1156055"/>
                        <a:ext cx="2979737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392436" y="402431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dirty="0">
                <a:latin typeface="Arial" pitchFamily="34" charset="0"/>
              </a:rPr>
              <a:t>Spline Interpolation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4889" y="99725"/>
            <a:ext cx="485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Point to Raster Interpolation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788988" y="5602288"/>
            <a:ext cx="7621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http://www.catchment.crc.org.au/special_publications1.html</a:t>
            </a:r>
            <a:r>
              <a:rPr lang="en-US"/>
              <a:t> 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50"/>
            <a:ext cx="8535987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Surfaces used in Hydrology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5438775"/>
            <a:ext cx="7772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Elevation Surface — the ground surface elevation at each point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506538" y="1258888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Document" r:id="rId3" imgW="4376420" imgH="3083560" progId="Word.Document.8">
                  <p:embed/>
                </p:oleObj>
              </mc:Choice>
              <mc:Fallback>
                <p:oleObj name="Document" r:id="rId3" imgW="4376420" imgH="3083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258888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3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698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www.neng.usu.edu/cee/faculty/dtarb/giswr/2013/Slope.pdf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02882" cy="323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02882" cy="3235245"/>
              </a:xfrm>
              <a:prstGeom prst="rect">
                <a:avLst/>
              </a:prstGeom>
              <a:blipFill rotWithShape="0">
                <a:blip r:embed="rId7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3081866" y="2731911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3081866" y="4103511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3081866" y="2731911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760572"/>
              </p:ext>
            </p:extLst>
          </p:nvPr>
        </p:nvGraphicFramePr>
        <p:xfrm>
          <a:off x="4224866" y="4103511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866" y="4103511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05037"/>
              </p:ext>
            </p:extLst>
          </p:nvPr>
        </p:nvGraphicFramePr>
        <p:xfrm>
          <a:off x="2623079" y="2881136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079" y="2881136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3081866" y="3112911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90435"/>
              </p:ext>
            </p:extLst>
          </p:nvPr>
        </p:nvGraphicFramePr>
        <p:xfrm>
          <a:off x="5088466" y="3074811"/>
          <a:ext cx="17319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Equation" r:id="rId7" imgW="863225" imgH="457002" progId="Equation.3">
                  <p:embed/>
                </p:oleObj>
              </mc:Choice>
              <mc:Fallback>
                <p:oleObj name="Equation" r:id="rId7" imgW="8632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466" y="3074811"/>
                        <a:ext cx="17319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9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168275" y="4648200"/>
            <a:ext cx="5699125" cy="2376488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517525" y="1870075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609600" y="4191000"/>
            <a:ext cx="755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1039813" y="2895600"/>
            <a:ext cx="998537" cy="490538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3200400" y="2895600"/>
            <a:ext cx="1898650" cy="481013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6172200" y="2816225"/>
            <a:ext cx="1550988" cy="612775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898525" y="35052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581400" y="35052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6096000" y="35052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638800" y="5562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534025" y="2865438"/>
          <a:ext cx="2386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5" imgW="1193800" imgH="482600" progId="Equation.3">
                  <p:embed/>
                </p:oleObj>
              </mc:Choice>
              <mc:Fallback>
                <p:oleObj name="Equation" r:id="rId5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865438"/>
                        <a:ext cx="23860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740275" y="4235450"/>
          <a:ext cx="37068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7" imgW="1854200" imgH="533400" progId="Equation.3">
                  <p:embed/>
                </p:oleObj>
              </mc:Choice>
              <mc:Fallback>
                <p:oleObj name="Equation" r:id="rId7" imgW="185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235450"/>
                        <a:ext cx="37068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1013" y="1419225"/>
          <a:ext cx="33512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Equation" r:id="rId3" imgW="1676400" imgH="939800" progId="Equation.3">
                  <p:embed/>
                </p:oleObj>
              </mc:Choice>
              <mc:Fallback>
                <p:oleObj name="Equation" r:id="rId3" imgW="16764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1419225"/>
                        <a:ext cx="33512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5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ArcGIS.Com</a:t>
            </a:r>
            <a:r>
              <a:rPr lang="en-US" dirty="0" smtClean="0"/>
              <a:t> ready to use maps including elevation services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123779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http://www.arcgis.com/features/maps/earth.html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59524"/>
            <a:ext cx="3883710" cy="21336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45524"/>
            <a:ext cx="3529013" cy="272952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787233"/>
            <a:ext cx="3864495" cy="210589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610" y="3283524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9456" y="62553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7887" y="3207324"/>
            <a:ext cx="10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73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2" y="748147"/>
            <a:ext cx="8487697" cy="57641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3041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Elevation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4437" y="6488668"/>
            <a:ext cx="424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http://elevation.arcgis.com/arcgis/services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232074" y="3491345"/>
            <a:ext cx="1649616" cy="1339273"/>
          </a:xfrm>
          <a:prstGeom prst="roundRect">
            <a:avLst>
              <a:gd name="adj" fmla="val 9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84" y="989148"/>
            <a:ext cx="8229600" cy="1089034"/>
          </a:xfrm>
        </p:spPr>
        <p:txBody>
          <a:bodyPr/>
          <a:lstStyle/>
          <a:p>
            <a:r>
              <a:rPr lang="en-US" sz="5400" b="1" i="1" dirty="0" err="1" smtClean="0"/>
              <a:t>CyberGIS</a:t>
            </a:r>
            <a:endParaRPr lang="en-US" sz="5400" b="1" i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83600" y="6356350"/>
            <a:ext cx="524522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000" b="0" dirty="0" smtClean="0">
              <a:solidFill>
                <a:prstClr val="black"/>
              </a:solidFill>
              <a:latin typeface="Tahoma" charset="0"/>
            </a:endParaRPr>
          </a:p>
          <a:p>
            <a:pPr>
              <a:defRPr/>
            </a:pPr>
            <a:fld id="{A454E1AF-7DAE-AA42-AAA3-C73C4E2FAC02}" type="slidenum">
              <a:rPr lang="en-US" sz="1000" b="0" smtClean="0">
                <a:solidFill>
                  <a:prstClr val="black"/>
                </a:solidFill>
                <a:latin typeface="Tahoma" charset="0"/>
              </a:rPr>
              <a:pPr>
                <a:defRPr/>
              </a:pPr>
              <a:t>58</a:t>
            </a:fld>
            <a:endParaRPr lang="en-US" sz="1000" b="0" dirty="0" smtClean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681" y="4516913"/>
            <a:ext cx="8606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From </a:t>
            </a:r>
            <a:r>
              <a:rPr lang="en-US" sz="2400" dirty="0" err="1" smtClean="0">
                <a:solidFill>
                  <a:prstClr val="black"/>
                </a:solidFill>
              </a:rPr>
              <a:t>CyberGIS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all hands meeting Sept 15-16, 2013, </a:t>
            </a:r>
            <a:r>
              <a:rPr lang="en-US" sz="2400" dirty="0" smtClean="0">
                <a:solidFill>
                  <a:prstClr val="black"/>
                </a:solidFill>
              </a:rPr>
              <a:t>Seattle</a:t>
            </a:r>
          </a:p>
          <a:p>
            <a:pPr algn="ctr" defTabSz="457200"/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Lead </a:t>
            </a:r>
            <a:r>
              <a:rPr lang="en-US" sz="2400" dirty="0" err="1" smtClean="0">
                <a:solidFill>
                  <a:prstClr val="black"/>
                </a:solidFill>
              </a:rPr>
              <a:t>Shaowen</a:t>
            </a:r>
            <a:r>
              <a:rPr lang="en-US" sz="2400" dirty="0" smtClean="0">
                <a:solidFill>
                  <a:prstClr val="black"/>
                </a:solidFill>
              </a:rPr>
              <a:t> Wang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  <a:hlinkClick r:id="rId2"/>
              </a:rPr>
              <a:t>http://cybergis.cigi.uiuc.edu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5223" y="2189240"/>
            <a:ext cx="6722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</a:rPr>
              <a:t>A </a:t>
            </a:r>
            <a:r>
              <a:rPr lang="en-US" sz="3200" dirty="0" smtClean="0">
                <a:solidFill>
                  <a:prstClr val="black"/>
                </a:solidFill>
              </a:rPr>
              <a:t>system </a:t>
            </a:r>
            <a:r>
              <a:rPr lang="en-US" sz="3200" dirty="0">
                <a:solidFill>
                  <a:prstClr val="black"/>
                </a:solidFill>
              </a:rPr>
              <a:t>for web based GIS using </a:t>
            </a:r>
            <a:r>
              <a:rPr lang="en-US" sz="3200" dirty="0" smtClean="0">
                <a:solidFill>
                  <a:prstClr val="black"/>
                </a:solidFill>
              </a:rPr>
              <a:t>high performance computing to solve data-intensive geospatial problems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CyberGIS</a:t>
            </a:r>
            <a:r>
              <a:rPr lang="en-US" dirty="0" smtClean="0"/>
              <a:t> Apps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61" y="1785503"/>
            <a:ext cx="7005386" cy="3119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681" y="5089812"/>
            <a:ext cx="860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400" dirty="0">
                <a:solidFill>
                  <a:prstClr val="black"/>
                </a:solidFill>
                <a:hlinkClick r:id="rId3"/>
              </a:rPr>
              <a:t>http://sandbox.cigi.illinois.edu/home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7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Spatial Data</a:t>
            </a:r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83600" y="6356350"/>
            <a:ext cx="524522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000" b="0" dirty="0" smtClean="0">
              <a:latin typeface="Tahoma" charset="0"/>
            </a:endParaRPr>
          </a:p>
          <a:p>
            <a:pPr>
              <a:defRPr/>
            </a:pPr>
            <a:fld id="{A454E1AF-7DAE-AA42-AAA3-C73C4E2FAC02}" type="slidenum">
              <a:rPr lang="en-US" sz="1000" b="0" smtClean="0">
                <a:latin typeface="Tahoma" charset="0"/>
              </a:rPr>
              <a:pPr>
                <a:defRPr/>
              </a:pPr>
              <a:t>60</a:t>
            </a:fld>
            <a:endParaRPr lang="en-US" sz="1000" b="0" dirty="0" smtClean="0">
              <a:latin typeface="Tahoma" charset="0"/>
            </a:endParaRPr>
          </a:p>
        </p:txBody>
      </p:sp>
      <p:pic>
        <p:nvPicPr>
          <p:cNvPr id="4" name="Picture 3" descr="Screen Shot 2013-09-16 at 10.36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2276" r="-1"/>
          <a:stretch/>
        </p:blipFill>
        <p:spPr>
          <a:xfrm>
            <a:off x="558800" y="1819275"/>
            <a:ext cx="8026400" cy="44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YouTube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www.youtube.com/watch?v=hrJ_cZkG-Xs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21" y="2255405"/>
            <a:ext cx="60483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6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0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Viewshed</a:t>
            </a:r>
            <a:endParaRPr lang="en-US" dirty="0"/>
          </a:p>
        </p:txBody>
      </p:sp>
      <p:pic>
        <p:nvPicPr>
          <p:cNvPr id="59394" name="Picture 2" descr="http://www.innovativegis.com/basis/mapanalysis/Topic15/Topic15_files/image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26" y="870334"/>
            <a:ext cx="6070838" cy="47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00" y="6448501"/>
            <a:ext cx="743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www.innovativegis.com/basis/mapanalysis/Topic15/Topic15.htm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6092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locations that are visible from a viewer location.  Line of sight analysis.  Useful for cell coverage and visual exposure analyses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82" y="544945"/>
            <a:ext cx="7727038" cy="61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4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Grid (raster) data structures</a:t>
            </a:r>
            <a:r>
              <a:rPr lang="en-US" smtClean="0"/>
              <a:t> represent surfaces as an array of grid cells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Raster calculation </a:t>
            </a:r>
            <a:r>
              <a:rPr lang="en-US" smtClean="0"/>
              <a:t>involves algebraic like operations on grids 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Interpolation and Generalization</a:t>
            </a:r>
            <a:r>
              <a:rPr lang="en-US" smtClean="0"/>
              <a:t> is an inherent part of the raster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1702</Words>
  <Application>Microsoft Office PowerPoint</Application>
  <PresentationFormat>On-screen Show (4:3)</PresentationFormat>
  <Paragraphs>487</Paragraphs>
  <Slides>65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84" baseType="lpstr">
      <vt:lpstr>ＭＳ Ｐゴシック</vt:lpstr>
      <vt:lpstr>Arial</vt:lpstr>
      <vt:lpstr>Calibri</vt:lpstr>
      <vt:lpstr>Cambria Math</vt:lpstr>
      <vt:lpstr>Century Gothic</vt:lpstr>
      <vt:lpstr>Courier New</vt:lpstr>
      <vt:lpstr>Franklin Gothic Book</vt:lpstr>
      <vt:lpstr>Monotype Sorts</vt:lpstr>
      <vt:lpstr>MS Sans Serif</vt:lpstr>
      <vt:lpstr>Symbol</vt:lpstr>
      <vt:lpstr>Tahoma</vt:lpstr>
      <vt:lpstr>Times New Roman</vt:lpstr>
      <vt:lpstr>Office Theme</vt:lpstr>
      <vt:lpstr>Executive</vt:lpstr>
      <vt:lpstr>2_Executive</vt:lpstr>
      <vt:lpstr>Equation</vt:lpstr>
      <vt:lpstr>Document</vt:lpstr>
      <vt:lpstr>Bitmap Image</vt:lpstr>
      <vt:lpstr>Picture</vt:lpstr>
      <vt:lpstr>Spatial Analysis Using Grids  </vt:lpstr>
      <vt:lpstr>Readings – at http://resources.arcgis.com/en/help/ </vt:lpstr>
      <vt:lpstr>Readings – at http://resources.arcgis.com/ 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Runoff generation processes</vt:lpstr>
      <vt:lpstr>Runoff generation at a point depends on</vt:lpstr>
      <vt:lpstr>Cell based discharge mapping flow accumulation of generated runoff</vt:lpstr>
      <vt:lpstr>Raster calculation – some subtleties</vt:lpstr>
      <vt:lpstr>Spatial Snowmelt Raster Calculation Example</vt:lpstr>
      <vt:lpstr>Lets Experiment with this in ArcGIS</vt:lpstr>
      <vt:lpstr>New depth calculation using Raster Calculator</vt:lpstr>
      <vt:lpstr>Example and Pixel Inspector</vt:lpstr>
      <vt:lpstr>The Result</vt:lpstr>
      <vt:lpstr>Nearest Neighbor Resampling with Cellsize Maximum of Inputs</vt:lpstr>
      <vt:lpstr>Scale issues in interpretation of measurements and modeling results</vt:lpstr>
      <vt:lpstr>PowerPoint Presentation</vt:lpstr>
      <vt:lpstr>Interpolation</vt:lpstr>
      <vt:lpstr>Interpolation methods</vt:lpstr>
      <vt:lpstr>Resample to get consistent cell size</vt:lpstr>
      <vt:lpstr>Calculation with consistent 100 m cell size grid</vt:lpstr>
      <vt:lpstr>100 m cell size raster calculation</vt:lpstr>
      <vt:lpstr>Nearest Neighbor “Thiessen” Polygon Interpolation</vt:lpstr>
      <vt:lpstr>Interpolation Comparison</vt:lpstr>
      <vt:lpstr>Further Reading</vt:lpstr>
      <vt:lpstr>Spatial Surfaces used in Hydrology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ArcGIS.Com ready to use maps including elevation services</vt:lpstr>
      <vt:lpstr>PowerPoint Presentation</vt:lpstr>
      <vt:lpstr>CyberGIS</vt:lpstr>
      <vt:lpstr>CyberGIS Apps</vt:lpstr>
      <vt:lpstr>Big Spatial Data</vt:lpstr>
      <vt:lpstr>A YouTube Video</vt:lpstr>
      <vt:lpstr>Viewshed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dtarb</cp:lastModifiedBy>
  <cp:revision>33</cp:revision>
  <dcterms:created xsi:type="dcterms:W3CDTF">2012-09-20T01:31:02Z</dcterms:created>
  <dcterms:modified xsi:type="dcterms:W3CDTF">2013-09-19T13:37:07Z</dcterms:modified>
</cp:coreProperties>
</file>