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9" r:id="rId3"/>
    <p:sldMasterId id="2147483711" r:id="rId4"/>
    <p:sldMasterId id="2147483723" r:id="rId5"/>
    <p:sldMasterId id="2147483735" r:id="rId6"/>
  </p:sldMasterIdLst>
  <p:notesMasterIdLst>
    <p:notesMasterId r:id="rId37"/>
  </p:notesMasterIdLst>
  <p:sldIdLst>
    <p:sldId id="259" r:id="rId7"/>
    <p:sldId id="256" r:id="rId8"/>
    <p:sldId id="260" r:id="rId9"/>
    <p:sldId id="258" r:id="rId10"/>
    <p:sldId id="257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5" r:id="rId21"/>
    <p:sldId id="266" r:id="rId22"/>
    <p:sldId id="336" r:id="rId23"/>
    <p:sldId id="284" r:id="rId24"/>
    <p:sldId id="337" r:id="rId25"/>
    <p:sldId id="332" r:id="rId26"/>
    <p:sldId id="338" r:id="rId27"/>
    <p:sldId id="339" r:id="rId28"/>
    <p:sldId id="340" r:id="rId29"/>
    <p:sldId id="298" r:id="rId30"/>
    <p:sldId id="299" r:id="rId31"/>
    <p:sldId id="300" r:id="rId32"/>
    <p:sldId id="301" r:id="rId33"/>
    <p:sldId id="302" r:id="rId34"/>
    <p:sldId id="303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24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10/21/2013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15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FD5D7-F40D-40FF-89F8-4EC34253181F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87C-62D0-48F1-B82A-83FAF052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070-B467-43E3-9A17-5D6B6FE54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59A-E27E-4DA5-BFCB-35B2A558A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E140-C2A3-445F-A18B-433E6537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CF13-C028-4BD1-8EC6-DC58AE7A7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1587-4BE9-40C5-87A7-D929C17C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1D5D-6584-4844-9950-C7DE075F3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69BA-E5DF-4B2E-9052-53266410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3811-5361-46A8-AED6-9CED58D2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56FB-3DC7-4D8E-BB33-50E1A2342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2249-2E5E-497F-8274-67454987D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1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36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6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43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82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8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9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5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2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1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2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6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1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9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6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25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3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4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9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0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C9039F-B1EB-4EC9-8D31-55DE7FCD183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pyscripter/" TargetMode="External"/><Relationship Id="rId2" Type="http://schemas.openxmlformats.org/officeDocument/2006/relationships/hyperlink" Target="http://blogs.esri.com/esri/arcgis/2011/06/17/pyscripter-free-python-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What_is_ModelBuilder/002w0000000100000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up inputs</a:t>
            </a:r>
          </a:p>
          <a:p>
            <a:r>
              <a:rPr lang="en-US" dirty="0" smtClean="0"/>
              <a:t>Get time extents from the time layer</a:t>
            </a:r>
          </a:p>
          <a:p>
            <a:r>
              <a:rPr lang="en-US" dirty="0" smtClean="0"/>
              <a:t>Create a raster catalog (container for raster layers)</a:t>
            </a:r>
          </a:p>
          <a:p>
            <a:r>
              <a:rPr lang="en-US" dirty="0" smtClean="0"/>
              <a:t>For each time step</a:t>
            </a:r>
          </a:p>
          <a:p>
            <a:pPr lvl="1"/>
            <a:r>
              <a:rPr lang="en-US" dirty="0" smtClean="0"/>
              <a:t>Query and create layer with data only for that time step</a:t>
            </a:r>
          </a:p>
          <a:p>
            <a:pPr lvl="1"/>
            <a:r>
              <a:rPr lang="en-US" dirty="0" smtClean="0"/>
              <a:t>Create raster using inverse distance weight</a:t>
            </a:r>
          </a:p>
          <a:p>
            <a:pPr lvl="1"/>
            <a:r>
              <a:rPr lang="en-US" dirty="0" smtClean="0"/>
              <a:t>Add raster to raster catalog</a:t>
            </a:r>
          </a:p>
          <a:p>
            <a:r>
              <a:rPr lang="en-US" dirty="0" smtClean="0"/>
              <a:t>Add date time field and populate with time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7625"/>
            <a:ext cx="8820150" cy="94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used </a:t>
            </a:r>
            <a:r>
              <a:rPr lang="en-US" dirty="0" err="1" smtClean="0"/>
              <a:t>PyScripter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(as suggested by an </a:t>
            </a:r>
            <a:r>
              <a:rPr lang="en-US" sz="1600" dirty="0"/>
              <a:t>ESRI programmer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://blogs.esri.com/esri/arcgis/2011/06/17/pyscripter-free-python-ide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95590" y="6488668"/>
            <a:ext cx="37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http://code.google.com/p/pyscripter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26" y="990600"/>
            <a:ext cx="7835509" cy="54980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46583" y="2842352"/>
            <a:ext cx="2049137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6955" y="3159220"/>
            <a:ext cx="684882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2209" y="3476088"/>
            <a:ext cx="695898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6956" y="3785327"/>
            <a:ext cx="1456062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69104" y="4094566"/>
            <a:ext cx="2402886" cy="2195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9836" y="4378688"/>
            <a:ext cx="596747" cy="264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02" y="398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shows the reading of time parameters and creation of raster catalog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1981773"/>
            <a:ext cx="10844824" cy="37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96937"/>
          </a:xfrm>
        </p:spPr>
        <p:txBody>
          <a:bodyPr/>
          <a:lstStyle/>
          <a:p>
            <a:r>
              <a:rPr lang="en-US" dirty="0" smtClean="0"/>
              <a:t>This shows the iterative part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42" y="936433"/>
            <a:ext cx="7095114" cy="56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4866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17266"/>
            <a:ext cx="7219950" cy="549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82" y="381000"/>
            <a:ext cx="7772400" cy="8260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Builder Model to Delineate Watershed using </a:t>
            </a:r>
            <a:r>
              <a:rPr lang="en-US" sz="3200" dirty="0" err="1" smtClean="0"/>
              <a:t>TauDEM</a:t>
            </a:r>
            <a:r>
              <a:rPr lang="en-US" sz="3200" dirty="0" smtClean="0"/>
              <a:t> tools</a:t>
            </a:r>
            <a:endParaRPr lang="en-US" sz="3200" dirty="0"/>
          </a:p>
        </p:txBody>
      </p:sp>
      <p:pic>
        <p:nvPicPr>
          <p:cNvPr id="135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7084"/>
            <a:ext cx="9186967" cy="48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34138"/>
            <a:ext cx="8952088" cy="721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Catchments linked to Stream Network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743"/>
            <a:ext cx="9144000" cy="30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76" y="2124216"/>
            <a:ext cx="5387290" cy="47475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5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kern="1200" dirty="0" smtClean="0">
                <a:solidFill>
                  <a:schemeClr val="tx1"/>
                </a:solidFill>
                <a:latin typeface="Calibri" pitchFamily="34" charset="0"/>
              </a:rPr>
              <a:t>D-Infinity Contributing Area</a:t>
            </a:r>
            <a:endParaRPr lang="en-US" sz="4000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147" name="Group 56"/>
          <p:cNvGrpSpPr>
            <a:grpSpLocks/>
          </p:cNvGrpSpPr>
          <p:nvPr/>
        </p:nvGrpSpPr>
        <p:grpSpPr bwMode="auto">
          <a:xfrm>
            <a:off x="304800" y="3995737"/>
            <a:ext cx="2814638" cy="2176463"/>
            <a:chOff x="4470400" y="4083050"/>
            <a:chExt cx="3278188" cy="2533650"/>
          </a:xfrm>
        </p:grpSpPr>
        <p:pic>
          <p:nvPicPr>
            <p:cNvPr id="5155" name="Picture 65" descr="dinf"/>
            <p:cNvPicPr>
              <a:picLocks noChangeAspect="1" noChangeArrowheads="1"/>
            </p:cNvPicPr>
            <p:nvPr/>
          </p:nvPicPr>
          <p:blipFill>
            <a:blip r:embed="rId4" cstate="print"/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56" name="Line 66"/>
            <p:cNvSpPr>
              <a:spLocks noChangeShapeType="1"/>
            </p:cNvSpPr>
            <p:nvPr/>
          </p:nvSpPr>
          <p:spPr bwMode="auto">
            <a:xfrm rot="5400000" flipV="1">
              <a:off x="5223669" y="5018453"/>
              <a:ext cx="1647825" cy="7318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808080"/>
                </a:solidFill>
              </a:endParaRPr>
            </a:p>
          </p:txBody>
        </p:sp>
      </p:grp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kumimoji="0" lang="en-US" sz="140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5123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33027"/>
              </p:ext>
            </p:extLst>
          </p:nvPr>
        </p:nvGraphicFramePr>
        <p:xfrm>
          <a:off x="5791200" y="741688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icture" r:id="rId5" imgW="2790720" imgH="3095640" progId="Word.Picture.8">
                  <p:embed/>
                </p:oleObj>
              </mc:Choice>
              <mc:Fallback>
                <p:oleObj name="Picture" r:id="rId5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41688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10181" t="57311"/>
          <a:stretch/>
        </p:blipFill>
        <p:spPr bwMode="auto">
          <a:xfrm>
            <a:off x="3648075" y="4021463"/>
            <a:ext cx="4447381" cy="21842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109" name="Group 108"/>
          <p:cNvGrpSpPr/>
          <p:nvPr/>
        </p:nvGrpSpPr>
        <p:grpSpPr>
          <a:xfrm>
            <a:off x="304800" y="844550"/>
            <a:ext cx="4724400" cy="3041650"/>
            <a:chOff x="1800225" y="847725"/>
            <a:chExt cx="4724400" cy="3041650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2585" t="12445" r="15028" b="27960"/>
            <a:stretch>
              <a:fillRect/>
            </a:stretch>
          </p:blipFill>
          <p:spPr bwMode="auto">
            <a:xfrm>
              <a:off x="1800225" y="862013"/>
              <a:ext cx="470535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1" name="Group 56"/>
            <p:cNvGrpSpPr>
              <a:grpSpLocks/>
            </p:cNvGrpSpPr>
            <p:nvPr/>
          </p:nvGrpSpPr>
          <p:grpSpPr bwMode="auto">
            <a:xfrm flipV="1">
              <a:off x="1817688" y="847725"/>
              <a:ext cx="4686300" cy="3041650"/>
              <a:chOff x="1586" y="636"/>
              <a:chExt cx="2952" cy="3201"/>
            </a:xfrm>
          </p:grpSpPr>
          <p:sp>
            <p:nvSpPr>
              <p:cNvPr id="138" name="Line 4"/>
              <p:cNvSpPr>
                <a:spLocks noChangeAspect="1" noChangeShapeType="1"/>
              </p:cNvSpPr>
              <p:nvPr/>
            </p:nvSpPr>
            <p:spPr bwMode="auto">
              <a:xfrm>
                <a:off x="265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Line 5"/>
              <p:cNvSpPr>
                <a:spLocks noChangeAspect="1" noChangeShapeType="1"/>
              </p:cNvSpPr>
              <p:nvPr/>
            </p:nvSpPr>
            <p:spPr bwMode="auto">
              <a:xfrm>
                <a:off x="292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6"/>
              <p:cNvSpPr>
                <a:spLocks noChangeAspect="1" noChangeShapeType="1"/>
              </p:cNvSpPr>
              <p:nvPr/>
            </p:nvSpPr>
            <p:spPr bwMode="auto">
              <a:xfrm>
                <a:off x="318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7"/>
              <p:cNvSpPr>
                <a:spLocks noChangeAspect="1" noChangeShapeType="1"/>
              </p:cNvSpPr>
              <p:nvPr/>
            </p:nvSpPr>
            <p:spPr bwMode="auto">
              <a:xfrm>
                <a:off x="345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8"/>
              <p:cNvSpPr>
                <a:spLocks noChangeAspect="1" noChangeShapeType="1"/>
              </p:cNvSpPr>
              <p:nvPr/>
            </p:nvSpPr>
            <p:spPr bwMode="auto">
              <a:xfrm>
                <a:off x="373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9"/>
              <p:cNvSpPr>
                <a:spLocks noChangeAspect="1" noChangeShapeType="1"/>
              </p:cNvSpPr>
              <p:nvPr/>
            </p:nvSpPr>
            <p:spPr bwMode="auto">
              <a:xfrm>
                <a:off x="400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0"/>
              <p:cNvSpPr>
                <a:spLocks noChangeAspect="1" noChangeShapeType="1"/>
              </p:cNvSpPr>
              <p:nvPr/>
            </p:nvSpPr>
            <p:spPr bwMode="auto">
              <a:xfrm>
                <a:off x="426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1"/>
              <p:cNvSpPr>
                <a:spLocks noChangeAspect="1" noChangeShapeType="1"/>
              </p:cNvSpPr>
              <p:nvPr/>
            </p:nvSpPr>
            <p:spPr bwMode="auto">
              <a:xfrm>
                <a:off x="453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12"/>
              <p:cNvSpPr>
                <a:spLocks noChangeAspect="1" noChangeShapeType="1"/>
              </p:cNvSpPr>
              <p:nvPr/>
            </p:nvSpPr>
            <p:spPr bwMode="auto">
              <a:xfrm>
                <a:off x="158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13"/>
              <p:cNvSpPr>
                <a:spLocks noChangeAspect="1" noChangeShapeType="1"/>
              </p:cNvSpPr>
              <p:nvPr/>
            </p:nvSpPr>
            <p:spPr bwMode="auto">
              <a:xfrm>
                <a:off x="185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14"/>
              <p:cNvSpPr>
                <a:spLocks noChangeAspect="1" noChangeShapeType="1"/>
              </p:cNvSpPr>
              <p:nvPr/>
            </p:nvSpPr>
            <p:spPr bwMode="auto">
              <a:xfrm>
                <a:off x="211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Line 15"/>
              <p:cNvSpPr>
                <a:spLocks noChangeAspect="1" noChangeShapeType="1"/>
              </p:cNvSpPr>
              <p:nvPr/>
            </p:nvSpPr>
            <p:spPr bwMode="auto">
              <a:xfrm>
                <a:off x="238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63"/>
            <p:cNvGrpSpPr>
              <a:grpSpLocks/>
            </p:cNvGrpSpPr>
            <p:nvPr/>
          </p:nvGrpSpPr>
          <p:grpSpPr bwMode="auto">
            <a:xfrm flipV="1">
              <a:off x="1824038" y="866775"/>
              <a:ext cx="4700587" cy="2986088"/>
              <a:chOff x="708" y="938"/>
              <a:chExt cx="2961" cy="1881"/>
            </a:xfrm>
          </p:grpSpPr>
          <p:sp>
            <p:nvSpPr>
              <p:cNvPr id="130" name="Line 22"/>
              <p:cNvSpPr>
                <a:spLocks noChangeAspect="1" noChangeShapeType="1"/>
              </p:cNvSpPr>
              <p:nvPr/>
            </p:nvSpPr>
            <p:spPr bwMode="auto">
              <a:xfrm>
                <a:off x="708" y="281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23"/>
              <p:cNvSpPr>
                <a:spLocks noChangeAspect="1" noChangeShapeType="1"/>
              </p:cNvSpPr>
              <p:nvPr/>
            </p:nvSpPr>
            <p:spPr bwMode="auto">
              <a:xfrm>
                <a:off x="708" y="254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708" y="22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25"/>
              <p:cNvSpPr>
                <a:spLocks noChangeAspect="1" noChangeShapeType="1"/>
              </p:cNvSpPr>
              <p:nvPr/>
            </p:nvSpPr>
            <p:spPr bwMode="auto">
              <a:xfrm>
                <a:off x="714" y="200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27"/>
              <p:cNvSpPr>
                <a:spLocks noChangeAspect="1" noChangeShapeType="1"/>
              </p:cNvSpPr>
              <p:nvPr/>
            </p:nvSpPr>
            <p:spPr bwMode="auto">
              <a:xfrm>
                <a:off x="714" y="14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28"/>
              <p:cNvSpPr>
                <a:spLocks noChangeAspect="1" noChangeShapeType="1"/>
              </p:cNvSpPr>
              <p:nvPr/>
            </p:nvSpPr>
            <p:spPr bwMode="auto">
              <a:xfrm>
                <a:off x="714" y="120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29"/>
              <p:cNvSpPr>
                <a:spLocks noChangeAspect="1" noChangeShapeType="1"/>
              </p:cNvSpPr>
              <p:nvPr/>
            </p:nvSpPr>
            <p:spPr bwMode="auto">
              <a:xfrm>
                <a:off x="714" y="9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31"/>
              <p:cNvSpPr>
                <a:spLocks noChangeAspect="1" noChangeShapeType="1"/>
              </p:cNvSpPr>
              <p:nvPr/>
            </p:nvSpPr>
            <p:spPr bwMode="auto">
              <a:xfrm>
                <a:off x="714" y="17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35"/>
            <p:cNvSpPr>
              <a:spLocks noChangeAspect="1" noChangeShapeType="1"/>
            </p:cNvSpPr>
            <p:nvPr/>
          </p:nvSpPr>
          <p:spPr bwMode="auto">
            <a:xfrm flipV="1">
              <a:off x="457358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6"/>
            <p:cNvSpPr>
              <a:spLocks noChangeAspect="1"/>
            </p:cNvSpPr>
            <p:nvPr/>
          </p:nvSpPr>
          <p:spPr bwMode="auto">
            <a:xfrm flipV="1">
              <a:off x="3219450" y="201771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 Box 37"/>
            <p:cNvSpPr txBox="1">
              <a:spLocks noChangeAspect="1" noChangeArrowheads="1"/>
            </p:cNvSpPr>
            <p:nvPr/>
          </p:nvSpPr>
          <p:spPr bwMode="auto">
            <a:xfrm>
              <a:off x="4489450" y="3133725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</a:t>
              </a:r>
            </a:p>
          </p:txBody>
        </p:sp>
        <p:sp>
          <p:nvSpPr>
            <p:cNvPr id="116" name="Line 42"/>
            <p:cNvSpPr>
              <a:spLocks noChangeAspect="1" noChangeShapeType="1"/>
            </p:cNvSpPr>
            <p:nvPr/>
          </p:nvSpPr>
          <p:spPr bwMode="auto">
            <a:xfrm flipH="1" flipV="1">
              <a:off x="423703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4"/>
            <p:cNvSpPr>
              <a:spLocks noChangeAspect="1" noChangeShapeType="1"/>
            </p:cNvSpPr>
            <p:nvPr/>
          </p:nvSpPr>
          <p:spPr bwMode="auto">
            <a:xfrm flipH="1" flipV="1">
              <a:off x="46751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45"/>
            <p:cNvSpPr>
              <a:spLocks noChangeAspect="1" noChangeShapeType="1"/>
            </p:cNvSpPr>
            <p:nvPr/>
          </p:nvSpPr>
          <p:spPr bwMode="auto">
            <a:xfrm flipV="1">
              <a:off x="5011738" y="23034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46"/>
            <p:cNvSpPr>
              <a:spLocks noChangeAspect="1" noChangeShapeType="1"/>
            </p:cNvSpPr>
            <p:nvPr/>
          </p:nvSpPr>
          <p:spPr bwMode="auto">
            <a:xfrm flipH="1" flipV="1">
              <a:off x="4665663" y="280987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47"/>
            <p:cNvSpPr>
              <a:spLocks noChangeAspect="1" noChangeShapeType="1"/>
            </p:cNvSpPr>
            <p:nvPr/>
          </p:nvSpPr>
          <p:spPr bwMode="auto">
            <a:xfrm flipV="1">
              <a:off x="5002213" y="275113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48"/>
            <p:cNvSpPr>
              <a:spLocks noChangeAspect="1" noChangeShapeType="1"/>
            </p:cNvSpPr>
            <p:nvPr/>
          </p:nvSpPr>
          <p:spPr bwMode="auto">
            <a:xfrm flipH="1" flipV="1">
              <a:off x="467518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9"/>
            <p:cNvSpPr>
              <a:spLocks noChangeAspect="1" noChangeShapeType="1"/>
            </p:cNvSpPr>
            <p:nvPr/>
          </p:nvSpPr>
          <p:spPr bwMode="auto">
            <a:xfrm flipV="1">
              <a:off x="501173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52"/>
            <p:cNvSpPr>
              <a:spLocks noChangeAspect="1" noChangeShapeType="1"/>
            </p:cNvSpPr>
            <p:nvPr/>
          </p:nvSpPr>
          <p:spPr bwMode="auto">
            <a:xfrm flipH="1" flipV="1">
              <a:off x="42179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53"/>
            <p:cNvSpPr>
              <a:spLocks noChangeAspect="1" noChangeShapeType="1"/>
            </p:cNvSpPr>
            <p:nvPr/>
          </p:nvSpPr>
          <p:spPr bwMode="auto">
            <a:xfrm flipV="1">
              <a:off x="45735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1"/>
            <p:cNvSpPr>
              <a:spLocks noChangeAspect="1"/>
            </p:cNvSpPr>
            <p:nvPr/>
          </p:nvSpPr>
          <p:spPr bwMode="auto">
            <a:xfrm flipV="1">
              <a:off x="4505325" y="199866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54"/>
            <p:cNvSpPr txBox="1">
              <a:spLocks noChangeAspect="1" noChangeArrowheads="1"/>
            </p:cNvSpPr>
            <p:nvPr/>
          </p:nvSpPr>
          <p:spPr bwMode="auto">
            <a:xfrm>
              <a:off x="3082925" y="3135313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8</a:t>
              </a:r>
            </a:p>
          </p:txBody>
        </p:sp>
        <p:sp>
          <p:nvSpPr>
            <p:cNvPr id="127" name="Line 60"/>
            <p:cNvSpPr>
              <a:spLocks noChangeAspect="1" noChangeShapeType="1"/>
            </p:cNvSpPr>
            <p:nvPr/>
          </p:nvSpPr>
          <p:spPr bwMode="auto">
            <a:xfrm flipV="1">
              <a:off x="3735388" y="18843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61"/>
            <p:cNvSpPr>
              <a:spLocks noChangeAspect="1" noChangeShapeType="1"/>
            </p:cNvSpPr>
            <p:nvPr/>
          </p:nvSpPr>
          <p:spPr bwMode="auto">
            <a:xfrm flipV="1">
              <a:off x="37353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62"/>
            <p:cNvSpPr>
              <a:spLocks noChangeAspect="1" noChangeShapeType="1"/>
            </p:cNvSpPr>
            <p:nvPr/>
          </p:nvSpPr>
          <p:spPr bwMode="auto">
            <a:xfrm flipV="1">
              <a:off x="3725863" y="277018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62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400800" y="30194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Generalization to Flow Algebra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5895975" y="22923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5189538" y="1862138"/>
            <a:ext cx="3595687" cy="3529012"/>
            <a:chOff x="5834063" y="1814513"/>
            <a:chExt cx="2809875" cy="2757487"/>
          </a:xfrm>
        </p:grpSpPr>
        <p:grpSp>
          <p:nvGrpSpPr>
            <p:cNvPr id="6156" name="Group 34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616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Line 38"/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0" name="Line 39"/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1" name="Line 40"/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2" name="Line 41"/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978650" y="23336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7923213" y="23669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6867525" y="33909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34938" y="0"/>
          <a:ext cx="4017962" cy="643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3" imgW="2628723" imgH="4219235" progId="Word.Document.8">
                  <p:embed/>
                </p:oleObj>
              </mc:Choice>
              <mc:Fallback>
                <p:oleObj name="Document" r:id="rId3" imgW="2628723" imgH="42192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0"/>
                        <a:ext cx="4017962" cy="643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135899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4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)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tan(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b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2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5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}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,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min{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3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6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D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141286" y="5240339"/>
            <a:ext cx="905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000000"/>
                </a:solidFill>
                <a:latin typeface="Times New Roman"/>
              </a:rPr>
              <a:t>S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98450" y="5956302"/>
            <a:ext cx="8676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Flow Algebra provides a general modeling framework for static flow field based geospatial concepts</a:t>
            </a:r>
          </a:p>
        </p:txBody>
      </p:sp>
    </p:spTree>
    <p:extLst>
      <p:ext uri="{BB962C8B-B14F-4D97-AF65-F5344CB8AC3E}">
        <p14:creationId xmlns:p14="http://schemas.microsoft.com/office/powerpoint/2010/main" val="640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15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entry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/>
              <a:t>ArcObjects</a:t>
            </a:r>
            <a:r>
              <a:rPr lang="en-US" dirty="0" smtClean="0"/>
              <a:t> library (for system language like C++, </a:t>
            </a:r>
            <a:r>
              <a:rPr lang="en-US" dirty="0" err="1" smtClean="0"/>
              <a:t>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  <a:endParaRPr lang="en-US" sz="2400" dirty="0" smtClean="0"/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  <a:endParaRPr lang="en-US" sz="2400" dirty="0" smtClean="0"/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  <a:endParaRPr lang="en-US" sz="2400" dirty="0" smtClean="0"/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299"/>
            <a:ext cx="7718679" cy="62556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0592" y="4759309"/>
            <a:ext cx="1959225" cy="1476900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40593" y="2880361"/>
            <a:ext cx="1959224" cy="1755648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4108" y="6196145"/>
            <a:ext cx="972232" cy="244465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60451" y="0"/>
            <a:ext cx="546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http://resources.arcgis.com/en/help/main/10.2/#/What_is_ModelBuilder/002w00000001000000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81100" y="1054169"/>
            <a:ext cx="1452956" cy="244465"/>
          </a:xfrm>
          <a:prstGeom prst="roundRect">
            <a:avLst>
              <a:gd name="adj" fmla="val 10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22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– time series interpolation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843081"/>
            <a:ext cx="7000875" cy="59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3126700"/>
            <a:ext cx="4257675" cy="3319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6725" y="1095375"/>
            <a:ext cx="3371849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at 8 sites in field</a:t>
            </a:r>
          </a:p>
          <a:p>
            <a:r>
              <a:rPr lang="en-US" dirty="0" smtClean="0"/>
              <a:t>Hourly for a month</a:t>
            </a:r>
          </a:p>
          <a:p>
            <a:r>
              <a:rPr lang="en-US" dirty="0" smtClean="0"/>
              <a:t>~ 720 time steps</a:t>
            </a:r>
          </a:p>
          <a:p>
            <a:r>
              <a:rPr lang="en-US" dirty="0" smtClean="0"/>
              <a:t>What is the spatial pattern over time</a:t>
            </a:r>
          </a:p>
          <a:p>
            <a:endParaRPr lang="en-US" dirty="0"/>
          </a:p>
          <a:p>
            <a:r>
              <a:rPr lang="en-US" dirty="0" smtClean="0"/>
              <a:t>Data from </a:t>
            </a:r>
            <a:r>
              <a:rPr lang="en-US" dirty="0" err="1" smtClean="0"/>
              <a:t>Manal</a:t>
            </a:r>
            <a:r>
              <a:rPr lang="en-US" dirty="0" smtClean="0"/>
              <a:t> </a:t>
            </a:r>
            <a:r>
              <a:rPr lang="en-US" smtClean="0"/>
              <a:t>Elarab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4" y="3654903"/>
            <a:ext cx="2762250" cy="309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18" y="35604"/>
            <a:ext cx="8229600" cy="1143000"/>
          </a:xfrm>
        </p:spPr>
        <p:txBody>
          <a:bodyPr/>
          <a:lstStyle/>
          <a:p>
            <a:r>
              <a:rPr lang="en-US" dirty="0" smtClean="0"/>
              <a:t>How to use in ArcGIS 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 r="69234"/>
          <a:stretch/>
        </p:blipFill>
        <p:spPr bwMode="auto">
          <a:xfrm>
            <a:off x="144653" y="1273271"/>
            <a:ext cx="313848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8008" y="995601"/>
            <a:ext cx="4581929" cy="4525963"/>
          </a:xfrm>
        </p:spPr>
        <p:txBody>
          <a:bodyPr/>
          <a:lstStyle/>
          <a:p>
            <a:r>
              <a:rPr lang="en-US" dirty="0" smtClean="0"/>
              <a:t>Time series in Excel imported to Object class in ArcGIS</a:t>
            </a:r>
          </a:p>
          <a:p>
            <a:r>
              <a:rPr lang="en-US" dirty="0" smtClean="0"/>
              <a:t>Joined to Feature Class (one to many)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7261" y="2531268"/>
            <a:ext cx="200025" cy="6619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78730" y="5560028"/>
            <a:ext cx="200025" cy="204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6" idx="3"/>
            <a:endCxn id="11" idx="1"/>
          </p:cNvCxnSpPr>
          <p:nvPr/>
        </p:nvCxnSpPr>
        <p:spPr>
          <a:xfrm>
            <a:off x="1157286" y="2862262"/>
            <a:ext cx="5421444" cy="28001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enabled layer with 4884 records that can be visualized using time slider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503439"/>
            <a:ext cx="6179344" cy="52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229600" y="2019300"/>
            <a:ext cx="219075" cy="289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433"/>
            <a:ext cx="51339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you want spatial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using spline or inverse distance weight at each time step</a:t>
            </a:r>
          </a:p>
          <a:p>
            <a:r>
              <a:rPr lang="en-US" dirty="0" smtClean="0"/>
              <a:t>Analyze resulting </a:t>
            </a:r>
            <a:r>
              <a:rPr lang="en-US" dirty="0" err="1" smtClean="0"/>
              <a:t>rasters</a:t>
            </a:r>
            <a:endParaRPr lang="en-US" dirty="0" smtClean="0"/>
          </a:p>
          <a:p>
            <a:r>
              <a:rPr lang="en-US" dirty="0" smtClean="0"/>
              <a:t>30 days – 720 hours ???</a:t>
            </a:r>
          </a:p>
          <a:p>
            <a:r>
              <a:rPr lang="en-US" dirty="0" smtClean="0"/>
              <a:t>A job for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938</Words>
  <Application>Microsoft Office PowerPoint</Application>
  <PresentationFormat>On-screen Show (4:3)</PresentationFormat>
  <Paragraphs>214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MS Sans Serif</vt:lpstr>
      <vt:lpstr>Symbol</vt:lpstr>
      <vt:lpstr>Times New Roman</vt:lpstr>
      <vt:lpstr>Office Theme</vt:lpstr>
      <vt:lpstr>9_Blank Presentation</vt:lpstr>
      <vt:lpstr>2_Office Theme</vt:lpstr>
      <vt:lpstr>3_Office Theme</vt:lpstr>
      <vt:lpstr>1_Office Theme</vt:lpstr>
      <vt:lpstr>4_Office Theme</vt:lpstr>
      <vt:lpstr>Picture</vt:lpstr>
      <vt:lpstr>Equation</vt:lpstr>
      <vt:lpstr>Document</vt:lpstr>
      <vt:lpstr>Extending ArcGIS using programming</vt:lpstr>
      <vt:lpstr>Why Programming</vt:lpstr>
      <vt:lpstr>ArcGIS programming entry points</vt:lpstr>
      <vt:lpstr>Three Views of GIS</vt:lpstr>
      <vt:lpstr>PowerPoint Presentation</vt:lpstr>
      <vt:lpstr>An example – time series interpolation</vt:lpstr>
      <vt:lpstr>How to use in ArcGIS </vt:lpstr>
      <vt:lpstr>Time enabled layer with 4884 records that can be visualized using time slider </vt:lpstr>
      <vt:lpstr>But what if you want spatial fields</vt:lpstr>
      <vt:lpstr>The program workflow</vt:lpstr>
      <vt:lpstr>I used PyScripter (as suggested by an ESRI programmer http://blogs.esri.com/esri/arcgis/2011/06/17/pyscripter-free-python-ide/) </vt:lpstr>
      <vt:lpstr>This shows the reading of time parameters and creation of raster catalog </vt:lpstr>
      <vt:lpstr>This shows the iterative part</vt:lpstr>
      <vt:lpstr>The result</vt:lpstr>
      <vt:lpstr>TauDEM </vt:lpstr>
      <vt:lpstr>Model Builder Model to Delineate Watershed using TauDEM tools</vt:lpstr>
      <vt:lpstr>Catchments linked to Stream Network</vt:lpstr>
      <vt:lpstr>D-Infinity Contributing Area</vt:lpstr>
      <vt:lpstr>Generalization to Flow Algebra</vt:lpstr>
      <vt:lpstr>PowerPoint Presentation</vt:lpstr>
      <vt:lpstr>Transport limited accumulation</vt:lpstr>
      <vt:lpstr>TauDEM Parallel Approach</vt:lpstr>
      <vt:lpstr>Parallelization of Flow Algebra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30</cp:revision>
  <dcterms:created xsi:type="dcterms:W3CDTF">2012-11-04T22:59:10Z</dcterms:created>
  <dcterms:modified xsi:type="dcterms:W3CDTF">2013-10-22T06:02:50Z</dcterms:modified>
</cp:coreProperties>
</file>