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8" r:id="rId2"/>
    <p:sldId id="409" r:id="rId3"/>
    <p:sldId id="392" r:id="rId4"/>
    <p:sldId id="320" r:id="rId5"/>
    <p:sldId id="410" r:id="rId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 snapToGrid="0">
      <p:cViewPr varScale="1">
        <p:scale>
          <a:sx n="104" d="100"/>
          <a:sy n="104" d="100"/>
        </p:scale>
        <p:origin x="11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80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80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4F9E837D-5B8D-4C5B-AE68-4BD802948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92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t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b" anchorCtr="0" compatLnSpc="1">
            <a:prstTxWarp prst="textNoShape">
              <a:avLst/>
            </a:prstTxWarp>
          </a:bodyPr>
          <a:lstStyle>
            <a:lvl1pPr defTabSz="9128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8" tIns="45609" rIns="91218" bIns="45609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pPr>
              <a:defRPr/>
            </a:pPr>
            <a:fld id="{8774F104-E9AA-4716-8144-87D008C97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07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8D980B-B63D-4F4E-AC8E-92A06DF85200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968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3089-68AB-41D3-8648-D6E022496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7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E59E6-FCC0-4864-972F-73B5D6261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8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61EC-B2CD-418D-906D-6F8BA29AD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4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F0F18-F796-401A-95EB-063CC2949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4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7948A-AFE9-45B5-8D2D-8FDAF8177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7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B3177-92F7-4A1C-AD02-0D0B48ADD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6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9C65A-942D-4223-80FA-0D963ECAA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2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D1F10-CC52-452C-B60A-20E044DC8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0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1866B-886E-4490-8F4F-1F7AAF80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8B10-C181-4FF9-BA6B-2A8C5C039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1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6596F-AC5D-44D1-9F7E-DF4A06671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25E5C3-03E1-4C34-BEC3-CC164591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.utexas.edu/prof/maidment/giswr2009/giswr2009.htm" TargetMode="External"/><Relationship Id="rId2" Type="http://schemas.openxmlformats.org/officeDocument/2006/relationships/hyperlink" Target="http://www.engineering.usu.edu/dtarb/giswr/20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ee.utexas.edu/prof/maidment/giswr2013/giswr201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Welcome to GIS in Water Resources</a:t>
            </a:r>
            <a:br>
              <a:rPr lang="en-US" dirty="0" smtClean="0"/>
            </a:br>
            <a:r>
              <a:rPr lang="en-US" dirty="0" smtClean="0"/>
              <a:t>2013</a:t>
            </a:r>
            <a:endParaRPr lang="en-US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Maidment</a:t>
            </a:r>
            <a:r>
              <a:rPr lang="en-US" dirty="0" smtClean="0"/>
              <a:t>, David </a:t>
            </a:r>
            <a:r>
              <a:rPr lang="en-US" dirty="0" err="1" smtClean="0"/>
              <a:t>Tarboton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25400"/>
            <a:ext cx="7772400" cy="1143000"/>
          </a:xfrm>
        </p:spPr>
        <p:txBody>
          <a:bodyPr/>
          <a:lstStyle/>
          <a:p>
            <a:r>
              <a:rPr lang="en-US" smtClean="0"/>
              <a:t>Learning 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03200" y="1003300"/>
            <a:ext cx="8386618" cy="45847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By the end of the class you should be able to:</a:t>
            </a:r>
          </a:p>
          <a:p>
            <a:r>
              <a:rPr lang="en-US" sz="2000" dirty="0" smtClean="0"/>
              <a:t>Plot a </a:t>
            </a:r>
            <a:r>
              <a:rPr lang="en-US" sz="2000" dirty="0" smtClean="0">
                <a:solidFill>
                  <a:srgbClr val="FF0000"/>
                </a:solidFill>
              </a:rPr>
              <a:t>map of a hydrologic region </a:t>
            </a:r>
            <a:r>
              <a:rPr lang="en-US" sz="2000" dirty="0" smtClean="0"/>
              <a:t>including measurement sites and associate it with time series of data measured at those locations;</a:t>
            </a:r>
          </a:p>
          <a:p>
            <a:r>
              <a:rPr lang="en-US" sz="2000" dirty="0"/>
              <a:t>Use web mapping to </a:t>
            </a:r>
            <a:r>
              <a:rPr lang="en-US" sz="2000" dirty="0">
                <a:solidFill>
                  <a:srgbClr val="FF0000"/>
                </a:solidFill>
              </a:rPr>
              <a:t>access geospatial and temporal water resources information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Create </a:t>
            </a: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base map of a study region </a:t>
            </a:r>
            <a:r>
              <a:rPr lang="en-US" sz="2000" dirty="0" smtClean="0"/>
              <a:t>including watersheds, streams, and aquifers by selecting features from regional maps;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Interpolate</a:t>
            </a:r>
            <a:r>
              <a:rPr lang="en-US" sz="2000" dirty="0" smtClean="0"/>
              <a:t> measured data at points to form </a:t>
            </a:r>
            <a:r>
              <a:rPr lang="en-US" sz="2000" dirty="0" smtClean="0">
                <a:solidFill>
                  <a:srgbClr val="FF0000"/>
                </a:solidFill>
              </a:rPr>
              <a:t>raster surfaces </a:t>
            </a:r>
            <a:r>
              <a:rPr lang="en-US" sz="2000" dirty="0" smtClean="0"/>
              <a:t>over a region, and spatially average those surfaces over polygons of interest;</a:t>
            </a:r>
          </a:p>
          <a:p>
            <a:r>
              <a:rPr lang="en-US" sz="2000" dirty="0" smtClean="0"/>
              <a:t>Do </a:t>
            </a:r>
            <a:r>
              <a:rPr lang="en-US" sz="2000" dirty="0" smtClean="0">
                <a:solidFill>
                  <a:srgbClr val="FF0000"/>
                </a:solidFill>
              </a:rPr>
              <a:t>hydrologic calculations </a:t>
            </a:r>
            <a:r>
              <a:rPr lang="en-US" sz="2000" dirty="0" smtClean="0"/>
              <a:t>using map algebra on raster grids;</a:t>
            </a:r>
          </a:p>
          <a:p>
            <a:r>
              <a:rPr lang="en-US" sz="2000" dirty="0" smtClean="0"/>
              <a:t>Build a </a:t>
            </a:r>
            <a:r>
              <a:rPr lang="en-US" sz="2000" dirty="0" smtClean="0">
                <a:solidFill>
                  <a:srgbClr val="FF0000"/>
                </a:solidFill>
              </a:rPr>
              <a:t>geometric network for streams and rivers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Analyze a digital elevation model of land surface terrain to </a:t>
            </a:r>
            <a:r>
              <a:rPr lang="en-US" sz="2000" dirty="0" smtClean="0">
                <a:solidFill>
                  <a:srgbClr val="FF0000"/>
                </a:solidFill>
              </a:rPr>
              <a:t>derive watersheds and stream networks</a:t>
            </a:r>
            <a:r>
              <a:rPr lang="en-US" sz="2000" dirty="0" smtClean="0"/>
              <a:t>;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63" y="1118897"/>
            <a:ext cx="7791450" cy="5248275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93688"/>
            <a:ext cx="7772400" cy="838200"/>
          </a:xfrm>
        </p:spPr>
        <p:txBody>
          <a:bodyPr/>
          <a:lstStyle/>
          <a:p>
            <a:r>
              <a:rPr lang="en-US" smtClean="0"/>
              <a:t>Our Classroom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23950" y="1455738"/>
            <a:ext cx="3060700" cy="118745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Dr David Tarboton</a:t>
            </a:r>
          </a:p>
          <a:p>
            <a:pPr algn="ctr"/>
            <a:r>
              <a:rPr lang="en-US"/>
              <a:t>Students at Utah State University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0" y="5524500"/>
            <a:ext cx="3019425" cy="830263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Dr David Maidment Students at UT Austin</a:t>
            </a:r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auto">
          <a:xfrm>
            <a:off x="2794000" y="3095625"/>
            <a:ext cx="1554163" cy="21748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118" y="4714722"/>
            <a:ext cx="1124709" cy="1594737"/>
          </a:xfrm>
          <a:prstGeom prst="rect">
            <a:avLst/>
          </a:prstGeom>
        </p:spPr>
      </p:pic>
      <p:pic>
        <p:nvPicPr>
          <p:cNvPr id="12" name="Content Placeholder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4" t="6260" r="17506" b="10093"/>
          <a:stretch/>
        </p:blipFill>
        <p:spPr bwMode="auto">
          <a:xfrm>
            <a:off x="4047862" y="1274669"/>
            <a:ext cx="1196052" cy="159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/>
                </a:solidFill>
              </a:rPr>
              <a:t>Six Basic Course Elements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</a:rPr>
              <a:t>Lectures</a:t>
            </a:r>
          </a:p>
          <a:p>
            <a:pPr lvl="1"/>
            <a:r>
              <a:rPr lang="en-US" dirty="0" err="1" smtClean="0"/>
              <a:t>Powerpoint</a:t>
            </a:r>
            <a:r>
              <a:rPr lang="en-US" dirty="0" smtClean="0"/>
              <a:t> slides</a:t>
            </a:r>
          </a:p>
          <a:p>
            <a:pPr lvl="1"/>
            <a:r>
              <a:rPr lang="en-US" dirty="0" smtClean="0"/>
              <a:t>Video streaming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Readings</a:t>
            </a:r>
          </a:p>
          <a:p>
            <a:pPr lvl="1"/>
            <a:r>
              <a:rPr lang="en-US" dirty="0" smtClean="0"/>
              <a:t>Assigned web materials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Homework</a:t>
            </a:r>
          </a:p>
          <a:p>
            <a:pPr lvl="1"/>
            <a:r>
              <a:rPr lang="en-US" dirty="0" smtClean="0"/>
              <a:t>Computer exercises</a:t>
            </a:r>
          </a:p>
          <a:p>
            <a:pPr lvl="1"/>
            <a:r>
              <a:rPr lang="en-US" dirty="0" smtClean="0"/>
              <a:t>Hand exercises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Term Project</a:t>
            </a:r>
          </a:p>
          <a:p>
            <a:pPr lvl="1"/>
            <a:r>
              <a:rPr lang="en-US" smtClean="0"/>
              <a:t>Oral presentation</a:t>
            </a:r>
          </a:p>
          <a:p>
            <a:pPr lvl="1"/>
            <a:r>
              <a:rPr lang="en-US" smtClean="0"/>
              <a:t>HTML report</a:t>
            </a:r>
          </a:p>
          <a:p>
            <a:r>
              <a:rPr lang="en-US" smtClean="0">
                <a:solidFill>
                  <a:srgbClr val="FF3300"/>
                </a:solidFill>
              </a:rPr>
              <a:t>Class Interaction</a:t>
            </a:r>
          </a:p>
          <a:p>
            <a:pPr lvl="1"/>
            <a:r>
              <a:rPr lang="en-US" smtClean="0"/>
              <a:t>Email</a:t>
            </a:r>
          </a:p>
          <a:p>
            <a:pPr lvl="1"/>
            <a:r>
              <a:rPr lang="en-US" smtClean="0"/>
              <a:t>Discussion</a:t>
            </a:r>
          </a:p>
          <a:p>
            <a:r>
              <a:rPr lang="en-US" smtClean="0">
                <a:solidFill>
                  <a:srgbClr val="FF3300"/>
                </a:solidFill>
              </a:rPr>
              <a:t>Examinations</a:t>
            </a:r>
          </a:p>
          <a:p>
            <a:pPr lvl="1"/>
            <a:r>
              <a:rPr lang="en-US" smtClean="0"/>
              <a:t>Midterm, final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www.engineering.usu.edu/dtarb/giswr/2013</a:t>
            </a:r>
            <a:r>
              <a:rPr lang="en-US" sz="2800" dirty="0" smtClean="0"/>
              <a:t>   </a:t>
            </a:r>
            <a:endParaRPr lang="en-US" sz="2800" dirty="0" smtClean="0"/>
          </a:p>
          <a:p>
            <a:endParaRPr lang="en-US" sz="2800" u="sng" dirty="0" smtClean="0">
              <a:hlinkClick r:id="rId3"/>
            </a:endParaRPr>
          </a:p>
          <a:p>
            <a:r>
              <a:rPr lang="en-US" sz="2800" u="sng" dirty="0" smtClean="0">
                <a:hlinkClick r:id="rId4"/>
              </a:rPr>
              <a:t>http://</a:t>
            </a:r>
            <a:r>
              <a:rPr lang="en-US" sz="2800" u="sng" dirty="0" smtClean="0">
                <a:hlinkClick r:id="rId4"/>
              </a:rPr>
              <a:t>www.caee.utexas.edu/prof/maidment/giswr2013/giswr2012.htm</a:t>
            </a:r>
            <a:r>
              <a:rPr lang="en-US" sz="2800" u="sng" dirty="0" smtClean="0"/>
              <a:t> </a:t>
            </a:r>
            <a:endParaRPr lang="en-US" sz="2800" u="sng" dirty="0" smtClean="0"/>
          </a:p>
          <a:p>
            <a:endParaRPr lang="en-US" sz="2800" u="sng" dirty="0"/>
          </a:p>
          <a:p>
            <a:pPr marL="0" indent="0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697</TotalTime>
  <Words>197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Blank Presentation</vt:lpstr>
      <vt:lpstr>Welcome to GIS in Water Resources 2013</vt:lpstr>
      <vt:lpstr>Learning Objectives</vt:lpstr>
      <vt:lpstr>Our Classroom</vt:lpstr>
      <vt:lpstr>Six Basic Course Elements</vt:lpstr>
      <vt:lpstr>Websites</vt:lpstr>
    </vt:vector>
  </TitlesOfParts>
  <Company>CRWR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maidment</dc:creator>
  <cp:lastModifiedBy>dtarb</cp:lastModifiedBy>
  <cp:revision>92</cp:revision>
  <cp:lastPrinted>1998-08-27T15:04:43Z</cp:lastPrinted>
  <dcterms:created xsi:type="dcterms:W3CDTF">1998-06-30T21:37:06Z</dcterms:created>
  <dcterms:modified xsi:type="dcterms:W3CDTF">2013-08-27T01:41:54Z</dcterms:modified>
</cp:coreProperties>
</file>