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661" r:id="rId2"/>
    <p:sldId id="668" r:id="rId3"/>
    <p:sldId id="682" r:id="rId4"/>
    <p:sldId id="670" r:id="rId5"/>
    <p:sldId id="676" r:id="rId6"/>
    <p:sldId id="685" r:id="rId7"/>
    <p:sldId id="683" r:id="rId8"/>
    <p:sldId id="684" r:id="rId9"/>
    <p:sldId id="664" r:id="rId10"/>
    <p:sldId id="629" r:id="rId11"/>
    <p:sldId id="630" r:id="rId12"/>
    <p:sldId id="631" r:id="rId13"/>
    <p:sldId id="632" r:id="rId14"/>
    <p:sldId id="665" r:id="rId15"/>
    <p:sldId id="634" r:id="rId16"/>
    <p:sldId id="635" r:id="rId17"/>
    <p:sldId id="636" r:id="rId18"/>
    <p:sldId id="637" r:id="rId19"/>
    <p:sldId id="638" r:id="rId20"/>
    <p:sldId id="680" r:id="rId21"/>
    <p:sldId id="681" r:id="rId22"/>
    <p:sldId id="639" r:id="rId23"/>
    <p:sldId id="640" r:id="rId24"/>
    <p:sldId id="641" r:id="rId25"/>
    <p:sldId id="655" r:id="rId26"/>
    <p:sldId id="660" r:id="rId27"/>
    <p:sldId id="666" r:id="rId28"/>
    <p:sldId id="688" r:id="rId29"/>
    <p:sldId id="690" r:id="rId30"/>
    <p:sldId id="689" r:id="rId31"/>
    <p:sldId id="674" r:id="rId32"/>
    <p:sldId id="679" r:id="rId33"/>
    <p:sldId id="691" r:id="rId34"/>
    <p:sldId id="667" r:id="rId35"/>
    <p:sldId id="659" r:id="rId36"/>
    <p:sldId id="692" r:id="rId37"/>
    <p:sldId id="686" r:id="rId38"/>
    <p:sldId id="687" r:id="rId39"/>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088" autoAdjust="0"/>
    <p:restoredTop sz="86337" autoAdjust="0"/>
  </p:normalViewPr>
  <p:slideViewPr>
    <p:cSldViewPr snapToGrid="0">
      <p:cViewPr varScale="1">
        <p:scale>
          <a:sx n="70" d="100"/>
          <a:sy n="70" d="100"/>
        </p:scale>
        <p:origin x="66" y="2400"/>
      </p:cViewPr>
      <p:guideLst>
        <p:guide orient="horz" pos="2160"/>
        <p:guide pos="2880"/>
      </p:guideLst>
    </p:cSldViewPr>
  </p:slideViewPr>
  <p:notesTextViewPr>
    <p:cViewPr>
      <p:scale>
        <a:sx n="3" d="2"/>
        <a:sy n="3" d="2"/>
      </p:scale>
      <p:origin x="0" y="0"/>
    </p:cViewPr>
  </p:notesTextViewPr>
  <p:sorterViewPr>
    <p:cViewPr>
      <p:scale>
        <a:sx n="90" d="100"/>
        <a:sy n="90" d="100"/>
      </p:scale>
      <p:origin x="0" y="-3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72" tIns="46637" rIns="93272" bIns="46637" rtlCol="0"/>
          <a:lstStyle>
            <a:lvl1pPr algn="l">
              <a:defRPr sz="1200"/>
            </a:lvl1pPr>
          </a:lstStyle>
          <a:p>
            <a:endParaRPr lang="en-US"/>
          </a:p>
        </p:txBody>
      </p:sp>
      <p:sp>
        <p:nvSpPr>
          <p:cNvPr id="3" name="Date Placeholder 2"/>
          <p:cNvSpPr>
            <a:spLocks noGrp="1"/>
          </p:cNvSpPr>
          <p:nvPr>
            <p:ph type="dt" sz="quarter" idx="1"/>
          </p:nvPr>
        </p:nvSpPr>
        <p:spPr>
          <a:xfrm>
            <a:off x="3976334" y="0"/>
            <a:ext cx="3041968" cy="465296"/>
          </a:xfrm>
          <a:prstGeom prst="rect">
            <a:avLst/>
          </a:prstGeom>
        </p:spPr>
        <p:txBody>
          <a:bodyPr vert="horz" lIns="93272" tIns="46637" rIns="93272" bIns="46637" rtlCol="0"/>
          <a:lstStyle>
            <a:lvl1pPr algn="r">
              <a:defRPr sz="1200"/>
            </a:lvl1pPr>
          </a:lstStyle>
          <a:p>
            <a:fld id="{9246E736-8DF2-4A67-8AD5-413DE77FF67A}" type="datetimeFigureOut">
              <a:rPr lang="en-US" smtClean="0"/>
              <a:t>11/11/2013</a:t>
            </a:fld>
            <a:endParaRPr lang="en-US"/>
          </a:p>
        </p:txBody>
      </p:sp>
      <p:sp>
        <p:nvSpPr>
          <p:cNvPr id="4" name="Footer Placeholder 3"/>
          <p:cNvSpPr>
            <a:spLocks noGrp="1"/>
          </p:cNvSpPr>
          <p:nvPr>
            <p:ph type="ftr" sz="quarter" idx="2"/>
          </p:nvPr>
        </p:nvSpPr>
        <p:spPr>
          <a:xfrm>
            <a:off x="1" y="8839014"/>
            <a:ext cx="3041968" cy="465296"/>
          </a:xfrm>
          <a:prstGeom prst="rect">
            <a:avLst/>
          </a:prstGeom>
        </p:spPr>
        <p:txBody>
          <a:bodyPr vert="horz" lIns="93272" tIns="46637" rIns="93272" bIns="46637" rtlCol="0" anchor="b"/>
          <a:lstStyle>
            <a:lvl1pPr algn="l">
              <a:defRPr sz="1200"/>
            </a:lvl1pPr>
          </a:lstStyle>
          <a:p>
            <a:endParaRPr lang="en-US"/>
          </a:p>
        </p:txBody>
      </p:sp>
      <p:sp>
        <p:nvSpPr>
          <p:cNvPr id="5" name="Slide Number Placeholder 4"/>
          <p:cNvSpPr>
            <a:spLocks noGrp="1"/>
          </p:cNvSpPr>
          <p:nvPr>
            <p:ph type="sldNum" sz="quarter" idx="3"/>
          </p:nvPr>
        </p:nvSpPr>
        <p:spPr>
          <a:xfrm>
            <a:off x="3976334" y="8839014"/>
            <a:ext cx="3041968" cy="465296"/>
          </a:xfrm>
          <a:prstGeom prst="rect">
            <a:avLst/>
          </a:prstGeom>
        </p:spPr>
        <p:txBody>
          <a:bodyPr vert="horz" lIns="93272" tIns="46637" rIns="93272" bIns="46637" rtlCol="0" anchor="b"/>
          <a:lstStyle>
            <a:lvl1pPr algn="r">
              <a:defRPr sz="1200"/>
            </a:lvl1pPr>
          </a:lstStyle>
          <a:p>
            <a:fld id="{A076CDDA-6028-41E6-BFAC-E5BE5434A281}" type="slidenum">
              <a:rPr lang="en-US" smtClean="0"/>
              <a:t>‹#›</a:t>
            </a:fld>
            <a:endParaRPr lang="en-US"/>
          </a:p>
        </p:txBody>
      </p:sp>
    </p:spTree>
    <p:extLst>
      <p:ext uri="{BB962C8B-B14F-4D97-AF65-F5344CB8AC3E}">
        <p14:creationId xmlns:p14="http://schemas.microsoft.com/office/powerpoint/2010/main" val="22898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968" cy="465296"/>
          </a:xfrm>
          <a:prstGeom prst="rect">
            <a:avLst/>
          </a:prstGeom>
        </p:spPr>
        <p:txBody>
          <a:bodyPr vert="horz" lIns="93272" tIns="46637" rIns="93272" bIns="46637" rtlCol="0"/>
          <a:lstStyle>
            <a:lvl1pPr algn="l">
              <a:defRPr sz="1200"/>
            </a:lvl1pPr>
          </a:lstStyle>
          <a:p>
            <a:endParaRPr lang="en-US"/>
          </a:p>
        </p:txBody>
      </p:sp>
      <p:sp>
        <p:nvSpPr>
          <p:cNvPr id="3" name="Date Placeholder 2"/>
          <p:cNvSpPr>
            <a:spLocks noGrp="1"/>
          </p:cNvSpPr>
          <p:nvPr>
            <p:ph type="dt" idx="1"/>
          </p:nvPr>
        </p:nvSpPr>
        <p:spPr>
          <a:xfrm>
            <a:off x="3976334" y="0"/>
            <a:ext cx="3041968" cy="465296"/>
          </a:xfrm>
          <a:prstGeom prst="rect">
            <a:avLst/>
          </a:prstGeom>
        </p:spPr>
        <p:txBody>
          <a:bodyPr vert="horz" lIns="93272" tIns="46637" rIns="93272" bIns="46637" rtlCol="0"/>
          <a:lstStyle>
            <a:lvl1pPr algn="r">
              <a:defRPr sz="1200"/>
            </a:lvl1pPr>
          </a:lstStyle>
          <a:p>
            <a:fld id="{6F706718-8F9B-4714-BDCA-44544253309B}" type="datetimeFigureOut">
              <a:rPr lang="en-US" smtClean="0"/>
              <a:pPr/>
              <a:t>11/11/2013</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2" tIns="46637" rIns="93272" bIns="46637"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2" tIns="46637" rIns="93272"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39014"/>
            <a:ext cx="3041968" cy="465296"/>
          </a:xfrm>
          <a:prstGeom prst="rect">
            <a:avLst/>
          </a:prstGeom>
        </p:spPr>
        <p:txBody>
          <a:bodyPr vert="horz" lIns="93272" tIns="46637" rIns="93272" bIns="46637" rtlCol="0" anchor="b"/>
          <a:lstStyle>
            <a:lvl1pPr algn="l">
              <a:defRPr sz="1200"/>
            </a:lvl1pPr>
          </a:lstStyle>
          <a:p>
            <a:endParaRPr lang="en-US"/>
          </a:p>
        </p:txBody>
      </p:sp>
      <p:sp>
        <p:nvSpPr>
          <p:cNvPr id="7" name="Slide Number Placeholder 6"/>
          <p:cNvSpPr>
            <a:spLocks noGrp="1"/>
          </p:cNvSpPr>
          <p:nvPr>
            <p:ph type="sldNum" sz="quarter" idx="5"/>
          </p:nvPr>
        </p:nvSpPr>
        <p:spPr>
          <a:xfrm>
            <a:off x="3976334" y="8839014"/>
            <a:ext cx="3041968" cy="465296"/>
          </a:xfrm>
          <a:prstGeom prst="rect">
            <a:avLst/>
          </a:prstGeom>
        </p:spPr>
        <p:txBody>
          <a:bodyPr vert="horz" lIns="93272" tIns="46637" rIns="93272" bIns="46637" rtlCol="0" anchor="b"/>
          <a:lstStyle>
            <a:lvl1pPr algn="r">
              <a:defRPr sz="1200"/>
            </a:lvl1pPr>
          </a:lstStyle>
          <a:p>
            <a:fld id="{0396E79A-87AA-4B9C-8CA3-60BB7F8FB89E}" type="slidenum">
              <a:rPr lang="en-US" smtClean="0"/>
              <a:pPr/>
              <a:t>‹#›</a:t>
            </a:fld>
            <a:endParaRPr lang="en-US"/>
          </a:p>
        </p:txBody>
      </p:sp>
    </p:spTree>
    <p:extLst>
      <p:ext uri="{BB962C8B-B14F-4D97-AF65-F5344CB8AC3E}">
        <p14:creationId xmlns:p14="http://schemas.microsoft.com/office/powerpoint/2010/main" val="9155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6438"/>
            <a:ext cx="4645025" cy="348456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9B530E-CA5D-4B9B-9F83-525152339DC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4261683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short, we would like to see if sharing hydrologic data and models can be as easy as sharing photos</a:t>
            </a:r>
            <a:r>
              <a:rPr lang="en-US" baseline="0" dirty="0" smtClean="0"/>
              <a:t> on Facebook or videos on YouTube.</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4</a:t>
            </a:fld>
            <a:endParaRPr lang="en-US"/>
          </a:p>
        </p:txBody>
      </p:sp>
    </p:spTree>
    <p:extLst>
      <p:ext uri="{BB962C8B-B14F-4D97-AF65-F5344CB8AC3E}">
        <p14:creationId xmlns:p14="http://schemas.microsoft.com/office/powerpoint/2010/main" val="3916290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 whether finding data and models can be as easy as shopping on</a:t>
            </a:r>
            <a:r>
              <a:rPr lang="en-US" baseline="0" dirty="0" smtClean="0"/>
              <a:t> Amazon, and perhaps not as heavy on your credit card.</a:t>
            </a:r>
            <a:endParaRPr lang="en-US" dirty="0" smtClean="0"/>
          </a:p>
          <a:p>
            <a:endParaRPr lang="en-US" dirty="0" smtClean="0"/>
          </a:p>
          <a:p>
            <a:r>
              <a:rPr lang="en-US" dirty="0" smtClean="0"/>
              <a:t>List of</a:t>
            </a:r>
            <a:r>
              <a:rPr lang="en-US" baseline="0" dirty="0" smtClean="0"/>
              <a:t> items also includes other providers, aka not shipped by amazon.</a:t>
            </a:r>
          </a:p>
          <a:p>
            <a:endParaRPr lang="en-US" baseline="0" dirty="0" smtClean="0"/>
          </a:p>
          <a:p>
            <a:r>
              <a:rPr lang="en-US" dirty="0" smtClean="0"/>
              <a:t>List of data shows ‘facets’</a:t>
            </a:r>
            <a:r>
              <a:rPr lang="en-US" baseline="0" dirty="0" smtClean="0"/>
              <a:t> </a:t>
            </a:r>
          </a:p>
          <a:p>
            <a:r>
              <a:rPr lang="en-US" baseline="0" dirty="0" smtClean="0"/>
              <a:t>,</a:t>
            </a:r>
          </a:p>
          <a:p>
            <a:r>
              <a:rPr lang="en-US" baseline="0" dirty="0" smtClean="0"/>
              <a:t>Items show formats recommendations. Add-in shows </a:t>
            </a:r>
            <a:r>
              <a:rPr lang="en-US" baseline="0" dirty="0" err="1" smtClean="0"/>
              <a:t>pricetracking</a:t>
            </a: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6612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115000"/>
              </a:lnSpc>
              <a:spcAft>
                <a:spcPts val="1057"/>
              </a:spcAft>
              <a:defRPr/>
            </a:pPr>
            <a:r>
              <a:rPr lang="en-US" dirty="0" smtClean="0">
                <a:ea typeface="Calibri"/>
                <a:cs typeface="Times New Roman"/>
              </a:rPr>
              <a:t>HydroShare will be a collaborative environment for sharing hydrologic data and models aimed at giving hydrologists the technology infrastructure they need to address critical issues related to water quantity, quality, accessibility, and management.  </a:t>
            </a:r>
          </a:p>
          <a:p>
            <a:pPr>
              <a:lnSpc>
                <a:spcPct val="115000"/>
              </a:lnSpc>
              <a:spcAft>
                <a:spcPts val="1057"/>
              </a:spcAft>
              <a:defRPr/>
            </a:pPr>
            <a:endParaRPr lang="en-US" dirty="0" smtClean="0">
              <a:ea typeface="Calibri"/>
              <a:cs typeface="Times New Roman"/>
            </a:endParaRPr>
          </a:p>
          <a:p>
            <a:pPr>
              <a:lnSpc>
                <a:spcPct val="115000"/>
              </a:lnSpc>
              <a:spcAft>
                <a:spcPts val="1057"/>
              </a:spcAft>
              <a:defRPr/>
            </a:pPr>
            <a:r>
              <a:rPr lang="en-US" dirty="0" smtClean="0">
                <a:ea typeface="Calibri"/>
                <a:cs typeface="Times New Roman"/>
              </a:rPr>
              <a:t>HydroShare will expand the data sharing capability of the CUAHSI Hydrologic Information System by broadening the classes of data accommodated, expanding capability to include the sharing of models and model components, and taking advantage of emerging social media functionality to enhance information about and collaboration around hydrologic data and models. </a:t>
            </a:r>
          </a:p>
          <a:p>
            <a:pPr>
              <a:lnSpc>
                <a:spcPct val="115000"/>
              </a:lnSpc>
              <a:spcAft>
                <a:spcPts val="1057"/>
              </a:spcAft>
              <a:defRPr/>
            </a:pPr>
            <a:endParaRPr lang="en-US" dirty="0" smtClean="0">
              <a:ea typeface="Calibri"/>
              <a:cs typeface="Times New Roman"/>
            </a:endParaRPr>
          </a:p>
          <a:p>
            <a:pPr>
              <a:lnSpc>
                <a:spcPct val="115000"/>
              </a:lnSpc>
              <a:spcAft>
                <a:spcPts val="1057"/>
              </a:spcAft>
              <a:defRPr/>
            </a:pPr>
            <a:r>
              <a:rPr lang="en-US" dirty="0" smtClean="0">
                <a:ea typeface="Calibri"/>
                <a:cs typeface="Times New Roman"/>
              </a:rPr>
              <a:t>Functionality will include</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A web portal for model and data sharing </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Sharing features added to </a:t>
            </a:r>
            <a:r>
              <a:rPr lang="en-US" dirty="0" err="1" smtClean="0">
                <a:ea typeface="Calibri"/>
                <a:cs typeface="Times New Roman"/>
              </a:rPr>
              <a:t>HydroDesktop</a:t>
            </a:r>
            <a:r>
              <a:rPr lang="en-US" dirty="0" smtClean="0">
                <a:ea typeface="Calibri"/>
                <a:cs typeface="Times New Roman"/>
              </a:rPr>
              <a:t> client software</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Access to more types of hydrologic data using standards compliant data formats and interfaces </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Enhanced catalog functionality that broadens discovery functionality to different data types and models </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New model sharing and discovery functionality</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Enhanced easy to use access to high performance computing</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Social media and collaboration functionality</a:t>
            </a:r>
          </a:p>
          <a:p>
            <a:pPr marL="362480" indent="-362480">
              <a:lnSpc>
                <a:spcPct val="115000"/>
              </a:lnSpc>
              <a:spcAft>
                <a:spcPts val="1057"/>
              </a:spcAft>
              <a:buFont typeface="+mj-lt"/>
              <a:buAutoNum type="arabicPeriod"/>
              <a:tabLst>
                <a:tab pos="483306" algn="l"/>
              </a:tabLst>
              <a:defRPr/>
            </a:pPr>
            <a:r>
              <a:rPr lang="en-US" dirty="0" smtClean="0">
                <a:ea typeface="Calibri"/>
                <a:cs typeface="Times New Roman"/>
              </a:rPr>
              <a:t>Linkages to other data and modeling systems such as USGS and CUAHSI data services, NASA earth exchange and HPC resources e.g. at CSDMS</a:t>
            </a:r>
          </a:p>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7</a:t>
            </a:fld>
            <a:endParaRPr lang="en-US"/>
          </a:p>
        </p:txBody>
      </p:sp>
    </p:spTree>
    <p:extLst>
      <p:ext uri="{BB962C8B-B14F-4D97-AF65-F5344CB8AC3E}">
        <p14:creationId xmlns:p14="http://schemas.microsoft.com/office/powerpoint/2010/main" val="2641338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6E79A-87AA-4B9C-8CA3-60BB7F8FB89E}" type="slidenum">
              <a:rPr lang="en-US" smtClean="0"/>
              <a:pPr/>
              <a:t>9</a:t>
            </a:fld>
            <a:endParaRPr lang="en-US"/>
          </a:p>
        </p:txBody>
      </p:sp>
    </p:spTree>
    <p:extLst>
      <p:ext uri="{BB962C8B-B14F-4D97-AF65-F5344CB8AC3E}">
        <p14:creationId xmlns:p14="http://schemas.microsoft.com/office/powerpoint/2010/main" val="4114332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406">
              <a:defRPr/>
            </a:pPr>
            <a:r>
              <a:rPr lang="en-US" dirty="0"/>
              <a:t>Data: Links to national and global data sets of essential terrestrial variables (e.g. NASA NEX, </a:t>
            </a:r>
            <a:r>
              <a:rPr lang="en-US" dirty="0" err="1"/>
              <a:t>HydroTerre</a:t>
            </a:r>
            <a:r>
              <a:rPr lang="en-US" dirty="0"/>
              <a:t>)</a:t>
            </a:r>
          </a:p>
          <a:p>
            <a:r>
              <a:rPr lang="en-US" dirty="0"/>
              <a:t>Tools to preprocess and configure inputs</a:t>
            </a:r>
          </a:p>
          <a:p>
            <a:r>
              <a:rPr lang="en-US" dirty="0"/>
              <a:t>Preconfigured models and modeling systems as services</a:t>
            </a:r>
          </a:p>
          <a:p>
            <a:r>
              <a:rPr lang="en-US" dirty="0"/>
              <a:t>Standards for information exchange for interoperability (</a:t>
            </a:r>
            <a:r>
              <a:rPr lang="en-US" dirty="0" err="1"/>
              <a:t>OpenMI</a:t>
            </a:r>
            <a:r>
              <a:rPr lang="en-US" dirty="0"/>
              <a:t>, CSDMS BMI)</a:t>
            </a:r>
          </a:p>
          <a:p>
            <a:r>
              <a:rPr lang="en-US" dirty="0"/>
              <a:t>Tools for Visualization and Analysis</a:t>
            </a:r>
          </a:p>
          <a:p>
            <a:r>
              <a:rPr lang="en-US" dirty="0"/>
              <a:t>Automated reasoning to couple models based on purpose, context, data and resources</a:t>
            </a:r>
          </a:p>
          <a:p>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9221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need to log-in to use the functions of SWAT share. On this slide, you see a map the watershed in red are the one for which SWAT models are available. Once you click a on one of the watersheds (highlighted in yellow), then you see then you see the associated metadata with  the model. If the model is only  published (and not shared), one cannot download or run the model. However, if the model is published and shared, any user can download, modify, and run the model on the </a:t>
            </a:r>
            <a:r>
              <a:rPr lang="en-US" baseline="0" dirty="0" err="1" smtClean="0"/>
              <a:t>SWATShare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B4B7024-449D-43B2-8E14-4A8963616759}"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74176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pPr/>
              <a:t>30</a:t>
            </a:fld>
            <a:endParaRPr lang="en-US"/>
          </a:p>
        </p:txBody>
      </p:sp>
    </p:spTree>
    <p:extLst>
      <p:ext uri="{BB962C8B-B14F-4D97-AF65-F5344CB8AC3E}">
        <p14:creationId xmlns:p14="http://schemas.microsoft.com/office/powerpoint/2010/main" val="3512644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HydroShare</a:t>
            </a:r>
            <a:r>
              <a:rPr lang="en-US" dirty="0" smtClean="0"/>
              <a:t> project is part of a broad effort in CUAHSI in the area of Hydrologic Information Systems.  We have a team</a:t>
            </a:r>
            <a:r>
              <a:rPr lang="en-US" baseline="0" dirty="0" smtClean="0"/>
              <a:t> of developers and domain scientists from eight universities working on </a:t>
            </a:r>
            <a:r>
              <a:rPr lang="en-US" baseline="0" dirty="0" err="1" smtClean="0"/>
              <a:t>HydroShare</a:t>
            </a:r>
            <a:r>
              <a:rPr lang="en-US" baseline="0" dirty="0" smtClean="0"/>
              <a:t>.  This is part of the</a:t>
            </a:r>
            <a:r>
              <a:rPr lang="en-US" dirty="0" smtClean="0"/>
              <a:t> even broader</a:t>
            </a:r>
            <a:r>
              <a:rPr lang="en-US" baseline="0" dirty="0" smtClean="0"/>
              <a:t> focus in NSF on data management, Cyberinfrastructure and sustainable software.  </a:t>
            </a:r>
            <a:endParaRPr lang="en-US" dirty="0"/>
          </a:p>
        </p:txBody>
      </p:sp>
      <p:sp>
        <p:nvSpPr>
          <p:cNvPr id="4" name="Slide Number Placeholder 3"/>
          <p:cNvSpPr>
            <a:spLocks noGrp="1"/>
          </p:cNvSpPr>
          <p:nvPr>
            <p:ph type="sldNum" sz="quarter" idx="10"/>
          </p:nvPr>
        </p:nvSpPr>
        <p:spPr/>
        <p:txBody>
          <a:bodyPr/>
          <a:lstStyle/>
          <a:p>
            <a:fld id="{0396E79A-87AA-4B9C-8CA3-60BB7F8FB89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710516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1973F9-422E-457B-9F92-077D34CBCE65}" type="datetimeFigureOut">
              <a:rPr lang="en-US" smtClean="0"/>
              <a:pPr/>
              <a:t>11/11/2013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E956D-45F3-4A01-AD7B-ECDBB547F54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1973F9-422E-457B-9F92-077D34CBCE65}" type="datetimeFigureOut">
              <a:rPr lang="en-US" smtClean="0"/>
              <a:pPr/>
              <a:t>11/11/2013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E956D-45F3-4A01-AD7B-ECDBB547F54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hydroshare.org/"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hyperlink" Target="http://www.campbellsci.com/03001-wind-sentry" TargetMode="External"/><Relationship Id="rId7"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png"/><Relationship Id="rId7" Type="http://schemas.openxmlformats.org/officeDocument/2006/relationships/image" Target="../media/image39.png"/><Relationship Id="rId12"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image" Target="../media/image37.png"/><Relationship Id="rId10" Type="http://schemas.openxmlformats.org/officeDocument/2006/relationships/image" Target="../media/image26.png"/><Relationship Id="rId4" Type="http://schemas.openxmlformats.org/officeDocument/2006/relationships/image" Target="../media/image36.png"/><Relationship Id="rId9" Type="http://schemas.openxmlformats.org/officeDocument/2006/relationships/image" Target="../media/image41.w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40.wmf"/></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uahsi.org/" TargetMode="External"/><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github.com/organizations/hydroshare"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hyperlink" Target="http://hydrodesktop.codeple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uahsi.org/hydroshare.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7.jpe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image" Target="../media/image24.jpe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www.campbellsci.com/03001-wind-sentr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790762" y="74363"/>
            <a:ext cx="7562477" cy="3124199"/>
          </a:xfrm>
        </p:spPr>
        <p:txBody>
          <a:bodyPr/>
          <a:lstStyle/>
          <a:p>
            <a:pPr>
              <a:lnSpc>
                <a:spcPct val="80000"/>
              </a:lnSpc>
            </a:pPr>
            <a:r>
              <a:rPr lang="en-US" dirty="0" smtClean="0"/>
              <a:t>HydroShare: </a:t>
            </a:r>
            <a:r>
              <a:rPr lang="en-US" dirty="0"/>
              <a:t>Advancing Collaboration through Hydrologic Data and Model Sharing</a:t>
            </a:r>
            <a:endParaRPr lang="en-US" dirty="0" smtClean="0"/>
          </a:p>
        </p:txBody>
      </p:sp>
      <p:sp>
        <p:nvSpPr>
          <p:cNvPr id="32774" name="Rectangle 10"/>
          <p:cNvSpPr>
            <a:spLocks noChangeArrowheads="1"/>
          </p:cNvSpPr>
          <p:nvPr/>
        </p:nvSpPr>
        <p:spPr bwMode="auto">
          <a:xfrm>
            <a:off x="1181100" y="2893793"/>
            <a:ext cx="6781800" cy="1815882"/>
          </a:xfrm>
          <a:prstGeom prst="rect">
            <a:avLst/>
          </a:prstGeom>
          <a:noFill/>
          <a:ln w="9525">
            <a:noFill/>
            <a:miter lim="800000"/>
            <a:headEnd/>
            <a:tailEnd/>
          </a:ln>
        </p:spPr>
        <p:txBody>
          <a:bodyPr wrap="square">
            <a:spAutoFit/>
          </a:bodyPr>
          <a:lstStyle/>
          <a:p>
            <a:pPr algn="ctr"/>
            <a:r>
              <a:rPr lang="en-US" sz="2800" dirty="0">
                <a:solidFill>
                  <a:srgbClr val="0070C0"/>
                </a:solidFill>
              </a:rPr>
              <a:t>David </a:t>
            </a:r>
            <a:r>
              <a:rPr lang="en-US" sz="2800" dirty="0" err="1" smtClean="0">
                <a:solidFill>
                  <a:srgbClr val="0070C0"/>
                </a:solidFill>
              </a:rPr>
              <a:t>Tarboton</a:t>
            </a:r>
            <a:r>
              <a:rPr lang="en-US" sz="2800" dirty="0" smtClean="0">
                <a:solidFill>
                  <a:srgbClr val="0070C0"/>
                </a:solidFill>
              </a:rPr>
              <a:t>, Ray </a:t>
            </a:r>
            <a:r>
              <a:rPr lang="en-US" sz="2800" dirty="0" err="1">
                <a:solidFill>
                  <a:srgbClr val="0070C0"/>
                </a:solidFill>
              </a:rPr>
              <a:t>Idaszak</a:t>
            </a:r>
            <a:r>
              <a:rPr lang="en-US" sz="2800">
                <a:solidFill>
                  <a:srgbClr val="0070C0"/>
                </a:solidFill>
              </a:rPr>
              <a:t>, </a:t>
            </a:r>
            <a:r>
              <a:rPr lang="en-US" sz="2800" smtClean="0">
                <a:solidFill>
                  <a:srgbClr val="0070C0"/>
                </a:solidFill>
              </a:rPr>
              <a:t>Jeffery </a:t>
            </a:r>
            <a:r>
              <a:rPr lang="en-US" sz="2800" dirty="0" err="1">
                <a:solidFill>
                  <a:srgbClr val="0070C0"/>
                </a:solidFill>
              </a:rPr>
              <a:t>Horsburgh</a:t>
            </a:r>
            <a:r>
              <a:rPr lang="en-US" sz="2800" dirty="0">
                <a:solidFill>
                  <a:srgbClr val="0070C0"/>
                </a:solidFill>
              </a:rPr>
              <a:t>, </a:t>
            </a:r>
            <a:r>
              <a:rPr lang="en-US" sz="2800" dirty="0" smtClean="0">
                <a:solidFill>
                  <a:srgbClr val="0070C0"/>
                </a:solidFill>
              </a:rPr>
              <a:t>Dan </a:t>
            </a:r>
            <a:r>
              <a:rPr lang="en-US" sz="2800" dirty="0">
                <a:solidFill>
                  <a:srgbClr val="0070C0"/>
                </a:solidFill>
              </a:rPr>
              <a:t>Ames, </a:t>
            </a:r>
            <a:r>
              <a:rPr lang="en-US" sz="2800" dirty="0" smtClean="0">
                <a:solidFill>
                  <a:srgbClr val="0070C0"/>
                </a:solidFill>
              </a:rPr>
              <a:t>Jon </a:t>
            </a:r>
            <a:r>
              <a:rPr lang="en-US" sz="2800" dirty="0" err="1">
                <a:solidFill>
                  <a:srgbClr val="0070C0"/>
                </a:solidFill>
              </a:rPr>
              <a:t>Goodall</a:t>
            </a:r>
            <a:r>
              <a:rPr lang="en-US" sz="2800" dirty="0">
                <a:solidFill>
                  <a:srgbClr val="0070C0"/>
                </a:solidFill>
              </a:rPr>
              <a:t>, </a:t>
            </a:r>
            <a:r>
              <a:rPr lang="en-US" sz="2800" dirty="0" smtClean="0">
                <a:solidFill>
                  <a:srgbClr val="0070C0"/>
                </a:solidFill>
              </a:rPr>
              <a:t>Larry </a:t>
            </a:r>
            <a:r>
              <a:rPr lang="en-US" sz="2800" dirty="0">
                <a:solidFill>
                  <a:srgbClr val="0070C0"/>
                </a:solidFill>
              </a:rPr>
              <a:t>Band, </a:t>
            </a:r>
            <a:r>
              <a:rPr lang="en-US" sz="2800" dirty="0" err="1" smtClean="0">
                <a:solidFill>
                  <a:srgbClr val="0070C0"/>
                </a:solidFill>
              </a:rPr>
              <a:t>Venkatesh</a:t>
            </a:r>
            <a:r>
              <a:rPr lang="en-US" sz="2800" dirty="0" smtClean="0">
                <a:solidFill>
                  <a:srgbClr val="0070C0"/>
                </a:solidFill>
              </a:rPr>
              <a:t> </a:t>
            </a:r>
            <a:r>
              <a:rPr lang="en-US" sz="2800" dirty="0" err="1">
                <a:solidFill>
                  <a:srgbClr val="0070C0"/>
                </a:solidFill>
              </a:rPr>
              <a:t>Merwade</a:t>
            </a:r>
            <a:r>
              <a:rPr lang="en-US" sz="2800" dirty="0">
                <a:solidFill>
                  <a:srgbClr val="0070C0"/>
                </a:solidFill>
              </a:rPr>
              <a:t>, </a:t>
            </a:r>
            <a:r>
              <a:rPr lang="en-US" sz="2800" dirty="0" smtClean="0">
                <a:solidFill>
                  <a:srgbClr val="0070C0"/>
                </a:solidFill>
              </a:rPr>
              <a:t>Alva </a:t>
            </a:r>
            <a:r>
              <a:rPr lang="en-US" sz="2800" dirty="0">
                <a:solidFill>
                  <a:srgbClr val="0070C0"/>
                </a:solidFill>
              </a:rPr>
              <a:t>Couch, </a:t>
            </a:r>
            <a:r>
              <a:rPr lang="en-US" sz="2800" dirty="0" smtClean="0">
                <a:solidFill>
                  <a:srgbClr val="0070C0"/>
                </a:solidFill>
              </a:rPr>
              <a:t>Jennifer </a:t>
            </a:r>
            <a:r>
              <a:rPr lang="en-US" sz="2800" dirty="0" err="1">
                <a:solidFill>
                  <a:srgbClr val="0070C0"/>
                </a:solidFill>
              </a:rPr>
              <a:t>Arrigo</a:t>
            </a:r>
            <a:r>
              <a:rPr lang="en-US" sz="2800" dirty="0">
                <a:solidFill>
                  <a:srgbClr val="0070C0"/>
                </a:solidFill>
              </a:rPr>
              <a:t>, </a:t>
            </a:r>
            <a:r>
              <a:rPr lang="en-US" sz="2800" dirty="0" smtClean="0">
                <a:solidFill>
                  <a:srgbClr val="0070C0"/>
                </a:solidFill>
              </a:rPr>
              <a:t>Rick </a:t>
            </a:r>
            <a:r>
              <a:rPr lang="en-US" sz="2800" dirty="0">
                <a:solidFill>
                  <a:srgbClr val="0070C0"/>
                </a:solidFill>
              </a:rPr>
              <a:t>Hooper, </a:t>
            </a:r>
            <a:r>
              <a:rPr lang="en-US" sz="2800" dirty="0" smtClean="0">
                <a:solidFill>
                  <a:srgbClr val="0070C0"/>
                </a:solidFill>
              </a:rPr>
              <a:t>David Valentine</a:t>
            </a:r>
          </a:p>
        </p:txBody>
      </p:sp>
      <p:sp>
        <p:nvSpPr>
          <p:cNvPr id="13" name="Subtitle 10"/>
          <p:cNvSpPr txBox="1">
            <a:spLocks/>
          </p:cNvSpPr>
          <p:nvPr/>
        </p:nvSpPr>
        <p:spPr>
          <a:xfrm>
            <a:off x="858982" y="5161866"/>
            <a:ext cx="6400800" cy="685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en-US" sz="2400" dirty="0" smtClean="0">
                <a:hlinkClick r:id="rId2"/>
              </a:rPr>
              <a:t>http://www.hydroshare.org</a:t>
            </a:r>
            <a:r>
              <a:rPr lang="en-US" sz="2400" dirty="0" smtClean="0"/>
              <a:t>  </a:t>
            </a:r>
          </a:p>
        </p:txBody>
      </p:sp>
      <p:pic>
        <p:nvPicPr>
          <p:cNvPr id="2051" name="Picture 3" descr="C:\Users\dtarb\Dave\Projects\CUAHSI\HydroShare\Logo\Hydroshare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6320485" y="5943600"/>
            <a:ext cx="2755659" cy="838200"/>
            <a:chOff x="6320485" y="5943600"/>
            <a:chExt cx="2755659" cy="838200"/>
          </a:xfrm>
        </p:grpSpPr>
        <p:sp>
          <p:nvSpPr>
            <p:cNvPr id="16" name="Rectangle 10"/>
            <p:cNvSpPr>
              <a:spLocks noChangeArrowheads="1"/>
            </p:cNvSpPr>
            <p:nvPr/>
          </p:nvSpPr>
          <p:spPr bwMode="auto">
            <a:xfrm>
              <a:off x="6320485" y="5943600"/>
              <a:ext cx="2719784" cy="838200"/>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17" name="Picture 11" descr="nsf4c"/>
            <p:cNvPicPr>
              <a:picLocks noChangeAspect="1" noChangeArrowheads="1"/>
            </p:cNvPicPr>
            <p:nvPr/>
          </p:nvPicPr>
          <p:blipFill>
            <a:blip r:embed="rId4" cstate="print"/>
            <a:srcRect/>
            <a:stretch>
              <a:fillRect/>
            </a:stretch>
          </p:blipFill>
          <p:spPr bwMode="auto">
            <a:xfrm>
              <a:off x="6420813" y="6001334"/>
              <a:ext cx="803093" cy="722733"/>
            </a:xfrm>
            <a:prstGeom prst="rect">
              <a:avLst/>
            </a:prstGeom>
            <a:noFill/>
            <a:ln w="9525">
              <a:noFill/>
              <a:miter lim="800000"/>
              <a:headEnd/>
              <a:tailEnd/>
            </a:ln>
          </p:spPr>
        </p:pic>
        <p:sp>
          <p:nvSpPr>
            <p:cNvPr id="18" name="Text Box 12"/>
            <p:cNvSpPr txBox="1">
              <a:spLocks noChangeArrowheads="1"/>
            </p:cNvSpPr>
            <p:nvPr/>
          </p:nvSpPr>
          <p:spPr bwMode="auto">
            <a:xfrm>
              <a:off x="7259782" y="6039535"/>
              <a:ext cx="1816362" cy="646331"/>
            </a:xfrm>
            <a:prstGeom prst="rect">
              <a:avLst/>
            </a:prstGeom>
            <a:noFill/>
            <a:ln w="9525" algn="ctr">
              <a:noFill/>
              <a:miter lim="800000"/>
              <a:headEnd/>
              <a:tailEnd/>
            </a:ln>
          </p:spPr>
          <p:txBody>
            <a:bodyPr wrap="square">
              <a:spAutoFit/>
            </a:bodyPr>
            <a:lstStyle/>
            <a:p>
              <a:pPr defTabSz="4389438"/>
              <a:r>
                <a:rPr lang="en-US" dirty="0" smtClean="0"/>
                <a:t>OCI-1148453 </a:t>
              </a:r>
            </a:p>
            <a:p>
              <a:pPr defTabSz="4389438"/>
              <a:r>
                <a:rPr lang="en-US" dirty="0" smtClean="0"/>
                <a:t>OCI-1148090</a:t>
              </a:r>
              <a:endParaRPr lang="en-US" dirty="0"/>
            </a:p>
          </p:txBody>
        </p:sp>
      </p:grpSp>
    </p:spTree>
    <p:extLst>
      <p:ext uri="{BB962C8B-B14F-4D97-AF65-F5344CB8AC3E}">
        <p14:creationId xmlns:p14="http://schemas.microsoft.com/office/powerpoint/2010/main" val="1597349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27107"/>
            <a:ext cx="9144000" cy="6647768"/>
          </a:xfrm>
          <a:prstGeom prst="rect">
            <a:avLst/>
          </a:prstGeom>
        </p:spPr>
      </p:pic>
    </p:spTree>
    <p:extLst>
      <p:ext uri="{BB962C8B-B14F-4D97-AF65-F5344CB8AC3E}">
        <p14:creationId xmlns:p14="http://schemas.microsoft.com/office/powerpoint/2010/main" val="3415779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3857"/>
            <a:ext cx="9144000" cy="6647768"/>
          </a:xfrm>
          <a:prstGeom prst="rect">
            <a:avLst/>
          </a:prstGeom>
        </p:spPr>
      </p:pic>
    </p:spTree>
    <p:extLst>
      <p:ext uri="{BB962C8B-B14F-4D97-AF65-F5344CB8AC3E}">
        <p14:creationId xmlns:p14="http://schemas.microsoft.com/office/powerpoint/2010/main" val="2237178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16379"/>
            <a:ext cx="9144000" cy="6647768"/>
          </a:xfrm>
          <a:prstGeom prst="rect">
            <a:avLst/>
          </a:prstGeom>
        </p:spPr>
      </p:pic>
      <p:sp>
        <p:nvSpPr>
          <p:cNvPr id="4" name="Rounded Rectangle 3"/>
          <p:cNvSpPr/>
          <p:nvPr/>
        </p:nvSpPr>
        <p:spPr>
          <a:xfrm>
            <a:off x="282633" y="4305993"/>
            <a:ext cx="6583680" cy="5985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7138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52525"/>
            <a:ext cx="9123648" cy="5514975"/>
          </a:xfrm>
          <a:prstGeom prst="rect">
            <a:avLst/>
          </a:prstGeom>
        </p:spPr>
      </p:pic>
      <p:sp>
        <p:nvSpPr>
          <p:cNvPr id="3" name="Title 2"/>
          <p:cNvSpPr>
            <a:spLocks noGrp="1"/>
          </p:cNvSpPr>
          <p:nvPr>
            <p:ph type="title"/>
          </p:nvPr>
        </p:nvSpPr>
        <p:spPr>
          <a:xfrm>
            <a:off x="457200" y="122238"/>
            <a:ext cx="8229600" cy="1143000"/>
          </a:xfrm>
        </p:spPr>
        <p:txBody>
          <a:bodyPr/>
          <a:lstStyle/>
          <a:p>
            <a:r>
              <a:rPr lang="en-US" dirty="0" smtClean="0"/>
              <a:t>Upload</a:t>
            </a:r>
            <a:endParaRPr lang="en-US" dirty="0"/>
          </a:p>
        </p:txBody>
      </p:sp>
    </p:spTree>
    <p:extLst>
      <p:ext uri="{BB962C8B-B14F-4D97-AF65-F5344CB8AC3E}">
        <p14:creationId xmlns:p14="http://schemas.microsoft.com/office/powerpoint/2010/main" val="948530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703263"/>
          </a:xfrm>
        </p:spPr>
        <p:txBody>
          <a:bodyPr>
            <a:normAutofit fontScale="90000"/>
          </a:bodyPr>
          <a:lstStyle/>
          <a:p>
            <a:r>
              <a:rPr lang="en-US" dirty="0" smtClean="0"/>
              <a:t>Support additional types of data</a:t>
            </a:r>
            <a:endParaRPr lang="en-US" dirty="0"/>
          </a:p>
        </p:txBody>
      </p:sp>
      <p:sp>
        <p:nvSpPr>
          <p:cNvPr id="4" name="Content Placeholder 3"/>
          <p:cNvSpPr>
            <a:spLocks noGrp="1"/>
          </p:cNvSpPr>
          <p:nvPr>
            <p:ph idx="4294967295"/>
          </p:nvPr>
        </p:nvSpPr>
        <p:spPr>
          <a:xfrm>
            <a:off x="0" y="832359"/>
            <a:ext cx="4556125" cy="6025641"/>
          </a:xfrm>
        </p:spPr>
        <p:txBody>
          <a:bodyPr vert="horz" lIns="91440" tIns="45720" rIns="91440" bIns="45720" rtlCol="0">
            <a:normAutofit fontScale="40000" lnSpcReduction="20000"/>
          </a:bodyPr>
          <a:lstStyle/>
          <a:p>
            <a:pPr marL="0" indent="0">
              <a:buNone/>
            </a:pPr>
            <a:r>
              <a:rPr lang="en-US" sz="8000" dirty="0" smtClean="0">
                <a:solidFill>
                  <a:srgbClr val="0070C0"/>
                </a:solidFill>
              </a:rPr>
              <a:t>Resource Types</a:t>
            </a:r>
            <a:endParaRPr lang="en-US" sz="8000" dirty="0">
              <a:solidFill>
                <a:srgbClr val="0070C0"/>
              </a:solidFill>
            </a:endParaRPr>
          </a:p>
          <a:p>
            <a:r>
              <a:rPr lang="en-US" sz="5000" dirty="0">
                <a:solidFill>
                  <a:srgbClr val="0070C0"/>
                </a:solidFill>
              </a:rPr>
              <a:t>Time Series</a:t>
            </a:r>
          </a:p>
          <a:p>
            <a:r>
              <a:rPr lang="en-US" sz="5000" dirty="0">
                <a:solidFill>
                  <a:srgbClr val="0070C0"/>
                </a:solidFill>
              </a:rPr>
              <a:t>Geographic feature set</a:t>
            </a:r>
          </a:p>
          <a:p>
            <a:r>
              <a:rPr lang="en-US" sz="5000" dirty="0">
                <a:solidFill>
                  <a:srgbClr val="0070C0"/>
                </a:solidFill>
              </a:rPr>
              <a:t>Other</a:t>
            </a:r>
          </a:p>
          <a:p>
            <a:r>
              <a:rPr lang="en-US" sz="5000" dirty="0">
                <a:solidFill>
                  <a:srgbClr val="0070C0"/>
                </a:solidFill>
              </a:rPr>
              <a:t>Referenced HIS time series</a:t>
            </a:r>
          </a:p>
          <a:p>
            <a:r>
              <a:rPr lang="en-US" sz="5000" dirty="0">
                <a:solidFill>
                  <a:srgbClr val="0070C0"/>
                </a:solidFill>
              </a:rPr>
              <a:t>Geographic Raster</a:t>
            </a:r>
          </a:p>
          <a:p>
            <a:r>
              <a:rPr lang="en-US" sz="5000" dirty="0">
                <a:solidFill>
                  <a:srgbClr val="0070C0"/>
                </a:solidFill>
              </a:rPr>
              <a:t>Multidimensional Space Time dataset</a:t>
            </a:r>
          </a:p>
          <a:p>
            <a:r>
              <a:rPr lang="en-US" sz="5000" dirty="0">
                <a:solidFill>
                  <a:srgbClr val="0070C0"/>
                </a:solidFill>
              </a:rPr>
              <a:t>River geometry</a:t>
            </a:r>
          </a:p>
          <a:p>
            <a:r>
              <a:rPr lang="en-US" sz="5000" dirty="0">
                <a:solidFill>
                  <a:srgbClr val="0070C0"/>
                </a:solidFill>
              </a:rPr>
              <a:t>Sample based observations (ODM2 and CZO)</a:t>
            </a:r>
          </a:p>
          <a:p>
            <a:r>
              <a:rPr lang="en-US" sz="5000" dirty="0">
                <a:solidFill>
                  <a:srgbClr val="0070C0"/>
                </a:solidFill>
              </a:rPr>
              <a:t>Documents</a:t>
            </a:r>
          </a:p>
          <a:p>
            <a:r>
              <a:rPr lang="en-US" sz="5000" dirty="0">
                <a:solidFill>
                  <a:srgbClr val="0070C0"/>
                </a:solidFill>
              </a:rPr>
              <a:t>Tabular </a:t>
            </a:r>
            <a:r>
              <a:rPr lang="en-US" sz="5000" dirty="0" smtClean="0">
                <a:solidFill>
                  <a:srgbClr val="0070C0"/>
                </a:solidFill>
              </a:rPr>
              <a:t>objects</a:t>
            </a:r>
          </a:p>
          <a:p>
            <a:r>
              <a:rPr lang="en-US" sz="5000" dirty="0" err="1" smtClean="0">
                <a:solidFill>
                  <a:srgbClr val="0070C0"/>
                </a:solidFill>
              </a:rPr>
              <a:t>HydroDesktop</a:t>
            </a:r>
            <a:r>
              <a:rPr lang="en-US" sz="5000" dirty="0" smtClean="0">
                <a:solidFill>
                  <a:srgbClr val="0070C0"/>
                </a:solidFill>
              </a:rPr>
              <a:t> Project package</a:t>
            </a:r>
            <a:endParaRPr lang="en-US" sz="5000" dirty="0">
              <a:solidFill>
                <a:srgbClr val="0070C0"/>
              </a:solidFill>
            </a:endParaRPr>
          </a:p>
          <a:p>
            <a:r>
              <a:rPr lang="en-US" sz="5000" dirty="0">
                <a:solidFill>
                  <a:srgbClr val="0070C0"/>
                </a:solidFill>
              </a:rPr>
              <a:t>Scripts</a:t>
            </a:r>
          </a:p>
          <a:p>
            <a:r>
              <a:rPr lang="en-US" sz="5000" dirty="0">
                <a:solidFill>
                  <a:srgbClr val="0070C0"/>
                </a:solidFill>
              </a:rPr>
              <a:t>Models</a:t>
            </a:r>
          </a:p>
          <a:p>
            <a:r>
              <a:rPr lang="en-US" sz="5000" dirty="0">
                <a:solidFill>
                  <a:srgbClr val="0070C0"/>
                </a:solidFill>
              </a:rPr>
              <a:t>Model Components</a:t>
            </a:r>
          </a:p>
          <a:p>
            <a:r>
              <a:rPr lang="en-US" sz="5000" dirty="0">
                <a:solidFill>
                  <a:srgbClr val="0070C0"/>
                </a:solidFill>
              </a:rPr>
              <a:t>Referenced data sets from other (non HIS sources). </a:t>
            </a:r>
            <a:endParaRPr lang="en-US" sz="3500" dirty="0">
              <a:solidFill>
                <a:srgbClr val="0070C0"/>
              </a:solidFill>
            </a:endParaRPr>
          </a:p>
          <a:p>
            <a:pPr marL="0" indent="0">
              <a:buNone/>
            </a:pPr>
            <a:endParaRPr lang="en-US" sz="3500" dirty="0">
              <a:solidFill>
                <a:srgbClr val="0070C0"/>
              </a:solidFill>
            </a:endParaRPr>
          </a:p>
        </p:txBody>
      </p:sp>
      <p:sp>
        <p:nvSpPr>
          <p:cNvPr id="5" name="Content Placeholder 2"/>
          <p:cNvSpPr txBox="1">
            <a:spLocks/>
          </p:cNvSpPr>
          <p:nvPr/>
        </p:nvSpPr>
        <p:spPr>
          <a:xfrm>
            <a:off x="4819428" y="832693"/>
            <a:ext cx="4141694"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500" dirty="0" smtClean="0">
                <a:solidFill>
                  <a:srgbClr val="7030A0"/>
                </a:solidFill>
              </a:rPr>
              <a:t>Tools</a:t>
            </a:r>
          </a:p>
          <a:p>
            <a:r>
              <a:rPr lang="en-US" sz="2400" dirty="0" smtClean="0">
                <a:solidFill>
                  <a:srgbClr val="7030A0"/>
                </a:solidFill>
              </a:rPr>
              <a:t>Uploaders to </a:t>
            </a:r>
            <a:r>
              <a:rPr lang="en-US" sz="2400" dirty="0" smtClean="0">
                <a:solidFill>
                  <a:srgbClr val="7030A0"/>
                </a:solidFill>
              </a:rPr>
              <a:t>facilitate </a:t>
            </a:r>
            <a:r>
              <a:rPr lang="en-US" sz="2400" dirty="0" smtClean="0">
                <a:solidFill>
                  <a:srgbClr val="7030A0"/>
                </a:solidFill>
              </a:rPr>
              <a:t>loading of </a:t>
            </a:r>
            <a:r>
              <a:rPr lang="en-US" sz="2400" dirty="0" smtClean="0">
                <a:solidFill>
                  <a:srgbClr val="7030A0"/>
                </a:solidFill>
              </a:rPr>
              <a:t>resources</a:t>
            </a:r>
            <a:endParaRPr lang="en-US" sz="2400" dirty="0" smtClean="0">
              <a:solidFill>
                <a:srgbClr val="7030A0"/>
              </a:solidFill>
            </a:endParaRPr>
          </a:p>
          <a:p>
            <a:r>
              <a:rPr lang="en-US" sz="2400" dirty="0" smtClean="0">
                <a:solidFill>
                  <a:srgbClr val="7030A0"/>
                </a:solidFill>
              </a:rPr>
              <a:t>Viewers to visualize the resource</a:t>
            </a:r>
          </a:p>
          <a:p>
            <a:r>
              <a:rPr lang="en-US" sz="2400" dirty="0" smtClean="0">
                <a:solidFill>
                  <a:srgbClr val="7030A0"/>
                </a:solidFill>
              </a:rPr>
              <a:t>Exporters to download the resource</a:t>
            </a:r>
          </a:p>
          <a:p>
            <a:r>
              <a:rPr lang="en-US" sz="2400" dirty="0" smtClean="0">
                <a:solidFill>
                  <a:srgbClr val="7030A0"/>
                </a:solidFill>
              </a:rPr>
              <a:t>Best practice tools for hydrologic data preprocessing and analysis</a:t>
            </a:r>
          </a:p>
        </p:txBody>
      </p:sp>
      <p:sp>
        <p:nvSpPr>
          <p:cNvPr id="2" name="Rectangle 1"/>
          <p:cNvSpPr/>
          <p:nvPr/>
        </p:nvSpPr>
        <p:spPr>
          <a:xfrm>
            <a:off x="4572000" y="5313461"/>
            <a:ext cx="3717246" cy="1200329"/>
          </a:xfrm>
          <a:prstGeom prst="rect">
            <a:avLst/>
          </a:prstGeom>
        </p:spPr>
        <p:txBody>
          <a:bodyPr wrap="square">
            <a:spAutoFit/>
          </a:bodyPr>
          <a:lstStyle/>
          <a:p>
            <a:r>
              <a:rPr lang="en-US" dirty="0" smtClean="0">
                <a:solidFill>
                  <a:srgbClr val="FF0000"/>
                </a:solidFill>
              </a:rPr>
              <a:t>Requires a Resource Data Model</a:t>
            </a:r>
          </a:p>
          <a:p>
            <a:r>
              <a:rPr lang="en-US" dirty="0" smtClean="0">
                <a:solidFill>
                  <a:srgbClr val="FF0000"/>
                </a:solidFill>
              </a:rPr>
              <a:t>Documented </a:t>
            </a:r>
            <a:r>
              <a:rPr lang="en-US" dirty="0">
                <a:solidFill>
                  <a:srgbClr val="FF0000"/>
                </a:solidFill>
              </a:rPr>
              <a:t>resource content specification that dictates how the resource is stored in HydroShare</a:t>
            </a:r>
          </a:p>
        </p:txBody>
      </p:sp>
    </p:spTree>
    <p:extLst>
      <p:ext uri="{BB962C8B-B14F-4D97-AF65-F5344CB8AC3E}">
        <p14:creationId xmlns:p14="http://schemas.microsoft.com/office/powerpoint/2010/main" val="40390923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98516" y="0"/>
            <a:ext cx="8535368" cy="1143000"/>
          </a:xfrm>
        </p:spPr>
        <p:txBody>
          <a:bodyPr/>
          <a:lstStyle/>
          <a:p>
            <a:pPr algn="l"/>
            <a:r>
              <a:rPr lang="en-US" sz="4800" baseline="-25000" dirty="0" smtClean="0"/>
              <a:t>Imagine the Possibilities…</a:t>
            </a:r>
            <a:endParaRPr lang="en-US" sz="4800" baseline="-250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grpSp>
        <p:nvGrpSpPr>
          <p:cNvPr id="10" name="Group 9"/>
          <p:cNvGrpSpPr/>
          <p:nvPr/>
        </p:nvGrpSpPr>
        <p:grpSpPr>
          <a:xfrm>
            <a:off x="2409814" y="4256455"/>
            <a:ext cx="1798850" cy="786997"/>
            <a:chOff x="2409814" y="4256455"/>
            <a:chExt cx="1798850" cy="786997"/>
          </a:xfrm>
        </p:grpSpPr>
        <p:sp>
          <p:nvSpPr>
            <p:cNvPr id="19" name="TextBox 18"/>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r>
                <a:rPr lang="en-US" dirty="0" err="1" smtClean="0">
                  <a:latin typeface="Arial" pitchFamily="34" charset="0"/>
                  <a:cs typeface="Arial" pitchFamily="34" charset="0"/>
                </a:rPr>
                <a:t>HydroServer</a:t>
              </a:r>
              <a:r>
                <a:rPr lang="en-US" dirty="0" smtClean="0">
                  <a:latin typeface="Arial" pitchFamily="34" charset="0"/>
                  <a:cs typeface="Arial" pitchFamily="34" charset="0"/>
                </a:rPr>
                <a:t> (ODM) </a:t>
              </a:r>
              <a:endParaRPr lang="en-US" dirty="0">
                <a:latin typeface="Arial" pitchFamily="34" charset="0"/>
                <a:cs typeface="Arial" pitchFamily="34" charset="0"/>
              </a:endParaRPr>
            </a:p>
          </p:txBody>
        </p:sp>
        <p:sp>
          <p:nvSpPr>
            <p:cNvPr id="5" name="Flowchart: Magnetic Disk 4"/>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945248" y="5037102"/>
            <a:ext cx="2370340" cy="563960"/>
            <a:chOff x="945248" y="5037102"/>
            <a:chExt cx="2370340" cy="563960"/>
          </a:xfrm>
        </p:grpSpPr>
        <p:sp>
          <p:nvSpPr>
            <p:cNvPr id="21" name="Oval 20"/>
            <p:cNvSpPr/>
            <p:nvPr/>
          </p:nvSpPr>
          <p:spPr>
            <a:xfrm>
              <a:off x="945248" y="511951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1</a:t>
              </a:r>
              <a:endParaRPr lang="en-US" dirty="0">
                <a:solidFill>
                  <a:schemeClr val="tx1"/>
                </a:solidFill>
              </a:endParaRPr>
            </a:p>
          </p:txBody>
        </p:sp>
        <p:sp>
          <p:nvSpPr>
            <p:cNvPr id="22" name="Oval 21"/>
            <p:cNvSpPr/>
            <p:nvPr/>
          </p:nvSpPr>
          <p:spPr>
            <a:xfrm>
              <a:off x="2323468" y="5296262"/>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cxnSp>
          <p:nvCxnSpPr>
            <p:cNvPr id="12" name="Curved Connector 11"/>
            <p:cNvCxnSpPr>
              <a:stCxn id="7" idx="2"/>
              <a:endCxn id="19" idx="2"/>
            </p:cNvCxnSpPr>
            <p:nvPr/>
          </p:nvCxnSpPr>
          <p:spPr>
            <a:xfrm rot="16200000" flipH="1">
              <a:off x="2186082" y="3920295"/>
              <a:ext cx="12700" cy="2246313"/>
            </a:xfrm>
            <a:prstGeom prst="curvedConnector3">
              <a:avLst>
                <a:gd name="adj1" fmla="val 1800000"/>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632318" y="1423060"/>
            <a:ext cx="2371034" cy="646331"/>
          </a:xfrm>
          <a:prstGeom prst="rect">
            <a:avLst/>
          </a:prstGeom>
          <a:noFill/>
        </p:spPr>
        <p:txBody>
          <a:bodyPr wrap="none" rtlCol="0">
            <a:spAutoFit/>
          </a:bodyPr>
          <a:lstStyle/>
          <a:p>
            <a:pPr marL="342900" indent="-342900">
              <a:buAutoNum type="arabicPeriod"/>
            </a:pPr>
            <a:r>
              <a:rPr lang="en-US" dirty="0" smtClean="0"/>
              <a:t>Observe</a:t>
            </a:r>
          </a:p>
          <a:p>
            <a:pPr marL="342900" indent="-342900">
              <a:buAutoNum type="arabicPeriod"/>
            </a:pPr>
            <a:r>
              <a:rPr lang="en-US" dirty="0" smtClean="0"/>
              <a:t>Publish and Catalog</a:t>
            </a:r>
            <a:endParaRPr lang="en-US" dirty="0"/>
          </a:p>
        </p:txBody>
      </p:sp>
      <p:grpSp>
        <p:nvGrpSpPr>
          <p:cNvPr id="23" name="Group 22"/>
          <p:cNvGrpSpPr/>
          <p:nvPr/>
        </p:nvGrpSpPr>
        <p:grpSpPr>
          <a:xfrm>
            <a:off x="2587701" y="2612525"/>
            <a:ext cx="918846" cy="1643930"/>
            <a:chOff x="2587701" y="2612525"/>
            <a:chExt cx="918846" cy="1643930"/>
          </a:xfrm>
        </p:grpSpPr>
        <p:pic>
          <p:nvPicPr>
            <p:cNvPr id="29"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urved Connector 33"/>
            <p:cNvCxnSpPr>
              <a:stCxn id="19" idx="0"/>
              <a:endCxn id="29" idx="2"/>
            </p:cNvCxnSpPr>
            <p:nvPr/>
          </p:nvCxnSpPr>
          <p:spPr>
            <a:xfrm rot="16200000" flipV="1">
              <a:off x="2768366" y="3715581"/>
              <a:ext cx="819632" cy="262115"/>
            </a:xfrm>
            <a:prstGeom prst="curvedConnector3">
              <a:avLst>
                <a:gd name="adj1" fmla="val 4485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747269" y="365616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grpSp>
      <p:sp>
        <p:nvSpPr>
          <p:cNvPr id="36" name="TextBox 35"/>
          <p:cNvSpPr txBox="1"/>
          <p:nvPr/>
        </p:nvSpPr>
        <p:spPr>
          <a:xfrm>
            <a:off x="6629950" y="1412603"/>
            <a:ext cx="2373402" cy="1200329"/>
          </a:xfrm>
          <a:prstGeom prst="rect">
            <a:avLst/>
          </a:prstGeom>
          <a:solidFill>
            <a:schemeClr val="bg1"/>
          </a:solidFill>
        </p:spPr>
        <p:txBody>
          <a:bodyPr wrap="square" rIns="365760" rtlCol="0">
            <a:spAutoFit/>
          </a:bodyPr>
          <a:lstStyle/>
          <a:p>
            <a:pPr marL="342900" indent="-342900">
              <a:buFont typeface="+mj-lt"/>
              <a:buAutoNum type="arabicPeriod" startAt="3"/>
            </a:pPr>
            <a:r>
              <a:rPr lang="en-US" dirty="0" smtClean="0"/>
              <a:t>Discover and Analyze/Model (in Desktop or Cloud)</a:t>
            </a:r>
            <a:endParaRPr lang="en-US" dirty="0"/>
          </a:p>
        </p:txBody>
      </p:sp>
      <p:sp>
        <p:nvSpPr>
          <p:cNvPr id="37" name="TextBox 36"/>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74730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646331"/>
          </a:xfrm>
          <a:prstGeom prst="rect">
            <a:avLst/>
          </a:prstGeom>
          <a:solidFill>
            <a:schemeClr val="bg1"/>
          </a:solidFill>
        </p:spPr>
        <p:txBody>
          <a:bodyPr wrap="square" rtlCol="0">
            <a:spAutoFit/>
          </a:bodyPr>
          <a:lstStyle/>
          <a:p>
            <a:pPr marL="342900" indent="-342900">
              <a:buFont typeface="+mj-lt"/>
              <a:buAutoNum type="arabicPeriod" startAt="4"/>
            </a:pPr>
            <a:r>
              <a:rPr lang="en-US" dirty="0" smtClean="0"/>
              <a:t>Share the results (Data and Models)</a:t>
            </a:r>
            <a:endParaRPr lang="en-US" dirty="0"/>
          </a:p>
        </p:txBody>
      </p:sp>
      <p:grpSp>
        <p:nvGrpSpPr>
          <p:cNvPr id="37" name="Group 36"/>
          <p:cNvGrpSpPr/>
          <p:nvPr/>
        </p:nvGrpSpPr>
        <p:grpSpPr>
          <a:xfrm>
            <a:off x="2404952" y="4301198"/>
            <a:ext cx="1798850" cy="786997"/>
            <a:chOff x="2409814" y="4256455"/>
            <a:chExt cx="1798850" cy="786997"/>
          </a:xfrm>
        </p:grpSpPr>
        <p:sp>
          <p:nvSpPr>
            <p:cNvPr id="38" name="TextBox 37"/>
            <p:cNvSpPr txBox="1"/>
            <p:nvPr/>
          </p:nvSpPr>
          <p:spPr>
            <a:xfrm>
              <a:off x="2409814" y="4256455"/>
              <a:ext cx="1798850" cy="7869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nSpc>
                  <a:spcPts val="2000"/>
                </a:lnSpc>
              </a:pPr>
              <a:r>
                <a:rPr lang="en-US" dirty="0" err="1" smtClean="0">
                  <a:latin typeface="Arial" pitchFamily="34" charset="0"/>
                  <a:cs typeface="Arial" pitchFamily="34" charset="0"/>
                </a:rPr>
                <a:t>HydroShare</a:t>
              </a:r>
              <a:r>
                <a:rPr lang="en-US" dirty="0" smtClean="0">
                  <a:latin typeface="Arial" pitchFamily="34" charset="0"/>
                  <a:cs typeface="Arial" pitchFamily="34" charset="0"/>
                </a:rPr>
                <a:t> resource</a:t>
              </a:r>
            </a:p>
            <a:p>
              <a:pPr>
                <a:lnSpc>
                  <a:spcPts val="2000"/>
                </a:lnSpc>
              </a:pPr>
              <a:r>
                <a:rPr lang="en-US" dirty="0" smtClean="0">
                  <a:latin typeface="Arial" pitchFamily="34" charset="0"/>
                  <a:cs typeface="Arial" pitchFamily="34" charset="0"/>
                </a:rPr>
                <a:t>store</a:t>
              </a:r>
              <a:endParaRPr lang="en-US" dirty="0">
                <a:latin typeface="Arial" pitchFamily="34" charset="0"/>
                <a:cs typeface="Arial" pitchFamily="34" charset="0"/>
              </a:endParaRPr>
            </a:p>
          </p:txBody>
        </p:sp>
        <p:sp>
          <p:nvSpPr>
            <p:cNvPr id="39" name="Flowchart: Magnetic Disk 38"/>
            <p:cNvSpPr/>
            <p:nvPr/>
          </p:nvSpPr>
          <p:spPr>
            <a:xfrm>
              <a:off x="3428079" y="4700293"/>
              <a:ext cx="460178" cy="223291"/>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2744867" y="3436823"/>
            <a:ext cx="559511" cy="864375"/>
            <a:chOff x="2744867" y="3436823"/>
            <a:chExt cx="559511" cy="864375"/>
          </a:xfrm>
        </p:grpSpPr>
        <p:cxnSp>
          <p:nvCxnSpPr>
            <p:cNvPr id="40" name="Curved Connector 39"/>
            <p:cNvCxnSpPr>
              <a:stCxn id="38" idx="0"/>
              <a:endCxn id="42" idx="2"/>
            </p:cNvCxnSpPr>
            <p:nvPr/>
          </p:nvCxnSpPr>
          <p:spPr>
            <a:xfrm rot="16200000" flipV="1">
              <a:off x="2743564" y="3740384"/>
              <a:ext cx="864375" cy="257253"/>
            </a:xfrm>
            <a:prstGeom prst="curvedConnector3">
              <a:avLst>
                <a:gd name="adj1" fmla="val 50000"/>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2744867" y="3652845"/>
              <a:ext cx="304800" cy="30480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grpSp>
      <p:pic>
        <p:nvPicPr>
          <p:cNvPr id="42"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587701" y="2612525"/>
            <a:ext cx="918846" cy="82429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33" name="Title 1"/>
          <p:cNvSpPr txBox="1">
            <a:spLocks/>
          </p:cNvSpPr>
          <p:nvPr/>
        </p:nvSpPr>
        <p:spPr>
          <a:xfrm>
            <a:off x="598516" y="0"/>
            <a:ext cx="853536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aseline="-25000" smtClean="0"/>
              <a:t>Imagine the Possibilities…</a:t>
            </a:r>
            <a:endParaRPr lang="en-US" sz="4800" baseline="-25000" dirty="0"/>
          </a:p>
        </p:txBody>
      </p:sp>
    </p:spTree>
    <p:extLst>
      <p:ext uri="{BB962C8B-B14F-4D97-AF65-F5344CB8AC3E}">
        <p14:creationId xmlns:p14="http://schemas.microsoft.com/office/powerpoint/2010/main" val="35485273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5"/>
            </a:pPr>
            <a:r>
              <a:rPr lang="en-US" dirty="0" smtClean="0"/>
              <a:t>Group Collaboration using HydroShare</a:t>
            </a:r>
          </a:p>
          <a:p>
            <a:pPr marL="342900" indent="-342900">
              <a:buFont typeface="+mj-lt"/>
              <a:buAutoNum type="arabicPeriod" startAt="5"/>
            </a:pPr>
            <a:r>
              <a:rPr lang="en-US" dirty="0" smtClean="0"/>
              <a:t>Preparation of a paper</a:t>
            </a:r>
          </a:p>
        </p:txBody>
      </p:sp>
      <p:cxnSp>
        <p:nvCxnSpPr>
          <p:cNvPr id="40" name="Curved Connector 39"/>
          <p:cNvCxnSpPr>
            <a:stCxn id="24" idx="0"/>
            <a:endCxn id="42" idx="2"/>
          </p:cNvCxnSpPr>
          <p:nvPr/>
        </p:nvCxnSpPr>
        <p:spPr>
          <a:xfrm rot="16200000" flipV="1">
            <a:off x="3450497" y="2718376"/>
            <a:ext cx="301252" cy="1205883"/>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3563521" y="296278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5</a:t>
            </a:r>
            <a:endParaRPr lang="en-US" dirty="0">
              <a:solidFill>
                <a:schemeClr val="tx1"/>
              </a:solidFill>
            </a:endParaRPr>
          </a:p>
        </p:txBody>
      </p:sp>
      <p:pic>
        <p:nvPicPr>
          <p:cNvPr id="42"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2680940" y="2601497"/>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3932460" y="2599272"/>
            <a:ext cx="634482" cy="56919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I:\DCIM\Camera\2012-09-02 16.28.06.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796" t="9528" r="11567"/>
          <a:stretch/>
        </p:blipFill>
        <p:spPr bwMode="auto">
          <a:xfrm>
            <a:off x="5196090" y="2599271"/>
            <a:ext cx="634482" cy="569195"/>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Curved Connector 34"/>
          <p:cNvCxnSpPr>
            <a:endCxn id="29" idx="2"/>
          </p:cNvCxnSpPr>
          <p:nvPr/>
        </p:nvCxnSpPr>
        <p:spPr>
          <a:xfrm rot="5400000" flipH="1" flipV="1">
            <a:off x="4079385" y="3278143"/>
            <a:ext cx="279991" cy="60641"/>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Curved Connector 42"/>
          <p:cNvCxnSpPr>
            <a:stCxn id="24" idx="0"/>
            <a:endCxn id="34" idx="2"/>
          </p:cNvCxnSpPr>
          <p:nvPr/>
        </p:nvCxnSpPr>
        <p:spPr>
          <a:xfrm rot="5400000" flipH="1" flipV="1">
            <a:off x="4706958" y="2665572"/>
            <a:ext cx="303478" cy="1309267"/>
          </a:xfrm>
          <a:prstGeom prst="curvedConnector3">
            <a:avLst>
              <a:gd name="adj1" fmla="val 50000"/>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5360931" y="3639000"/>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6</a:t>
            </a:r>
            <a:endParaRPr lang="en-US" dirty="0">
              <a:solidFill>
                <a:schemeClr val="tx1"/>
              </a:solidFill>
            </a:endParaRP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37" name="TextBox 36"/>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38" name="Title 1"/>
          <p:cNvSpPr>
            <a:spLocks noGrp="1"/>
          </p:cNvSpPr>
          <p:nvPr>
            <p:ph type="title"/>
          </p:nvPr>
        </p:nvSpPr>
        <p:spPr>
          <a:xfrm>
            <a:off x="598516" y="0"/>
            <a:ext cx="8535368" cy="1143000"/>
          </a:xfrm>
        </p:spPr>
        <p:txBody>
          <a:bodyPr/>
          <a:lstStyle/>
          <a:p>
            <a:pPr algn="l"/>
            <a:r>
              <a:rPr lang="en-US" sz="4800" baseline="-25000" dirty="0" smtClean="0"/>
              <a:t>Imagine the Possibilities…</a:t>
            </a:r>
            <a:endParaRPr lang="en-US" sz="4800" baseline="-25000" dirty="0"/>
          </a:p>
        </p:txBody>
      </p:sp>
    </p:spTree>
    <p:extLst>
      <p:ext uri="{BB962C8B-B14F-4D97-AF65-F5344CB8AC3E}">
        <p14:creationId xmlns:p14="http://schemas.microsoft.com/office/powerpoint/2010/main" val="9593014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3"/>
            </p:cNvPr>
            <p:cNvPicPr>
              <a:picLocks noChangeAspect="1" noChangeArrowheads="1"/>
            </p:cNvPicPr>
            <p:nvPr/>
          </p:nvPicPr>
          <p:blipFill>
            <a:blip r:embed="rId4"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9217" y="5751289"/>
            <a:ext cx="6040722" cy="725711"/>
          </a:xfrm>
          <a:prstGeom prst="rect">
            <a:avLst/>
          </a:prstGeom>
        </p:spPr>
        <p:txBody>
          <a:bodyPr wrap="square">
            <a:spAutoFit/>
          </a:bodyPr>
          <a:lstStyle/>
          <a:p>
            <a:pPr>
              <a:lnSpc>
                <a:spcPts val="2400"/>
              </a:lnSpc>
            </a:pPr>
            <a:r>
              <a:rPr lang="en-US" sz="2800" baseline="-25000" dirty="0" err="1" smtClean="0"/>
              <a:t>HydroShare</a:t>
            </a:r>
            <a:r>
              <a:rPr lang="en-US" sz="2800" baseline="-25000" dirty="0" smtClean="0"/>
              <a:t> to support integrated collaborative analysis, modeling and data publication</a:t>
            </a:r>
            <a:endParaRPr lang="en-US" sz="2800" dirty="0"/>
          </a:p>
        </p:txBody>
      </p:sp>
      <p:sp>
        <p:nvSpPr>
          <p:cNvPr id="36" name="TextBox 35"/>
          <p:cNvSpPr txBox="1"/>
          <p:nvPr/>
        </p:nvSpPr>
        <p:spPr>
          <a:xfrm>
            <a:off x="6629951" y="1412603"/>
            <a:ext cx="2373401" cy="1477328"/>
          </a:xfrm>
          <a:prstGeom prst="rect">
            <a:avLst/>
          </a:prstGeom>
          <a:solidFill>
            <a:schemeClr val="bg1"/>
          </a:solidFill>
        </p:spPr>
        <p:txBody>
          <a:bodyPr wrap="square" rtlCol="0">
            <a:spAutoFit/>
          </a:bodyPr>
          <a:lstStyle/>
          <a:p>
            <a:pPr marL="342900" indent="-342900">
              <a:buFont typeface="+mj-lt"/>
              <a:buAutoNum type="arabicPeriod" startAt="7"/>
            </a:pPr>
            <a:r>
              <a:rPr lang="en-US" dirty="0" smtClean="0"/>
              <a:t>Submittal of paper, review, archival of electronic paper with data, methods and workflow</a:t>
            </a:r>
          </a:p>
        </p:txBody>
      </p:sp>
      <p:grpSp>
        <p:nvGrpSpPr>
          <p:cNvPr id="22" name="Group 21"/>
          <p:cNvGrpSpPr/>
          <p:nvPr/>
        </p:nvGrpSpPr>
        <p:grpSpPr>
          <a:xfrm>
            <a:off x="5718111" y="3710481"/>
            <a:ext cx="349367" cy="449591"/>
            <a:chOff x="5718111" y="3710481"/>
            <a:chExt cx="349367" cy="449591"/>
          </a:xfrm>
        </p:grpSpPr>
        <p:sp>
          <p:nvSpPr>
            <p:cNvPr id="19" name="Folded Corner 18"/>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760013" y="3989289"/>
            <a:ext cx="349367" cy="449591"/>
            <a:chOff x="5718111" y="3710481"/>
            <a:chExt cx="349367" cy="449591"/>
          </a:xfrm>
        </p:grpSpPr>
        <p:sp>
          <p:nvSpPr>
            <p:cNvPr id="38" name="Folded Corner 37"/>
            <p:cNvSpPr/>
            <p:nvPr/>
          </p:nvSpPr>
          <p:spPr>
            <a:xfrm>
              <a:off x="5718111" y="3710481"/>
              <a:ext cx="349367" cy="449591"/>
            </a:xfrm>
            <a:prstGeom prst="foldedCorne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9" name="Straight Connector 38"/>
            <p:cNvCxnSpPr/>
            <p:nvPr/>
          </p:nvCxnSpPr>
          <p:spPr>
            <a:xfrm>
              <a:off x="5742481" y="37914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742481" y="3876372"/>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45738" y="3943800"/>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42481" y="4019339"/>
              <a:ext cx="240431"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1" name="Oval 50"/>
          <p:cNvSpPr/>
          <p:nvPr/>
        </p:nvSpPr>
        <p:spPr>
          <a:xfrm>
            <a:off x="6427578" y="3829547"/>
            <a:ext cx="304800" cy="304800"/>
          </a:xfrm>
          <a:prstGeom prst="ellipse">
            <a:avLst/>
          </a:prstGeom>
          <a:solidFill>
            <a:schemeClr val="tx2">
              <a:lumMod val="20000"/>
              <a:lumOff val="80000"/>
            </a:schemeClr>
          </a:solidFill>
          <a:ln>
            <a:headEnd type="triangl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7</a:t>
            </a:r>
            <a:endParaRPr lang="en-US" dirty="0">
              <a:solidFill>
                <a:schemeClr val="tx1"/>
              </a:solidFill>
            </a:endParaRPr>
          </a:p>
        </p:txBody>
      </p:sp>
      <p:cxnSp>
        <p:nvCxnSpPr>
          <p:cNvPr id="52" name="Curved Connector 51"/>
          <p:cNvCxnSpPr>
            <a:stCxn id="19" idx="3"/>
            <a:endCxn id="38" idx="1"/>
          </p:cNvCxnSpPr>
          <p:nvPr/>
        </p:nvCxnSpPr>
        <p:spPr>
          <a:xfrm>
            <a:off x="6067478" y="3935277"/>
            <a:ext cx="692535" cy="278808"/>
          </a:xfrm>
          <a:prstGeom prst="curvedConnector3">
            <a:avLst>
              <a:gd name="adj1" fmla="val 50000"/>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
        <p:nvSpPr>
          <p:cNvPr id="5" name="TextBox 4"/>
          <p:cNvSpPr txBox="1"/>
          <p:nvPr/>
        </p:nvSpPr>
        <p:spPr>
          <a:xfrm>
            <a:off x="6626638" y="6248400"/>
            <a:ext cx="2384820" cy="369332"/>
          </a:xfrm>
          <a:prstGeom prst="rect">
            <a:avLst/>
          </a:prstGeom>
          <a:noFill/>
        </p:spPr>
        <p:txBody>
          <a:bodyPr wrap="none" rtlCol="0">
            <a:spAutoFit/>
          </a:bodyPr>
          <a:lstStyle/>
          <a:p>
            <a:r>
              <a:rPr lang="en-US" dirty="0" err="1" smtClean="0"/>
              <a:t>DataOne</a:t>
            </a:r>
            <a:r>
              <a:rPr lang="en-US" dirty="0" smtClean="0"/>
              <a:t>, </a:t>
            </a:r>
            <a:r>
              <a:rPr lang="en-US" dirty="0" err="1" smtClean="0"/>
              <a:t>EarthCube</a:t>
            </a:r>
            <a:r>
              <a:rPr lang="en-US" dirty="0" smtClean="0"/>
              <a:t>, …</a:t>
            </a:r>
            <a:endParaRPr lang="en-US" dirty="0"/>
          </a:p>
        </p:txBody>
      </p:sp>
      <p:sp>
        <p:nvSpPr>
          <p:cNvPr id="40" name="Title 1"/>
          <p:cNvSpPr>
            <a:spLocks noGrp="1"/>
          </p:cNvSpPr>
          <p:nvPr>
            <p:ph type="title"/>
          </p:nvPr>
        </p:nvSpPr>
        <p:spPr>
          <a:xfrm>
            <a:off x="598516" y="0"/>
            <a:ext cx="8535368" cy="1143000"/>
          </a:xfrm>
        </p:spPr>
        <p:txBody>
          <a:bodyPr/>
          <a:lstStyle/>
          <a:p>
            <a:pPr algn="l"/>
            <a:r>
              <a:rPr lang="en-US" sz="4800" baseline="-25000" dirty="0" smtClean="0"/>
              <a:t>Imagine the Possibilities…</a:t>
            </a:r>
            <a:endParaRPr lang="en-US" sz="4800" baseline="-25000" dirty="0"/>
          </a:p>
        </p:txBody>
      </p:sp>
    </p:spTree>
    <p:extLst>
      <p:ext uri="{BB962C8B-B14F-4D97-AF65-F5344CB8AC3E}">
        <p14:creationId xmlns:p14="http://schemas.microsoft.com/office/powerpoint/2010/main" val="315862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4904"/>
          </a:xfrm>
        </p:spPr>
        <p:txBody>
          <a:bodyPr/>
          <a:lstStyle/>
          <a:p>
            <a:r>
              <a:rPr lang="en-US" dirty="0" smtClean="0"/>
              <a:t>HydroShare Modeling</a:t>
            </a:r>
            <a:endParaRPr lang="en-US" dirty="0"/>
          </a:p>
        </p:txBody>
      </p:sp>
      <p:sp>
        <p:nvSpPr>
          <p:cNvPr id="3" name="Content Placeholder 2"/>
          <p:cNvSpPr>
            <a:spLocks noGrp="1"/>
          </p:cNvSpPr>
          <p:nvPr>
            <p:ph idx="1"/>
          </p:nvPr>
        </p:nvSpPr>
        <p:spPr>
          <a:xfrm>
            <a:off x="358853" y="5952338"/>
            <a:ext cx="8746728" cy="909631"/>
          </a:xfrm>
        </p:spPr>
        <p:txBody>
          <a:bodyPr>
            <a:normAutofit lnSpcReduction="10000"/>
          </a:bodyPr>
          <a:lstStyle/>
          <a:p>
            <a:r>
              <a:rPr lang="en-US" sz="2800" dirty="0" smtClean="0"/>
              <a:t>Data: Links to national and global data sets of essential terrestrial variables (e.g. NASA NEX, </a:t>
            </a:r>
            <a:r>
              <a:rPr lang="en-US" sz="2800" dirty="0" err="1" smtClean="0"/>
              <a:t>HydroTerre</a:t>
            </a:r>
            <a:r>
              <a:rPr lang="en-US" sz="2800" dirty="0" smtClean="0"/>
              <a:t>)</a:t>
            </a:r>
          </a:p>
        </p:txBody>
      </p:sp>
      <p:sp>
        <p:nvSpPr>
          <p:cNvPr id="101"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Tools to preprocess and configure </a:t>
            </a:r>
            <a:r>
              <a:rPr lang="en-US" sz="2800" dirty="0" smtClean="0">
                <a:solidFill>
                  <a:prstClr val="black"/>
                </a:solidFill>
              </a:rPr>
              <a:t>inputs (</a:t>
            </a:r>
            <a:r>
              <a:rPr lang="en-US" sz="2800" dirty="0" err="1" smtClean="0">
                <a:solidFill>
                  <a:prstClr val="black"/>
                </a:solidFill>
              </a:rPr>
              <a:t>TauDEM</a:t>
            </a:r>
            <a:r>
              <a:rPr lang="en-US" sz="2800" dirty="0" smtClean="0">
                <a:solidFill>
                  <a:prstClr val="black"/>
                </a:solidFill>
              </a:rPr>
              <a:t> + </a:t>
            </a:r>
            <a:r>
              <a:rPr lang="en-US" sz="2800" dirty="0" err="1" smtClean="0">
                <a:solidFill>
                  <a:prstClr val="black"/>
                </a:solidFill>
              </a:rPr>
              <a:t>CyberGIS</a:t>
            </a:r>
            <a:r>
              <a:rPr lang="en-US" sz="2800" dirty="0" smtClean="0">
                <a:solidFill>
                  <a:prstClr val="black"/>
                </a:solidFill>
              </a:rPr>
              <a:t>)</a:t>
            </a:r>
            <a:endParaRPr lang="en-US" sz="2800" dirty="0">
              <a:solidFill>
                <a:prstClr val="black"/>
              </a:solidFill>
            </a:endParaRPr>
          </a:p>
        </p:txBody>
      </p:sp>
      <p:sp>
        <p:nvSpPr>
          <p:cNvPr id="102"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Preconfigured models and modeling systems as </a:t>
            </a:r>
            <a:r>
              <a:rPr lang="en-US" sz="2800" dirty="0" smtClean="0">
                <a:solidFill>
                  <a:prstClr val="black"/>
                </a:solidFill>
              </a:rPr>
              <a:t>services (CI-WATER)</a:t>
            </a:r>
            <a:endParaRPr lang="en-US" sz="2800" dirty="0">
              <a:solidFill>
                <a:prstClr val="black"/>
              </a:solidFill>
            </a:endParaRPr>
          </a:p>
        </p:txBody>
      </p:sp>
      <p:sp>
        <p:nvSpPr>
          <p:cNvPr id="104"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Standards for information exchange for interoperability (</a:t>
            </a:r>
            <a:r>
              <a:rPr lang="en-US" sz="2800" dirty="0" err="1">
                <a:solidFill>
                  <a:prstClr val="black"/>
                </a:solidFill>
              </a:rPr>
              <a:t>OpenMI</a:t>
            </a:r>
            <a:r>
              <a:rPr lang="en-US" sz="2800" dirty="0">
                <a:solidFill>
                  <a:prstClr val="black"/>
                </a:solidFill>
              </a:rPr>
              <a:t>, CSDMS BMI)</a:t>
            </a:r>
          </a:p>
        </p:txBody>
      </p:sp>
      <p:sp>
        <p:nvSpPr>
          <p:cNvPr id="105"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Tools for </a:t>
            </a:r>
            <a:r>
              <a:rPr lang="en-US" sz="2800" dirty="0" smtClean="0">
                <a:solidFill>
                  <a:prstClr val="black"/>
                </a:solidFill>
              </a:rPr>
              <a:t>visualization </a:t>
            </a:r>
            <a:r>
              <a:rPr lang="en-US" sz="2800" dirty="0">
                <a:solidFill>
                  <a:prstClr val="black"/>
                </a:solidFill>
              </a:rPr>
              <a:t>and </a:t>
            </a:r>
            <a:r>
              <a:rPr lang="en-US" sz="2800" dirty="0" smtClean="0">
                <a:solidFill>
                  <a:prstClr val="black"/>
                </a:solidFill>
              </a:rPr>
              <a:t>analysis</a:t>
            </a:r>
            <a:endParaRPr lang="en-US" sz="2800" dirty="0">
              <a:solidFill>
                <a:prstClr val="black"/>
              </a:solidFill>
            </a:endParaRPr>
          </a:p>
        </p:txBody>
      </p:sp>
      <p:sp>
        <p:nvSpPr>
          <p:cNvPr id="106" name="Content Placeholder 2"/>
          <p:cNvSpPr txBox="1">
            <a:spLocks/>
          </p:cNvSpPr>
          <p:nvPr/>
        </p:nvSpPr>
        <p:spPr bwMode="auto">
          <a:xfrm>
            <a:off x="358853" y="5952338"/>
            <a:ext cx="8746728" cy="909631"/>
          </a:xfrm>
          <a:prstGeom prst="rect">
            <a:avLst/>
          </a:prstGeom>
          <a:solidFill>
            <a:schemeClr val="bg1"/>
          </a:solidFill>
          <a:ln w="9525">
            <a:noFill/>
            <a:miter lim="800000"/>
            <a:headEnd/>
            <a:tailEnd/>
          </a:ln>
        </p:spPr>
        <p:txBody>
          <a:bodyPr vert="horz" wrap="square" lIns="91414" tIns="45707" rIns="91414" bIns="45707" numCol="1" anchor="t" anchorCtr="0" compatLnSpc="1">
            <a:prstTxWarp prst="textNoShape">
              <a:avLst/>
            </a:prstTxWarp>
          </a:bodyPr>
          <a:lstStyle>
            <a:lvl1pPr marL="342803" indent="-34280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740" indent="-28567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677" indent="-22853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9749"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6821" indent="-228536"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3893"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965"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03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106" indent="-228536" algn="l" defTabSz="91414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a:solidFill>
                  <a:prstClr val="black"/>
                </a:solidFill>
              </a:rPr>
              <a:t>Automated reasoning to couple models based on purpose, context, data and </a:t>
            </a:r>
            <a:r>
              <a:rPr lang="en-US" sz="2800" dirty="0" smtClean="0">
                <a:solidFill>
                  <a:prstClr val="black"/>
                </a:solidFill>
              </a:rPr>
              <a:t>resources (Aaron Byrd)</a:t>
            </a:r>
            <a:endParaRPr lang="en-US" sz="2800" dirty="0">
              <a:solidFill>
                <a:prstClr val="black"/>
              </a:solidFill>
            </a:endParaRPr>
          </a:p>
        </p:txBody>
      </p:sp>
      <p:pic>
        <p:nvPicPr>
          <p:cNvPr id="4"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2912" y="1926108"/>
            <a:ext cx="8229599"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9271" y="4954579"/>
            <a:ext cx="1277851" cy="848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38" name="Group 37"/>
          <p:cNvGrpSpPr/>
          <p:nvPr/>
        </p:nvGrpSpPr>
        <p:grpSpPr>
          <a:xfrm>
            <a:off x="6337440" y="3709667"/>
            <a:ext cx="1310510" cy="1506549"/>
            <a:chOff x="378077" y="1340330"/>
            <a:chExt cx="5181889" cy="5957045"/>
          </a:xfrm>
        </p:grpSpPr>
        <p:pic>
          <p:nvPicPr>
            <p:cNvPr id="3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1398" y="3716927"/>
              <a:ext cx="3940492" cy="3580448"/>
            </a:xfrm>
            <a:prstGeom prst="rect">
              <a:avLst/>
            </a:prstGeom>
            <a:noFill/>
            <a:ln w="41275" cmpd="sng">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0" name="Straight Connector 39"/>
            <p:cNvCxnSpPr/>
            <p:nvPr/>
          </p:nvCxnSpPr>
          <p:spPr>
            <a:xfrm flipV="1">
              <a:off x="1978619" y="3678265"/>
              <a:ext cx="0" cy="299139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378077" y="2349734"/>
              <a:ext cx="0" cy="298794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V="1">
              <a:off x="5540202" y="2696744"/>
              <a:ext cx="1950" cy="299190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3940628" y="1340330"/>
              <a:ext cx="0" cy="301213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390286" y="1340330"/>
              <a:ext cx="5169680" cy="4893069"/>
              <a:chOff x="2975910" y="1340330"/>
              <a:chExt cx="5169680" cy="4893069"/>
            </a:xfrm>
          </p:grpSpPr>
          <p:grpSp>
            <p:nvGrpSpPr>
              <p:cNvPr id="51" name="Group 50"/>
              <p:cNvGrpSpPr/>
              <p:nvPr/>
            </p:nvGrpSpPr>
            <p:grpSpPr>
              <a:xfrm>
                <a:off x="2975910" y="1340330"/>
                <a:ext cx="5169680" cy="2337935"/>
                <a:chOff x="378077" y="904013"/>
                <a:chExt cx="5169680" cy="2337935"/>
              </a:xfrm>
            </p:grpSpPr>
            <p:cxnSp>
              <p:nvCxnSpPr>
                <p:cNvPr id="82" name="Straight Connector 81"/>
                <p:cNvCxnSpPr/>
                <p:nvPr/>
              </p:nvCxnSpPr>
              <p:spPr>
                <a:xfrm flipV="1">
                  <a:off x="1971304" y="2264213"/>
                  <a:ext cx="3558639" cy="977735"/>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381989" y="904013"/>
                  <a:ext cx="3558639" cy="100940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378077" y="1913416"/>
                  <a:ext cx="1600542" cy="1328532"/>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3940628" y="904013"/>
                  <a:ext cx="1607129" cy="136020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 name="Group 51"/>
              <p:cNvGrpSpPr/>
              <p:nvPr/>
            </p:nvGrpSpPr>
            <p:grpSpPr>
              <a:xfrm>
                <a:off x="2975910" y="1766186"/>
                <a:ext cx="5169680" cy="2337935"/>
                <a:chOff x="378077" y="904013"/>
                <a:chExt cx="5169680" cy="2337935"/>
              </a:xfrm>
            </p:grpSpPr>
            <p:cxnSp>
              <p:nvCxnSpPr>
                <p:cNvPr id="78" name="Straight Connector 7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3" name="Group 52"/>
              <p:cNvGrpSpPr/>
              <p:nvPr/>
            </p:nvGrpSpPr>
            <p:grpSpPr>
              <a:xfrm>
                <a:off x="2975910" y="2192042"/>
                <a:ext cx="5169680" cy="2337935"/>
                <a:chOff x="378077" y="904013"/>
                <a:chExt cx="5169680" cy="2337935"/>
              </a:xfrm>
            </p:grpSpPr>
            <p:cxnSp>
              <p:nvCxnSpPr>
                <p:cNvPr id="74" name="Straight Connector 73"/>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4" name="Group 53"/>
              <p:cNvGrpSpPr/>
              <p:nvPr/>
            </p:nvGrpSpPr>
            <p:grpSpPr>
              <a:xfrm>
                <a:off x="2975910" y="2617898"/>
                <a:ext cx="5169680" cy="2337935"/>
                <a:chOff x="378077" y="904013"/>
                <a:chExt cx="5169680" cy="2337935"/>
              </a:xfrm>
            </p:grpSpPr>
            <p:cxnSp>
              <p:nvCxnSpPr>
                <p:cNvPr id="70" name="Straight Connector 69"/>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p:cNvGrpSpPr/>
              <p:nvPr/>
            </p:nvGrpSpPr>
            <p:grpSpPr>
              <a:xfrm>
                <a:off x="2975910" y="3043754"/>
                <a:ext cx="5169680" cy="2337935"/>
                <a:chOff x="378077" y="904013"/>
                <a:chExt cx="5169680" cy="2337935"/>
              </a:xfrm>
            </p:grpSpPr>
            <p:cxnSp>
              <p:nvCxnSpPr>
                <p:cNvPr id="66" name="Straight Connector 65"/>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6" name="Group 55"/>
              <p:cNvGrpSpPr/>
              <p:nvPr/>
            </p:nvGrpSpPr>
            <p:grpSpPr>
              <a:xfrm>
                <a:off x="2975910" y="3469610"/>
                <a:ext cx="5169680" cy="2337935"/>
                <a:chOff x="378077" y="904013"/>
                <a:chExt cx="5169680" cy="2337935"/>
              </a:xfrm>
            </p:grpSpPr>
            <p:cxnSp>
              <p:nvCxnSpPr>
                <p:cNvPr id="62" name="Straight Connector 61"/>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2975910" y="3895464"/>
                <a:ext cx="5169680" cy="2337935"/>
                <a:chOff x="378077" y="904013"/>
                <a:chExt cx="5169680" cy="2337935"/>
              </a:xfrm>
            </p:grpSpPr>
            <p:cxnSp>
              <p:nvCxnSpPr>
                <p:cNvPr id="58" name="Straight Connector 57"/>
                <p:cNvCxnSpPr/>
                <p:nvPr/>
              </p:nvCxnSpPr>
              <p:spPr>
                <a:xfrm flipV="1">
                  <a:off x="1971304" y="2264213"/>
                  <a:ext cx="3558639" cy="977735"/>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381989" y="904013"/>
                  <a:ext cx="3558639" cy="100940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378077" y="1913416"/>
                  <a:ext cx="1600542" cy="132853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3940628" y="904013"/>
                  <a:ext cx="1607129" cy="136020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grpSp>
        </p:grpSp>
        <p:cxnSp>
          <p:nvCxnSpPr>
            <p:cNvPr id="45" name="Straight Arrow Connector 44"/>
            <p:cNvCxnSpPr/>
            <p:nvPr/>
          </p:nvCxnSpPr>
          <p:spPr>
            <a:xfrm flipV="1">
              <a:off x="1971304" y="5971430"/>
              <a:ext cx="2497329" cy="698228"/>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flipV="1">
              <a:off x="1971304" y="4291568"/>
              <a:ext cx="19524" cy="2378090"/>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flipH="1" flipV="1">
              <a:off x="707666" y="5633014"/>
              <a:ext cx="1273400" cy="1036644"/>
            </a:xfrm>
            <a:prstGeom prst="straightConnector1">
              <a:avLst/>
            </a:prstGeom>
            <a:ln w="57150">
              <a:solidFill>
                <a:srgbClr val="009900"/>
              </a:solidFill>
              <a:tailEnd type="arrow"/>
            </a:ln>
          </p:spPr>
          <p:style>
            <a:lnRef idx="2">
              <a:schemeClr val="accent1"/>
            </a:lnRef>
            <a:fillRef idx="0">
              <a:schemeClr val="accent1"/>
            </a:fillRef>
            <a:effectRef idx="1">
              <a:schemeClr val="accent1"/>
            </a:effectRef>
            <a:fontRef idx="minor">
              <a:schemeClr val="tx1"/>
            </a:fontRef>
          </p:style>
        </p:cxnSp>
        <p:sp>
          <p:nvSpPr>
            <p:cNvPr id="48" name="TextBox 47"/>
            <p:cNvSpPr txBox="1"/>
            <p:nvPr/>
          </p:nvSpPr>
          <p:spPr>
            <a:xfrm>
              <a:off x="3983589" y="6027107"/>
              <a:ext cx="356188" cy="43582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x</a:t>
              </a:r>
              <a:endParaRPr lang="en-US" sz="2400" b="1" dirty="0">
                <a:solidFill>
                  <a:srgbClr val="009900"/>
                </a:solidFill>
                <a:latin typeface="Arial" charset="0"/>
              </a:endParaRPr>
            </a:p>
          </p:txBody>
        </p:sp>
        <p:sp>
          <p:nvSpPr>
            <p:cNvPr id="49" name="TextBox 48"/>
            <p:cNvSpPr txBox="1"/>
            <p:nvPr/>
          </p:nvSpPr>
          <p:spPr>
            <a:xfrm>
              <a:off x="638290" y="5775866"/>
              <a:ext cx="356188" cy="435825"/>
            </a:xfrm>
            <a:prstGeom prst="rect">
              <a:avLst/>
            </a:prstGeom>
            <a:noFill/>
            <a:ln>
              <a:noFill/>
            </a:ln>
          </p:spPr>
          <p:txBody>
            <a:bodyPr wrap="non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y</a:t>
              </a:r>
              <a:endParaRPr lang="en-US" sz="2400" b="1" dirty="0">
                <a:solidFill>
                  <a:srgbClr val="009900"/>
                </a:solidFill>
                <a:latin typeface="Arial" charset="0"/>
              </a:endParaRPr>
            </a:p>
          </p:txBody>
        </p:sp>
        <p:sp>
          <p:nvSpPr>
            <p:cNvPr id="50" name="TextBox 49"/>
            <p:cNvSpPr txBox="1"/>
            <p:nvPr/>
          </p:nvSpPr>
          <p:spPr>
            <a:xfrm>
              <a:off x="1344365" y="4435159"/>
              <a:ext cx="637102" cy="935279"/>
            </a:xfrm>
            <a:prstGeom prst="rect">
              <a:avLst/>
            </a:prstGeom>
            <a:noFill/>
            <a:ln>
              <a:noFill/>
            </a:ln>
          </p:spPr>
          <p:txBody>
            <a:bodyPr wrap="square" rtlCol="0">
              <a:spAutoFit/>
            </a:bodyPr>
            <a:lstStyle/>
            <a:p>
              <a:pPr defTabSz="456488" fontAlgn="base" hangingPunct="0">
                <a:lnSpc>
                  <a:spcPct val="93000"/>
                </a:lnSpc>
                <a:spcBef>
                  <a:spcPct val="0"/>
                </a:spcBef>
                <a:spcAft>
                  <a:spcPct val="0"/>
                </a:spcAft>
                <a:buClr>
                  <a:srgbClr val="000000"/>
                </a:buClr>
                <a:buSzPct val="100000"/>
                <a:buFont typeface="Times New Roman" pitchFamily="18" charset="0"/>
                <a:buNone/>
              </a:pPr>
              <a:r>
                <a:rPr lang="en-US" sz="2400" b="1" dirty="0" smtClean="0">
                  <a:solidFill>
                    <a:srgbClr val="009900"/>
                  </a:solidFill>
                  <a:latin typeface="Arial" charset="0"/>
                </a:rPr>
                <a:t>t</a:t>
              </a:r>
              <a:endParaRPr lang="en-US" sz="2400" b="1" dirty="0">
                <a:solidFill>
                  <a:srgbClr val="009900"/>
                </a:solidFill>
                <a:latin typeface="Arial" charset="0"/>
              </a:endParaRPr>
            </a:p>
          </p:txBody>
        </p:sp>
      </p:grpSp>
      <p:pic>
        <p:nvPicPr>
          <p:cNvPr id="86" name="Picture 7"/>
          <p:cNvPicPr>
            <a:picLocks noChangeAspect="1" noChangeArrowheads="1"/>
          </p:cNvPicPr>
          <p:nvPr/>
        </p:nvPicPr>
        <p:blipFill>
          <a:blip r:embed="rId6" cstate="print"/>
          <a:srcRect t="44711"/>
          <a:stretch>
            <a:fillRect/>
          </a:stretch>
        </p:blipFill>
        <p:spPr bwMode="auto">
          <a:xfrm>
            <a:off x="3691792" y="3810000"/>
            <a:ext cx="1834888" cy="884897"/>
          </a:xfrm>
          <a:prstGeom prst="rect">
            <a:avLst/>
          </a:prstGeom>
          <a:noFill/>
          <a:ln w="9525">
            <a:noFill/>
            <a:miter lim="800000"/>
            <a:headEnd/>
            <a:tailEnd/>
          </a:ln>
        </p:spPr>
      </p:pic>
      <p:pic>
        <p:nvPicPr>
          <p:cNvPr id="87" name="Picture 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687607" y="2826988"/>
            <a:ext cx="2157045" cy="830244"/>
          </a:xfrm>
          <a:prstGeom prst="rect">
            <a:avLst/>
          </a:prstGeom>
          <a:noFill/>
          <a:ln w="9525" cap="flat" cmpd="sng">
            <a:noFill/>
            <a:prstDash val="solid"/>
            <a:miter lim="800000"/>
            <a:headEnd/>
            <a:tailEnd/>
          </a:ln>
        </p:spPr>
      </p:pic>
      <p:grpSp>
        <p:nvGrpSpPr>
          <p:cNvPr id="88" name="Group 87"/>
          <p:cNvGrpSpPr>
            <a:grpSpLocks/>
          </p:cNvGrpSpPr>
          <p:nvPr/>
        </p:nvGrpSpPr>
        <p:grpSpPr bwMode="auto">
          <a:xfrm>
            <a:off x="6357239" y="2802511"/>
            <a:ext cx="1013964" cy="770100"/>
            <a:chOff x="4368" y="1728"/>
            <a:chExt cx="1264" cy="960"/>
          </a:xfrm>
        </p:grpSpPr>
        <p:pic>
          <p:nvPicPr>
            <p:cNvPr id="95" name="Picture 9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378" y="1872"/>
              <a:ext cx="1180" cy="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97"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prstClr val="black"/>
                </a:solidFill>
              </a:endParaRPr>
            </a:p>
          </p:txBody>
        </p:sp>
        <p:sp>
          <p:nvSpPr>
            <p:cNvPr id="98" name="Text Box 6"/>
            <p:cNvSpPr txBox="1">
              <a:spLocks noChangeArrowheads="1"/>
            </p:cNvSpPr>
            <p:nvPr/>
          </p:nvSpPr>
          <p:spPr bwMode="auto">
            <a:xfrm>
              <a:off x="4368" y="1728"/>
              <a:ext cx="34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black"/>
                  </a:solidFill>
                </a:rPr>
                <a:t>Flow</a:t>
              </a:r>
            </a:p>
          </p:txBody>
        </p:sp>
        <p:sp>
          <p:nvSpPr>
            <p:cNvPr id="99" name="Text Box 7"/>
            <p:cNvSpPr txBox="1">
              <a:spLocks noChangeArrowheads="1"/>
            </p:cNvSpPr>
            <p:nvPr/>
          </p:nvSpPr>
          <p:spPr bwMode="auto">
            <a:xfrm>
              <a:off x="5280" y="2448"/>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solidFill>
                    <a:prstClr val="black"/>
                  </a:solidFill>
                </a:rPr>
                <a:t>Time</a:t>
              </a:r>
            </a:p>
          </p:txBody>
        </p:sp>
      </p:grpSp>
      <p:pic>
        <p:nvPicPr>
          <p:cNvPr id="91" name="Picture 9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75220" y="2792624"/>
            <a:ext cx="1563938" cy="95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2927350" y="958539"/>
            <a:ext cx="3289300" cy="1508291"/>
            <a:chOff x="4724400" y="1214398"/>
            <a:chExt cx="3289300" cy="1508291"/>
          </a:xfrm>
        </p:grpSpPr>
        <p:pic>
          <p:nvPicPr>
            <p:cNvPr id="6"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0900" y="1230273"/>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40425" y="1214398"/>
              <a:ext cx="8128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4400" y="1244561"/>
              <a:ext cx="814388"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Up-Down Arrow 8"/>
            <p:cNvSpPr/>
            <p:nvPr/>
          </p:nvSpPr>
          <p:spPr bwMode="auto">
            <a:xfrm rot="20342168">
              <a:off x="5192722" y="2093853"/>
              <a:ext cx="246062" cy="604838"/>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0" name="Up-Down Arrow 9"/>
            <p:cNvSpPr/>
            <p:nvPr/>
          </p:nvSpPr>
          <p:spPr bwMode="auto">
            <a:xfrm rot="10800000">
              <a:off x="6248400" y="2108158"/>
              <a:ext cx="239966" cy="614531"/>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1" name="Up-Down Arrow 10"/>
            <p:cNvSpPr/>
            <p:nvPr/>
          </p:nvSpPr>
          <p:spPr bwMode="auto">
            <a:xfrm rot="1260000">
              <a:off x="7309567" y="2057256"/>
              <a:ext cx="239713" cy="650875"/>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3" name="Up-Down Arrow 12"/>
            <p:cNvSpPr/>
            <p:nvPr/>
          </p:nvSpPr>
          <p:spPr bwMode="auto">
            <a:xfrm rot="5400000">
              <a:off x="5622131" y="1531105"/>
              <a:ext cx="219075" cy="639762"/>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sp>
          <p:nvSpPr>
            <p:cNvPr id="14" name="Up-Down Arrow 13"/>
            <p:cNvSpPr/>
            <p:nvPr/>
          </p:nvSpPr>
          <p:spPr bwMode="auto">
            <a:xfrm rot="5400000">
              <a:off x="6867525" y="1547774"/>
              <a:ext cx="219075" cy="641350"/>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dirty="0">
                <a:solidFill>
                  <a:prstClr val="white"/>
                </a:solidFill>
              </a:endParaRPr>
            </a:p>
          </p:txBody>
        </p:sp>
      </p:grpSp>
      <p:pic>
        <p:nvPicPr>
          <p:cNvPr id="89" name="Picture 88"/>
          <p:cNvPicPr>
            <a:picLocks noChangeAspect="1"/>
          </p:cNvPicPr>
          <p:nvPr/>
        </p:nvPicPr>
        <p:blipFill>
          <a:blip r:embed="rId12"/>
          <a:stretch>
            <a:fillRect/>
          </a:stretch>
        </p:blipFill>
        <p:spPr>
          <a:xfrm>
            <a:off x="1231615" y="4052707"/>
            <a:ext cx="2294427" cy="1105306"/>
          </a:xfrm>
          <a:prstGeom prst="rect">
            <a:avLst/>
          </a:prstGeom>
        </p:spPr>
      </p:pic>
    </p:spTree>
    <p:extLst>
      <p:ext uri="{BB962C8B-B14F-4D97-AF65-F5344CB8AC3E}">
        <p14:creationId xmlns:p14="http://schemas.microsoft.com/office/powerpoint/2010/main" val="13341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1" grpId="0" animBg="1"/>
      <p:bldP spid="102" grpId="0" animBg="1"/>
      <p:bldP spid="104" grpId="0" animBg="1"/>
      <p:bldP spid="105" grpId="0" animBg="1"/>
      <p:bldP spid="10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CUAHSI HIS Challenges</a:t>
            </a:r>
            <a:endParaRPr lang="en-US" dirty="0"/>
          </a:p>
        </p:txBody>
      </p:sp>
      <p:sp>
        <p:nvSpPr>
          <p:cNvPr id="3" name="Content Placeholder 2"/>
          <p:cNvSpPr>
            <a:spLocks noGrp="1"/>
          </p:cNvSpPr>
          <p:nvPr>
            <p:ph idx="1"/>
          </p:nvPr>
        </p:nvSpPr>
        <p:spPr>
          <a:xfrm>
            <a:off x="457200" y="1600200"/>
            <a:ext cx="4500390" cy="4525963"/>
          </a:xfrm>
        </p:spPr>
        <p:txBody>
          <a:bodyPr/>
          <a:lstStyle/>
          <a:p>
            <a:r>
              <a:rPr lang="en-US" dirty="0" smtClean="0"/>
              <a:t>Publishing data requires access to or setting up a </a:t>
            </a:r>
            <a:r>
              <a:rPr lang="en-US" dirty="0" err="1" smtClean="0"/>
              <a:t>HydroServer</a:t>
            </a:r>
            <a:endParaRPr lang="en-US" dirty="0" smtClean="0"/>
          </a:p>
          <a:p>
            <a:r>
              <a:rPr lang="en-US" dirty="0" smtClean="0"/>
              <a:t>Accessing data requires </a:t>
            </a:r>
            <a:r>
              <a:rPr lang="en-US" dirty="0" err="1" smtClean="0"/>
              <a:t>HydroDesktop</a:t>
            </a:r>
            <a:endParaRPr lang="en-US" dirty="0" smtClean="0"/>
          </a:p>
          <a:p>
            <a:r>
              <a:rPr lang="en-US" dirty="0" smtClean="0"/>
              <a:t>Generally limited to time series at a point</a:t>
            </a:r>
            <a:endParaRPr lang="en-US" dirty="0"/>
          </a:p>
        </p:txBody>
      </p:sp>
      <p:grpSp>
        <p:nvGrpSpPr>
          <p:cNvPr id="21" name="Group 20"/>
          <p:cNvGrpSpPr/>
          <p:nvPr/>
        </p:nvGrpSpPr>
        <p:grpSpPr>
          <a:xfrm>
            <a:off x="4770303" y="1853588"/>
            <a:ext cx="4384713" cy="3720947"/>
            <a:chOff x="4770303" y="1853588"/>
            <a:chExt cx="4384713" cy="3720947"/>
          </a:xfrm>
        </p:grpSpPr>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70303" y="3016752"/>
              <a:ext cx="4384713" cy="2557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I:\DCIM\Camera\2012-09-02 16.28.0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796" t="9528" r="11567"/>
            <a:stretch/>
          </p:blipFill>
          <p:spPr bwMode="auto">
            <a:xfrm>
              <a:off x="6417757" y="1853588"/>
              <a:ext cx="1092421" cy="9811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olossus.uwrl.usu.edu\working\jeff\Working\Projects\NSF Little Bear River Testbed\Monitoring\Site Photos\Buger King\DSCN1914.JPG"/>
            <p:cNvPicPr>
              <a:picLocks noChangeArrowheads="1"/>
            </p:cNvPicPr>
            <p:nvPr/>
          </p:nvPicPr>
          <p:blipFill rotWithShape="1">
            <a:blip r:embed="rId4" cstate="print"/>
            <a:srcRect t="7994" b="9828"/>
            <a:stretch/>
          </p:blipFill>
          <p:spPr bwMode="auto">
            <a:xfrm>
              <a:off x="7356668" y="3718560"/>
              <a:ext cx="1054386" cy="1158240"/>
            </a:xfrm>
            <a:prstGeom prst="rect">
              <a:avLst/>
            </a:prstGeom>
            <a:noFill/>
          </p:spPr>
        </p:pic>
        <p:pic>
          <p:nvPicPr>
            <p:cNvPr id="8" name="Picture 7" descr="ODM 1"/>
            <p:cNvPicPr>
              <a:picLocks noChangeArrowheads="1"/>
            </p:cNvPicPr>
            <p:nvPr/>
          </p:nvPicPr>
          <p:blipFill rotWithShape="1">
            <a:blip r:embed="rId5" cstate="print"/>
            <a:srcRect r="67813" b="66643"/>
            <a:stretch/>
          </p:blipFill>
          <p:spPr bwMode="auto">
            <a:xfrm>
              <a:off x="5516880" y="3807005"/>
              <a:ext cx="1226496" cy="981351"/>
            </a:xfrm>
            <a:prstGeom prst="rect">
              <a:avLst/>
            </a:prstGeom>
            <a:noFill/>
            <a:ln w="9525">
              <a:solidFill>
                <a:schemeClr val="tx1"/>
              </a:solidFill>
              <a:miter lim="800000"/>
              <a:headEnd/>
              <a:tailEnd/>
            </a:ln>
          </p:spPr>
        </p:pic>
        <p:cxnSp>
          <p:nvCxnSpPr>
            <p:cNvPr id="9" name="Straight Connector 8"/>
            <p:cNvCxnSpPr>
              <a:stCxn id="8" idx="0"/>
              <a:endCxn id="6" idx="2"/>
            </p:cNvCxnSpPr>
            <p:nvPr/>
          </p:nvCxnSpPr>
          <p:spPr>
            <a:xfrm flipV="1">
              <a:off x="6130128" y="2834701"/>
              <a:ext cx="833840" cy="9723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7" idx="0"/>
              <a:endCxn id="6" idx="2"/>
            </p:cNvCxnSpPr>
            <p:nvPr/>
          </p:nvCxnSpPr>
          <p:spPr>
            <a:xfrm flipH="1" flipV="1">
              <a:off x="6963968" y="2834701"/>
              <a:ext cx="919893" cy="88385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1"/>
              <a:endCxn id="8" idx="3"/>
            </p:cNvCxnSpPr>
            <p:nvPr/>
          </p:nvCxnSpPr>
          <p:spPr>
            <a:xfrm flipH="1">
              <a:off x="6743376" y="4297680"/>
              <a:ext cx="613292" cy="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56566" y="4886356"/>
              <a:ext cx="854593" cy="400110"/>
            </a:xfrm>
            <a:prstGeom prst="rect">
              <a:avLst/>
            </a:prstGeom>
            <a:noFill/>
          </p:spPr>
          <p:txBody>
            <a:bodyPr wrap="none" rtlCol="0">
              <a:spAutoFit/>
            </a:bodyPr>
            <a:lstStyle/>
            <a:p>
              <a:pPr algn="ctr"/>
              <a:r>
                <a:rPr lang="en-US" sz="2000" dirty="0" smtClean="0"/>
                <a:t>Server</a:t>
              </a:r>
              <a:endParaRPr lang="en-US" sz="2000" dirty="0"/>
            </a:p>
          </p:txBody>
        </p:sp>
        <p:sp>
          <p:nvSpPr>
            <p:cNvPr id="13" name="TextBox 12"/>
            <p:cNvSpPr txBox="1"/>
            <p:nvPr/>
          </p:nvSpPr>
          <p:spPr>
            <a:xfrm>
              <a:off x="7633650" y="2140727"/>
              <a:ext cx="1040093" cy="400110"/>
            </a:xfrm>
            <a:prstGeom prst="rect">
              <a:avLst/>
            </a:prstGeom>
            <a:noFill/>
          </p:spPr>
          <p:txBody>
            <a:bodyPr wrap="none" rtlCol="0">
              <a:spAutoFit/>
            </a:bodyPr>
            <a:lstStyle/>
            <a:p>
              <a:r>
                <a:rPr lang="en-US" sz="2000" dirty="0" smtClean="0"/>
                <a:t>Desktop</a:t>
              </a:r>
              <a:endParaRPr lang="en-US" sz="2000" dirty="0"/>
            </a:p>
          </p:txBody>
        </p:sp>
        <p:sp>
          <p:nvSpPr>
            <p:cNvPr id="14" name="TextBox 13"/>
            <p:cNvSpPr txBox="1"/>
            <p:nvPr/>
          </p:nvSpPr>
          <p:spPr>
            <a:xfrm>
              <a:off x="5648618" y="4886356"/>
              <a:ext cx="963021" cy="400110"/>
            </a:xfrm>
            <a:prstGeom prst="rect">
              <a:avLst/>
            </a:prstGeom>
            <a:noFill/>
          </p:spPr>
          <p:txBody>
            <a:bodyPr wrap="none" rtlCol="0">
              <a:spAutoFit/>
            </a:bodyPr>
            <a:lstStyle/>
            <a:p>
              <a:pPr algn="ctr"/>
              <a:r>
                <a:rPr lang="en-US" sz="2000" dirty="0" smtClean="0"/>
                <a:t>Catalog</a:t>
              </a:r>
              <a:endParaRPr lang="en-US" sz="2000" dirty="0"/>
            </a:p>
          </p:txBody>
        </p:sp>
      </p:grpSp>
    </p:spTree>
    <p:extLst>
      <p:ext uri="{BB962C8B-B14F-4D97-AF65-F5344CB8AC3E}">
        <p14:creationId xmlns:p14="http://schemas.microsoft.com/office/powerpoint/2010/main" val="1952016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A specific example</a:t>
            </a:r>
            <a:endParaRPr lang="en-US" dirty="0"/>
          </a:p>
        </p:txBody>
      </p:sp>
      <p:sp>
        <p:nvSpPr>
          <p:cNvPr id="3" name="Content Placeholder 2"/>
          <p:cNvSpPr>
            <a:spLocks noGrp="1"/>
          </p:cNvSpPr>
          <p:nvPr>
            <p:ph idx="1"/>
          </p:nvPr>
        </p:nvSpPr>
        <p:spPr>
          <a:xfrm>
            <a:off x="457200" y="1066800"/>
            <a:ext cx="4724400" cy="4525963"/>
          </a:xfrm>
        </p:spPr>
        <p:txBody>
          <a:bodyPr>
            <a:normAutofit fontScale="92500"/>
          </a:bodyPr>
          <a:lstStyle/>
          <a:p>
            <a:r>
              <a:rPr lang="en-US" sz="2800" dirty="0" smtClean="0"/>
              <a:t>Big snow year</a:t>
            </a:r>
          </a:p>
          <a:p>
            <a:r>
              <a:rPr lang="en-US" sz="2800" dirty="0" smtClean="0"/>
              <a:t>Will my city flood?</a:t>
            </a:r>
          </a:p>
          <a:p>
            <a:r>
              <a:rPr lang="en-US" sz="2800" dirty="0" smtClean="0"/>
              <a:t>Click to delineate watershed (model domain)</a:t>
            </a:r>
          </a:p>
          <a:p>
            <a:r>
              <a:rPr lang="en-US" sz="2800" dirty="0" smtClean="0"/>
              <a:t>Generate model package from Essential Terrestrial Variables</a:t>
            </a:r>
          </a:p>
          <a:p>
            <a:r>
              <a:rPr lang="en-US" sz="2800" dirty="0" smtClean="0"/>
              <a:t>Generate suite of input scenarios</a:t>
            </a:r>
          </a:p>
          <a:p>
            <a:r>
              <a:rPr lang="en-US" sz="2800" dirty="0" smtClean="0"/>
              <a:t>Execute model and view results</a:t>
            </a:r>
            <a:endParaRPr lang="en-US" sz="2800" dirty="0"/>
          </a:p>
        </p:txBody>
      </p:sp>
      <p:pic>
        <p:nvPicPr>
          <p:cNvPr id="4" name="Picture 2" descr="C:\Users\rayi\Dropbox\NSF SSI Hydrology\SI2 Jan 2013 Mtg\1 Pager\pics\cloud_02.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400000">
            <a:off x="4101028" y="1629533"/>
            <a:ext cx="5916052" cy="41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flipH="1">
            <a:off x="6880128" y="2397048"/>
            <a:ext cx="1337681" cy="1966610"/>
            <a:chOff x="734564" y="548676"/>
            <a:chExt cx="4533900" cy="6665574"/>
          </a:xfrm>
        </p:grpSpPr>
        <p:pic>
          <p:nvPicPr>
            <p:cNvPr id="13"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64" y="3137550"/>
              <a:ext cx="4495800" cy="407670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564" y="2507477"/>
              <a:ext cx="4518660" cy="408432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4564" y="1854544"/>
              <a:ext cx="4533900" cy="410718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4564" y="1209230"/>
              <a:ext cx="4511040" cy="4099560"/>
            </a:xfrm>
            <a:prstGeom prst="rect">
              <a:avLst/>
            </a:prstGeom>
            <a:noFill/>
            <a:ln w="9525">
              <a:solidFill>
                <a:schemeClr val="tx1"/>
              </a:solidFill>
              <a:miter lim="800000"/>
              <a:headEnd/>
              <a:tailEnd/>
            </a:ln>
            <a:effectLst/>
            <a:scene3d>
              <a:camera prst="orthographicFront">
                <a:rot lat="18300000" lon="19200000" rev="3000000"/>
              </a:camera>
              <a:lightRig rig="threePt" dir="t"/>
            </a:scene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4564" y="548676"/>
              <a:ext cx="4518660" cy="4114800"/>
            </a:xfrm>
            <a:prstGeom prst="rect">
              <a:avLst/>
            </a:prstGeom>
            <a:noFill/>
            <a:ln w="9525">
              <a:solidFill>
                <a:schemeClr val="tx1"/>
              </a:solidFill>
              <a:miter lim="800000"/>
              <a:headEnd/>
              <a:tailEnd/>
            </a:ln>
            <a:effectLst/>
            <a:scene3d>
              <a:camera prst="orthographicFront">
                <a:rot lat="18300000" lon="19200000" rev="3000000"/>
              </a:camera>
              <a:lightRig rig="threePt" dir="t"/>
            </a:scene3d>
            <a:sp3d z="6350"/>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17"/>
          <p:cNvPicPr>
            <a:picLocks noChangeAspect="1"/>
          </p:cNvPicPr>
          <p:nvPr/>
        </p:nvPicPr>
        <p:blipFill>
          <a:blip r:embed="rId8"/>
          <a:stretch>
            <a:fillRect/>
          </a:stretch>
        </p:blipFill>
        <p:spPr>
          <a:xfrm>
            <a:off x="5717006" y="1356390"/>
            <a:ext cx="1172260" cy="1070837"/>
          </a:xfrm>
          <a:prstGeom prst="rect">
            <a:avLst/>
          </a:prstGeom>
        </p:spPr>
      </p:pic>
      <p:grpSp>
        <p:nvGrpSpPr>
          <p:cNvPr id="22" name="Group 21"/>
          <p:cNvGrpSpPr>
            <a:grpSpLocks/>
          </p:cNvGrpSpPr>
          <p:nvPr/>
        </p:nvGrpSpPr>
        <p:grpSpPr bwMode="auto">
          <a:xfrm>
            <a:off x="5661854" y="4191564"/>
            <a:ext cx="1266258" cy="731595"/>
            <a:chOff x="4378" y="1776"/>
            <a:chExt cx="1248" cy="912"/>
          </a:xfrm>
        </p:grpSpPr>
        <p:sp>
          <p:nvSpPr>
            <p:cNvPr id="24" name="Line 4"/>
            <p:cNvSpPr>
              <a:spLocks noChangeShapeType="1"/>
            </p:cNvSpPr>
            <p:nvPr/>
          </p:nvSpPr>
          <p:spPr bwMode="auto">
            <a:xfrm>
              <a:off x="4378" y="2688"/>
              <a:ext cx="124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5" name="Line 5"/>
            <p:cNvSpPr>
              <a:spLocks noChangeShapeType="1"/>
            </p:cNvSpPr>
            <p:nvPr/>
          </p:nvSpPr>
          <p:spPr bwMode="auto">
            <a:xfrm flipV="1">
              <a:off x="4378" y="1776"/>
              <a:ext cx="0" cy="912"/>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Text Box 7"/>
            <p:cNvSpPr txBox="1">
              <a:spLocks noChangeArrowheads="1"/>
            </p:cNvSpPr>
            <p:nvPr/>
          </p:nvSpPr>
          <p:spPr bwMode="auto">
            <a:xfrm>
              <a:off x="5171" y="2374"/>
              <a:ext cx="3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Time</a:t>
              </a:r>
            </a:p>
          </p:txBody>
        </p:sp>
      </p:grpSp>
      <p:sp>
        <p:nvSpPr>
          <p:cNvPr id="28" name="Rectangle 27"/>
          <p:cNvSpPr/>
          <p:nvPr/>
        </p:nvSpPr>
        <p:spPr>
          <a:xfrm>
            <a:off x="5657850" y="4575965"/>
            <a:ext cx="200419" cy="3484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856251" y="4382708"/>
            <a:ext cx="211457" cy="5421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070699" y="4616520"/>
            <a:ext cx="185880" cy="3078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7010400" y="5097300"/>
            <a:ext cx="1367297" cy="783925"/>
            <a:chOff x="7010400" y="5097300"/>
            <a:chExt cx="1367297" cy="783925"/>
          </a:xfrm>
        </p:grpSpPr>
        <p:pic>
          <p:nvPicPr>
            <p:cNvPr id="6"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0693" y="5233057"/>
              <a:ext cx="1197263" cy="648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ine 4"/>
            <p:cNvSpPr>
              <a:spLocks noChangeShapeType="1"/>
            </p:cNvSpPr>
            <p:nvPr/>
          </p:nvSpPr>
          <p:spPr bwMode="auto">
            <a:xfrm>
              <a:off x="7020546" y="5867400"/>
              <a:ext cx="1266258" cy="0"/>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5"/>
            <p:cNvSpPr>
              <a:spLocks noChangeShapeType="1"/>
            </p:cNvSpPr>
            <p:nvPr/>
          </p:nvSpPr>
          <p:spPr bwMode="auto">
            <a:xfrm flipV="1">
              <a:off x="7020546" y="5135805"/>
              <a:ext cx="0" cy="731595"/>
            </a:xfrm>
            <a:prstGeom prst="line">
              <a:avLst/>
            </a:prstGeom>
            <a:noFill/>
            <a:ln w="190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Text Box 6"/>
            <p:cNvSpPr txBox="1">
              <a:spLocks noChangeArrowheads="1"/>
            </p:cNvSpPr>
            <p:nvPr/>
          </p:nvSpPr>
          <p:spPr bwMode="auto">
            <a:xfrm>
              <a:off x="7010400" y="5097300"/>
              <a:ext cx="351062" cy="1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Flow</a:t>
              </a:r>
            </a:p>
          </p:txBody>
        </p:sp>
        <p:sp>
          <p:nvSpPr>
            <p:cNvPr id="10" name="Text Box 7"/>
            <p:cNvSpPr txBox="1">
              <a:spLocks noChangeArrowheads="1"/>
            </p:cNvSpPr>
            <p:nvPr/>
          </p:nvSpPr>
          <p:spPr bwMode="auto">
            <a:xfrm>
              <a:off x="7967620" y="5609563"/>
              <a:ext cx="357150" cy="15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t>Time</a:t>
              </a:r>
            </a:p>
          </p:txBody>
        </p:sp>
        <p:pic>
          <p:nvPicPr>
            <p:cNvPr id="31" name="Picture 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4002" y="5392342"/>
              <a:ext cx="1197263" cy="48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6243" y="5325626"/>
              <a:ext cx="1361454" cy="55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5" name="Straight Arrow Connector 34"/>
          <p:cNvCxnSpPr/>
          <p:nvPr/>
        </p:nvCxnSpPr>
        <p:spPr>
          <a:xfrm>
            <a:off x="6839979" y="2397048"/>
            <a:ext cx="408960" cy="38528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64307" y="4035994"/>
            <a:ext cx="663806" cy="4909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361043" y="5067388"/>
            <a:ext cx="567070" cy="3662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 Box 7"/>
          <p:cNvSpPr txBox="1">
            <a:spLocks noChangeArrowheads="1"/>
          </p:cNvSpPr>
          <p:nvPr/>
        </p:nvSpPr>
        <p:spPr bwMode="auto">
          <a:xfrm>
            <a:off x="5434214" y="4209638"/>
            <a:ext cx="27764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a:t>
            </a:r>
            <a:endParaRPr lang="en-US" sz="1400" dirty="0"/>
          </a:p>
        </p:txBody>
      </p:sp>
    </p:spTree>
    <p:extLst>
      <p:ext uri="{BB962C8B-B14F-4D97-AF65-F5344CB8AC3E}">
        <p14:creationId xmlns:p14="http://schemas.microsoft.com/office/powerpoint/2010/main" val="2116652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533"/>
            <a:ext cx="8229600" cy="1143000"/>
          </a:xfrm>
        </p:spPr>
        <p:txBody>
          <a:bodyPr/>
          <a:lstStyle/>
          <a:p>
            <a:r>
              <a:rPr lang="en-US" dirty="0" smtClean="0"/>
              <a:t>But there is more…</a:t>
            </a:r>
            <a:endParaRPr lang="en-US" dirty="0"/>
          </a:p>
        </p:txBody>
      </p:sp>
      <p:sp>
        <p:nvSpPr>
          <p:cNvPr id="5" name="Content Placeholder 4"/>
          <p:cNvSpPr>
            <a:spLocks noGrp="1"/>
          </p:cNvSpPr>
          <p:nvPr>
            <p:ph idx="1"/>
          </p:nvPr>
        </p:nvSpPr>
        <p:spPr>
          <a:xfrm>
            <a:off x="457200" y="1048233"/>
            <a:ext cx="8229600" cy="4525963"/>
          </a:xfrm>
        </p:spPr>
        <p:txBody>
          <a:bodyPr/>
          <a:lstStyle/>
          <a:p>
            <a:pPr marL="0" indent="0">
              <a:buNone/>
            </a:pPr>
            <a:r>
              <a:rPr lang="en-US" sz="2800" dirty="0" smtClean="0"/>
              <a:t>What if I could express my decision needs to the system and have it reason and deduce which models need to run, then configure and run them based on the inputs available, precision needs and resources and time available.</a:t>
            </a:r>
            <a:endParaRPr lang="en-US" sz="2800" dirty="0"/>
          </a:p>
        </p:txBody>
      </p:sp>
      <p:pic>
        <p:nvPicPr>
          <p:cNvPr id="8" name="Picture 7"/>
          <p:cNvPicPr>
            <a:picLocks noChangeAspect="1"/>
          </p:cNvPicPr>
          <p:nvPr/>
        </p:nvPicPr>
        <p:blipFill>
          <a:blip r:embed="rId2"/>
          <a:stretch>
            <a:fillRect/>
          </a:stretch>
        </p:blipFill>
        <p:spPr>
          <a:xfrm>
            <a:off x="1034912" y="3271458"/>
            <a:ext cx="7074176" cy="3407879"/>
          </a:xfrm>
          <a:prstGeom prst="rect">
            <a:avLst/>
          </a:prstGeom>
        </p:spPr>
      </p:pic>
    </p:spTree>
    <p:extLst>
      <p:ext uri="{BB962C8B-B14F-4D97-AF65-F5344CB8AC3E}">
        <p14:creationId xmlns:p14="http://schemas.microsoft.com/office/powerpoint/2010/main" val="34207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Resource Repository Centric Paradigm for Modeling and Analysis</a:t>
            </a:r>
            <a:endParaRPr lang="en-US" dirty="0"/>
          </a:p>
        </p:txBody>
      </p:sp>
      <p:sp>
        <p:nvSpPr>
          <p:cNvPr id="19" name="TextBox 18"/>
          <p:cNvSpPr txBox="1"/>
          <p:nvPr/>
        </p:nvSpPr>
        <p:spPr>
          <a:xfrm>
            <a:off x="4220764" y="5884167"/>
            <a:ext cx="4691348" cy="830997"/>
          </a:xfrm>
          <a:prstGeom prst="rect">
            <a:avLst/>
          </a:prstGeom>
          <a:noFill/>
        </p:spPr>
        <p:txBody>
          <a:bodyPr wrap="square" rtlCol="0">
            <a:spAutoFit/>
          </a:bodyPr>
          <a:lstStyle/>
          <a:p>
            <a:r>
              <a:rPr lang="en-US" sz="2400" dirty="0" smtClean="0">
                <a:solidFill>
                  <a:srgbClr val="FF0000"/>
                </a:solidFill>
              </a:rPr>
              <a:t>Enable multiple models to use common “best practice” tools</a:t>
            </a:r>
            <a:endParaRPr lang="en-US" sz="2400" dirty="0">
              <a:solidFill>
                <a:srgbClr val="FF0000"/>
              </a:solidFill>
            </a:endParaRPr>
          </a:p>
        </p:txBody>
      </p:sp>
      <p:grpSp>
        <p:nvGrpSpPr>
          <p:cNvPr id="20" name="Group 19"/>
          <p:cNvGrpSpPr/>
          <p:nvPr/>
        </p:nvGrpSpPr>
        <p:grpSpPr>
          <a:xfrm>
            <a:off x="1539923" y="1991708"/>
            <a:ext cx="6064154" cy="3808589"/>
            <a:chOff x="1539923" y="1991708"/>
            <a:chExt cx="6064154" cy="3808589"/>
          </a:xfrm>
        </p:grpSpPr>
        <p:sp>
          <p:nvSpPr>
            <p:cNvPr id="6" name="Rectangle 5"/>
            <p:cNvSpPr/>
            <p:nvPr/>
          </p:nvSpPr>
          <p:spPr>
            <a:xfrm>
              <a:off x="6048233" y="2905242"/>
              <a:ext cx="1555844" cy="8751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Analysis Tools</a:t>
              </a:r>
            </a:p>
          </p:txBody>
        </p:sp>
        <p:sp>
          <p:nvSpPr>
            <p:cNvPr id="7" name="Rectangle 6"/>
            <p:cNvSpPr/>
            <p:nvPr/>
          </p:nvSpPr>
          <p:spPr>
            <a:xfrm>
              <a:off x="1539923" y="2905242"/>
              <a:ext cx="1555844" cy="875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Visualization  Tools</a:t>
              </a:r>
            </a:p>
          </p:txBody>
        </p:sp>
        <p:sp>
          <p:nvSpPr>
            <p:cNvPr id="8" name="Rectangle 7"/>
            <p:cNvSpPr/>
            <p:nvPr/>
          </p:nvSpPr>
          <p:spPr>
            <a:xfrm>
              <a:off x="1923198"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Data Loaders</a:t>
              </a:r>
            </a:p>
          </p:txBody>
        </p:sp>
        <p:sp>
          <p:nvSpPr>
            <p:cNvPr id="9" name="Rectangle 8"/>
            <p:cNvSpPr/>
            <p:nvPr/>
          </p:nvSpPr>
          <p:spPr>
            <a:xfrm>
              <a:off x="5664959"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Data Discovery Tools</a:t>
              </a:r>
            </a:p>
          </p:txBody>
        </p:sp>
        <p:sp>
          <p:nvSpPr>
            <p:cNvPr id="4" name="Oval 3"/>
            <p:cNvSpPr/>
            <p:nvPr/>
          </p:nvSpPr>
          <p:spPr>
            <a:xfrm>
              <a:off x="3896436" y="3581674"/>
              <a:ext cx="1351128" cy="12965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endParaRPr lang="en-US" dirty="0">
                <a:solidFill>
                  <a:schemeClr val="tx1"/>
                </a:solidFill>
                <a:latin typeface="Arial" pitchFamily="34" charset="0"/>
                <a:cs typeface="Arial" pitchFamily="34" charset="0"/>
              </a:endParaRPr>
            </a:p>
          </p:txBody>
        </p:sp>
        <p:sp>
          <p:nvSpPr>
            <p:cNvPr id="5" name="Rectangle 4"/>
            <p:cNvSpPr/>
            <p:nvPr/>
          </p:nvSpPr>
          <p:spPr>
            <a:xfrm>
              <a:off x="3794078" y="1991708"/>
              <a:ext cx="1555844" cy="7907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a:solidFill>
                    <a:schemeClr val="tx1"/>
                  </a:solidFill>
                  <a:latin typeface="Arial" pitchFamily="34" charset="0"/>
                  <a:cs typeface="Arial" pitchFamily="34" charset="0"/>
                </a:rPr>
                <a:t>Models</a:t>
              </a:r>
            </a:p>
          </p:txBody>
        </p:sp>
        <p:sp>
          <p:nvSpPr>
            <p:cNvPr id="11" name="Left-Right Arrow 10"/>
            <p:cNvSpPr/>
            <p:nvPr/>
          </p:nvSpPr>
          <p:spPr>
            <a:xfrm rot="8982308">
              <a:off x="3397213" y="4643093"/>
              <a:ext cx="781862"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2088723">
              <a:off x="4996057" y="4643093"/>
              <a:ext cx="827226"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20168541">
              <a:off x="5187881" y="3679932"/>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7"/>
            <p:cNvSpPr/>
            <p:nvPr/>
          </p:nvSpPr>
          <p:spPr>
            <a:xfrm rot="12189622">
              <a:off x="3092474" y="3683835"/>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Right Arrow 9"/>
            <p:cNvSpPr/>
            <p:nvPr/>
          </p:nvSpPr>
          <p:spPr>
            <a:xfrm rot="5400000">
              <a:off x="4159157" y="3006789"/>
              <a:ext cx="825687"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3912614" y="3872305"/>
            <a:ext cx="1358022" cy="646331"/>
          </a:xfrm>
          <a:prstGeom prst="rect">
            <a:avLst/>
          </a:prstGeom>
        </p:spPr>
        <p:txBody>
          <a:bodyPr wrap="square">
            <a:spAutoFit/>
          </a:bodyPr>
          <a:lstStyle/>
          <a:p>
            <a:pPr algn="ctr"/>
            <a:r>
              <a:rPr lang="en-US" dirty="0">
                <a:latin typeface="Arial" pitchFamily="34" charset="0"/>
                <a:cs typeface="Arial" pitchFamily="34" charset="0"/>
              </a:rPr>
              <a:t>Resource Repository</a:t>
            </a:r>
          </a:p>
        </p:txBody>
      </p:sp>
    </p:spTree>
    <p:extLst>
      <p:ext uri="{BB962C8B-B14F-4D97-AF65-F5344CB8AC3E}">
        <p14:creationId xmlns:p14="http://schemas.microsoft.com/office/powerpoint/2010/main" val="20928025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normAutofit fontScale="90000"/>
          </a:bodyPr>
          <a:lstStyle/>
          <a:p>
            <a:r>
              <a:rPr lang="en-US" dirty="0" smtClean="0"/>
              <a:t>E.g.  </a:t>
            </a:r>
            <a:r>
              <a:rPr lang="en-US" dirty="0" err="1" smtClean="0"/>
              <a:t>SWATShare</a:t>
            </a:r>
            <a:endParaRPr lang="en-US" dirty="0"/>
          </a:p>
        </p:txBody>
      </p:sp>
      <p:sp>
        <p:nvSpPr>
          <p:cNvPr id="3" name="Content Placeholder 2"/>
          <p:cNvSpPr>
            <a:spLocks noGrp="1"/>
          </p:cNvSpPr>
          <p:nvPr>
            <p:ph idx="1"/>
          </p:nvPr>
        </p:nvSpPr>
        <p:spPr>
          <a:xfrm>
            <a:off x="457200" y="762000"/>
            <a:ext cx="8229600" cy="1066800"/>
          </a:xfrm>
        </p:spPr>
        <p:txBody>
          <a:bodyPr>
            <a:normAutofit/>
          </a:bodyPr>
          <a:lstStyle/>
          <a:p>
            <a:r>
              <a:rPr lang="en-US" dirty="0" smtClean="0"/>
              <a:t>A web based tool for publishing, sharing, and accessing Soil Water Assessment Tool (SWAT)</a:t>
            </a:r>
            <a:endParaRPr lang="en-US" dirty="0"/>
          </a:p>
        </p:txBody>
      </p:sp>
      <p:pic>
        <p:nvPicPr>
          <p:cNvPr id="1027" name="Picture 3"/>
          <p:cNvPicPr>
            <a:picLocks noChangeAspect="1" noChangeArrowheads="1"/>
          </p:cNvPicPr>
          <p:nvPr/>
        </p:nvPicPr>
        <p:blipFill>
          <a:blip r:embed="rId3" cstate="print"/>
          <a:srcRect t="8406"/>
          <a:stretch>
            <a:fillRect/>
          </a:stretch>
        </p:blipFill>
        <p:spPr bwMode="auto">
          <a:xfrm>
            <a:off x="1150919" y="1828800"/>
            <a:ext cx="6773881" cy="4495800"/>
          </a:xfrm>
          <a:prstGeom prst="rect">
            <a:avLst/>
          </a:prstGeom>
          <a:noFill/>
          <a:ln w="9525">
            <a:noFill/>
            <a:miter lim="800000"/>
            <a:headEnd/>
            <a:tailEnd/>
          </a:ln>
        </p:spPr>
      </p:pic>
      <p:sp>
        <p:nvSpPr>
          <p:cNvPr id="7" name="TextBox 6"/>
          <p:cNvSpPr txBox="1"/>
          <p:nvPr/>
        </p:nvSpPr>
        <p:spPr>
          <a:xfrm>
            <a:off x="1371600" y="6412468"/>
            <a:ext cx="6477000" cy="369332"/>
          </a:xfrm>
          <a:prstGeom prst="rect">
            <a:avLst/>
          </a:prstGeom>
          <a:noFill/>
        </p:spPr>
        <p:txBody>
          <a:bodyPr wrap="square" rtlCol="0">
            <a:spAutoFit/>
          </a:bodyPr>
          <a:lstStyle/>
          <a:p>
            <a:pPr algn="ctr"/>
            <a:r>
              <a:rPr lang="en-US" b="1" dirty="0" smtClean="0">
                <a:solidFill>
                  <a:prstClr val="black"/>
                </a:solidFill>
              </a:rPr>
              <a:t>www.water-hub.org/swat-tool</a:t>
            </a:r>
            <a:endParaRPr lang="en-US" b="1" dirty="0">
              <a:solidFill>
                <a:prstClr val="black"/>
              </a:solidFill>
            </a:endParaRPr>
          </a:p>
        </p:txBody>
      </p:sp>
    </p:spTree>
    <p:extLst>
      <p:ext uri="{BB962C8B-B14F-4D97-AF65-F5344CB8AC3E}">
        <p14:creationId xmlns:p14="http://schemas.microsoft.com/office/powerpoint/2010/main" val="24011739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Model pre and post processing workflow</a:t>
            </a:r>
            <a:endParaRPr lang="en-US" dirty="0"/>
          </a:p>
        </p:txBody>
      </p:sp>
      <p:sp>
        <p:nvSpPr>
          <p:cNvPr id="4" name="TextBox 3"/>
          <p:cNvSpPr txBox="1"/>
          <p:nvPr/>
        </p:nvSpPr>
        <p:spPr>
          <a:xfrm>
            <a:off x="718446" y="5551767"/>
            <a:ext cx="8534400" cy="865237"/>
          </a:xfrm>
          <a:prstGeom prst="rect">
            <a:avLst/>
          </a:prstGeom>
          <a:noFill/>
        </p:spPr>
        <p:txBody>
          <a:bodyPr wrap="square" rtlCol="0">
            <a:spAutoFit/>
          </a:bodyPr>
          <a:lstStyle/>
          <a:p>
            <a:pPr marL="342900" indent="-342900">
              <a:buFont typeface="Arial" pitchFamily="34" charset="0"/>
              <a:buChar char="•"/>
            </a:pPr>
            <a:r>
              <a:rPr lang="en-US" dirty="0" smtClean="0">
                <a:solidFill>
                  <a:schemeClr val="tx1"/>
                </a:solidFill>
              </a:rPr>
              <a:t>Each model  interacts with information in  the common data store</a:t>
            </a:r>
          </a:p>
          <a:p>
            <a:pPr marL="342900" indent="-342900">
              <a:buFont typeface="Arial" pitchFamily="34" charset="0"/>
              <a:buChar char="•"/>
            </a:pPr>
            <a:r>
              <a:rPr lang="en-US" dirty="0" smtClean="0">
                <a:solidFill>
                  <a:schemeClr val="tx1"/>
                </a:solidFill>
              </a:rPr>
              <a:t>The modeler does not need to be concerned with and can take advantage of standardized analysis, visualization loading and discovery tools </a:t>
            </a:r>
            <a:endParaRPr lang="en-US" dirty="0">
              <a:solidFill>
                <a:schemeClr val="tx1"/>
              </a:solidFill>
            </a:endParaRPr>
          </a:p>
        </p:txBody>
      </p:sp>
      <p:sp>
        <p:nvSpPr>
          <p:cNvPr id="18" name="Rectangle 17"/>
          <p:cNvSpPr/>
          <p:nvPr/>
        </p:nvSpPr>
        <p:spPr>
          <a:xfrm>
            <a:off x="1828800" y="2251881"/>
            <a:ext cx="1146412" cy="18424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869335" y="4840978"/>
            <a:ext cx="3046364" cy="55929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Resource Repository</a:t>
            </a:r>
            <a:endParaRPr lang="en-US" sz="1600" dirty="0">
              <a:solidFill>
                <a:schemeClr val="tx1"/>
              </a:solidFill>
              <a:latin typeface="Arial" pitchFamily="34" charset="0"/>
              <a:cs typeface="Arial" pitchFamily="34" charset="0"/>
            </a:endParaRPr>
          </a:p>
        </p:txBody>
      </p:sp>
      <p:grpSp>
        <p:nvGrpSpPr>
          <p:cNvPr id="23" name="Group 22"/>
          <p:cNvGrpSpPr/>
          <p:nvPr/>
        </p:nvGrpSpPr>
        <p:grpSpPr>
          <a:xfrm>
            <a:off x="718446" y="2433983"/>
            <a:ext cx="3345976" cy="2101439"/>
            <a:chOff x="718446" y="2433983"/>
            <a:chExt cx="3345976" cy="2101439"/>
          </a:xfrm>
        </p:grpSpPr>
        <p:grpSp>
          <p:nvGrpSpPr>
            <p:cNvPr id="6" name="Group 5"/>
            <p:cNvGrpSpPr/>
            <p:nvPr/>
          </p:nvGrpSpPr>
          <p:grpSpPr>
            <a:xfrm>
              <a:off x="718446" y="2433983"/>
              <a:ext cx="3345976" cy="2101439"/>
              <a:chOff x="1539923" y="1991708"/>
              <a:chExt cx="6064154" cy="3808589"/>
            </a:xfrm>
          </p:grpSpPr>
          <p:sp>
            <p:nvSpPr>
              <p:cNvPr id="7" name="Rectangle 6"/>
              <p:cNvSpPr/>
              <p:nvPr/>
            </p:nvSpPr>
            <p:spPr>
              <a:xfrm>
                <a:off x="6048233" y="2905242"/>
                <a:ext cx="1555844" cy="87518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Analysis Tools</a:t>
                </a:r>
              </a:p>
            </p:txBody>
          </p:sp>
          <p:sp>
            <p:nvSpPr>
              <p:cNvPr id="8" name="Rectangle 7"/>
              <p:cNvSpPr/>
              <p:nvPr/>
            </p:nvSpPr>
            <p:spPr>
              <a:xfrm>
                <a:off x="1539923" y="2905242"/>
                <a:ext cx="1555844" cy="8751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Visualization  Tools</a:t>
                </a:r>
              </a:p>
            </p:txBody>
          </p:sp>
          <p:sp>
            <p:nvSpPr>
              <p:cNvPr id="9" name="Rectangle 8"/>
              <p:cNvSpPr/>
              <p:nvPr/>
            </p:nvSpPr>
            <p:spPr>
              <a:xfrm>
                <a:off x="1923198"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Data Loaders</a:t>
                </a:r>
              </a:p>
            </p:txBody>
          </p:sp>
          <p:sp>
            <p:nvSpPr>
              <p:cNvPr id="10" name="Rectangle 9"/>
              <p:cNvSpPr/>
              <p:nvPr/>
            </p:nvSpPr>
            <p:spPr>
              <a:xfrm>
                <a:off x="5664959" y="4954136"/>
                <a:ext cx="1555844" cy="84616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Data Discovery Tools</a:t>
                </a:r>
              </a:p>
            </p:txBody>
          </p:sp>
          <p:sp>
            <p:nvSpPr>
              <p:cNvPr id="11" name="Oval 10"/>
              <p:cNvSpPr/>
              <p:nvPr/>
            </p:nvSpPr>
            <p:spPr>
              <a:xfrm>
                <a:off x="3896436" y="3581674"/>
                <a:ext cx="1351128" cy="12965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endParaRPr lang="en-US" sz="900" dirty="0">
                  <a:solidFill>
                    <a:schemeClr val="tx1"/>
                  </a:solidFill>
                  <a:latin typeface="Arial" pitchFamily="34" charset="0"/>
                  <a:cs typeface="Arial" pitchFamily="34" charset="0"/>
                </a:endParaRPr>
              </a:p>
            </p:txBody>
          </p:sp>
          <p:sp>
            <p:nvSpPr>
              <p:cNvPr id="12" name="Rectangle 11"/>
              <p:cNvSpPr/>
              <p:nvPr/>
            </p:nvSpPr>
            <p:spPr>
              <a:xfrm>
                <a:off x="3794078" y="1991708"/>
                <a:ext cx="1555844" cy="79070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900" dirty="0">
                    <a:solidFill>
                      <a:schemeClr val="tx1"/>
                    </a:solidFill>
                    <a:latin typeface="Arial" pitchFamily="34" charset="0"/>
                    <a:cs typeface="Arial" pitchFamily="34" charset="0"/>
                  </a:rPr>
                  <a:t>Models</a:t>
                </a:r>
              </a:p>
            </p:txBody>
          </p:sp>
          <p:sp>
            <p:nvSpPr>
              <p:cNvPr id="13" name="Left-Right Arrow 12"/>
              <p:cNvSpPr/>
              <p:nvPr/>
            </p:nvSpPr>
            <p:spPr>
              <a:xfrm rot="8982308">
                <a:off x="3397213" y="4643093"/>
                <a:ext cx="781862"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Left-Right Arrow 13"/>
              <p:cNvSpPr/>
              <p:nvPr/>
            </p:nvSpPr>
            <p:spPr>
              <a:xfrm rot="2088723">
                <a:off x="4996057" y="4643093"/>
                <a:ext cx="827226"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Left-Right Arrow 14"/>
              <p:cNvSpPr/>
              <p:nvPr/>
            </p:nvSpPr>
            <p:spPr>
              <a:xfrm rot="20168541">
                <a:off x="5187881" y="3679932"/>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Left-Right Arrow 15"/>
              <p:cNvSpPr/>
              <p:nvPr/>
            </p:nvSpPr>
            <p:spPr>
              <a:xfrm rot="12189622">
                <a:off x="3092474" y="3683835"/>
                <a:ext cx="863653"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Left-Right Arrow 16"/>
              <p:cNvSpPr/>
              <p:nvPr/>
            </p:nvSpPr>
            <p:spPr>
              <a:xfrm rot="5400000">
                <a:off x="4159157" y="3006789"/>
                <a:ext cx="825687" cy="376940"/>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2" name="Rectangle 21"/>
            <p:cNvSpPr/>
            <p:nvPr/>
          </p:nvSpPr>
          <p:spPr>
            <a:xfrm>
              <a:off x="1712423" y="3449468"/>
              <a:ext cx="1358022" cy="430887"/>
            </a:xfrm>
            <a:prstGeom prst="rect">
              <a:avLst/>
            </a:prstGeom>
          </p:spPr>
          <p:txBody>
            <a:bodyPr wrap="square">
              <a:spAutoFit/>
            </a:bodyPr>
            <a:lstStyle/>
            <a:p>
              <a:pPr algn="ctr"/>
              <a:r>
                <a:rPr lang="en-US" sz="1050" dirty="0">
                  <a:latin typeface="Arial" pitchFamily="34" charset="0"/>
                  <a:cs typeface="Arial" pitchFamily="34" charset="0"/>
                </a:rPr>
                <a:t>Resource Repository</a:t>
              </a:r>
            </a:p>
          </p:txBody>
        </p:sp>
      </p:grpSp>
      <p:grpSp>
        <p:nvGrpSpPr>
          <p:cNvPr id="32" name="Group 31"/>
          <p:cNvGrpSpPr/>
          <p:nvPr/>
        </p:nvGrpSpPr>
        <p:grpSpPr>
          <a:xfrm>
            <a:off x="4869335" y="3823492"/>
            <a:ext cx="3046364" cy="559298"/>
            <a:chOff x="4869335" y="3951750"/>
            <a:chExt cx="3046364" cy="559298"/>
          </a:xfrm>
        </p:grpSpPr>
        <p:sp>
          <p:nvSpPr>
            <p:cNvPr id="26" name="Rectangle 25"/>
            <p:cNvSpPr/>
            <p:nvPr/>
          </p:nvSpPr>
          <p:spPr>
            <a:xfrm>
              <a:off x="4869335" y="3951750"/>
              <a:ext cx="1305069" cy="5592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Pre-Processing</a:t>
              </a:r>
              <a:endParaRPr lang="en-US" sz="1600" dirty="0">
                <a:solidFill>
                  <a:schemeClr val="tx1"/>
                </a:solidFill>
                <a:latin typeface="Arial" pitchFamily="34" charset="0"/>
                <a:cs typeface="Arial" pitchFamily="34" charset="0"/>
              </a:endParaRPr>
            </a:p>
          </p:txBody>
        </p:sp>
        <p:sp>
          <p:nvSpPr>
            <p:cNvPr id="27" name="Rectangle 26"/>
            <p:cNvSpPr/>
            <p:nvPr/>
          </p:nvSpPr>
          <p:spPr>
            <a:xfrm>
              <a:off x="6610630" y="3951750"/>
              <a:ext cx="1305069" cy="5525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Post -Processing</a:t>
              </a:r>
              <a:endParaRPr lang="en-US" sz="1600" dirty="0">
                <a:solidFill>
                  <a:schemeClr val="tx1"/>
                </a:solidFill>
                <a:latin typeface="Arial" pitchFamily="34" charset="0"/>
                <a:cs typeface="Arial" pitchFamily="34" charset="0"/>
              </a:endParaRPr>
            </a:p>
          </p:txBody>
        </p:sp>
      </p:grpSp>
      <p:grpSp>
        <p:nvGrpSpPr>
          <p:cNvPr id="31" name="Group 30"/>
          <p:cNvGrpSpPr/>
          <p:nvPr/>
        </p:nvGrpSpPr>
        <p:grpSpPr>
          <a:xfrm>
            <a:off x="4869335" y="2806006"/>
            <a:ext cx="3046364" cy="559298"/>
            <a:chOff x="4869335" y="2875292"/>
            <a:chExt cx="3046364" cy="559298"/>
          </a:xfrm>
        </p:grpSpPr>
        <p:sp>
          <p:nvSpPr>
            <p:cNvPr id="28" name="Rectangle 27"/>
            <p:cNvSpPr/>
            <p:nvPr/>
          </p:nvSpPr>
          <p:spPr>
            <a:xfrm>
              <a:off x="4869335" y="2875292"/>
              <a:ext cx="1305069" cy="5592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Input Files</a:t>
              </a:r>
              <a:endParaRPr lang="en-US" sz="1600" dirty="0">
                <a:solidFill>
                  <a:schemeClr val="tx1"/>
                </a:solidFill>
                <a:latin typeface="Arial" pitchFamily="34" charset="0"/>
                <a:cs typeface="Arial" pitchFamily="34" charset="0"/>
              </a:endParaRPr>
            </a:p>
          </p:txBody>
        </p:sp>
        <p:sp>
          <p:nvSpPr>
            <p:cNvPr id="29" name="Rectangle 28"/>
            <p:cNvSpPr/>
            <p:nvPr/>
          </p:nvSpPr>
          <p:spPr>
            <a:xfrm>
              <a:off x="6610630" y="2875292"/>
              <a:ext cx="1305069" cy="55257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Output Files</a:t>
              </a:r>
              <a:endParaRPr lang="en-US" sz="1600" dirty="0">
                <a:solidFill>
                  <a:schemeClr val="tx1"/>
                </a:solidFill>
                <a:latin typeface="Arial" pitchFamily="34" charset="0"/>
                <a:cs typeface="Arial" pitchFamily="34" charset="0"/>
              </a:endParaRPr>
            </a:p>
          </p:txBody>
        </p:sp>
      </p:grpSp>
      <p:sp>
        <p:nvSpPr>
          <p:cNvPr id="30" name="Rectangle 29"/>
          <p:cNvSpPr/>
          <p:nvPr/>
        </p:nvSpPr>
        <p:spPr>
          <a:xfrm>
            <a:off x="4869336" y="1788520"/>
            <a:ext cx="3046364" cy="55929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600" dirty="0" smtClean="0">
                <a:solidFill>
                  <a:schemeClr val="tx1"/>
                </a:solidFill>
                <a:latin typeface="Arial" pitchFamily="34" charset="0"/>
                <a:cs typeface="Arial" pitchFamily="34" charset="0"/>
              </a:rPr>
              <a:t>Model</a:t>
            </a:r>
            <a:endParaRPr lang="en-US" sz="1600" dirty="0">
              <a:solidFill>
                <a:schemeClr val="tx1"/>
              </a:solidFill>
              <a:latin typeface="Arial" pitchFamily="34" charset="0"/>
              <a:cs typeface="Arial" pitchFamily="34" charset="0"/>
            </a:endParaRPr>
          </a:p>
        </p:txBody>
      </p:sp>
      <p:sp>
        <p:nvSpPr>
          <p:cNvPr id="33" name="Down Arrow 32"/>
          <p:cNvSpPr/>
          <p:nvPr/>
        </p:nvSpPr>
        <p:spPr>
          <a:xfrm rot="10800000">
            <a:off x="5381004" y="4375549"/>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0800000">
            <a:off x="5379916" y="3354015"/>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rot="10800000">
            <a:off x="5379916" y="2342174"/>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Down Arrow 35"/>
          <p:cNvSpPr/>
          <p:nvPr/>
        </p:nvSpPr>
        <p:spPr>
          <a:xfrm>
            <a:off x="7122299" y="2345345"/>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7122299" y="3355178"/>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Down Arrow 37"/>
          <p:cNvSpPr/>
          <p:nvPr/>
        </p:nvSpPr>
        <p:spPr>
          <a:xfrm>
            <a:off x="7122299" y="4400304"/>
            <a:ext cx="281730" cy="445364"/>
          </a:xfrm>
          <a:prstGeom prst="down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V="1">
            <a:off x="1828800" y="1788521"/>
            <a:ext cx="3040535" cy="446366"/>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3" idx="7"/>
          </p:cNvCxnSpPr>
          <p:nvPr/>
        </p:nvCxnSpPr>
        <p:spPr>
          <a:xfrm>
            <a:off x="1772686" y="4109721"/>
            <a:ext cx="3121800" cy="129055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3339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27" y="0"/>
            <a:ext cx="8229600" cy="877578"/>
          </a:xfrm>
        </p:spPr>
        <p:txBody>
          <a:bodyPr/>
          <a:lstStyle/>
          <a:p>
            <a:r>
              <a:rPr lang="en-US" dirty="0" smtClean="0"/>
              <a:t>Architecture and Development</a:t>
            </a:r>
            <a:endParaRPr lang="en-US" dirty="0"/>
          </a:p>
        </p:txBody>
      </p:sp>
      <p:pic>
        <p:nvPicPr>
          <p:cNvPr id="5" name="Picture 4"/>
          <p:cNvPicPr>
            <a:picLocks noChangeAspect="1"/>
          </p:cNvPicPr>
          <p:nvPr/>
        </p:nvPicPr>
        <p:blipFill>
          <a:blip r:embed="rId2"/>
          <a:stretch>
            <a:fillRect/>
          </a:stretch>
        </p:blipFill>
        <p:spPr>
          <a:xfrm>
            <a:off x="1643973" y="877578"/>
            <a:ext cx="5603395" cy="5980422"/>
          </a:xfrm>
          <a:prstGeom prst="rect">
            <a:avLst/>
          </a:prstGeom>
        </p:spPr>
      </p:pic>
    </p:spTree>
    <p:extLst>
      <p:ext uri="{BB962C8B-B14F-4D97-AF65-F5344CB8AC3E}">
        <p14:creationId xmlns:p14="http://schemas.microsoft.com/office/powerpoint/2010/main" val="1777187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Drupal – Content Management System</a:t>
            </a:r>
          </a:p>
        </p:txBody>
      </p:sp>
      <p:sp>
        <p:nvSpPr>
          <p:cNvPr id="3" name="Content Placeholder 2"/>
          <p:cNvSpPr>
            <a:spLocks noGrp="1"/>
          </p:cNvSpPr>
          <p:nvPr>
            <p:ph idx="1"/>
          </p:nvPr>
        </p:nvSpPr>
        <p:spPr/>
        <p:txBody>
          <a:bodyPr>
            <a:normAutofit fontScale="92500" lnSpcReduction="20000"/>
          </a:bodyPr>
          <a:lstStyle/>
          <a:p>
            <a:r>
              <a:rPr lang="en-US" dirty="0"/>
              <a:t>Extensible Open Source Content Management Framework for Publication written in </a:t>
            </a:r>
            <a:r>
              <a:rPr lang="en-US" dirty="0" smtClean="0"/>
              <a:t>PHP</a:t>
            </a:r>
          </a:p>
          <a:p>
            <a:pPr lvl="1"/>
            <a:r>
              <a:rPr lang="en-US" dirty="0" smtClean="0"/>
              <a:t>Over 14,000 user contributed modules</a:t>
            </a:r>
            <a:endParaRPr lang="en-US" dirty="0"/>
          </a:p>
          <a:p>
            <a:r>
              <a:rPr lang="en-US" dirty="0"/>
              <a:t>Themed and Styled Presentation of HydroShare Resources with in page visualization</a:t>
            </a:r>
          </a:p>
          <a:p>
            <a:r>
              <a:rPr lang="en-US" dirty="0"/>
              <a:t>Off the shelf modules provide a Social Experience surrounding Hydrologic Data: Comments, Ratings, Group Behavior</a:t>
            </a:r>
          </a:p>
          <a:p>
            <a:r>
              <a:rPr lang="en-US" dirty="0"/>
              <a:t>Custom module development supports HydroShare Data Model, </a:t>
            </a:r>
            <a:r>
              <a:rPr lang="en-US" dirty="0" err="1"/>
              <a:t>GeoAnalytics</a:t>
            </a:r>
            <a:r>
              <a:rPr lang="en-US" dirty="0"/>
              <a:t> and </a:t>
            </a:r>
            <a:r>
              <a:rPr lang="en-US" dirty="0" err="1"/>
              <a:t>iRODS</a:t>
            </a:r>
            <a:r>
              <a:rPr lang="en-US" dirty="0"/>
              <a:t> Integration</a:t>
            </a:r>
          </a:p>
          <a:p>
            <a:endParaRPr lang="en-US" dirty="0"/>
          </a:p>
        </p:txBody>
      </p:sp>
    </p:spTree>
    <p:extLst>
      <p:ext uri="{BB962C8B-B14F-4D97-AF65-F5344CB8AC3E}">
        <p14:creationId xmlns:p14="http://schemas.microsoft.com/office/powerpoint/2010/main" val="41668973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Enterprise iRODS</a:t>
            </a:r>
            <a:endParaRPr lang="en-US" dirty="0"/>
          </a:p>
        </p:txBody>
      </p:sp>
      <p:grpSp>
        <p:nvGrpSpPr>
          <p:cNvPr id="5" name="Group 4"/>
          <p:cNvGrpSpPr/>
          <p:nvPr/>
        </p:nvGrpSpPr>
        <p:grpSpPr>
          <a:xfrm>
            <a:off x="298903" y="1417638"/>
            <a:ext cx="8546194" cy="4959843"/>
            <a:chOff x="718675" y="26587912"/>
            <a:chExt cx="15397333" cy="8935950"/>
          </a:xfrm>
        </p:grpSpPr>
        <p:sp>
          <p:nvSpPr>
            <p:cNvPr id="7" name="TextBox 6"/>
            <p:cNvSpPr txBox="1"/>
            <p:nvPr/>
          </p:nvSpPr>
          <p:spPr>
            <a:xfrm>
              <a:off x="718675" y="31919555"/>
              <a:ext cx="7843916" cy="3604307"/>
            </a:xfrm>
            <a:prstGeom prst="rect">
              <a:avLst/>
            </a:prstGeom>
            <a:noFill/>
          </p:spPr>
          <p:txBody>
            <a:bodyPr wrap="square" rtlCol="0">
              <a:spAutoFit/>
            </a:bodyPr>
            <a:lstStyle/>
            <a:p>
              <a:r>
                <a:rPr lang="en-US" sz="2400" dirty="0" smtClean="0"/>
                <a:t>E-iRODS in HydroShare</a:t>
              </a:r>
            </a:p>
            <a:p>
              <a:pPr marL="342900" indent="-342900">
                <a:buFont typeface="Arial" panose="020B0604020202020204" pitchFamily="34" charset="0"/>
                <a:buChar char="•"/>
              </a:pPr>
              <a:r>
                <a:rPr lang="en-US" sz="2000" dirty="0" smtClean="0"/>
                <a:t>Storage </a:t>
              </a:r>
              <a:r>
                <a:rPr lang="en-US" sz="2000" dirty="0"/>
                <a:t>of </a:t>
              </a:r>
              <a:r>
                <a:rPr lang="en-US" sz="2000" dirty="0" smtClean="0"/>
                <a:t>HydroShare Resources Replicated </a:t>
              </a:r>
              <a:r>
                <a:rPr lang="en-US" sz="2000" dirty="0"/>
                <a:t>across multiple </a:t>
              </a:r>
              <a:r>
                <a:rPr lang="en-US" sz="2000" dirty="0" smtClean="0"/>
                <a:t>institutions</a:t>
              </a:r>
            </a:p>
            <a:p>
              <a:pPr marL="342900" indent="-342900">
                <a:buFont typeface="Arial" panose="020B0604020202020204" pitchFamily="34" charset="0"/>
                <a:buChar char="•"/>
              </a:pPr>
              <a:r>
                <a:rPr lang="en-US" sz="2000" dirty="0" smtClean="0"/>
                <a:t>Access </a:t>
              </a:r>
              <a:r>
                <a:rPr lang="en-US" sz="2000" dirty="0"/>
                <a:t>to Computation </a:t>
              </a:r>
              <a:endParaRPr lang="en-US" sz="2000" dirty="0" smtClean="0"/>
            </a:p>
            <a:p>
              <a:pPr marL="342900" indent="-342900">
                <a:buFont typeface="Arial" panose="020B0604020202020204" pitchFamily="34" charset="0"/>
                <a:buChar char="•"/>
              </a:pPr>
              <a:r>
                <a:rPr lang="en-US" sz="2000" dirty="0" smtClean="0"/>
                <a:t>Access </a:t>
              </a:r>
              <a:r>
                <a:rPr lang="en-US" sz="2000" dirty="0"/>
                <a:t>to Indexing for Discovery</a:t>
              </a:r>
            </a:p>
          </p:txBody>
        </p:sp>
        <p:grpSp>
          <p:nvGrpSpPr>
            <p:cNvPr id="8" name="Group 7"/>
            <p:cNvGrpSpPr/>
            <p:nvPr/>
          </p:nvGrpSpPr>
          <p:grpSpPr>
            <a:xfrm>
              <a:off x="1219349" y="26726643"/>
              <a:ext cx="6063121" cy="4624718"/>
              <a:chOff x="6244487" y="1981199"/>
              <a:chExt cx="2230576" cy="2654639"/>
            </a:xfrm>
          </p:grpSpPr>
          <p:grpSp>
            <p:nvGrpSpPr>
              <p:cNvPr id="11" name="Group 10"/>
              <p:cNvGrpSpPr/>
              <p:nvPr/>
            </p:nvGrpSpPr>
            <p:grpSpPr>
              <a:xfrm>
                <a:off x="6244487" y="2998993"/>
                <a:ext cx="2230576" cy="1636845"/>
                <a:chOff x="6619012" y="614065"/>
                <a:chExt cx="2230576" cy="1636845"/>
              </a:xfrm>
            </p:grpSpPr>
            <p:grpSp>
              <p:nvGrpSpPr>
                <p:cNvPr id="14" name="Group 13"/>
                <p:cNvGrpSpPr/>
                <p:nvPr/>
              </p:nvGrpSpPr>
              <p:grpSpPr>
                <a:xfrm>
                  <a:off x="6858000" y="614065"/>
                  <a:ext cx="1752600" cy="923441"/>
                  <a:chOff x="3657600" y="2362200"/>
                  <a:chExt cx="1752600" cy="923441"/>
                </a:xfrm>
              </p:grpSpPr>
              <p:sp>
                <p:nvSpPr>
                  <p:cNvPr id="26" name="Rounded Rectangle 25"/>
                  <p:cNvSpPr/>
                  <p:nvPr/>
                </p:nvSpPr>
                <p:spPr>
                  <a:xfrm>
                    <a:off x="3657600" y="2362200"/>
                    <a:ext cx="1752600" cy="9234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27" name="Group 26"/>
                  <p:cNvGrpSpPr/>
                  <p:nvPr/>
                </p:nvGrpSpPr>
                <p:grpSpPr>
                  <a:xfrm>
                    <a:off x="3771900" y="2826908"/>
                    <a:ext cx="1524000" cy="381000"/>
                    <a:chOff x="1143000" y="2257991"/>
                    <a:chExt cx="1524000" cy="381000"/>
                  </a:xfrm>
                </p:grpSpPr>
                <p:sp>
                  <p:nvSpPr>
                    <p:cNvPr id="29" name="Rounded Rectangle 28"/>
                    <p:cNvSpPr/>
                    <p:nvPr/>
                  </p:nvSpPr>
                  <p:spPr>
                    <a:xfrm>
                      <a:off x="1143000" y="2257991"/>
                      <a:ext cx="914400" cy="3810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dirty="0" smtClean="0">
                          <a:solidFill>
                            <a:schemeClr val="tx1"/>
                          </a:solidFill>
                        </a:rPr>
                        <a:t>Rule Engine</a:t>
                      </a:r>
                      <a:endParaRPr lang="en-US" sz="1200" dirty="0">
                        <a:solidFill>
                          <a:schemeClr val="tx1"/>
                        </a:solidFill>
                      </a:endParaRPr>
                    </a:p>
                  </p:txBody>
                </p:sp>
                <p:sp>
                  <p:nvSpPr>
                    <p:cNvPr id="30" name="Rounded Rectangle 29"/>
                    <p:cNvSpPr/>
                    <p:nvPr/>
                  </p:nvSpPr>
                  <p:spPr>
                    <a:xfrm>
                      <a:off x="2057400" y="2257991"/>
                      <a:ext cx="609600" cy="3810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dirty="0" smtClean="0">
                          <a:solidFill>
                            <a:schemeClr val="tx1"/>
                          </a:solidFill>
                        </a:rPr>
                        <a:t>MSVC</a:t>
                      </a:r>
                      <a:endParaRPr lang="en-US" sz="1200" dirty="0">
                        <a:solidFill>
                          <a:schemeClr val="tx1"/>
                        </a:solidFill>
                      </a:endParaRPr>
                    </a:p>
                  </p:txBody>
                </p:sp>
              </p:grpSp>
              <p:sp>
                <p:nvSpPr>
                  <p:cNvPr id="28" name="TextBox 27"/>
                  <p:cNvSpPr txBox="1"/>
                  <p:nvPr/>
                </p:nvSpPr>
                <p:spPr>
                  <a:xfrm>
                    <a:off x="3910428" y="2438400"/>
                    <a:ext cx="122443" cy="262593"/>
                  </a:xfrm>
                  <a:prstGeom prst="rect">
                    <a:avLst/>
                  </a:prstGeom>
                  <a:noFill/>
                </p:spPr>
                <p:txBody>
                  <a:bodyPr wrap="none" rtlCol="0">
                    <a:spAutoFit/>
                  </a:bodyPr>
                  <a:lstStyle/>
                  <a:p>
                    <a:endParaRPr lang="en-US" sz="1050" dirty="0">
                      <a:solidFill>
                        <a:schemeClr val="bg1"/>
                      </a:solidFill>
                    </a:endParaRPr>
                  </a:p>
                </p:txBody>
              </p:sp>
            </p:grpSp>
            <p:grpSp>
              <p:nvGrpSpPr>
                <p:cNvPr id="15" name="Group 14"/>
                <p:cNvGrpSpPr/>
                <p:nvPr/>
              </p:nvGrpSpPr>
              <p:grpSpPr>
                <a:xfrm>
                  <a:off x="6619012" y="1660456"/>
                  <a:ext cx="706576" cy="570809"/>
                  <a:chOff x="963475" y="911962"/>
                  <a:chExt cx="706576" cy="570809"/>
                </a:xfrm>
              </p:grpSpPr>
              <p:sp>
                <p:nvSpPr>
                  <p:cNvPr id="22" name="Rounded Rectangle 21"/>
                  <p:cNvSpPr/>
                  <p:nvPr/>
                </p:nvSpPr>
                <p:spPr>
                  <a:xfrm>
                    <a:off x="963475" y="911962"/>
                    <a:ext cx="706576" cy="570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23" name="Rounded Rectangle 22"/>
                  <p:cNvSpPr/>
                  <p:nvPr/>
                </p:nvSpPr>
                <p:spPr>
                  <a:xfrm>
                    <a:off x="1077775" y="1190616"/>
                    <a:ext cx="217625" cy="1905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p>
                </p:txBody>
              </p:sp>
              <p:sp>
                <p:nvSpPr>
                  <p:cNvPr id="24" name="Rounded Rectangle 23"/>
                  <p:cNvSpPr/>
                  <p:nvPr/>
                </p:nvSpPr>
                <p:spPr>
                  <a:xfrm>
                    <a:off x="1328302" y="1195295"/>
                    <a:ext cx="211873" cy="1905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sp>
                <p:nvSpPr>
                  <p:cNvPr id="25" name="TextBox 24"/>
                  <p:cNvSpPr txBox="1"/>
                  <p:nvPr/>
                </p:nvSpPr>
                <p:spPr>
                  <a:xfrm>
                    <a:off x="1083563" y="921128"/>
                    <a:ext cx="501117" cy="286465"/>
                  </a:xfrm>
                  <a:prstGeom prst="rect">
                    <a:avLst/>
                  </a:prstGeom>
                  <a:noFill/>
                </p:spPr>
                <p:txBody>
                  <a:bodyPr wrap="none" rtlCol="0">
                    <a:spAutoFit/>
                  </a:bodyPr>
                  <a:lstStyle/>
                  <a:p>
                    <a:r>
                      <a:rPr lang="en-US" sz="1200" b="1" dirty="0" smtClean="0"/>
                      <a:t>R. Server</a:t>
                    </a:r>
                    <a:endParaRPr lang="en-US" sz="1200" b="1" dirty="0"/>
                  </a:p>
                </p:txBody>
              </p:sp>
            </p:grpSp>
            <p:grpSp>
              <p:nvGrpSpPr>
                <p:cNvPr id="16" name="Group 15"/>
                <p:cNvGrpSpPr/>
                <p:nvPr/>
              </p:nvGrpSpPr>
              <p:grpSpPr>
                <a:xfrm>
                  <a:off x="8143012" y="1669622"/>
                  <a:ext cx="706576" cy="581288"/>
                  <a:chOff x="963475" y="943186"/>
                  <a:chExt cx="706576" cy="581288"/>
                </a:xfrm>
              </p:grpSpPr>
              <p:sp>
                <p:nvSpPr>
                  <p:cNvPr id="18" name="Rounded Rectangle 17"/>
                  <p:cNvSpPr/>
                  <p:nvPr/>
                </p:nvSpPr>
                <p:spPr>
                  <a:xfrm>
                    <a:off x="963475" y="953665"/>
                    <a:ext cx="706576" cy="57080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sp>
                <p:nvSpPr>
                  <p:cNvPr id="19" name="Rounded Rectangle 18"/>
                  <p:cNvSpPr/>
                  <p:nvPr/>
                </p:nvSpPr>
                <p:spPr>
                  <a:xfrm>
                    <a:off x="1077775" y="1190616"/>
                    <a:ext cx="217625" cy="190500"/>
                  </a:xfrm>
                  <a:prstGeom prst="roundRect">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900" dirty="0"/>
                  </a:p>
                </p:txBody>
              </p:sp>
              <p:sp>
                <p:nvSpPr>
                  <p:cNvPr id="20" name="Rounded Rectangle 19"/>
                  <p:cNvSpPr/>
                  <p:nvPr/>
                </p:nvSpPr>
                <p:spPr>
                  <a:xfrm>
                    <a:off x="1312127" y="1190616"/>
                    <a:ext cx="211873" cy="190500"/>
                  </a:xfrm>
                  <a:prstGeom prst="roundRect">
                    <a:avLst/>
                  </a:prstGeom>
                  <a:solidFill>
                    <a:schemeClr val="accent6">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800" dirty="0"/>
                  </a:p>
                </p:txBody>
              </p:sp>
              <p:sp>
                <p:nvSpPr>
                  <p:cNvPr id="21" name="TextBox 20"/>
                  <p:cNvSpPr txBox="1"/>
                  <p:nvPr/>
                </p:nvSpPr>
                <p:spPr>
                  <a:xfrm>
                    <a:off x="1077776" y="943186"/>
                    <a:ext cx="501117" cy="286465"/>
                  </a:xfrm>
                  <a:prstGeom prst="rect">
                    <a:avLst/>
                  </a:prstGeom>
                  <a:noFill/>
                </p:spPr>
                <p:txBody>
                  <a:bodyPr wrap="none" rtlCol="0">
                    <a:spAutoFit/>
                  </a:bodyPr>
                  <a:lstStyle/>
                  <a:p>
                    <a:r>
                      <a:rPr lang="en-US" sz="1200" b="1" dirty="0" smtClean="0"/>
                      <a:t>R. Server</a:t>
                    </a:r>
                    <a:endParaRPr lang="en-US" sz="1200" b="1" dirty="0"/>
                  </a:p>
                </p:txBody>
              </p:sp>
            </p:grpSp>
            <p:sp>
              <p:nvSpPr>
                <p:cNvPr id="17" name="TextBox 16"/>
                <p:cNvSpPr txBox="1"/>
                <p:nvPr/>
              </p:nvSpPr>
              <p:spPr>
                <a:xfrm>
                  <a:off x="7595033" y="1702602"/>
                  <a:ext cx="207399" cy="318295"/>
                </a:xfrm>
                <a:prstGeom prst="rect">
                  <a:avLst/>
                </a:prstGeom>
                <a:noFill/>
              </p:spPr>
              <p:txBody>
                <a:bodyPr wrap="none" rtlCol="0">
                  <a:spAutoFit/>
                </a:bodyPr>
                <a:lstStyle/>
                <a:p>
                  <a:r>
                    <a:rPr lang="en-US" sz="1400" b="1" dirty="0" smtClean="0"/>
                    <a:t>…</a:t>
                  </a:r>
                  <a:endParaRPr lang="en-US" sz="1400" b="1" dirty="0"/>
                </a:p>
              </p:txBody>
            </p:sp>
          </p:grpSp>
          <p:sp>
            <p:nvSpPr>
              <p:cNvPr id="12" name="Rounded Rectangle 11"/>
              <p:cNvSpPr/>
              <p:nvPr/>
            </p:nvSpPr>
            <p:spPr>
              <a:xfrm>
                <a:off x="6483475" y="2477570"/>
                <a:ext cx="1752600" cy="369332"/>
              </a:xfrm>
              <a:prstGeom prst="roundRect">
                <a:avLst/>
              </a:prstGeom>
              <a:solidFill>
                <a:schemeClr val="accent4">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600" dirty="0" smtClean="0">
                    <a:solidFill>
                      <a:schemeClr val="tx1"/>
                    </a:solidFill>
                  </a:rPr>
                  <a:t>Client</a:t>
                </a:r>
                <a:endParaRPr lang="en-US" sz="1600" dirty="0">
                  <a:solidFill>
                    <a:schemeClr val="tx1"/>
                  </a:solidFill>
                </a:endParaRPr>
              </a:p>
            </p:txBody>
          </p:sp>
          <p:sp>
            <p:nvSpPr>
              <p:cNvPr id="13" name="Rounded Rectangle 12"/>
              <p:cNvSpPr/>
              <p:nvPr/>
            </p:nvSpPr>
            <p:spPr>
              <a:xfrm>
                <a:off x="6483475" y="1981199"/>
                <a:ext cx="1739600" cy="390293"/>
              </a:xfrm>
              <a:prstGeom prst="roundRect">
                <a:avLst/>
              </a:prstGeom>
              <a:solidFill>
                <a:schemeClr val="accent2">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solidFill>
                      <a:schemeClr val="tx1"/>
                    </a:solidFill>
                  </a:rPr>
                  <a:t>Users</a:t>
                </a:r>
                <a:endParaRPr lang="en-US" sz="1600" dirty="0">
                  <a:solidFill>
                    <a:schemeClr val="tx1"/>
                  </a:solidFill>
                </a:endParaRPr>
              </a:p>
            </p:txBody>
          </p:sp>
        </p:grpSp>
        <p:sp>
          <p:nvSpPr>
            <p:cNvPr id="9" name="TextBox 8"/>
            <p:cNvSpPr txBox="1"/>
            <p:nvPr/>
          </p:nvSpPr>
          <p:spPr>
            <a:xfrm>
              <a:off x="3798699" y="28510380"/>
              <a:ext cx="976745" cy="609959"/>
            </a:xfrm>
            <a:prstGeom prst="rect">
              <a:avLst/>
            </a:prstGeom>
            <a:noFill/>
          </p:spPr>
          <p:txBody>
            <a:bodyPr wrap="none" rtlCol="0">
              <a:spAutoFit/>
            </a:bodyPr>
            <a:lstStyle/>
            <a:p>
              <a:r>
                <a:rPr lang="en-US" sz="1600" dirty="0" smtClean="0"/>
                <a:t>iCAT</a:t>
              </a:r>
              <a:endParaRPr lang="en-US" sz="1600" dirty="0"/>
            </a:p>
          </p:txBody>
        </p:sp>
        <p:sp>
          <p:nvSpPr>
            <p:cNvPr id="10" name="TextBox 9"/>
            <p:cNvSpPr txBox="1"/>
            <p:nvPr/>
          </p:nvSpPr>
          <p:spPr>
            <a:xfrm>
              <a:off x="8562591" y="26587912"/>
              <a:ext cx="7553417" cy="8705786"/>
            </a:xfrm>
            <a:prstGeom prst="rect">
              <a:avLst/>
            </a:prstGeom>
            <a:noFill/>
          </p:spPr>
          <p:txBody>
            <a:bodyPr wrap="square" rtlCol="0">
              <a:spAutoFit/>
            </a:bodyPr>
            <a:lstStyle/>
            <a:p>
              <a:r>
                <a:rPr lang="en-US" sz="2400" dirty="0" smtClean="0"/>
                <a:t>Distributed Data Grid Middleware:</a:t>
              </a:r>
            </a:p>
            <a:p>
              <a:pPr marL="457200" indent="-457200">
                <a:buFont typeface="Arial" panose="020B0604020202020204" pitchFamily="34" charset="0"/>
                <a:buChar char="•"/>
              </a:pPr>
              <a:r>
                <a:rPr lang="en-US" sz="2000" dirty="0" smtClean="0"/>
                <a:t>Metadata Catalog holding virtual file system information and associated metadata</a:t>
              </a:r>
            </a:p>
            <a:p>
              <a:pPr marL="457200" indent="-457200">
                <a:buFont typeface="Arial" panose="020B0604020202020204" pitchFamily="34" charset="0"/>
                <a:buChar char="•"/>
              </a:pPr>
              <a:r>
                <a:rPr lang="en-US" sz="2000" dirty="0" smtClean="0"/>
                <a:t>Extensible number of ‘Resource Servers’ which may provide connectivity to storage resources</a:t>
              </a:r>
            </a:p>
            <a:p>
              <a:pPr marL="457200" indent="-457200">
                <a:buFont typeface="Arial" panose="020B0604020202020204" pitchFamily="34" charset="0"/>
                <a:buChar char="•"/>
              </a:pPr>
              <a:r>
                <a:rPr lang="en-US" sz="2000" dirty="0" smtClean="0"/>
                <a:t>Integrated Rule Engine for Policy Driven Data Management triggered by Data Management Activities</a:t>
              </a:r>
            </a:p>
            <a:p>
              <a:pPr marL="457200" indent="-457200">
                <a:buFont typeface="Arial" panose="020B0604020202020204" pitchFamily="34" charset="0"/>
                <a:buChar char="•"/>
              </a:pPr>
              <a:r>
                <a:rPr lang="en-US" sz="2000" dirty="0" smtClean="0"/>
                <a:t>Extensibility via Microservices (MSVC) – Plugins providing functionality to the Rule Engine</a:t>
              </a:r>
              <a:endParaRPr lang="en-US" sz="2000" dirty="0"/>
            </a:p>
          </p:txBody>
        </p:sp>
      </p:grpSp>
    </p:spTree>
    <p:extLst>
      <p:ext uri="{BB962C8B-B14F-4D97-AF65-F5344CB8AC3E}">
        <p14:creationId xmlns:p14="http://schemas.microsoft.com/office/powerpoint/2010/main" val="3251014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82558"/>
            <a:ext cx="8610600" cy="1271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200400" y="1278354"/>
            <a:ext cx="2372124" cy="369332"/>
          </a:xfrm>
          <a:prstGeom prst="rect">
            <a:avLst/>
          </a:prstGeom>
          <a:noFill/>
        </p:spPr>
        <p:txBody>
          <a:bodyPr wrap="none" rtlCol="0">
            <a:spAutoFit/>
          </a:bodyPr>
          <a:lstStyle/>
          <a:p>
            <a:r>
              <a:rPr lang="en-US" dirty="0" smtClean="0">
                <a:hlinkClick r:id="rId3"/>
              </a:rPr>
              <a:t>http://www.cuahsi.org</a:t>
            </a:r>
            <a:r>
              <a:rPr lang="en-US" dirty="0" smtClean="0"/>
              <a:t> </a:t>
            </a:r>
            <a:endParaRPr lang="en-US"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3366" y="2161259"/>
            <a:ext cx="4191000" cy="240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457200" y="69754"/>
            <a:ext cx="8229600" cy="82645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smtClean="0"/>
              <a:t>A community project</a:t>
            </a:r>
            <a:endParaRPr lang="en-US" sz="3600" dirty="0"/>
          </a:p>
        </p:txBody>
      </p:sp>
      <p:sp>
        <p:nvSpPr>
          <p:cNvPr id="16" name="Text Box 3"/>
          <p:cNvSpPr txBox="1">
            <a:spLocks noChangeArrowheads="1"/>
          </p:cNvSpPr>
          <p:nvPr/>
        </p:nvSpPr>
        <p:spPr bwMode="auto">
          <a:xfrm>
            <a:off x="457200" y="2413006"/>
            <a:ext cx="4114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Arial" pitchFamily="34" charset="0"/>
              <a:buChar char="•"/>
            </a:pPr>
            <a:r>
              <a:rPr lang="en-US" sz="2000" dirty="0" smtClean="0">
                <a:solidFill>
                  <a:srgbClr val="000000"/>
                </a:solidFill>
              </a:rPr>
              <a:t>109 </a:t>
            </a:r>
            <a:r>
              <a:rPr lang="en-US" sz="2000" dirty="0">
                <a:solidFill>
                  <a:srgbClr val="000000"/>
                </a:solidFill>
              </a:rPr>
              <a:t>US University members</a:t>
            </a:r>
          </a:p>
          <a:p>
            <a:pPr marL="342900" indent="-342900" eaLnBrk="1" hangingPunct="1">
              <a:buFont typeface="Arial" pitchFamily="34" charset="0"/>
              <a:buChar char="•"/>
            </a:pPr>
            <a:r>
              <a:rPr lang="en-US" sz="2000" dirty="0" smtClean="0">
                <a:solidFill>
                  <a:srgbClr val="000000"/>
                </a:solidFill>
              </a:rPr>
              <a:t>7 affiliate </a:t>
            </a:r>
            <a:r>
              <a:rPr lang="en-US" sz="2000" dirty="0">
                <a:solidFill>
                  <a:srgbClr val="000000"/>
                </a:solidFill>
              </a:rPr>
              <a:t>members</a:t>
            </a:r>
          </a:p>
          <a:p>
            <a:pPr marL="342900" indent="-342900" eaLnBrk="1" hangingPunct="1">
              <a:buFont typeface="Arial" pitchFamily="34" charset="0"/>
              <a:buChar char="•"/>
            </a:pPr>
            <a:r>
              <a:rPr lang="en-US" sz="2000" dirty="0" smtClean="0">
                <a:solidFill>
                  <a:srgbClr val="000000"/>
                </a:solidFill>
              </a:rPr>
              <a:t>20 </a:t>
            </a:r>
            <a:r>
              <a:rPr lang="en-US" sz="2000" dirty="0">
                <a:solidFill>
                  <a:srgbClr val="000000"/>
                </a:solidFill>
              </a:rPr>
              <a:t>i</a:t>
            </a:r>
            <a:r>
              <a:rPr lang="en-US" sz="2000" dirty="0" smtClean="0">
                <a:solidFill>
                  <a:srgbClr val="000000"/>
                </a:solidFill>
              </a:rPr>
              <a:t>nternational </a:t>
            </a:r>
            <a:r>
              <a:rPr lang="en-US" sz="2000" dirty="0">
                <a:solidFill>
                  <a:srgbClr val="000000"/>
                </a:solidFill>
              </a:rPr>
              <a:t>affiliate </a:t>
            </a:r>
            <a:r>
              <a:rPr lang="en-US" sz="2000" dirty="0" smtClean="0">
                <a:solidFill>
                  <a:srgbClr val="000000"/>
                </a:solidFill>
              </a:rPr>
              <a:t>members</a:t>
            </a:r>
          </a:p>
          <a:p>
            <a:pPr marL="342900" indent="-342900" eaLnBrk="1" hangingPunct="1">
              <a:buFont typeface="Arial" pitchFamily="34" charset="0"/>
              <a:buChar char="•"/>
            </a:pPr>
            <a:r>
              <a:rPr lang="en-US" sz="2000" dirty="0" smtClean="0">
                <a:solidFill>
                  <a:srgbClr val="000000"/>
                </a:solidFill>
              </a:rPr>
              <a:t>3 corporate members</a:t>
            </a:r>
            <a:r>
              <a:rPr lang="en-US" sz="2000" dirty="0">
                <a:solidFill>
                  <a:srgbClr val="000000"/>
                </a:solidFill>
              </a:rPr>
              <a:t> </a:t>
            </a:r>
            <a:endParaRPr lang="en-US" sz="2000" dirty="0">
              <a:solidFill>
                <a:srgbClr val="000000"/>
              </a:solidFill>
            </a:endParaRPr>
          </a:p>
          <a:p>
            <a:pPr marL="514350" lvl="1" indent="0" eaLnBrk="1" hangingPunct="1"/>
            <a:r>
              <a:rPr lang="en-US" sz="2000" dirty="0" smtClean="0">
                <a:solidFill>
                  <a:srgbClr val="000000"/>
                </a:solidFill>
              </a:rPr>
              <a:t>(</a:t>
            </a:r>
            <a:r>
              <a:rPr lang="en-US" sz="2000" dirty="0">
                <a:solidFill>
                  <a:srgbClr val="000000"/>
                </a:solidFill>
              </a:rPr>
              <a:t>as of January 2013)</a:t>
            </a:r>
          </a:p>
          <a:p>
            <a:pPr marL="342900" indent="-342900" eaLnBrk="1" hangingPunct="1">
              <a:buFont typeface="Arial" pitchFamily="34" charset="0"/>
              <a:buChar char="•"/>
            </a:pPr>
            <a:endParaRPr lang="en-US" sz="2000" dirty="0" smtClean="0">
              <a:solidFill>
                <a:srgbClr val="000000"/>
              </a:solidFill>
            </a:endParaRPr>
          </a:p>
        </p:txBody>
      </p:sp>
      <p:sp>
        <p:nvSpPr>
          <p:cNvPr id="17" name="Text Box 3"/>
          <p:cNvSpPr txBox="1">
            <a:spLocks noChangeArrowheads="1"/>
          </p:cNvSpPr>
          <p:nvPr/>
        </p:nvSpPr>
        <p:spPr bwMode="auto">
          <a:xfrm>
            <a:off x="4466798" y="4662467"/>
            <a:ext cx="46823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346075" eaLnBrk="1" hangingPunct="1"/>
            <a:r>
              <a:rPr lang="en-US" sz="2400" dirty="0" smtClean="0">
                <a:solidFill>
                  <a:srgbClr val="000000"/>
                </a:solidFill>
              </a:rPr>
              <a:t>Users Committee</a:t>
            </a:r>
            <a:endParaRPr lang="en-US" sz="2400" dirty="0" smtClean="0">
              <a:solidFill>
                <a:srgbClr val="000000"/>
              </a:solidFill>
            </a:endParaRPr>
          </a:p>
        </p:txBody>
      </p:sp>
      <p:sp>
        <p:nvSpPr>
          <p:cNvPr id="18" name="Text Box 3"/>
          <p:cNvSpPr txBox="1">
            <a:spLocks noChangeArrowheads="1"/>
          </p:cNvSpPr>
          <p:nvPr/>
        </p:nvSpPr>
        <p:spPr bwMode="auto">
          <a:xfrm>
            <a:off x="562401" y="4662467"/>
            <a:ext cx="390439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dirty="0" smtClean="0">
                <a:solidFill>
                  <a:srgbClr val="000000"/>
                </a:solidFill>
              </a:rPr>
              <a:t>Informatics Standing Committee</a:t>
            </a:r>
            <a:endParaRPr lang="en-US" sz="2400" dirty="0" smtClean="0">
              <a:solidFill>
                <a:srgbClr val="000000"/>
              </a:solidFill>
            </a:endParaRPr>
          </a:p>
        </p:txBody>
      </p:sp>
      <p:pic>
        <p:nvPicPr>
          <p:cNvPr id="20"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1322992" y="5493463"/>
            <a:ext cx="726192" cy="797621"/>
          </a:xfrm>
          <a:prstGeom prst="rect">
            <a:avLst/>
          </a:prstGeom>
          <a:noFill/>
          <a:ln w="9525">
            <a:noFill/>
            <a:miter lim="800000"/>
            <a:headEnd/>
            <a:tailEnd/>
          </a:ln>
        </p:spPr>
      </p:pic>
      <p:pic>
        <p:nvPicPr>
          <p:cNvPr id="21"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927395" y="5925650"/>
            <a:ext cx="726192" cy="797621"/>
          </a:xfrm>
          <a:prstGeom prst="rect">
            <a:avLst/>
          </a:prstGeom>
          <a:noFill/>
          <a:ln w="9525">
            <a:noFill/>
            <a:miter lim="800000"/>
            <a:headEnd/>
            <a:tailEnd/>
          </a:ln>
        </p:spPr>
      </p:pic>
      <p:pic>
        <p:nvPicPr>
          <p:cNvPr id="22"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531799" y="5493464"/>
            <a:ext cx="726192" cy="797621"/>
          </a:xfrm>
          <a:prstGeom prst="rect">
            <a:avLst/>
          </a:prstGeom>
          <a:noFill/>
          <a:ln w="9525">
            <a:noFill/>
            <a:miter lim="800000"/>
            <a:headEnd/>
            <a:tailEnd/>
          </a:ln>
        </p:spPr>
      </p:pic>
      <p:pic>
        <p:nvPicPr>
          <p:cNvPr id="23"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flipH="1">
            <a:off x="4949413" y="5350472"/>
            <a:ext cx="726192" cy="797621"/>
          </a:xfrm>
          <a:prstGeom prst="rect">
            <a:avLst/>
          </a:prstGeom>
          <a:noFill/>
          <a:ln w="9525">
            <a:noFill/>
            <a:miter lim="800000"/>
            <a:headEnd/>
            <a:tailEnd/>
          </a:ln>
        </p:spPr>
      </p:pic>
      <p:pic>
        <p:nvPicPr>
          <p:cNvPr id="24"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53816" y="5782659"/>
            <a:ext cx="726192" cy="797621"/>
          </a:xfrm>
          <a:prstGeom prst="rect">
            <a:avLst/>
          </a:prstGeom>
          <a:noFill/>
          <a:ln w="9525">
            <a:noFill/>
            <a:miter lim="800000"/>
            <a:headEnd/>
            <a:tailEnd/>
          </a:ln>
        </p:spPr>
      </p:pic>
      <p:pic>
        <p:nvPicPr>
          <p:cNvPr id="25"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58220" y="5350473"/>
            <a:ext cx="726192" cy="797621"/>
          </a:xfrm>
          <a:prstGeom prst="rect">
            <a:avLst/>
          </a:prstGeom>
          <a:noFill/>
          <a:ln w="9525">
            <a:noFill/>
            <a:miter lim="800000"/>
            <a:headEnd/>
            <a:tailEnd/>
          </a:ln>
        </p:spPr>
      </p:pic>
    </p:spTree>
    <p:extLst>
      <p:ext uri="{BB962C8B-B14F-4D97-AF65-F5344CB8AC3E}">
        <p14:creationId xmlns:p14="http://schemas.microsoft.com/office/powerpoint/2010/main" val="26085661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 name="Title 20"/>
          <p:cNvSpPr>
            <a:spLocks noGrp="1"/>
          </p:cNvSpPr>
          <p:nvPr>
            <p:ph type="title"/>
          </p:nvPr>
        </p:nvSpPr>
        <p:spPr>
          <a:xfrm>
            <a:off x="533400" y="-11688"/>
            <a:ext cx="8229600" cy="1143000"/>
          </a:xfrm>
        </p:spPr>
        <p:txBody>
          <a:bodyPr/>
          <a:lstStyle/>
          <a:p>
            <a:r>
              <a:rPr lang="en-US" dirty="0" smtClean="0"/>
              <a:t>Community Governance</a:t>
            </a:r>
            <a:endParaRPr lang="en-US" dirty="0"/>
          </a:p>
        </p:txBody>
      </p:sp>
      <p:grpSp>
        <p:nvGrpSpPr>
          <p:cNvPr id="114" name="Group 113"/>
          <p:cNvGrpSpPr/>
          <p:nvPr/>
        </p:nvGrpSpPr>
        <p:grpSpPr>
          <a:xfrm>
            <a:off x="635640" y="1243912"/>
            <a:ext cx="7860660" cy="5360271"/>
            <a:chOff x="635640" y="902712"/>
            <a:chExt cx="7860660" cy="5360271"/>
          </a:xfrm>
        </p:grpSpPr>
        <p:cxnSp>
          <p:nvCxnSpPr>
            <p:cNvPr id="57" name="Straight Arrow Connector 56"/>
            <p:cNvCxnSpPr>
              <a:stCxn id="73" idx="1"/>
            </p:cNvCxnSpPr>
            <p:nvPr/>
          </p:nvCxnSpPr>
          <p:spPr>
            <a:xfrm flipH="1" flipV="1">
              <a:off x="635640" y="3473356"/>
              <a:ext cx="12060" cy="2637227"/>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67" idx="3"/>
              <a:endCxn id="69" idx="1"/>
            </p:cNvCxnSpPr>
            <p:nvPr/>
          </p:nvCxnSpPr>
          <p:spPr>
            <a:xfrm>
              <a:off x="5334000" y="3407233"/>
              <a:ext cx="1638300" cy="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66" idx="3"/>
              <a:endCxn id="67" idx="1"/>
            </p:cNvCxnSpPr>
            <p:nvPr/>
          </p:nvCxnSpPr>
          <p:spPr>
            <a:xfrm>
              <a:off x="2095500" y="3407233"/>
              <a:ext cx="1638300" cy="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69" idx="0"/>
              <a:endCxn id="65" idx="2"/>
            </p:cNvCxnSpPr>
            <p:nvPr/>
          </p:nvCxnSpPr>
          <p:spPr>
            <a:xfrm flipH="1" flipV="1">
              <a:off x="4533900" y="2391315"/>
              <a:ext cx="3162300" cy="70104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67" idx="0"/>
              <a:endCxn id="65" idx="2"/>
            </p:cNvCxnSpPr>
            <p:nvPr/>
          </p:nvCxnSpPr>
          <p:spPr>
            <a:xfrm flipV="1">
              <a:off x="4533900" y="2391315"/>
              <a:ext cx="0" cy="701040"/>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66" idx="0"/>
              <a:endCxn id="65" idx="2"/>
            </p:cNvCxnSpPr>
            <p:nvPr/>
          </p:nvCxnSpPr>
          <p:spPr>
            <a:xfrm flipV="1">
              <a:off x="1371600" y="2391315"/>
              <a:ext cx="3162300" cy="701039"/>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65" idx="0"/>
              <a:endCxn id="64" idx="2"/>
            </p:cNvCxnSpPr>
            <p:nvPr/>
          </p:nvCxnSpPr>
          <p:spPr>
            <a:xfrm flipV="1">
              <a:off x="4533900" y="1522093"/>
              <a:ext cx="0" cy="322804"/>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2857500" y="902712"/>
              <a:ext cx="3352800" cy="6193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CUAHSI Board</a:t>
              </a:r>
            </a:p>
            <a:p>
              <a:pPr algn="ctr"/>
              <a:r>
                <a:rPr lang="en-US" sz="1400" dirty="0" smtClean="0">
                  <a:latin typeface="Arial" pitchFamily="34" charset="0"/>
                  <a:cs typeface="Arial" pitchFamily="34" charset="0"/>
                </a:rPr>
                <a:t>Standing Committee on Informatics </a:t>
              </a:r>
              <a:endParaRPr lang="en-US" sz="1400" dirty="0">
                <a:latin typeface="Arial" pitchFamily="34" charset="0"/>
                <a:cs typeface="Arial" pitchFamily="34" charset="0"/>
              </a:endParaRPr>
            </a:p>
          </p:txBody>
        </p:sp>
        <p:sp>
          <p:nvSpPr>
            <p:cNvPr id="65" name="TextBox 64"/>
            <p:cNvSpPr txBox="1"/>
            <p:nvPr/>
          </p:nvSpPr>
          <p:spPr>
            <a:xfrm>
              <a:off x="2857500" y="1844897"/>
              <a:ext cx="3352800" cy="54641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HydroShare</a:t>
              </a:r>
            </a:p>
            <a:p>
              <a:pPr algn="ctr"/>
              <a:r>
                <a:rPr lang="en-US" sz="1400" dirty="0" smtClean="0">
                  <a:latin typeface="Arial" pitchFamily="34" charset="0"/>
                  <a:cs typeface="Arial" pitchFamily="34" charset="0"/>
                </a:rPr>
                <a:t>Executive Committee</a:t>
              </a:r>
              <a:endParaRPr lang="en-US" sz="1400" dirty="0">
                <a:latin typeface="Arial" pitchFamily="34" charset="0"/>
                <a:cs typeface="Arial" pitchFamily="34" charset="0"/>
              </a:endParaRPr>
            </a:p>
          </p:txBody>
        </p:sp>
        <p:sp>
          <p:nvSpPr>
            <p:cNvPr id="66" name="TextBox 65"/>
            <p:cNvSpPr txBox="1"/>
            <p:nvPr/>
          </p:nvSpPr>
          <p:spPr>
            <a:xfrm>
              <a:off x="647700" y="3092354"/>
              <a:ext cx="1447800" cy="62975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CUAHSI</a:t>
              </a:r>
            </a:p>
            <a:p>
              <a:pPr algn="ctr"/>
              <a:r>
                <a:rPr lang="en-US" sz="1400" dirty="0" smtClean="0">
                  <a:latin typeface="Arial" pitchFamily="34" charset="0"/>
                  <a:cs typeface="Arial" pitchFamily="34" charset="0"/>
                </a:rPr>
                <a:t>User Community</a:t>
              </a:r>
              <a:endParaRPr lang="en-US" sz="1400" dirty="0">
                <a:latin typeface="Arial" pitchFamily="34" charset="0"/>
                <a:cs typeface="Arial" pitchFamily="34" charset="0"/>
              </a:endParaRPr>
            </a:p>
          </p:txBody>
        </p:sp>
        <p:sp>
          <p:nvSpPr>
            <p:cNvPr id="67" name="TextBox 66"/>
            <p:cNvSpPr txBox="1"/>
            <p:nvPr/>
          </p:nvSpPr>
          <p:spPr>
            <a:xfrm>
              <a:off x="3733800" y="3092355"/>
              <a:ext cx="1600200" cy="6297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HydroShare</a:t>
              </a:r>
            </a:p>
            <a:p>
              <a:pPr algn="ctr"/>
              <a:r>
                <a:rPr lang="en-US" sz="1400" dirty="0" smtClean="0">
                  <a:latin typeface="Arial" pitchFamily="34" charset="0"/>
                  <a:cs typeface="Arial" pitchFamily="34" charset="0"/>
                </a:rPr>
                <a:t>Development Team</a:t>
              </a:r>
              <a:endParaRPr lang="en-US" sz="1400" dirty="0">
                <a:latin typeface="Arial" pitchFamily="34" charset="0"/>
                <a:cs typeface="Arial" pitchFamily="34" charset="0"/>
              </a:endParaRPr>
            </a:p>
          </p:txBody>
        </p:sp>
        <p:sp>
          <p:nvSpPr>
            <p:cNvPr id="68" name="Content Placeholder 2"/>
            <p:cNvSpPr txBox="1">
              <a:spLocks/>
            </p:cNvSpPr>
            <p:nvPr/>
          </p:nvSpPr>
          <p:spPr>
            <a:xfrm>
              <a:off x="3695700" y="3759134"/>
              <a:ext cx="1905000" cy="2162026"/>
            </a:xfrm>
            <a:prstGeom prst="rect">
              <a:avLst/>
            </a:prstGeom>
            <a:effectLst/>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tabLst/>
                <a:defRPr/>
              </a:pPr>
              <a:r>
                <a:rPr lang="en-US" sz="1600" b="1" noProof="0" dirty="0" smtClean="0"/>
                <a:t>Implementation </a:t>
              </a:r>
              <a:r>
                <a:rPr kumimoji="0" lang="en-US" sz="1600" b="1" i="0" u="none" strike="noStrike" kern="1200" cap="none" spc="0" normalizeH="0" baseline="0" dirty="0" smtClean="0">
                  <a:ln>
                    <a:noFill/>
                  </a:ln>
                  <a:solidFill>
                    <a:schemeClr val="tx1"/>
                  </a:solidFill>
                  <a:effectLst/>
                  <a:uLnTx/>
                  <a:uFillTx/>
                </a:rPr>
                <a:t>(Agile</a:t>
              </a:r>
              <a:r>
                <a:rPr kumimoji="0" lang="en-US" sz="1600" b="1" i="0" u="none" strike="noStrike" kern="1200" cap="none" spc="0" normalizeH="0" baseline="0" dirty="0" smtClean="0">
                  <a:ln>
                    <a:noFill/>
                  </a:ln>
                  <a:solidFill>
                    <a:schemeClr val="tx1"/>
                  </a:solidFill>
                  <a:effectLst/>
                  <a:uLnTx/>
                  <a:uFillTx/>
                </a:rPr>
                <a:t>)</a:t>
              </a:r>
              <a:endParaRPr kumimoji="0" lang="en-US" sz="1600" b="1" i="0" u="none" strike="noStrike" kern="1200" cap="none" spc="0" normalizeH="0" baseline="0" noProof="0" dirty="0" smtClean="0">
                <a:ln>
                  <a:noFill/>
                </a:ln>
                <a:solidFill>
                  <a:schemeClr val="tx1"/>
                </a:solidFill>
                <a:effectLst/>
                <a:uLnTx/>
                <a:uFillTx/>
              </a:endParaRPr>
            </a:p>
            <a:p>
              <a:pPr marL="45720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rPr>
                <a:t>Hydrologic</a:t>
              </a:r>
              <a:r>
                <a:rPr kumimoji="0" lang="en-US" sz="1400" b="0" i="0" u="none" strike="noStrike" kern="1200" cap="none" spc="0" normalizeH="0" noProof="0" dirty="0" smtClean="0">
                  <a:ln>
                    <a:noFill/>
                  </a:ln>
                  <a:solidFill>
                    <a:schemeClr val="tx1"/>
                  </a:solidFill>
                  <a:effectLst/>
                  <a:uLnTx/>
                  <a:uFillTx/>
                </a:rPr>
                <a:t> Information System (HIS)</a:t>
              </a:r>
            </a:p>
            <a:p>
              <a:pPr marL="457200" marR="0" lvl="1" indent="-285750" algn="l" defTabSz="914400" rtl="0" eaLnBrk="1" fontAlgn="auto" latinLnBrk="0" hangingPunct="1">
                <a:lnSpc>
                  <a:spcPct val="100000"/>
                </a:lnSpc>
                <a:spcAft>
                  <a:spcPts val="0"/>
                </a:spcAft>
                <a:buClrTx/>
                <a:buSzTx/>
                <a:buFont typeface="Arial" pitchFamily="34" charset="0"/>
                <a:buChar char="–"/>
                <a:tabLst/>
                <a:defRPr/>
              </a:pPr>
              <a:r>
                <a:rPr lang="en-US" sz="1400" baseline="0" dirty="0" smtClean="0"/>
                <a:t>Integrated</a:t>
              </a:r>
              <a:r>
                <a:rPr lang="en-US" sz="1400" dirty="0" smtClean="0"/>
                <a:t> Rule-Oriented Data System (iRODS)</a:t>
              </a:r>
            </a:p>
            <a:p>
              <a:pPr marL="457200" marR="0" lvl="1" indent="-285750" algn="l" defTabSz="914400" rtl="0" eaLnBrk="1" fontAlgn="auto" latinLnBrk="0" hangingPunct="1">
                <a:lnSpc>
                  <a:spcPct val="100000"/>
                </a:lnSpc>
                <a:spcAft>
                  <a:spcPts val="0"/>
                </a:spcAft>
                <a:buClrTx/>
                <a:buSzTx/>
                <a:buFont typeface="Arial" pitchFamily="34" charset="0"/>
                <a:buChar char="–"/>
                <a:tabLst/>
                <a:defRPr/>
              </a:pPr>
              <a:r>
                <a:rPr kumimoji="0" lang="en-US" sz="1400" b="0" i="0" u="none" strike="noStrike" kern="1200" cap="none" spc="0" normalizeH="0" baseline="0" noProof="0" dirty="0" smtClean="0">
                  <a:ln>
                    <a:noFill/>
                  </a:ln>
                  <a:solidFill>
                    <a:schemeClr val="tx1"/>
                  </a:solidFill>
                  <a:effectLst/>
                  <a:uLnTx/>
                  <a:uFillTx/>
                </a:rPr>
                <a:t>Drupal</a:t>
              </a:r>
              <a:endParaRPr kumimoji="0" lang="en-US" sz="1400" b="0" i="0" u="none" strike="noStrike" kern="1200" cap="none" spc="0" normalizeH="0" baseline="0" noProof="0" dirty="0">
                <a:ln>
                  <a:noFill/>
                </a:ln>
                <a:solidFill>
                  <a:schemeClr val="tx1"/>
                </a:solidFill>
                <a:effectLst/>
                <a:uLnTx/>
                <a:uFillTx/>
              </a:endParaRPr>
            </a:p>
          </p:txBody>
        </p:sp>
        <p:sp>
          <p:nvSpPr>
            <p:cNvPr id="69" name="TextBox 68"/>
            <p:cNvSpPr txBox="1"/>
            <p:nvPr/>
          </p:nvSpPr>
          <p:spPr>
            <a:xfrm>
              <a:off x="6972300" y="3092355"/>
              <a:ext cx="1447800" cy="62975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dirty="0" smtClean="0">
                  <a:latin typeface="Arial" pitchFamily="34" charset="0"/>
                  <a:cs typeface="Arial" pitchFamily="34" charset="0"/>
                </a:rPr>
                <a:t>HydroShare</a:t>
              </a:r>
            </a:p>
            <a:p>
              <a:pPr algn="ctr"/>
              <a:r>
                <a:rPr lang="en-US" sz="1400" dirty="0" smtClean="0">
                  <a:latin typeface="Arial" pitchFamily="34" charset="0"/>
                  <a:cs typeface="Arial" pitchFamily="34" charset="0"/>
                </a:rPr>
                <a:t>Evaluation</a:t>
              </a:r>
              <a:endParaRPr lang="en-US" sz="1400" dirty="0">
                <a:latin typeface="Arial" pitchFamily="34" charset="0"/>
                <a:cs typeface="Arial" pitchFamily="34" charset="0"/>
              </a:endParaRPr>
            </a:p>
          </p:txBody>
        </p:sp>
        <p:sp>
          <p:nvSpPr>
            <p:cNvPr id="70" name="Content Placeholder 2"/>
            <p:cNvSpPr txBox="1">
              <a:spLocks/>
            </p:cNvSpPr>
            <p:nvPr/>
          </p:nvSpPr>
          <p:spPr>
            <a:xfrm>
              <a:off x="6743700" y="3775450"/>
              <a:ext cx="1752600" cy="2364903"/>
            </a:xfrm>
            <a:prstGeom prst="rect">
              <a:avLst/>
            </a:prstGeom>
            <a:effectLst/>
          </p:spPr>
          <p:txBody>
            <a:bodyPr vert="horz" lIns="91440" tIns="45720" rIns="91440" bIns="45720" rtlCol="0">
              <a:noAutofit/>
            </a:bodyPr>
            <a:lstStyle/>
            <a:p>
              <a:pPr marR="0" lvl="0" algn="l" defTabSz="914400" rtl="0" eaLnBrk="1" fontAlgn="auto" latinLnBrk="0" hangingPunct="1">
                <a:lnSpc>
                  <a:spcPct val="100000"/>
                </a:lnSpc>
                <a:spcAft>
                  <a:spcPts val="0"/>
                </a:spcAft>
                <a:buClrTx/>
                <a:buSzTx/>
                <a:tabLst/>
                <a:defRPr/>
              </a:pPr>
              <a:r>
                <a:rPr lang="en-US" sz="1600" b="1" noProof="0" dirty="0" smtClean="0"/>
                <a:t>      Metrics</a:t>
              </a:r>
              <a:endParaRPr kumimoji="0" lang="en-US" sz="1600" b="1" i="0" u="none" strike="noStrike" kern="1200" cap="none" spc="0" normalizeH="0" baseline="0" noProof="0" dirty="0" smtClean="0">
                <a:ln>
                  <a:noFill/>
                </a:ln>
                <a:solidFill>
                  <a:schemeClr val="tx1"/>
                </a:solidFill>
                <a:effectLst/>
                <a:uLnTx/>
                <a:uFillTx/>
              </a:endParaRPr>
            </a:p>
            <a:p>
              <a:pPr lvl="1" indent="-285750">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rPr>
                <a:t>End-user involvement</a:t>
              </a:r>
              <a:endParaRPr kumimoji="0" lang="en-US" sz="1400" b="0" i="0" u="none" strike="noStrike" kern="1200" cap="none" spc="0" normalizeH="0" noProof="0" dirty="0" smtClean="0">
                <a:ln>
                  <a:noFill/>
                </a:ln>
                <a:solidFill>
                  <a:schemeClr val="tx1"/>
                </a:solidFill>
                <a:effectLst/>
                <a:uLnTx/>
                <a:uFillTx/>
              </a:endParaRPr>
            </a:p>
            <a:p>
              <a:pPr lvl="1" indent="-285750">
                <a:buFont typeface="Arial" pitchFamily="34" charset="0"/>
                <a:buChar char="–"/>
                <a:defRPr/>
              </a:pPr>
              <a:r>
                <a:rPr lang="en-US" sz="1400" baseline="0" dirty="0" smtClean="0"/>
                <a:t>Quantitative and qualitative</a:t>
              </a:r>
              <a:r>
                <a:rPr lang="en-US" sz="1400" dirty="0" smtClean="0"/>
                <a:t> measurement</a:t>
              </a:r>
            </a:p>
            <a:p>
              <a:pPr lvl="1" indent="-285750">
                <a:buFont typeface="Arial" pitchFamily="34" charset="0"/>
                <a:buChar char="–"/>
                <a:defRPr/>
              </a:pPr>
              <a:r>
                <a:rPr kumimoji="0" lang="en-US" sz="1400" b="0" i="0" u="none" strike="noStrike" kern="1200" cap="none" spc="0" normalizeH="0" baseline="0" noProof="0" dirty="0" smtClean="0">
                  <a:ln>
                    <a:noFill/>
                  </a:ln>
                  <a:solidFill>
                    <a:schemeClr val="tx1"/>
                  </a:solidFill>
                  <a:effectLst/>
                  <a:uLnTx/>
                  <a:uFillTx/>
                </a:rPr>
                <a:t>Sustainability</a:t>
              </a:r>
              <a:endParaRPr kumimoji="0" lang="en-US" sz="1400" b="0" i="0" u="none" strike="noStrike" kern="1200" cap="none" spc="0" normalizeH="0" baseline="0" noProof="0" dirty="0">
                <a:ln>
                  <a:noFill/>
                </a:ln>
                <a:solidFill>
                  <a:schemeClr val="tx1"/>
                </a:solidFill>
                <a:effectLst/>
                <a:uLnTx/>
                <a:uFillTx/>
              </a:endParaRPr>
            </a:p>
          </p:txBody>
        </p:sp>
        <p:sp>
          <p:nvSpPr>
            <p:cNvPr id="71" name="Content Placeholder 2"/>
            <p:cNvSpPr txBox="1">
              <a:spLocks/>
            </p:cNvSpPr>
            <p:nvPr/>
          </p:nvSpPr>
          <p:spPr>
            <a:xfrm>
              <a:off x="3695700" y="2406555"/>
              <a:ext cx="2133600" cy="533400"/>
            </a:xfrm>
            <a:prstGeom prst="rect">
              <a:avLst/>
            </a:prstGeom>
            <a:effectLst/>
          </p:spPr>
          <p:txBody>
            <a:bodyPr vert="horz" lIns="91440" tIns="45720" rIns="91440" bIns="45720" rtlCol="0">
              <a:noAutofit/>
            </a:bodyPr>
            <a:lstStyle/>
            <a:p>
              <a:pPr marL="182880" marR="0" lvl="0" indent="-182880" algn="l" defTabSz="914400" rtl="0" eaLnBrk="1" fontAlgn="auto" latinLnBrk="0" hangingPunct="1">
                <a:lnSpc>
                  <a:spcPct val="100000"/>
                </a:lnSpc>
                <a:spcAft>
                  <a:spcPts val="0"/>
                </a:spcAft>
                <a:buClrTx/>
                <a:buSzTx/>
                <a:buFont typeface="Arial" pitchFamily="34" charset="0"/>
                <a:buChar char="•"/>
                <a:tabLst/>
                <a:defRPr/>
              </a:pPr>
              <a:r>
                <a:rPr kumimoji="0" lang="en-US" sz="1600" b="1" i="0" u="none" strike="noStrike" kern="1200" cap="none" spc="0" normalizeH="0" baseline="0" noProof="0" dirty="0" smtClean="0">
                  <a:ln>
                    <a:noFill/>
                  </a:ln>
                  <a:solidFill>
                    <a:schemeClr val="tx1"/>
                  </a:solidFill>
                  <a:effectLst/>
                  <a:uLnTx/>
                  <a:uFillTx/>
                </a:rPr>
                <a:t>Prioritization</a:t>
              </a:r>
            </a:p>
            <a:p>
              <a:pPr marL="182880" marR="0" lvl="0" indent="-182880" algn="l" defTabSz="914400" rtl="0" eaLnBrk="1" fontAlgn="auto" latinLnBrk="0" hangingPunct="1">
                <a:lnSpc>
                  <a:spcPct val="100000"/>
                </a:lnSpc>
                <a:spcAft>
                  <a:spcPts val="0"/>
                </a:spcAft>
                <a:buClrTx/>
                <a:buSzTx/>
                <a:buFont typeface="Arial" pitchFamily="34" charset="0"/>
                <a:buChar char="•"/>
                <a:tabLst/>
                <a:defRPr/>
              </a:pPr>
              <a:r>
                <a:rPr lang="en-US" sz="1600" b="1" dirty="0" smtClean="0"/>
                <a:t>Decision Making</a:t>
              </a:r>
            </a:p>
            <a:p>
              <a:pPr marL="45720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endParaRPr>
            </a:p>
          </p:txBody>
        </p:sp>
        <p:sp>
          <p:nvSpPr>
            <p:cNvPr id="72" name="Content Placeholder 2"/>
            <p:cNvSpPr txBox="1">
              <a:spLocks/>
            </p:cNvSpPr>
            <p:nvPr/>
          </p:nvSpPr>
          <p:spPr>
            <a:xfrm>
              <a:off x="3425588" y="1496529"/>
              <a:ext cx="2133600" cy="254163"/>
            </a:xfrm>
            <a:prstGeom prst="rect">
              <a:avLst/>
            </a:prstGeom>
            <a:effectLst/>
          </p:spPr>
          <p:txBody>
            <a:bodyPr vert="horz" lIns="91440" tIns="45720" rIns="91440" bIns="45720" rtlCol="0">
              <a:noAutofit/>
            </a:bodyPr>
            <a:lstStyle/>
            <a:p>
              <a:pPr marR="0" lvl="0" algn="ctr" defTabSz="914400" rtl="0" eaLnBrk="1" fontAlgn="auto" latinLnBrk="0" hangingPunct="1">
                <a:lnSpc>
                  <a:spcPct val="100000"/>
                </a:lnSpc>
                <a:spcAft>
                  <a:spcPts val="0"/>
                </a:spcAft>
                <a:buClrTx/>
                <a:buSzTx/>
                <a:tabLst/>
                <a:defRPr/>
              </a:pPr>
              <a:r>
                <a:rPr lang="en-US" sz="1600" b="1" dirty="0" smtClean="0"/>
                <a:t>Oversight</a:t>
              </a:r>
            </a:p>
            <a:p>
              <a:pPr marL="45720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endParaRPr>
            </a:p>
          </p:txBody>
        </p:sp>
        <p:sp>
          <p:nvSpPr>
            <p:cNvPr id="73" name="TextBox 72"/>
            <p:cNvSpPr txBox="1"/>
            <p:nvPr/>
          </p:nvSpPr>
          <p:spPr>
            <a:xfrm>
              <a:off x="647700" y="5958183"/>
              <a:ext cx="7772400" cy="3048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sz="1400" b="1" dirty="0" smtClean="0">
                  <a:latin typeface="Arial" pitchFamily="34" charset="0"/>
                  <a:cs typeface="Arial" pitchFamily="34" charset="0"/>
                </a:rPr>
                <a:t>Released Software</a:t>
              </a:r>
              <a:endParaRPr lang="en-US" sz="1400" b="1" dirty="0">
                <a:latin typeface="Arial" pitchFamily="34" charset="0"/>
                <a:cs typeface="Arial" pitchFamily="34" charset="0"/>
              </a:endParaRPr>
            </a:p>
          </p:txBody>
        </p:sp>
        <p:cxnSp>
          <p:nvCxnSpPr>
            <p:cNvPr id="74" name="Straight Arrow Connector 73"/>
            <p:cNvCxnSpPr>
              <a:stCxn id="73" idx="3"/>
            </p:cNvCxnSpPr>
            <p:nvPr/>
          </p:nvCxnSpPr>
          <p:spPr>
            <a:xfrm flipV="1">
              <a:off x="8420100" y="3473356"/>
              <a:ext cx="1588" cy="2637227"/>
            </a:xfrm>
            <a:prstGeom prst="straightConnector1">
              <a:avLst/>
            </a:prstGeom>
            <a:ln w="12700">
              <a:solidFill>
                <a:srgbClr val="008DA9"/>
              </a:solidFill>
              <a:tailEnd type="none"/>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97" name="Content Placeholder 2"/>
            <p:cNvSpPr txBox="1">
              <a:spLocks/>
            </p:cNvSpPr>
            <p:nvPr/>
          </p:nvSpPr>
          <p:spPr>
            <a:xfrm>
              <a:off x="647700" y="3794131"/>
              <a:ext cx="1905000" cy="1752600"/>
            </a:xfrm>
            <a:prstGeom prst="rect">
              <a:avLst/>
            </a:prstGeom>
            <a:effectLst/>
          </p:spPr>
          <p:txBody>
            <a:bodyPr vert="horz" lIns="91440" tIns="45720" rIns="91440" bIns="45720" rtlCol="0">
              <a:noAutofit/>
            </a:bodyPr>
            <a:lstStyle/>
            <a:p>
              <a:pPr algn="ctr">
                <a:spcBef>
                  <a:spcPts val="0"/>
                </a:spcBef>
              </a:pPr>
              <a:r>
                <a:rPr lang="en-US" sz="1600" b="1" dirty="0"/>
                <a:t>Community / User </a:t>
              </a:r>
              <a:r>
                <a:rPr lang="en-US" sz="1600" b="1" dirty="0" smtClean="0"/>
                <a:t>Requirements</a:t>
              </a:r>
            </a:p>
            <a:p>
              <a:pPr lvl="1" indent="-285750">
                <a:buFont typeface="Arial" pitchFamily="34" charset="0"/>
                <a:buChar char="–"/>
              </a:pPr>
              <a:r>
                <a:rPr lang="en-US" sz="1400" dirty="0">
                  <a:solidFill>
                    <a:prstClr val="black"/>
                  </a:solidFill>
                </a:rPr>
                <a:t>Surveys</a:t>
              </a:r>
            </a:p>
            <a:p>
              <a:pPr lvl="1" indent="-285750">
                <a:buFont typeface="Arial" pitchFamily="34" charset="0"/>
                <a:buChar char="–"/>
              </a:pPr>
              <a:r>
                <a:rPr lang="en-US" sz="1400" dirty="0" smtClean="0">
                  <a:solidFill>
                    <a:prstClr val="black"/>
                  </a:solidFill>
                </a:rPr>
                <a:t>Conferences</a:t>
              </a:r>
            </a:p>
            <a:p>
              <a:pPr lvl="1" indent="-285750">
                <a:buFont typeface="Arial" pitchFamily="34" charset="0"/>
                <a:buChar char="–"/>
              </a:pPr>
              <a:r>
                <a:rPr lang="en-US" sz="1400" dirty="0" smtClean="0">
                  <a:solidFill>
                    <a:prstClr val="black"/>
                  </a:solidFill>
                </a:rPr>
                <a:t>Workshops</a:t>
              </a:r>
              <a:endParaRPr lang="en-US" sz="1400" dirty="0">
                <a:solidFill>
                  <a:prstClr val="black"/>
                </a:solidFill>
              </a:endParaRPr>
            </a:p>
            <a:p>
              <a:pPr lvl="1" indent="-285750">
                <a:buFont typeface="Arial" pitchFamily="34" charset="0"/>
                <a:buChar char="–"/>
              </a:pPr>
              <a:r>
                <a:rPr lang="en-US" sz="1400" dirty="0" smtClean="0">
                  <a:solidFill>
                    <a:prstClr val="black"/>
                  </a:solidFill>
                </a:rPr>
                <a:t>Embed UI </a:t>
              </a:r>
              <a:r>
                <a:rPr lang="en-US" sz="1400" dirty="0">
                  <a:solidFill>
                    <a:prstClr val="black"/>
                  </a:solidFill>
                </a:rPr>
                <a:t>with “Help us make our software better”</a:t>
              </a:r>
            </a:p>
            <a:p>
              <a:pPr marL="285750" indent="-285750">
                <a:spcBef>
                  <a:spcPts val="0"/>
                </a:spcBef>
                <a:buFont typeface="Arial" panose="020B0604020202020204" pitchFamily="34" charset="0"/>
                <a:buChar char="•"/>
              </a:pPr>
              <a:endParaRPr lang="en-US" sz="1600" b="1" dirty="0"/>
            </a:p>
          </p:txBody>
        </p:sp>
        <p:sp>
          <p:nvSpPr>
            <p:cNvPr id="108" name="TextBox 107"/>
            <p:cNvSpPr txBox="1"/>
            <p:nvPr/>
          </p:nvSpPr>
          <p:spPr>
            <a:xfrm>
              <a:off x="2266950" y="2706430"/>
              <a:ext cx="1295400" cy="523220"/>
            </a:xfrm>
            <a:prstGeom prst="rect">
              <a:avLst/>
            </a:prstGeom>
            <a:noFill/>
            <a:ln>
              <a:solidFill>
                <a:schemeClr val="tx1"/>
              </a:solidFill>
            </a:ln>
          </p:spPr>
          <p:txBody>
            <a:bodyPr wrap="square" rtlCol="0">
              <a:spAutoFit/>
            </a:bodyPr>
            <a:lstStyle/>
            <a:p>
              <a:pPr algn="ctr"/>
              <a:r>
                <a:rPr lang="en-US" sz="1400" dirty="0" smtClean="0"/>
                <a:t>Specification Requests</a:t>
              </a:r>
              <a:endParaRPr lang="en-US" sz="1400" dirty="0"/>
            </a:p>
          </p:txBody>
        </p:sp>
        <p:sp>
          <p:nvSpPr>
            <p:cNvPr id="109" name="TextBox 108"/>
            <p:cNvSpPr txBox="1"/>
            <p:nvPr/>
          </p:nvSpPr>
          <p:spPr>
            <a:xfrm>
              <a:off x="5581650" y="2683978"/>
              <a:ext cx="1295400" cy="568125"/>
            </a:xfrm>
            <a:prstGeom prst="rect">
              <a:avLst/>
            </a:prstGeom>
            <a:noFill/>
            <a:ln>
              <a:solidFill>
                <a:schemeClr val="tx1"/>
              </a:solidFill>
            </a:ln>
          </p:spPr>
          <p:txBody>
            <a:bodyPr wrap="square" rtlCol="0" anchor="ctr" anchorCtr="0">
              <a:noAutofit/>
            </a:bodyPr>
            <a:lstStyle/>
            <a:p>
              <a:pPr algn="ctr"/>
              <a:r>
                <a:rPr lang="en-US" sz="1400" dirty="0" smtClean="0"/>
                <a:t>Prototype</a:t>
              </a:r>
              <a:endParaRPr lang="en-US" sz="1400" dirty="0"/>
            </a:p>
          </p:txBody>
        </p:sp>
      </p:grpSp>
    </p:spTree>
    <p:extLst>
      <p:ext uri="{BB962C8B-B14F-4D97-AF65-F5344CB8AC3E}">
        <p14:creationId xmlns:p14="http://schemas.microsoft.com/office/powerpoint/2010/main" val="10653175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74" y="1"/>
            <a:ext cx="8972999" cy="694430"/>
          </a:xfrm>
        </p:spPr>
        <p:txBody>
          <a:bodyPr>
            <a:normAutofit/>
          </a:bodyPr>
          <a:lstStyle/>
          <a:p>
            <a:r>
              <a:rPr lang="en-US" sz="3200" dirty="0" smtClean="0">
                <a:solidFill>
                  <a:srgbClr val="FF0000"/>
                </a:solidFill>
                <a:latin typeface="+mn-lt"/>
                <a:ea typeface="+mn-ea"/>
                <a:cs typeface="+mn-cs"/>
              </a:rPr>
              <a:t>A digital divide</a:t>
            </a:r>
            <a:endParaRPr lang="en-US" sz="3200" dirty="0">
              <a:solidFill>
                <a:srgbClr val="FF0000"/>
              </a:solidFill>
              <a:latin typeface="+mn-lt"/>
              <a:ea typeface="+mn-ea"/>
              <a:cs typeface="+mn-cs"/>
            </a:endParaRPr>
          </a:p>
        </p:txBody>
      </p:sp>
      <p:grpSp>
        <p:nvGrpSpPr>
          <p:cNvPr id="3" name="Group 2"/>
          <p:cNvGrpSpPr/>
          <p:nvPr/>
        </p:nvGrpSpPr>
        <p:grpSpPr>
          <a:xfrm>
            <a:off x="466344" y="609580"/>
            <a:ext cx="8580329" cy="4997561"/>
            <a:chOff x="466344" y="1202716"/>
            <a:chExt cx="8580329" cy="5547446"/>
          </a:xfrm>
        </p:grpSpPr>
        <p:cxnSp>
          <p:nvCxnSpPr>
            <p:cNvPr id="28" name="Straight Connector 27"/>
            <p:cNvCxnSpPr/>
            <p:nvPr/>
          </p:nvCxnSpPr>
          <p:spPr>
            <a:xfrm rot="5400000">
              <a:off x="2286000" y="3810000"/>
              <a:ext cx="4572000" cy="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950523" y="1214904"/>
              <a:ext cx="1806777" cy="409970"/>
            </a:xfrm>
            <a:prstGeom prst="rect">
              <a:avLst/>
            </a:prstGeom>
            <a:noFill/>
            <a:ln>
              <a:noFill/>
            </a:ln>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Big Data and HPC</a:t>
              </a:r>
              <a:endParaRPr lang="en-US" dirty="0">
                <a:solidFill>
                  <a:prstClr val="black"/>
                </a:solidFill>
                <a:latin typeface="Calibri"/>
                <a:ea typeface="+mn-ea"/>
                <a:cs typeface="+mn-cs"/>
              </a:endParaRPr>
            </a:p>
          </p:txBody>
        </p:sp>
        <p:sp>
          <p:nvSpPr>
            <p:cNvPr id="30" name="TextBox 29"/>
            <p:cNvSpPr txBox="1"/>
            <p:nvPr/>
          </p:nvSpPr>
          <p:spPr>
            <a:xfrm>
              <a:off x="1149096" y="1202716"/>
              <a:ext cx="2362200" cy="865237"/>
            </a:xfrm>
            <a:prstGeom prst="rect">
              <a:avLst/>
            </a:prstGeom>
            <a:noFill/>
            <a:ln>
              <a:noFill/>
            </a:ln>
          </p:spPr>
          <p:txBody>
            <a:bodyPr wrap="squar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Researchers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Experimentalists</a:t>
              </a:r>
            </a:p>
            <a:p>
              <a:pPr marL="285750" indent="-285750" defTabSz="914400" fontAlgn="auto" hangingPunct="1">
                <a:lnSpc>
                  <a:spcPct val="100000"/>
                </a:lnSpc>
                <a:spcBef>
                  <a:spcPts val="0"/>
                </a:spcBef>
                <a:spcAft>
                  <a:spcPts val="0"/>
                </a:spcAft>
                <a:buClrTx/>
                <a:buSzTx/>
                <a:buFont typeface="Arial" pitchFamily="34" charset="0"/>
                <a:buChar char="•"/>
              </a:pPr>
              <a:r>
                <a:rPr lang="en-US" dirty="0" smtClean="0">
                  <a:solidFill>
                    <a:prstClr val="black"/>
                  </a:solidFill>
                  <a:latin typeface="Calibri"/>
                  <a:ea typeface="+mn-ea"/>
                  <a:cs typeface="+mn-cs"/>
                </a:rPr>
                <a:t>Modelers</a:t>
              </a:r>
              <a:endParaRPr lang="en-US" dirty="0">
                <a:solidFill>
                  <a:prstClr val="black"/>
                </a:solidFill>
                <a:latin typeface="Calibri"/>
                <a:ea typeface="+mn-ea"/>
                <a:cs typeface="+mn-cs"/>
              </a:endParaRPr>
            </a:p>
          </p:txBody>
        </p:sp>
        <p:pic>
          <p:nvPicPr>
            <p:cNvPr id="20" name="Picture 7" descr="p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671" y="2187581"/>
              <a:ext cx="2738956" cy="18237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p:cNvPicPr>
              <a:picLocks noChangeAspect="1" noChangeArrowheads="1"/>
            </p:cNvPicPr>
            <p:nvPr/>
          </p:nvPicPr>
          <p:blipFill>
            <a:blip r:embed="rId4" cstate="print"/>
            <a:srcRect/>
            <a:stretch>
              <a:fillRect/>
            </a:stretch>
          </p:blipFill>
          <p:spPr bwMode="auto">
            <a:xfrm>
              <a:off x="629806" y="4080319"/>
              <a:ext cx="3695278" cy="1612696"/>
            </a:xfrm>
            <a:prstGeom prst="rect">
              <a:avLst/>
            </a:prstGeom>
            <a:noFill/>
            <a:ln w="9525" cap="flat" cmpd="sng">
              <a:noFill/>
              <a:prstDash val="solid"/>
              <a:miter lim="800000"/>
              <a:headEnd/>
              <a:tailEnd/>
            </a:ln>
          </p:spPr>
        </p:pic>
        <p:pic>
          <p:nvPicPr>
            <p:cNvPr id="2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6878" y="1721568"/>
              <a:ext cx="2916936" cy="19377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65" name="Group 64"/>
            <p:cNvGrpSpPr/>
            <p:nvPr/>
          </p:nvGrpSpPr>
          <p:grpSpPr>
            <a:xfrm>
              <a:off x="5119088" y="3729467"/>
              <a:ext cx="3847803" cy="2010201"/>
              <a:chOff x="802341" y="4272210"/>
              <a:chExt cx="5709759" cy="2010201"/>
            </a:xfrm>
          </p:grpSpPr>
          <p:sp>
            <p:nvSpPr>
              <p:cNvPr id="66" name="Arc 65"/>
              <p:cNvSpPr/>
              <p:nvPr/>
            </p:nvSpPr>
            <p:spPr>
              <a:xfrm rot="19258498">
                <a:off x="5301857" y="4329740"/>
                <a:ext cx="1210243" cy="1222359"/>
              </a:xfrm>
              <a:prstGeom prst="arc">
                <a:avLst>
                  <a:gd name="adj1" fmla="val 16725756"/>
                  <a:gd name="adj2" fmla="val 608778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7" name="Arc 66"/>
              <p:cNvSpPr/>
              <p:nvPr/>
            </p:nvSpPr>
            <p:spPr>
              <a:xfrm rot="2772809">
                <a:off x="4898435" y="4579400"/>
                <a:ext cx="1226977" cy="1901124"/>
              </a:xfrm>
              <a:prstGeom prst="arc">
                <a:avLst>
                  <a:gd name="adj1" fmla="val 17195042"/>
                  <a:gd name="adj2" fmla="val 4635811"/>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8" name="Arc 67"/>
              <p:cNvSpPr/>
              <p:nvPr/>
            </p:nvSpPr>
            <p:spPr>
              <a:xfrm rot="5400000">
                <a:off x="4071031" y="4778516"/>
                <a:ext cx="718155" cy="2289635"/>
              </a:xfrm>
              <a:prstGeom prst="arc">
                <a:avLst>
                  <a:gd name="adj1" fmla="val 16404206"/>
                  <a:gd name="adj2" fmla="val 5264969"/>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69" name="Arc 68"/>
              <p:cNvSpPr/>
              <p:nvPr/>
            </p:nvSpPr>
            <p:spPr>
              <a:xfrm rot="5400000">
                <a:off x="2385940" y="4908541"/>
                <a:ext cx="718155" cy="1832435"/>
              </a:xfrm>
              <a:prstGeom prst="arc">
                <a:avLst>
                  <a:gd name="adj1" fmla="val 16404206"/>
                  <a:gd name="adj2" fmla="val 479090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0" name="Arc 69"/>
              <p:cNvSpPr/>
              <p:nvPr/>
            </p:nvSpPr>
            <p:spPr>
              <a:xfrm rot="5400000">
                <a:off x="1395340" y="4819648"/>
                <a:ext cx="718155" cy="1832435"/>
              </a:xfrm>
              <a:prstGeom prst="arc">
                <a:avLst>
                  <a:gd name="adj1" fmla="val 18591137"/>
                  <a:gd name="adj2" fmla="val 6845923"/>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1" name="Arc 70"/>
              <p:cNvSpPr/>
              <p:nvPr/>
            </p:nvSpPr>
            <p:spPr>
              <a:xfrm rot="5400000">
                <a:off x="1359481" y="4368736"/>
                <a:ext cx="718155" cy="1832435"/>
              </a:xfrm>
              <a:prstGeom prst="arc">
                <a:avLst>
                  <a:gd name="adj1" fmla="val 3114832"/>
                  <a:gd name="adj2" fmla="val 912160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2" name="Arc 71"/>
              <p:cNvSpPr/>
              <p:nvPr/>
            </p:nvSpPr>
            <p:spPr>
              <a:xfrm rot="5400000">
                <a:off x="1852540" y="3934593"/>
                <a:ext cx="718155" cy="1832435"/>
              </a:xfrm>
              <a:prstGeom prst="arc">
                <a:avLst>
                  <a:gd name="adj1" fmla="val 4518150"/>
                  <a:gd name="adj2" fmla="val 15040795"/>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3" name="Arc 72"/>
              <p:cNvSpPr/>
              <p:nvPr/>
            </p:nvSpPr>
            <p:spPr>
              <a:xfrm rot="5400000">
                <a:off x="3191916" y="3812840"/>
                <a:ext cx="718155" cy="1832435"/>
              </a:xfrm>
              <a:prstGeom prst="arc">
                <a:avLst>
                  <a:gd name="adj1" fmla="val 5879478"/>
                  <a:gd name="adj2" fmla="val 15633350"/>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sp>
            <p:nvSpPr>
              <p:cNvPr id="74" name="Arc 73"/>
              <p:cNvSpPr/>
              <p:nvPr/>
            </p:nvSpPr>
            <p:spPr>
              <a:xfrm rot="5400000">
                <a:off x="4533364" y="3934593"/>
                <a:ext cx="1157202" cy="1832435"/>
              </a:xfrm>
              <a:prstGeom prst="arc">
                <a:avLst>
                  <a:gd name="adj1" fmla="val 5964373"/>
                  <a:gd name="adj2" fmla="val 13947974"/>
                </a:avLst>
              </a:prstGeom>
              <a:noFill/>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fontAlgn="auto" hangingPunct="1">
                  <a:lnSpc>
                    <a:spcPct val="100000"/>
                  </a:lnSpc>
                  <a:spcBef>
                    <a:spcPts val="0"/>
                  </a:spcBef>
                  <a:spcAft>
                    <a:spcPts val="0"/>
                  </a:spcAft>
                  <a:buClrTx/>
                  <a:buSzTx/>
                  <a:buFontTx/>
                  <a:buNone/>
                </a:pPr>
                <a:endParaRPr lang="en-US">
                  <a:solidFill>
                    <a:prstClr val="black"/>
                  </a:solidFill>
                </a:endParaRPr>
              </a:p>
            </p:txBody>
          </p:sp>
        </p:grpSp>
        <p:sp>
          <p:nvSpPr>
            <p:cNvPr id="10" name="TextBox 9"/>
            <p:cNvSpPr txBox="1"/>
            <p:nvPr/>
          </p:nvSpPr>
          <p:spPr>
            <a:xfrm>
              <a:off x="6450660" y="5042034"/>
              <a:ext cx="595035"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awk</a:t>
              </a:r>
              <a:endParaRPr lang="en-US" dirty="0">
                <a:solidFill>
                  <a:prstClr val="black"/>
                </a:solidFill>
                <a:latin typeface="Calibri"/>
                <a:ea typeface="+mn-ea"/>
                <a:cs typeface="+mn-cs"/>
              </a:endParaRPr>
            </a:p>
          </p:txBody>
        </p:sp>
        <p:sp>
          <p:nvSpPr>
            <p:cNvPr id="75" name="TextBox 74"/>
            <p:cNvSpPr txBox="1"/>
            <p:nvPr/>
          </p:nvSpPr>
          <p:spPr>
            <a:xfrm>
              <a:off x="5707634" y="4916788"/>
              <a:ext cx="646331"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grep</a:t>
              </a:r>
              <a:endParaRPr lang="en-US" dirty="0">
                <a:solidFill>
                  <a:prstClr val="black"/>
                </a:solidFill>
                <a:latin typeface="Calibri"/>
                <a:ea typeface="+mn-ea"/>
                <a:cs typeface="+mn-cs"/>
              </a:endParaRPr>
            </a:p>
          </p:txBody>
        </p:sp>
        <p:sp>
          <p:nvSpPr>
            <p:cNvPr id="76" name="TextBox 75"/>
            <p:cNvSpPr txBox="1"/>
            <p:nvPr/>
          </p:nvSpPr>
          <p:spPr>
            <a:xfrm>
              <a:off x="6870005" y="4133081"/>
              <a:ext cx="351378"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smtClean="0">
                  <a:solidFill>
                    <a:prstClr val="black"/>
                  </a:solidFill>
                  <a:latin typeface="Calibri"/>
                  <a:ea typeface="+mn-ea"/>
                  <a:cs typeface="+mn-cs"/>
                </a:rPr>
                <a:t>vi</a:t>
              </a:r>
              <a:endParaRPr lang="en-US" dirty="0">
                <a:solidFill>
                  <a:prstClr val="black"/>
                </a:solidFill>
                <a:latin typeface="Calibri"/>
                <a:ea typeface="+mn-ea"/>
                <a:cs typeface="+mn-cs"/>
              </a:endParaRPr>
            </a:p>
          </p:txBody>
        </p:sp>
        <p:sp>
          <p:nvSpPr>
            <p:cNvPr id="15" name="Rectangle 14"/>
            <p:cNvSpPr/>
            <p:nvPr/>
          </p:nvSpPr>
          <p:spPr>
            <a:xfrm>
              <a:off x="6153468" y="4566820"/>
              <a:ext cx="2634054"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#PBS -l </a:t>
              </a:r>
              <a:r>
                <a:rPr lang="en-US" dirty="0" smtClean="0">
                  <a:solidFill>
                    <a:prstClr val="black"/>
                  </a:solidFill>
                  <a:latin typeface="Calibri"/>
                  <a:ea typeface="+mn-ea"/>
                  <a:cs typeface="+mn-cs"/>
                </a:rPr>
                <a:t>nodes=4:ppn=8</a:t>
              </a:r>
              <a:endParaRPr lang="en-US" dirty="0">
                <a:solidFill>
                  <a:prstClr val="black"/>
                </a:solidFill>
                <a:latin typeface="Calibri"/>
                <a:ea typeface="+mn-ea"/>
                <a:cs typeface="+mn-cs"/>
              </a:endParaRPr>
            </a:p>
          </p:txBody>
        </p:sp>
        <p:sp>
          <p:nvSpPr>
            <p:cNvPr id="77" name="TextBox 76"/>
            <p:cNvSpPr txBox="1"/>
            <p:nvPr/>
          </p:nvSpPr>
          <p:spPr>
            <a:xfrm>
              <a:off x="7113194" y="4922936"/>
              <a:ext cx="1043876"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mpiexec</a:t>
              </a:r>
              <a:endParaRPr lang="en-US" dirty="0">
                <a:solidFill>
                  <a:prstClr val="black"/>
                </a:solidFill>
                <a:latin typeface="Calibri"/>
                <a:ea typeface="+mn-ea"/>
                <a:cs typeface="+mn-cs"/>
              </a:endParaRPr>
            </a:p>
          </p:txBody>
        </p:sp>
        <p:sp>
          <p:nvSpPr>
            <p:cNvPr id="78" name="TextBox 77"/>
            <p:cNvSpPr txBox="1"/>
            <p:nvPr/>
          </p:nvSpPr>
          <p:spPr>
            <a:xfrm>
              <a:off x="7718490" y="4011328"/>
              <a:ext cx="877163" cy="349968"/>
            </a:xfrm>
            <a:prstGeom prst="rect">
              <a:avLst/>
            </a:prstGeom>
            <a:noFill/>
          </p:spPr>
          <p:txBody>
            <a:bodyPr wrap="none" rtlCol="0">
              <a:spAutoFit/>
            </a:bodyPr>
            <a:lstStyle/>
            <a:p>
              <a:pPr defTabSz="914400" fontAlgn="auto" hangingPunct="1">
                <a:lnSpc>
                  <a:spcPct val="100000"/>
                </a:lnSpc>
                <a:spcBef>
                  <a:spcPts val="0"/>
                </a:spcBef>
                <a:spcAft>
                  <a:spcPts val="0"/>
                </a:spcAft>
                <a:buClrTx/>
                <a:buSzTx/>
                <a:buFontTx/>
                <a:buNone/>
              </a:pPr>
              <a:r>
                <a:rPr lang="en-US" dirty="0" err="1" smtClean="0">
                  <a:solidFill>
                    <a:prstClr val="black"/>
                  </a:solidFill>
                  <a:latin typeface="Calibri"/>
                  <a:ea typeface="+mn-ea"/>
                  <a:cs typeface="+mn-cs"/>
                </a:rPr>
                <a:t>chmod</a:t>
              </a:r>
              <a:endParaRPr lang="en-US" dirty="0">
                <a:solidFill>
                  <a:prstClr val="black"/>
                </a:solidFill>
                <a:latin typeface="Calibri"/>
                <a:ea typeface="+mn-ea"/>
                <a:cs typeface="+mn-cs"/>
              </a:endParaRPr>
            </a:p>
          </p:txBody>
        </p:sp>
        <p:sp>
          <p:nvSpPr>
            <p:cNvPr id="16" name="Rectangle 15"/>
            <p:cNvSpPr/>
            <p:nvPr/>
          </p:nvSpPr>
          <p:spPr>
            <a:xfrm>
              <a:off x="5496878" y="4133081"/>
              <a:ext cx="1313180" cy="349968"/>
            </a:xfrm>
            <a:prstGeom prst="rect">
              <a:avLst/>
            </a:prstGeom>
          </p:spPr>
          <p:txBody>
            <a:bodyPr wrap="none">
              <a:spAutoFit/>
            </a:bodyPr>
            <a:lstStyle/>
            <a:p>
              <a:pPr defTabSz="914400" fontAlgn="auto" hangingPunct="1">
                <a:lnSpc>
                  <a:spcPct val="100000"/>
                </a:lnSpc>
                <a:spcBef>
                  <a:spcPts val="0"/>
                </a:spcBef>
                <a:spcAft>
                  <a:spcPts val="0"/>
                </a:spcAft>
                <a:buClrTx/>
                <a:buSzTx/>
                <a:buFontTx/>
                <a:buNone/>
              </a:pPr>
              <a:r>
                <a:rPr lang="en-US" dirty="0">
                  <a:solidFill>
                    <a:prstClr val="black"/>
                  </a:solidFill>
                  <a:latin typeface="Calibri"/>
                  <a:ea typeface="+mn-ea"/>
                  <a:cs typeface="+mn-cs"/>
                </a:rPr>
                <a:t>#!/bin/bash</a:t>
              </a:r>
            </a:p>
          </p:txBody>
        </p:sp>
        <p:pic>
          <p:nvPicPr>
            <p:cNvPr id="7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6720" y="5619100"/>
              <a:ext cx="3999953" cy="113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I:\DCIM\Camera\2012-09-02 16.28.06.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2796" t="9528" r="11567"/>
            <a:stretch/>
          </p:blipFill>
          <p:spPr bwMode="auto">
            <a:xfrm>
              <a:off x="466344" y="5102871"/>
              <a:ext cx="1737360" cy="155858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0" y="5687769"/>
            <a:ext cx="9144000" cy="923330"/>
          </a:xfrm>
          <a:prstGeom prst="rect">
            <a:avLst/>
          </a:prstGeom>
        </p:spPr>
        <p:txBody>
          <a:bodyPr wrap="square">
            <a:spAutoFit/>
          </a:bodyPr>
          <a:lstStyle/>
          <a:p>
            <a:r>
              <a:rPr lang="en-US" dirty="0"/>
              <a:t>How can we best structure data and computer models to </a:t>
            </a:r>
            <a:r>
              <a:rPr lang="en-US" dirty="0" smtClean="0"/>
              <a:t>enable the </a:t>
            </a:r>
            <a:r>
              <a:rPr lang="en-US" dirty="0"/>
              <a:t>use of high-performance and data-intensive computing by discipline scientists coming to this problem without extensive computational knowledge and algorithmic experience?</a:t>
            </a:r>
          </a:p>
        </p:txBody>
      </p:sp>
      <p:sp>
        <p:nvSpPr>
          <p:cNvPr id="5" name="TextBox 4"/>
          <p:cNvSpPr txBox="1"/>
          <p:nvPr/>
        </p:nvSpPr>
        <p:spPr>
          <a:xfrm>
            <a:off x="5328907" y="6447608"/>
            <a:ext cx="3630866" cy="369332"/>
          </a:xfrm>
          <a:prstGeom prst="rect">
            <a:avLst/>
          </a:prstGeom>
          <a:noFill/>
        </p:spPr>
        <p:txBody>
          <a:bodyPr wrap="none" rtlCol="0">
            <a:spAutoFit/>
          </a:bodyPr>
          <a:lstStyle/>
          <a:p>
            <a:r>
              <a:rPr lang="en-US" dirty="0" smtClean="0">
                <a:solidFill>
                  <a:srgbClr val="FF0000"/>
                </a:solidFill>
              </a:rPr>
              <a:t>Gateways,  Web Interfaces, </a:t>
            </a:r>
            <a:r>
              <a:rPr lang="en-US" dirty="0" err="1" smtClean="0">
                <a:solidFill>
                  <a:srgbClr val="FF0000"/>
                </a:solidFill>
              </a:rPr>
              <a:t>CyberGIS</a:t>
            </a:r>
            <a:endParaRPr lang="en-US" dirty="0">
              <a:solidFill>
                <a:srgbClr val="FF0000"/>
              </a:solidFill>
            </a:endParaRPr>
          </a:p>
        </p:txBody>
      </p:sp>
    </p:spTree>
    <p:extLst>
      <p:ext uri="{BB962C8B-B14F-4D97-AF65-F5344CB8AC3E}">
        <p14:creationId xmlns:p14="http://schemas.microsoft.com/office/powerpoint/2010/main" val="13026601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2349062" y="1229709"/>
            <a:ext cx="6794938" cy="4537643"/>
            <a:chOff x="914400" y="1447799"/>
            <a:chExt cx="7467600" cy="4710236"/>
          </a:xfrm>
        </p:grpSpPr>
        <p:pic>
          <p:nvPicPr>
            <p:cNvPr id="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447799"/>
              <a:ext cx="7467600" cy="47102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59" name="Oval 8"/>
            <p:cNvSpPr>
              <a:spLocks noChangeArrowheads="1"/>
            </p:cNvSpPr>
            <p:nvPr/>
          </p:nvSpPr>
          <p:spPr bwMode="auto">
            <a:xfrm>
              <a:off x="2576457" y="3256285"/>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0" name="Oval 8"/>
            <p:cNvSpPr>
              <a:spLocks noChangeArrowheads="1"/>
            </p:cNvSpPr>
            <p:nvPr/>
          </p:nvSpPr>
          <p:spPr bwMode="auto">
            <a:xfrm>
              <a:off x="2590801" y="3031888"/>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1" name="Oval 8"/>
            <p:cNvSpPr>
              <a:spLocks noChangeArrowheads="1"/>
            </p:cNvSpPr>
            <p:nvPr/>
          </p:nvSpPr>
          <p:spPr bwMode="auto">
            <a:xfrm>
              <a:off x="1600200" y="4343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2" name="Oval 61"/>
            <p:cNvSpPr>
              <a:spLocks noChangeArrowheads="1"/>
            </p:cNvSpPr>
            <p:nvPr/>
          </p:nvSpPr>
          <p:spPr bwMode="auto">
            <a:xfrm>
              <a:off x="4343400" y="5105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3" name="Oval 62"/>
            <p:cNvSpPr>
              <a:spLocks noChangeArrowheads="1"/>
            </p:cNvSpPr>
            <p:nvPr/>
          </p:nvSpPr>
          <p:spPr bwMode="auto">
            <a:xfrm>
              <a:off x="7217545" y="3305331"/>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4" name="Oval 63"/>
            <p:cNvSpPr>
              <a:spLocks noChangeArrowheads="1"/>
            </p:cNvSpPr>
            <p:nvPr/>
          </p:nvSpPr>
          <p:spPr bwMode="auto">
            <a:xfrm>
              <a:off x="7161901" y="39624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5" name="Oval 64"/>
            <p:cNvSpPr>
              <a:spLocks noChangeArrowheads="1"/>
            </p:cNvSpPr>
            <p:nvPr/>
          </p:nvSpPr>
          <p:spPr bwMode="auto">
            <a:xfrm>
              <a:off x="7772400" y="2680676"/>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sp>
          <p:nvSpPr>
            <p:cNvPr id="66" name="Oval 65"/>
            <p:cNvSpPr>
              <a:spLocks noChangeArrowheads="1"/>
            </p:cNvSpPr>
            <p:nvPr/>
          </p:nvSpPr>
          <p:spPr bwMode="auto">
            <a:xfrm>
              <a:off x="5867400" y="3276600"/>
              <a:ext cx="137946" cy="138724"/>
            </a:xfrm>
            <a:prstGeom prst="ellipse">
              <a:avLst/>
            </a:prstGeom>
            <a:solidFill>
              <a:srgbClr val="FF3300"/>
            </a:solidFill>
            <a:ln w="9525">
              <a:solidFill>
                <a:schemeClr val="tx1"/>
              </a:solidFill>
              <a:round/>
              <a:headEnd/>
              <a:tailEnd/>
            </a:ln>
          </p:spPr>
          <p:txBody>
            <a:bodyPr wrap="none" anchor="ctr"/>
            <a:lstStyle/>
            <a:p>
              <a:pPr hangingPunct="1"/>
              <a:endParaRPr lang="en-US">
                <a:solidFill>
                  <a:srgbClr val="006BB6"/>
                </a:solidFill>
              </a:endParaRPr>
            </a:p>
          </p:txBody>
        </p:sp>
        <p:cxnSp>
          <p:nvCxnSpPr>
            <p:cNvPr id="67" name="Straight Connector 66"/>
            <p:cNvCxnSpPr>
              <a:stCxn id="65" idx="4"/>
              <a:endCxn id="64" idx="7"/>
            </p:cNvCxnSpPr>
            <p:nvPr/>
          </p:nvCxnSpPr>
          <p:spPr>
            <a:xfrm flipH="1">
              <a:off x="7279645" y="2819400"/>
              <a:ext cx="561728" cy="1163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66" idx="7"/>
              <a:endCxn id="65" idx="2"/>
            </p:cNvCxnSpPr>
            <p:nvPr/>
          </p:nvCxnSpPr>
          <p:spPr>
            <a:xfrm flipV="1">
              <a:off x="5985144" y="2750038"/>
              <a:ext cx="1787256" cy="54687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66" idx="3"/>
              <a:endCxn id="62" idx="7"/>
            </p:cNvCxnSpPr>
            <p:nvPr/>
          </p:nvCxnSpPr>
          <p:spPr>
            <a:xfrm flipH="1">
              <a:off x="4461144" y="3395008"/>
              <a:ext cx="1426458" cy="1730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0" idx="6"/>
              <a:endCxn id="66" idx="1"/>
            </p:cNvCxnSpPr>
            <p:nvPr/>
          </p:nvCxnSpPr>
          <p:spPr>
            <a:xfrm>
              <a:off x="2728747" y="3101251"/>
              <a:ext cx="3158855" cy="1956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9" idx="6"/>
              <a:endCxn id="66" idx="2"/>
            </p:cNvCxnSpPr>
            <p:nvPr/>
          </p:nvCxnSpPr>
          <p:spPr>
            <a:xfrm>
              <a:off x="2714403" y="3325647"/>
              <a:ext cx="3152998" cy="203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a:stCxn id="59" idx="5"/>
              <a:endCxn id="62" idx="1"/>
            </p:cNvCxnSpPr>
            <p:nvPr/>
          </p:nvCxnSpPr>
          <p:spPr>
            <a:xfrm>
              <a:off x="2694201" y="3374693"/>
              <a:ext cx="1669401" cy="175102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2" idx="2"/>
            </p:cNvCxnSpPr>
            <p:nvPr/>
          </p:nvCxnSpPr>
          <p:spPr>
            <a:xfrm>
              <a:off x="1738146" y="4412762"/>
              <a:ext cx="2605254" cy="762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stCxn id="61" idx="7"/>
              <a:endCxn id="60" idx="2"/>
            </p:cNvCxnSpPr>
            <p:nvPr/>
          </p:nvCxnSpPr>
          <p:spPr>
            <a:xfrm flipV="1">
              <a:off x="1717944" y="3101250"/>
              <a:ext cx="872856" cy="12624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62" idx="6"/>
              <a:endCxn id="64" idx="3"/>
            </p:cNvCxnSpPr>
            <p:nvPr/>
          </p:nvCxnSpPr>
          <p:spPr>
            <a:xfrm flipV="1">
              <a:off x="4481346" y="4080809"/>
              <a:ext cx="2700756" cy="10939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stCxn id="63" idx="7"/>
              <a:endCxn id="65" idx="3"/>
            </p:cNvCxnSpPr>
            <p:nvPr/>
          </p:nvCxnSpPr>
          <p:spPr>
            <a:xfrm flipV="1">
              <a:off x="7335289" y="2799085"/>
              <a:ext cx="457313" cy="52656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60" idx="7"/>
              <a:endCxn id="65" idx="2"/>
            </p:cNvCxnSpPr>
            <p:nvPr/>
          </p:nvCxnSpPr>
          <p:spPr>
            <a:xfrm flipV="1">
              <a:off x="2708545" y="2750039"/>
              <a:ext cx="5063855" cy="30216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59" idx="0"/>
              <a:endCxn id="60" idx="4"/>
            </p:cNvCxnSpPr>
            <p:nvPr/>
          </p:nvCxnSpPr>
          <p:spPr>
            <a:xfrm flipV="1">
              <a:off x="2645430" y="3170611"/>
              <a:ext cx="14344" cy="8567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endCxn id="59" idx="3"/>
            </p:cNvCxnSpPr>
            <p:nvPr/>
          </p:nvCxnSpPr>
          <p:spPr>
            <a:xfrm flipV="1">
              <a:off x="1738146" y="3374693"/>
              <a:ext cx="858512" cy="9960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66" idx="6"/>
              <a:endCxn id="63" idx="1"/>
            </p:cNvCxnSpPr>
            <p:nvPr/>
          </p:nvCxnSpPr>
          <p:spPr>
            <a:xfrm flipV="1">
              <a:off x="6005346" y="3325646"/>
              <a:ext cx="1232400" cy="2031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endCxn id="64" idx="1"/>
            </p:cNvCxnSpPr>
            <p:nvPr/>
          </p:nvCxnSpPr>
          <p:spPr>
            <a:xfrm>
              <a:off x="6005346" y="3395008"/>
              <a:ext cx="1176757" cy="58770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240344" y="1006303"/>
            <a:ext cx="8229600" cy="4525963"/>
          </a:xfrm>
        </p:spPr>
        <p:txBody>
          <a:bodyPr>
            <a:normAutofit lnSpcReduction="10000"/>
          </a:bodyPr>
          <a:lstStyle/>
          <a:p>
            <a:pPr lvl="1"/>
            <a:r>
              <a:rPr lang="en-US" dirty="0" smtClean="0"/>
              <a:t>USU</a:t>
            </a:r>
          </a:p>
          <a:p>
            <a:pPr lvl="1"/>
            <a:r>
              <a:rPr lang="en-US" dirty="0" smtClean="0"/>
              <a:t>RENCI/UNC</a:t>
            </a:r>
          </a:p>
          <a:p>
            <a:pPr lvl="1"/>
            <a:r>
              <a:rPr lang="en-US" dirty="0" smtClean="0"/>
              <a:t>CUAHSI</a:t>
            </a:r>
            <a:endParaRPr lang="en-US" dirty="0"/>
          </a:p>
          <a:p>
            <a:pPr lvl="1"/>
            <a:r>
              <a:rPr lang="en-US" dirty="0" smtClean="0"/>
              <a:t>BYU</a:t>
            </a:r>
          </a:p>
          <a:p>
            <a:pPr lvl="1"/>
            <a:r>
              <a:rPr lang="en-US" dirty="0" smtClean="0"/>
              <a:t>Tufts</a:t>
            </a:r>
          </a:p>
          <a:p>
            <a:pPr lvl="1"/>
            <a:r>
              <a:rPr lang="en-US" dirty="0" smtClean="0"/>
              <a:t>UVA</a:t>
            </a:r>
            <a:endParaRPr lang="en-US" dirty="0" smtClean="0"/>
          </a:p>
          <a:p>
            <a:pPr lvl="1"/>
            <a:r>
              <a:rPr lang="en-US" dirty="0" smtClean="0"/>
              <a:t>Texas </a:t>
            </a:r>
          </a:p>
          <a:p>
            <a:pPr lvl="1"/>
            <a:r>
              <a:rPr lang="en-US" dirty="0" smtClean="0"/>
              <a:t>Purdue</a:t>
            </a:r>
          </a:p>
          <a:p>
            <a:pPr lvl="1"/>
            <a:r>
              <a:rPr lang="en-US" dirty="0" smtClean="0"/>
              <a:t>SDSC</a:t>
            </a:r>
            <a:endParaRPr lang="en-US" dirty="0"/>
          </a:p>
        </p:txBody>
      </p:sp>
      <p:sp>
        <p:nvSpPr>
          <p:cNvPr id="4" name="Title 1"/>
          <p:cNvSpPr>
            <a:spLocks noGrp="1"/>
          </p:cNvSpPr>
          <p:nvPr>
            <p:ph type="title"/>
          </p:nvPr>
        </p:nvSpPr>
        <p:spPr>
          <a:xfrm>
            <a:off x="514821" y="0"/>
            <a:ext cx="8229600" cy="945931"/>
          </a:xfrm>
        </p:spPr>
        <p:txBody>
          <a:bodyPr/>
          <a:lstStyle/>
          <a:p>
            <a:r>
              <a:rPr lang="en-US" dirty="0" err="1" smtClean="0"/>
              <a:t>HydroShare</a:t>
            </a:r>
            <a:r>
              <a:rPr lang="en-US" dirty="0" smtClean="0"/>
              <a:t> project team</a:t>
            </a:r>
            <a:endParaRPr lang="en-US" dirty="0"/>
          </a:p>
        </p:txBody>
      </p:sp>
      <p:grpSp>
        <p:nvGrpSpPr>
          <p:cNvPr id="31" name="Group 4"/>
          <p:cNvGrpSpPr>
            <a:grpSpLocks/>
          </p:cNvGrpSpPr>
          <p:nvPr/>
        </p:nvGrpSpPr>
        <p:grpSpPr bwMode="auto">
          <a:xfrm>
            <a:off x="6248401" y="5759461"/>
            <a:ext cx="2895600" cy="1076325"/>
            <a:chOff x="6461125" y="5759450"/>
            <a:chExt cx="2682875" cy="1076325"/>
          </a:xfrm>
        </p:grpSpPr>
        <p:sp>
          <p:nvSpPr>
            <p:cNvPr id="32" name="Rectangle 10"/>
            <p:cNvSpPr>
              <a:spLocks noChangeArrowheads="1"/>
            </p:cNvSpPr>
            <p:nvPr/>
          </p:nvSpPr>
          <p:spPr bwMode="auto">
            <a:xfrm>
              <a:off x="6461125" y="5759450"/>
              <a:ext cx="2654300" cy="1076325"/>
            </a:xfrm>
            <a:prstGeom prst="rect">
              <a:avLst/>
            </a:prstGeom>
            <a:solidFill>
              <a:schemeClr val="bg1"/>
            </a:solidFill>
            <a:ln w="25400" algn="ctr">
              <a:solidFill>
                <a:schemeClr val="tx1"/>
              </a:solidFill>
              <a:miter lim="800000"/>
              <a:headEnd/>
              <a:tailEnd/>
            </a:ln>
          </p:spPr>
          <p:txBody>
            <a:bodyPr wrap="none" anchor="ctr"/>
            <a:lstStyle/>
            <a:p>
              <a:endParaRPr lang="en-US"/>
            </a:p>
          </p:txBody>
        </p:sp>
        <p:pic>
          <p:nvPicPr>
            <p:cNvPr id="33" name="Picture 11" descr="nsf4c"/>
            <p:cNvPicPr>
              <a:picLocks noChangeAspect="1" noChangeArrowheads="1"/>
            </p:cNvPicPr>
            <p:nvPr/>
          </p:nvPicPr>
          <p:blipFill>
            <a:blip r:embed="rId4" cstate="print"/>
            <a:srcRect/>
            <a:stretch>
              <a:fillRect/>
            </a:stretch>
          </p:blipFill>
          <p:spPr bwMode="auto">
            <a:xfrm>
              <a:off x="6484938" y="5827713"/>
              <a:ext cx="995362" cy="966787"/>
            </a:xfrm>
            <a:prstGeom prst="rect">
              <a:avLst/>
            </a:prstGeom>
            <a:noFill/>
            <a:ln w="9525">
              <a:noFill/>
              <a:miter lim="800000"/>
              <a:headEnd/>
              <a:tailEnd/>
            </a:ln>
          </p:spPr>
        </p:pic>
        <p:sp>
          <p:nvSpPr>
            <p:cNvPr id="34" name="Text Box 12"/>
            <p:cNvSpPr txBox="1">
              <a:spLocks noChangeArrowheads="1"/>
            </p:cNvSpPr>
            <p:nvPr/>
          </p:nvSpPr>
          <p:spPr bwMode="auto">
            <a:xfrm>
              <a:off x="7477125" y="5849004"/>
              <a:ext cx="1666875" cy="923330"/>
            </a:xfrm>
            <a:prstGeom prst="rect">
              <a:avLst/>
            </a:prstGeom>
            <a:noFill/>
            <a:ln w="9525" algn="ctr">
              <a:noFill/>
              <a:miter lim="800000"/>
              <a:headEnd/>
              <a:tailEnd/>
            </a:ln>
          </p:spPr>
          <p:txBody>
            <a:bodyPr>
              <a:spAutoFit/>
            </a:bodyPr>
            <a:lstStyle/>
            <a:p>
              <a:pPr defTabSz="4389438"/>
              <a:r>
                <a:rPr lang="en-US" dirty="0" smtClean="0"/>
                <a:t>OCI-1148453</a:t>
              </a:r>
            </a:p>
            <a:p>
              <a:pPr defTabSz="4389438"/>
              <a:r>
                <a:rPr lang="en-US" dirty="0" smtClean="0"/>
                <a:t>OCI-1148090</a:t>
              </a:r>
            </a:p>
            <a:p>
              <a:pPr defTabSz="4389438"/>
              <a:r>
                <a:rPr lang="en-US" dirty="0" smtClean="0"/>
                <a:t>2012-2017</a:t>
              </a:r>
              <a:endParaRPr lang="en-US" dirty="0"/>
            </a:p>
          </p:txBody>
        </p:sp>
      </p:grpSp>
      <p:pic>
        <p:nvPicPr>
          <p:cNvPr id="35" name="Picture 3" descr="C:\Users\dtarb\Dave\Projects\CUAHSI\HydroShare\Logo\Hydroshar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01" y="5943600"/>
            <a:ext cx="3749633" cy="762000"/>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Straight Connector 41"/>
          <p:cNvCxnSpPr>
            <a:stCxn id="64" idx="0"/>
            <a:endCxn id="63" idx="4"/>
          </p:cNvCxnSpPr>
          <p:nvPr/>
        </p:nvCxnSpPr>
        <p:spPr>
          <a:xfrm flipV="1">
            <a:off x="8096564" y="3152818"/>
            <a:ext cx="50632" cy="4993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2460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
            <a:ext cx="8229600" cy="699247"/>
          </a:xfrm>
        </p:spPr>
        <p:txBody>
          <a:bodyPr>
            <a:normAutofit fontScale="90000"/>
          </a:bodyPr>
          <a:lstStyle/>
          <a:p>
            <a:r>
              <a:rPr lang="en-US" dirty="0" smtClean="0"/>
              <a:t>User driven use cases</a:t>
            </a:r>
            <a:endParaRPr lang="en-US" dirty="0"/>
          </a:p>
        </p:txBody>
      </p:sp>
      <p:graphicFrame>
        <p:nvGraphicFramePr>
          <p:cNvPr id="3" name="Table 2"/>
          <p:cNvGraphicFramePr>
            <a:graphicFrameLocks noGrp="1"/>
          </p:cNvGraphicFramePr>
          <p:nvPr>
            <p:extLst/>
          </p:nvPr>
        </p:nvGraphicFramePr>
        <p:xfrm>
          <a:off x="177497" y="962418"/>
          <a:ext cx="2727063" cy="5534025"/>
        </p:xfrm>
        <a:graphic>
          <a:graphicData uri="http://schemas.openxmlformats.org/drawingml/2006/table">
            <a:tbl>
              <a:tblPr>
                <a:tableStyleId>{5C22544A-7EE6-4342-B048-85BDC9FD1C3A}</a:tableStyleId>
              </a:tblPr>
              <a:tblGrid>
                <a:gridCol w="2727063"/>
              </a:tblGrid>
              <a:tr h="190500">
                <a:tc>
                  <a:txBody>
                    <a:bodyPr/>
                    <a:lstStyle/>
                    <a:p>
                      <a:pPr algn="l" fontAlgn="t"/>
                      <a:r>
                        <a:rPr lang="en-US" sz="1100" u="none" strike="noStrike" dirty="0">
                          <a:effectLst/>
                        </a:rPr>
                        <a:t>Annotate uploaded hydrology models using an ontology</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Register a Package with HydroShare</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Add data resource for a model </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Notify Me When Related Resources Are Registered</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Register a Resource with HydroShare</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Evaluate Load Reduction Scenarios</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Suggest a Resource Related to the Current Resource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Building an Intelligent Digital Watershed (IDW)</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Contribute to a Community Dataset</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Define Relationships between Resources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Discover a Community Dataset to which I Can Contribute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Execute a Model in HydroShare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Register a Workflow with HydroShare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Register a Community Dataset</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Download a Model, Execute It, and Share the Model and Results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Define a Composite Resource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Crowd sourcing modeling tasks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Automated Visualization (thumbnails)</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User displays HydroShare Gallery</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Existing User Logs into HydroShare</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a:effectLst/>
                        </a:rPr>
                        <a:t>New User Creates a HydroShare User Account</a:t>
                      </a:r>
                      <a:endParaRPr lang="en-US" sz="1100" b="0" i="0" u="none" strike="noStrike">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User Sets Personal Preferences</a:t>
                      </a:r>
                      <a:endParaRPr lang="en-US" sz="1100" b="0" i="0" u="none" strike="noStrike" dirty="0">
                        <a:solidFill>
                          <a:srgbClr val="000000"/>
                        </a:solidFill>
                        <a:effectLst/>
                        <a:latin typeface="Calibri" panose="020F0502020204030204" pitchFamily="34" charset="0"/>
                      </a:endParaRPr>
                    </a:p>
                  </a:txBody>
                  <a:tcPr marL="9525" marR="9525" marT="9525" marB="0"/>
                </a:tc>
              </a:tr>
              <a:tr h="190500">
                <a:tc>
                  <a:txBody>
                    <a:bodyPr/>
                    <a:lstStyle/>
                    <a:p>
                      <a:pPr algn="l" fontAlgn="t"/>
                      <a:r>
                        <a:rPr lang="en-US" sz="1100" u="none" strike="noStrike" dirty="0">
                          <a:effectLst/>
                        </a:rPr>
                        <a:t>User is provided a personal Dashboard</a:t>
                      </a:r>
                      <a:endParaRPr lang="en-US" sz="1100" b="0" i="0" u="none" strike="noStrike" dirty="0">
                        <a:solidFill>
                          <a:srgbClr val="000000"/>
                        </a:solidFill>
                        <a:effectLst/>
                        <a:latin typeface="Calibri" panose="020F0502020204030204" pitchFamily="34" charset="0"/>
                      </a:endParaRPr>
                    </a:p>
                  </a:txBody>
                  <a:tcPr marL="8381" marR="8381" marT="8381" marB="0"/>
                </a:tc>
              </a:tr>
              <a:tr h="190500">
                <a:tc>
                  <a:txBody>
                    <a:bodyPr/>
                    <a:lstStyle/>
                    <a:p>
                      <a:pPr algn="l" fontAlgn="t"/>
                      <a:r>
                        <a:rPr lang="en-US" sz="1100" u="none" strike="noStrike" dirty="0">
                          <a:effectLst/>
                        </a:rPr>
                        <a:t>User Chooses to “Follow” Another User</a:t>
                      </a:r>
                      <a:endParaRPr lang="en-US" sz="1100" b="0" i="0" u="none" strike="noStrike" dirty="0">
                        <a:solidFill>
                          <a:srgbClr val="000000"/>
                        </a:solidFill>
                        <a:effectLst/>
                        <a:latin typeface="Calibri" panose="020F0502020204030204" pitchFamily="34" charset="0"/>
                      </a:endParaRPr>
                    </a:p>
                  </a:txBody>
                  <a:tcPr marL="8381" marR="8381" marT="8381" marB="0"/>
                </a:tc>
              </a:tr>
              <a:tr h="19050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sz="1100" u="none" strike="noStrike" dirty="0" smtClean="0">
                          <a:effectLst/>
                        </a:rPr>
                        <a:t>User Chooses to “Follow” a Group</a:t>
                      </a:r>
                      <a:endParaRPr lang="en-US" sz="1100" b="0" i="0" u="none" strike="noStrike" dirty="0" smtClean="0">
                        <a:solidFill>
                          <a:srgbClr val="000000"/>
                        </a:solidFill>
                        <a:effectLst/>
                        <a:latin typeface="Calibri" panose="020F0502020204030204" pitchFamily="34" charset="0"/>
                      </a:endParaRPr>
                    </a:p>
                  </a:txBody>
                  <a:tcPr marL="8381" marR="8381" marT="8381" marB="0"/>
                </a:tc>
              </a:tr>
            </a:tbl>
          </a:graphicData>
        </a:graphic>
      </p:graphicFrame>
      <p:graphicFrame>
        <p:nvGraphicFramePr>
          <p:cNvPr id="4" name="Table 3"/>
          <p:cNvGraphicFramePr>
            <a:graphicFrameLocks noGrp="1"/>
          </p:cNvGraphicFramePr>
          <p:nvPr>
            <p:extLst/>
          </p:nvPr>
        </p:nvGraphicFramePr>
        <p:xfrm>
          <a:off x="3053710" y="962418"/>
          <a:ext cx="3004302" cy="5748818"/>
        </p:xfrm>
        <a:graphic>
          <a:graphicData uri="http://schemas.openxmlformats.org/drawingml/2006/table">
            <a:tbl>
              <a:tblPr>
                <a:tableStyleId>{5C22544A-7EE6-4342-B048-85BDC9FD1C3A}</a:tableStyleId>
              </a:tblPr>
              <a:tblGrid>
                <a:gridCol w="3004302"/>
              </a:tblGrid>
              <a:tr h="167628">
                <a:tc>
                  <a:txBody>
                    <a:bodyPr/>
                    <a:lstStyle/>
                    <a:p>
                      <a:pPr algn="l" fontAlgn="t"/>
                      <a:r>
                        <a:rPr lang="en-US" sz="1100" u="none" strike="noStrike" dirty="0">
                          <a:effectLst/>
                        </a:rPr>
                        <a:t>User Views </a:t>
                      </a:r>
                      <a:r>
                        <a:rPr lang="en-US" sz="1100" u="none" strike="noStrike" dirty="0" err="1">
                          <a:effectLst/>
                        </a:rPr>
                        <a:t>His/Her</a:t>
                      </a:r>
                      <a:r>
                        <a:rPr lang="en-US" sz="1100" u="none" strike="noStrike" dirty="0">
                          <a:effectLst/>
                        </a:rPr>
                        <a:t> Personal Content</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Uploads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Deletes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Shares a Resource in HydroShare</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Publishes a Resource to DataONE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Publishes a Resource to the CUAHSI Water Data Center</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Exports a Resource to their Local Machine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Searches / Filters / Sorts their Personal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Views Details Page for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Groups Resources into a “Folder” or “Collection”</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“Opens”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Edits Metadata Description for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Adds a Comment to a Resource</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Rates / Reviews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Derives a New Resource from an Existing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Executes a Resource</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Explores / Searches Available HydroShare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“Pins” a Discovered Resource to a “Resource Collection”</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Filters Discovered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Imports Data from Externally Hosted Resources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Searches For Collaboration Groups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Views Group Details</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a:effectLst/>
                        </a:rPr>
                        <a:t>User Creates a Collaboration Group</a:t>
                      </a:r>
                      <a:endParaRPr lang="en-US" sz="1100" b="0" i="0" u="none" strike="noStrike">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Requests Group Membership</a:t>
                      </a:r>
                      <a:endParaRPr lang="en-US" sz="1100" b="0" i="0" u="none" strike="noStrike" dirty="0">
                        <a:solidFill>
                          <a:srgbClr val="000000"/>
                        </a:solidFill>
                        <a:effectLst/>
                        <a:latin typeface="Calibri" panose="020F0502020204030204" pitchFamily="34" charset="0"/>
                      </a:endParaRPr>
                    </a:p>
                  </a:txBody>
                  <a:tcPr marL="8381" marR="8381" marT="8381" marB="0"/>
                </a:tc>
              </a:tr>
              <a:tr h="167628">
                <a:tc>
                  <a:txBody>
                    <a:bodyPr/>
                    <a:lstStyle/>
                    <a:p>
                      <a:pPr algn="l" fontAlgn="t"/>
                      <a:r>
                        <a:rPr lang="en-US" sz="1100" u="none" strike="noStrike" dirty="0">
                          <a:effectLst/>
                        </a:rPr>
                        <a:t>User Creates a Comment on a Collaboration Group</a:t>
                      </a:r>
                      <a:endParaRPr lang="en-US" sz="1100" b="0" i="0" u="none" strike="noStrike" dirty="0">
                        <a:solidFill>
                          <a:srgbClr val="000000"/>
                        </a:solidFill>
                        <a:effectLst/>
                        <a:latin typeface="Calibri" panose="020F0502020204030204" pitchFamily="34" charset="0"/>
                      </a:endParaRPr>
                    </a:p>
                  </a:txBody>
                  <a:tcPr marL="7777" marR="7777" marT="7777" marB="0"/>
                </a:tc>
              </a:tr>
              <a:tr h="167628">
                <a:tc>
                  <a:txBody>
                    <a:bodyPr/>
                    <a:lstStyle/>
                    <a:p>
                      <a:pPr algn="l" fontAlgn="t"/>
                      <a:r>
                        <a:rPr lang="en-US" sz="1100" u="none" strike="noStrike" dirty="0">
                          <a:effectLst/>
                        </a:rPr>
                        <a:t>User Creates a Discussion in a Collaboration Group Discussion Forum</a:t>
                      </a:r>
                      <a:endParaRPr lang="en-US" sz="1100" b="0" i="0" u="none" strike="noStrike" dirty="0">
                        <a:solidFill>
                          <a:srgbClr val="000000"/>
                        </a:solidFill>
                        <a:effectLst/>
                        <a:latin typeface="Calibri" panose="020F0502020204030204" pitchFamily="34" charset="0"/>
                      </a:endParaRPr>
                    </a:p>
                  </a:txBody>
                  <a:tcPr marL="7777" marR="7777" marT="7777" marB="0"/>
                </a:tc>
              </a:tr>
            </a:tbl>
          </a:graphicData>
        </a:graphic>
      </p:graphicFrame>
      <p:graphicFrame>
        <p:nvGraphicFramePr>
          <p:cNvPr id="5" name="Table 4"/>
          <p:cNvGraphicFramePr>
            <a:graphicFrameLocks noGrp="1"/>
          </p:cNvGraphicFramePr>
          <p:nvPr>
            <p:extLst/>
          </p:nvPr>
        </p:nvGraphicFramePr>
        <p:xfrm>
          <a:off x="6207162" y="962418"/>
          <a:ext cx="2840015" cy="5543351"/>
        </p:xfrm>
        <a:graphic>
          <a:graphicData uri="http://schemas.openxmlformats.org/drawingml/2006/table">
            <a:tbl>
              <a:tblPr>
                <a:tableStyleId>{5C22544A-7EE6-4342-B048-85BDC9FD1C3A}</a:tableStyleId>
              </a:tblPr>
              <a:tblGrid>
                <a:gridCol w="2840015"/>
              </a:tblGrid>
              <a:tr h="147221">
                <a:tc>
                  <a:txBody>
                    <a:bodyPr/>
                    <a:lstStyle/>
                    <a:p>
                      <a:pPr algn="l" fontAlgn="t"/>
                      <a:r>
                        <a:rPr lang="en-US" sz="1100" u="none" strike="noStrike" dirty="0">
                          <a:effectLst/>
                        </a:rPr>
                        <a:t>User Edits a Collaboration Group’s Description</a:t>
                      </a:r>
                      <a:endParaRPr lang="en-US" sz="1100" b="0" i="0" u="none" strike="noStrike" dirty="0">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Searches / Filters / Sorts a Group’s Resources</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Documentation and Gets Support</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 Subscribes to the HydroShare Blog</a:t>
                      </a:r>
                      <a:endParaRPr lang="en-US" sz="1100" b="0" i="0" u="none" strike="noStrike">
                        <a:solidFill>
                          <a:srgbClr val="000000"/>
                        </a:solidFill>
                        <a:effectLst/>
                        <a:latin typeface="Calibri" panose="020F0502020204030204" pitchFamily="34" charset="0"/>
                      </a:endParaRPr>
                    </a:p>
                  </a:txBody>
                  <a:tcPr marL="7777" marR="7777" marT="7777" marB="0"/>
                </a:tc>
              </a:tr>
              <a:tr h="267024">
                <a:tc>
                  <a:txBody>
                    <a:bodyPr/>
                    <a:lstStyle/>
                    <a:p>
                      <a:pPr algn="l" fontAlgn="t"/>
                      <a:r>
                        <a:rPr lang="en-US" sz="1100" u="none" strike="noStrike">
                          <a:effectLst/>
                        </a:rPr>
                        <a:t>User Exports a HydroShare Resource Citation into Mendeley or Zotero </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Transfers Ownership of a Resource to Another User</a:t>
                      </a:r>
                      <a:endParaRPr lang="en-US" sz="1100" b="0" i="0" u="none" strike="noStrike">
                        <a:solidFill>
                          <a:srgbClr val="000000"/>
                        </a:solidFill>
                        <a:effectLst/>
                        <a:latin typeface="Calibri" panose="020F0502020204030204" pitchFamily="34" charset="0"/>
                      </a:endParaRPr>
                    </a:p>
                  </a:txBody>
                  <a:tcPr marL="7777" marR="7777" marT="7777" marB="0"/>
                </a:tc>
              </a:tr>
              <a:tr h="267024">
                <a:tc>
                  <a:txBody>
                    <a:bodyPr/>
                    <a:lstStyle/>
                    <a:p>
                      <a:pPr algn="l" fontAlgn="t"/>
                      <a:r>
                        <a:rPr lang="en-US" sz="1100" u="none" strike="noStrike" dirty="0">
                          <a:effectLst/>
                        </a:rPr>
                        <a:t>User Receives HydroShare Social Media Notifications via Mobile Device</a:t>
                      </a:r>
                      <a:endParaRPr lang="en-US" sz="1100" b="0" i="0" u="none" strike="noStrike" dirty="0">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Access / Download Statistics for a Resource</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Views HydroShare Resources via Mobile Devices</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Searching and/or browsing HydroShare </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Translate data automatically for HydroShare operations.</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Translate data automatically for export.</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Publish translated data.</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Translate replicated data.</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Registration of a new HydroShare Tool</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Editing a Published (with DOI) resource</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Creates New “Model Package” Resource</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Transfers Ownership of a Group to Another User</a:t>
                      </a:r>
                      <a:endParaRPr lang="en-US" sz="1100" b="0" i="0" u="none" strike="noStrike">
                        <a:solidFill>
                          <a:srgbClr val="000000"/>
                        </a:solidFill>
                        <a:effectLst/>
                        <a:latin typeface="Calibri" panose="020F0502020204030204" pitchFamily="34" charset="0"/>
                      </a:endParaRPr>
                    </a:p>
                  </a:txBody>
                  <a:tcPr marL="7777" marR="7777" marT="7777" marB="0"/>
                </a:tc>
              </a:tr>
              <a:tr h="147221">
                <a:tc>
                  <a:txBody>
                    <a:bodyPr/>
                    <a:lstStyle/>
                    <a:p>
                      <a:pPr algn="l" fontAlgn="t"/>
                      <a:r>
                        <a:rPr lang="en-US" sz="1100" u="none" strike="noStrike">
                          <a:effectLst/>
                        </a:rPr>
                        <a:t>User Develops a Client for HydroShare</a:t>
                      </a:r>
                      <a:endParaRPr lang="en-US" sz="1100" b="0" i="0" u="none" strike="noStrike">
                        <a:solidFill>
                          <a:srgbClr val="000000"/>
                        </a:solidFill>
                        <a:effectLst/>
                        <a:latin typeface="Calibri" panose="020F0502020204030204" pitchFamily="34" charset="0"/>
                      </a:endParaRPr>
                    </a:p>
                  </a:txBody>
                  <a:tcPr marL="7777" marR="7777" marT="7777" marB="0"/>
                </a:tc>
              </a:tr>
              <a:tr h="301803">
                <a:tc>
                  <a:txBody>
                    <a:bodyPr/>
                    <a:lstStyle/>
                    <a:p>
                      <a:pPr algn="l" fontAlgn="t"/>
                      <a:r>
                        <a:rPr lang="en-US" sz="1100" u="none" strike="noStrike">
                          <a:effectLst/>
                        </a:rPr>
                        <a:t>Summarize hydrologic  model input parameters for a user defined region</a:t>
                      </a:r>
                      <a:endParaRPr lang="en-US" sz="1100" b="0" i="0" u="none" strike="noStrike">
                        <a:solidFill>
                          <a:srgbClr val="000000"/>
                        </a:solidFill>
                        <a:effectLst/>
                        <a:latin typeface="Calibri" panose="020F0502020204030204" pitchFamily="34" charset="0"/>
                      </a:endParaRPr>
                    </a:p>
                  </a:txBody>
                  <a:tcPr marL="7777" marR="7777" marT="7777" marB="0"/>
                </a:tc>
              </a:tr>
              <a:tr h="142462">
                <a:tc>
                  <a:txBody>
                    <a:bodyPr/>
                    <a:lstStyle/>
                    <a:p>
                      <a:pPr algn="l" fontAlgn="t"/>
                      <a:r>
                        <a:rPr lang="en-US" sz="1100" u="none" strike="noStrike" dirty="0">
                          <a:effectLst/>
                        </a:rPr>
                        <a:t>Discover specialist/ Promote specialized services</a:t>
                      </a:r>
                      <a:endParaRPr lang="en-US" sz="1100" b="0" i="0" u="none" strike="noStrike" dirty="0">
                        <a:solidFill>
                          <a:srgbClr val="000000"/>
                        </a:solidFill>
                        <a:effectLst/>
                        <a:latin typeface="Calibri" panose="020F0502020204030204" pitchFamily="34" charset="0"/>
                      </a:endParaRPr>
                    </a:p>
                  </a:txBody>
                  <a:tcPr marL="7777" marR="7777" marT="7777" marB="0"/>
                </a:tc>
              </a:tr>
              <a:tr h="137193">
                <a:tc>
                  <a:txBody>
                    <a:bodyPr/>
                    <a:lstStyle/>
                    <a:p>
                      <a:pPr algn="l" fontAlgn="ctr"/>
                      <a:r>
                        <a:rPr lang="en-US" sz="1100" u="none" strike="noStrike">
                          <a:effectLst/>
                        </a:rPr>
                        <a:t>Visualize Time Series </a:t>
                      </a:r>
                      <a:endParaRPr lang="en-US" sz="1100" b="0" i="0" u="none" strike="noStrike">
                        <a:solidFill>
                          <a:srgbClr val="000000"/>
                        </a:solidFill>
                        <a:effectLst/>
                        <a:latin typeface="Arial" panose="020B0604020202020204" pitchFamily="34" charset="0"/>
                      </a:endParaRPr>
                    </a:p>
                  </a:txBody>
                  <a:tcPr marL="7777" marR="7777" marT="7777" marB="0" anchor="ctr"/>
                </a:tc>
              </a:tr>
              <a:tr h="0">
                <a:tc>
                  <a:txBody>
                    <a:bodyPr/>
                    <a:lstStyle/>
                    <a:p>
                      <a:pPr algn="l" fontAlgn="b"/>
                      <a:r>
                        <a:rPr lang="en-US" sz="1100" u="none" strike="noStrike" dirty="0">
                          <a:effectLst/>
                        </a:rPr>
                        <a:t>Upload a Model </a:t>
                      </a:r>
                      <a:endParaRPr lang="en-US" sz="1100" b="0" i="0" u="none" strike="noStrike" dirty="0">
                        <a:solidFill>
                          <a:srgbClr val="000000"/>
                        </a:solidFill>
                        <a:effectLst/>
                        <a:latin typeface="Arial" panose="020B0604020202020204" pitchFamily="34" charset="0"/>
                      </a:endParaRPr>
                    </a:p>
                  </a:txBody>
                  <a:tcPr marL="7777" marR="7777" marT="7777" marB="0" anchor="b"/>
                </a:tc>
              </a:tr>
            </a:tbl>
          </a:graphicData>
        </a:graphic>
      </p:graphicFrame>
    </p:spTree>
    <p:extLst>
      <p:ext uri="{BB962C8B-B14F-4D97-AF65-F5344CB8AC3E}">
        <p14:creationId xmlns:p14="http://schemas.microsoft.com/office/powerpoint/2010/main" val="3728635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34" y="215153"/>
            <a:ext cx="3143698" cy="853440"/>
          </a:xfrm>
        </p:spPr>
        <p:txBody>
          <a:bodyPr/>
          <a:lstStyle/>
          <a:p>
            <a:r>
              <a:rPr lang="en-US" dirty="0" smtClean="0"/>
              <a:t>Metrics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35137895"/>
              </p:ext>
            </p:extLst>
          </p:nvPr>
        </p:nvGraphicFramePr>
        <p:xfrm>
          <a:off x="738744" y="1610472"/>
          <a:ext cx="8227965" cy="5093118"/>
        </p:xfrm>
        <a:graphic>
          <a:graphicData uri="http://schemas.openxmlformats.org/drawingml/2006/table">
            <a:tbl>
              <a:tblPr firstRow="1" firstCol="1" bandRow="1">
                <a:tableStyleId>{5C22544A-7EE6-4342-B048-85BDC9FD1C3A}</a:tableStyleId>
              </a:tblPr>
              <a:tblGrid>
                <a:gridCol w="1776805"/>
                <a:gridCol w="806395"/>
                <a:gridCol w="806395"/>
                <a:gridCol w="806395"/>
                <a:gridCol w="806395"/>
                <a:gridCol w="806395"/>
                <a:gridCol w="806395"/>
                <a:gridCol w="806395"/>
                <a:gridCol w="806395"/>
              </a:tblGrid>
              <a:tr h="1622970">
                <a:tc>
                  <a:txBody>
                    <a:bodyPr/>
                    <a:lstStyle/>
                    <a:p>
                      <a:pPr marL="0" marR="0">
                        <a:lnSpc>
                          <a:spcPct val="115000"/>
                        </a:lnSpc>
                        <a:spcBef>
                          <a:spcPts val="0"/>
                        </a:spcBef>
                        <a:spcAft>
                          <a:spcPts val="0"/>
                        </a:spcAft>
                      </a:pPr>
                      <a:r>
                        <a:rPr lang="en-US" sz="1600" dirty="0">
                          <a:effectLst/>
                        </a:rPr>
                        <a:t>Use Metric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gn="ctr">
                        <a:lnSpc>
                          <a:spcPct val="100000"/>
                        </a:lnSpc>
                        <a:spcBef>
                          <a:spcPts val="0"/>
                        </a:spcBef>
                        <a:spcAft>
                          <a:spcPts val="0"/>
                        </a:spcAft>
                      </a:pPr>
                      <a:r>
                        <a:rPr lang="en-US" sz="1600" dirty="0">
                          <a:effectLst/>
                        </a:rPr>
                        <a:t>Number of active users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resources stored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resources downloaded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Size of resources stored (GB)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CPU hours of compute resources used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compute jobs run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Number of logons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c>
                  <a:txBody>
                    <a:bodyPr/>
                    <a:lstStyle/>
                    <a:p>
                      <a:pPr marL="0" marR="0" algn="ctr">
                        <a:lnSpc>
                          <a:spcPct val="100000"/>
                        </a:lnSpc>
                        <a:spcBef>
                          <a:spcPts val="0"/>
                        </a:spcBef>
                        <a:spcAft>
                          <a:spcPts val="0"/>
                        </a:spcAft>
                      </a:pPr>
                      <a:r>
                        <a:rPr lang="en-US" sz="1600" dirty="0">
                          <a:effectLst/>
                        </a:rPr>
                        <a:t>Average duration of session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vert="vert270"/>
                </a:tc>
              </a:tr>
              <a:tr h="106526">
                <a:tc>
                  <a:txBody>
                    <a:bodyPr/>
                    <a:lstStyle/>
                    <a:p>
                      <a:pPr marL="0" marR="0">
                        <a:lnSpc>
                          <a:spcPct val="115000"/>
                        </a:lnSpc>
                        <a:spcBef>
                          <a:spcPts val="0"/>
                        </a:spcBef>
                        <a:spcAft>
                          <a:spcPts val="0"/>
                        </a:spcAft>
                      </a:pPr>
                      <a:r>
                        <a:rPr lang="en-US" sz="1400" dirty="0">
                          <a:effectLst/>
                        </a:rPr>
                        <a:t>Total use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r>
              <a:tr h="106526">
                <a:tc gridSpan="9">
                  <a:txBody>
                    <a:bodyPr/>
                    <a:lstStyle/>
                    <a:p>
                      <a:pPr marL="0" marR="0">
                        <a:lnSpc>
                          <a:spcPct val="115000"/>
                        </a:lnSpc>
                        <a:spcBef>
                          <a:spcPts val="0"/>
                        </a:spcBef>
                        <a:spcAft>
                          <a:spcPts val="0"/>
                        </a:spcAft>
                      </a:pPr>
                      <a:r>
                        <a:rPr lang="en-US" sz="1400" dirty="0">
                          <a:effectLst/>
                        </a:rPr>
                        <a:t>Use by user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526">
                <a:tc>
                  <a:txBody>
                    <a:bodyPr/>
                    <a:lstStyle/>
                    <a:p>
                      <a:pPr marL="0" marR="0">
                        <a:lnSpc>
                          <a:spcPct val="115000"/>
                        </a:lnSpc>
                        <a:spcBef>
                          <a:spcPts val="0"/>
                        </a:spcBef>
                        <a:spcAft>
                          <a:spcPts val="0"/>
                        </a:spcAft>
                      </a:pPr>
                      <a:r>
                        <a:rPr lang="en-US" sz="1400" dirty="0">
                          <a:effectLst/>
                        </a:rPr>
                        <a:t>University Faculty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106526">
                <a:tc>
                  <a:txBody>
                    <a:bodyPr/>
                    <a:lstStyle/>
                    <a:p>
                      <a:pPr marL="0" marR="0">
                        <a:lnSpc>
                          <a:spcPct val="115000"/>
                        </a:lnSpc>
                        <a:spcBef>
                          <a:spcPts val="0"/>
                        </a:spcBef>
                        <a:spcAft>
                          <a:spcPts val="0"/>
                        </a:spcAft>
                      </a:pPr>
                      <a:r>
                        <a:rPr lang="en-US" sz="1400" dirty="0">
                          <a:effectLst/>
                        </a:rPr>
                        <a:t>Post-Doctoral Fellow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213051">
                <a:tc>
                  <a:txBody>
                    <a:bodyPr/>
                    <a:lstStyle/>
                    <a:p>
                      <a:pPr marL="0" marR="0">
                        <a:lnSpc>
                          <a:spcPct val="115000"/>
                        </a:lnSpc>
                        <a:spcBef>
                          <a:spcPts val="0"/>
                        </a:spcBef>
                        <a:spcAft>
                          <a:spcPts val="0"/>
                        </a:spcAft>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196841">
                <a:tc gridSpan="9">
                  <a:txBody>
                    <a:bodyPr/>
                    <a:lstStyle/>
                    <a:p>
                      <a:pPr marL="0" marR="0">
                        <a:lnSpc>
                          <a:spcPct val="115000"/>
                        </a:lnSpc>
                        <a:spcBef>
                          <a:spcPts val="0"/>
                        </a:spcBef>
                        <a:spcAft>
                          <a:spcPts val="0"/>
                        </a:spcAft>
                      </a:pPr>
                      <a:r>
                        <a:rPr lang="en-US" sz="1400" dirty="0">
                          <a:effectLst/>
                        </a:rPr>
                        <a:t>Use by Geographic Location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051">
                <a:tc>
                  <a:txBody>
                    <a:bodyPr/>
                    <a:lstStyle/>
                    <a:p>
                      <a:pPr marL="0" marR="0">
                        <a:lnSpc>
                          <a:spcPct val="115000"/>
                        </a:lnSpc>
                        <a:spcBef>
                          <a:spcPts val="0"/>
                        </a:spcBef>
                        <a:spcAft>
                          <a:spcPts val="0"/>
                        </a:spcAft>
                      </a:pPr>
                      <a:r>
                        <a:rPr lang="en-US" sz="1400" dirty="0" smtClean="0">
                          <a:effectLst/>
                        </a:rPr>
                        <a:t>State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213051">
                <a:tc>
                  <a:txBody>
                    <a:bodyPr/>
                    <a:lstStyle/>
                    <a:p>
                      <a:pPr marL="0" marR="0">
                        <a:lnSpc>
                          <a:spcPct val="115000"/>
                        </a:lnSpc>
                        <a:spcBef>
                          <a:spcPts val="0"/>
                        </a:spcBef>
                        <a:spcAft>
                          <a:spcPts val="0"/>
                        </a:spcAft>
                      </a:pPr>
                      <a:r>
                        <a:rPr lang="en-US" sz="1400" dirty="0" smtClean="0">
                          <a:effectLst/>
                        </a:rPr>
                        <a:t>Country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r>
              <a:tr h="106526">
                <a:tc gridSpan="9">
                  <a:txBody>
                    <a:bodyPr/>
                    <a:lstStyle/>
                    <a:p>
                      <a:pPr marL="0" marR="0">
                        <a:lnSpc>
                          <a:spcPct val="115000"/>
                        </a:lnSpc>
                        <a:spcBef>
                          <a:spcPts val="0"/>
                        </a:spcBef>
                        <a:spcAft>
                          <a:spcPts val="0"/>
                        </a:spcAft>
                      </a:pPr>
                      <a:r>
                        <a:rPr lang="en-US" sz="1400" dirty="0">
                          <a:effectLst/>
                        </a:rPr>
                        <a:t>Use by resource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526">
                <a:tc>
                  <a:txBody>
                    <a:bodyPr/>
                    <a:lstStyle/>
                    <a:p>
                      <a:pPr marL="0" marR="0">
                        <a:lnSpc>
                          <a:spcPct val="115000"/>
                        </a:lnSpc>
                        <a:spcBef>
                          <a:spcPts val="0"/>
                        </a:spcBef>
                        <a:spcAft>
                          <a:spcPts val="0"/>
                        </a:spcAft>
                      </a:pPr>
                      <a:r>
                        <a:rPr lang="en-US" sz="1400">
                          <a:effectLst/>
                        </a:rPr>
                        <a:t>Time Series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r>
              <a:tr h="106526">
                <a:tc>
                  <a:txBody>
                    <a:bodyPr/>
                    <a:lstStyle/>
                    <a:p>
                      <a:pPr marL="0" marR="0">
                        <a:lnSpc>
                          <a:spcPct val="115000"/>
                        </a:lnSpc>
                        <a:spcBef>
                          <a:spcPts val="0"/>
                        </a:spcBef>
                        <a:spcAft>
                          <a:spcPts val="0"/>
                        </a:spcAft>
                      </a:pPr>
                      <a:r>
                        <a:rPr lang="en-US" sz="1400">
                          <a:effectLst/>
                        </a:rPr>
                        <a:t>Geographic Feature Set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r>
              <a:tr h="106526">
                <a:tc>
                  <a:txBody>
                    <a:bodyPr/>
                    <a:lstStyle/>
                    <a:p>
                      <a:pPr marL="0" marR="0">
                        <a:lnSpc>
                          <a:spcPct val="115000"/>
                        </a:lnSpc>
                        <a:spcBef>
                          <a:spcPts val="0"/>
                        </a:spcBef>
                        <a:spcAft>
                          <a:spcPts val="0"/>
                        </a:spcAft>
                      </a:pPr>
                      <a:r>
                        <a:rPr lang="en-US" sz="1400" dirty="0" smtClean="0">
                          <a:effectLst/>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4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nchor="b">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c>
                  <a:txBody>
                    <a:bodyPr/>
                    <a:lstStyle/>
                    <a:p>
                      <a:pPr marL="0" marR="0">
                        <a:lnSpc>
                          <a:spcPct val="115000"/>
                        </a:lnSpc>
                        <a:spcBef>
                          <a:spcPts val="0"/>
                        </a:spcBef>
                        <a:spcAft>
                          <a:spcPts val="0"/>
                        </a:spcAft>
                      </a:pPr>
                      <a:r>
                        <a:rPr lang="en-US" sz="16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684" marR="41684" marT="0" marB="0">
                    <a:solidFill>
                      <a:schemeClr val="bg2">
                        <a:lumMod val="75000"/>
                      </a:schemeClr>
                    </a:solidFill>
                  </a:tcPr>
                </a:tc>
              </a:tr>
            </a:tbl>
          </a:graphicData>
        </a:graphic>
      </p:graphicFrame>
      <p:sp>
        <p:nvSpPr>
          <p:cNvPr id="7" name="Rectangle 6"/>
          <p:cNvSpPr/>
          <p:nvPr/>
        </p:nvSpPr>
        <p:spPr>
          <a:xfrm>
            <a:off x="2558016" y="3697819"/>
            <a:ext cx="6204858" cy="882806"/>
          </a:xfrm>
          <a:prstGeom prst="rect">
            <a:avLst/>
          </a:prstGeom>
          <a:solidFill>
            <a:srgbClr val="FFFF00"/>
          </a:solidFill>
        </p:spPr>
        <p:txBody>
          <a:bodyPr wrap="square">
            <a:spAutoFit/>
          </a:bodyPr>
          <a:lstStyle/>
          <a:p>
            <a:pPr>
              <a:lnSpc>
                <a:spcPct val="107000"/>
              </a:lnSpc>
              <a:spcAft>
                <a:spcPts val="800"/>
              </a:spcAft>
            </a:pPr>
            <a:r>
              <a:rPr lang="en-US" sz="1200" b="1" dirty="0">
                <a:latin typeface="Calibri" panose="020F0502020204030204" pitchFamily="34" charset="0"/>
                <a:ea typeface="Calibri" panose="020F0502020204030204" pitchFamily="34" charset="0"/>
                <a:cs typeface="Times New Roman" panose="02020603050405020304" pitchFamily="18" charset="0"/>
              </a:rPr>
              <a:t>User Types:</a:t>
            </a:r>
            <a:r>
              <a:rPr lang="en-US" sz="1200" dirty="0">
                <a:latin typeface="Calibri" panose="020F0502020204030204" pitchFamily="34" charset="0"/>
                <a:ea typeface="Calibri" panose="020F0502020204030204" pitchFamily="34" charset="0"/>
                <a:cs typeface="Times New Roman" panose="02020603050405020304" pitchFamily="18" charset="0"/>
              </a:rPr>
              <a:t>  University Faculty, University Professional or Research Staff, Post-Doctoral Fellow,  University Graduate Student, University Undergraduate Student, Commercial/Professional, Government Official, School Student Kindergarten to 12th Grade, School Teacher Kindergarten to 12th Grade, Other, Unspecified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2558016" y="5722562"/>
            <a:ext cx="5464630" cy="461665"/>
          </a:xfrm>
          <a:prstGeom prst="rect">
            <a:avLst/>
          </a:prstGeom>
          <a:solidFill>
            <a:srgbClr val="FFFF00"/>
          </a:solidFill>
        </p:spPr>
        <p:txBody>
          <a:bodyPr wrap="square">
            <a:spAutoFit/>
          </a:bodyPr>
          <a:lstStyle/>
          <a:p>
            <a:r>
              <a:rPr lang="en-US" sz="1200" b="1" dirty="0" smtClean="0">
                <a:latin typeface="Calibri" panose="020F0502020204030204" pitchFamily="34" charset="0"/>
                <a:ea typeface="Calibri" panose="020F0502020204030204" pitchFamily="34" charset="0"/>
                <a:cs typeface="Times New Roman" panose="02020603050405020304" pitchFamily="18" charset="0"/>
              </a:rPr>
              <a:t>Resource </a:t>
            </a:r>
            <a:r>
              <a:rPr lang="en-US" sz="1200" b="1" dirty="0">
                <a:latin typeface="Calibri" panose="020F0502020204030204" pitchFamily="34" charset="0"/>
                <a:ea typeface="Calibri" panose="020F0502020204030204" pitchFamily="34" charset="0"/>
                <a:cs typeface="Times New Roman" panose="02020603050405020304" pitchFamily="18" charset="0"/>
              </a:rPr>
              <a:t>Types:</a:t>
            </a:r>
            <a:r>
              <a:rPr lang="en-US"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t>Time </a:t>
            </a:r>
            <a:r>
              <a:rPr lang="en-US" sz="1200" dirty="0" smtClean="0"/>
              <a:t>Series, Geographic </a:t>
            </a:r>
            <a:r>
              <a:rPr lang="en-US" sz="1200" dirty="0"/>
              <a:t>Feature </a:t>
            </a:r>
            <a:r>
              <a:rPr lang="en-US" sz="1200" dirty="0" smtClean="0"/>
              <a:t>Set, Geographic Raster, Multidimensional </a:t>
            </a:r>
            <a:r>
              <a:rPr lang="en-US" sz="1200" dirty="0"/>
              <a:t>Space Time </a:t>
            </a:r>
            <a:r>
              <a:rPr lang="en-US" sz="1200" dirty="0" smtClean="0"/>
              <a:t>Array, River Geometry, Model, Workflow, Other, …</a:t>
            </a:r>
            <a:endParaRPr lang="en-US" sz="1200" dirty="0"/>
          </a:p>
        </p:txBody>
      </p:sp>
      <p:graphicFrame>
        <p:nvGraphicFramePr>
          <p:cNvPr id="6" name="Table 5"/>
          <p:cNvGraphicFramePr>
            <a:graphicFrameLocks noGrp="1"/>
          </p:cNvGraphicFramePr>
          <p:nvPr>
            <p:extLst/>
          </p:nvPr>
        </p:nvGraphicFramePr>
        <p:xfrm>
          <a:off x="4049582" y="185420"/>
          <a:ext cx="4891289" cy="1402080"/>
        </p:xfrm>
        <a:graphic>
          <a:graphicData uri="http://schemas.openxmlformats.org/drawingml/2006/table">
            <a:tbl>
              <a:tblPr firstRow="1" firstCol="1" bandRow="1">
                <a:tableStyleId>{5C22544A-7EE6-4342-B048-85BDC9FD1C3A}</a:tableStyleId>
              </a:tblPr>
              <a:tblGrid>
                <a:gridCol w="2938640"/>
                <a:gridCol w="1952649"/>
              </a:tblGrid>
              <a:tr h="161925">
                <a:tc>
                  <a:txBody>
                    <a:bodyPr/>
                    <a:lstStyle/>
                    <a:p>
                      <a:pPr marL="0" marR="0">
                        <a:lnSpc>
                          <a:spcPct val="115000"/>
                        </a:lnSpc>
                        <a:spcBef>
                          <a:spcPts val="0"/>
                        </a:spcBef>
                        <a:spcAft>
                          <a:spcPts val="0"/>
                        </a:spcAft>
                      </a:pPr>
                      <a:r>
                        <a:rPr lang="en-US" sz="1600" dirty="0"/>
                        <a:t>Metric</a:t>
                      </a:r>
                    </a:p>
                  </a:txBody>
                  <a:tcPr marL="68580" marR="68580" marT="0" marB="0"/>
                </a:tc>
                <a:tc>
                  <a:txBody>
                    <a:bodyPr/>
                    <a:lstStyle/>
                    <a:p>
                      <a:pPr marL="0" marR="0">
                        <a:lnSpc>
                          <a:spcPct val="115000"/>
                        </a:lnSpc>
                        <a:spcBef>
                          <a:spcPts val="0"/>
                        </a:spcBef>
                        <a:spcAft>
                          <a:spcPts val="0"/>
                        </a:spcAft>
                      </a:pPr>
                      <a:r>
                        <a:rPr lang="en-US" sz="1600" dirty="0"/>
                        <a:t>Number</a:t>
                      </a:r>
                    </a:p>
                  </a:txBody>
                  <a:tcPr marL="68580" marR="68580" marT="0" marB="0"/>
                </a:tc>
              </a:tr>
              <a:tr h="161925">
                <a:tc>
                  <a:txBody>
                    <a:bodyPr/>
                    <a:lstStyle/>
                    <a:p>
                      <a:pPr marL="0" marR="0">
                        <a:lnSpc>
                          <a:spcPct val="115000"/>
                        </a:lnSpc>
                        <a:spcBef>
                          <a:spcPts val="0"/>
                        </a:spcBef>
                        <a:spcAft>
                          <a:spcPts val="0"/>
                        </a:spcAft>
                      </a:pPr>
                      <a:r>
                        <a:rPr lang="en-US" sz="1600" dirty="0"/>
                        <a:t>Number of registered users</a:t>
                      </a:r>
                    </a:p>
                  </a:txBody>
                  <a:tcPr marL="68580" marR="68580" marT="0" marB="0"/>
                </a:tc>
                <a:tc>
                  <a:txBody>
                    <a:bodyPr/>
                    <a:lstStyle/>
                    <a:p>
                      <a:pPr marL="0" marR="0">
                        <a:lnSpc>
                          <a:spcPct val="115000"/>
                        </a:lnSpc>
                        <a:spcBef>
                          <a:spcPts val="0"/>
                        </a:spcBef>
                        <a:spcAft>
                          <a:spcPts val="0"/>
                        </a:spcAft>
                      </a:pPr>
                      <a:r>
                        <a:rPr lang="en-US" sz="1600" kern="1200" dirty="0" smtClean="0">
                          <a:solidFill>
                            <a:schemeClr val="dk1"/>
                          </a:solidFill>
                          <a:latin typeface="+mn-lt"/>
                          <a:ea typeface="+mn-ea"/>
                          <a:cs typeface="+mn-cs"/>
                        </a:rPr>
                        <a:t>35</a:t>
                      </a:r>
                      <a:endParaRPr lang="en-US" sz="1600" kern="1200" dirty="0">
                        <a:solidFill>
                          <a:schemeClr val="dk1"/>
                        </a:solidFill>
                        <a:latin typeface="+mn-lt"/>
                        <a:ea typeface="+mn-ea"/>
                        <a:cs typeface="+mn-cs"/>
                      </a:endParaRPr>
                    </a:p>
                  </a:txBody>
                  <a:tcPr marL="68580" marR="68580" marT="0" marB="0"/>
                </a:tc>
              </a:tr>
              <a:tr h="161925">
                <a:tc>
                  <a:txBody>
                    <a:bodyPr/>
                    <a:lstStyle/>
                    <a:p>
                      <a:pPr marL="0" marR="0">
                        <a:lnSpc>
                          <a:spcPct val="115000"/>
                        </a:lnSpc>
                        <a:spcBef>
                          <a:spcPts val="0"/>
                        </a:spcBef>
                        <a:spcAft>
                          <a:spcPts val="0"/>
                        </a:spcAft>
                      </a:pPr>
                      <a:r>
                        <a:rPr lang="en-US" sz="1600"/>
                        <a:t>Number of host institutions</a:t>
                      </a:r>
                    </a:p>
                  </a:txBody>
                  <a:tcPr marL="68580" marR="68580" marT="0" marB="0"/>
                </a:tc>
                <a:tc>
                  <a:txBody>
                    <a:bodyPr/>
                    <a:lstStyle/>
                    <a:p>
                      <a:pPr marL="0" marR="0">
                        <a:lnSpc>
                          <a:spcPct val="115000"/>
                        </a:lnSpc>
                        <a:spcBef>
                          <a:spcPts val="0"/>
                        </a:spcBef>
                        <a:spcAft>
                          <a:spcPts val="0"/>
                        </a:spcAft>
                      </a:pPr>
                      <a:r>
                        <a:rPr lang="en-US" sz="1600" kern="1200" dirty="0" smtClean="0">
                          <a:solidFill>
                            <a:schemeClr val="dk1"/>
                          </a:solidFill>
                          <a:latin typeface="+mn-lt"/>
                          <a:ea typeface="+mn-ea"/>
                          <a:cs typeface="+mn-cs"/>
                        </a:rPr>
                        <a:t>15</a:t>
                      </a:r>
                      <a:endParaRPr lang="en-US" sz="1600" kern="1200" dirty="0">
                        <a:solidFill>
                          <a:schemeClr val="dk1"/>
                        </a:solidFill>
                        <a:latin typeface="+mn-lt"/>
                        <a:ea typeface="+mn-ea"/>
                        <a:cs typeface="+mn-cs"/>
                      </a:endParaRPr>
                    </a:p>
                  </a:txBody>
                  <a:tcPr marL="68580" marR="68580" marT="0" marB="0"/>
                </a:tc>
              </a:tr>
              <a:tr h="161925">
                <a:tc>
                  <a:txBody>
                    <a:bodyPr/>
                    <a:lstStyle/>
                    <a:p>
                      <a:pPr marL="0" marR="0">
                        <a:lnSpc>
                          <a:spcPct val="115000"/>
                        </a:lnSpc>
                        <a:spcBef>
                          <a:spcPts val="0"/>
                        </a:spcBef>
                        <a:spcAft>
                          <a:spcPts val="0"/>
                        </a:spcAft>
                      </a:pPr>
                      <a:r>
                        <a:rPr lang="en-US" sz="1600" dirty="0" err="1"/>
                        <a:t>Github</a:t>
                      </a:r>
                      <a:r>
                        <a:rPr lang="en-US" sz="1600" dirty="0"/>
                        <a:t> HydroShare code repository owners and members</a:t>
                      </a:r>
                    </a:p>
                  </a:txBody>
                  <a:tcPr marL="68580" marR="68580" marT="0" marB="0"/>
                </a:tc>
                <a:tc>
                  <a:txBody>
                    <a:bodyPr/>
                    <a:lstStyle/>
                    <a:p>
                      <a:pPr marL="0" marR="0">
                        <a:lnSpc>
                          <a:spcPct val="115000"/>
                        </a:lnSpc>
                        <a:spcBef>
                          <a:spcPts val="0"/>
                        </a:spcBef>
                        <a:spcAft>
                          <a:spcPts val="0"/>
                        </a:spcAft>
                      </a:pPr>
                      <a:r>
                        <a:rPr lang="en-US" sz="1600" dirty="0"/>
                        <a:t>15</a:t>
                      </a:r>
                    </a:p>
                  </a:txBody>
                  <a:tcPr marL="68580" marR="68580" marT="0" marB="0"/>
                </a:tc>
              </a:tr>
            </a:tbl>
          </a:graphicData>
        </a:graphic>
      </p:graphicFrame>
    </p:spTree>
    <p:extLst>
      <p:ext uri="{BB962C8B-B14F-4D97-AF65-F5344CB8AC3E}">
        <p14:creationId xmlns:p14="http://schemas.microsoft.com/office/powerpoint/2010/main" val="11951792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Collaborative Open Development</a:t>
            </a:r>
            <a:endParaRPr lang="en-US" dirty="0"/>
          </a:p>
        </p:txBody>
      </p:sp>
      <p:pic>
        <p:nvPicPr>
          <p:cNvPr id="6" name="Picture 5"/>
          <p:cNvPicPr>
            <a:picLocks noChangeAspect="1"/>
          </p:cNvPicPr>
          <p:nvPr/>
        </p:nvPicPr>
        <p:blipFill>
          <a:blip r:embed="rId2"/>
          <a:stretch>
            <a:fillRect/>
          </a:stretch>
        </p:blipFill>
        <p:spPr>
          <a:xfrm>
            <a:off x="690136" y="1274816"/>
            <a:ext cx="7996664" cy="5583184"/>
          </a:xfrm>
          <a:prstGeom prst="rect">
            <a:avLst/>
          </a:prstGeom>
        </p:spPr>
      </p:pic>
      <p:sp>
        <p:nvSpPr>
          <p:cNvPr id="7" name="TextBox 6"/>
          <p:cNvSpPr txBox="1"/>
          <p:nvPr/>
        </p:nvSpPr>
        <p:spPr>
          <a:xfrm>
            <a:off x="1354991" y="3856806"/>
            <a:ext cx="6666953" cy="1384995"/>
          </a:xfrm>
          <a:prstGeom prst="rect">
            <a:avLst/>
          </a:prstGeom>
          <a:solidFill>
            <a:schemeClr val="bg1"/>
          </a:solidFill>
          <a:ln>
            <a:solidFill>
              <a:schemeClr val="tx1"/>
            </a:solidFill>
          </a:ln>
        </p:spPr>
        <p:txBody>
          <a:bodyPr wrap="none" rtlCol="0">
            <a:spAutoFit/>
          </a:bodyPr>
          <a:lstStyle/>
          <a:p>
            <a:r>
              <a:rPr lang="en-US" sz="2800" dirty="0" smtClean="0">
                <a:hlinkClick r:id="rId3"/>
              </a:rPr>
              <a:t>http://github.com/organizations/hydroshare</a:t>
            </a:r>
            <a:endParaRPr lang="en-US" sz="2800" dirty="0" smtClean="0"/>
          </a:p>
          <a:p>
            <a:endParaRPr lang="en-US" sz="2800" dirty="0" smtClean="0"/>
          </a:p>
          <a:p>
            <a:r>
              <a:rPr lang="en-US" sz="2800" dirty="0" smtClean="0">
                <a:hlinkClick r:id="rId4"/>
              </a:rPr>
              <a:t>http://hydrodesktop.codeplex.com</a:t>
            </a:r>
            <a:r>
              <a:rPr lang="en-US" sz="2800" dirty="0" smtClean="0"/>
              <a:t> </a:t>
            </a:r>
            <a:endParaRPr lang="en-US" sz="2800" dirty="0"/>
          </a:p>
        </p:txBody>
      </p:sp>
    </p:spTree>
    <p:extLst>
      <p:ext uri="{BB962C8B-B14F-4D97-AF65-F5344CB8AC3E}">
        <p14:creationId xmlns:p14="http://schemas.microsoft.com/office/powerpoint/2010/main" val="1148306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Summary</a:t>
            </a:r>
            <a:endParaRPr lang="en-US" dirty="0"/>
          </a:p>
        </p:txBody>
      </p:sp>
      <p:sp>
        <p:nvSpPr>
          <p:cNvPr id="3" name="Content Placeholder 2"/>
          <p:cNvSpPr>
            <a:spLocks noGrp="1"/>
          </p:cNvSpPr>
          <p:nvPr>
            <p:ph idx="1"/>
          </p:nvPr>
        </p:nvSpPr>
        <p:spPr>
          <a:xfrm>
            <a:off x="457200" y="1143000"/>
            <a:ext cx="8229600" cy="5257800"/>
          </a:xfrm>
        </p:spPr>
        <p:txBody>
          <a:bodyPr>
            <a:noAutofit/>
          </a:bodyPr>
          <a:lstStyle/>
          <a:p>
            <a:pPr>
              <a:spcBef>
                <a:spcPts val="0"/>
              </a:spcBef>
            </a:pPr>
            <a:r>
              <a:rPr lang="en-US" dirty="0" smtClean="0"/>
              <a:t>A collaborative website for </a:t>
            </a:r>
            <a:r>
              <a:rPr lang="en-US" dirty="0"/>
              <a:t>the sharing of hydrologic data and models</a:t>
            </a:r>
          </a:p>
          <a:p>
            <a:pPr>
              <a:spcBef>
                <a:spcPts val="0"/>
              </a:spcBef>
            </a:pPr>
            <a:r>
              <a:rPr lang="en-US" dirty="0"/>
              <a:t>To expand data sharing capability of CUAHSI HIS</a:t>
            </a:r>
          </a:p>
          <a:p>
            <a:pPr lvl="1">
              <a:spcBef>
                <a:spcPts val="0"/>
              </a:spcBef>
            </a:pPr>
            <a:r>
              <a:rPr lang="en-US" sz="2200" dirty="0"/>
              <a:t>Additional data classes</a:t>
            </a:r>
          </a:p>
          <a:p>
            <a:pPr lvl="1">
              <a:spcBef>
                <a:spcPts val="0"/>
              </a:spcBef>
            </a:pPr>
            <a:r>
              <a:rPr lang="en-US" sz="2200" dirty="0"/>
              <a:t>Models, scripts, tools and </a:t>
            </a:r>
            <a:r>
              <a:rPr lang="en-US" sz="2200" dirty="0" smtClean="0"/>
              <a:t>workflows</a:t>
            </a:r>
          </a:p>
          <a:p>
            <a:pPr>
              <a:spcBef>
                <a:spcPts val="0"/>
              </a:spcBef>
            </a:pPr>
            <a:r>
              <a:rPr lang="en-US" dirty="0"/>
              <a:t>Community Participation</a:t>
            </a:r>
          </a:p>
          <a:p>
            <a:pPr>
              <a:spcBef>
                <a:spcPts val="0"/>
              </a:spcBef>
            </a:pPr>
            <a:r>
              <a:rPr lang="en-US" dirty="0"/>
              <a:t>Interoperability</a:t>
            </a:r>
          </a:p>
          <a:p>
            <a:pPr>
              <a:spcBef>
                <a:spcPts val="0"/>
              </a:spcBef>
            </a:pPr>
            <a:r>
              <a:rPr lang="en-US" dirty="0"/>
              <a:t>Standards</a:t>
            </a:r>
          </a:p>
          <a:p>
            <a:pPr>
              <a:spcBef>
                <a:spcPts val="0"/>
              </a:spcBef>
            </a:pPr>
            <a:r>
              <a:rPr lang="en-US" dirty="0"/>
              <a:t>Open </a:t>
            </a:r>
            <a:r>
              <a:rPr lang="en-US" dirty="0" smtClean="0"/>
              <a:t>Development</a:t>
            </a:r>
            <a:endParaRPr lang="en-US" dirty="0"/>
          </a:p>
        </p:txBody>
      </p:sp>
      <p:pic>
        <p:nvPicPr>
          <p:cNvPr id="5" name="Picture 4"/>
          <p:cNvPicPr>
            <a:picLocks/>
          </p:cNvPicPr>
          <p:nvPr/>
        </p:nvPicPr>
        <p:blipFill>
          <a:blip r:embed="rId2"/>
          <a:stretch>
            <a:fillRect/>
          </a:stretch>
        </p:blipFill>
        <p:spPr>
          <a:xfrm flipH="1">
            <a:off x="6293042" y="4853683"/>
            <a:ext cx="1772817" cy="583458"/>
          </a:xfrm>
          <a:prstGeom prst="rect">
            <a:avLst/>
          </a:prstGeom>
        </p:spPr>
      </p:pic>
      <p:sp>
        <p:nvSpPr>
          <p:cNvPr id="6" name="Rectangle 5"/>
          <p:cNvSpPr/>
          <p:nvPr/>
        </p:nvSpPr>
        <p:spPr>
          <a:xfrm>
            <a:off x="6152269" y="5595805"/>
            <a:ext cx="2534531" cy="646331"/>
          </a:xfrm>
          <a:prstGeom prst="rect">
            <a:avLst/>
          </a:prstGeom>
        </p:spPr>
        <p:txBody>
          <a:bodyPr wrap="square">
            <a:spAutoFit/>
          </a:bodyPr>
          <a:lstStyle/>
          <a:p>
            <a:pPr>
              <a:spcBef>
                <a:spcPts val="0"/>
              </a:spcBef>
            </a:pPr>
            <a:r>
              <a:rPr lang="en-US" dirty="0">
                <a:solidFill>
                  <a:srgbClr val="FF0000"/>
                </a:solidFill>
              </a:rPr>
              <a:t>To boldly go where no one has gone before </a:t>
            </a:r>
          </a:p>
        </p:txBody>
      </p:sp>
    </p:spTree>
    <p:extLst>
      <p:ext uri="{BB962C8B-B14F-4D97-AF65-F5344CB8AC3E}">
        <p14:creationId xmlns:p14="http://schemas.microsoft.com/office/powerpoint/2010/main" val="2924634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07" y="662608"/>
            <a:ext cx="8229600" cy="3524348"/>
          </a:xfrm>
        </p:spPr>
        <p:txBody>
          <a:bodyPr>
            <a:normAutofit/>
          </a:bodyPr>
          <a:lstStyle/>
          <a:p>
            <a:pPr lvl="1"/>
            <a:r>
              <a:rPr lang="en-US" sz="2000" dirty="0" smtClean="0"/>
              <a:t>USU</a:t>
            </a:r>
          </a:p>
          <a:p>
            <a:pPr lvl="1"/>
            <a:r>
              <a:rPr lang="en-US" sz="2000" dirty="0" smtClean="0"/>
              <a:t>RENCI/UNC</a:t>
            </a:r>
          </a:p>
          <a:p>
            <a:pPr lvl="1"/>
            <a:r>
              <a:rPr lang="en-US" sz="2000" dirty="0" smtClean="0"/>
              <a:t>CUAHSI</a:t>
            </a:r>
            <a:endParaRPr lang="en-US" sz="2000" dirty="0"/>
          </a:p>
          <a:p>
            <a:pPr lvl="1"/>
            <a:r>
              <a:rPr lang="en-US" sz="2000" dirty="0" smtClean="0"/>
              <a:t>BYU</a:t>
            </a:r>
          </a:p>
          <a:p>
            <a:pPr lvl="1"/>
            <a:r>
              <a:rPr lang="en-US" sz="2000" dirty="0" smtClean="0"/>
              <a:t>Tufts</a:t>
            </a:r>
          </a:p>
          <a:p>
            <a:pPr lvl="1"/>
            <a:r>
              <a:rPr lang="en-US" sz="2000" dirty="0" smtClean="0"/>
              <a:t>USC</a:t>
            </a:r>
          </a:p>
          <a:p>
            <a:pPr lvl="1"/>
            <a:r>
              <a:rPr lang="en-US" sz="2000" dirty="0" smtClean="0"/>
              <a:t>Texas </a:t>
            </a:r>
          </a:p>
          <a:p>
            <a:pPr lvl="1"/>
            <a:r>
              <a:rPr lang="en-US" sz="2000" dirty="0" smtClean="0"/>
              <a:t>Purdue</a:t>
            </a:r>
          </a:p>
          <a:p>
            <a:pPr lvl="1"/>
            <a:r>
              <a:rPr lang="en-US" sz="2000" dirty="0" smtClean="0"/>
              <a:t>SDSC</a:t>
            </a:r>
            <a:endParaRPr lang="en-US" sz="2000" dirty="0"/>
          </a:p>
        </p:txBody>
      </p:sp>
      <p:sp>
        <p:nvSpPr>
          <p:cNvPr id="4" name="Title 1"/>
          <p:cNvSpPr>
            <a:spLocks noGrp="1"/>
          </p:cNvSpPr>
          <p:nvPr>
            <p:ph type="title"/>
          </p:nvPr>
        </p:nvSpPr>
        <p:spPr>
          <a:xfrm>
            <a:off x="514821" y="1"/>
            <a:ext cx="8229600" cy="721114"/>
          </a:xfrm>
        </p:spPr>
        <p:txBody>
          <a:bodyPr>
            <a:normAutofit fontScale="90000"/>
          </a:bodyPr>
          <a:lstStyle/>
          <a:p>
            <a:r>
              <a:rPr lang="en-US" dirty="0" smtClean="0"/>
              <a:t>Thanks to a lot of people</a:t>
            </a:r>
            <a:endParaRPr lang="en-US" dirty="0"/>
          </a:p>
        </p:txBody>
      </p:sp>
      <p:sp>
        <p:nvSpPr>
          <p:cNvPr id="35" name="Rectangle 10"/>
          <p:cNvSpPr>
            <a:spLocks noChangeArrowheads="1"/>
          </p:cNvSpPr>
          <p:nvPr/>
        </p:nvSpPr>
        <p:spPr bwMode="auto">
          <a:xfrm>
            <a:off x="0" y="4589117"/>
            <a:ext cx="9144000" cy="2123658"/>
          </a:xfrm>
          <a:prstGeom prst="rect">
            <a:avLst/>
          </a:prstGeom>
          <a:noFill/>
          <a:ln w="9525">
            <a:noFill/>
            <a:miter lim="800000"/>
            <a:headEnd/>
            <a:tailEnd/>
          </a:ln>
        </p:spPr>
        <p:txBody>
          <a:bodyPr wrap="square">
            <a:spAutoFit/>
          </a:bodyPr>
          <a:lstStyle/>
          <a:p>
            <a:r>
              <a:rPr lang="en-US" dirty="0" smtClean="0">
                <a:solidFill>
                  <a:srgbClr val="1F497D"/>
                </a:solidFill>
              </a:rPr>
              <a:t>HydroShare team: Dave </a:t>
            </a:r>
            <a:r>
              <a:rPr lang="en-US" dirty="0" err="1" smtClean="0">
                <a:solidFill>
                  <a:srgbClr val="1F497D"/>
                </a:solidFill>
              </a:rPr>
              <a:t>Tarboton</a:t>
            </a:r>
            <a:r>
              <a:rPr lang="en-US" dirty="0" smtClean="0">
                <a:solidFill>
                  <a:srgbClr val="1F497D"/>
                </a:solidFill>
              </a:rPr>
              <a:t>, Ray </a:t>
            </a:r>
            <a:r>
              <a:rPr lang="en-US" dirty="0" err="1">
                <a:solidFill>
                  <a:srgbClr val="1F497D"/>
                </a:solidFill>
              </a:rPr>
              <a:t>Idaszak</a:t>
            </a:r>
            <a:r>
              <a:rPr lang="en-US" dirty="0">
                <a:solidFill>
                  <a:srgbClr val="1F497D"/>
                </a:solidFill>
              </a:rPr>
              <a:t>, Dan Ames, Jeff Horsburgh, Jon </a:t>
            </a:r>
            <a:r>
              <a:rPr lang="en-US" dirty="0" err="1">
                <a:solidFill>
                  <a:srgbClr val="1F497D"/>
                </a:solidFill>
              </a:rPr>
              <a:t>Goodall</a:t>
            </a:r>
            <a:r>
              <a:rPr lang="en-US" dirty="0">
                <a:solidFill>
                  <a:srgbClr val="1F497D"/>
                </a:solidFill>
              </a:rPr>
              <a:t>, Larry Band, </a:t>
            </a:r>
            <a:r>
              <a:rPr lang="en-US" dirty="0" err="1">
                <a:solidFill>
                  <a:srgbClr val="1F497D"/>
                </a:solidFill>
              </a:rPr>
              <a:t>Venkatesh</a:t>
            </a:r>
            <a:r>
              <a:rPr lang="en-US" dirty="0">
                <a:solidFill>
                  <a:srgbClr val="1F497D"/>
                </a:solidFill>
              </a:rPr>
              <a:t> </a:t>
            </a:r>
            <a:r>
              <a:rPr lang="en-US" dirty="0" err="1">
                <a:solidFill>
                  <a:srgbClr val="1F497D"/>
                </a:solidFill>
              </a:rPr>
              <a:t>Merwade</a:t>
            </a:r>
            <a:r>
              <a:rPr lang="en-US" dirty="0">
                <a:solidFill>
                  <a:srgbClr val="1F497D"/>
                </a:solidFill>
              </a:rPr>
              <a:t>, </a:t>
            </a:r>
            <a:r>
              <a:rPr lang="en-US" dirty="0" smtClean="0">
                <a:solidFill>
                  <a:srgbClr val="1F497D"/>
                </a:solidFill>
              </a:rPr>
              <a:t>Jeff Heard, Carol </a:t>
            </a:r>
            <a:r>
              <a:rPr lang="en-US" dirty="0">
                <a:solidFill>
                  <a:srgbClr val="1F497D"/>
                </a:solidFill>
              </a:rPr>
              <a:t>Song, Alva Couch, David Valentine, Rick Hooper, Jennifer </a:t>
            </a:r>
            <a:r>
              <a:rPr lang="en-US" dirty="0" err="1">
                <a:solidFill>
                  <a:srgbClr val="1F497D"/>
                </a:solidFill>
              </a:rPr>
              <a:t>Arrigo</a:t>
            </a:r>
            <a:r>
              <a:rPr lang="en-US" dirty="0">
                <a:solidFill>
                  <a:srgbClr val="1F497D"/>
                </a:solidFill>
              </a:rPr>
              <a:t>, David </a:t>
            </a:r>
            <a:r>
              <a:rPr lang="en-US" dirty="0" err="1">
                <a:solidFill>
                  <a:srgbClr val="1F497D"/>
                </a:solidFill>
              </a:rPr>
              <a:t>Maidment</a:t>
            </a:r>
            <a:r>
              <a:rPr lang="en-US" dirty="0">
                <a:solidFill>
                  <a:srgbClr val="1F497D"/>
                </a:solidFill>
              </a:rPr>
              <a:t>, Tim Whiteaker, Alex </a:t>
            </a:r>
            <a:r>
              <a:rPr lang="en-US" dirty="0" err="1">
                <a:solidFill>
                  <a:srgbClr val="1F497D"/>
                </a:solidFill>
              </a:rPr>
              <a:t>Bedig</a:t>
            </a:r>
            <a:r>
              <a:rPr lang="en-US" dirty="0">
                <a:solidFill>
                  <a:srgbClr val="1F497D"/>
                </a:solidFill>
              </a:rPr>
              <a:t>, </a:t>
            </a:r>
            <a:r>
              <a:rPr lang="en-US" dirty="0" smtClean="0">
                <a:solidFill>
                  <a:srgbClr val="1F497D"/>
                </a:solidFill>
              </a:rPr>
              <a:t>Laura </a:t>
            </a:r>
            <a:r>
              <a:rPr lang="en-US" dirty="0" err="1" smtClean="0">
                <a:solidFill>
                  <a:srgbClr val="1F497D"/>
                </a:solidFill>
              </a:rPr>
              <a:t>Christopherson</a:t>
            </a:r>
            <a:r>
              <a:rPr lang="en-US" dirty="0" smtClean="0">
                <a:solidFill>
                  <a:srgbClr val="1F497D"/>
                </a:solidFill>
              </a:rPr>
              <a:t>, </a:t>
            </a:r>
            <a:r>
              <a:rPr lang="en-US" dirty="0" err="1" smtClean="0">
                <a:solidFill>
                  <a:srgbClr val="1F497D"/>
                </a:solidFill>
              </a:rPr>
              <a:t>Pabitra</a:t>
            </a:r>
            <a:r>
              <a:rPr lang="en-US" dirty="0" smtClean="0">
                <a:solidFill>
                  <a:srgbClr val="1F497D"/>
                </a:solidFill>
              </a:rPr>
              <a:t> </a:t>
            </a:r>
            <a:r>
              <a:rPr lang="en-US" dirty="0">
                <a:solidFill>
                  <a:srgbClr val="1F497D"/>
                </a:solidFill>
              </a:rPr>
              <a:t>Dash, </a:t>
            </a:r>
            <a:r>
              <a:rPr lang="en-US" dirty="0" err="1">
                <a:solidFill>
                  <a:srgbClr val="1F497D"/>
                </a:solidFill>
              </a:rPr>
              <a:t>Tian</a:t>
            </a:r>
            <a:r>
              <a:rPr lang="en-US" dirty="0">
                <a:solidFill>
                  <a:srgbClr val="1F497D"/>
                </a:solidFill>
              </a:rPr>
              <a:t> </a:t>
            </a:r>
            <a:r>
              <a:rPr lang="en-US" dirty="0" err="1">
                <a:solidFill>
                  <a:srgbClr val="1F497D"/>
                </a:solidFill>
              </a:rPr>
              <a:t>Gan</a:t>
            </a:r>
            <a:r>
              <a:rPr lang="en-US" dirty="0">
                <a:solidFill>
                  <a:srgbClr val="1F497D"/>
                </a:solidFill>
              </a:rPr>
              <a:t>, </a:t>
            </a:r>
            <a:r>
              <a:rPr lang="en-US" dirty="0" smtClean="0">
                <a:solidFill>
                  <a:srgbClr val="1F497D"/>
                </a:solidFill>
              </a:rPr>
              <a:t>Tony </a:t>
            </a:r>
            <a:r>
              <a:rPr lang="en-US" dirty="0" err="1" smtClean="0">
                <a:solidFill>
                  <a:srgbClr val="1F497D"/>
                </a:solidFill>
              </a:rPr>
              <a:t>Castronova</a:t>
            </a:r>
            <a:r>
              <a:rPr lang="en-US" dirty="0" smtClean="0">
                <a:solidFill>
                  <a:srgbClr val="1F497D"/>
                </a:solidFill>
              </a:rPr>
              <a:t>, Karl </a:t>
            </a:r>
            <a:r>
              <a:rPr lang="en-US" dirty="0">
                <a:solidFill>
                  <a:srgbClr val="1F497D"/>
                </a:solidFill>
              </a:rPr>
              <a:t>Gustafson, </a:t>
            </a:r>
            <a:r>
              <a:rPr lang="en-US" dirty="0" smtClean="0">
                <a:solidFill>
                  <a:srgbClr val="1F497D"/>
                </a:solidFill>
              </a:rPr>
              <a:t>Stephen </a:t>
            </a:r>
            <a:r>
              <a:rPr lang="en-US" dirty="0">
                <a:solidFill>
                  <a:srgbClr val="1F497D"/>
                </a:solidFill>
              </a:rPr>
              <a:t>Jackson</a:t>
            </a:r>
            <a:r>
              <a:rPr lang="en-US" dirty="0" smtClean="0">
                <a:solidFill>
                  <a:srgbClr val="1F497D"/>
                </a:solidFill>
              </a:rPr>
              <a:t>, </a:t>
            </a:r>
            <a:r>
              <a:rPr lang="en-US" dirty="0" err="1" smtClean="0">
                <a:solidFill>
                  <a:srgbClr val="1F497D"/>
                </a:solidFill>
              </a:rPr>
              <a:t>Cuyler</a:t>
            </a:r>
            <a:r>
              <a:rPr lang="en-US" dirty="0">
                <a:solidFill>
                  <a:srgbClr val="1F497D"/>
                </a:solidFill>
              </a:rPr>
              <a:t> </a:t>
            </a:r>
            <a:r>
              <a:rPr lang="en-US" dirty="0" err="1" smtClean="0">
                <a:solidFill>
                  <a:srgbClr val="1F497D"/>
                </a:solidFill>
              </a:rPr>
              <a:t>Frisby</a:t>
            </a:r>
            <a:r>
              <a:rPr lang="en-US" dirty="0" smtClean="0">
                <a:solidFill>
                  <a:srgbClr val="1F497D"/>
                </a:solidFill>
              </a:rPr>
              <a:t>, Stephanie Mills, Brian </a:t>
            </a:r>
            <a:r>
              <a:rPr lang="en-US" dirty="0">
                <a:solidFill>
                  <a:srgbClr val="1F497D"/>
                </a:solidFill>
              </a:rPr>
              <a:t>Miles, Jon </a:t>
            </a:r>
            <a:r>
              <a:rPr lang="en-US" dirty="0" err="1">
                <a:solidFill>
                  <a:srgbClr val="1F497D"/>
                </a:solidFill>
              </a:rPr>
              <a:t>Pollak</a:t>
            </a:r>
            <a:r>
              <a:rPr lang="en-US" dirty="0">
                <a:solidFill>
                  <a:srgbClr val="1F497D"/>
                </a:solidFill>
              </a:rPr>
              <a:t>, Stephanie Reeder, </a:t>
            </a:r>
            <a:r>
              <a:rPr lang="en-US" dirty="0" smtClean="0">
                <a:solidFill>
                  <a:srgbClr val="1F497D"/>
                </a:solidFill>
              </a:rPr>
              <a:t>Ash </a:t>
            </a:r>
            <a:r>
              <a:rPr lang="en-US" dirty="0" err="1" smtClean="0">
                <a:solidFill>
                  <a:srgbClr val="1F497D"/>
                </a:solidFill>
              </a:rPr>
              <a:t>Semien</a:t>
            </a:r>
            <a:r>
              <a:rPr lang="en-US" dirty="0" smtClean="0">
                <a:solidFill>
                  <a:srgbClr val="1F497D"/>
                </a:solidFill>
              </a:rPr>
              <a:t>, </a:t>
            </a:r>
            <a:r>
              <a:rPr lang="en-US" dirty="0" err="1" smtClean="0">
                <a:solidFill>
                  <a:srgbClr val="1F497D"/>
                </a:solidFill>
              </a:rPr>
              <a:t>Yaping</a:t>
            </a:r>
            <a:r>
              <a:rPr lang="en-US" dirty="0" smtClean="0">
                <a:solidFill>
                  <a:srgbClr val="1F497D"/>
                </a:solidFill>
              </a:rPr>
              <a:t> Xiao, </a:t>
            </a:r>
            <a:r>
              <a:rPr lang="en-US" dirty="0" err="1" smtClean="0">
                <a:solidFill>
                  <a:srgbClr val="1F497D"/>
                </a:solidFill>
              </a:rPr>
              <a:t>Lan</a:t>
            </a:r>
            <a:r>
              <a:rPr lang="en-US" dirty="0" smtClean="0">
                <a:solidFill>
                  <a:srgbClr val="1F497D"/>
                </a:solidFill>
              </a:rPr>
              <a:t> Zhao</a:t>
            </a:r>
          </a:p>
          <a:p>
            <a:endParaRPr lang="en-US" dirty="0">
              <a:solidFill>
                <a:srgbClr val="1F497D"/>
              </a:solidFill>
            </a:endParaRPr>
          </a:p>
          <a:p>
            <a:pPr algn="ctr"/>
            <a:r>
              <a:rPr lang="en-US" sz="2400" dirty="0" smtClean="0">
                <a:solidFill>
                  <a:srgbClr val="1F497D"/>
                </a:solidFill>
                <a:hlinkClick r:id="rId3"/>
              </a:rPr>
              <a:t>http://www.cuahsi.org/hydroshare.aspx</a:t>
            </a:r>
            <a:r>
              <a:rPr lang="en-US" sz="2400" dirty="0" smtClean="0">
                <a:solidFill>
                  <a:srgbClr val="1F497D"/>
                </a:solidFill>
              </a:rPr>
              <a:t>  </a:t>
            </a:r>
            <a:endParaRPr lang="en-US" sz="2400" dirty="0">
              <a:solidFill>
                <a:srgbClr val="1F497D"/>
              </a:solidFill>
            </a:endParaRPr>
          </a:p>
        </p:txBody>
      </p:sp>
      <p:pic>
        <p:nvPicPr>
          <p:cNvPr id="30" name="Picture 3" descr="C:\Users\dtarb\Dave\Projects\CUAHSI\HydroShare\Logo\Hydroshare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83" y="6324600"/>
            <a:ext cx="1874817" cy="381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7254" y="758371"/>
            <a:ext cx="5349493" cy="3565979"/>
          </a:xfrm>
          <a:prstGeom prst="rect">
            <a:avLst/>
          </a:prstGeom>
        </p:spPr>
      </p:pic>
      <p:grpSp>
        <p:nvGrpSpPr>
          <p:cNvPr id="5" name="Group 4"/>
          <p:cNvGrpSpPr/>
          <p:nvPr/>
        </p:nvGrpSpPr>
        <p:grpSpPr>
          <a:xfrm>
            <a:off x="7186108" y="6206899"/>
            <a:ext cx="1890036" cy="574900"/>
            <a:chOff x="7186108" y="6206899"/>
            <a:chExt cx="1890036" cy="574900"/>
          </a:xfrm>
        </p:grpSpPr>
        <p:sp>
          <p:nvSpPr>
            <p:cNvPr id="12" name="Rectangle 10"/>
            <p:cNvSpPr>
              <a:spLocks noChangeArrowheads="1"/>
            </p:cNvSpPr>
            <p:nvPr/>
          </p:nvSpPr>
          <p:spPr bwMode="auto">
            <a:xfrm>
              <a:off x="7186108" y="6206899"/>
              <a:ext cx="1865430" cy="574900"/>
            </a:xfrm>
            <a:prstGeom prst="rect">
              <a:avLst/>
            </a:prstGeom>
            <a:solidFill>
              <a:schemeClr val="bg1"/>
            </a:solidFill>
            <a:ln w="25400" algn="ctr">
              <a:solidFill>
                <a:schemeClr val="tx1"/>
              </a:solidFill>
              <a:miter lim="800000"/>
              <a:headEnd/>
              <a:tailEnd/>
            </a:ln>
          </p:spPr>
          <p:txBody>
            <a:bodyPr wrap="none" anchor="ctr"/>
            <a:lstStyle/>
            <a:p>
              <a:endParaRPr lang="en-US" sz="1400">
                <a:solidFill>
                  <a:prstClr val="black"/>
                </a:solidFill>
              </a:endParaRPr>
            </a:p>
          </p:txBody>
        </p:sp>
        <p:pic>
          <p:nvPicPr>
            <p:cNvPr id="13" name="Picture 11" descr="nsf4c"/>
            <p:cNvPicPr>
              <a:picLocks noChangeAspect="1" noChangeArrowheads="1"/>
            </p:cNvPicPr>
            <p:nvPr/>
          </p:nvPicPr>
          <p:blipFill>
            <a:blip r:embed="rId6" cstate="print"/>
            <a:srcRect/>
            <a:stretch>
              <a:fillRect/>
            </a:stretch>
          </p:blipFill>
          <p:spPr bwMode="auto">
            <a:xfrm>
              <a:off x="7254920" y="6246497"/>
              <a:ext cx="550821" cy="495704"/>
            </a:xfrm>
            <a:prstGeom prst="rect">
              <a:avLst/>
            </a:prstGeom>
            <a:noFill/>
            <a:ln w="9525">
              <a:noFill/>
              <a:miter lim="800000"/>
              <a:headEnd/>
              <a:tailEnd/>
            </a:ln>
          </p:spPr>
        </p:pic>
        <p:sp>
          <p:nvSpPr>
            <p:cNvPr id="14" name="Text Box 12"/>
            <p:cNvSpPr txBox="1">
              <a:spLocks noChangeArrowheads="1"/>
            </p:cNvSpPr>
            <p:nvPr/>
          </p:nvSpPr>
          <p:spPr bwMode="auto">
            <a:xfrm>
              <a:off x="7830348" y="6242763"/>
              <a:ext cx="1245796" cy="503173"/>
            </a:xfrm>
            <a:prstGeom prst="rect">
              <a:avLst/>
            </a:prstGeom>
            <a:noFill/>
            <a:ln w="9525" algn="ctr">
              <a:noFill/>
              <a:miter lim="800000"/>
              <a:headEnd/>
              <a:tailEnd/>
            </a:ln>
          </p:spPr>
          <p:txBody>
            <a:bodyPr wrap="square">
              <a:spAutoFit/>
            </a:bodyPr>
            <a:lstStyle/>
            <a:p>
              <a:pPr defTabSz="4389438"/>
              <a:r>
                <a:rPr lang="en-US" sz="1400" dirty="0" smtClean="0">
                  <a:solidFill>
                    <a:prstClr val="black"/>
                  </a:solidFill>
                </a:rPr>
                <a:t>OCI-1148453 </a:t>
              </a:r>
            </a:p>
            <a:p>
              <a:pPr defTabSz="4389438"/>
              <a:r>
                <a:rPr lang="en-US" sz="1400" dirty="0" smtClean="0">
                  <a:solidFill>
                    <a:prstClr val="black"/>
                  </a:solidFill>
                </a:rPr>
                <a:t>OCI-1148090</a:t>
              </a:r>
              <a:endParaRPr lang="en-US" sz="1400" dirty="0">
                <a:solidFill>
                  <a:prstClr val="black"/>
                </a:solidFill>
              </a:endParaRPr>
            </a:p>
          </p:txBody>
        </p:sp>
      </p:grpSp>
    </p:spTree>
    <p:extLst>
      <p:ext uri="{BB962C8B-B14F-4D97-AF65-F5344CB8AC3E}">
        <p14:creationId xmlns:p14="http://schemas.microsoft.com/office/powerpoint/2010/main" val="21641338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Next Class</a:t>
            </a:r>
            <a:endParaRPr lang="en-US" dirty="0"/>
          </a:p>
        </p:txBody>
      </p:sp>
    </p:spTree>
    <p:extLst>
      <p:ext uri="{BB962C8B-B14F-4D97-AF65-F5344CB8AC3E}">
        <p14:creationId xmlns:p14="http://schemas.microsoft.com/office/powerpoint/2010/main" val="282043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7"/>
          <p:cNvSpPr txBox="1">
            <a:spLocks noChangeArrowheads="1"/>
          </p:cNvSpPr>
          <p:nvPr/>
        </p:nvSpPr>
        <p:spPr bwMode="auto">
          <a:xfrm>
            <a:off x="1385647" y="396299"/>
            <a:ext cx="6372707"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700" dirty="0" smtClean="0">
                <a:solidFill>
                  <a:srgbClr val="009DD9"/>
                </a:solidFill>
              </a:rPr>
              <a:t>Representing River Geometry in HydroShare</a:t>
            </a:r>
            <a:endParaRPr lang="en-US" sz="2700" dirty="0">
              <a:solidFill>
                <a:srgbClr val="009DD9"/>
              </a:solidFill>
            </a:endParaRPr>
          </a:p>
        </p:txBody>
      </p:sp>
      <p:sp>
        <p:nvSpPr>
          <p:cNvPr id="12" name="Text Box 14"/>
          <p:cNvSpPr txBox="1">
            <a:spLocks noChangeArrowheads="1"/>
          </p:cNvSpPr>
          <p:nvPr/>
        </p:nvSpPr>
        <p:spPr bwMode="auto">
          <a:xfrm>
            <a:off x="4681370" y="6361127"/>
            <a:ext cx="3695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000" dirty="0">
                <a:solidFill>
                  <a:srgbClr val="009DD9"/>
                </a:solidFill>
              </a:rPr>
              <a:t>Hydraulic </a:t>
            </a:r>
            <a:r>
              <a:rPr lang="en-US" sz="2000" dirty="0" smtClean="0">
                <a:solidFill>
                  <a:srgbClr val="009DD9"/>
                </a:solidFill>
              </a:rPr>
              <a:t>Calculations</a:t>
            </a:r>
            <a:endParaRPr lang="en-US" sz="2000" dirty="0">
              <a:solidFill>
                <a:srgbClr val="009DD9"/>
              </a:solidFill>
            </a:endParaRPr>
          </a:p>
        </p:txBody>
      </p:sp>
      <p:pic>
        <p:nvPicPr>
          <p:cNvPr id="1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2412" y="4635254"/>
            <a:ext cx="3213770" cy="1458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374" t="26097" b="5768"/>
          <a:stretch/>
        </p:blipFill>
        <p:spPr bwMode="auto">
          <a:xfrm>
            <a:off x="533019" y="3709820"/>
            <a:ext cx="3762632" cy="1489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6065" t="31456" r="15526" b="31376"/>
          <a:stretch/>
        </p:blipFill>
        <p:spPr bwMode="auto">
          <a:xfrm>
            <a:off x="4449168" y="1251837"/>
            <a:ext cx="3845484" cy="254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07" t="22462"/>
          <a:stretch/>
        </p:blipFill>
        <p:spPr bwMode="auto">
          <a:xfrm>
            <a:off x="278678" y="1325523"/>
            <a:ext cx="3679130" cy="164981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7" name="Text Box 20"/>
          <p:cNvSpPr txBox="1">
            <a:spLocks noChangeArrowheads="1"/>
          </p:cNvSpPr>
          <p:nvPr/>
        </p:nvSpPr>
        <p:spPr bwMode="auto">
          <a:xfrm>
            <a:off x="1721629" y="1292558"/>
            <a:ext cx="79323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err="1" smtClean="0">
                <a:solidFill>
                  <a:srgbClr val="009DD9"/>
                </a:solidFill>
              </a:rPr>
              <a:t>LiDAR</a:t>
            </a:r>
            <a:endParaRPr lang="en-US" sz="2000" dirty="0">
              <a:solidFill>
                <a:srgbClr val="009DD9"/>
              </a:solidFill>
            </a:endParaRPr>
          </a:p>
        </p:txBody>
      </p:sp>
      <p:sp>
        <p:nvSpPr>
          <p:cNvPr id="18" name="Text Box 20"/>
          <p:cNvSpPr txBox="1">
            <a:spLocks noChangeArrowheads="1"/>
          </p:cNvSpPr>
          <p:nvPr/>
        </p:nvSpPr>
        <p:spPr bwMode="auto">
          <a:xfrm>
            <a:off x="1459527" y="5358201"/>
            <a:ext cx="16729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smtClean="0">
                <a:solidFill>
                  <a:srgbClr val="009DD9"/>
                </a:solidFill>
              </a:rPr>
              <a:t>Cross Sections</a:t>
            </a:r>
            <a:endParaRPr lang="en-US" sz="2000" dirty="0">
              <a:solidFill>
                <a:srgbClr val="009DD9"/>
              </a:solidFill>
            </a:endParaRPr>
          </a:p>
        </p:txBody>
      </p:sp>
      <p:sp>
        <p:nvSpPr>
          <p:cNvPr id="19" name="Text Box 20"/>
          <p:cNvSpPr txBox="1">
            <a:spLocks noChangeArrowheads="1"/>
          </p:cNvSpPr>
          <p:nvPr/>
        </p:nvSpPr>
        <p:spPr bwMode="auto">
          <a:xfrm>
            <a:off x="4295651" y="3943425"/>
            <a:ext cx="44914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smtClean="0">
                <a:solidFill>
                  <a:srgbClr val="009DD9"/>
                </a:solidFill>
              </a:rPr>
              <a:t>Cross Sections Attached to River Network</a:t>
            </a:r>
            <a:endParaRPr lang="en-US" sz="2000" dirty="0">
              <a:solidFill>
                <a:srgbClr val="009DD9"/>
              </a:solidFill>
            </a:endParaRPr>
          </a:p>
        </p:txBody>
      </p:sp>
      <p:sp>
        <p:nvSpPr>
          <p:cNvPr id="3" name="Down Arrow 2"/>
          <p:cNvSpPr/>
          <p:nvPr/>
        </p:nvSpPr>
        <p:spPr>
          <a:xfrm rot="13913427">
            <a:off x="3937840" y="3185064"/>
            <a:ext cx="387233" cy="92060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wn Arrow 20"/>
          <p:cNvSpPr/>
          <p:nvPr/>
        </p:nvSpPr>
        <p:spPr>
          <a:xfrm>
            <a:off x="2118243" y="3090882"/>
            <a:ext cx="387233" cy="92060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rved Left Arrow 3"/>
          <p:cNvSpPr/>
          <p:nvPr/>
        </p:nvSpPr>
        <p:spPr>
          <a:xfrm>
            <a:off x="8375763" y="3302831"/>
            <a:ext cx="541061" cy="2183569"/>
          </a:xfrm>
          <a:prstGeom prst="curvedLeftArrow">
            <a:avLst>
              <a:gd name="adj1" fmla="val 35253"/>
              <a:gd name="adj2" fmla="val 93382"/>
              <a:gd name="adj3" fmla="val 3004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54040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7"/>
          <p:cNvSpPr txBox="1">
            <a:spLocks noChangeArrowheads="1"/>
          </p:cNvSpPr>
          <p:nvPr/>
        </p:nvSpPr>
        <p:spPr bwMode="auto">
          <a:xfrm>
            <a:off x="0" y="192785"/>
            <a:ext cx="91440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700" dirty="0">
                <a:solidFill>
                  <a:srgbClr val="009DD9"/>
                </a:solidFill>
              </a:rPr>
              <a:t>Modular design, linking river geometry, catchment geometry, network topology, and time series observations</a:t>
            </a:r>
          </a:p>
        </p:txBody>
      </p:sp>
      <p:grpSp>
        <p:nvGrpSpPr>
          <p:cNvPr id="28" name="Group 27"/>
          <p:cNvGrpSpPr>
            <a:grpSpLocks noChangeAspect="1"/>
          </p:cNvGrpSpPr>
          <p:nvPr/>
        </p:nvGrpSpPr>
        <p:grpSpPr>
          <a:xfrm>
            <a:off x="2037350" y="1126244"/>
            <a:ext cx="5983700" cy="5805496"/>
            <a:chOff x="485900" y="1248513"/>
            <a:chExt cx="5781675" cy="5609487"/>
          </a:xfrm>
        </p:grpSpPr>
        <p:pic>
          <p:nvPicPr>
            <p:cNvPr id="5" name="Picture 2" descr="E:\Dropbox\OGC\RiverML\RiverML-UM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00" y="1248513"/>
              <a:ext cx="5781675" cy="560948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97108" y="1248513"/>
              <a:ext cx="1955800" cy="2205888"/>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7" name="Rectangle 6"/>
            <p:cNvSpPr/>
            <p:nvPr/>
          </p:nvSpPr>
          <p:spPr>
            <a:xfrm>
              <a:off x="705175" y="2836335"/>
              <a:ext cx="5266266" cy="6858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grpSp>
          <p:nvGrpSpPr>
            <p:cNvPr id="8" name="Group 7"/>
            <p:cNvGrpSpPr/>
            <p:nvPr/>
          </p:nvGrpSpPr>
          <p:grpSpPr>
            <a:xfrm>
              <a:off x="755975" y="2768601"/>
              <a:ext cx="5494667" cy="3953935"/>
              <a:chOff x="3522134" y="2768600"/>
              <a:chExt cx="5494667" cy="3953935"/>
            </a:xfrm>
          </p:grpSpPr>
          <p:cxnSp>
            <p:nvCxnSpPr>
              <p:cNvPr id="9" name="Straight Connector 8"/>
              <p:cNvCxnSpPr/>
              <p:nvPr/>
            </p:nvCxnSpPr>
            <p:spPr>
              <a:xfrm>
                <a:off x="4563534" y="4614333"/>
                <a:ext cx="0" cy="208018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016801" y="2777066"/>
                <a:ext cx="0" cy="394546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22134" y="3843867"/>
                <a:ext cx="0" cy="7859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570133" y="2768600"/>
                <a:ext cx="0" cy="105833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4563534" y="6694514"/>
                <a:ext cx="44532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22134" y="4629770"/>
                <a:ext cx="10414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570133" y="2768600"/>
                <a:ext cx="2446668" cy="84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522134" y="3826933"/>
                <a:ext cx="3047999" cy="0"/>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610579" y="2709334"/>
              <a:ext cx="5168246" cy="3716869"/>
              <a:chOff x="3376738" y="2709333"/>
              <a:chExt cx="5168246" cy="3716869"/>
            </a:xfrm>
          </p:grpSpPr>
          <p:cxnSp>
            <p:nvCxnSpPr>
              <p:cNvPr id="18" name="Straight Connector 17"/>
              <p:cNvCxnSpPr/>
              <p:nvPr/>
            </p:nvCxnSpPr>
            <p:spPr>
              <a:xfrm>
                <a:off x="3376738" y="3683000"/>
                <a:ext cx="4234" cy="27432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380972" y="3683000"/>
                <a:ext cx="335849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63648" y="4944534"/>
                <a:ext cx="2445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63648" y="4944534"/>
                <a:ext cx="0" cy="14816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380972" y="6426200"/>
                <a:ext cx="1082676" cy="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540750" y="2709333"/>
                <a:ext cx="2117" cy="9736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43701" y="2709333"/>
                <a:ext cx="0" cy="97366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743701" y="2709333"/>
                <a:ext cx="18012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08800" y="3683000"/>
                <a:ext cx="0" cy="12677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6908800" y="3683000"/>
                <a:ext cx="163195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31" name="Rectangle 30"/>
          <p:cNvSpPr/>
          <p:nvPr/>
        </p:nvSpPr>
        <p:spPr>
          <a:xfrm>
            <a:off x="747742" y="1344225"/>
            <a:ext cx="4649144" cy="1323439"/>
          </a:xfrm>
          <a:prstGeom prst="rect">
            <a:avLst/>
          </a:prstGeom>
        </p:spPr>
        <p:txBody>
          <a:bodyPr wrap="square">
            <a:spAutoFit/>
          </a:bodyPr>
          <a:lstStyle/>
          <a:p>
            <a:pPr marL="0" lvl="1"/>
            <a:r>
              <a:rPr lang="en-US" sz="2000" dirty="0">
                <a:solidFill>
                  <a:prstClr val="black"/>
                </a:solidFill>
              </a:rPr>
              <a:t>Data is linked by common reference points along the river, which can </a:t>
            </a:r>
            <a:r>
              <a:rPr lang="en-US" sz="2000" dirty="0" smtClean="0">
                <a:solidFill>
                  <a:prstClr val="black"/>
                </a:solidFill>
              </a:rPr>
              <a:t>be </a:t>
            </a:r>
            <a:r>
              <a:rPr lang="en-US" sz="2000" dirty="0">
                <a:solidFill>
                  <a:prstClr val="black"/>
                </a:solidFill>
              </a:rPr>
              <a:t>represented as point or cross section </a:t>
            </a:r>
            <a:r>
              <a:rPr lang="en-US" sz="2000" dirty="0" err="1">
                <a:solidFill>
                  <a:prstClr val="black"/>
                </a:solidFill>
              </a:rPr>
              <a:t>shapefiles</a:t>
            </a:r>
            <a:r>
              <a:rPr lang="en-US" sz="2000" dirty="0">
                <a:solidFill>
                  <a:prstClr val="black"/>
                </a:solidFill>
              </a:rPr>
              <a:t> and shown on a map.</a:t>
            </a:r>
          </a:p>
        </p:txBody>
      </p:sp>
      <p:sp>
        <p:nvSpPr>
          <p:cNvPr id="35" name="Rectangle 34"/>
          <p:cNvSpPr/>
          <p:nvPr/>
        </p:nvSpPr>
        <p:spPr>
          <a:xfrm>
            <a:off x="32015" y="6514349"/>
            <a:ext cx="4172666" cy="338554"/>
          </a:xfrm>
          <a:prstGeom prst="rect">
            <a:avLst/>
          </a:prstGeom>
        </p:spPr>
        <p:txBody>
          <a:bodyPr wrap="square">
            <a:spAutoFit/>
          </a:bodyPr>
          <a:lstStyle/>
          <a:p>
            <a:pPr marL="0" lvl="1"/>
            <a:r>
              <a:rPr lang="en-US" sz="1600" dirty="0" smtClean="0">
                <a:solidFill>
                  <a:prstClr val="black"/>
                </a:solidFill>
              </a:rPr>
              <a:t>Based on OGC </a:t>
            </a:r>
            <a:r>
              <a:rPr lang="en-US" sz="1600" dirty="0" err="1" smtClean="0">
                <a:solidFill>
                  <a:prstClr val="black"/>
                </a:solidFill>
              </a:rPr>
              <a:t>HY_Features</a:t>
            </a:r>
            <a:r>
              <a:rPr lang="en-US" sz="1600" dirty="0" smtClean="0">
                <a:solidFill>
                  <a:prstClr val="black"/>
                </a:solidFill>
              </a:rPr>
              <a:t> Model</a:t>
            </a:r>
            <a:endParaRPr lang="en-US" sz="1600" dirty="0">
              <a:solidFill>
                <a:prstClr val="black"/>
              </a:solidFill>
            </a:endParaRPr>
          </a:p>
        </p:txBody>
      </p:sp>
    </p:spTree>
    <p:extLst>
      <p:ext uri="{BB962C8B-B14F-4D97-AF65-F5344CB8AC3E}">
        <p14:creationId xmlns:p14="http://schemas.microsoft.com/office/powerpoint/2010/main" val="35684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fontScale="90000"/>
          </a:bodyPr>
          <a:lstStyle/>
          <a:p>
            <a:r>
              <a:rPr lang="en-US" dirty="0" smtClean="0"/>
              <a:t>Can sharing data and models be as easy as sharing photos on Facebook or videos on YouTube?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6172200" cy="4923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193"/>
          <a:stretch/>
        </p:blipFill>
        <p:spPr bwMode="auto">
          <a:xfrm>
            <a:off x="2337179" y="2362200"/>
            <a:ext cx="6806821"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5648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44"/>
            <a:ext cx="8229600" cy="1720755"/>
          </a:xfrm>
        </p:spPr>
        <p:txBody>
          <a:bodyPr>
            <a:normAutofit/>
          </a:bodyPr>
          <a:lstStyle/>
          <a:p>
            <a:r>
              <a:rPr lang="en-US" dirty="0" smtClean="0"/>
              <a:t>Can finding data and models be as easy as shopping on Amazon? </a:t>
            </a:r>
            <a:endParaRPr lang="en-US"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19" y="1735621"/>
            <a:ext cx="6813656" cy="475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ular Callout 2"/>
          <p:cNvSpPr/>
          <p:nvPr/>
        </p:nvSpPr>
        <p:spPr>
          <a:xfrm>
            <a:off x="6781800" y="2857500"/>
            <a:ext cx="1219200" cy="838200"/>
          </a:xfrm>
          <a:prstGeom prst="wedgeRectCallout">
            <a:avLst>
              <a:gd name="adj1" fmla="val -133333"/>
              <a:gd name="adj2" fmla="val 479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Items</a:t>
            </a:r>
            <a:endParaRPr lang="en-US" dirty="0">
              <a:solidFill>
                <a:prstClr val="white"/>
              </a:solidFill>
            </a:endParaRPr>
          </a:p>
        </p:txBody>
      </p:sp>
      <p:sp>
        <p:nvSpPr>
          <p:cNvPr id="4" name="Line Callout 1 (Border and Accent Bar) 3"/>
          <p:cNvSpPr/>
          <p:nvPr/>
        </p:nvSpPr>
        <p:spPr>
          <a:xfrm>
            <a:off x="1249680" y="1981200"/>
            <a:ext cx="1722120"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Possible Filters</a:t>
            </a:r>
            <a:endParaRPr lang="en-US" dirty="0">
              <a:solidFill>
                <a:prstClr val="white"/>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1799" y="1679313"/>
            <a:ext cx="6627453" cy="5129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Line Callout 1 (Border and Accent Bar) 4"/>
          <p:cNvSpPr/>
          <p:nvPr/>
        </p:nvSpPr>
        <p:spPr>
          <a:xfrm>
            <a:off x="5181599" y="2239936"/>
            <a:ext cx="1781175"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Available Formats</a:t>
            </a:r>
            <a:endParaRPr lang="en-US" dirty="0">
              <a:solidFill>
                <a:prstClr val="white"/>
              </a:solidFill>
            </a:endParaRPr>
          </a:p>
        </p:txBody>
      </p:sp>
      <p:sp>
        <p:nvSpPr>
          <p:cNvPr id="6" name="Line Callout 1 (Border and Accent Bar) 5"/>
          <p:cNvSpPr/>
          <p:nvPr/>
        </p:nvSpPr>
        <p:spPr>
          <a:xfrm>
            <a:off x="3733800" y="5053191"/>
            <a:ext cx="2338386" cy="612648"/>
          </a:xfrm>
          <a:prstGeom prst="accentBorderCallout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Recommendations</a:t>
            </a:r>
            <a:endParaRPr lang="en-US" dirty="0">
              <a:solidFill>
                <a:prstClr val="white"/>
              </a:solidFill>
            </a:endParaRPr>
          </a:p>
        </p:txBody>
      </p:sp>
      <p:sp>
        <p:nvSpPr>
          <p:cNvPr id="9" name="Line Callout 1 (Border and Accent Bar) 8"/>
          <p:cNvSpPr/>
          <p:nvPr/>
        </p:nvSpPr>
        <p:spPr>
          <a:xfrm>
            <a:off x="6503193" y="5053191"/>
            <a:ext cx="2338386" cy="612648"/>
          </a:xfrm>
          <a:prstGeom prst="accentBorderCallout1">
            <a:avLst>
              <a:gd name="adj1" fmla="val 18750"/>
              <a:gd name="adj2" fmla="val -8333"/>
              <a:gd name="adj3" fmla="val -92122"/>
              <a:gd name="adj4" fmla="val -74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Prices (perhaps usage)</a:t>
            </a:r>
            <a:endParaRPr lang="en-US" dirty="0">
              <a:solidFill>
                <a:prstClr val="white"/>
              </a:solidFill>
            </a:endParaRPr>
          </a:p>
        </p:txBody>
      </p:sp>
    </p:spTree>
    <p:extLst>
      <p:ext uri="{BB962C8B-B14F-4D97-AF65-F5344CB8AC3E}">
        <p14:creationId xmlns:p14="http://schemas.microsoft.com/office/powerpoint/2010/main" val="36285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0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10" descr="I:\DCIM\Camera\2012-09-02 16.28.06.jpg"/>
          <p:cNvPicPr>
            <a:picLocks noChangeAspect="1" noChangeArrowheads="1"/>
          </p:cNvPicPr>
          <p:nvPr/>
        </p:nvPicPr>
        <p:blipFill>
          <a:blip r:embed="rId2">
            <a:extLst>
              <a:ext uri="{28A0092B-C50C-407E-A947-70E740481C1C}">
                <a14:useLocalDpi xmlns:a14="http://schemas.microsoft.com/office/drawing/2010/main" val="0"/>
              </a:ext>
            </a:extLst>
          </a:blip>
          <a:srcRect l="12796" t="9528" r="11568"/>
          <a:stretch>
            <a:fillRect/>
          </a:stretch>
        </p:blipFill>
        <p:spPr bwMode="auto">
          <a:xfrm>
            <a:off x="1583326" y="1188323"/>
            <a:ext cx="1108434" cy="885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862" y="1051654"/>
            <a:ext cx="1452128" cy="1041148"/>
          </a:xfrm>
          <a:prstGeom prst="rect">
            <a:avLst/>
          </a:prstGeom>
        </p:spPr>
      </p:pic>
      <p:pic>
        <p:nvPicPr>
          <p:cNvPr id="8" name="Picture 2" descr="C:\Users\rayi\Dropbox\NSF SSI Hydrology\SI2 Jan 2013 Mtg\1 Pager\pics\cloud_0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86000" y="1584975"/>
            <a:ext cx="4657316"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a:stretch>
            <a:fillRect/>
          </a:stretch>
        </p:blipFill>
        <p:spPr>
          <a:xfrm>
            <a:off x="4466653" y="2226795"/>
            <a:ext cx="501394" cy="425425"/>
          </a:xfrm>
          <a:prstGeom prst="rect">
            <a:avLst/>
          </a:prstGeom>
        </p:spPr>
      </p:pic>
      <p:sp>
        <p:nvSpPr>
          <p:cNvPr id="6" name="Title 5"/>
          <p:cNvSpPr>
            <a:spLocks noGrp="1"/>
          </p:cNvSpPr>
          <p:nvPr>
            <p:ph type="title"/>
          </p:nvPr>
        </p:nvSpPr>
        <p:spPr>
          <a:xfrm>
            <a:off x="457200" y="76200"/>
            <a:ext cx="8229600" cy="1143000"/>
          </a:xfrm>
        </p:spPr>
        <p:txBody>
          <a:bodyPr/>
          <a:lstStyle/>
          <a:p>
            <a:r>
              <a:rPr lang="en-US" dirty="0" smtClean="0"/>
              <a:t>Cloud Computing</a:t>
            </a:r>
            <a:endParaRPr lang="en-US" dirty="0"/>
          </a:p>
        </p:txBody>
      </p:sp>
      <p:sp>
        <p:nvSpPr>
          <p:cNvPr id="7" name="Rectangle 6"/>
          <p:cNvSpPr/>
          <p:nvPr/>
        </p:nvSpPr>
        <p:spPr>
          <a:xfrm>
            <a:off x="304800" y="4953000"/>
            <a:ext cx="8610600" cy="1200329"/>
          </a:xfrm>
          <a:prstGeom prst="rect">
            <a:avLst/>
          </a:prstGeom>
        </p:spPr>
        <p:txBody>
          <a:bodyPr wrap="square">
            <a:spAutoFit/>
          </a:bodyPr>
          <a:lstStyle/>
          <a:p>
            <a:r>
              <a:rPr lang="en-US" sz="2400" b="1" dirty="0" smtClean="0"/>
              <a:t>Wikipedia:  Cloud </a:t>
            </a:r>
            <a:r>
              <a:rPr lang="en-US" sz="2400" b="1" dirty="0"/>
              <a:t>computing is the use of </a:t>
            </a:r>
            <a:r>
              <a:rPr lang="en-US" sz="2400" b="1" dirty="0">
                <a:solidFill>
                  <a:srgbClr val="FF0000"/>
                </a:solidFill>
              </a:rPr>
              <a:t>computing resources </a:t>
            </a:r>
            <a:r>
              <a:rPr lang="en-US" sz="2400" b="1" dirty="0"/>
              <a:t>(hardware and software) that are delivered as a </a:t>
            </a:r>
            <a:r>
              <a:rPr lang="en-US" sz="2400" b="1" dirty="0">
                <a:solidFill>
                  <a:srgbClr val="FF0000"/>
                </a:solidFill>
              </a:rPr>
              <a:t>service</a:t>
            </a:r>
            <a:r>
              <a:rPr lang="en-US" sz="2400" b="1" dirty="0"/>
              <a:t> over a </a:t>
            </a:r>
            <a:r>
              <a:rPr lang="en-US" sz="2400" b="1" dirty="0">
                <a:solidFill>
                  <a:srgbClr val="FF0000"/>
                </a:solidFill>
              </a:rPr>
              <a:t>network</a:t>
            </a:r>
            <a:r>
              <a:rPr lang="en-US" sz="2400" b="1" dirty="0"/>
              <a:t> (typically the </a:t>
            </a:r>
            <a:r>
              <a:rPr lang="en-US" sz="2400" b="1" dirty="0" smtClean="0"/>
              <a:t>Internet)</a:t>
            </a:r>
            <a:endParaRPr lang="en-US" sz="2400" b="1" dirty="0"/>
          </a:p>
        </p:txBody>
      </p:sp>
      <p:sp>
        <p:nvSpPr>
          <p:cNvPr id="13" name="TextBox 12"/>
          <p:cNvSpPr txBox="1"/>
          <p:nvPr/>
        </p:nvSpPr>
        <p:spPr>
          <a:xfrm>
            <a:off x="2613930" y="3326520"/>
            <a:ext cx="895502" cy="369332"/>
          </a:xfrm>
          <a:prstGeom prst="rect">
            <a:avLst/>
          </a:prstGeom>
          <a:noFill/>
        </p:spPr>
        <p:txBody>
          <a:bodyPr wrap="none" rtlCol="0">
            <a:spAutoFit/>
          </a:bodyPr>
          <a:lstStyle/>
          <a:p>
            <a:r>
              <a:rPr lang="en-US" dirty="0" smtClean="0"/>
              <a:t>Storage</a:t>
            </a:r>
            <a:endParaRPr lang="en-US" dirty="0"/>
          </a:p>
        </p:txBody>
      </p:sp>
      <p:sp>
        <p:nvSpPr>
          <p:cNvPr id="14" name="TextBox 13"/>
          <p:cNvSpPr txBox="1"/>
          <p:nvPr/>
        </p:nvSpPr>
        <p:spPr>
          <a:xfrm>
            <a:off x="3427276" y="2615147"/>
            <a:ext cx="1334789" cy="369332"/>
          </a:xfrm>
          <a:prstGeom prst="rect">
            <a:avLst/>
          </a:prstGeom>
          <a:noFill/>
        </p:spPr>
        <p:txBody>
          <a:bodyPr wrap="none" rtlCol="0">
            <a:spAutoFit/>
          </a:bodyPr>
          <a:lstStyle/>
          <a:p>
            <a:r>
              <a:rPr lang="en-US" dirty="0" smtClean="0"/>
              <a:t>Applications</a:t>
            </a:r>
            <a:endParaRPr lang="en-US" dirty="0"/>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46432" y="2230439"/>
            <a:ext cx="557515" cy="418136"/>
          </a:xfrm>
          <a:prstGeom prst="rect">
            <a:avLst/>
          </a:prstGeom>
        </p:spPr>
      </p:pic>
      <p:pic>
        <p:nvPicPr>
          <p:cNvPr id="17" name="Picture 4" descr="R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4173" y="2242414"/>
            <a:ext cx="519554" cy="39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3691359" y="3687470"/>
            <a:ext cx="1414041" cy="369332"/>
          </a:xfrm>
          <a:prstGeom prst="rect">
            <a:avLst/>
          </a:prstGeom>
          <a:noFill/>
        </p:spPr>
        <p:txBody>
          <a:bodyPr wrap="none" rtlCol="0">
            <a:spAutoFit/>
          </a:bodyPr>
          <a:lstStyle/>
          <a:p>
            <a:r>
              <a:rPr lang="en-US" dirty="0" smtClean="0"/>
              <a:t>Computation</a:t>
            </a:r>
            <a:endParaRPr lang="en-US" dirty="0"/>
          </a:p>
        </p:txBody>
      </p:sp>
      <p:pic>
        <p:nvPicPr>
          <p:cNvPr id="19" name="Picture 2" descr="C:\Users\dtarb\Dave\Projects\CI-WATER\Presentations\Mt_Mora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6453" y="3175150"/>
            <a:ext cx="596003" cy="520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5139876" y="3566175"/>
            <a:ext cx="948208" cy="369332"/>
          </a:xfrm>
          <a:prstGeom prst="rect">
            <a:avLst/>
          </a:prstGeom>
          <a:noFill/>
        </p:spPr>
        <p:txBody>
          <a:bodyPr wrap="none" rtlCol="0">
            <a:spAutoFit/>
          </a:bodyPr>
          <a:lstStyle/>
          <a:p>
            <a:r>
              <a:rPr lang="en-US" dirty="0" smtClean="0"/>
              <a:t>Services</a:t>
            </a:r>
            <a:endParaRPr lang="en-US" dirty="0"/>
          </a:p>
        </p:txBody>
      </p:sp>
      <p:sp>
        <p:nvSpPr>
          <p:cNvPr id="21" name="TextBox 20"/>
          <p:cNvSpPr txBox="1"/>
          <p:nvPr/>
        </p:nvSpPr>
        <p:spPr>
          <a:xfrm>
            <a:off x="5217689" y="2678904"/>
            <a:ext cx="883575" cy="369332"/>
          </a:xfrm>
          <a:prstGeom prst="rect">
            <a:avLst/>
          </a:prstGeom>
          <a:noFill/>
        </p:spPr>
        <p:txBody>
          <a:bodyPr wrap="none" rtlCol="0">
            <a:spAutoFit/>
          </a:bodyPr>
          <a:lstStyle/>
          <a:p>
            <a:r>
              <a:rPr lang="en-US" dirty="0" smtClean="0"/>
              <a:t>Models</a:t>
            </a:r>
            <a:endParaRPr lang="en-US" dirty="0"/>
          </a:p>
        </p:txBody>
      </p:sp>
      <p:pic>
        <p:nvPicPr>
          <p:cNvPr id="26" name="Picture 2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13930" y="2775768"/>
            <a:ext cx="867508" cy="867508"/>
          </a:xfrm>
          <a:prstGeom prst="rect">
            <a:avLst/>
          </a:prstGeom>
        </p:spPr>
      </p:pic>
      <p:grpSp>
        <p:nvGrpSpPr>
          <p:cNvPr id="37" name="Group 36"/>
          <p:cNvGrpSpPr/>
          <p:nvPr/>
        </p:nvGrpSpPr>
        <p:grpSpPr>
          <a:xfrm>
            <a:off x="5486400" y="3151392"/>
            <a:ext cx="519930" cy="462480"/>
            <a:chOff x="5434923" y="3701607"/>
            <a:chExt cx="432477" cy="384690"/>
          </a:xfrm>
        </p:grpSpPr>
        <p:grpSp>
          <p:nvGrpSpPr>
            <p:cNvPr id="27" name="Group 26"/>
            <p:cNvGrpSpPr/>
            <p:nvPr/>
          </p:nvGrpSpPr>
          <p:grpSpPr>
            <a:xfrm rot="10800000">
              <a:off x="5638800" y="3719544"/>
              <a:ext cx="228600" cy="345793"/>
              <a:chOff x="4275777" y="3733800"/>
              <a:chExt cx="398003" cy="437353"/>
            </a:xfrm>
          </p:grpSpPr>
          <p:sp>
            <p:nvSpPr>
              <p:cNvPr id="28" name="Oval 13"/>
              <p:cNvSpPr>
                <a:spLocks noChangeArrowheads="1"/>
              </p:cNvSpPr>
              <p:nvPr/>
            </p:nvSpPr>
            <p:spPr bwMode="auto">
              <a:xfrm>
                <a:off x="4275777" y="3733800"/>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29" name="Oval 14"/>
              <p:cNvSpPr>
                <a:spLocks noChangeArrowheads="1"/>
              </p:cNvSpPr>
              <p:nvPr/>
            </p:nvSpPr>
            <p:spPr bwMode="auto">
              <a:xfrm>
                <a:off x="4275777" y="3908741"/>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0" name="Oval 15"/>
              <p:cNvSpPr>
                <a:spLocks noChangeArrowheads="1"/>
              </p:cNvSpPr>
              <p:nvPr/>
            </p:nvSpPr>
            <p:spPr bwMode="auto">
              <a:xfrm>
                <a:off x="4275777" y="4083683"/>
                <a:ext cx="110518" cy="87470"/>
              </a:xfrm>
              <a:prstGeom prst="ellipse">
                <a:avLst/>
              </a:prstGeom>
              <a:solidFill>
                <a:srgbClr val="DEFEE3"/>
              </a:solidFill>
              <a:ln w="9525">
                <a:solidFill>
                  <a:srgbClr val="000000"/>
                </a:solidFill>
                <a:round/>
                <a:headEnd/>
                <a:tailEnd/>
              </a:ln>
            </p:spPr>
            <p:txBody>
              <a:bodyPr wrap="none" anchor="ctr"/>
              <a:lstStyle/>
              <a:p>
                <a:pPr algn="ctr"/>
                <a:endParaRPr lang="en-US" sz="1400">
                  <a:solidFill>
                    <a:srgbClr val="000000"/>
                  </a:solidFill>
                </a:endParaRPr>
              </a:p>
            </p:txBody>
          </p:sp>
          <p:sp>
            <p:nvSpPr>
              <p:cNvPr id="31" name="Line 9"/>
              <p:cNvSpPr>
                <a:spLocks noChangeShapeType="1"/>
              </p:cNvSpPr>
              <p:nvPr/>
            </p:nvSpPr>
            <p:spPr bwMode="auto">
              <a:xfrm>
                <a:off x="4331038" y="3777540"/>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32" name="Line 10"/>
              <p:cNvSpPr>
                <a:spLocks noChangeShapeType="1"/>
              </p:cNvSpPr>
              <p:nvPr/>
            </p:nvSpPr>
            <p:spPr bwMode="auto">
              <a:xfrm>
                <a:off x="4331038" y="3952482"/>
                <a:ext cx="342742" cy="0"/>
              </a:xfrm>
              <a:prstGeom prst="line">
                <a:avLst/>
              </a:prstGeom>
              <a:noFill/>
              <a:ln w="9525">
                <a:solidFill>
                  <a:srgbClr val="000000"/>
                </a:solidFill>
                <a:round/>
                <a:headEnd/>
                <a:tailEnd/>
              </a:ln>
            </p:spPr>
            <p:txBody>
              <a:bodyPr/>
              <a:lstStyle/>
              <a:p>
                <a:endParaRPr lang="en-US">
                  <a:solidFill>
                    <a:prstClr val="black"/>
                  </a:solidFill>
                </a:endParaRPr>
              </a:p>
            </p:txBody>
          </p:sp>
          <p:sp>
            <p:nvSpPr>
              <p:cNvPr id="33" name="Line 11"/>
              <p:cNvSpPr>
                <a:spLocks noChangeShapeType="1"/>
              </p:cNvSpPr>
              <p:nvPr/>
            </p:nvSpPr>
            <p:spPr bwMode="auto">
              <a:xfrm>
                <a:off x="4331038" y="4127423"/>
                <a:ext cx="342742" cy="0"/>
              </a:xfrm>
              <a:prstGeom prst="line">
                <a:avLst/>
              </a:prstGeom>
              <a:noFill/>
              <a:ln w="9525">
                <a:solidFill>
                  <a:srgbClr val="000000"/>
                </a:solidFill>
                <a:round/>
                <a:headEnd/>
                <a:tailEnd/>
              </a:ln>
            </p:spPr>
            <p:txBody>
              <a:bodyPr/>
              <a:lstStyle/>
              <a:p>
                <a:endParaRPr lang="en-US">
                  <a:solidFill>
                    <a:prstClr val="black"/>
                  </a:solidFill>
                </a:endParaRPr>
              </a:p>
            </p:txBody>
          </p:sp>
        </p:grpSp>
        <p:sp>
          <p:nvSpPr>
            <p:cNvPr id="36" name="Rectangle 35"/>
            <p:cNvSpPr/>
            <p:nvPr/>
          </p:nvSpPr>
          <p:spPr>
            <a:xfrm>
              <a:off x="5434923" y="3701607"/>
              <a:ext cx="291989" cy="3846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5198625" y="2178234"/>
            <a:ext cx="782225" cy="400859"/>
            <a:chOff x="5198625" y="2650659"/>
            <a:chExt cx="782225" cy="400859"/>
          </a:xfrm>
        </p:grpSpPr>
        <p:sp>
          <p:nvSpPr>
            <p:cNvPr id="38" name="Rectangle 37"/>
            <p:cNvSpPr/>
            <p:nvPr/>
          </p:nvSpPr>
          <p:spPr>
            <a:xfrm>
              <a:off x="5198625" y="2650659"/>
              <a:ext cx="228640" cy="152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Decision 38"/>
            <p:cNvSpPr/>
            <p:nvPr/>
          </p:nvSpPr>
          <p:spPr>
            <a:xfrm>
              <a:off x="5429119" y="2847753"/>
              <a:ext cx="209681" cy="1455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Process 39"/>
            <p:cNvSpPr/>
            <p:nvPr/>
          </p:nvSpPr>
          <p:spPr>
            <a:xfrm>
              <a:off x="5731502" y="2650659"/>
              <a:ext cx="229087" cy="152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Process 40"/>
            <p:cNvSpPr/>
            <p:nvPr/>
          </p:nvSpPr>
          <p:spPr>
            <a:xfrm>
              <a:off x="5751763" y="2899489"/>
              <a:ext cx="229087" cy="152029"/>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Elbow Connector 42"/>
            <p:cNvCxnSpPr>
              <a:stCxn id="38" idx="2"/>
              <a:endCxn id="39" idx="1"/>
            </p:cNvCxnSpPr>
            <p:nvPr/>
          </p:nvCxnSpPr>
          <p:spPr>
            <a:xfrm rot="16200000" flipH="1">
              <a:off x="5312125" y="2803509"/>
              <a:ext cx="117814" cy="116174"/>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4" name="Elbow Connector 43"/>
            <p:cNvCxnSpPr>
              <a:stCxn id="39" idx="0"/>
              <a:endCxn id="40" idx="1"/>
            </p:cNvCxnSpPr>
            <p:nvPr/>
          </p:nvCxnSpPr>
          <p:spPr>
            <a:xfrm rot="5400000" flipH="1" flipV="1">
              <a:off x="5572192" y="2688443"/>
              <a:ext cx="121079" cy="19754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9" idx="3"/>
              <a:endCxn id="41" idx="1"/>
            </p:cNvCxnSpPr>
            <p:nvPr/>
          </p:nvCxnSpPr>
          <p:spPr>
            <a:xfrm>
              <a:off x="5638800" y="2920503"/>
              <a:ext cx="112963" cy="5500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pic>
        <p:nvPicPr>
          <p:cNvPr id="42" name="Picture 15" descr="http://bestpriceforipad.net/wp-content/uploads/2011/05/apple-ipad-2.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t="9686" r="49326" b="12833"/>
          <a:stretch/>
        </p:blipFill>
        <p:spPr bwMode="auto">
          <a:xfrm>
            <a:off x="6553831" y="3776314"/>
            <a:ext cx="959024" cy="11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 descr="http://www.popularmechanics.com/cm/popularmechanics/images/zY/iphone-v-g1-0908.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46823"/>
          <a:stretch/>
        </p:blipFill>
        <p:spPr bwMode="auto">
          <a:xfrm rot="21348937">
            <a:off x="1775072" y="3639831"/>
            <a:ext cx="665550" cy="94001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3087" y="6256067"/>
            <a:ext cx="4306628" cy="369332"/>
          </a:xfrm>
          <a:prstGeom prst="rect">
            <a:avLst/>
          </a:prstGeom>
          <a:noFill/>
        </p:spPr>
        <p:txBody>
          <a:bodyPr wrap="none" rtlCol="0">
            <a:spAutoFit/>
          </a:bodyPr>
          <a:lstStyle/>
          <a:p>
            <a:r>
              <a:rPr lang="en-US" dirty="0" smtClean="0"/>
              <a:t>Google, Amazon, Microsoft, Apple, </a:t>
            </a:r>
            <a:r>
              <a:rPr lang="en-US" dirty="0" err="1" smtClean="0"/>
              <a:t>DropBox</a:t>
            </a:r>
            <a:endParaRPr lang="en-US" dirty="0"/>
          </a:p>
        </p:txBody>
      </p:sp>
      <p:sp>
        <p:nvSpPr>
          <p:cNvPr id="48" name="TextBox 47"/>
          <p:cNvSpPr txBox="1"/>
          <p:nvPr/>
        </p:nvSpPr>
        <p:spPr>
          <a:xfrm>
            <a:off x="6193862" y="6256067"/>
            <a:ext cx="2275366" cy="369332"/>
          </a:xfrm>
          <a:prstGeom prst="rect">
            <a:avLst/>
          </a:prstGeom>
          <a:noFill/>
        </p:spPr>
        <p:txBody>
          <a:bodyPr wrap="none" rtlCol="0">
            <a:spAutoFit/>
          </a:bodyPr>
          <a:lstStyle/>
          <a:p>
            <a:r>
              <a:rPr lang="en-US" dirty="0" smtClean="0"/>
              <a:t>XSEDE, Condor, BOINC</a:t>
            </a:r>
            <a:endParaRPr lang="en-US" dirty="0"/>
          </a:p>
        </p:txBody>
      </p:sp>
    </p:spTree>
    <p:extLst>
      <p:ext uri="{BB962C8B-B14F-4D97-AF65-F5344CB8AC3E}">
        <p14:creationId xmlns:p14="http://schemas.microsoft.com/office/powerpoint/2010/main" val="3668377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9939" y="3496270"/>
            <a:ext cx="2996148" cy="211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33884" cy="1405538"/>
          </a:xfrm>
        </p:spPr>
        <p:txBody>
          <a:bodyPr>
            <a:noAutofit/>
          </a:bodyPr>
          <a:lstStyle/>
          <a:p>
            <a:r>
              <a:rPr lang="en-US" baseline="-25000" dirty="0" smtClean="0"/>
              <a:t>HydroShare is a web based collaborative system to </a:t>
            </a:r>
            <a:r>
              <a:rPr lang="en-US" baseline="-25000" dirty="0"/>
              <a:t>support </a:t>
            </a:r>
            <a:r>
              <a:rPr lang="en-US" baseline="-25000" dirty="0" smtClean="0"/>
              <a:t>analysis</a:t>
            </a:r>
            <a:r>
              <a:rPr lang="en-US" baseline="-25000" dirty="0"/>
              <a:t>, modeling and data publication</a:t>
            </a:r>
          </a:p>
        </p:txBody>
      </p:sp>
      <p:pic>
        <p:nvPicPr>
          <p:cNvPr id="4" name="Picture 2" descr="C:\Users\rayi\Dropbox\NSF SSI Hydrology\SI2 Jan 2013 Mtg\1 Pager\pics\cloud_0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02485" y="2833652"/>
            <a:ext cx="4750716"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383415" y="3242116"/>
            <a:ext cx="1352266" cy="1801336"/>
            <a:chOff x="1752600" y="1447800"/>
            <a:chExt cx="1352266" cy="1801336"/>
          </a:xfrm>
        </p:grpSpPr>
        <p:sp>
          <p:nvSpPr>
            <p:cNvPr id="7" name="TextBox 6"/>
            <p:cNvSpPr txBox="1"/>
            <p:nvPr/>
          </p:nvSpPr>
          <p:spPr>
            <a:xfrm>
              <a:off x="1769301" y="2514599"/>
              <a:ext cx="1325619" cy="734537"/>
            </a:xfrm>
            <a:prstGeom prst="rect">
              <a:avLst/>
            </a:prstGeom>
            <a:solidFill>
              <a:schemeClr val="bg1"/>
            </a:solidFill>
            <a:ln w="19050">
              <a:solidFill>
                <a:schemeClr val="tx1"/>
              </a:solidFill>
            </a:ln>
            <a:effectLst/>
          </p:spPr>
          <p:txBody>
            <a:bodyPr wrap="square" rtlCol="0" anchor="ctr" anchorCtr="0">
              <a:noAutofit/>
            </a:bodyPr>
            <a:lstStyle/>
            <a:p>
              <a:pPr algn="ctr"/>
              <a:r>
                <a:rPr lang="en-US" sz="1600" dirty="0" smtClean="0">
                  <a:latin typeface="Arial" pitchFamily="34" charset="0"/>
                  <a:cs typeface="Arial" pitchFamily="34" charset="0"/>
                </a:rPr>
                <a:t>Observers and instruments</a:t>
              </a:r>
              <a:endParaRPr lang="en-US" sz="1600" dirty="0">
                <a:latin typeface="Arial" pitchFamily="34" charset="0"/>
                <a:cs typeface="Arial" pitchFamily="34" charset="0"/>
              </a:endParaRPr>
            </a:p>
          </p:txBody>
        </p:sp>
        <p:pic>
          <p:nvPicPr>
            <p:cNvPr id="8" name="Picture 7" descr="R.M. Young Wind Sentry Set">
              <a:hlinkClick r:id="rId4"/>
            </p:cNvPr>
            <p:cNvPicPr>
              <a:picLocks noChangeAspect="1" noChangeArrowheads="1"/>
            </p:cNvPicPr>
            <p:nvPr/>
          </p:nvPicPr>
          <p:blipFill>
            <a:blip r:embed="rId5" cstate="print"/>
            <a:srcRect/>
            <a:stretch>
              <a:fillRect/>
            </a:stretch>
          </p:blipFill>
          <p:spPr bwMode="auto">
            <a:xfrm>
              <a:off x="1752600" y="1752600"/>
              <a:ext cx="497624" cy="685800"/>
            </a:xfrm>
            <a:prstGeom prst="rect">
              <a:avLst/>
            </a:prstGeom>
            <a:noFill/>
            <a:ln w="9525">
              <a:noFill/>
              <a:miter lim="800000"/>
              <a:headEnd/>
              <a:tailEnd/>
            </a:ln>
          </p:spPr>
        </p:pic>
        <p:pic>
          <p:nvPicPr>
            <p:cNvPr id="9" name="Picture 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133600" y="1447800"/>
              <a:ext cx="971266" cy="1066800"/>
            </a:xfrm>
            <a:prstGeom prst="rect">
              <a:avLst/>
            </a:prstGeom>
            <a:noFill/>
            <a:ln w="9525">
              <a:noFill/>
              <a:miter lim="800000"/>
              <a:headEnd/>
              <a:tailEnd/>
            </a:ln>
          </p:spPr>
        </p:pic>
      </p:grpSp>
      <p:sp>
        <p:nvSpPr>
          <p:cNvPr id="16" name="TextBox 15"/>
          <p:cNvSpPr txBox="1"/>
          <p:nvPr/>
        </p:nvSpPr>
        <p:spPr>
          <a:xfrm>
            <a:off x="2425217"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Data</a:t>
            </a:r>
            <a:endParaRPr lang="en-US" dirty="0">
              <a:latin typeface="Arial" pitchFamily="34" charset="0"/>
              <a:cs typeface="Arial" pitchFamily="34" charset="0"/>
            </a:endParaRPr>
          </a:p>
        </p:txBody>
      </p:sp>
      <p:cxnSp>
        <p:nvCxnSpPr>
          <p:cNvPr id="18" name="Straight Arrow Connector 17"/>
          <p:cNvCxnSpPr>
            <a:stCxn id="16" idx="1"/>
            <a:endCxn id="7" idx="3"/>
          </p:cNvCxnSpPr>
          <p:nvPr/>
        </p:nvCxnSpPr>
        <p:spPr>
          <a:xfrm flipH="1" flipV="1">
            <a:off x="1725735" y="4676184"/>
            <a:ext cx="699482" cy="1508"/>
          </a:xfrm>
          <a:prstGeom prst="straightConnector1">
            <a:avLst/>
          </a:prstGeom>
          <a:ln w="12700">
            <a:solidFill>
              <a:schemeClr val="tx1"/>
            </a:solidFill>
            <a:headEnd type="arrow" w="lg" len="lg"/>
            <a:tailEnd type="none" w="lg" len="lg"/>
          </a:ln>
          <a:effectLst/>
          <a:scene3d>
            <a:camera prst="orthographicFront"/>
            <a:lightRig rig="threePt" dir="t"/>
          </a:scene3d>
          <a:sp3d prstMaterial="metal"/>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72544" y="3471944"/>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Analysis</a:t>
            </a:r>
            <a:endParaRPr lang="en-US" dirty="0">
              <a:latin typeface="Arial" pitchFamily="34" charset="0"/>
              <a:cs typeface="Arial" pitchFamily="34" charset="0"/>
            </a:endParaRPr>
          </a:p>
        </p:txBody>
      </p:sp>
      <p:sp>
        <p:nvSpPr>
          <p:cNvPr id="25" name="TextBox 24"/>
          <p:cNvSpPr txBox="1"/>
          <p:nvPr/>
        </p:nvSpPr>
        <p:spPr>
          <a:xfrm>
            <a:off x="4519872" y="4357652"/>
            <a:ext cx="1463040" cy="64008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rect">
              <a:fillToRect l="100000" t="100000"/>
            </a:path>
            <a:tileRect r="-100000" b="-100000"/>
          </a:gradFill>
          <a:ln w="19050">
            <a:solidFill>
              <a:srgbClr val="008DA9"/>
            </a:solidFill>
          </a:ln>
          <a:effectLst/>
          <a:scene3d>
            <a:camera prst="orthographicFront"/>
            <a:lightRig rig="threePt" dir="t"/>
          </a:scene3d>
          <a:sp3d prstMaterial="metal">
            <a:bevelT/>
          </a:sp3d>
        </p:spPr>
        <p:txBody>
          <a:bodyPr wrap="square" rtlCol="0" anchor="ctr" anchorCtr="0">
            <a:noAutofit/>
          </a:bodyPr>
          <a:lstStyle/>
          <a:p>
            <a:pPr algn="ctr"/>
            <a:r>
              <a:rPr lang="en-US" dirty="0" smtClean="0">
                <a:latin typeface="Arial" pitchFamily="34" charset="0"/>
                <a:cs typeface="Arial" pitchFamily="34" charset="0"/>
              </a:rPr>
              <a:t>Models</a:t>
            </a:r>
            <a:endParaRPr lang="en-US" dirty="0">
              <a:latin typeface="Arial" pitchFamily="34" charset="0"/>
              <a:cs typeface="Arial"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37937" y="4019339"/>
            <a:ext cx="1730882" cy="1008096"/>
          </a:xfrm>
          <a:prstGeom prst="rect">
            <a:avLst/>
          </a:prstGeom>
        </p:spPr>
      </p:pic>
      <p:sp>
        <p:nvSpPr>
          <p:cNvPr id="30" name="TextBox 29"/>
          <p:cNvSpPr txBox="1"/>
          <p:nvPr/>
        </p:nvSpPr>
        <p:spPr bwMode="auto">
          <a:xfrm>
            <a:off x="762955" y="2104952"/>
            <a:ext cx="1865313" cy="461962"/>
          </a:xfrm>
          <a:prstGeom prst="rect">
            <a:avLst/>
          </a:prstGeom>
          <a:solidFill>
            <a:schemeClr val="bg1">
              <a:lumMod val="95000"/>
            </a:schemeClr>
          </a:solidFill>
          <a:ln w="12700">
            <a:solidFill>
              <a:schemeClr val="tx1"/>
            </a:solidFill>
            <a:prstDash val="sysDot"/>
          </a:ln>
        </p:spPr>
        <p:txBody>
          <a:bodyPr wrap="none" anchor="ctr">
            <a:spAutoFit/>
          </a:bodyPr>
          <a:lstStyle/>
          <a:p>
            <a:pPr algn="ctr" fontAlgn="auto">
              <a:spcBef>
                <a:spcPts val="0"/>
              </a:spcBef>
              <a:spcAft>
                <a:spcPts val="0"/>
              </a:spcAft>
              <a:defRPr/>
            </a:pPr>
            <a:r>
              <a:rPr lang="en-US" sz="2400" dirty="0">
                <a:solidFill>
                  <a:prstClr val="black"/>
                </a:solidFill>
                <a:latin typeface="Calibri"/>
                <a:ea typeface="+mn-ea"/>
              </a:rPr>
              <a:t>Collaboration</a:t>
            </a:r>
          </a:p>
        </p:txBody>
      </p:sp>
      <p:pic>
        <p:nvPicPr>
          <p:cNvPr id="31" name="Picture 2" descr="C:\Users\rayi\Dropbox\NSF SSI Hydrology\SI2 Jan 2013 Mtg\1 Pager\pics\people_01.pn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1497" y="1676400"/>
            <a:ext cx="3403332" cy="1505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Left-Right Arrow 31"/>
          <p:cNvSpPr/>
          <p:nvPr/>
        </p:nvSpPr>
        <p:spPr>
          <a:xfrm>
            <a:off x="6179939" y="4643372"/>
            <a:ext cx="599229" cy="280212"/>
          </a:xfrm>
          <a:prstGeom prst="lef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bwMode="auto">
          <a:xfrm>
            <a:off x="6629951" y="5410200"/>
            <a:ext cx="2331837" cy="707886"/>
          </a:xfrm>
          <a:prstGeom prst="rect">
            <a:avLst/>
          </a:prstGeom>
          <a:solidFill>
            <a:schemeClr val="bg1">
              <a:lumMod val="95000"/>
            </a:schemeClr>
          </a:solidFill>
          <a:ln w="12700">
            <a:solidFill>
              <a:schemeClr val="tx1"/>
            </a:solidFill>
            <a:prstDash val="sysDot"/>
          </a:ln>
        </p:spPr>
        <p:txBody>
          <a:bodyPr wrap="square" anchor="ctr">
            <a:spAutoFit/>
          </a:bodyPr>
          <a:lstStyle/>
          <a:p>
            <a:pPr algn="ctr" fontAlgn="auto">
              <a:spcBef>
                <a:spcPts val="0"/>
              </a:spcBef>
              <a:spcAft>
                <a:spcPts val="0"/>
              </a:spcAft>
              <a:defRPr/>
            </a:pPr>
            <a:r>
              <a:rPr lang="en-US" sz="2000" dirty="0" smtClean="0">
                <a:solidFill>
                  <a:prstClr val="black"/>
                </a:solidFill>
                <a:latin typeface="Calibri"/>
                <a:ea typeface="+mn-ea"/>
              </a:rPr>
              <a:t>Publication, Archival, </a:t>
            </a:r>
            <a:r>
              <a:rPr lang="en-US" sz="2000" dirty="0" err="1" smtClean="0">
                <a:solidFill>
                  <a:prstClr val="black"/>
                </a:solidFill>
                <a:latin typeface="Calibri"/>
                <a:ea typeface="+mn-ea"/>
              </a:rPr>
              <a:t>Curation</a:t>
            </a:r>
            <a:endParaRPr lang="en-US" sz="2000" dirty="0">
              <a:solidFill>
                <a:prstClr val="black"/>
              </a:solidFill>
              <a:latin typeface="Calibri"/>
              <a:ea typeface="+mn-ea"/>
            </a:endParaRPr>
          </a:p>
        </p:txBody>
      </p:sp>
    </p:spTree>
    <p:extLst>
      <p:ext uri="{BB962C8B-B14F-4D97-AF65-F5344CB8AC3E}">
        <p14:creationId xmlns:p14="http://schemas.microsoft.com/office/powerpoint/2010/main" val="949209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3381"/>
          <a:stretch/>
        </p:blipFill>
        <p:spPr>
          <a:xfrm>
            <a:off x="467946" y="0"/>
            <a:ext cx="8218854" cy="6858000"/>
          </a:xfrm>
          <a:prstGeom prst="rect">
            <a:avLst/>
          </a:prstGeom>
        </p:spPr>
      </p:pic>
      <p:sp>
        <p:nvSpPr>
          <p:cNvPr id="4" name="Title 3"/>
          <p:cNvSpPr>
            <a:spLocks noGrp="1"/>
          </p:cNvSpPr>
          <p:nvPr>
            <p:ph type="title"/>
          </p:nvPr>
        </p:nvSpPr>
        <p:spPr>
          <a:xfrm>
            <a:off x="4585649" y="383179"/>
            <a:ext cx="4087504" cy="523220"/>
          </a:xfrm>
          <a:solidFill>
            <a:schemeClr val="bg1"/>
          </a:solidFill>
        </p:spPr>
        <p:txBody>
          <a:bodyPr>
            <a:noAutofit/>
          </a:bodyPr>
          <a:lstStyle/>
          <a:p>
            <a:pPr algn="r"/>
            <a:r>
              <a:rPr lang="en-US" sz="2800" dirty="0" smtClean="0"/>
              <a:t>Currently in beta </a:t>
            </a:r>
            <a:r>
              <a:rPr lang="en-US" sz="2800" dirty="0" smtClean="0"/>
              <a:t>testing   </a:t>
            </a:r>
            <a:endParaRPr lang="en-US" sz="2800" dirty="0"/>
          </a:p>
        </p:txBody>
      </p:sp>
      <p:sp>
        <p:nvSpPr>
          <p:cNvPr id="7" name="TextBox 6"/>
          <p:cNvSpPr txBox="1"/>
          <p:nvPr/>
        </p:nvSpPr>
        <p:spPr>
          <a:xfrm>
            <a:off x="491316" y="383179"/>
            <a:ext cx="4217159" cy="523220"/>
          </a:xfrm>
          <a:prstGeom prst="rect">
            <a:avLst/>
          </a:prstGeom>
          <a:solidFill>
            <a:schemeClr val="bg1"/>
          </a:solidFill>
        </p:spPr>
        <p:txBody>
          <a:bodyPr wrap="square" rtlCol="0">
            <a:spAutoFit/>
          </a:bodyPr>
          <a:lstStyle/>
          <a:p>
            <a:r>
              <a:rPr lang="en-US" sz="2800" dirty="0" smtClean="0"/>
              <a:t>http://</a:t>
            </a:r>
            <a:r>
              <a:rPr lang="en-US" sz="2800" b="1" dirty="0" smtClean="0">
                <a:solidFill>
                  <a:srgbClr val="FF0000"/>
                </a:solidFill>
              </a:rPr>
              <a:t>beta.</a:t>
            </a:r>
            <a:r>
              <a:rPr lang="en-US" sz="2800" dirty="0" smtClean="0"/>
              <a:t>hydroshare.org</a:t>
            </a:r>
            <a:endParaRPr lang="en-US" sz="2800" dirty="0"/>
          </a:p>
        </p:txBody>
      </p:sp>
    </p:spTree>
    <p:extLst>
      <p:ext uri="{BB962C8B-B14F-4D97-AF65-F5344CB8AC3E}">
        <p14:creationId xmlns:p14="http://schemas.microsoft.com/office/powerpoint/2010/main" val="1533907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sz="3600" dirty="0" smtClean="0"/>
              <a:t>HydroShare Functionality to be Developed</a:t>
            </a:r>
            <a:endParaRPr lang="en-US" sz="3600" dirty="0"/>
          </a:p>
        </p:txBody>
      </p:sp>
      <p:sp>
        <p:nvSpPr>
          <p:cNvPr id="3" name="Content Placeholder 2"/>
          <p:cNvSpPr>
            <a:spLocks noGrp="1"/>
          </p:cNvSpPr>
          <p:nvPr>
            <p:ph idx="1"/>
          </p:nvPr>
        </p:nvSpPr>
        <p:spPr>
          <a:xfrm>
            <a:off x="457200" y="1066800"/>
            <a:ext cx="8229600" cy="5257800"/>
          </a:xfrm>
        </p:spPr>
        <p:txBody>
          <a:bodyPr>
            <a:normAutofit fontScale="85000" lnSpcReduction="10000"/>
          </a:bodyPr>
          <a:lstStyle/>
          <a:p>
            <a:pPr marL="514350" indent="-514350">
              <a:buFont typeface="+mj-lt"/>
              <a:buAutoNum type="arabicPeriod"/>
            </a:pPr>
            <a:r>
              <a:rPr lang="en-US" dirty="0"/>
              <a:t>A new, </a:t>
            </a:r>
            <a:r>
              <a:rPr lang="en-US" dirty="0">
                <a:solidFill>
                  <a:srgbClr val="FF0000"/>
                </a:solidFill>
              </a:rPr>
              <a:t>web-based system </a:t>
            </a:r>
            <a:r>
              <a:rPr lang="en-US" dirty="0"/>
              <a:t>for advancing model and data sharing </a:t>
            </a:r>
            <a:endParaRPr lang="en-US" dirty="0" smtClean="0"/>
          </a:p>
          <a:p>
            <a:pPr marL="514350" indent="-514350">
              <a:buFont typeface="+mj-lt"/>
              <a:buAutoNum type="arabicPeriod"/>
            </a:pPr>
            <a:r>
              <a:rPr lang="en-US" dirty="0" smtClean="0">
                <a:solidFill>
                  <a:srgbClr val="FF0000"/>
                </a:solidFill>
              </a:rPr>
              <a:t>Sharing</a:t>
            </a:r>
            <a:r>
              <a:rPr lang="en-US" dirty="0" smtClean="0"/>
              <a:t> </a:t>
            </a:r>
            <a:r>
              <a:rPr lang="en-US" dirty="0"/>
              <a:t>features to </a:t>
            </a:r>
            <a:r>
              <a:rPr lang="en-US" dirty="0" err="1" smtClean="0"/>
              <a:t>HydroDesktop</a:t>
            </a:r>
            <a:r>
              <a:rPr lang="en-US" dirty="0" smtClean="0"/>
              <a:t> </a:t>
            </a:r>
            <a:endParaRPr lang="en-US" dirty="0"/>
          </a:p>
          <a:p>
            <a:pPr marL="514350" indent="-514350">
              <a:buFont typeface="+mj-lt"/>
              <a:buAutoNum type="arabicPeriod"/>
            </a:pPr>
            <a:r>
              <a:rPr lang="en-US" dirty="0"/>
              <a:t>Access </a:t>
            </a:r>
            <a:r>
              <a:rPr lang="en-US" dirty="0">
                <a:solidFill>
                  <a:srgbClr val="FF0000"/>
                </a:solidFill>
              </a:rPr>
              <a:t>more types of hydrologic data </a:t>
            </a:r>
            <a:r>
              <a:rPr lang="en-US" dirty="0"/>
              <a:t>using </a:t>
            </a:r>
            <a:r>
              <a:rPr lang="en-US" dirty="0">
                <a:solidFill>
                  <a:srgbClr val="FF0000"/>
                </a:solidFill>
              </a:rPr>
              <a:t>standards</a:t>
            </a:r>
            <a:r>
              <a:rPr lang="en-US" dirty="0"/>
              <a:t> compliant data formats and interfaces </a:t>
            </a:r>
            <a:endParaRPr lang="en-US" dirty="0" smtClean="0"/>
          </a:p>
          <a:p>
            <a:pPr marL="514350" indent="-514350">
              <a:buFont typeface="+mj-lt"/>
              <a:buAutoNum type="arabicPeriod"/>
            </a:pPr>
            <a:r>
              <a:rPr lang="en-US" dirty="0" smtClean="0"/>
              <a:t>Enhance </a:t>
            </a:r>
            <a:r>
              <a:rPr lang="en-US" dirty="0">
                <a:solidFill>
                  <a:srgbClr val="FF0000"/>
                </a:solidFill>
              </a:rPr>
              <a:t>catalog</a:t>
            </a:r>
            <a:r>
              <a:rPr lang="en-US" dirty="0"/>
              <a:t> functionality that broadens </a:t>
            </a:r>
            <a:r>
              <a:rPr lang="en-US" dirty="0">
                <a:solidFill>
                  <a:srgbClr val="FF0000"/>
                </a:solidFill>
              </a:rPr>
              <a:t>discovery</a:t>
            </a:r>
            <a:r>
              <a:rPr lang="en-US" dirty="0"/>
              <a:t> functionality to </a:t>
            </a:r>
            <a:r>
              <a:rPr lang="en-US" dirty="0">
                <a:solidFill>
                  <a:srgbClr val="FF0000"/>
                </a:solidFill>
              </a:rPr>
              <a:t>different data </a:t>
            </a:r>
            <a:r>
              <a:rPr lang="en-US" dirty="0" smtClean="0">
                <a:solidFill>
                  <a:srgbClr val="FF0000"/>
                </a:solidFill>
              </a:rPr>
              <a:t>types</a:t>
            </a:r>
            <a:endParaRPr lang="en-US" dirty="0"/>
          </a:p>
          <a:p>
            <a:pPr marL="514350" indent="-514350">
              <a:buFont typeface="+mj-lt"/>
              <a:buAutoNum type="arabicPeriod"/>
            </a:pPr>
            <a:r>
              <a:rPr lang="en-US" dirty="0" smtClean="0"/>
              <a:t>New </a:t>
            </a:r>
            <a:r>
              <a:rPr lang="en-US" dirty="0">
                <a:solidFill>
                  <a:srgbClr val="FF0000"/>
                </a:solidFill>
              </a:rPr>
              <a:t>model</a:t>
            </a:r>
            <a:r>
              <a:rPr lang="en-US" dirty="0"/>
              <a:t> </a:t>
            </a:r>
            <a:r>
              <a:rPr lang="en-US" dirty="0" smtClean="0"/>
              <a:t>sharing and discovery functionality</a:t>
            </a:r>
            <a:endParaRPr lang="en-US" dirty="0"/>
          </a:p>
          <a:p>
            <a:pPr marL="514350" indent="-514350">
              <a:buFont typeface="+mj-lt"/>
              <a:buAutoNum type="arabicPeriod"/>
            </a:pPr>
            <a:r>
              <a:rPr lang="en-US" dirty="0" smtClean="0"/>
              <a:t>Facilitate </a:t>
            </a:r>
            <a:r>
              <a:rPr lang="en-US" dirty="0"/>
              <a:t>and ease access to use of </a:t>
            </a:r>
            <a:r>
              <a:rPr lang="en-US" dirty="0">
                <a:solidFill>
                  <a:srgbClr val="FF0000"/>
                </a:solidFill>
              </a:rPr>
              <a:t>high performance </a:t>
            </a:r>
            <a:r>
              <a:rPr lang="en-US" dirty="0" smtClean="0">
                <a:solidFill>
                  <a:srgbClr val="FF0000"/>
                </a:solidFill>
              </a:rPr>
              <a:t>computing</a:t>
            </a:r>
          </a:p>
          <a:p>
            <a:pPr marL="514350" indent="-514350">
              <a:buFont typeface="+mj-lt"/>
              <a:buAutoNum type="arabicPeriod"/>
            </a:pPr>
            <a:r>
              <a:rPr lang="en-US" dirty="0"/>
              <a:t>New social </a:t>
            </a:r>
            <a:r>
              <a:rPr lang="en-US" dirty="0" smtClean="0"/>
              <a:t>media and </a:t>
            </a:r>
            <a:r>
              <a:rPr lang="en-US" dirty="0">
                <a:solidFill>
                  <a:srgbClr val="FF0000"/>
                </a:solidFill>
              </a:rPr>
              <a:t>collaboration</a:t>
            </a:r>
            <a:r>
              <a:rPr lang="en-US" dirty="0"/>
              <a:t> </a:t>
            </a:r>
            <a:r>
              <a:rPr lang="en-US" dirty="0" smtClean="0"/>
              <a:t>functionality</a:t>
            </a:r>
          </a:p>
          <a:p>
            <a:pPr marL="514350" indent="-514350">
              <a:buFont typeface="+mj-lt"/>
              <a:buAutoNum type="arabicPeriod"/>
            </a:pPr>
            <a:r>
              <a:rPr lang="en-US" dirty="0" smtClean="0">
                <a:solidFill>
                  <a:srgbClr val="FF0000"/>
                </a:solidFill>
                <a:ea typeface="Calibri"/>
                <a:cs typeface="Times New Roman"/>
              </a:rPr>
              <a:t>Links</a:t>
            </a:r>
            <a:r>
              <a:rPr lang="en-US" dirty="0" smtClean="0">
                <a:ea typeface="Calibri"/>
                <a:cs typeface="Times New Roman"/>
              </a:rPr>
              <a:t> </a:t>
            </a:r>
            <a:r>
              <a:rPr lang="en-US" dirty="0">
                <a:ea typeface="Calibri"/>
                <a:cs typeface="Times New Roman"/>
              </a:rPr>
              <a:t>to other data and modeling systems </a:t>
            </a:r>
            <a:endParaRPr lang="en-US" dirty="0"/>
          </a:p>
          <a:p>
            <a:endParaRPr lang="en-US" dirty="0"/>
          </a:p>
        </p:txBody>
      </p:sp>
    </p:spTree>
    <p:extLst>
      <p:ext uri="{BB962C8B-B14F-4D97-AF65-F5344CB8AC3E}">
        <p14:creationId xmlns:p14="http://schemas.microsoft.com/office/powerpoint/2010/main" val="153178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1431</TotalTime>
  <Words>2595</Words>
  <Application>Microsoft Office PowerPoint</Application>
  <PresentationFormat>On-screen Show (4:3)</PresentationFormat>
  <Paragraphs>519</Paragraphs>
  <Slides>38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Times New Roman</vt:lpstr>
      <vt:lpstr>Office Theme</vt:lpstr>
      <vt:lpstr>HydroShare: Advancing Collaboration through Hydrologic Data and Model Sharing</vt:lpstr>
      <vt:lpstr>CUAHSI HIS Challenges</vt:lpstr>
      <vt:lpstr>A digital divide</vt:lpstr>
      <vt:lpstr>Can sharing data and models be as easy as sharing photos on Facebook or videos on YouTube? </vt:lpstr>
      <vt:lpstr>Can finding data and models be as easy as shopping on Amazon? </vt:lpstr>
      <vt:lpstr>Cloud Computing</vt:lpstr>
      <vt:lpstr>HydroShare is a web based collaborative system to support analysis, modeling and data publication</vt:lpstr>
      <vt:lpstr>Currently in beta testing   </vt:lpstr>
      <vt:lpstr>HydroShare Functionality to be Developed</vt:lpstr>
      <vt:lpstr>PowerPoint Presentation</vt:lpstr>
      <vt:lpstr>PowerPoint Presentation</vt:lpstr>
      <vt:lpstr>PowerPoint Presentation</vt:lpstr>
      <vt:lpstr>Upload</vt:lpstr>
      <vt:lpstr>Support additional types of data</vt:lpstr>
      <vt:lpstr>Imagine the Possibilities…</vt:lpstr>
      <vt:lpstr>PowerPoint Presentation</vt:lpstr>
      <vt:lpstr>Imagine the Possibilities…</vt:lpstr>
      <vt:lpstr>Imagine the Possibilities…</vt:lpstr>
      <vt:lpstr>HydroShare Modeling</vt:lpstr>
      <vt:lpstr>A specific example</vt:lpstr>
      <vt:lpstr>But there is more…</vt:lpstr>
      <vt:lpstr>Resource Repository Centric Paradigm for Modeling and Analysis</vt:lpstr>
      <vt:lpstr>E.g.  SWATShare</vt:lpstr>
      <vt:lpstr>Model pre and post processing workflow</vt:lpstr>
      <vt:lpstr>Architecture and Development</vt:lpstr>
      <vt:lpstr>Drupal – Content Management System</vt:lpstr>
      <vt:lpstr>Enterprise iRODS</vt:lpstr>
      <vt:lpstr>PowerPoint Presentation</vt:lpstr>
      <vt:lpstr>Community Governance</vt:lpstr>
      <vt:lpstr>HydroShare project team</vt:lpstr>
      <vt:lpstr>User driven use cases</vt:lpstr>
      <vt:lpstr>Metrics</vt:lpstr>
      <vt:lpstr>Collaborative Open Development</vt:lpstr>
      <vt:lpstr>Summary</vt:lpstr>
      <vt:lpstr>Thanks to a lot of people</vt:lpstr>
      <vt:lpstr>Next Class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CUAHSI OnLine: Bringing Data and Modeling Services to the Water Community</dc:title>
  <dc:creator>Rick</dc:creator>
  <cp:lastModifiedBy>David Tarboton</cp:lastModifiedBy>
  <cp:revision>131</cp:revision>
  <cp:lastPrinted>2011-10-25T03:53:22Z</cp:lastPrinted>
  <dcterms:created xsi:type="dcterms:W3CDTF">2010-05-18T21:41:05Z</dcterms:created>
  <dcterms:modified xsi:type="dcterms:W3CDTF">2013-11-11T13:39:58Z</dcterms:modified>
</cp:coreProperties>
</file>